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590" r:id="rId2"/>
  </p:sldMasterIdLst>
  <p:notesMasterIdLst>
    <p:notesMasterId r:id="rId23"/>
  </p:notesMasterIdLst>
  <p:handoutMasterIdLst>
    <p:handoutMasterId r:id="rId24"/>
  </p:handoutMasterIdLst>
  <p:sldIdLst>
    <p:sldId id="314" r:id="rId3"/>
    <p:sldId id="315" r:id="rId4"/>
    <p:sldId id="317" r:id="rId5"/>
    <p:sldId id="316" r:id="rId6"/>
    <p:sldId id="319" r:id="rId7"/>
    <p:sldId id="320" r:id="rId8"/>
    <p:sldId id="321" r:id="rId9"/>
    <p:sldId id="324" r:id="rId10"/>
    <p:sldId id="333" r:id="rId11"/>
    <p:sldId id="323" r:id="rId12"/>
    <p:sldId id="325" r:id="rId13"/>
    <p:sldId id="326" r:id="rId14"/>
    <p:sldId id="328" r:id="rId15"/>
    <p:sldId id="327" r:id="rId16"/>
    <p:sldId id="329" r:id="rId17"/>
    <p:sldId id="330" r:id="rId18"/>
    <p:sldId id="335" r:id="rId19"/>
    <p:sldId id="334" r:id="rId20"/>
    <p:sldId id="331" r:id="rId21"/>
    <p:sldId id="33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DDDDD"/>
    <a:srgbClr val="00605E"/>
    <a:srgbClr val="000066"/>
    <a:srgbClr val="008080"/>
    <a:srgbClr val="777777"/>
    <a:srgbClr val="CB7023"/>
    <a:srgbClr val="737373"/>
    <a:srgbClr val="C9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0" autoAdjust="0"/>
    <p:restoredTop sz="94660"/>
  </p:normalViewPr>
  <p:slideViewPr>
    <p:cSldViewPr>
      <p:cViewPr varScale="1">
        <p:scale>
          <a:sx n="156" d="100"/>
          <a:sy n="156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F89EFE39-EC7F-4346-A517-9DC77516CC6E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83360F4-D742-1A42-9B37-7CB81753A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9225567-674E-4047-B088-F7DAC6F18BB7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E126E889-0D3B-A342-82F0-B029A5547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32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6"/>
            <a:ext cx="8212139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9"/>
            <a:ext cx="8208963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10513-9937-6C47-8B26-E5789F3C4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7421D-AE7A-6640-A48D-2F1F0FF05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E48B0-287D-0942-88FD-55D0768AF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91EEA-023E-A048-8938-ABC34C070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3AD67-6D1C-F54F-8F95-9504E71BA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1B907-B7E5-2345-A900-9C09C5D2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28B9B-0EE4-484C-ABAE-1C7AD5DAD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E144-EA6F-6242-A533-69B4AF55C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B2579-32AB-9B40-8274-EB9A730FB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7A278C1-4502-B14F-AADC-2F1F30A88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60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7" y="159827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431A1-5599-FB4C-8C71-27571D7A4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64A4-7B1B-2346-A189-1AD1300B3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3" y="2306491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04B7475-18C5-8548-88F8-01BDFBC2A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727E27-B882-CA46-81D8-B9C14AF9B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3FF05-73B1-2D42-AB8E-B7FB4418A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7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7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7B15A5-2A13-3D48-82E1-8985AAE13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E8E74-2E9B-AB43-8055-AD004CD9A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1"/>
            <a:ext cx="7010400" cy="947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1" y="1219200"/>
            <a:ext cx="3967163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3" y="1219200"/>
            <a:ext cx="3968751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010400" cy="947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67163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9163" y="1219200"/>
            <a:ext cx="396875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9163" y="3619500"/>
            <a:ext cx="396875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010400" cy="9477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967163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9163" y="1219200"/>
            <a:ext cx="396875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9163" y="3619500"/>
            <a:ext cx="396875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CE7F7-A7E1-0448-98FA-998833714B0A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E5DC6-41E0-A948-8E92-BF6A2B522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3B5D7-5E81-0444-8838-303E6E1C6CFE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0B2DC-EADB-F84E-B3B2-D050B45D8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ECE2-ABA0-A34C-A2EC-36CC442E4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72BAD-E520-B244-81D4-2326D4514C1B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9647A-335E-4C49-8830-4282EBB89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07682-5277-B248-A9CC-A890DCE91920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8BE7C-3827-CD42-9F8F-3CB866218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AF07D-F9F0-844E-8D20-7F8255706083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8D4B-F4DF-7F48-9D38-3E843006A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D7779-C73B-2740-8197-8CAA2901E3B4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B710C-06D9-5144-A567-C56CA416D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374AF-4B8D-AD41-8EAA-2788CC165F71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C894-3F85-4A45-85ED-DAFE18C0D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70870-4B87-4E4B-BAB7-D35C3BC17BCB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47541-F8C7-B342-8119-1C5D087ED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41336-1F74-2340-9C53-779AAE725F3A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3419-1C9E-3948-8A03-0B12C2B39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12C77-8CF9-214C-AF8F-C127E4E78075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0673E-FB32-5942-8CBE-147DF2344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19126-2DF8-5F42-915D-40BF0EF58F11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91228-E1C4-9845-8E83-4F3C36852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026CC-B70F-0A4E-ABD8-35E8C8BBB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93A64-B076-E041-932D-0ABC3C2DB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A6F5C-7130-5D42-9365-CC255AC64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3BDBB-DE60-814D-84FF-5D1C2FF89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CF8F-AA9D-0449-970C-D8817B60A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52614-78D9-4D4F-86E8-7CB8129A7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30" Type="http://schemas.openxmlformats.org/officeDocument/2006/relationships/image" Target="../media/image2.png"/><Relationship Id="rId31" Type="http://schemas.openxmlformats.org/officeDocument/2006/relationships/image" Target="../media/image3.png"/><Relationship Id="rId32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D50FE84-EDA2-C44D-A02A-3DEB34E30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4" r:id="rId1"/>
    <p:sldLayoutId id="2147485625" r:id="rId2"/>
    <p:sldLayoutId id="2147485626" r:id="rId3"/>
    <p:sldLayoutId id="2147485627" r:id="rId4"/>
    <p:sldLayoutId id="2147485628" r:id="rId5"/>
    <p:sldLayoutId id="2147485629" r:id="rId6"/>
    <p:sldLayoutId id="2147485630" r:id="rId7"/>
    <p:sldLayoutId id="2147485631" r:id="rId8"/>
    <p:sldLayoutId id="2147485632" r:id="rId9"/>
    <p:sldLayoutId id="2147485633" r:id="rId10"/>
    <p:sldLayoutId id="2147485634" r:id="rId11"/>
    <p:sldLayoutId id="2147485635" r:id="rId12"/>
    <p:sldLayoutId id="2147485636" r:id="rId13"/>
    <p:sldLayoutId id="2147485637" r:id="rId14"/>
    <p:sldLayoutId id="2147485638" r:id="rId15"/>
    <p:sldLayoutId id="2147485639" r:id="rId16"/>
    <p:sldLayoutId id="2147485640" r:id="rId17"/>
    <p:sldLayoutId id="2147485641" r:id="rId18"/>
    <p:sldLayoutId id="2147485642" r:id="rId19"/>
    <p:sldLayoutId id="2147485643" r:id="rId20"/>
    <p:sldLayoutId id="2147485644" r:id="rId21"/>
    <p:sldLayoutId id="2147485645" r:id="rId22"/>
    <p:sldLayoutId id="2147485646" r:id="rId23"/>
    <p:sldLayoutId id="2147485647" r:id="rId24"/>
    <p:sldLayoutId id="2147485648" r:id="rId25"/>
    <p:sldLayoutId id="2147485649" r:id="rId26"/>
    <p:sldLayoutId id="2147485650" r:id="rId27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ＭＳ Ｐゴシック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9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30"/>
        </a:buBlip>
        <a:defRPr sz="22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31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32"/>
        </a:buBlip>
        <a:defRPr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9"/>
        </a:buBlip>
        <a:defRPr sz="16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32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32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32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32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53A818A-E030-3F42-9E76-B8975879B7A4}" type="datetime1">
              <a:rPr lang="en-US"/>
              <a:pPr>
                <a:defRPr/>
              </a:pPr>
              <a:t>7/26/14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4AB5666E-E305-EB4D-8542-C6AD449E0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3" r:id="rId1"/>
    <p:sldLayoutId id="2147485614" r:id="rId2"/>
    <p:sldLayoutId id="2147485615" r:id="rId3"/>
    <p:sldLayoutId id="2147485616" r:id="rId4"/>
    <p:sldLayoutId id="2147485617" r:id="rId5"/>
    <p:sldLayoutId id="2147485618" r:id="rId6"/>
    <p:sldLayoutId id="2147485619" r:id="rId7"/>
    <p:sldLayoutId id="2147485620" r:id="rId8"/>
    <p:sldLayoutId id="2147485621" r:id="rId9"/>
    <p:sldLayoutId id="2147485622" r:id="rId10"/>
    <p:sldLayoutId id="21474856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110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110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110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110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110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465931" y="1138722"/>
            <a:ext cx="8212138" cy="1344612"/>
          </a:xfrm>
        </p:spPr>
        <p:txBody>
          <a:bodyPr lIns="91440" tIns="45720" rIns="91440" bIns="45720"/>
          <a:lstStyle/>
          <a:p>
            <a:pPr algn="ctr">
              <a:lnSpc>
                <a:spcPct val="95000"/>
              </a:lnSpc>
            </a:pPr>
            <a:r>
              <a:rPr lang="en-GB" sz="3600" dirty="0" smtClean="0"/>
              <a:t>Designing Energy Efficient Communication Runtime Support for Data Centric Programming Models</a:t>
            </a:r>
            <a:endParaRPr lang="en-US" sz="3600" dirty="0"/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>
          <a:xfrm>
            <a:off x="606064" y="3428999"/>
            <a:ext cx="8208962" cy="3220427"/>
          </a:xfrm>
        </p:spPr>
        <p:txBody>
          <a:bodyPr lIns="91440" tIns="45720" rIns="91440" bIns="45720"/>
          <a:lstStyle/>
          <a:p>
            <a:pPr marL="0" indent="0" algn="ctr">
              <a:buFontTx/>
              <a:buNone/>
            </a:pPr>
            <a:r>
              <a:rPr lang="en-US" dirty="0" err="1" smtClean="0"/>
              <a:t>Abhinav</a:t>
            </a:r>
            <a:r>
              <a:rPr lang="en-US" dirty="0" smtClean="0"/>
              <a:t> Vishnu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Shuaiwen</a:t>
            </a:r>
            <a:r>
              <a:rPr lang="en-US" dirty="0" smtClean="0"/>
              <a:t> Song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</a:p>
          <a:p>
            <a:pPr algn="ctr">
              <a:buNone/>
            </a:pPr>
            <a:r>
              <a:rPr lang="en-US" dirty="0" smtClean="0"/>
              <a:t>Andres Marquez</a:t>
            </a:r>
            <a:r>
              <a:rPr lang="en-US" baseline="30000" dirty="0" smtClean="0"/>
              <a:t>1</a:t>
            </a:r>
            <a:r>
              <a:rPr lang="en-US" dirty="0" smtClean="0"/>
              <a:t>, Kevin Barker</a:t>
            </a:r>
            <a:r>
              <a:rPr lang="en-US" baseline="30000" dirty="0" smtClean="0"/>
              <a:t>1</a:t>
            </a:r>
            <a:r>
              <a:rPr lang="en-US" dirty="0" smtClean="0"/>
              <a:t>,</a:t>
            </a:r>
          </a:p>
          <a:p>
            <a:pPr algn="ctr">
              <a:buNone/>
            </a:pPr>
            <a:r>
              <a:rPr lang="en-US" b="1" u="sng" dirty="0" smtClean="0"/>
              <a:t>Darren J. Kerbyson</a:t>
            </a:r>
            <a:r>
              <a:rPr lang="en-US" b="1" u="sng" baseline="30000" dirty="0" smtClean="0"/>
              <a:t>1</a:t>
            </a:r>
            <a:r>
              <a:rPr lang="en-US" dirty="0" smtClean="0"/>
              <a:t>, Kirk Cameron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Pavan</a:t>
            </a:r>
            <a:r>
              <a:rPr lang="en-US" dirty="0" smtClean="0"/>
              <a:t> Balaji</a:t>
            </a:r>
            <a:r>
              <a:rPr lang="en-US" baseline="30000" dirty="0" smtClean="0"/>
              <a:t>3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000" b="1" baseline="30000" dirty="0" smtClean="0"/>
              <a:t>1</a:t>
            </a:r>
            <a:r>
              <a:rPr lang="en-US" sz="2000" b="1" dirty="0" smtClean="0"/>
              <a:t>Pacific Northwest National Laboratory</a:t>
            </a:r>
          </a:p>
          <a:p>
            <a:pPr algn="ctr">
              <a:buNone/>
            </a:pPr>
            <a:r>
              <a:rPr lang="en-US" sz="2000" b="1" baseline="30000" dirty="0" smtClean="0"/>
              <a:t>2</a:t>
            </a:r>
            <a:r>
              <a:rPr lang="en-US" sz="2000" b="1" dirty="0" smtClean="0"/>
              <a:t>Virginia Tech</a:t>
            </a:r>
          </a:p>
          <a:p>
            <a:pPr algn="ctr">
              <a:buNone/>
            </a:pPr>
            <a:r>
              <a:rPr lang="en-US" sz="2000" b="1" baseline="30000" dirty="0" smtClean="0"/>
              <a:t>3</a:t>
            </a:r>
            <a:r>
              <a:rPr lang="en-US" sz="2000" b="1" dirty="0" smtClean="0"/>
              <a:t>Argonne National Laboratory</a:t>
            </a:r>
            <a:endParaRPr lang="en-GB" sz="2000" b="1" baseline="30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Tx/>
              <a:buNone/>
            </a:pPr>
            <a:endParaRPr lang="en-US" sz="2800" b="1" i="1" dirty="0" smtClean="0"/>
          </a:p>
          <a:p>
            <a:pPr marL="0" indent="0">
              <a:buFontTx/>
              <a:buNone/>
            </a:pPr>
            <a:endParaRPr lang="en-US" sz="2800" b="1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228600"/>
            <a:ext cx="8204200" cy="987425"/>
          </a:xfrm>
        </p:spPr>
        <p:txBody>
          <a:bodyPr/>
          <a:lstStyle/>
          <a:p>
            <a:r>
              <a:rPr lang="en-US" dirty="0" smtClean="0"/>
              <a:t>Handling Different Data Transfer Types Leads to Differences in Possible Gains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4" y="1676400"/>
            <a:ext cx="8423276" cy="3575050"/>
          </a:xfrm>
        </p:spPr>
        <p:txBody>
          <a:bodyPr/>
          <a:lstStyle/>
          <a:p>
            <a:r>
              <a:rPr lang="en-US" dirty="0" smtClean="0"/>
              <a:t>Contiguous data transfer</a:t>
            </a:r>
          </a:p>
          <a:p>
            <a:pPr lvl="1"/>
            <a:r>
              <a:rPr lang="en-US" dirty="0" smtClean="0"/>
              <a:t>Request DVFS scale down after data transfer request initiated</a:t>
            </a:r>
          </a:p>
          <a:p>
            <a:pPr lvl="1"/>
            <a:r>
              <a:rPr lang="en-US" dirty="0" smtClean="0"/>
              <a:t>Interrupt driven execution also requested at this point</a:t>
            </a:r>
          </a:p>
          <a:p>
            <a:pPr lvl="1"/>
            <a:r>
              <a:rPr lang="en-US" dirty="0" smtClean="0"/>
              <a:t>DVFS scale up after data transfer has been completed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Non-contiguous (e.g. </a:t>
            </a:r>
            <a:r>
              <a:rPr lang="en-US" dirty="0" err="1" smtClean="0"/>
              <a:t>strided</a:t>
            </a:r>
            <a:r>
              <a:rPr lang="en-US" dirty="0" smtClean="0"/>
              <a:t>) data transfer</a:t>
            </a:r>
          </a:p>
          <a:p>
            <a:pPr lvl="1"/>
            <a:r>
              <a:rPr lang="en-US" dirty="0" smtClean="0"/>
              <a:t>Requires data copy in intermediate buffers</a:t>
            </a:r>
          </a:p>
          <a:p>
            <a:pPr lvl="1"/>
            <a:r>
              <a:rPr lang="en-US" dirty="0" smtClean="0"/>
              <a:t>DVFS/Interrupt based execution performed after data transfer request initiation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 is less potential gain on non-contiguous transfers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228600"/>
            <a:ext cx="8204200" cy="987425"/>
          </a:xfrm>
        </p:spPr>
        <p:txBody>
          <a:bodyPr/>
          <a:lstStyle/>
          <a:p>
            <a:r>
              <a:rPr lang="en-US" dirty="0" smtClean="0"/>
              <a:t>Experimental Test-Bed: The Energy Smart Data Center at PNNL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447800"/>
            <a:ext cx="8186738" cy="5105400"/>
          </a:xfrm>
        </p:spPr>
        <p:txBody>
          <a:bodyPr/>
          <a:lstStyle/>
          <a:p>
            <a:r>
              <a:rPr lang="en-US" dirty="0" smtClean="0"/>
              <a:t>ESDC </a:t>
            </a:r>
          </a:p>
          <a:p>
            <a:pPr lvl="1"/>
            <a:r>
              <a:rPr lang="en-US" dirty="0" smtClean="0"/>
              <a:t>Developed with high energy efficiency in mind</a:t>
            </a:r>
          </a:p>
          <a:p>
            <a:pPr lvl="1"/>
            <a:r>
              <a:rPr lang="en-US" dirty="0" smtClean="0"/>
              <a:t>Integrated power monitoring</a:t>
            </a:r>
          </a:p>
          <a:p>
            <a:pPr lvl="2"/>
            <a:r>
              <a:rPr lang="en-US" dirty="0" smtClean="0"/>
              <a:t>Node level (some), Rack level, machine room level</a:t>
            </a:r>
          </a:p>
          <a:p>
            <a:pPr lvl="1"/>
            <a:r>
              <a:rPr lang="en-US" dirty="0" smtClean="0"/>
              <a:t>Also used to explore cooling techniques (spray cooling) </a:t>
            </a:r>
          </a:p>
          <a:p>
            <a:r>
              <a:rPr lang="en-US" dirty="0" smtClean="0"/>
              <a:t>192 node compute cluster </a:t>
            </a:r>
          </a:p>
          <a:p>
            <a:pPr lvl="1"/>
            <a:r>
              <a:rPr lang="en-US" dirty="0" smtClean="0"/>
              <a:t>Node: Dual socket quad core (Intel </a:t>
            </a:r>
            <a:r>
              <a:rPr lang="en-US" dirty="0" err="1" smtClean="0"/>
              <a:t>Harpertown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2.33 GHz, 16GBytes main memory</a:t>
            </a:r>
          </a:p>
          <a:p>
            <a:pPr lvl="1"/>
            <a:r>
              <a:rPr lang="en-US" dirty="0" err="1" smtClean="0"/>
              <a:t>InfiniBand</a:t>
            </a:r>
            <a:r>
              <a:rPr lang="en-US" dirty="0" smtClean="0"/>
              <a:t> 4xDDR Fat-tree</a:t>
            </a:r>
          </a:p>
          <a:p>
            <a:r>
              <a:rPr lang="en-US" dirty="0" smtClean="0"/>
              <a:t>DVFS possible:</a:t>
            </a:r>
          </a:p>
          <a:p>
            <a:pPr lvl="1"/>
            <a:r>
              <a:rPr lang="en-US" dirty="0" smtClean="0"/>
              <a:t>Enabled DFS scaling: 2.33 GHz &amp;1.9 GHz</a:t>
            </a:r>
          </a:p>
          <a:p>
            <a:pPr lvl="1"/>
            <a:r>
              <a:rPr lang="en-US" dirty="0" smtClean="0"/>
              <a:t>Upper bound on expected benefits is only 20%</a:t>
            </a:r>
          </a:p>
          <a:p>
            <a:pPr lvl="1"/>
            <a:r>
              <a:rPr lang="en-US" dirty="0" smtClean="0"/>
              <a:t>Voltage scaling not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4114800" cy="4114800"/>
          </a:xfrm>
        </p:spPr>
        <p:txBody>
          <a:bodyPr/>
          <a:lstStyle/>
          <a:p>
            <a:r>
              <a:rPr lang="en-US" sz="2200" dirty="0" smtClean="0"/>
              <a:t>All-to-all personalized communication using ARMCI one-sided communication primitives</a:t>
            </a:r>
          </a:p>
          <a:p>
            <a:endParaRPr lang="en-US" sz="1000" dirty="0" smtClean="0"/>
          </a:p>
          <a:p>
            <a:r>
              <a:rPr lang="en-US" sz="2200" dirty="0" smtClean="0"/>
              <a:t>Accumulate/Get/Put </a:t>
            </a:r>
            <a:r>
              <a:rPr lang="en-US" sz="2200" dirty="0" err="1" smtClean="0"/>
              <a:t>Strided</a:t>
            </a:r>
            <a:r>
              <a:rPr lang="en-US" sz="2200" dirty="0" smtClean="0"/>
              <a:t> benchmarks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sz="2200" dirty="0" smtClean="0"/>
              <a:t>Metrics</a:t>
            </a:r>
          </a:p>
          <a:p>
            <a:pPr lvl="1"/>
            <a:r>
              <a:rPr lang="en-US" sz="2000" dirty="0" smtClean="0"/>
              <a:t>Normalized Energy consumed/</a:t>
            </a:r>
            <a:r>
              <a:rPr lang="en-US" sz="2000" dirty="0" err="1" smtClean="0"/>
              <a:t>Mbyte</a:t>
            </a:r>
            <a:endParaRPr lang="en-US" sz="2000" dirty="0" smtClean="0"/>
          </a:p>
          <a:p>
            <a:pPr lvl="1"/>
            <a:r>
              <a:rPr lang="en-US" sz="2000" dirty="0" smtClean="0"/>
              <a:t>Normalized latency</a:t>
            </a:r>
          </a:p>
          <a:p>
            <a:pPr lvl="1"/>
            <a:r>
              <a:rPr lang="en-US" sz="2000" dirty="0" err="1" smtClean="0"/>
              <a:t>w.r.t</a:t>
            </a:r>
            <a:r>
              <a:rPr lang="en-US" sz="2000" dirty="0" smtClean="0"/>
              <a:t>. default (polling/no DFS)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91409" y="2209006"/>
            <a:ext cx="29525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 I = 0 to iterations do</a:t>
            </a:r>
          </a:p>
          <a:p>
            <a:r>
              <a:rPr lang="en-US" i="1" dirty="0" smtClean="0"/>
              <a:t>     For </a:t>
            </a:r>
            <a:r>
              <a:rPr lang="en-US" i="1" dirty="0" err="1" smtClean="0"/>
              <a:t>j</a:t>
            </a:r>
            <a:r>
              <a:rPr lang="en-US" i="1" dirty="0" smtClean="0"/>
              <a:t> = 1 to nprocs-1 do</a:t>
            </a:r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Dest</a:t>
            </a:r>
            <a:r>
              <a:rPr lang="en-US" i="1" dirty="0" smtClean="0"/>
              <a:t> = </a:t>
            </a:r>
            <a:r>
              <a:rPr lang="en-US" i="1" dirty="0" err="1" smtClean="0"/>
              <a:t>myid</a:t>
            </a:r>
            <a:r>
              <a:rPr lang="en-US" i="1" dirty="0" smtClean="0"/>
              <a:t> + </a:t>
            </a:r>
            <a:r>
              <a:rPr lang="en-US" i="1" dirty="0" err="1"/>
              <a:t>j</a:t>
            </a:r>
            <a:endParaRPr lang="en-US" i="1" dirty="0" smtClean="0"/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Put(data</a:t>
            </a:r>
            <a:r>
              <a:rPr lang="en-US" i="1" dirty="0" smtClean="0"/>
              <a:t>) to </a:t>
            </a:r>
            <a:r>
              <a:rPr lang="en-US" i="1" dirty="0" err="1" smtClean="0"/>
              <a:t>dest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          Fence to </a:t>
            </a:r>
            <a:r>
              <a:rPr lang="en-US" i="1" dirty="0" err="1" smtClean="0"/>
              <a:t>dest</a:t>
            </a:r>
            <a:endParaRPr lang="en-US" i="1" dirty="0" smtClean="0"/>
          </a:p>
          <a:p>
            <a:r>
              <a:rPr lang="en-US" i="1" dirty="0" smtClean="0"/>
              <a:t>     End for</a:t>
            </a:r>
          </a:p>
          <a:p>
            <a:r>
              <a:rPr lang="en-US" i="1" dirty="0" smtClean="0"/>
              <a:t>End for</a:t>
            </a:r>
          </a:p>
          <a:p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496917" y="3390106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925892" y="3389312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54217" y="2132806"/>
            <a:ext cx="1066800" cy="1588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54217" y="4342606"/>
            <a:ext cx="1066800" cy="1588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2398" y="2132806"/>
            <a:ext cx="3048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2398" y="2512218"/>
            <a:ext cx="3048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2398" y="2891630"/>
            <a:ext cx="3048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2398" y="3271042"/>
            <a:ext cx="3048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82398" y="3650454"/>
            <a:ext cx="3048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2398" y="4029866"/>
            <a:ext cx="3048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2398" y="4342606"/>
            <a:ext cx="3048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8017" y="1675606"/>
            <a:ext cx="659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Time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77598" y="1675606"/>
            <a:ext cx="8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Power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5181600"/>
            <a:ext cx="308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Timers: start &amp; end (in code)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486400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Power: sampled &amp; averaged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48400" y="5715000"/>
            <a:ext cx="28956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pb_get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71600"/>
            <a:ext cx="4572000" cy="3200400"/>
          </a:xfrm>
          <a:prstGeom prst="rect">
            <a:avLst/>
          </a:prstGeom>
        </p:spPr>
      </p:pic>
      <p:pic>
        <p:nvPicPr>
          <p:cNvPr id="7" name="Picture 6" descr="lat_epb_get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5720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ARMCI Get Performance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4648200"/>
            <a:ext cx="8610600" cy="2209800"/>
          </a:xfrm>
        </p:spPr>
        <p:txBody>
          <a:bodyPr/>
          <a:lstStyle/>
          <a:p>
            <a:r>
              <a:rPr lang="en-US" dirty="0" smtClean="0"/>
              <a:t>Combinations of Interrupt and DVFS approaches compared</a:t>
            </a:r>
          </a:p>
          <a:p>
            <a:r>
              <a:rPr lang="en-US" dirty="0" smtClean="0"/>
              <a:t>For small message:</a:t>
            </a:r>
          </a:p>
          <a:p>
            <a:pPr lvl="1"/>
            <a:r>
              <a:rPr lang="en-US" dirty="0" smtClean="0"/>
              <a:t>Default (polling only) outperforms in latency and Energy/Mbytes</a:t>
            </a:r>
          </a:p>
          <a:p>
            <a:r>
              <a:rPr lang="en-US" dirty="0" smtClean="0"/>
              <a:t>For large messages (&gt; 32KB):</a:t>
            </a:r>
          </a:p>
          <a:p>
            <a:pPr lvl="1"/>
            <a:r>
              <a:rPr lang="en-US" dirty="0" err="1" smtClean="0"/>
              <a:t>Interrupt+DVFS</a:t>
            </a:r>
            <a:r>
              <a:rPr lang="en-US" dirty="0" smtClean="0"/>
              <a:t> improves Energy/Mbytes by ~6% with a small increase in latency (up to 5%)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pb_put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71600"/>
            <a:ext cx="4572000" cy="3200400"/>
          </a:xfrm>
          <a:prstGeom prst="rect">
            <a:avLst/>
          </a:prstGeom>
        </p:spPr>
      </p:pic>
      <p:pic>
        <p:nvPicPr>
          <p:cNvPr id="8" name="Picture 7" descr="lat_epb_put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5720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ARMCI Put Performance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92125" y="4876800"/>
            <a:ext cx="8186738" cy="1752600"/>
          </a:xfrm>
        </p:spPr>
        <p:txBody>
          <a:bodyPr/>
          <a:lstStyle/>
          <a:p>
            <a:r>
              <a:rPr lang="en-US" dirty="0" err="1" smtClean="0"/>
              <a:t>Interrupt+DVFS</a:t>
            </a:r>
            <a:r>
              <a:rPr lang="en-US" dirty="0" smtClean="0"/>
              <a:t> improves Energy/</a:t>
            </a:r>
            <a:r>
              <a:rPr lang="en-US" dirty="0" err="1" smtClean="0"/>
              <a:t>MBytes</a:t>
            </a:r>
            <a:r>
              <a:rPr lang="en-US" dirty="0" smtClean="0"/>
              <a:t> by up to 10% compared to default (polling only)</a:t>
            </a:r>
          </a:p>
          <a:p>
            <a:r>
              <a:rPr lang="en-US" dirty="0" smtClean="0"/>
              <a:t>Negligible increase in latency (up to 5%)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ARMCI Accumulate Performance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62" y="4876800"/>
            <a:ext cx="8186738" cy="1752600"/>
          </a:xfrm>
        </p:spPr>
        <p:txBody>
          <a:bodyPr/>
          <a:lstStyle/>
          <a:p>
            <a:r>
              <a:rPr lang="en-US" dirty="0" err="1" smtClean="0"/>
              <a:t>Interrupt+DVFS</a:t>
            </a:r>
            <a:r>
              <a:rPr lang="en-US" dirty="0" smtClean="0"/>
              <a:t> improves Energy/</a:t>
            </a:r>
            <a:r>
              <a:rPr lang="en-US" dirty="0" err="1" smtClean="0"/>
              <a:t>MBytes</a:t>
            </a:r>
            <a:r>
              <a:rPr lang="en-US" dirty="0" smtClean="0"/>
              <a:t> by up to 5% compared to default (polling only)</a:t>
            </a:r>
          </a:p>
          <a:p>
            <a:r>
              <a:rPr lang="en-US" dirty="0" smtClean="0"/>
              <a:t>Negligible increase in latency (up to 3%)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epb_ac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71600"/>
            <a:ext cx="4572000" cy="3200400"/>
          </a:xfrm>
          <a:prstGeom prst="rect">
            <a:avLst/>
          </a:prstGeom>
        </p:spPr>
      </p:pic>
      <p:pic>
        <p:nvPicPr>
          <p:cNvPr id="6" name="Picture 5" descr="lat_epb_acc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5720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ARMCI Put Strided Performance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2125" y="4876800"/>
            <a:ext cx="8186738" cy="2057400"/>
          </a:xfrm>
        </p:spPr>
        <p:txBody>
          <a:bodyPr/>
          <a:lstStyle/>
          <a:p>
            <a:r>
              <a:rPr lang="en-US" dirty="0" err="1" smtClean="0"/>
              <a:t>Interrupt+DVFS</a:t>
            </a:r>
            <a:r>
              <a:rPr lang="en-US" dirty="0" smtClean="0"/>
              <a:t> improves Energy/</a:t>
            </a:r>
            <a:r>
              <a:rPr lang="en-US" dirty="0" err="1" smtClean="0"/>
              <a:t>MBytes</a:t>
            </a:r>
            <a:r>
              <a:rPr lang="en-US" dirty="0" smtClean="0"/>
              <a:t> by up to 6% compared to default (polling only)</a:t>
            </a:r>
          </a:p>
          <a:p>
            <a:r>
              <a:rPr lang="en-US" dirty="0" smtClean="0"/>
              <a:t>Negligible increase in latency (up to 3%)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epb_put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71600"/>
            <a:ext cx="4572000" cy="3200400"/>
          </a:xfrm>
          <a:prstGeom prst="rect">
            <a:avLst/>
          </a:prstGeom>
        </p:spPr>
      </p:pic>
      <p:pic>
        <p:nvPicPr>
          <p:cNvPr id="6" name="Picture 5" descr="lat_epb_put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5720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48400" y="5715000"/>
            <a:ext cx="28956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818674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6685"/>
                <a:gridCol w="2046685"/>
                <a:gridCol w="2046685"/>
                <a:gridCol w="20466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Message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Size (KB)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Increase (%)</a:t>
                      </a:r>
                      <a:r>
                        <a:rPr lang="en-US" baseline="0" dirty="0" smtClean="0"/>
                        <a:t> in Latency (@256KB)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Decrease (%) </a:t>
                      </a:r>
                      <a:r>
                        <a:rPr lang="en-US" baseline="0" dirty="0" smtClean="0"/>
                        <a:t>in Energy (@256KB)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Strided</a:t>
                      </a:r>
                      <a:r>
                        <a:rPr lang="en-US" dirty="0" smtClean="0"/>
                        <a:t> 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267200"/>
            <a:ext cx="81867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9" charset="-128"/>
                <a:cs typeface="ＭＳ Ｐゴシック" charset="-128"/>
              </a:rPr>
              <a:t>Consistent results across different communication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9" charset="-128"/>
                <a:cs typeface="ＭＳ Ｐゴシック" charset="-128"/>
              </a:rPr>
              <a:t>typ</a:t>
            </a:r>
            <a:r>
              <a:rPr lang="en-US" sz="2400" kern="0" dirty="0" err="1" smtClean="0">
                <a:latin typeface="+mn-lt"/>
                <a:ea typeface="ＭＳ Ｐゴシック" pitchFamily="-109" charset="-128"/>
                <a:cs typeface="ＭＳ Ｐゴシック" charset="-128"/>
              </a:rPr>
              <a:t>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09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9" charset="-128"/>
                <a:cs typeface="ＭＳ Ｐゴシック" charset="-128"/>
              </a:rPr>
              <a:t>Recall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9" charset="-128"/>
                <a:cs typeface="ＭＳ Ｐゴシック" charset="-128"/>
              </a:rPr>
              <a:t> maximum energy saving is &lt; 20%</a:t>
            </a:r>
          </a:p>
          <a:p>
            <a:pPr marL="800100" lvl="1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FontTx/>
              <a:buBlip>
                <a:blip r:embed="rId2"/>
              </a:buBlip>
            </a:pPr>
            <a:r>
              <a:rPr lang="en-US" sz="2400" kern="0" dirty="0" smtClean="0">
                <a:latin typeface="+mn-lt"/>
                <a:ea typeface="ＭＳ Ｐゴシック" pitchFamily="-109" charset="-128"/>
                <a:cs typeface="ＭＳ Ｐゴシック" charset="-128"/>
              </a:rPr>
              <a:t>Only two frequencies available: 2.3 &amp; 1.9 GHz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09" charset="-128"/>
              <a:cs typeface="ＭＳ Ｐゴシック" charset="-128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FontTx/>
              <a:buBlip>
                <a:blip r:embed="rId2"/>
              </a:buBlip>
            </a:pPr>
            <a:r>
              <a:rPr lang="en-US" sz="2400" kern="0" baseline="0" dirty="0" smtClean="0">
                <a:latin typeface="+mn-lt"/>
                <a:ea typeface="ＭＳ Ｐゴシック" pitchFamily="-109" charset="-128"/>
                <a:cs typeface="ＭＳ Ｐゴシック" charset="-128"/>
              </a:rPr>
              <a:t>Results</a:t>
            </a:r>
            <a:r>
              <a:rPr lang="en-US" sz="2400" kern="0" dirty="0" smtClean="0">
                <a:latin typeface="+mn-lt"/>
                <a:ea typeface="ＭＳ Ｐゴシック" pitchFamily="-109" charset="-128"/>
                <a:cs typeface="ＭＳ Ｐゴシック" charset="-128"/>
              </a:rPr>
              <a:t> show that a significant portion of this saving can be achieved</a:t>
            </a:r>
          </a:p>
          <a:p>
            <a:pPr marL="800100" lvl="1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FontTx/>
              <a:buBlip>
                <a:blip r:embed="rId2"/>
              </a:buBlip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9" charset="-128"/>
                <a:cs typeface="ＭＳ Ｐゴシック" charset="-128"/>
              </a:rPr>
              <a:t>E.g. for Get, the Energy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9" charset="-128"/>
                <a:cs typeface="ＭＳ Ｐゴシック" charset="-128"/>
              </a:rPr>
              <a:t> saving is 6% (from a max of 20%)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show limited improvements and for large transfers, BUT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186738" cy="1371600"/>
          </a:xfrm>
        </p:spPr>
        <p:txBody>
          <a:bodyPr/>
          <a:lstStyle/>
          <a:p>
            <a:r>
              <a:rPr lang="en-US" dirty="0" smtClean="0"/>
              <a:t>Results show that approach can result in energy reduction</a:t>
            </a:r>
          </a:p>
          <a:p>
            <a:pPr lvl="1"/>
            <a:r>
              <a:rPr lang="en-US" dirty="0" smtClean="0"/>
              <a:t>Limited by both speed of DVFS, &amp; freq levels (on </a:t>
            </a:r>
            <a:r>
              <a:rPr lang="en-US" dirty="0" err="1" smtClean="0"/>
              <a:t>testbed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Expect greater potential from future processors</a:t>
            </a:r>
          </a:p>
        </p:txBody>
      </p:sp>
      <p:pic>
        <p:nvPicPr>
          <p:cNvPr id="5" name="Picture 4" descr="epb_get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4572000" cy="320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1447800"/>
            <a:ext cx="4495800" cy="3124200"/>
          </a:xfrm>
          <a:prstGeom prst="rect">
            <a:avLst/>
          </a:prstGeom>
          <a:solidFill>
            <a:srgbClr val="FFFFFF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3429000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5000"/>
                </a:schemeClr>
              </a:gs>
              <a:gs pos="80000">
                <a:schemeClr val="accent1">
                  <a:shade val="93000"/>
                  <a:satMod val="130000"/>
                  <a:alpha val="75000"/>
                </a:schemeClr>
              </a:gs>
              <a:gs pos="100000">
                <a:schemeClr val="accent1">
                  <a:shade val="94000"/>
                  <a:satMod val="135000"/>
                  <a:alpha val="7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3810000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5000"/>
                </a:schemeClr>
              </a:gs>
              <a:gs pos="80000">
                <a:schemeClr val="accent1">
                  <a:shade val="93000"/>
                  <a:satMod val="130000"/>
                  <a:alpha val="75000"/>
                </a:schemeClr>
              </a:gs>
              <a:gs pos="100000">
                <a:schemeClr val="accent1">
                  <a:shade val="94000"/>
                  <a:satMod val="135000"/>
                  <a:alpha val="7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 rot="5400000">
            <a:off x="4686300" y="4229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rot="10800000">
            <a:off x="3810000" y="3505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0628" y="3733800"/>
            <a:ext cx="343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impact of DVFS </a:t>
            </a:r>
          </a:p>
          <a:p>
            <a:r>
              <a:rPr lang="en-US" dirty="0" err="1" smtClean="0"/>
              <a:t>Testbed</a:t>
            </a:r>
            <a:r>
              <a:rPr lang="en-US" dirty="0" smtClean="0"/>
              <a:t> limited to 2 frequencies</a:t>
            </a:r>
            <a:br>
              <a:rPr lang="en-US" dirty="0" smtClean="0"/>
            </a:br>
            <a:r>
              <a:rPr lang="en-US" dirty="0" smtClean="0"/>
              <a:t>(1.9 vs. 2.3 GHz)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2743200"/>
            <a:ext cx="329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</a:t>
            </a:r>
            <a:r>
              <a:rPr lang="en-US" sz="2000" dirty="0" smtClean="0"/>
              <a:t>overheads</a:t>
            </a:r>
            <a:r>
              <a:rPr lang="en-US" dirty="0" smtClean="0"/>
              <a:t> for DVFS (?)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4013200" y="2963333"/>
            <a:ext cx="1286933" cy="440267"/>
          </a:xfrm>
          <a:custGeom>
            <a:avLst/>
            <a:gdLst>
              <a:gd name="connsiteX0" fmla="*/ 1286933 w 1286933"/>
              <a:gd name="connsiteY0" fmla="*/ 0 h 440267"/>
              <a:gd name="connsiteX1" fmla="*/ 270933 w 1286933"/>
              <a:gd name="connsiteY1" fmla="*/ 110067 h 440267"/>
              <a:gd name="connsiteX2" fmla="*/ 0 w 1286933"/>
              <a:gd name="connsiteY2" fmla="*/ 440267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933" h="440267">
                <a:moveTo>
                  <a:pt x="1286933" y="0"/>
                </a:moveTo>
                <a:cubicBezTo>
                  <a:pt x="886177" y="18344"/>
                  <a:pt x="485422" y="36689"/>
                  <a:pt x="270933" y="110067"/>
                </a:cubicBezTo>
                <a:cubicBezTo>
                  <a:pt x="56444" y="183445"/>
                  <a:pt x="0" y="440267"/>
                  <a:pt x="0" y="440267"/>
                </a:cubicBezTo>
              </a:path>
            </a:pathLst>
          </a:cu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5029200" y="3962400"/>
            <a:ext cx="533400" cy="22860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4648200"/>
          </a:xfrm>
        </p:spPr>
        <p:txBody>
          <a:bodyPr/>
          <a:lstStyle/>
          <a:p>
            <a:r>
              <a:rPr lang="en-US" dirty="0" smtClean="0"/>
              <a:t>We presented the mechanisms for energy efficiency provided by modern processors and networks</a:t>
            </a:r>
          </a:p>
          <a:p>
            <a:r>
              <a:rPr lang="en-US" dirty="0" smtClean="0"/>
              <a:t>We leveraged these mechanisms to design a communication runtime system for a data centric programming model</a:t>
            </a:r>
          </a:p>
          <a:p>
            <a:r>
              <a:rPr lang="en-US" dirty="0" smtClean="0"/>
              <a:t>Our evaluation shows:</a:t>
            </a:r>
          </a:p>
          <a:p>
            <a:pPr lvl="1"/>
            <a:r>
              <a:rPr lang="en-US" dirty="0" smtClean="0"/>
              <a:t>Up to 10% reduction in Energy/Mbytes with negligible performance penalty</a:t>
            </a:r>
          </a:p>
          <a:p>
            <a:pPr lvl="1"/>
            <a:r>
              <a:rPr lang="en-US" dirty="0" smtClean="0"/>
              <a:t>Up to 50% of achievable improvement possible in our test-bed</a:t>
            </a:r>
          </a:p>
          <a:p>
            <a:pPr lvl="1"/>
            <a:r>
              <a:rPr lang="en-US" dirty="0" smtClean="0"/>
              <a:t>Approach should have greater impact on upcoming processor architectures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228600"/>
            <a:ext cx="8204200" cy="987425"/>
          </a:xfrm>
        </p:spPr>
        <p:txBody>
          <a:bodyPr/>
          <a:lstStyle/>
          <a:p>
            <a:r>
              <a:rPr lang="en-US" dirty="0" smtClean="0"/>
              <a:t>Power is becoming the Key Challenge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4" y="1384300"/>
            <a:ext cx="8474075" cy="5473700"/>
          </a:xfrm>
        </p:spPr>
        <p:txBody>
          <a:bodyPr/>
          <a:lstStyle/>
          <a:p>
            <a:r>
              <a:rPr lang="en-US" dirty="0" smtClean="0"/>
              <a:t>Ever increasing computational requirements of scientific domains</a:t>
            </a:r>
          </a:p>
          <a:p>
            <a:pPr lvl="1"/>
            <a:r>
              <a:rPr lang="en-US" dirty="0" smtClean="0"/>
              <a:t>Significantly rising to future 10-, 100-, 1000-petaflop systems</a:t>
            </a:r>
          </a:p>
          <a:p>
            <a:endParaRPr lang="en-US" sz="800" dirty="0" smtClean="0"/>
          </a:p>
          <a:p>
            <a:r>
              <a:rPr lang="en-US" dirty="0" smtClean="0"/>
              <a:t>System energy consumption is not scalable</a:t>
            </a:r>
          </a:p>
          <a:p>
            <a:pPr lvl="1"/>
            <a:r>
              <a:rPr lang="en-US" dirty="0" smtClean="0"/>
              <a:t>Roadrunner (1.4PF) ~2.4MW, naïve scaling not possible</a:t>
            </a:r>
          </a:p>
          <a:p>
            <a:endParaRPr lang="en-US" sz="800" dirty="0" smtClean="0"/>
          </a:p>
          <a:p>
            <a:r>
              <a:rPr lang="en-US" dirty="0" smtClean="0"/>
              <a:t>Aim for US DOE is a 1000x increase in computational performance with only a 10x increase in power consumption from present day</a:t>
            </a:r>
          </a:p>
          <a:p>
            <a:endParaRPr lang="en-US" sz="800" dirty="0" smtClean="0"/>
          </a:p>
          <a:p>
            <a:r>
              <a:rPr lang="en-US" dirty="0" smtClean="0"/>
              <a:t>Energy efficiency important at all levels:</a:t>
            </a:r>
          </a:p>
          <a:p>
            <a:pPr lvl="1"/>
            <a:r>
              <a:rPr lang="en-US" dirty="0" smtClean="0"/>
              <a:t>Hardware, algorithms, programming models, system stack</a:t>
            </a:r>
          </a:p>
          <a:p>
            <a:endParaRPr lang="en-US" sz="800" dirty="0" smtClean="0"/>
          </a:p>
          <a:p>
            <a:r>
              <a:rPr lang="en-US" dirty="0" smtClean="0"/>
              <a:t>We focus here on the communication runtime </a:t>
            </a:r>
            <a:br>
              <a:rPr lang="en-US" dirty="0" smtClean="0"/>
            </a:br>
            <a:r>
              <a:rPr lang="en-US" dirty="0" smtClean="0"/>
              <a:t>stack of Programming Models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4495800"/>
          </a:xfrm>
        </p:spPr>
        <p:txBody>
          <a:bodyPr/>
          <a:lstStyle/>
          <a:p>
            <a:r>
              <a:rPr lang="en-US" dirty="0" smtClean="0"/>
              <a:t>This is a part of active work:</a:t>
            </a:r>
          </a:p>
          <a:p>
            <a:pPr lvl="1"/>
            <a:r>
              <a:rPr lang="en-US" dirty="0" smtClean="0"/>
              <a:t>Exploring the interplay between Performance and Power</a:t>
            </a:r>
          </a:p>
          <a:p>
            <a:pPr lvl="1"/>
            <a:r>
              <a:rPr lang="en-US" dirty="0" smtClean="0"/>
              <a:t>Significant focus on applications</a:t>
            </a:r>
          </a:p>
          <a:p>
            <a:pPr lvl="1"/>
            <a:r>
              <a:rPr lang="en-US" dirty="0" smtClean="0"/>
              <a:t>Modeling of Performance / Power / Reliability in concert</a:t>
            </a:r>
          </a:p>
          <a:p>
            <a:pPr lvl="1"/>
            <a:r>
              <a:rPr lang="en-US" dirty="0" smtClean="0"/>
              <a:t>Looking at the co-design for future large-scale systems</a:t>
            </a:r>
          </a:p>
          <a:p>
            <a:endParaRPr lang="en-US" dirty="0" smtClean="0"/>
          </a:p>
          <a:p>
            <a:r>
              <a:rPr lang="en-US" dirty="0" smtClean="0"/>
              <a:t>Our thanks go to:</a:t>
            </a:r>
          </a:p>
          <a:p>
            <a:pPr lvl="1"/>
            <a:r>
              <a:rPr lang="en-US" dirty="0" err="1" smtClean="0"/>
              <a:t>eXtreme</a:t>
            </a:r>
            <a:r>
              <a:rPr lang="en-US" dirty="0" smtClean="0"/>
              <a:t> Scale Computing Initiative (XSCI) @PNNL</a:t>
            </a:r>
          </a:p>
          <a:p>
            <a:pPr lvl="1"/>
            <a:r>
              <a:rPr lang="en-US" dirty="0" smtClean="0"/>
              <a:t>US DOE Office of Science</a:t>
            </a:r>
          </a:p>
          <a:p>
            <a:pPr lvl="1"/>
            <a:r>
              <a:rPr lang="en-US" dirty="0" smtClean="0"/>
              <a:t>Energy Smart Data Center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231775"/>
            <a:ext cx="8204200" cy="987425"/>
          </a:xfrm>
        </p:spPr>
        <p:txBody>
          <a:bodyPr/>
          <a:lstStyle/>
          <a:p>
            <a:r>
              <a:rPr lang="en-US" dirty="0" smtClean="0"/>
              <a:t>Questions posed for Energy Efficient Communication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4724400"/>
          </a:xfrm>
        </p:spPr>
        <p:txBody>
          <a:bodyPr/>
          <a:lstStyle/>
          <a:p>
            <a:r>
              <a:rPr lang="en-US" dirty="0" smtClean="0"/>
              <a:t>How should an energy efficient one-sided communication runtime system for modern interconnects be designed ?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the design challenges?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the energy savings on today’s machines 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impact on performance 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can we expect from future systems?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248400" y="5715000"/>
            <a:ext cx="28956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228600"/>
            <a:ext cx="8204200" cy="987425"/>
          </a:xfrm>
        </p:spPr>
        <p:txBody>
          <a:bodyPr/>
          <a:lstStyle/>
          <a:p>
            <a:r>
              <a:rPr lang="en-US" dirty="0" smtClean="0"/>
              <a:t>Programming models and Communications: </a:t>
            </a:r>
            <a:br>
              <a:rPr lang="en-US" dirty="0" smtClean="0"/>
            </a:br>
            <a:r>
              <a:rPr lang="en-US" dirty="0" smtClean="0"/>
              <a:t>Two-sided and One-sided</a:t>
            </a:r>
          </a:p>
        </p:txBody>
      </p:sp>
      <p:sp>
        <p:nvSpPr>
          <p:cNvPr id="307229" name="Text Box 29"/>
          <p:cNvSpPr txBox="1">
            <a:spLocks noChangeArrowheads="1"/>
          </p:cNvSpPr>
          <p:nvPr/>
        </p:nvSpPr>
        <p:spPr bwMode="auto">
          <a:xfrm>
            <a:off x="5535756" y="6248400"/>
            <a:ext cx="27912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b="1" i="1" dirty="0" smtClean="0">
                <a:latin typeface="Arial"/>
                <a:cs typeface="Arial"/>
              </a:rPr>
              <a:t>Example: Global Arrays</a:t>
            </a:r>
            <a:endParaRPr kumimoji="1" lang="en-US" b="1" dirty="0">
              <a:latin typeface="Arial"/>
              <a:cs typeface="Arial"/>
            </a:endParaRPr>
          </a:p>
        </p:txBody>
      </p:sp>
      <p:sp>
        <p:nvSpPr>
          <p:cNvPr id="307230" name="Text Box 30"/>
          <p:cNvSpPr txBox="1">
            <a:spLocks noChangeArrowheads="1"/>
          </p:cNvSpPr>
          <p:nvPr/>
        </p:nvSpPr>
        <p:spPr bwMode="auto">
          <a:xfrm>
            <a:off x="381000" y="1447800"/>
            <a:ext cx="3962400" cy="2800767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pPr eaLnBrk="0" hangingPunct="0"/>
            <a:r>
              <a:rPr kumimoji="1" lang="en-US" sz="2000" b="1" dirty="0" smtClean="0">
                <a:latin typeface="Arial"/>
                <a:cs typeface="Arial"/>
              </a:rPr>
              <a:t>Two-Sided:</a:t>
            </a:r>
          </a:p>
          <a:p>
            <a:pPr lvl="1" eaLnBrk="0" hangingPunct="0"/>
            <a:r>
              <a:rPr kumimoji="1" lang="en-US" dirty="0">
                <a:latin typeface="Arial"/>
                <a:cs typeface="Arial"/>
              </a:rPr>
              <a:t>Message requires cooperation  on both sides</a:t>
            </a:r>
            <a:r>
              <a:rPr kumimoji="1" lang="en-US" dirty="0" smtClean="0">
                <a:latin typeface="Arial"/>
                <a:cs typeface="Arial"/>
              </a:rPr>
              <a:t>.</a:t>
            </a:r>
          </a:p>
          <a:p>
            <a:pPr lvl="1" eaLnBrk="0" hangingPunct="0"/>
            <a:endParaRPr kumimoji="1" lang="en-US" dirty="0" smtClean="0">
              <a:latin typeface="Arial"/>
              <a:cs typeface="Arial"/>
            </a:endParaRPr>
          </a:p>
          <a:p>
            <a:pPr lvl="1" eaLnBrk="0" hangingPunct="0"/>
            <a:r>
              <a:rPr kumimoji="1" lang="en-US" dirty="0" smtClean="0">
                <a:latin typeface="Arial"/>
                <a:cs typeface="Arial"/>
              </a:rPr>
              <a:t>Useful for tightly coupled applications </a:t>
            </a:r>
          </a:p>
          <a:p>
            <a:pPr lvl="1" eaLnBrk="0" hangingPunct="0"/>
            <a:endParaRPr kumimoji="1" lang="en-US" dirty="0" smtClean="0">
              <a:latin typeface="Arial"/>
              <a:cs typeface="Arial"/>
            </a:endParaRPr>
          </a:p>
          <a:p>
            <a:pPr lvl="1" eaLnBrk="0" hangingPunct="0"/>
            <a:r>
              <a:rPr kumimoji="1" lang="en-US" dirty="0" smtClean="0">
                <a:latin typeface="Arial"/>
                <a:cs typeface="Arial"/>
              </a:rPr>
              <a:t>MPI common place with very-large application base</a:t>
            </a:r>
            <a:endParaRPr kumimoji="1" lang="en-US" dirty="0">
              <a:latin typeface="Arial"/>
              <a:cs typeface="Arial"/>
            </a:endParaRPr>
          </a:p>
        </p:txBody>
      </p:sp>
      <p:sp>
        <p:nvSpPr>
          <p:cNvPr id="307231" name="Text Box 31"/>
          <p:cNvSpPr txBox="1">
            <a:spLocks noChangeArrowheads="1"/>
          </p:cNvSpPr>
          <p:nvPr/>
        </p:nvSpPr>
        <p:spPr bwMode="auto">
          <a:xfrm>
            <a:off x="4572000" y="1407855"/>
            <a:ext cx="4572000" cy="3077766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pPr eaLnBrk="0" hangingPunct="0"/>
            <a:r>
              <a:rPr kumimoji="1" lang="en-US" sz="2000" b="1" dirty="0" smtClean="0">
                <a:latin typeface="Arial"/>
                <a:cs typeface="Arial"/>
              </a:rPr>
              <a:t>One-sided:</a:t>
            </a:r>
          </a:p>
          <a:p>
            <a:pPr lvl="1" eaLnBrk="0" hangingPunct="0"/>
            <a:r>
              <a:rPr kumimoji="1" lang="en-US" dirty="0" smtClean="0">
                <a:latin typeface="Arial"/>
                <a:cs typeface="Arial"/>
              </a:rPr>
              <a:t>Asynchronous Get, Put &amp; atomic operations (accumulate) on data.</a:t>
            </a:r>
          </a:p>
          <a:p>
            <a:pPr lvl="1" eaLnBrk="0" hangingPunct="0"/>
            <a:endParaRPr kumimoji="1" lang="en-US" dirty="0" smtClean="0">
              <a:latin typeface="Arial"/>
              <a:cs typeface="Arial"/>
            </a:endParaRPr>
          </a:p>
          <a:p>
            <a:pPr lvl="1" eaLnBrk="0" hangingPunct="0"/>
            <a:r>
              <a:rPr kumimoji="1" lang="en-US" dirty="0" smtClean="0">
                <a:latin typeface="Arial"/>
                <a:cs typeface="Arial"/>
              </a:rPr>
              <a:t>Useful for applications with irregular communication characteristics</a:t>
            </a:r>
          </a:p>
          <a:p>
            <a:pPr lvl="1" eaLnBrk="0" hangingPunct="0"/>
            <a:endParaRPr kumimoji="1" lang="en-US" dirty="0" smtClean="0">
              <a:latin typeface="Arial"/>
              <a:cs typeface="Arial"/>
            </a:endParaRPr>
          </a:p>
          <a:p>
            <a:pPr lvl="1" eaLnBrk="0" hangingPunct="0"/>
            <a:r>
              <a:rPr kumimoji="1" lang="en-US" dirty="0" smtClean="0">
                <a:latin typeface="Arial"/>
                <a:cs typeface="Arial"/>
              </a:rPr>
              <a:t>Global Arrays: application base centered on Computational Chemistry, Subsurface modeling</a:t>
            </a:r>
            <a:endParaRPr kumimoji="1" lang="en-US" dirty="0">
              <a:latin typeface="Arial"/>
              <a:cs typeface="Arial"/>
            </a:endParaRPr>
          </a:p>
        </p:txBody>
      </p:sp>
      <p:pic>
        <p:nvPicPr>
          <p:cNvPr id="32" name="Picture 20" descr="tickmar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6312043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5410200" y="4572000"/>
            <a:ext cx="685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486400" y="5486400"/>
            <a:ext cx="5334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391400" y="4572000"/>
            <a:ext cx="685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467600" y="5486400"/>
            <a:ext cx="5334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91200" y="4724400"/>
            <a:ext cx="1524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543800" y="4724400"/>
            <a:ext cx="1524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5849471" y="5109882"/>
            <a:ext cx="1718235" cy="567765"/>
          </a:xfrm>
          <a:custGeom>
            <a:avLst/>
            <a:gdLst>
              <a:gd name="connsiteX0" fmla="*/ 0 w 1718235"/>
              <a:gd name="connsiteY0" fmla="*/ 0 h 567765"/>
              <a:gd name="connsiteX1" fmla="*/ 0 w 1718235"/>
              <a:gd name="connsiteY1" fmla="*/ 567765 h 567765"/>
              <a:gd name="connsiteX2" fmla="*/ 1240117 w 1718235"/>
              <a:gd name="connsiteY2" fmla="*/ 567765 h 567765"/>
              <a:gd name="connsiteX3" fmla="*/ 1718235 w 1718235"/>
              <a:gd name="connsiteY3" fmla="*/ 29883 h 56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235" h="567765">
                <a:moveTo>
                  <a:pt x="0" y="0"/>
                </a:moveTo>
                <a:lnTo>
                  <a:pt x="0" y="567765"/>
                </a:lnTo>
                <a:lnTo>
                  <a:pt x="1240117" y="567765"/>
                </a:lnTo>
                <a:lnTo>
                  <a:pt x="1718235" y="29883"/>
                </a:lnTo>
              </a:path>
            </a:pathLst>
          </a:custGeom>
          <a:ln w="762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76593" y="5650468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43800" y="56388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43000" y="4572000"/>
            <a:ext cx="685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219200" y="5486400"/>
            <a:ext cx="5334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124200" y="4572000"/>
            <a:ext cx="685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00400" y="5486400"/>
            <a:ext cx="5334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524000" y="4724400"/>
            <a:ext cx="1524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276600" y="4724400"/>
            <a:ext cx="1524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1582271" y="5109882"/>
            <a:ext cx="1770529" cy="567765"/>
          </a:xfrm>
          <a:custGeom>
            <a:avLst/>
            <a:gdLst>
              <a:gd name="connsiteX0" fmla="*/ 0 w 1718235"/>
              <a:gd name="connsiteY0" fmla="*/ 0 h 567765"/>
              <a:gd name="connsiteX1" fmla="*/ 0 w 1718235"/>
              <a:gd name="connsiteY1" fmla="*/ 567765 h 567765"/>
              <a:gd name="connsiteX2" fmla="*/ 1240117 w 1718235"/>
              <a:gd name="connsiteY2" fmla="*/ 567765 h 567765"/>
              <a:gd name="connsiteX3" fmla="*/ 1718235 w 1718235"/>
              <a:gd name="connsiteY3" fmla="*/ 29883 h 567765"/>
              <a:gd name="connsiteX0" fmla="*/ 0 w 1718235"/>
              <a:gd name="connsiteY0" fmla="*/ 0 h 567765"/>
              <a:gd name="connsiteX1" fmla="*/ 0 w 1718235"/>
              <a:gd name="connsiteY1" fmla="*/ 567765 h 567765"/>
              <a:gd name="connsiteX2" fmla="*/ 1240117 w 1718235"/>
              <a:gd name="connsiteY2" fmla="*/ 567765 h 567765"/>
              <a:gd name="connsiteX3" fmla="*/ 1697317 w 1718235"/>
              <a:gd name="connsiteY3" fmla="*/ 552824 h 567765"/>
              <a:gd name="connsiteX4" fmla="*/ 1718235 w 1718235"/>
              <a:gd name="connsiteY4" fmla="*/ 29883 h 56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35" h="567765">
                <a:moveTo>
                  <a:pt x="0" y="0"/>
                </a:moveTo>
                <a:lnTo>
                  <a:pt x="0" y="567765"/>
                </a:lnTo>
                <a:lnTo>
                  <a:pt x="1240117" y="567765"/>
                </a:lnTo>
                <a:lnTo>
                  <a:pt x="1697317" y="552824"/>
                </a:lnTo>
                <a:lnTo>
                  <a:pt x="1718235" y="29883"/>
                </a:lnTo>
              </a:path>
            </a:pathLst>
          </a:custGeom>
          <a:ln w="762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09393" y="5650468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6600" y="56388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600200" y="6248400"/>
            <a:ext cx="1708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b="1" i="1" dirty="0" smtClean="0">
                <a:latin typeface="Arial"/>
                <a:cs typeface="Arial"/>
              </a:rPr>
              <a:t>Example: MPI</a:t>
            </a:r>
            <a:endParaRPr kumimoji="1" lang="en-US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282575"/>
            <a:ext cx="8204200" cy="987425"/>
          </a:xfrm>
        </p:spPr>
        <p:txBody>
          <a:bodyPr/>
          <a:lstStyle/>
          <a:p>
            <a:r>
              <a:rPr lang="en-US" dirty="0" smtClean="0"/>
              <a:t>Global Arrays: Programming Model that Provides Easy Access to Distributed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6200" y="1676400"/>
            <a:ext cx="5257799" cy="4876800"/>
          </a:xfrm>
        </p:spPr>
        <p:txBody>
          <a:bodyPr/>
          <a:lstStyle/>
          <a:p>
            <a:r>
              <a:rPr lang="en-US" dirty="0" smtClean="0"/>
              <a:t>Aims: provide easy </a:t>
            </a:r>
            <a:r>
              <a:rPr lang="en-US" i="1" dirty="0" smtClean="0"/>
              <a:t>global </a:t>
            </a:r>
            <a:r>
              <a:rPr lang="en-US" dirty="0" smtClean="0"/>
              <a:t>access to distributed data</a:t>
            </a:r>
          </a:p>
          <a:p>
            <a:pPr lvl="1"/>
            <a:r>
              <a:rPr lang="en-US" dirty="0" smtClean="0"/>
              <a:t>Traditionally has suited to irregular access to dense arrays</a:t>
            </a:r>
          </a:p>
          <a:p>
            <a:pPr lvl="1"/>
            <a:r>
              <a:rPr lang="en-US" dirty="0" smtClean="0"/>
              <a:t>Application domains include Chemistry, Bio-informatics, sub-surface modeling</a:t>
            </a:r>
          </a:p>
          <a:p>
            <a:pPr lvl="1"/>
            <a:r>
              <a:rPr lang="en-US" dirty="0" smtClean="0"/>
              <a:t>Use of one-sided communication</a:t>
            </a:r>
          </a:p>
          <a:p>
            <a:r>
              <a:rPr lang="en-US" dirty="0" smtClean="0"/>
              <a:t>Active development @ PNNL</a:t>
            </a:r>
          </a:p>
          <a:p>
            <a:pPr lvl="1"/>
            <a:r>
              <a:rPr lang="en-US" dirty="0" smtClean="0"/>
              <a:t>Arbitrary distributed data structures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Task based execution </a:t>
            </a:r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914400" y="2209800"/>
            <a:ext cx="2249129" cy="1143000"/>
            <a:chOff x="1295400" y="2362200"/>
            <a:chExt cx="4648200" cy="2362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295400" y="3505200"/>
              <a:ext cx="1219200" cy="1219200"/>
              <a:chOff x="1295400" y="3505200"/>
              <a:chExt cx="1219200" cy="1219200"/>
            </a:xfrm>
          </p:grpSpPr>
          <p:sp>
            <p:nvSpPr>
              <p:cNvPr id="92" name="Cube 91"/>
              <p:cNvSpPr/>
              <p:nvPr/>
            </p:nvSpPr>
            <p:spPr>
              <a:xfrm>
                <a:off x="1295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/>
              <p:cNvSpPr/>
              <p:nvPr/>
            </p:nvSpPr>
            <p:spPr>
              <a:xfrm>
                <a:off x="1676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/>
              <p:cNvSpPr/>
              <p:nvPr/>
            </p:nvSpPr>
            <p:spPr>
              <a:xfrm>
                <a:off x="2057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/>
              <p:cNvSpPr/>
              <p:nvPr/>
            </p:nvSpPr>
            <p:spPr>
              <a:xfrm>
                <a:off x="1295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/>
              <p:cNvSpPr/>
              <p:nvPr/>
            </p:nvSpPr>
            <p:spPr>
              <a:xfrm>
                <a:off x="1676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/>
              <p:cNvSpPr/>
              <p:nvPr/>
            </p:nvSpPr>
            <p:spPr>
              <a:xfrm>
                <a:off x="2057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/>
              <p:cNvSpPr/>
              <p:nvPr/>
            </p:nvSpPr>
            <p:spPr>
              <a:xfrm>
                <a:off x="1295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/>
              <p:cNvSpPr/>
              <p:nvPr/>
            </p:nvSpPr>
            <p:spPr>
              <a:xfrm>
                <a:off x="1676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/>
              <p:cNvSpPr/>
              <p:nvPr/>
            </p:nvSpPr>
            <p:spPr>
              <a:xfrm>
                <a:off x="2057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38400" y="3505200"/>
              <a:ext cx="1219200" cy="1219200"/>
              <a:chOff x="1295400" y="3505200"/>
              <a:chExt cx="1219200" cy="1219200"/>
            </a:xfrm>
          </p:grpSpPr>
          <p:sp>
            <p:nvSpPr>
              <p:cNvPr id="103" name="Cube 102"/>
              <p:cNvSpPr/>
              <p:nvPr/>
            </p:nvSpPr>
            <p:spPr>
              <a:xfrm>
                <a:off x="1295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/>
              <p:cNvSpPr/>
              <p:nvPr/>
            </p:nvSpPr>
            <p:spPr>
              <a:xfrm>
                <a:off x="1676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2057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/>
              <p:cNvSpPr/>
              <p:nvPr/>
            </p:nvSpPr>
            <p:spPr>
              <a:xfrm>
                <a:off x="1295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/>
              <p:cNvSpPr/>
              <p:nvPr/>
            </p:nvSpPr>
            <p:spPr>
              <a:xfrm>
                <a:off x="1676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ube 107"/>
              <p:cNvSpPr/>
              <p:nvPr/>
            </p:nvSpPr>
            <p:spPr>
              <a:xfrm>
                <a:off x="2057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/>
              <p:cNvSpPr/>
              <p:nvPr/>
            </p:nvSpPr>
            <p:spPr>
              <a:xfrm>
                <a:off x="1295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/>
              <p:cNvSpPr/>
              <p:nvPr/>
            </p:nvSpPr>
            <p:spPr>
              <a:xfrm>
                <a:off x="1676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ube 110"/>
              <p:cNvSpPr/>
              <p:nvPr/>
            </p:nvSpPr>
            <p:spPr>
              <a:xfrm>
                <a:off x="2057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581400" y="3505200"/>
              <a:ext cx="1219200" cy="1219200"/>
              <a:chOff x="1295400" y="3505200"/>
              <a:chExt cx="1219200" cy="1219200"/>
            </a:xfrm>
          </p:grpSpPr>
          <p:sp>
            <p:nvSpPr>
              <p:cNvPr id="113" name="Cube 112"/>
              <p:cNvSpPr/>
              <p:nvPr/>
            </p:nvSpPr>
            <p:spPr>
              <a:xfrm>
                <a:off x="1295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/>
              <p:cNvSpPr/>
              <p:nvPr/>
            </p:nvSpPr>
            <p:spPr>
              <a:xfrm>
                <a:off x="1676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/>
              <p:cNvSpPr/>
              <p:nvPr/>
            </p:nvSpPr>
            <p:spPr>
              <a:xfrm>
                <a:off x="2057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/>
              <p:cNvSpPr/>
              <p:nvPr/>
            </p:nvSpPr>
            <p:spPr>
              <a:xfrm>
                <a:off x="1295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/>
              <p:cNvSpPr/>
              <p:nvPr/>
            </p:nvSpPr>
            <p:spPr>
              <a:xfrm>
                <a:off x="1676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/>
              <p:cNvSpPr/>
              <p:nvPr/>
            </p:nvSpPr>
            <p:spPr>
              <a:xfrm>
                <a:off x="2057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/>
              <p:cNvSpPr/>
              <p:nvPr/>
            </p:nvSpPr>
            <p:spPr>
              <a:xfrm>
                <a:off x="1295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/>
              <p:cNvSpPr/>
              <p:nvPr/>
            </p:nvSpPr>
            <p:spPr>
              <a:xfrm>
                <a:off x="1676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/>
              <p:cNvSpPr/>
              <p:nvPr/>
            </p:nvSpPr>
            <p:spPr>
              <a:xfrm>
                <a:off x="2057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724400" y="3505200"/>
              <a:ext cx="1219200" cy="1219200"/>
              <a:chOff x="1295400" y="3505200"/>
              <a:chExt cx="1219200" cy="1219200"/>
            </a:xfrm>
          </p:grpSpPr>
          <p:sp>
            <p:nvSpPr>
              <p:cNvPr id="123" name="Cube 122"/>
              <p:cNvSpPr/>
              <p:nvPr/>
            </p:nvSpPr>
            <p:spPr>
              <a:xfrm>
                <a:off x="1295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/>
              <p:cNvSpPr/>
              <p:nvPr/>
            </p:nvSpPr>
            <p:spPr>
              <a:xfrm>
                <a:off x="1676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2057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295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/>
              <p:cNvSpPr/>
              <p:nvPr/>
            </p:nvSpPr>
            <p:spPr>
              <a:xfrm>
                <a:off x="1676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/>
              <p:cNvSpPr/>
              <p:nvPr/>
            </p:nvSpPr>
            <p:spPr>
              <a:xfrm>
                <a:off x="2057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/>
              <p:cNvSpPr/>
              <p:nvPr/>
            </p:nvSpPr>
            <p:spPr>
              <a:xfrm>
                <a:off x="1295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/>
              <p:cNvSpPr/>
              <p:nvPr/>
            </p:nvSpPr>
            <p:spPr>
              <a:xfrm>
                <a:off x="1676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/>
              <p:cNvSpPr/>
              <p:nvPr/>
            </p:nvSpPr>
            <p:spPr>
              <a:xfrm>
                <a:off x="2057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295400" y="2362200"/>
              <a:ext cx="1219200" cy="1219200"/>
              <a:chOff x="1295400" y="3505200"/>
              <a:chExt cx="1219200" cy="1219200"/>
            </a:xfrm>
          </p:grpSpPr>
          <p:sp>
            <p:nvSpPr>
              <p:cNvPr id="133" name="Cube 132"/>
              <p:cNvSpPr/>
              <p:nvPr/>
            </p:nvSpPr>
            <p:spPr>
              <a:xfrm>
                <a:off x="1295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/>
              <p:cNvSpPr/>
              <p:nvPr/>
            </p:nvSpPr>
            <p:spPr>
              <a:xfrm>
                <a:off x="1676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/>
              <p:cNvSpPr/>
              <p:nvPr/>
            </p:nvSpPr>
            <p:spPr>
              <a:xfrm>
                <a:off x="2057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/>
              <p:cNvSpPr/>
              <p:nvPr/>
            </p:nvSpPr>
            <p:spPr>
              <a:xfrm>
                <a:off x="1295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/>
              <p:cNvSpPr/>
              <p:nvPr/>
            </p:nvSpPr>
            <p:spPr>
              <a:xfrm>
                <a:off x="1676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/>
              <p:cNvSpPr/>
              <p:nvPr/>
            </p:nvSpPr>
            <p:spPr>
              <a:xfrm>
                <a:off x="2057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1295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676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/>
              <p:cNvSpPr/>
              <p:nvPr/>
            </p:nvSpPr>
            <p:spPr>
              <a:xfrm>
                <a:off x="2057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2438400" y="2362200"/>
              <a:ext cx="1219200" cy="1219200"/>
              <a:chOff x="1295400" y="3505200"/>
              <a:chExt cx="1219200" cy="1219200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1295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1676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2057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/>
              <p:cNvSpPr/>
              <p:nvPr/>
            </p:nvSpPr>
            <p:spPr>
              <a:xfrm>
                <a:off x="1295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/>
              <p:cNvSpPr/>
              <p:nvPr/>
            </p:nvSpPr>
            <p:spPr>
              <a:xfrm>
                <a:off x="1676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/>
              <p:cNvSpPr/>
              <p:nvPr/>
            </p:nvSpPr>
            <p:spPr>
              <a:xfrm>
                <a:off x="2057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/>
              <p:cNvSpPr/>
              <p:nvPr/>
            </p:nvSpPr>
            <p:spPr>
              <a:xfrm>
                <a:off x="1295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/>
              <p:cNvSpPr/>
              <p:nvPr/>
            </p:nvSpPr>
            <p:spPr>
              <a:xfrm>
                <a:off x="1676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/>
              <p:cNvSpPr/>
              <p:nvPr/>
            </p:nvSpPr>
            <p:spPr>
              <a:xfrm>
                <a:off x="2057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581400" y="2362200"/>
              <a:ext cx="1219200" cy="1219200"/>
              <a:chOff x="1295400" y="3505200"/>
              <a:chExt cx="1219200" cy="1219200"/>
            </a:xfrm>
          </p:grpSpPr>
          <p:sp>
            <p:nvSpPr>
              <p:cNvPr id="153" name="Cube 152"/>
              <p:cNvSpPr/>
              <p:nvPr/>
            </p:nvSpPr>
            <p:spPr>
              <a:xfrm>
                <a:off x="1295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/>
              <p:cNvSpPr/>
              <p:nvPr/>
            </p:nvSpPr>
            <p:spPr>
              <a:xfrm>
                <a:off x="1676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/>
              <p:cNvSpPr/>
              <p:nvPr/>
            </p:nvSpPr>
            <p:spPr>
              <a:xfrm>
                <a:off x="2057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/>
              <p:cNvSpPr/>
              <p:nvPr/>
            </p:nvSpPr>
            <p:spPr>
              <a:xfrm>
                <a:off x="1295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/>
              <p:cNvSpPr/>
              <p:nvPr/>
            </p:nvSpPr>
            <p:spPr>
              <a:xfrm>
                <a:off x="1676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/>
              <p:cNvSpPr/>
              <p:nvPr/>
            </p:nvSpPr>
            <p:spPr>
              <a:xfrm>
                <a:off x="2057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/>
              <p:cNvSpPr/>
              <p:nvPr/>
            </p:nvSpPr>
            <p:spPr>
              <a:xfrm>
                <a:off x="1295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/>
              <p:cNvSpPr/>
              <p:nvPr/>
            </p:nvSpPr>
            <p:spPr>
              <a:xfrm>
                <a:off x="1676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/>
              <p:cNvSpPr/>
              <p:nvPr/>
            </p:nvSpPr>
            <p:spPr>
              <a:xfrm>
                <a:off x="2057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4724400" y="2362200"/>
              <a:ext cx="1219200" cy="1219200"/>
              <a:chOff x="1295400" y="3505200"/>
              <a:chExt cx="1219200" cy="1219200"/>
            </a:xfrm>
          </p:grpSpPr>
          <p:sp>
            <p:nvSpPr>
              <p:cNvPr id="163" name="Cube 162"/>
              <p:cNvSpPr/>
              <p:nvPr/>
            </p:nvSpPr>
            <p:spPr>
              <a:xfrm>
                <a:off x="1295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/>
              <p:cNvSpPr/>
              <p:nvPr/>
            </p:nvSpPr>
            <p:spPr>
              <a:xfrm>
                <a:off x="1676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/>
              <p:cNvSpPr/>
              <p:nvPr/>
            </p:nvSpPr>
            <p:spPr>
              <a:xfrm>
                <a:off x="2057400" y="4267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/>
              <p:cNvSpPr/>
              <p:nvPr/>
            </p:nvSpPr>
            <p:spPr>
              <a:xfrm>
                <a:off x="1295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/>
              <p:cNvSpPr/>
              <p:nvPr/>
            </p:nvSpPr>
            <p:spPr>
              <a:xfrm>
                <a:off x="1676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/>
              <p:cNvSpPr/>
              <p:nvPr/>
            </p:nvSpPr>
            <p:spPr>
              <a:xfrm>
                <a:off x="2057400" y="3886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/>
              <p:cNvSpPr/>
              <p:nvPr/>
            </p:nvSpPr>
            <p:spPr>
              <a:xfrm>
                <a:off x="1295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/>
              <p:cNvSpPr/>
              <p:nvPr/>
            </p:nvSpPr>
            <p:spPr>
              <a:xfrm>
                <a:off x="1676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/>
              <p:cNvSpPr/>
              <p:nvPr/>
            </p:nvSpPr>
            <p:spPr>
              <a:xfrm>
                <a:off x="2057400" y="3505200"/>
                <a:ext cx="457200" cy="4572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914400" y="2762865"/>
            <a:ext cx="589935" cy="589935"/>
            <a:chOff x="1295400" y="3505200"/>
            <a:chExt cx="1219200" cy="1219200"/>
          </a:xfrm>
        </p:grpSpPr>
        <p:sp>
          <p:nvSpPr>
            <p:cNvPr id="256" name="Cube 255"/>
            <p:cNvSpPr/>
            <p:nvPr/>
          </p:nvSpPr>
          <p:spPr>
            <a:xfrm>
              <a:off x="1295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/>
            <p:cNvSpPr/>
            <p:nvPr/>
          </p:nvSpPr>
          <p:spPr>
            <a:xfrm>
              <a:off x="1676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ube 257"/>
            <p:cNvSpPr/>
            <p:nvPr/>
          </p:nvSpPr>
          <p:spPr>
            <a:xfrm>
              <a:off x="2057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Cube 258"/>
            <p:cNvSpPr/>
            <p:nvPr/>
          </p:nvSpPr>
          <p:spPr>
            <a:xfrm>
              <a:off x="1295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Cube 259"/>
            <p:cNvSpPr/>
            <p:nvPr/>
          </p:nvSpPr>
          <p:spPr>
            <a:xfrm>
              <a:off x="1676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Cube 260"/>
            <p:cNvSpPr/>
            <p:nvPr/>
          </p:nvSpPr>
          <p:spPr>
            <a:xfrm>
              <a:off x="2057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Cube 261"/>
            <p:cNvSpPr/>
            <p:nvPr/>
          </p:nvSpPr>
          <p:spPr>
            <a:xfrm>
              <a:off x="1295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Cube 262"/>
            <p:cNvSpPr/>
            <p:nvPr/>
          </p:nvSpPr>
          <p:spPr>
            <a:xfrm>
              <a:off x="1676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Cube 263"/>
            <p:cNvSpPr/>
            <p:nvPr/>
          </p:nvSpPr>
          <p:spPr>
            <a:xfrm>
              <a:off x="2057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467465" y="2762865"/>
            <a:ext cx="589935" cy="589935"/>
            <a:chOff x="1295400" y="3505200"/>
            <a:chExt cx="1219200" cy="1219200"/>
          </a:xfrm>
        </p:grpSpPr>
        <p:sp>
          <p:nvSpPr>
            <p:cNvPr id="247" name="Cube 246"/>
            <p:cNvSpPr/>
            <p:nvPr/>
          </p:nvSpPr>
          <p:spPr>
            <a:xfrm>
              <a:off x="1295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ube 247"/>
            <p:cNvSpPr/>
            <p:nvPr/>
          </p:nvSpPr>
          <p:spPr>
            <a:xfrm>
              <a:off x="1676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Cube 248"/>
            <p:cNvSpPr/>
            <p:nvPr/>
          </p:nvSpPr>
          <p:spPr>
            <a:xfrm>
              <a:off x="2057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ube 249"/>
            <p:cNvSpPr/>
            <p:nvPr/>
          </p:nvSpPr>
          <p:spPr>
            <a:xfrm>
              <a:off x="1295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ube 250"/>
            <p:cNvSpPr/>
            <p:nvPr/>
          </p:nvSpPr>
          <p:spPr>
            <a:xfrm>
              <a:off x="1676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ube 251"/>
            <p:cNvSpPr/>
            <p:nvPr/>
          </p:nvSpPr>
          <p:spPr>
            <a:xfrm>
              <a:off x="2057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ube 252"/>
            <p:cNvSpPr/>
            <p:nvPr/>
          </p:nvSpPr>
          <p:spPr>
            <a:xfrm>
              <a:off x="1295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ube 253"/>
            <p:cNvSpPr/>
            <p:nvPr/>
          </p:nvSpPr>
          <p:spPr>
            <a:xfrm>
              <a:off x="1676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ube 254"/>
            <p:cNvSpPr/>
            <p:nvPr/>
          </p:nvSpPr>
          <p:spPr>
            <a:xfrm>
              <a:off x="2057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020529" y="2762865"/>
            <a:ext cx="589935" cy="589935"/>
            <a:chOff x="1295400" y="3505200"/>
            <a:chExt cx="1219200" cy="1219200"/>
          </a:xfrm>
        </p:grpSpPr>
        <p:sp>
          <p:nvSpPr>
            <p:cNvPr id="238" name="Cube 237"/>
            <p:cNvSpPr/>
            <p:nvPr/>
          </p:nvSpPr>
          <p:spPr>
            <a:xfrm>
              <a:off x="1295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ube 238"/>
            <p:cNvSpPr/>
            <p:nvPr/>
          </p:nvSpPr>
          <p:spPr>
            <a:xfrm>
              <a:off x="1676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ube 239"/>
            <p:cNvSpPr/>
            <p:nvPr/>
          </p:nvSpPr>
          <p:spPr>
            <a:xfrm>
              <a:off x="2057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Cube 240"/>
            <p:cNvSpPr/>
            <p:nvPr/>
          </p:nvSpPr>
          <p:spPr>
            <a:xfrm>
              <a:off x="1295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Cube 241"/>
            <p:cNvSpPr/>
            <p:nvPr/>
          </p:nvSpPr>
          <p:spPr>
            <a:xfrm>
              <a:off x="1676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Cube 242"/>
            <p:cNvSpPr/>
            <p:nvPr/>
          </p:nvSpPr>
          <p:spPr>
            <a:xfrm>
              <a:off x="2057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ube 243"/>
            <p:cNvSpPr/>
            <p:nvPr/>
          </p:nvSpPr>
          <p:spPr>
            <a:xfrm>
              <a:off x="1295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ube 244"/>
            <p:cNvSpPr/>
            <p:nvPr/>
          </p:nvSpPr>
          <p:spPr>
            <a:xfrm>
              <a:off x="1676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ube 245"/>
            <p:cNvSpPr/>
            <p:nvPr/>
          </p:nvSpPr>
          <p:spPr>
            <a:xfrm>
              <a:off x="2057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573594" y="2762865"/>
            <a:ext cx="589935" cy="589935"/>
            <a:chOff x="1295400" y="3505200"/>
            <a:chExt cx="1219200" cy="1219200"/>
          </a:xfrm>
        </p:grpSpPr>
        <p:sp>
          <p:nvSpPr>
            <p:cNvPr id="229" name="Cube 228"/>
            <p:cNvSpPr/>
            <p:nvPr/>
          </p:nvSpPr>
          <p:spPr>
            <a:xfrm>
              <a:off x="1295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Cube 229"/>
            <p:cNvSpPr/>
            <p:nvPr/>
          </p:nvSpPr>
          <p:spPr>
            <a:xfrm>
              <a:off x="1676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Cube 230"/>
            <p:cNvSpPr/>
            <p:nvPr/>
          </p:nvSpPr>
          <p:spPr>
            <a:xfrm>
              <a:off x="2057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Cube 231"/>
            <p:cNvSpPr/>
            <p:nvPr/>
          </p:nvSpPr>
          <p:spPr>
            <a:xfrm>
              <a:off x="1295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ube 232"/>
            <p:cNvSpPr/>
            <p:nvPr/>
          </p:nvSpPr>
          <p:spPr>
            <a:xfrm>
              <a:off x="1676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Cube 233"/>
            <p:cNvSpPr/>
            <p:nvPr/>
          </p:nvSpPr>
          <p:spPr>
            <a:xfrm>
              <a:off x="2057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Cube 234"/>
            <p:cNvSpPr/>
            <p:nvPr/>
          </p:nvSpPr>
          <p:spPr>
            <a:xfrm>
              <a:off x="1295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Cube 235"/>
            <p:cNvSpPr/>
            <p:nvPr/>
          </p:nvSpPr>
          <p:spPr>
            <a:xfrm>
              <a:off x="1676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Cube 236"/>
            <p:cNvSpPr/>
            <p:nvPr/>
          </p:nvSpPr>
          <p:spPr>
            <a:xfrm>
              <a:off x="2057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14400" y="2209800"/>
            <a:ext cx="589935" cy="589935"/>
            <a:chOff x="1295400" y="3505200"/>
            <a:chExt cx="1219200" cy="1219200"/>
          </a:xfrm>
        </p:grpSpPr>
        <p:sp>
          <p:nvSpPr>
            <p:cNvPr id="220" name="Cube 219"/>
            <p:cNvSpPr/>
            <p:nvPr/>
          </p:nvSpPr>
          <p:spPr>
            <a:xfrm>
              <a:off x="1295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Cube 220"/>
            <p:cNvSpPr/>
            <p:nvPr/>
          </p:nvSpPr>
          <p:spPr>
            <a:xfrm>
              <a:off x="1676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Cube 221"/>
            <p:cNvSpPr/>
            <p:nvPr/>
          </p:nvSpPr>
          <p:spPr>
            <a:xfrm>
              <a:off x="2057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Cube 222"/>
            <p:cNvSpPr/>
            <p:nvPr/>
          </p:nvSpPr>
          <p:spPr>
            <a:xfrm>
              <a:off x="1295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Cube 223"/>
            <p:cNvSpPr/>
            <p:nvPr/>
          </p:nvSpPr>
          <p:spPr>
            <a:xfrm>
              <a:off x="1676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Cube 224"/>
            <p:cNvSpPr/>
            <p:nvPr/>
          </p:nvSpPr>
          <p:spPr>
            <a:xfrm>
              <a:off x="2057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Cube 225"/>
            <p:cNvSpPr/>
            <p:nvPr/>
          </p:nvSpPr>
          <p:spPr>
            <a:xfrm>
              <a:off x="1295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Cube 226"/>
            <p:cNvSpPr/>
            <p:nvPr/>
          </p:nvSpPr>
          <p:spPr>
            <a:xfrm>
              <a:off x="1676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ube 227"/>
            <p:cNvSpPr/>
            <p:nvPr/>
          </p:nvSpPr>
          <p:spPr>
            <a:xfrm>
              <a:off x="2057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467465" y="2209800"/>
            <a:ext cx="589935" cy="589935"/>
            <a:chOff x="1295400" y="3505200"/>
            <a:chExt cx="1219200" cy="1219200"/>
          </a:xfrm>
        </p:grpSpPr>
        <p:sp>
          <p:nvSpPr>
            <p:cNvPr id="211" name="Cube 210"/>
            <p:cNvSpPr/>
            <p:nvPr/>
          </p:nvSpPr>
          <p:spPr>
            <a:xfrm>
              <a:off x="1295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Cube 211"/>
            <p:cNvSpPr/>
            <p:nvPr/>
          </p:nvSpPr>
          <p:spPr>
            <a:xfrm>
              <a:off x="1676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Cube 212"/>
            <p:cNvSpPr/>
            <p:nvPr/>
          </p:nvSpPr>
          <p:spPr>
            <a:xfrm>
              <a:off x="2057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Cube 213"/>
            <p:cNvSpPr/>
            <p:nvPr/>
          </p:nvSpPr>
          <p:spPr>
            <a:xfrm>
              <a:off x="1295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Cube 214"/>
            <p:cNvSpPr/>
            <p:nvPr/>
          </p:nvSpPr>
          <p:spPr>
            <a:xfrm>
              <a:off x="1676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be 215"/>
            <p:cNvSpPr/>
            <p:nvPr/>
          </p:nvSpPr>
          <p:spPr>
            <a:xfrm>
              <a:off x="2057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Cube 216"/>
            <p:cNvSpPr/>
            <p:nvPr/>
          </p:nvSpPr>
          <p:spPr>
            <a:xfrm>
              <a:off x="1295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be 217"/>
            <p:cNvSpPr/>
            <p:nvPr/>
          </p:nvSpPr>
          <p:spPr>
            <a:xfrm>
              <a:off x="1676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ube 218"/>
            <p:cNvSpPr/>
            <p:nvPr/>
          </p:nvSpPr>
          <p:spPr>
            <a:xfrm>
              <a:off x="2057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020529" y="2209800"/>
            <a:ext cx="589935" cy="589935"/>
            <a:chOff x="1295400" y="3505200"/>
            <a:chExt cx="1219200" cy="1219200"/>
          </a:xfrm>
        </p:grpSpPr>
        <p:sp>
          <p:nvSpPr>
            <p:cNvPr id="202" name="Cube 201"/>
            <p:cNvSpPr/>
            <p:nvPr/>
          </p:nvSpPr>
          <p:spPr>
            <a:xfrm>
              <a:off x="1295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Cube 202"/>
            <p:cNvSpPr/>
            <p:nvPr/>
          </p:nvSpPr>
          <p:spPr>
            <a:xfrm>
              <a:off x="1676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Cube 203"/>
            <p:cNvSpPr/>
            <p:nvPr/>
          </p:nvSpPr>
          <p:spPr>
            <a:xfrm>
              <a:off x="2057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Cube 204"/>
            <p:cNvSpPr/>
            <p:nvPr/>
          </p:nvSpPr>
          <p:spPr>
            <a:xfrm>
              <a:off x="1295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Cube 205"/>
            <p:cNvSpPr/>
            <p:nvPr/>
          </p:nvSpPr>
          <p:spPr>
            <a:xfrm>
              <a:off x="1676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Cube 206"/>
            <p:cNvSpPr/>
            <p:nvPr/>
          </p:nvSpPr>
          <p:spPr>
            <a:xfrm>
              <a:off x="2057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Cube 207"/>
            <p:cNvSpPr/>
            <p:nvPr/>
          </p:nvSpPr>
          <p:spPr>
            <a:xfrm>
              <a:off x="1295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Cube 208"/>
            <p:cNvSpPr/>
            <p:nvPr/>
          </p:nvSpPr>
          <p:spPr>
            <a:xfrm>
              <a:off x="1676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Cube 209"/>
            <p:cNvSpPr/>
            <p:nvPr/>
          </p:nvSpPr>
          <p:spPr>
            <a:xfrm>
              <a:off x="2057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573594" y="2209800"/>
            <a:ext cx="589935" cy="589935"/>
            <a:chOff x="1295400" y="3505200"/>
            <a:chExt cx="1219200" cy="1219200"/>
          </a:xfrm>
        </p:grpSpPr>
        <p:sp>
          <p:nvSpPr>
            <p:cNvPr id="193" name="Cube 192"/>
            <p:cNvSpPr/>
            <p:nvPr/>
          </p:nvSpPr>
          <p:spPr>
            <a:xfrm>
              <a:off x="1295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Cube 193"/>
            <p:cNvSpPr/>
            <p:nvPr/>
          </p:nvSpPr>
          <p:spPr>
            <a:xfrm>
              <a:off x="1676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Cube 194"/>
            <p:cNvSpPr/>
            <p:nvPr/>
          </p:nvSpPr>
          <p:spPr>
            <a:xfrm>
              <a:off x="2057400" y="4267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ube 195"/>
            <p:cNvSpPr/>
            <p:nvPr/>
          </p:nvSpPr>
          <p:spPr>
            <a:xfrm>
              <a:off x="1295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Cube 196"/>
            <p:cNvSpPr/>
            <p:nvPr/>
          </p:nvSpPr>
          <p:spPr>
            <a:xfrm>
              <a:off x="1676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Cube 197"/>
            <p:cNvSpPr/>
            <p:nvPr/>
          </p:nvSpPr>
          <p:spPr>
            <a:xfrm>
              <a:off x="2057400" y="3886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Cube 198"/>
            <p:cNvSpPr/>
            <p:nvPr/>
          </p:nvSpPr>
          <p:spPr>
            <a:xfrm>
              <a:off x="1295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Cube 199"/>
            <p:cNvSpPr/>
            <p:nvPr/>
          </p:nvSpPr>
          <p:spPr>
            <a:xfrm>
              <a:off x="1676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Cube 200"/>
            <p:cNvSpPr/>
            <p:nvPr/>
          </p:nvSpPr>
          <p:spPr>
            <a:xfrm>
              <a:off x="2057400" y="3505200"/>
              <a:ext cx="457200" cy="4572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TextBox 344"/>
          <p:cNvSpPr txBox="1"/>
          <p:nvPr/>
        </p:nvSpPr>
        <p:spPr>
          <a:xfrm>
            <a:off x="807843" y="1764268"/>
            <a:ext cx="262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Global Address Space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651760" y="5879068"/>
            <a:ext cx="310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Physically distributed data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8" name="Right Brace 347"/>
          <p:cNvSpPr/>
          <p:nvPr/>
        </p:nvSpPr>
        <p:spPr>
          <a:xfrm rot="16200000">
            <a:off x="1866900" y="2400300"/>
            <a:ext cx="304800" cy="3124200"/>
          </a:xfrm>
          <a:prstGeom prst="rightBrace">
            <a:avLst>
              <a:gd name="adj1" fmla="val 61459"/>
              <a:gd name="adj2" fmla="val 50000"/>
            </a:avLst>
          </a:prstGeom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04896 0.3236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16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1667 0.32222 " pathEditMode="relative" ptsTypes="AA">
                                      <p:cBhvr>
                                        <p:cTn id="8" dur="3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1667 0.32222 " pathEditMode="relative" ptsTypes="AA">
                                      <p:cBhvr>
                                        <p:cTn id="10" dur="3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05295 0.3236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162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4896 0.36527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01771 0.3652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1667 0.36666 " pathEditMode="relative" ptsTypes="AA">
                                      <p:cBhvr>
                                        <p:cTn id="18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05295 0.3652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1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Global Arrays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Example: Obtaining a sub-region</a:t>
            </a:r>
            <a:br>
              <a:rPr lang="en-US" dirty="0" smtClean="0"/>
            </a:br>
            <a:r>
              <a:rPr lang="en-US" dirty="0" smtClean="0"/>
              <a:t>            from a distributed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8093075"/>
            <a:ext cx="509588" cy="365125"/>
          </a:xfrm>
          <a:prstGeom prst="rect">
            <a:avLst/>
          </a:prstGeom>
        </p:spPr>
        <p:txBody>
          <a:bodyPr/>
          <a:lstStyle/>
          <a:p>
            <a:fld id="{F5C4CA2A-CA38-AA44-87BA-12B0DC1133D3}" type="slidenum">
              <a:rPr lang="en-US" smtClean="0"/>
              <a:pPr/>
              <a:t>6</a:t>
            </a:fld>
            <a:r>
              <a:rPr lang="en-US" smtClean="0">
                <a:latin typeface="Times New Roman" pitchFamily="-109" charset="0"/>
              </a:rPr>
              <a:t> </a:t>
            </a:r>
            <a:endParaRPr lang="en-US">
              <a:latin typeface="Times New Roman" pitchFamily="-109" charset="0"/>
            </a:endParaRPr>
          </a:p>
        </p:txBody>
      </p:sp>
      <p:grpSp>
        <p:nvGrpSpPr>
          <p:cNvPr id="2" name="Group 1118"/>
          <p:cNvGrpSpPr/>
          <p:nvPr/>
        </p:nvGrpSpPr>
        <p:grpSpPr>
          <a:xfrm>
            <a:off x="4535999" y="3048000"/>
            <a:ext cx="4419600" cy="2867025"/>
            <a:chOff x="5191904" y="1466354"/>
            <a:chExt cx="4419600" cy="2867025"/>
          </a:xfrm>
        </p:grpSpPr>
        <p:sp>
          <p:nvSpPr>
            <p:cNvPr id="1099" name="Text Box 4"/>
            <p:cNvSpPr txBox="1">
              <a:spLocks noChangeArrowheads="1"/>
            </p:cNvSpPr>
            <p:nvPr/>
          </p:nvSpPr>
          <p:spPr bwMode="auto">
            <a:xfrm>
              <a:off x="5344304" y="1466354"/>
              <a:ext cx="4097115" cy="1200329"/>
            </a:xfrm>
            <a:prstGeom prst="rect">
              <a:avLst/>
            </a:prstGeom>
            <a:noFill/>
            <a:ln w="19050" cap="sq">
              <a:noFill/>
              <a:miter lim="800000"/>
              <a:headEnd/>
              <a:tailEnd/>
            </a:ln>
            <a:effectLst/>
          </p:spPr>
          <p:txBody>
            <a:bodyPr wrap="none" lIns="182880" tIns="137160" rIns="182880" bIns="13716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 dirty="0"/>
                <a:t>Global Arrays:</a:t>
              </a:r>
              <a:endParaRPr lang="en-US" sz="2000" b="1" dirty="0" smtClean="0"/>
            </a:p>
            <a:p>
              <a:pPr algn="l"/>
              <a:endParaRPr lang="en-US" sz="800" dirty="0" smtClean="0"/>
            </a:p>
            <a:p>
              <a:pPr algn="l"/>
              <a:r>
                <a:rPr lang="en-US" sz="1600" dirty="0" smtClean="0"/>
                <a:t>if (me = P0)</a:t>
              </a:r>
            </a:p>
            <a:p>
              <a:pPr algn="l"/>
              <a:r>
                <a:rPr lang="en-US" sz="1600" b="1" dirty="0" smtClean="0"/>
                <a:t>            </a:t>
              </a:r>
              <a:r>
                <a:rPr lang="en-US" sz="1600" b="1" dirty="0" err="1"/>
                <a:t>NGA_Get(g_a</a:t>
              </a:r>
              <a:r>
                <a:rPr lang="en-US" sz="1600" b="1" dirty="0"/>
                <a:t>, lo, hi, buffer, ld);</a:t>
              </a:r>
            </a:p>
          </p:txBody>
        </p:sp>
        <p:sp>
          <p:nvSpPr>
            <p:cNvPr id="1100" name="Text Box 5"/>
            <p:cNvSpPr txBox="1">
              <a:spLocks noChangeArrowheads="1"/>
            </p:cNvSpPr>
            <p:nvPr/>
          </p:nvSpPr>
          <p:spPr bwMode="auto">
            <a:xfrm>
              <a:off x="5191904" y="3082429"/>
              <a:ext cx="1524000" cy="762000"/>
            </a:xfrm>
            <a:prstGeom prst="rect">
              <a:avLst/>
            </a:prstGeom>
            <a:noFill/>
            <a:ln w="19050" cap="sq">
              <a:noFill/>
              <a:miter lim="800000"/>
              <a:headEnd/>
              <a:tailEnd/>
            </a:ln>
            <a:effectLst/>
          </p:spPr>
          <p:txBody>
            <a:bodyPr lIns="182880" tIns="137160" rIns="182880" bIns="137160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Global Array handle</a:t>
              </a:r>
            </a:p>
          </p:txBody>
        </p:sp>
        <p:sp>
          <p:nvSpPr>
            <p:cNvPr id="1101" name="Text Box 6"/>
            <p:cNvSpPr txBox="1">
              <a:spLocks noChangeArrowheads="1"/>
            </p:cNvSpPr>
            <p:nvPr/>
          </p:nvSpPr>
          <p:spPr bwMode="auto">
            <a:xfrm rot="5400000">
              <a:off x="7650941" y="2147392"/>
              <a:ext cx="658813" cy="1004888"/>
            </a:xfrm>
            <a:prstGeom prst="rect">
              <a:avLst/>
            </a:prstGeom>
            <a:noFill/>
            <a:ln w="19050" cap="sq">
              <a:noFill/>
              <a:miter lim="800000"/>
              <a:headEnd/>
              <a:tailEnd/>
            </a:ln>
            <a:effectLst/>
          </p:spPr>
          <p:txBody>
            <a:bodyPr wrap="none" lIns="182880" tIns="137160" rIns="182880" bIns="137160">
              <a:prstTxWarp prst="textNoShape">
                <a:avLst/>
              </a:prstTxWarp>
              <a:spAutoFit/>
            </a:bodyPr>
            <a:lstStyle/>
            <a:p>
              <a:r>
                <a:rPr lang="en-US" sz="4800"/>
                <a:t>}</a:t>
              </a:r>
            </a:p>
          </p:txBody>
        </p:sp>
        <p:sp>
          <p:nvSpPr>
            <p:cNvPr id="1102" name="Text Box 7"/>
            <p:cNvSpPr txBox="1">
              <a:spLocks noChangeArrowheads="1"/>
            </p:cNvSpPr>
            <p:nvPr/>
          </p:nvSpPr>
          <p:spPr bwMode="auto">
            <a:xfrm>
              <a:off x="6487304" y="3082429"/>
              <a:ext cx="1830388" cy="1250950"/>
            </a:xfrm>
            <a:prstGeom prst="rect">
              <a:avLst/>
            </a:prstGeom>
            <a:noFill/>
            <a:ln w="19050" cap="sq">
              <a:noFill/>
              <a:miter lim="800000"/>
              <a:headEnd/>
              <a:tailEnd/>
            </a:ln>
            <a:effectLst/>
          </p:spPr>
          <p:txBody>
            <a:bodyPr lIns="182880" tIns="137160" rIns="182880" bIns="13716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 dirty="0"/>
                <a:t>Global upper and lower indices of data patch</a:t>
              </a:r>
            </a:p>
          </p:txBody>
        </p:sp>
        <p:sp>
          <p:nvSpPr>
            <p:cNvPr id="1103" name="Text Box 8"/>
            <p:cNvSpPr txBox="1">
              <a:spLocks noChangeArrowheads="1"/>
            </p:cNvSpPr>
            <p:nvPr/>
          </p:nvSpPr>
          <p:spPr bwMode="auto">
            <a:xfrm>
              <a:off x="8011304" y="3082429"/>
              <a:ext cx="1600200" cy="1006475"/>
            </a:xfrm>
            <a:prstGeom prst="rect">
              <a:avLst/>
            </a:prstGeom>
            <a:noFill/>
            <a:ln w="19050" cap="sq">
              <a:noFill/>
              <a:miter lim="800000"/>
              <a:headEnd/>
              <a:tailEnd/>
            </a:ln>
            <a:effectLst/>
          </p:spPr>
          <p:txBody>
            <a:bodyPr lIns="182880" tIns="137160" rIns="182880" bIns="13716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Local buffer and array of strides</a:t>
              </a:r>
            </a:p>
          </p:txBody>
        </p:sp>
        <p:sp>
          <p:nvSpPr>
            <p:cNvPr id="1104" name="Text Box 9"/>
            <p:cNvSpPr txBox="1">
              <a:spLocks noChangeArrowheads="1"/>
            </p:cNvSpPr>
            <p:nvPr/>
          </p:nvSpPr>
          <p:spPr bwMode="auto">
            <a:xfrm>
              <a:off x="6457142" y="2998292"/>
              <a:ext cx="365125" cy="577850"/>
            </a:xfrm>
            <a:prstGeom prst="rect">
              <a:avLst/>
            </a:prstGeom>
            <a:noFill/>
            <a:ln w="19050" cap="sq">
              <a:noFill/>
              <a:miter lim="800000"/>
              <a:headEnd/>
              <a:tailEnd/>
            </a:ln>
            <a:effectLst/>
          </p:spPr>
          <p:txBody>
            <a:bodyPr wrap="none" lIns="182880" tIns="137160" rIns="182880" bIns="137160">
              <a:prstTxWarp prst="textNoShape">
                <a:avLst/>
              </a:prstTxWarp>
              <a:spAutoFit/>
            </a:bodyPr>
            <a:lstStyle/>
            <a:p>
              <a:endParaRPr lang="en-US" sz="2000"/>
            </a:p>
          </p:txBody>
        </p:sp>
        <p:sp>
          <p:nvSpPr>
            <p:cNvPr id="1105" name="Line 10"/>
            <p:cNvSpPr>
              <a:spLocks noChangeShapeType="1"/>
            </p:cNvSpPr>
            <p:nvPr/>
          </p:nvSpPr>
          <p:spPr bwMode="auto">
            <a:xfrm flipV="1">
              <a:off x="5953904" y="2549029"/>
              <a:ext cx="1295400" cy="6096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182880" tIns="137160" rIns="182880" bIns="13716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11"/>
            <p:cNvSpPr>
              <a:spLocks noChangeShapeType="1"/>
            </p:cNvSpPr>
            <p:nvPr/>
          </p:nvSpPr>
          <p:spPr bwMode="auto">
            <a:xfrm flipV="1">
              <a:off x="7401704" y="2853829"/>
              <a:ext cx="457200" cy="381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182880" tIns="137160" rIns="182880" bIns="13716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Text Box 12"/>
            <p:cNvSpPr txBox="1">
              <a:spLocks noChangeArrowheads="1"/>
            </p:cNvSpPr>
            <p:nvPr/>
          </p:nvSpPr>
          <p:spPr bwMode="auto">
            <a:xfrm rot="5400000">
              <a:off x="8504222" y="2056111"/>
              <a:ext cx="658813" cy="1187450"/>
            </a:xfrm>
            <a:prstGeom prst="rect">
              <a:avLst/>
            </a:prstGeom>
            <a:noFill/>
            <a:ln w="19050" cap="sq">
              <a:noFill/>
              <a:miter lim="800000"/>
              <a:headEnd/>
              <a:tailEnd/>
            </a:ln>
            <a:effectLst/>
          </p:spPr>
          <p:txBody>
            <a:bodyPr lIns="182880" tIns="137160" rIns="182880" bIns="137160">
              <a:prstTxWarp prst="textNoShape">
                <a:avLst/>
              </a:prstTxWarp>
              <a:spAutoFit/>
            </a:bodyPr>
            <a:lstStyle/>
            <a:p>
              <a:r>
                <a:rPr lang="en-US" sz="6000"/>
                <a:t>}</a:t>
              </a:r>
            </a:p>
          </p:txBody>
        </p:sp>
        <p:sp>
          <p:nvSpPr>
            <p:cNvPr id="1108" name="Line 13"/>
            <p:cNvSpPr>
              <a:spLocks noChangeShapeType="1"/>
            </p:cNvSpPr>
            <p:nvPr/>
          </p:nvSpPr>
          <p:spPr bwMode="auto">
            <a:xfrm flipV="1">
              <a:off x="8773304" y="2930029"/>
              <a:ext cx="0" cy="2286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182880" tIns="137160" rIns="182880" bIns="13716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0" name="Text Box 3"/>
          <p:cNvSpPr txBox="1">
            <a:spLocks noChangeArrowheads="1"/>
          </p:cNvSpPr>
          <p:nvPr/>
        </p:nvSpPr>
        <p:spPr bwMode="auto">
          <a:xfrm>
            <a:off x="72000" y="2669262"/>
            <a:ext cx="4347600" cy="449353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182880" tIns="137160" rIns="182880" bIns="13716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latin typeface="+mn-lt"/>
                <a:cs typeface="Lucida Console"/>
              </a:rPr>
              <a:t>Message Passing:</a:t>
            </a:r>
          </a:p>
          <a:p>
            <a:pPr algn="l"/>
            <a:endParaRPr lang="en-US" dirty="0">
              <a:latin typeface="Lucida Console"/>
              <a:cs typeface="Lucida Console"/>
            </a:endParaRPr>
          </a:p>
          <a:p>
            <a:pPr algn="l"/>
            <a:r>
              <a:rPr lang="en-US" sz="1400" dirty="0">
                <a:latin typeface="Lucida Console"/>
                <a:cs typeface="Lucida Console"/>
              </a:rPr>
              <a:t>identify size and location of </a:t>
            </a:r>
            <a:r>
              <a:rPr lang="en-US" sz="1400" dirty="0" smtClean="0">
                <a:latin typeface="Lucida Console"/>
                <a:cs typeface="Lucida Console"/>
              </a:rPr>
              <a:t>data</a:t>
            </a:r>
          </a:p>
          <a:p>
            <a:pPr algn="l"/>
            <a:endParaRPr lang="en-US" sz="800" dirty="0">
              <a:latin typeface="Lucida Console"/>
              <a:cs typeface="Lucida Console"/>
            </a:endParaRPr>
          </a:p>
          <a:p>
            <a:pPr algn="l"/>
            <a:r>
              <a:rPr lang="en-US" sz="1400" dirty="0">
                <a:latin typeface="Lucida Console"/>
                <a:cs typeface="Lucida Console"/>
              </a:rPr>
              <a:t>loop over processors:</a:t>
            </a:r>
          </a:p>
          <a:p>
            <a:pPr lvl="1" algn="l"/>
            <a:r>
              <a:rPr lang="en-US" sz="1400" dirty="0">
                <a:latin typeface="Lucida Console"/>
                <a:cs typeface="Lucida Console"/>
              </a:rPr>
              <a:t>if (me = P_N) then</a:t>
            </a:r>
          </a:p>
          <a:p>
            <a:pPr lvl="2" algn="l"/>
            <a:r>
              <a:rPr lang="en-US" sz="1400" dirty="0">
                <a:latin typeface="Lucida Console"/>
                <a:cs typeface="Lucida Console"/>
              </a:rPr>
              <a:t>pack data in local message buffer</a:t>
            </a:r>
          </a:p>
          <a:p>
            <a:pPr lvl="2" algn="l"/>
            <a:r>
              <a:rPr lang="en-US" sz="1400" dirty="0">
                <a:latin typeface="Lucida Console"/>
                <a:cs typeface="Lucida Console"/>
              </a:rPr>
              <a:t>send block of data to message buffer on P0</a:t>
            </a:r>
          </a:p>
          <a:p>
            <a:pPr lvl="1" algn="l"/>
            <a:r>
              <a:rPr lang="en-US" sz="1400" dirty="0">
                <a:latin typeface="Lucida Console"/>
                <a:cs typeface="Lucida Console"/>
              </a:rPr>
              <a:t>else if (me = P0) then</a:t>
            </a:r>
          </a:p>
          <a:p>
            <a:pPr lvl="2" algn="l"/>
            <a:r>
              <a:rPr lang="en-US" sz="1400" dirty="0">
                <a:latin typeface="Lucida Console"/>
                <a:cs typeface="Lucida Console"/>
              </a:rPr>
              <a:t>receive block of data from P_N in message buffer</a:t>
            </a:r>
          </a:p>
          <a:p>
            <a:pPr lvl="2" algn="l"/>
            <a:r>
              <a:rPr lang="en-US" sz="1400" dirty="0">
                <a:latin typeface="Lucida Console"/>
                <a:cs typeface="Lucida Console"/>
              </a:rPr>
              <a:t>unpack data from message buffer to local buffer</a:t>
            </a:r>
          </a:p>
          <a:p>
            <a:pPr lvl="1" algn="l"/>
            <a:r>
              <a:rPr lang="en-US" sz="1400" dirty="0" err="1">
                <a:latin typeface="Lucida Console"/>
                <a:cs typeface="Lucida Console"/>
              </a:rPr>
              <a:t>endif</a:t>
            </a:r>
            <a:endParaRPr lang="en-US" sz="1400" dirty="0">
              <a:latin typeface="Lucida Console"/>
              <a:cs typeface="Lucida Console"/>
            </a:endParaRPr>
          </a:p>
          <a:p>
            <a:pPr algn="l"/>
            <a:r>
              <a:rPr lang="en-US" sz="1400" dirty="0">
                <a:latin typeface="Lucida Console"/>
                <a:cs typeface="Lucida Console"/>
              </a:rPr>
              <a:t>end loop</a:t>
            </a:r>
          </a:p>
          <a:p>
            <a:pPr algn="l"/>
            <a:endParaRPr lang="en-US" sz="800" dirty="0">
              <a:latin typeface="Lucida Console"/>
              <a:cs typeface="Lucida Console"/>
            </a:endParaRPr>
          </a:p>
          <a:p>
            <a:pPr algn="l"/>
            <a:r>
              <a:rPr lang="en-US" sz="1400" dirty="0">
                <a:latin typeface="Lucida Console"/>
                <a:cs typeface="Lucida Console"/>
              </a:rPr>
              <a:t>copy local data on P0 to local buffer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5000" y="1447800"/>
            <a:ext cx="685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1447800"/>
            <a:ext cx="685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15000" y="2133600"/>
            <a:ext cx="685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2133600"/>
            <a:ext cx="685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1828800"/>
            <a:ext cx="6858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0000"/>
                </a:schemeClr>
              </a:gs>
              <a:gs pos="80000">
                <a:schemeClr val="accent1">
                  <a:shade val="93000"/>
                  <a:satMod val="130000"/>
                  <a:alpha val="60000"/>
                </a:schemeClr>
              </a:gs>
              <a:gs pos="100000">
                <a:schemeClr val="accent1">
                  <a:shade val="94000"/>
                  <a:satMod val="135000"/>
                  <a:alpha val="60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1" idx="3"/>
          </p:cNvCxnSpPr>
          <p:nvPr/>
        </p:nvCxnSpPr>
        <p:spPr>
          <a:xfrm>
            <a:off x="6858000" y="2057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05193" y="1459468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1459468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05193" y="24384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24384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182880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304800"/>
            <a:ext cx="8204200" cy="987425"/>
          </a:xfrm>
        </p:spPr>
        <p:txBody>
          <a:bodyPr/>
          <a:lstStyle/>
          <a:p>
            <a:r>
              <a:rPr lang="en-US" dirty="0" smtClean="0"/>
              <a:t>ARMCI: underlying communication runtime for Global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4648200"/>
          </a:xfrm>
        </p:spPr>
        <p:txBody>
          <a:bodyPr/>
          <a:lstStyle/>
          <a:p>
            <a:r>
              <a:rPr lang="en-US" dirty="0" smtClean="0"/>
              <a:t>Aggregate Remote Memory Copy Interface (ARMCI)</a:t>
            </a:r>
          </a:p>
          <a:p>
            <a:r>
              <a:rPr lang="en-US" dirty="0" smtClean="0"/>
              <a:t>Provides one-sided communication primitives</a:t>
            </a:r>
          </a:p>
          <a:p>
            <a:pPr lvl="1"/>
            <a:r>
              <a:rPr lang="en-US" dirty="0" smtClean="0"/>
              <a:t>Put, Get, Accumulate, Atomic Memory Operations</a:t>
            </a:r>
          </a:p>
          <a:p>
            <a:pPr lvl="1"/>
            <a:r>
              <a:rPr lang="en-US" dirty="0" smtClean="0"/>
              <a:t>Abstract network interfaces </a:t>
            </a:r>
          </a:p>
          <a:p>
            <a:r>
              <a:rPr lang="en-US" dirty="0" smtClean="0"/>
              <a:t>Established &amp; available on all leading platforms</a:t>
            </a:r>
          </a:p>
          <a:p>
            <a:pPr lvl="1"/>
            <a:r>
              <a:rPr lang="en-US" dirty="0" smtClean="0"/>
              <a:t>Cray XTs, XE</a:t>
            </a:r>
          </a:p>
          <a:p>
            <a:pPr lvl="1"/>
            <a:r>
              <a:rPr lang="en-US" dirty="0" smtClean="0"/>
              <a:t>IBM Blue Gene L | P</a:t>
            </a:r>
          </a:p>
          <a:p>
            <a:pPr lvl="1"/>
            <a:r>
              <a:rPr lang="en-US" dirty="0" smtClean="0"/>
              <a:t>Commodity interconnects (InfiniBand, Ethernet etc)</a:t>
            </a:r>
          </a:p>
          <a:p>
            <a:r>
              <a:rPr lang="en-US" dirty="0" smtClean="0"/>
              <a:t>Further upcoming platforms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BlueWaters</a:t>
            </a:r>
            <a:r>
              <a:rPr lang="en-US" dirty="0" smtClean="0"/>
              <a:t>, Blue Gene Q</a:t>
            </a:r>
          </a:p>
          <a:p>
            <a:pPr lvl="1"/>
            <a:r>
              <a:rPr lang="en-US" dirty="0" smtClean="0"/>
              <a:t>Cray Cascade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304800"/>
            <a:ext cx="8204200" cy="987425"/>
          </a:xfrm>
        </p:spPr>
        <p:txBody>
          <a:bodyPr/>
          <a:lstStyle/>
          <a:p>
            <a:r>
              <a:rPr lang="en-US" dirty="0" smtClean="0"/>
              <a:t>Asynchronous Agent for One-sided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00200"/>
            <a:ext cx="8186738" cy="2590800"/>
          </a:xfrm>
        </p:spPr>
        <p:txBody>
          <a:bodyPr/>
          <a:lstStyle/>
          <a:p>
            <a:r>
              <a:rPr lang="en-US" dirty="0" smtClean="0"/>
              <a:t>Asynchronous agent used for multiple purposes</a:t>
            </a:r>
          </a:p>
          <a:p>
            <a:pPr lvl="1"/>
            <a:r>
              <a:rPr lang="en-US" dirty="0" smtClean="0"/>
              <a:t>Accumulate and atomic memory operations</a:t>
            </a:r>
          </a:p>
          <a:p>
            <a:pPr lvl="1"/>
            <a:r>
              <a:rPr lang="en-US" dirty="0" smtClean="0"/>
              <a:t>Non-contiguous data transfer </a:t>
            </a:r>
          </a:p>
          <a:p>
            <a:pPr lvl="1"/>
            <a:r>
              <a:rPr lang="en-US" dirty="0" smtClean="0"/>
              <a:t>Needs to be active only during active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Default operation: Blocks/polls on a network event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227424"/>
            <a:ext cx="1790906" cy="38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2858" y="5308784"/>
            <a:ext cx="236300" cy="232884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4037" y="5308784"/>
            <a:ext cx="236300" cy="2328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955" y="5308784"/>
            <a:ext cx="236300" cy="2328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72923" y="5233163"/>
            <a:ext cx="1790906" cy="38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59981" y="5314523"/>
            <a:ext cx="236300" cy="232884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61160" y="5314523"/>
            <a:ext cx="236300" cy="2328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21078" y="5314523"/>
            <a:ext cx="236300" cy="2328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4082" y="4530044"/>
            <a:ext cx="236300" cy="232884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77850" y="4306669"/>
            <a:ext cx="187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 </a:t>
            </a:r>
          </a:p>
          <a:p>
            <a:r>
              <a:rPr lang="en-US" dirty="0" smtClean="0"/>
              <a:t>Agent Thread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74863" y="5001399"/>
            <a:ext cx="23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Process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897227" y="4953000"/>
            <a:ext cx="2959969" cy="358024"/>
          </a:xfrm>
          <a:custGeom>
            <a:avLst/>
            <a:gdLst>
              <a:gd name="connsiteX0" fmla="*/ 5597227 w 5597227"/>
              <a:gd name="connsiteY0" fmla="*/ 1334562 h 1334562"/>
              <a:gd name="connsiteX1" fmla="*/ 2657507 w 5597227"/>
              <a:gd name="connsiteY1" fmla="*/ 5879 h 1334562"/>
              <a:gd name="connsiteX2" fmla="*/ 0 w 5597227"/>
              <a:gd name="connsiteY2" fmla="*/ 1299287 h 1334562"/>
              <a:gd name="connsiteX3" fmla="*/ 0 w 5597227"/>
              <a:gd name="connsiteY3" fmla="*/ 1299287 h 133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227" h="1334562">
                <a:moveTo>
                  <a:pt x="5597227" y="1334562"/>
                </a:moveTo>
                <a:cubicBezTo>
                  <a:pt x="4593802" y="673160"/>
                  <a:pt x="3590378" y="11758"/>
                  <a:pt x="2657507" y="5879"/>
                </a:cubicBezTo>
                <a:cubicBezTo>
                  <a:pt x="1724636" y="0"/>
                  <a:pt x="0" y="1299287"/>
                  <a:pt x="0" y="1299287"/>
                </a:cubicBezTo>
                <a:lnTo>
                  <a:pt x="0" y="129928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97227" y="4759494"/>
            <a:ext cx="3376603" cy="551530"/>
          </a:xfrm>
          <a:custGeom>
            <a:avLst/>
            <a:gdLst>
              <a:gd name="connsiteX0" fmla="*/ 6385072 w 6385072"/>
              <a:gd name="connsiteY0" fmla="*/ 1316925 h 1316925"/>
              <a:gd name="connsiteX1" fmla="*/ 3104345 w 6385072"/>
              <a:gd name="connsiteY1" fmla="*/ 0 h 1316925"/>
              <a:gd name="connsiteX2" fmla="*/ 23518 w 6385072"/>
              <a:gd name="connsiteY2" fmla="*/ 1316925 h 1316925"/>
              <a:gd name="connsiteX3" fmla="*/ 23518 w 6385072"/>
              <a:gd name="connsiteY3" fmla="*/ 1316925 h 1316925"/>
              <a:gd name="connsiteX4" fmla="*/ 0 w 6385072"/>
              <a:gd name="connsiteY4" fmla="*/ 1316925 h 131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5072" h="1316925">
                <a:moveTo>
                  <a:pt x="6385072" y="1316925"/>
                </a:moveTo>
                <a:cubicBezTo>
                  <a:pt x="5274838" y="658462"/>
                  <a:pt x="4164604" y="0"/>
                  <a:pt x="3104345" y="0"/>
                </a:cubicBezTo>
                <a:cubicBezTo>
                  <a:pt x="2044086" y="0"/>
                  <a:pt x="23518" y="1316925"/>
                  <a:pt x="23518" y="1316925"/>
                </a:cubicBezTo>
                <a:lnTo>
                  <a:pt x="23518" y="1316925"/>
                </a:lnTo>
                <a:lnTo>
                  <a:pt x="0" y="1316925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5882" y="4572000"/>
            <a:ext cx="3836767" cy="733052"/>
          </a:xfrm>
          <a:custGeom>
            <a:avLst/>
            <a:gdLst>
              <a:gd name="connsiteX0" fmla="*/ 7255229 w 7255229"/>
              <a:gd name="connsiteY0" fmla="*/ 1293407 h 1293407"/>
              <a:gd name="connsiteX1" fmla="*/ 3739324 w 7255229"/>
              <a:gd name="connsiteY1" fmla="*/ 0 h 1293407"/>
              <a:gd name="connsiteX2" fmla="*/ 0 w 7255229"/>
              <a:gd name="connsiteY2" fmla="*/ 1293407 h 129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5229" h="1293407">
                <a:moveTo>
                  <a:pt x="7255229" y="1293407"/>
                </a:moveTo>
                <a:cubicBezTo>
                  <a:pt x="6101879" y="646703"/>
                  <a:pt x="4948529" y="0"/>
                  <a:pt x="3739324" y="0"/>
                </a:cubicBezTo>
                <a:cubicBezTo>
                  <a:pt x="2530119" y="0"/>
                  <a:pt x="0" y="1293407"/>
                  <a:pt x="0" y="1293407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357390" y="5543908"/>
            <a:ext cx="2033424" cy="704492"/>
          </a:xfrm>
          <a:custGeom>
            <a:avLst/>
            <a:gdLst>
              <a:gd name="connsiteX0" fmla="*/ 0 w 3845154"/>
              <a:gd name="connsiteY0" fmla="*/ 0 h 1132711"/>
              <a:gd name="connsiteX1" fmla="*/ 2398812 w 3845154"/>
              <a:gd name="connsiteY1" fmla="*/ 1128792 h 1132711"/>
              <a:gd name="connsiteX2" fmla="*/ 3845154 w 3845154"/>
              <a:gd name="connsiteY2" fmla="*/ 23516 h 113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5154" h="1132711">
                <a:moveTo>
                  <a:pt x="0" y="0"/>
                </a:moveTo>
                <a:cubicBezTo>
                  <a:pt x="878976" y="562436"/>
                  <a:pt x="1757953" y="1124873"/>
                  <a:pt x="2398812" y="1128792"/>
                </a:cubicBezTo>
                <a:cubicBezTo>
                  <a:pt x="3039671" y="1132711"/>
                  <a:pt x="3845154" y="23516"/>
                  <a:pt x="3845154" y="23516"/>
                </a:cubicBezTo>
              </a:path>
            </a:pathLst>
          </a:cu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792680" y="5537936"/>
            <a:ext cx="1616790" cy="558064"/>
          </a:xfrm>
          <a:custGeom>
            <a:avLst/>
            <a:gdLst>
              <a:gd name="connsiteX0" fmla="*/ 0 w 3057309"/>
              <a:gd name="connsiteY0" fmla="*/ 23517 h 1167986"/>
              <a:gd name="connsiteX1" fmla="*/ 1575690 w 3057309"/>
              <a:gd name="connsiteY1" fmla="*/ 1164067 h 1167986"/>
              <a:gd name="connsiteX2" fmla="*/ 3057309 w 3057309"/>
              <a:gd name="connsiteY2" fmla="*/ 0 h 116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7309" h="1167986">
                <a:moveTo>
                  <a:pt x="0" y="23517"/>
                </a:moveTo>
                <a:cubicBezTo>
                  <a:pt x="533069" y="595751"/>
                  <a:pt x="1066139" y="1167986"/>
                  <a:pt x="1575690" y="1164067"/>
                </a:cubicBezTo>
                <a:cubicBezTo>
                  <a:pt x="2085241" y="1160148"/>
                  <a:pt x="3057309" y="0"/>
                  <a:pt x="3057309" y="0"/>
                </a:cubicBezTo>
              </a:path>
            </a:pathLst>
          </a:cu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252843" y="5549879"/>
            <a:ext cx="1125535" cy="393721"/>
          </a:xfrm>
          <a:custGeom>
            <a:avLst/>
            <a:gdLst>
              <a:gd name="connsiteX0" fmla="*/ 0 w 2128358"/>
              <a:gd name="connsiteY0" fmla="*/ 0 h 1144469"/>
              <a:gd name="connsiteX1" fmla="*/ 717292 w 2128358"/>
              <a:gd name="connsiteY1" fmla="*/ 1140550 h 1144469"/>
              <a:gd name="connsiteX2" fmla="*/ 2128358 w 2128358"/>
              <a:gd name="connsiteY2" fmla="*/ 23516 h 114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8358" h="1144469">
                <a:moveTo>
                  <a:pt x="0" y="0"/>
                </a:moveTo>
                <a:cubicBezTo>
                  <a:pt x="181283" y="568315"/>
                  <a:pt x="362566" y="1136631"/>
                  <a:pt x="717292" y="1140550"/>
                </a:cubicBezTo>
                <a:cubicBezTo>
                  <a:pt x="1072018" y="1144469"/>
                  <a:pt x="2128358" y="23516"/>
                  <a:pt x="2128358" y="23516"/>
                </a:cubicBezTo>
              </a:path>
            </a:pathLst>
          </a:cu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59700" y="5077599"/>
            <a:ext cx="236300" cy="2328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16837" y="5324948"/>
            <a:ext cx="236300" cy="2328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08346" y="5311093"/>
            <a:ext cx="236300" cy="2328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91200" y="5534799"/>
            <a:ext cx="381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0522" y="5609362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48400" y="5421868"/>
            <a:ext cx="306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Coherency Domain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16722" y="5609362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6248400" y="5715000"/>
            <a:ext cx="28956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91000" y="4038600"/>
            <a:ext cx="2590800" cy="1091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191000" y="5206424"/>
            <a:ext cx="2590800" cy="10419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524000" y="5206424"/>
            <a:ext cx="2590800" cy="10419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228600"/>
            <a:ext cx="8204200" cy="987425"/>
          </a:xfrm>
        </p:spPr>
        <p:txBody>
          <a:bodyPr/>
          <a:lstStyle/>
          <a:p>
            <a:r>
              <a:rPr lang="en-US" dirty="0" smtClean="0"/>
              <a:t>Energy Efficiency Mechanisms for Communications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038600"/>
            <a:ext cx="2590800" cy="1091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2600" y="4626353"/>
            <a:ext cx="21336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419100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Get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2094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28800" y="4473953"/>
            <a:ext cx="76200" cy="30480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3618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5142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6666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8190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9714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1238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2762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4473953"/>
            <a:ext cx="76200" cy="30480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22299" y="4191000"/>
            <a:ext cx="56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Data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43400" y="4646612"/>
            <a:ext cx="21336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1000" y="419100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Get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13099" y="4191000"/>
            <a:ext cx="56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Data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52600" y="5715000"/>
            <a:ext cx="21336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00200" y="5282624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Get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8800" y="5562600"/>
            <a:ext cx="76200" cy="30480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352800" y="5282624"/>
            <a:ext cx="56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Data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43400" y="5715000"/>
            <a:ext cx="2133600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000" y="5282624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Get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19600" y="5562600"/>
            <a:ext cx="152400" cy="30480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2200" y="5562600"/>
            <a:ext cx="152400" cy="30480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60699" y="5282624"/>
            <a:ext cx="56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Data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81400" y="5562600"/>
            <a:ext cx="76200" cy="30480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096001" y="5562600"/>
            <a:ext cx="76199" cy="3048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20000" y="4876800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467600" y="4876800"/>
            <a:ext cx="76199" cy="3048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467600" y="4495800"/>
            <a:ext cx="76200" cy="3048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620000" y="4495800"/>
            <a:ext cx="15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DVFS scaling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733800" y="3486090"/>
            <a:ext cx="868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DVFS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43200" y="3657600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5051744" y="3657600"/>
            <a:ext cx="603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304800" y="5511224"/>
            <a:ext cx="1139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Interrupt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304800" y="4419600"/>
            <a:ext cx="954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Polling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1295400" y="3886200"/>
            <a:ext cx="9704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Default</a:t>
            </a:r>
            <a:endParaRPr lang="en-US" i="1" dirty="0"/>
          </a:p>
        </p:txBody>
      </p:sp>
      <p:sp>
        <p:nvSpPr>
          <p:cNvPr id="93" name="Right Arrow 92"/>
          <p:cNvSpPr/>
          <p:nvPr/>
        </p:nvSpPr>
        <p:spPr>
          <a:xfrm>
            <a:off x="2819400" y="6324600"/>
            <a:ext cx="3962400" cy="228600"/>
          </a:xfrm>
          <a:prstGeom prst="rightArrow">
            <a:avLst>
              <a:gd name="adj1" fmla="val 50000"/>
              <a:gd name="adj2" fmla="val 944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6134100" y="5219700"/>
            <a:ext cx="1676400" cy="228600"/>
          </a:xfrm>
          <a:prstGeom prst="rightArrow">
            <a:avLst>
              <a:gd name="adj1" fmla="val 50000"/>
              <a:gd name="adj2" fmla="val 944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784459" y="6150114"/>
            <a:ext cx="2222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Energy Saving &amp;</a:t>
            </a:r>
            <a:br>
              <a:rPr lang="en-US" sz="2000" b="1" dirty="0" smtClean="0"/>
            </a:br>
            <a:r>
              <a:rPr lang="en-US" sz="2000" b="1" dirty="0" smtClean="0"/>
              <a:t>increase in time</a:t>
            </a:r>
            <a:endParaRPr lang="en-US" sz="2000" b="1" dirty="0"/>
          </a:p>
        </p:txBody>
      </p:sp>
      <p:sp>
        <p:nvSpPr>
          <p:cNvPr id="98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2999" cy="2057400"/>
          </a:xfrm>
        </p:spPr>
        <p:txBody>
          <a:bodyPr/>
          <a:lstStyle/>
          <a:p>
            <a:r>
              <a:rPr lang="en-US" dirty="0" smtClean="0"/>
              <a:t>Dynamic Voltage/Frequency Scaling (DVFS)</a:t>
            </a:r>
          </a:p>
          <a:p>
            <a:pPr lvl="1"/>
            <a:r>
              <a:rPr lang="en-US" sz="2000" dirty="0" smtClean="0"/>
              <a:t>Scale down during communication, Freq (core), Voltage (socket)</a:t>
            </a:r>
          </a:p>
          <a:p>
            <a:pPr lvl="1"/>
            <a:r>
              <a:rPr lang="en-US" sz="2000" dirty="0" smtClean="0"/>
              <a:t>But may lead to increased latency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Interrupt Driven Execution</a:t>
            </a:r>
          </a:p>
          <a:p>
            <a:pPr lvl="1"/>
            <a:r>
              <a:rPr lang="en-US" sz="2000" dirty="0" smtClean="0"/>
              <a:t>Yield CPU &amp; wake up on network event, BUT may increase latency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20570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1904603" y="4625956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83400" y="4203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419600" y="4495800"/>
            <a:ext cx="152400" cy="30480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5400000">
            <a:off x="4952603" y="4647803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5257403" y="4647803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5562203" y="4647803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5867003" y="4647803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096000" y="4495800"/>
            <a:ext cx="152400" cy="30480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4647803" y="4647803"/>
            <a:ext cx="304800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495800" y="4572000"/>
            <a:ext cx="76200" cy="1524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096000" y="4572000"/>
            <a:ext cx="76200" cy="1524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201" y="5562600"/>
            <a:ext cx="76199" cy="3048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495800" y="5638800"/>
            <a:ext cx="76200" cy="1524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172200" y="5638800"/>
            <a:ext cx="76200" cy="1524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NNL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PNNL_PowerPoint_Template</Template>
  <TotalTime>26703</TotalTime>
  <Words>1369</Words>
  <Application>Microsoft Macintosh PowerPoint</Application>
  <PresentationFormat>On-screen Show (4:3)</PresentationFormat>
  <Paragraphs>253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PNNL_PowerPoint_Template</vt:lpstr>
      <vt:lpstr>Office Theme</vt:lpstr>
      <vt:lpstr>Designing Energy Efficient Communication Runtime Support for Data Centric Programming Models</vt:lpstr>
      <vt:lpstr>Power is becoming the Key Challenge for the future</vt:lpstr>
      <vt:lpstr>Questions posed for Energy Efficient Communication Runtime</vt:lpstr>
      <vt:lpstr>Programming models and Communications:  Two-sided and One-sided</vt:lpstr>
      <vt:lpstr>Global Arrays: Programming Model that Provides Easy Access to Distributed Data</vt:lpstr>
      <vt:lpstr>Global Arrays (cont.)</vt:lpstr>
      <vt:lpstr>ARMCI: underlying communication runtime for Global Arrays</vt:lpstr>
      <vt:lpstr>Asynchronous Agent for One-sided Communication</vt:lpstr>
      <vt:lpstr>Energy Efficiency Mechanisms for Communications</vt:lpstr>
      <vt:lpstr>Handling Different Data Transfer Types Leads to Differences in Possible Gains</vt:lpstr>
      <vt:lpstr>Experimental Test-Bed: The Energy Smart Data Center at PNNL</vt:lpstr>
      <vt:lpstr>Evaluation Methodology</vt:lpstr>
      <vt:lpstr>Results: ARMCI Get Performance</vt:lpstr>
      <vt:lpstr>Results: ARMCI Put Performance</vt:lpstr>
      <vt:lpstr>Results: ARMCI Accumulate Performance</vt:lpstr>
      <vt:lpstr>Results: ARMCI Put Strided Performance</vt:lpstr>
      <vt:lpstr>Summary of Results</vt:lpstr>
      <vt:lpstr>Results show limited improvements and for large transfers, BUT …</vt:lpstr>
      <vt:lpstr>Conclusions</vt:lpstr>
      <vt:lpstr>Future Work</vt:lpstr>
    </vt:vector>
  </TitlesOfParts>
  <Company>Pacific Northwest Versions panel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D3y427</dc:creator>
  <cp:lastModifiedBy>Pavan Balaji</cp:lastModifiedBy>
  <cp:revision>83</cp:revision>
  <cp:lastPrinted>2010-10-06T23:08:47Z</cp:lastPrinted>
  <dcterms:created xsi:type="dcterms:W3CDTF">2011-01-18T18:49:00Z</dcterms:created>
  <dcterms:modified xsi:type="dcterms:W3CDTF">2014-07-27T04:04:13Z</dcterms:modified>
</cp:coreProperties>
</file>