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Default Extension="xlsx" ContentType="application/vnd.openxmlformats-officedocument.spreadsheetml.sheet"/>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charts/chart5.xml" ContentType="application/vnd.openxmlformats-officedocument.drawingml.chart+xml"/>
  <Override PartName="/ppt/slides/slide21.xml" ContentType="application/vnd.openxmlformats-officedocument.presentationml.slide+xml"/>
  <Override PartName="/ppt/slides/slide5.xml" ContentType="application/vnd.openxmlformats-officedocument.presentationml.slide+xml"/>
  <Override PartName="/ppt/theme/themeOverride2.xml" ContentType="application/vnd.openxmlformats-officedocument.themeOverr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charts/chart12.xml" ContentType="application/vnd.openxmlformats-officedocument.drawingml.chart+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Override PartName="/ppt/charts/chart4.xml" ContentType="application/vnd.openxmlformats-officedocument.drawingml.chart+xml"/>
  <Default Extension="vml" ContentType="application/vnd.openxmlformats-officedocument.vmlDrawing"/>
  <Override PartName="/ppt/slides/slide20.xml" ContentType="application/vnd.openxmlformats-officedocument.presentationml.slide+xml"/>
  <Override PartName="/ppt/slides/slide4.xml" ContentType="application/vnd.openxmlformats-officedocument.presentationml.slide+xml"/>
  <Override PartName="/ppt/theme/themeOverride1.xml" ContentType="application/vnd.openxmlformats-officedocument.themeOverr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charts/chart11.xml" ContentType="application/vnd.openxmlformats-officedocument.drawingml.chart+xml"/>
  <Override PartName="/ppt/slides/slide12.xml" ContentType="application/vnd.openxmlformats-officedocument.presentationml.slide+xml"/>
  <Override PartName="/ppt/theme/themeOverride9.xml" ContentType="application/vnd.openxmlformats-officedocument.themeOverride+xml"/>
  <Override PartName="/ppt/notesSlides/notesSlide6.xml" ContentType="application/vnd.openxmlformats-officedocument.presentationml.notesSlide+xml"/>
  <Override PartName="/ppt/presProps.xml" ContentType="application/vnd.openxmlformats-officedocument.presentationml.presProps+xml"/>
  <Default Extension="pict" ContentType="image/pict"/>
  <Override PartName="/ppt/slides/slide26.xml" ContentType="application/vnd.openxmlformats-officedocument.presentationml.slide+xml"/>
  <Override PartName="/ppt/charts/chart3.xml" ContentType="application/vnd.openxmlformats-officedocument.drawingml.chart+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charts/chart10.xml" ContentType="application/vnd.openxmlformats-officedocument.drawingml.chart+xml"/>
  <Override PartName="/ppt/slides/slide11.xml" ContentType="application/vnd.openxmlformats-officedocument.presentationml.slide+xml"/>
  <Override PartName="/ppt/theme/themeOverride8.xml" ContentType="application/vnd.openxmlformats-officedocument.themeOverride+xml"/>
  <Override PartName="/ppt/notesSlides/notesSlide5.xml" ContentType="application/vnd.openxmlformats-officedocument.presentationml.notesSlide+xml"/>
  <Override PartName="/ppt/embeddings/Microsoft_Equation2.bin" ContentType="application/vnd.openxmlformats-officedocument.oleObject"/>
  <Override PartName="/ppt/charts/chart9.xml" ContentType="application/vnd.openxmlformats-officedocument.drawingml.chart+xml"/>
  <Override PartName="/ppt/slides/slide25.xml" ContentType="application/vnd.openxmlformats-officedocument.presentationml.slide+xml"/>
  <Override PartName="/ppt/charts/chart2.xml" ContentType="application/vnd.openxmlformats-officedocument.drawingml.chart+xml"/>
  <Override PartName="/ppt/slides/slide9.xml" ContentType="application/vnd.openxmlformats-officedocument.presentationml.slide+xml"/>
  <Override PartName="/ppt/slideLayouts/slideLayout9.xml" ContentType="application/vnd.openxmlformats-officedocument.presentationml.slideLayout+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theme/themeOverride7.xml" ContentType="application/vnd.openxmlformats-officedocument.themeOverride+xml"/>
  <Override PartName="/ppt/notesSlides/notesSlide4.xml" ContentType="application/vnd.openxmlformats-officedocument.presentationml.notesSlide+xml"/>
  <Override PartName="/ppt/embeddings/Microsoft_Equation1.bin" ContentType="application/vnd.openxmlformats-officedocument.oleObject"/>
  <Override PartName="/ppt/charts/chart8.xml" ContentType="application/vnd.openxmlformats-officedocument.drawingml.chart+xml"/>
  <Override PartName="/ppt/theme/theme3.xml" ContentType="application/vnd.openxmlformats-officedocument.theme+xml"/>
  <Override PartName="/ppt/slides/slide24.xml" ContentType="application/vnd.openxmlformats-officedocument.presentationml.slide+xml"/>
  <Override PartName="/ppt/charts/chart1.xml" ContentType="application/vnd.openxmlformats-officedocument.drawingml.chart+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3.xml" ContentType="application/vnd.openxmlformats-officedocument.presentationml.notesSlide+xml"/>
  <Override PartName="/ppt/charts/chart7.xml" ContentType="application/vnd.openxmlformats-officedocument.drawingml.char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theme/themeOverride4.xml" ContentType="application/vnd.openxmlformats-officedocument.themeOverr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theme/themeOverride5.xml" ContentType="application/vnd.openxmlformats-officedocument.themeOverride+xml"/>
  <Override PartName="/ppt/notesSlides/notesSlide2.xml" ContentType="application/vnd.openxmlformats-officedocument.presentationml.notesSlide+xml"/>
  <Override PartName="/ppt/slides/slide29.xml" ContentType="application/vnd.openxmlformats-officedocument.presentationml.slide+xml"/>
  <Override PartName="/ppt/charts/chart6.xml" ContentType="application/vnd.openxmlformats-officedocument.drawingml.chart+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Override PartName="/ppt/theme/themeOverride3.xml" ContentType="application/vnd.openxmlformats-officedocument.themeOverride+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autoCompressPictures="0">
  <p:sldMasterIdLst>
    <p:sldMasterId id="2147483648" r:id="rId1"/>
  </p:sldMasterIdLst>
  <p:notesMasterIdLst>
    <p:notesMasterId r:id="rId33"/>
  </p:notesMasterIdLst>
  <p:handoutMasterIdLst>
    <p:handoutMasterId r:id="rId34"/>
  </p:handoutMasterIdLst>
  <p:sldIdLst>
    <p:sldId id="256" r:id="rId2"/>
    <p:sldId id="303" r:id="rId3"/>
    <p:sldId id="304" r:id="rId4"/>
    <p:sldId id="305" r:id="rId5"/>
    <p:sldId id="306" r:id="rId6"/>
    <p:sldId id="307" r:id="rId7"/>
    <p:sldId id="308" r:id="rId8"/>
    <p:sldId id="349" r:id="rId9"/>
    <p:sldId id="337" r:id="rId10"/>
    <p:sldId id="362" r:id="rId11"/>
    <p:sldId id="313" r:id="rId12"/>
    <p:sldId id="314" r:id="rId13"/>
    <p:sldId id="340" r:id="rId14"/>
    <p:sldId id="351" r:id="rId15"/>
    <p:sldId id="339" r:id="rId16"/>
    <p:sldId id="363" r:id="rId17"/>
    <p:sldId id="365" r:id="rId18"/>
    <p:sldId id="352" r:id="rId19"/>
    <p:sldId id="353" r:id="rId20"/>
    <p:sldId id="354" r:id="rId21"/>
    <p:sldId id="356" r:id="rId22"/>
    <p:sldId id="357" r:id="rId23"/>
    <p:sldId id="358" r:id="rId24"/>
    <p:sldId id="359" r:id="rId25"/>
    <p:sldId id="360" r:id="rId26"/>
    <p:sldId id="361" r:id="rId27"/>
    <p:sldId id="364" r:id="rId28"/>
    <p:sldId id="355" r:id="rId29"/>
    <p:sldId id="333" r:id="rId30"/>
    <p:sldId id="335" r:id="rId31"/>
    <p:sldId id="336"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2pPr>
    <a:lvl3pPr marL="9144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3pPr>
    <a:lvl4pPr marL="13716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4pPr>
    <a:lvl5pPr marL="1828800" algn="l" rtl="0" eaLnBrk="0" fontAlgn="base" hangingPunct="0">
      <a:spcBef>
        <a:spcPct val="0"/>
      </a:spcBef>
      <a:spcAft>
        <a:spcPct val="0"/>
      </a:spcAft>
      <a:defRPr sz="24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2400" kern="1200">
        <a:solidFill>
          <a:schemeClr val="tx1"/>
        </a:solidFill>
        <a:latin typeface="Arial" pitchFamily="-107" charset="0"/>
        <a:ea typeface="ＭＳ Ｐゴシック" pitchFamily="-107" charset="-128"/>
        <a:cs typeface="ＭＳ Ｐゴシック" pitchFamily="-107"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EFF8B"/>
    <a:srgbClr val="930035"/>
    <a:srgbClr val="F26B17"/>
    <a:srgbClr val="470000"/>
    <a:srgbClr val="808080"/>
    <a:srgbClr val="008040"/>
    <a:srgbClr val="FF0000"/>
    <a:srgbClr val="67183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0838" autoAdjust="0"/>
    <p:restoredTop sz="91771" autoAdjust="0"/>
  </p:normalViewPr>
  <p:slideViewPr>
    <p:cSldViewPr>
      <p:cViewPr>
        <p:scale>
          <a:sx n="100" d="100"/>
          <a:sy n="100" d="100"/>
        </p:scale>
        <p:origin x="-1240" y="-88"/>
      </p:cViewPr>
      <p:guideLst>
        <p:guide orient="horz" pos="33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5056"/>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barChart>
        <c:barDir val="col"/>
        <c:grouping val="clustered"/>
        <c:ser>
          <c:idx val="0"/>
          <c:order val="0"/>
          <c:tx>
            <c:strRef>
              <c:f>Sheet1!$B$1</c:f>
              <c:strCache>
                <c:ptCount val="1"/>
                <c:pt idx="0">
                  <c:v>Series 1</c:v>
                </c:pt>
              </c:strCache>
            </c:strRef>
          </c:tx>
          <c:dPt>
            <c:idx val="0"/>
            <c:spPr>
              <a:solidFill>
                <a:schemeClr val="accent1">
                  <a:lumMod val="75000"/>
                </a:schemeClr>
              </a:solidFill>
            </c:spPr>
          </c:dPt>
          <c:dPt>
            <c:idx val="1"/>
            <c:spPr>
              <a:solidFill>
                <a:schemeClr val="accent2">
                  <a:lumMod val="75000"/>
                </a:schemeClr>
              </a:solidFill>
            </c:spPr>
          </c:dPt>
          <c:dPt>
            <c:idx val="2"/>
            <c:spPr>
              <a:solidFill>
                <a:srgbClr val="FF0000"/>
              </a:solidFill>
            </c:spPr>
          </c:dPt>
          <c:cat>
            <c:strRef>
              <c:f>Sheet1!$A$2:$A$4</c:f>
              <c:strCache>
                <c:ptCount val="3"/>
                <c:pt idx="0">
                  <c:v>Xeon</c:v>
                </c:pt>
                <c:pt idx="1">
                  <c:v>GTX280</c:v>
                </c:pt>
                <c:pt idx="2">
                  <c:v>Fermi</c:v>
                </c:pt>
              </c:strCache>
            </c:strRef>
          </c:cat>
          <c:val>
            <c:numRef>
              <c:f>Sheet1!$B$2:$B$4</c:f>
              <c:numCache>
                <c:formatCode>General</c:formatCode>
                <c:ptCount val="3"/>
                <c:pt idx="0">
                  <c:v>130.0</c:v>
                </c:pt>
                <c:pt idx="1">
                  <c:v>265.0</c:v>
                </c:pt>
                <c:pt idx="2">
                  <c:v>295.0</c:v>
                </c:pt>
              </c:numCache>
            </c:numRef>
          </c:val>
        </c:ser>
        <c:axId val="828453560"/>
        <c:axId val="676587064"/>
      </c:barChart>
      <c:catAx>
        <c:axId val="828453560"/>
        <c:scaling>
          <c:orientation val="minMax"/>
        </c:scaling>
        <c:axPos val="b"/>
        <c:tickLblPos val="nextTo"/>
        <c:crossAx val="676587064"/>
        <c:crosses val="autoZero"/>
        <c:auto val="1"/>
        <c:lblAlgn val="ctr"/>
        <c:lblOffset val="100"/>
      </c:catAx>
      <c:valAx>
        <c:axId val="676587064"/>
        <c:scaling>
          <c:orientation val="minMax"/>
        </c:scaling>
        <c:axPos val="l"/>
        <c:majorGridlines/>
        <c:title>
          <c:tx>
            <c:rich>
              <a:bodyPr/>
              <a:lstStyle/>
              <a:p>
                <a:pPr>
                  <a:defRPr/>
                </a:pPr>
                <a:r>
                  <a:rPr lang="en-US"/>
                  <a:t>Thermal Design Power (Watts)</a:t>
                </a:r>
              </a:p>
            </c:rich>
          </c:tx>
          <c:layout/>
        </c:title>
        <c:numFmt formatCode="General" sourceLinked="1"/>
        <c:tickLblPos val="nextTo"/>
        <c:crossAx val="828453560"/>
        <c:crosses val="autoZero"/>
        <c:crossBetween val="between"/>
      </c:valAx>
    </c:plotArea>
    <c:plotVisOnly val="1"/>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style val="2"/>
  <c:clrMapOvr bg1="lt1" tx1="dk1" bg2="lt2" tx2="dk2" accent1="accent1" accent2="accent2" accent3="accent3" accent4="accent4" accent5="accent5" accent6="accent6" hlink="hlink" folHlink="folHlink"/>
  <c:chart>
    <c:autoTitleDeleted val="1"/>
    <c:plotArea>
      <c:layout/>
      <c:lineChart>
        <c:grouping val="standard"/>
        <c:ser>
          <c:idx val="0"/>
          <c:order val="0"/>
          <c:tx>
            <c:strRef>
              <c:f>fft_2d!$B$23</c:f>
              <c:strCache>
                <c:ptCount val="1"/>
                <c:pt idx="0">
                  <c:v>600</c:v>
                </c:pt>
              </c:strCache>
            </c:strRef>
          </c:tx>
          <c:cat>
            <c:numRef>
              <c:f>fft_2d!$A$24:$A$30</c:f>
              <c:numCache>
                <c:formatCode>General</c:formatCode>
                <c:ptCount val="7"/>
                <c:pt idx="0">
                  <c:v>400.0</c:v>
                </c:pt>
                <c:pt idx="1">
                  <c:v>450.0</c:v>
                </c:pt>
                <c:pt idx="2">
                  <c:v>500.0</c:v>
                </c:pt>
                <c:pt idx="3">
                  <c:v>550.0</c:v>
                </c:pt>
                <c:pt idx="4">
                  <c:v>600.0</c:v>
                </c:pt>
                <c:pt idx="5">
                  <c:v>650.0</c:v>
                </c:pt>
                <c:pt idx="6">
                  <c:v>700.0</c:v>
                </c:pt>
              </c:numCache>
            </c:numRef>
          </c:cat>
          <c:val>
            <c:numRef>
              <c:f>fft_2d!$B$24:$B$30</c:f>
              <c:numCache>
                <c:formatCode>General</c:formatCode>
                <c:ptCount val="7"/>
                <c:pt idx="0">
                  <c:v>192.4233391838526</c:v>
                </c:pt>
                <c:pt idx="1">
                  <c:v>198.350419550173</c:v>
                </c:pt>
                <c:pt idx="2">
                  <c:v>200.3328716645489</c:v>
                </c:pt>
                <c:pt idx="3">
                  <c:v>201.517501037775</c:v>
                </c:pt>
                <c:pt idx="4">
                  <c:v>201.0240847941296</c:v>
                </c:pt>
                <c:pt idx="5">
                  <c:v>199.2171405814417</c:v>
                </c:pt>
                <c:pt idx="6">
                  <c:v>200.774541519087</c:v>
                </c:pt>
              </c:numCache>
            </c:numRef>
          </c:val>
        </c:ser>
        <c:ser>
          <c:idx val="1"/>
          <c:order val="1"/>
          <c:tx>
            <c:strRef>
              <c:f>fft_2d!$C$23</c:f>
              <c:strCache>
                <c:ptCount val="1"/>
                <c:pt idx="0">
                  <c:v>700</c:v>
                </c:pt>
              </c:strCache>
            </c:strRef>
          </c:tx>
          <c:cat>
            <c:numRef>
              <c:f>fft_2d!$A$24:$A$30</c:f>
              <c:numCache>
                <c:formatCode>General</c:formatCode>
                <c:ptCount val="7"/>
                <c:pt idx="0">
                  <c:v>400.0</c:v>
                </c:pt>
                <c:pt idx="1">
                  <c:v>450.0</c:v>
                </c:pt>
                <c:pt idx="2">
                  <c:v>500.0</c:v>
                </c:pt>
                <c:pt idx="3">
                  <c:v>550.0</c:v>
                </c:pt>
                <c:pt idx="4">
                  <c:v>600.0</c:v>
                </c:pt>
                <c:pt idx="5">
                  <c:v>650.0</c:v>
                </c:pt>
                <c:pt idx="6">
                  <c:v>700.0</c:v>
                </c:pt>
              </c:numCache>
            </c:numRef>
          </c:cat>
          <c:val>
            <c:numRef>
              <c:f>fft_2d!$C$24:$C$30</c:f>
              <c:numCache>
                <c:formatCode>General</c:formatCode>
                <c:ptCount val="7"/>
                <c:pt idx="0">
                  <c:v>206.2914409346603</c:v>
                </c:pt>
                <c:pt idx="1">
                  <c:v>214.8346875</c:v>
                </c:pt>
                <c:pt idx="2">
                  <c:v>218.3671217712177</c:v>
                </c:pt>
                <c:pt idx="3">
                  <c:v>223.1229514170041</c:v>
                </c:pt>
                <c:pt idx="4">
                  <c:v>223.1679486166008</c:v>
                </c:pt>
                <c:pt idx="5">
                  <c:v>224.9941975790707</c:v>
                </c:pt>
                <c:pt idx="6">
                  <c:v>223.3594573939625</c:v>
                </c:pt>
              </c:numCache>
            </c:numRef>
          </c:val>
        </c:ser>
        <c:ser>
          <c:idx val="2"/>
          <c:order val="2"/>
          <c:tx>
            <c:strRef>
              <c:f>fft_2d!$D$23</c:f>
              <c:strCache>
                <c:ptCount val="1"/>
                <c:pt idx="0">
                  <c:v>800</c:v>
                </c:pt>
              </c:strCache>
            </c:strRef>
          </c:tx>
          <c:cat>
            <c:numRef>
              <c:f>fft_2d!$A$24:$A$30</c:f>
              <c:numCache>
                <c:formatCode>General</c:formatCode>
                <c:ptCount val="7"/>
                <c:pt idx="0">
                  <c:v>400.0</c:v>
                </c:pt>
                <c:pt idx="1">
                  <c:v>450.0</c:v>
                </c:pt>
                <c:pt idx="2">
                  <c:v>500.0</c:v>
                </c:pt>
                <c:pt idx="3">
                  <c:v>550.0</c:v>
                </c:pt>
                <c:pt idx="4">
                  <c:v>600.0</c:v>
                </c:pt>
                <c:pt idx="5">
                  <c:v>650.0</c:v>
                </c:pt>
                <c:pt idx="6">
                  <c:v>700.0</c:v>
                </c:pt>
              </c:numCache>
            </c:numRef>
          </c:cat>
          <c:val>
            <c:numRef>
              <c:f>fft_2d!$D$24:$D$30</c:f>
              <c:numCache>
                <c:formatCode>General</c:formatCode>
                <c:ptCount val="7"/>
                <c:pt idx="0">
                  <c:v>211.7975897435898</c:v>
                </c:pt>
                <c:pt idx="1">
                  <c:v>222.8509448818897</c:v>
                </c:pt>
                <c:pt idx="2">
                  <c:v>230.2435647961244</c:v>
                </c:pt>
                <c:pt idx="3">
                  <c:v>237.5289339697693</c:v>
                </c:pt>
                <c:pt idx="4">
                  <c:v>239.4528410415857</c:v>
                </c:pt>
                <c:pt idx="5">
                  <c:v>239.5276537585422</c:v>
                </c:pt>
                <c:pt idx="6">
                  <c:v>241.6256826706676</c:v>
                </c:pt>
              </c:numCache>
            </c:numRef>
          </c:val>
        </c:ser>
        <c:ser>
          <c:idx val="3"/>
          <c:order val="3"/>
          <c:tx>
            <c:strRef>
              <c:f>fft_2d!$E$23</c:f>
              <c:strCache>
                <c:ptCount val="1"/>
                <c:pt idx="0">
                  <c:v>900</c:v>
                </c:pt>
              </c:strCache>
            </c:strRef>
          </c:tx>
          <c:cat>
            <c:numRef>
              <c:f>fft_2d!$A$24:$A$30</c:f>
              <c:numCache>
                <c:formatCode>General</c:formatCode>
                <c:ptCount val="7"/>
                <c:pt idx="0">
                  <c:v>400.0</c:v>
                </c:pt>
                <c:pt idx="1">
                  <c:v>450.0</c:v>
                </c:pt>
                <c:pt idx="2">
                  <c:v>500.0</c:v>
                </c:pt>
                <c:pt idx="3">
                  <c:v>550.0</c:v>
                </c:pt>
                <c:pt idx="4">
                  <c:v>600.0</c:v>
                </c:pt>
                <c:pt idx="5">
                  <c:v>650.0</c:v>
                </c:pt>
                <c:pt idx="6">
                  <c:v>700.0</c:v>
                </c:pt>
              </c:numCache>
            </c:numRef>
          </c:cat>
          <c:val>
            <c:numRef>
              <c:f>fft_2d!$E$24:$E$30</c:f>
              <c:numCache>
                <c:formatCode>General</c:formatCode>
                <c:ptCount val="7"/>
                <c:pt idx="0">
                  <c:v>212.8248885149348</c:v>
                </c:pt>
                <c:pt idx="1">
                  <c:v>229.4751784981535</c:v>
                </c:pt>
                <c:pt idx="2">
                  <c:v>239.642731610338</c:v>
                </c:pt>
                <c:pt idx="3">
                  <c:v>250.0385731039875</c:v>
                </c:pt>
                <c:pt idx="4">
                  <c:v>255.168556661562</c:v>
                </c:pt>
                <c:pt idx="5">
                  <c:v>259.1639555890102</c:v>
                </c:pt>
                <c:pt idx="6">
                  <c:v>263.1033767684289</c:v>
                </c:pt>
              </c:numCache>
            </c:numRef>
          </c:val>
        </c:ser>
        <c:ser>
          <c:idx val="4"/>
          <c:order val="4"/>
          <c:tx>
            <c:strRef>
              <c:f>fft_2d!$F$23</c:f>
              <c:strCache>
                <c:ptCount val="1"/>
                <c:pt idx="0">
                  <c:v>1000</c:v>
                </c:pt>
              </c:strCache>
            </c:strRef>
          </c:tx>
          <c:cat>
            <c:numRef>
              <c:f>fft_2d!$A$24:$A$30</c:f>
              <c:numCache>
                <c:formatCode>General</c:formatCode>
                <c:ptCount val="7"/>
                <c:pt idx="0">
                  <c:v>400.0</c:v>
                </c:pt>
                <c:pt idx="1">
                  <c:v>450.0</c:v>
                </c:pt>
                <c:pt idx="2">
                  <c:v>500.0</c:v>
                </c:pt>
                <c:pt idx="3">
                  <c:v>550.0</c:v>
                </c:pt>
                <c:pt idx="4">
                  <c:v>600.0</c:v>
                </c:pt>
                <c:pt idx="5">
                  <c:v>650.0</c:v>
                </c:pt>
                <c:pt idx="6">
                  <c:v>700.0</c:v>
                </c:pt>
              </c:numCache>
            </c:numRef>
          </c:cat>
          <c:val>
            <c:numRef>
              <c:f>fft_2d!$F$24:$F$30</c:f>
              <c:numCache>
                <c:formatCode>General</c:formatCode>
                <c:ptCount val="7"/>
                <c:pt idx="0">
                  <c:v>213.9851320754717</c:v>
                </c:pt>
                <c:pt idx="1">
                  <c:v>231.3042026037429</c:v>
                </c:pt>
                <c:pt idx="2">
                  <c:v>245.3697549407114</c:v>
                </c:pt>
                <c:pt idx="3">
                  <c:v>257.5663608326908</c:v>
                </c:pt>
                <c:pt idx="4">
                  <c:v>263.7078466741826</c:v>
                </c:pt>
                <c:pt idx="5">
                  <c:v>270.3711621021466</c:v>
                </c:pt>
                <c:pt idx="6">
                  <c:v>274.5119775036284</c:v>
                </c:pt>
              </c:numCache>
            </c:numRef>
          </c:val>
        </c:ser>
        <c:ser>
          <c:idx val="5"/>
          <c:order val="5"/>
          <c:tx>
            <c:strRef>
              <c:f>fft_2d!$G$23</c:f>
              <c:strCache>
                <c:ptCount val="1"/>
                <c:pt idx="0">
                  <c:v>1100</c:v>
                </c:pt>
              </c:strCache>
            </c:strRef>
          </c:tx>
          <c:cat>
            <c:numRef>
              <c:f>fft_2d!$A$24:$A$30</c:f>
              <c:numCache>
                <c:formatCode>General</c:formatCode>
                <c:ptCount val="7"/>
                <c:pt idx="0">
                  <c:v>400.0</c:v>
                </c:pt>
                <c:pt idx="1">
                  <c:v>450.0</c:v>
                </c:pt>
                <c:pt idx="2">
                  <c:v>500.0</c:v>
                </c:pt>
                <c:pt idx="3">
                  <c:v>550.0</c:v>
                </c:pt>
                <c:pt idx="4">
                  <c:v>600.0</c:v>
                </c:pt>
                <c:pt idx="5">
                  <c:v>650.0</c:v>
                </c:pt>
                <c:pt idx="6">
                  <c:v>700.0</c:v>
                </c:pt>
              </c:numCache>
            </c:numRef>
          </c:cat>
          <c:val>
            <c:numRef>
              <c:f>fft_2d!$G$24:$G$30</c:f>
              <c:numCache>
                <c:formatCode>General</c:formatCode>
                <c:ptCount val="7"/>
                <c:pt idx="0">
                  <c:v>213.0702407638024</c:v>
                </c:pt>
                <c:pt idx="1">
                  <c:v>231.0791901692184</c:v>
                </c:pt>
                <c:pt idx="2">
                  <c:v>246.8761526418787</c:v>
                </c:pt>
                <c:pt idx="3">
                  <c:v>261.6101332318234</c:v>
                </c:pt>
                <c:pt idx="4">
                  <c:v>272.1107078986587</c:v>
                </c:pt>
                <c:pt idx="5">
                  <c:v>279.5128075940124</c:v>
                </c:pt>
                <c:pt idx="6">
                  <c:v>285.3883184576936</c:v>
                </c:pt>
              </c:numCache>
            </c:numRef>
          </c:val>
        </c:ser>
        <c:ser>
          <c:idx val="6"/>
          <c:order val="6"/>
          <c:tx>
            <c:strRef>
              <c:f>fft_2d!$H$23</c:f>
              <c:strCache>
                <c:ptCount val="1"/>
                <c:pt idx="0">
                  <c:v>1200</c:v>
                </c:pt>
              </c:strCache>
            </c:strRef>
          </c:tx>
          <c:cat>
            <c:numRef>
              <c:f>fft_2d!$A$24:$A$30</c:f>
              <c:numCache>
                <c:formatCode>General</c:formatCode>
                <c:ptCount val="7"/>
                <c:pt idx="0">
                  <c:v>400.0</c:v>
                </c:pt>
                <c:pt idx="1">
                  <c:v>450.0</c:v>
                </c:pt>
                <c:pt idx="2">
                  <c:v>500.0</c:v>
                </c:pt>
                <c:pt idx="3">
                  <c:v>550.0</c:v>
                </c:pt>
                <c:pt idx="4">
                  <c:v>600.0</c:v>
                </c:pt>
                <c:pt idx="5">
                  <c:v>650.0</c:v>
                </c:pt>
                <c:pt idx="6">
                  <c:v>700.0</c:v>
                </c:pt>
              </c:numCache>
            </c:numRef>
          </c:cat>
          <c:val>
            <c:numRef>
              <c:f>fft_2d!$H$24:$H$30</c:f>
              <c:numCache>
                <c:formatCode>General</c:formatCode>
                <c:ptCount val="7"/>
                <c:pt idx="0">
                  <c:v>212.4348080891457</c:v>
                </c:pt>
                <c:pt idx="1">
                  <c:v>230.4924979983987</c:v>
                </c:pt>
                <c:pt idx="2">
                  <c:v>248.0536591086786</c:v>
                </c:pt>
                <c:pt idx="3">
                  <c:v>261.7341835966892</c:v>
                </c:pt>
                <c:pt idx="4">
                  <c:v>274.6329726735598</c:v>
                </c:pt>
                <c:pt idx="5">
                  <c:v>277.8565151515152</c:v>
                </c:pt>
                <c:pt idx="6">
                  <c:v>290.2847776993649</c:v>
                </c:pt>
              </c:numCache>
            </c:numRef>
          </c:val>
        </c:ser>
        <c:marker val="1"/>
        <c:axId val="704923432"/>
        <c:axId val="528984056"/>
      </c:lineChart>
      <c:catAx>
        <c:axId val="704923432"/>
        <c:scaling>
          <c:orientation val="minMax"/>
        </c:scaling>
        <c:axPos val="b"/>
        <c:title>
          <c:tx>
            <c:rich>
              <a:bodyPr/>
              <a:lstStyle/>
              <a:p>
                <a:pPr>
                  <a:defRPr/>
                </a:pPr>
                <a:r>
                  <a:rPr lang="en-US"/>
                  <a:t>GPU Core Frequency (MHz)</a:t>
                </a:r>
              </a:p>
            </c:rich>
          </c:tx>
          <c:layout/>
        </c:title>
        <c:numFmt formatCode="General" sourceLinked="1"/>
        <c:majorTickMark val="none"/>
        <c:tickLblPos val="nextTo"/>
        <c:crossAx val="528984056"/>
        <c:crosses val="autoZero"/>
        <c:auto val="1"/>
        <c:lblAlgn val="ctr"/>
        <c:lblOffset val="100"/>
      </c:catAx>
      <c:valAx>
        <c:axId val="528984056"/>
        <c:scaling>
          <c:orientation val="minMax"/>
          <c:max val="305.0"/>
          <c:min val="185.0"/>
        </c:scaling>
        <c:axPos val="l"/>
        <c:majorGridlines/>
        <c:title>
          <c:tx>
            <c:rich>
              <a:bodyPr/>
              <a:lstStyle/>
              <a:p>
                <a:pPr>
                  <a:defRPr/>
                </a:pPr>
                <a:r>
                  <a:rPr lang="en-US"/>
                  <a:t>Power Effciency (GFLOPS/w)</a:t>
                </a:r>
              </a:p>
            </c:rich>
          </c:tx>
          <c:layout/>
        </c:title>
        <c:numFmt formatCode="General" sourceLinked="1"/>
        <c:tickLblPos val="nextTo"/>
        <c:crossAx val="704923432"/>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barChart>
        <c:barDir val="col"/>
        <c:grouping val="clustered"/>
        <c:ser>
          <c:idx val="0"/>
          <c:order val="0"/>
          <c:tx>
            <c:strRef>
              <c:f>Sheet1!$B$1</c:f>
              <c:strCache>
                <c:ptCount val="1"/>
                <c:pt idx="0">
                  <c:v>&lt;550, 1200&gt;</c:v>
                </c:pt>
              </c:strCache>
            </c:strRef>
          </c:tx>
          <c:cat>
            <c:strRef>
              <c:f>Sheet1!$A$2:$A$3</c:f>
              <c:strCache>
                <c:ptCount val="2"/>
                <c:pt idx="0">
                  <c:v>Power (Watts)</c:v>
                </c:pt>
                <c:pt idx="1">
                  <c:v>Efficiency (Mflops/Watt)</c:v>
                </c:pt>
              </c:strCache>
            </c:strRef>
          </c:cat>
          <c:val>
            <c:numRef>
              <c:f>Sheet1!$B$2:$B$3</c:f>
              <c:numCache>
                <c:formatCode>General</c:formatCode>
                <c:ptCount val="2"/>
                <c:pt idx="0">
                  <c:v>265.8</c:v>
                </c:pt>
                <c:pt idx="1">
                  <c:v>261.7341835966891</c:v>
                </c:pt>
              </c:numCache>
            </c:numRef>
          </c:val>
        </c:ser>
        <c:ser>
          <c:idx val="1"/>
          <c:order val="1"/>
          <c:tx>
            <c:strRef>
              <c:f>Sheet1!$C$1</c:f>
              <c:strCache>
                <c:ptCount val="1"/>
                <c:pt idx="0">
                  <c:v>&lt;600, 1000&gt;</c:v>
                </c:pt>
              </c:strCache>
            </c:strRef>
          </c:tx>
          <c:cat>
            <c:strRef>
              <c:f>Sheet1!$A$2:$A$3</c:f>
              <c:strCache>
                <c:ptCount val="2"/>
                <c:pt idx="0">
                  <c:v>Power (Watts)</c:v>
                </c:pt>
                <c:pt idx="1">
                  <c:v>Efficiency (Mflops/Watt)</c:v>
                </c:pt>
              </c:strCache>
            </c:strRef>
          </c:cat>
          <c:val>
            <c:numRef>
              <c:f>Sheet1!$C$2:$C$3</c:f>
              <c:numCache>
                <c:formatCode>General</c:formatCode>
                <c:ptCount val="2"/>
                <c:pt idx="0">
                  <c:v>266.1</c:v>
                </c:pt>
                <c:pt idx="1">
                  <c:v>263.7078466741826</c:v>
                </c:pt>
              </c:numCache>
            </c:numRef>
          </c:val>
        </c:ser>
        <c:ser>
          <c:idx val="2"/>
          <c:order val="2"/>
          <c:tx>
            <c:strRef>
              <c:f>Sheet1!$D$1</c:f>
              <c:strCache>
                <c:ptCount val="1"/>
                <c:pt idx="0">
                  <c:v>&lt;700, 800&gt;</c:v>
                </c:pt>
              </c:strCache>
            </c:strRef>
          </c:tx>
          <c:spPr>
            <a:solidFill>
              <a:schemeClr val="accent2">
                <a:lumMod val="75000"/>
              </a:schemeClr>
            </a:solidFill>
          </c:spPr>
          <c:cat>
            <c:strRef>
              <c:f>Sheet1!$A$2:$A$3</c:f>
              <c:strCache>
                <c:ptCount val="2"/>
                <c:pt idx="0">
                  <c:v>Power (Watts)</c:v>
                </c:pt>
                <c:pt idx="1">
                  <c:v>Efficiency (Mflops/Watt)</c:v>
                </c:pt>
              </c:strCache>
            </c:strRef>
          </c:cat>
          <c:val>
            <c:numRef>
              <c:f>Sheet1!$D$2:$D$3</c:f>
              <c:numCache>
                <c:formatCode>General</c:formatCode>
                <c:ptCount val="2"/>
                <c:pt idx="0">
                  <c:v>266.6</c:v>
                </c:pt>
                <c:pt idx="1">
                  <c:v>241.6256826706676</c:v>
                </c:pt>
              </c:numCache>
            </c:numRef>
          </c:val>
        </c:ser>
        <c:axId val="849247256"/>
        <c:axId val="576484904"/>
      </c:barChart>
      <c:catAx>
        <c:axId val="849247256"/>
        <c:scaling>
          <c:orientation val="minMax"/>
        </c:scaling>
        <c:axPos val="b"/>
        <c:tickLblPos val="nextTo"/>
        <c:crossAx val="576484904"/>
        <c:crosses val="autoZero"/>
        <c:auto val="1"/>
        <c:lblAlgn val="ctr"/>
        <c:lblOffset val="100"/>
      </c:catAx>
      <c:valAx>
        <c:axId val="576484904"/>
        <c:scaling>
          <c:orientation val="minMax"/>
        </c:scaling>
        <c:axPos val="l"/>
        <c:majorGridlines/>
        <c:numFmt formatCode="General" sourceLinked="1"/>
        <c:tickLblPos val="nextTo"/>
        <c:crossAx val="849247256"/>
        <c:crosses val="autoZero"/>
        <c:crossBetween val="between"/>
      </c:valAx>
    </c:plotArea>
    <c:legend>
      <c:legendPos val="r"/>
      <c:layout/>
    </c:legend>
    <c:plotVisOnly val="1"/>
  </c:chart>
  <c:txPr>
    <a:bodyPr/>
    <a:lstStyle/>
    <a:p>
      <a:pPr>
        <a:defRPr sz="1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style val="18"/>
  <c:chart>
    <c:plotArea>
      <c:layout>
        <c:manualLayout>
          <c:layoutTarget val="inner"/>
          <c:xMode val="edge"/>
          <c:yMode val="edge"/>
          <c:x val="0.102134604497967"/>
          <c:y val="0.0438888888888889"/>
          <c:w val="0.838821470845556"/>
          <c:h val="0.822555555555556"/>
        </c:manualLayout>
      </c:layout>
      <c:barChart>
        <c:barDir val="col"/>
        <c:grouping val="clustered"/>
        <c:ser>
          <c:idx val="0"/>
          <c:order val="0"/>
          <c:tx>
            <c:strRef>
              <c:f>Sheet1!$A$2</c:f>
              <c:strCache>
                <c:ptCount val="1"/>
                <c:pt idx="0">
                  <c:v>Matrix Multiplication</c:v>
                </c:pt>
              </c:strCache>
            </c:strRef>
          </c:tx>
          <c:cat>
            <c:strRef>
              <c:f>Sheet1!$B$1:$C$1</c:f>
              <c:strCache>
                <c:ptCount val="2"/>
                <c:pt idx="0">
                  <c:v>Power</c:v>
                </c:pt>
                <c:pt idx="1">
                  <c:v>Efficiency</c:v>
                </c:pt>
              </c:strCache>
            </c:strRef>
          </c:cat>
          <c:val>
            <c:numRef>
              <c:f>Sheet1!$B$2:$C$2</c:f>
              <c:numCache>
                <c:formatCode>0%</c:formatCode>
                <c:ptCount val="2"/>
                <c:pt idx="0">
                  <c:v>0.19</c:v>
                </c:pt>
                <c:pt idx="1">
                  <c:v>0.31</c:v>
                </c:pt>
              </c:numCache>
            </c:numRef>
          </c:val>
        </c:ser>
        <c:ser>
          <c:idx val="1"/>
          <c:order val="1"/>
          <c:tx>
            <c:strRef>
              <c:f>Sheet1!$A$3</c:f>
              <c:strCache>
                <c:ptCount val="1"/>
                <c:pt idx="0">
                  <c:v>Matrix Transpose</c:v>
                </c:pt>
              </c:strCache>
            </c:strRef>
          </c:tx>
          <c:cat>
            <c:strRef>
              <c:f>Sheet1!$B$1:$C$1</c:f>
              <c:strCache>
                <c:ptCount val="2"/>
                <c:pt idx="0">
                  <c:v>Power</c:v>
                </c:pt>
                <c:pt idx="1">
                  <c:v>Efficiency</c:v>
                </c:pt>
              </c:strCache>
            </c:strRef>
          </c:cat>
          <c:val>
            <c:numRef>
              <c:f>Sheet1!$B$3:$C$3</c:f>
              <c:numCache>
                <c:formatCode>0%</c:formatCode>
                <c:ptCount val="2"/>
                <c:pt idx="0">
                  <c:v>0.15</c:v>
                </c:pt>
                <c:pt idx="1">
                  <c:v>0.42</c:v>
                </c:pt>
              </c:numCache>
            </c:numRef>
          </c:val>
        </c:ser>
        <c:ser>
          <c:idx val="2"/>
          <c:order val="2"/>
          <c:tx>
            <c:strRef>
              <c:f>Sheet1!$A$4</c:f>
              <c:strCache>
                <c:ptCount val="1"/>
                <c:pt idx="0">
                  <c:v>FFT</c:v>
                </c:pt>
              </c:strCache>
            </c:strRef>
          </c:tx>
          <c:spPr>
            <a:solidFill>
              <a:schemeClr val="accent2">
                <a:lumMod val="75000"/>
              </a:schemeClr>
            </a:solidFill>
          </c:spPr>
          <c:cat>
            <c:strRef>
              <c:f>Sheet1!$B$1:$C$1</c:f>
              <c:strCache>
                <c:ptCount val="2"/>
                <c:pt idx="0">
                  <c:v>Power</c:v>
                </c:pt>
                <c:pt idx="1">
                  <c:v>Efficiency</c:v>
                </c:pt>
              </c:strCache>
            </c:strRef>
          </c:cat>
          <c:val>
            <c:numRef>
              <c:f>Sheet1!$B$4:$C$4</c:f>
              <c:numCache>
                <c:formatCode>0%</c:formatCode>
                <c:ptCount val="2"/>
                <c:pt idx="0">
                  <c:v>0.19</c:v>
                </c:pt>
                <c:pt idx="1">
                  <c:v>0.31</c:v>
                </c:pt>
              </c:numCache>
            </c:numRef>
          </c:val>
        </c:ser>
        <c:axId val="1044619528"/>
        <c:axId val="847596520"/>
      </c:barChart>
      <c:catAx>
        <c:axId val="1044619528"/>
        <c:scaling>
          <c:orientation val="minMax"/>
        </c:scaling>
        <c:axPos val="b"/>
        <c:tickLblPos val="nextTo"/>
        <c:crossAx val="847596520"/>
        <c:crosses val="autoZero"/>
        <c:auto val="1"/>
        <c:lblAlgn val="ctr"/>
        <c:lblOffset val="100"/>
      </c:catAx>
      <c:valAx>
        <c:axId val="847596520"/>
        <c:scaling>
          <c:orientation val="minMax"/>
        </c:scaling>
        <c:axPos val="l"/>
        <c:majorGridlines/>
        <c:numFmt formatCode="0%" sourceLinked="1"/>
        <c:tickLblPos val="nextTo"/>
        <c:crossAx val="1044619528"/>
        <c:crosses val="autoZero"/>
        <c:crossBetween val="between"/>
      </c:valAx>
    </c:plotArea>
    <c:legend>
      <c:legendPos val="r"/>
      <c:layout>
        <c:manualLayout>
          <c:xMode val="edge"/>
          <c:yMode val="edge"/>
          <c:x val="0.128864572075549"/>
          <c:y val="0.1004208223972"/>
          <c:w val="0.297606016159745"/>
          <c:h val="0.215824803149606"/>
        </c:manualLayout>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lineChart>
        <c:grouping val="standard"/>
        <c:ser>
          <c:idx val="0"/>
          <c:order val="0"/>
          <c:tx>
            <c:strRef>
              <c:f>mat!$B$23</c:f>
              <c:strCache>
                <c:ptCount val="1"/>
                <c:pt idx="0">
                  <c:v>600</c:v>
                </c:pt>
              </c:strCache>
            </c:strRef>
          </c:tx>
          <c:cat>
            <c:numRef>
              <c:f>mat!$A$24:$A$30</c:f>
              <c:numCache>
                <c:formatCode>General</c:formatCode>
                <c:ptCount val="7"/>
                <c:pt idx="0">
                  <c:v>400.0</c:v>
                </c:pt>
                <c:pt idx="1">
                  <c:v>450.0</c:v>
                </c:pt>
                <c:pt idx="2">
                  <c:v>500.0</c:v>
                </c:pt>
                <c:pt idx="3">
                  <c:v>550.0</c:v>
                </c:pt>
                <c:pt idx="4">
                  <c:v>600.0</c:v>
                </c:pt>
                <c:pt idx="5">
                  <c:v>650.0</c:v>
                </c:pt>
                <c:pt idx="6">
                  <c:v>700.0</c:v>
                </c:pt>
              </c:numCache>
            </c:numRef>
          </c:cat>
          <c:val>
            <c:numRef>
              <c:f>mat!$B$24:$B$30</c:f>
              <c:numCache>
                <c:formatCode>General</c:formatCode>
                <c:ptCount val="7"/>
                <c:pt idx="0">
                  <c:v>86.69115768816172</c:v>
                </c:pt>
                <c:pt idx="1">
                  <c:v>96.96909135591832</c:v>
                </c:pt>
                <c:pt idx="2">
                  <c:v>107.0816397830176</c:v>
                </c:pt>
                <c:pt idx="3">
                  <c:v>117.0872071061116</c:v>
                </c:pt>
                <c:pt idx="4">
                  <c:v>126.8999527934486</c:v>
                </c:pt>
                <c:pt idx="5">
                  <c:v>136.5429711233431</c:v>
                </c:pt>
                <c:pt idx="6">
                  <c:v>145.9076264594748</c:v>
                </c:pt>
              </c:numCache>
            </c:numRef>
          </c:val>
        </c:ser>
        <c:ser>
          <c:idx val="1"/>
          <c:order val="1"/>
          <c:tx>
            <c:strRef>
              <c:f>mat!$C$23</c:f>
              <c:strCache>
                <c:ptCount val="1"/>
                <c:pt idx="0">
                  <c:v>700</c:v>
                </c:pt>
              </c:strCache>
            </c:strRef>
          </c:tx>
          <c:cat>
            <c:numRef>
              <c:f>mat!$A$24:$A$30</c:f>
              <c:numCache>
                <c:formatCode>General</c:formatCode>
                <c:ptCount val="7"/>
                <c:pt idx="0">
                  <c:v>400.0</c:v>
                </c:pt>
                <c:pt idx="1">
                  <c:v>450.0</c:v>
                </c:pt>
                <c:pt idx="2">
                  <c:v>500.0</c:v>
                </c:pt>
                <c:pt idx="3">
                  <c:v>550.0</c:v>
                </c:pt>
                <c:pt idx="4">
                  <c:v>600.0</c:v>
                </c:pt>
                <c:pt idx="5">
                  <c:v>650.0</c:v>
                </c:pt>
                <c:pt idx="6">
                  <c:v>700.0</c:v>
                </c:pt>
              </c:numCache>
            </c:numRef>
          </c:cat>
          <c:val>
            <c:numRef>
              <c:f>mat!$C$24:$C$30</c:f>
              <c:numCache>
                <c:formatCode>General</c:formatCode>
                <c:ptCount val="7"/>
                <c:pt idx="0">
                  <c:v>86.88427561815098</c:v>
                </c:pt>
                <c:pt idx="1">
                  <c:v>97.22769801064605</c:v>
                </c:pt>
                <c:pt idx="2">
                  <c:v>107.4245428887671</c:v>
                </c:pt>
                <c:pt idx="3">
                  <c:v>117.5273771920755</c:v>
                </c:pt>
                <c:pt idx="4">
                  <c:v>127.463805152782</c:v>
                </c:pt>
                <c:pt idx="5">
                  <c:v>137.2303813398062</c:v>
                </c:pt>
                <c:pt idx="6">
                  <c:v>146.9546029740133</c:v>
                </c:pt>
              </c:numCache>
            </c:numRef>
          </c:val>
        </c:ser>
        <c:ser>
          <c:idx val="2"/>
          <c:order val="2"/>
          <c:tx>
            <c:strRef>
              <c:f>mat!$D$23</c:f>
              <c:strCache>
                <c:ptCount val="1"/>
                <c:pt idx="0">
                  <c:v>800</c:v>
                </c:pt>
              </c:strCache>
            </c:strRef>
          </c:tx>
          <c:cat>
            <c:numRef>
              <c:f>mat!$A$24:$A$30</c:f>
              <c:numCache>
                <c:formatCode>General</c:formatCode>
                <c:ptCount val="7"/>
                <c:pt idx="0">
                  <c:v>400.0</c:v>
                </c:pt>
                <c:pt idx="1">
                  <c:v>450.0</c:v>
                </c:pt>
                <c:pt idx="2">
                  <c:v>500.0</c:v>
                </c:pt>
                <c:pt idx="3">
                  <c:v>550.0</c:v>
                </c:pt>
                <c:pt idx="4">
                  <c:v>600.0</c:v>
                </c:pt>
                <c:pt idx="5">
                  <c:v>650.0</c:v>
                </c:pt>
                <c:pt idx="6">
                  <c:v>700.0</c:v>
                </c:pt>
              </c:numCache>
            </c:numRef>
          </c:cat>
          <c:val>
            <c:numRef>
              <c:f>mat!$D$24:$D$30</c:f>
              <c:numCache>
                <c:formatCode>General</c:formatCode>
                <c:ptCount val="7"/>
                <c:pt idx="0">
                  <c:v>86.98448016332588</c:v>
                </c:pt>
                <c:pt idx="1">
                  <c:v>97.35508954151274</c:v>
                </c:pt>
                <c:pt idx="2">
                  <c:v>107.6195883365094</c:v>
                </c:pt>
                <c:pt idx="3">
                  <c:v>117.780732654699</c:v>
                </c:pt>
                <c:pt idx="4">
                  <c:v>127.7670255231644</c:v>
                </c:pt>
                <c:pt idx="5">
                  <c:v>137.6832810759375</c:v>
                </c:pt>
                <c:pt idx="6">
                  <c:v>147.4208847067493</c:v>
                </c:pt>
              </c:numCache>
            </c:numRef>
          </c:val>
        </c:ser>
        <c:ser>
          <c:idx val="3"/>
          <c:order val="3"/>
          <c:tx>
            <c:strRef>
              <c:f>mat!$E$23</c:f>
              <c:strCache>
                <c:ptCount val="1"/>
                <c:pt idx="0">
                  <c:v>900</c:v>
                </c:pt>
              </c:strCache>
            </c:strRef>
          </c:tx>
          <c:cat>
            <c:numRef>
              <c:f>mat!$A$24:$A$30</c:f>
              <c:numCache>
                <c:formatCode>General</c:formatCode>
                <c:ptCount val="7"/>
                <c:pt idx="0">
                  <c:v>400.0</c:v>
                </c:pt>
                <c:pt idx="1">
                  <c:v>450.0</c:v>
                </c:pt>
                <c:pt idx="2">
                  <c:v>500.0</c:v>
                </c:pt>
                <c:pt idx="3">
                  <c:v>550.0</c:v>
                </c:pt>
                <c:pt idx="4">
                  <c:v>600.0</c:v>
                </c:pt>
                <c:pt idx="5">
                  <c:v>650.0</c:v>
                </c:pt>
                <c:pt idx="6">
                  <c:v>700.0</c:v>
                </c:pt>
              </c:numCache>
            </c:numRef>
          </c:cat>
          <c:val>
            <c:numRef>
              <c:f>mat!$E$24:$E$30</c:f>
              <c:numCache>
                <c:formatCode>General</c:formatCode>
                <c:ptCount val="7"/>
                <c:pt idx="0">
                  <c:v>87.08641839381851</c:v>
                </c:pt>
                <c:pt idx="1">
                  <c:v>97.4593876927876</c:v>
                </c:pt>
                <c:pt idx="2">
                  <c:v>107.7860776927935</c:v>
                </c:pt>
                <c:pt idx="3">
                  <c:v>117.9819178453187</c:v>
                </c:pt>
                <c:pt idx="4">
                  <c:v>128.039734395354</c:v>
                </c:pt>
                <c:pt idx="5">
                  <c:v>137.9478048203195</c:v>
                </c:pt>
                <c:pt idx="6">
                  <c:v>147.7837151359583</c:v>
                </c:pt>
              </c:numCache>
            </c:numRef>
          </c:val>
        </c:ser>
        <c:ser>
          <c:idx val="4"/>
          <c:order val="4"/>
          <c:tx>
            <c:strRef>
              <c:f>mat!$F$23</c:f>
              <c:strCache>
                <c:ptCount val="1"/>
                <c:pt idx="0">
                  <c:v>1000</c:v>
                </c:pt>
              </c:strCache>
            </c:strRef>
          </c:tx>
          <c:cat>
            <c:numRef>
              <c:f>mat!$A$24:$A$30</c:f>
              <c:numCache>
                <c:formatCode>General</c:formatCode>
                <c:ptCount val="7"/>
                <c:pt idx="0">
                  <c:v>400.0</c:v>
                </c:pt>
                <c:pt idx="1">
                  <c:v>450.0</c:v>
                </c:pt>
                <c:pt idx="2">
                  <c:v>500.0</c:v>
                </c:pt>
                <c:pt idx="3">
                  <c:v>550.0</c:v>
                </c:pt>
                <c:pt idx="4">
                  <c:v>600.0</c:v>
                </c:pt>
                <c:pt idx="5">
                  <c:v>650.0</c:v>
                </c:pt>
                <c:pt idx="6">
                  <c:v>700.0</c:v>
                </c:pt>
              </c:numCache>
            </c:numRef>
          </c:cat>
          <c:val>
            <c:numRef>
              <c:f>mat!$F$24:$F$30</c:f>
              <c:numCache>
                <c:formatCode>General</c:formatCode>
                <c:ptCount val="7"/>
                <c:pt idx="0">
                  <c:v>87.1338664281375</c:v>
                </c:pt>
                <c:pt idx="1">
                  <c:v>97.5432283883632</c:v>
                </c:pt>
                <c:pt idx="2">
                  <c:v>107.8754139037729</c:v>
                </c:pt>
                <c:pt idx="3">
                  <c:v>118.0906285857196</c:v>
                </c:pt>
                <c:pt idx="4">
                  <c:v>128.2111734316103</c:v>
                </c:pt>
                <c:pt idx="5">
                  <c:v>137.8971563635502</c:v>
                </c:pt>
                <c:pt idx="6">
                  <c:v>148.2846122877768</c:v>
                </c:pt>
              </c:numCache>
            </c:numRef>
          </c:val>
        </c:ser>
        <c:ser>
          <c:idx val="5"/>
          <c:order val="5"/>
          <c:tx>
            <c:strRef>
              <c:f>mat!$G$23</c:f>
              <c:strCache>
                <c:ptCount val="1"/>
                <c:pt idx="0">
                  <c:v>1100</c:v>
                </c:pt>
              </c:strCache>
            </c:strRef>
          </c:tx>
          <c:cat>
            <c:numRef>
              <c:f>mat!$A$24:$A$30</c:f>
              <c:numCache>
                <c:formatCode>General</c:formatCode>
                <c:ptCount val="7"/>
                <c:pt idx="0">
                  <c:v>400.0</c:v>
                </c:pt>
                <c:pt idx="1">
                  <c:v>450.0</c:v>
                </c:pt>
                <c:pt idx="2">
                  <c:v>500.0</c:v>
                </c:pt>
                <c:pt idx="3">
                  <c:v>550.0</c:v>
                </c:pt>
                <c:pt idx="4">
                  <c:v>600.0</c:v>
                </c:pt>
                <c:pt idx="5">
                  <c:v>650.0</c:v>
                </c:pt>
                <c:pt idx="6">
                  <c:v>700.0</c:v>
                </c:pt>
              </c:numCache>
            </c:numRef>
          </c:cat>
          <c:val>
            <c:numRef>
              <c:f>mat!$G$24:$G$30</c:f>
              <c:numCache>
                <c:formatCode>General</c:formatCode>
                <c:ptCount val="7"/>
                <c:pt idx="0">
                  <c:v>87.41835277052751</c:v>
                </c:pt>
                <c:pt idx="1">
                  <c:v>97.84338047534586</c:v>
                </c:pt>
                <c:pt idx="2">
                  <c:v>107.9765973970337</c:v>
                </c:pt>
                <c:pt idx="3">
                  <c:v>118.2290945560673</c:v>
                </c:pt>
                <c:pt idx="4">
                  <c:v>128.3045457722408</c:v>
                </c:pt>
                <c:pt idx="5">
                  <c:v>138.2897939740143</c:v>
                </c:pt>
                <c:pt idx="6">
                  <c:v>148.2617487549522</c:v>
                </c:pt>
              </c:numCache>
            </c:numRef>
          </c:val>
        </c:ser>
        <c:ser>
          <c:idx val="6"/>
          <c:order val="6"/>
          <c:tx>
            <c:strRef>
              <c:f>mat!$H$23</c:f>
              <c:strCache>
                <c:ptCount val="1"/>
                <c:pt idx="0">
                  <c:v>1200</c:v>
                </c:pt>
              </c:strCache>
            </c:strRef>
          </c:tx>
          <c:cat>
            <c:numRef>
              <c:f>mat!$A$24:$A$30</c:f>
              <c:numCache>
                <c:formatCode>General</c:formatCode>
                <c:ptCount val="7"/>
                <c:pt idx="0">
                  <c:v>400.0</c:v>
                </c:pt>
                <c:pt idx="1">
                  <c:v>450.0</c:v>
                </c:pt>
                <c:pt idx="2">
                  <c:v>500.0</c:v>
                </c:pt>
                <c:pt idx="3">
                  <c:v>550.0</c:v>
                </c:pt>
                <c:pt idx="4">
                  <c:v>600.0</c:v>
                </c:pt>
                <c:pt idx="5">
                  <c:v>650.0</c:v>
                </c:pt>
                <c:pt idx="6">
                  <c:v>700.0</c:v>
                </c:pt>
              </c:numCache>
            </c:numRef>
          </c:cat>
          <c:val>
            <c:numRef>
              <c:f>mat!$H$24:$H$30</c:f>
              <c:numCache>
                <c:formatCode>General</c:formatCode>
                <c:ptCount val="7"/>
                <c:pt idx="0">
                  <c:v>87.23218725883098</c:v>
                </c:pt>
                <c:pt idx="1">
                  <c:v>97.70094251125332</c:v>
                </c:pt>
                <c:pt idx="2">
                  <c:v>108.0657055229691</c:v>
                </c:pt>
                <c:pt idx="3">
                  <c:v>118.287453522776</c:v>
                </c:pt>
                <c:pt idx="4">
                  <c:v>128.4097973834841</c:v>
                </c:pt>
                <c:pt idx="5">
                  <c:v>138.4436678323913</c:v>
                </c:pt>
                <c:pt idx="6">
                  <c:v>148.4063174482058</c:v>
                </c:pt>
              </c:numCache>
            </c:numRef>
          </c:val>
        </c:ser>
        <c:marker val="1"/>
        <c:axId val="693633304"/>
        <c:axId val="469109800"/>
      </c:lineChart>
      <c:catAx>
        <c:axId val="693633304"/>
        <c:scaling>
          <c:orientation val="minMax"/>
        </c:scaling>
        <c:axPos val="b"/>
        <c:title>
          <c:tx>
            <c:rich>
              <a:bodyPr/>
              <a:lstStyle/>
              <a:p>
                <a:pPr>
                  <a:defRPr/>
                </a:pPr>
                <a:r>
                  <a:rPr lang="en-US" dirty="0"/>
                  <a:t>GPU Core </a:t>
                </a:r>
                <a:r>
                  <a:rPr lang="en-US" dirty="0" smtClean="0"/>
                  <a:t>Frequency (MHz)</a:t>
                </a:r>
                <a:endParaRPr lang="en-US" dirty="0"/>
              </a:p>
            </c:rich>
          </c:tx>
          <c:layout/>
        </c:title>
        <c:numFmt formatCode="General" sourceLinked="1"/>
        <c:majorTickMark val="none"/>
        <c:tickLblPos val="nextTo"/>
        <c:crossAx val="469109800"/>
        <c:crosses val="autoZero"/>
        <c:auto val="1"/>
        <c:lblAlgn val="ctr"/>
        <c:lblOffset val="100"/>
      </c:catAx>
      <c:valAx>
        <c:axId val="469109800"/>
        <c:scaling>
          <c:orientation val="minMax"/>
          <c:max val="155.0"/>
          <c:min val="85.0"/>
        </c:scaling>
        <c:axPos val="l"/>
        <c:majorGridlines/>
        <c:title>
          <c:tx>
            <c:rich>
              <a:bodyPr/>
              <a:lstStyle/>
              <a:p>
                <a:pPr>
                  <a:defRPr/>
                </a:pPr>
                <a:r>
                  <a:rPr lang="en-US" dirty="0"/>
                  <a:t>Performance </a:t>
                </a:r>
                <a:r>
                  <a:rPr lang="en-US" dirty="0" smtClean="0"/>
                  <a:t>(GFLOPS)</a:t>
                </a:r>
                <a:endParaRPr lang="en-US" dirty="0"/>
              </a:p>
            </c:rich>
          </c:tx>
          <c:layout/>
        </c:title>
        <c:numFmt formatCode="General" sourceLinked="1"/>
        <c:tickLblPos val="nextTo"/>
        <c:crossAx val="693633304"/>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8465223097113"/>
          <c:y val="0.0352941176470588"/>
          <c:w val="0.647592847769029"/>
          <c:h val="0.719953682260306"/>
        </c:manualLayout>
      </c:layout>
      <c:lineChart>
        <c:grouping val="standard"/>
        <c:ser>
          <c:idx val="0"/>
          <c:order val="0"/>
          <c:tx>
            <c:strRef>
              <c:f>mat!$B$3</c:f>
              <c:strCache>
                <c:ptCount val="1"/>
                <c:pt idx="0">
                  <c:v>600</c:v>
                </c:pt>
              </c:strCache>
            </c:strRef>
          </c:tx>
          <c:cat>
            <c:numRef>
              <c:f>mat!$A$4:$A$10</c:f>
              <c:numCache>
                <c:formatCode>General</c:formatCode>
                <c:ptCount val="7"/>
                <c:pt idx="0">
                  <c:v>400.0</c:v>
                </c:pt>
                <c:pt idx="1">
                  <c:v>450.0</c:v>
                </c:pt>
                <c:pt idx="2">
                  <c:v>500.0</c:v>
                </c:pt>
                <c:pt idx="3">
                  <c:v>550.0</c:v>
                </c:pt>
                <c:pt idx="4">
                  <c:v>600.0</c:v>
                </c:pt>
                <c:pt idx="5">
                  <c:v>650.0</c:v>
                </c:pt>
                <c:pt idx="6">
                  <c:v>700.0</c:v>
                </c:pt>
              </c:numCache>
            </c:numRef>
          </c:cat>
          <c:val>
            <c:numRef>
              <c:f>mat!$B$4:$B$10</c:f>
              <c:numCache>
                <c:formatCode>General</c:formatCode>
                <c:ptCount val="7"/>
                <c:pt idx="0">
                  <c:v>247.9</c:v>
                </c:pt>
                <c:pt idx="1">
                  <c:v>257.8999999999999</c:v>
                </c:pt>
                <c:pt idx="2">
                  <c:v>267.5</c:v>
                </c:pt>
                <c:pt idx="3">
                  <c:v>272.1</c:v>
                </c:pt>
                <c:pt idx="4">
                  <c:v>285.8</c:v>
                </c:pt>
                <c:pt idx="5">
                  <c:v>292.8</c:v>
                </c:pt>
                <c:pt idx="6">
                  <c:v>297.6</c:v>
                </c:pt>
              </c:numCache>
            </c:numRef>
          </c:val>
        </c:ser>
        <c:ser>
          <c:idx val="1"/>
          <c:order val="1"/>
          <c:tx>
            <c:strRef>
              <c:f>mat!$C$3</c:f>
              <c:strCache>
                <c:ptCount val="1"/>
                <c:pt idx="0">
                  <c:v>700</c:v>
                </c:pt>
              </c:strCache>
            </c:strRef>
          </c:tx>
          <c:cat>
            <c:numRef>
              <c:f>mat!$A$4:$A$10</c:f>
              <c:numCache>
                <c:formatCode>General</c:formatCode>
                <c:ptCount val="7"/>
                <c:pt idx="0">
                  <c:v>400.0</c:v>
                </c:pt>
                <c:pt idx="1">
                  <c:v>450.0</c:v>
                </c:pt>
                <c:pt idx="2">
                  <c:v>500.0</c:v>
                </c:pt>
                <c:pt idx="3">
                  <c:v>550.0</c:v>
                </c:pt>
                <c:pt idx="4">
                  <c:v>600.0</c:v>
                </c:pt>
                <c:pt idx="5">
                  <c:v>650.0</c:v>
                </c:pt>
                <c:pt idx="6">
                  <c:v>700.0</c:v>
                </c:pt>
              </c:numCache>
            </c:numRef>
          </c:cat>
          <c:val>
            <c:numRef>
              <c:f>mat!$C$4:$C$10</c:f>
              <c:numCache>
                <c:formatCode>General</c:formatCode>
                <c:ptCount val="7"/>
                <c:pt idx="0">
                  <c:v>248.9</c:v>
                </c:pt>
                <c:pt idx="1">
                  <c:v>255.9</c:v>
                </c:pt>
                <c:pt idx="2">
                  <c:v>269.1</c:v>
                </c:pt>
                <c:pt idx="3">
                  <c:v>272.3999999999999</c:v>
                </c:pt>
                <c:pt idx="4">
                  <c:v>288.8999999999999</c:v>
                </c:pt>
                <c:pt idx="5">
                  <c:v>291.7</c:v>
                </c:pt>
                <c:pt idx="6">
                  <c:v>302.1</c:v>
                </c:pt>
              </c:numCache>
            </c:numRef>
          </c:val>
        </c:ser>
        <c:ser>
          <c:idx val="2"/>
          <c:order val="2"/>
          <c:tx>
            <c:strRef>
              <c:f>mat!$D$3</c:f>
              <c:strCache>
                <c:ptCount val="1"/>
                <c:pt idx="0">
                  <c:v>800</c:v>
                </c:pt>
              </c:strCache>
            </c:strRef>
          </c:tx>
          <c:cat>
            <c:numRef>
              <c:f>mat!$A$4:$A$10</c:f>
              <c:numCache>
                <c:formatCode>General</c:formatCode>
                <c:ptCount val="7"/>
                <c:pt idx="0">
                  <c:v>400.0</c:v>
                </c:pt>
                <c:pt idx="1">
                  <c:v>450.0</c:v>
                </c:pt>
                <c:pt idx="2">
                  <c:v>500.0</c:v>
                </c:pt>
                <c:pt idx="3">
                  <c:v>550.0</c:v>
                </c:pt>
                <c:pt idx="4">
                  <c:v>600.0</c:v>
                </c:pt>
                <c:pt idx="5">
                  <c:v>650.0</c:v>
                </c:pt>
                <c:pt idx="6">
                  <c:v>700.0</c:v>
                </c:pt>
              </c:numCache>
            </c:numRef>
          </c:cat>
          <c:val>
            <c:numRef>
              <c:f>mat!$D$4:$D$10</c:f>
              <c:numCache>
                <c:formatCode>General</c:formatCode>
                <c:ptCount val="7"/>
                <c:pt idx="0">
                  <c:v>249.0</c:v>
                </c:pt>
                <c:pt idx="1">
                  <c:v>258.8</c:v>
                </c:pt>
                <c:pt idx="2">
                  <c:v>268.7</c:v>
                </c:pt>
                <c:pt idx="3">
                  <c:v>278.5</c:v>
                </c:pt>
                <c:pt idx="4">
                  <c:v>287.0</c:v>
                </c:pt>
                <c:pt idx="5">
                  <c:v>290.3</c:v>
                </c:pt>
                <c:pt idx="6">
                  <c:v>304.7</c:v>
                </c:pt>
              </c:numCache>
            </c:numRef>
          </c:val>
        </c:ser>
        <c:ser>
          <c:idx val="3"/>
          <c:order val="3"/>
          <c:tx>
            <c:strRef>
              <c:f>mat!$E$3</c:f>
              <c:strCache>
                <c:ptCount val="1"/>
                <c:pt idx="0">
                  <c:v>900</c:v>
                </c:pt>
              </c:strCache>
            </c:strRef>
          </c:tx>
          <c:cat>
            <c:numRef>
              <c:f>mat!$A$4:$A$10</c:f>
              <c:numCache>
                <c:formatCode>General</c:formatCode>
                <c:ptCount val="7"/>
                <c:pt idx="0">
                  <c:v>400.0</c:v>
                </c:pt>
                <c:pt idx="1">
                  <c:v>450.0</c:v>
                </c:pt>
                <c:pt idx="2">
                  <c:v>500.0</c:v>
                </c:pt>
                <c:pt idx="3">
                  <c:v>550.0</c:v>
                </c:pt>
                <c:pt idx="4">
                  <c:v>600.0</c:v>
                </c:pt>
                <c:pt idx="5">
                  <c:v>650.0</c:v>
                </c:pt>
                <c:pt idx="6">
                  <c:v>700.0</c:v>
                </c:pt>
              </c:numCache>
            </c:numRef>
          </c:cat>
          <c:val>
            <c:numRef>
              <c:f>mat!$E$4:$E$10</c:f>
              <c:numCache>
                <c:formatCode>General</c:formatCode>
                <c:ptCount val="7"/>
                <c:pt idx="0">
                  <c:v>252.0</c:v>
                </c:pt>
                <c:pt idx="1">
                  <c:v>261.2</c:v>
                </c:pt>
                <c:pt idx="2">
                  <c:v>271.7</c:v>
                </c:pt>
                <c:pt idx="3">
                  <c:v>275.2</c:v>
                </c:pt>
                <c:pt idx="4">
                  <c:v>290.0</c:v>
                </c:pt>
                <c:pt idx="5">
                  <c:v>293.3</c:v>
                </c:pt>
                <c:pt idx="6">
                  <c:v>306.3999999999999</c:v>
                </c:pt>
              </c:numCache>
            </c:numRef>
          </c:val>
        </c:ser>
        <c:ser>
          <c:idx val="4"/>
          <c:order val="4"/>
          <c:tx>
            <c:strRef>
              <c:f>mat!$F$3</c:f>
              <c:strCache>
                <c:ptCount val="1"/>
                <c:pt idx="0">
                  <c:v>1000</c:v>
                </c:pt>
              </c:strCache>
            </c:strRef>
          </c:tx>
          <c:cat>
            <c:numRef>
              <c:f>mat!$A$4:$A$10</c:f>
              <c:numCache>
                <c:formatCode>General</c:formatCode>
                <c:ptCount val="7"/>
                <c:pt idx="0">
                  <c:v>400.0</c:v>
                </c:pt>
                <c:pt idx="1">
                  <c:v>450.0</c:v>
                </c:pt>
                <c:pt idx="2">
                  <c:v>500.0</c:v>
                </c:pt>
                <c:pt idx="3">
                  <c:v>550.0</c:v>
                </c:pt>
                <c:pt idx="4">
                  <c:v>600.0</c:v>
                </c:pt>
                <c:pt idx="5">
                  <c:v>650.0</c:v>
                </c:pt>
                <c:pt idx="6">
                  <c:v>700.0</c:v>
                </c:pt>
              </c:numCache>
            </c:numRef>
          </c:cat>
          <c:val>
            <c:numRef>
              <c:f>mat!$F$4:$F$10</c:f>
              <c:numCache>
                <c:formatCode>General</c:formatCode>
                <c:ptCount val="7"/>
                <c:pt idx="0">
                  <c:v>252.1</c:v>
                </c:pt>
                <c:pt idx="1">
                  <c:v>261.5</c:v>
                </c:pt>
                <c:pt idx="2">
                  <c:v>269.6</c:v>
                </c:pt>
                <c:pt idx="3">
                  <c:v>279.3999999999999</c:v>
                </c:pt>
                <c:pt idx="4">
                  <c:v>288.1</c:v>
                </c:pt>
                <c:pt idx="5">
                  <c:v>297.3999999999999</c:v>
                </c:pt>
                <c:pt idx="6">
                  <c:v>299.2</c:v>
                </c:pt>
              </c:numCache>
            </c:numRef>
          </c:val>
        </c:ser>
        <c:ser>
          <c:idx val="5"/>
          <c:order val="5"/>
          <c:tx>
            <c:strRef>
              <c:f>mat!$G$3</c:f>
              <c:strCache>
                <c:ptCount val="1"/>
                <c:pt idx="0">
                  <c:v>1100</c:v>
                </c:pt>
              </c:strCache>
            </c:strRef>
          </c:tx>
          <c:cat>
            <c:numRef>
              <c:f>mat!$A$4:$A$10</c:f>
              <c:numCache>
                <c:formatCode>General</c:formatCode>
                <c:ptCount val="7"/>
                <c:pt idx="0">
                  <c:v>400.0</c:v>
                </c:pt>
                <c:pt idx="1">
                  <c:v>450.0</c:v>
                </c:pt>
                <c:pt idx="2">
                  <c:v>500.0</c:v>
                </c:pt>
                <c:pt idx="3">
                  <c:v>550.0</c:v>
                </c:pt>
                <c:pt idx="4">
                  <c:v>600.0</c:v>
                </c:pt>
                <c:pt idx="5">
                  <c:v>650.0</c:v>
                </c:pt>
                <c:pt idx="6">
                  <c:v>700.0</c:v>
                </c:pt>
              </c:numCache>
            </c:numRef>
          </c:cat>
          <c:val>
            <c:numRef>
              <c:f>mat!$G$4:$G$10</c:f>
              <c:numCache>
                <c:formatCode>General</c:formatCode>
                <c:ptCount val="7"/>
                <c:pt idx="0">
                  <c:v>249.4</c:v>
                </c:pt>
                <c:pt idx="1">
                  <c:v>257.2</c:v>
                </c:pt>
                <c:pt idx="2">
                  <c:v>272.3999999999999</c:v>
                </c:pt>
                <c:pt idx="3">
                  <c:v>280.7</c:v>
                </c:pt>
                <c:pt idx="4">
                  <c:v>287.5</c:v>
                </c:pt>
                <c:pt idx="5">
                  <c:v>295.1</c:v>
                </c:pt>
                <c:pt idx="6">
                  <c:v>304.6</c:v>
                </c:pt>
              </c:numCache>
            </c:numRef>
          </c:val>
        </c:ser>
        <c:ser>
          <c:idx val="6"/>
          <c:order val="6"/>
          <c:tx>
            <c:strRef>
              <c:f>mat!$H$3</c:f>
              <c:strCache>
                <c:ptCount val="1"/>
                <c:pt idx="0">
                  <c:v>1200</c:v>
                </c:pt>
              </c:strCache>
            </c:strRef>
          </c:tx>
          <c:cat>
            <c:numRef>
              <c:f>mat!$A$4:$A$10</c:f>
              <c:numCache>
                <c:formatCode>General</c:formatCode>
                <c:ptCount val="7"/>
                <c:pt idx="0">
                  <c:v>400.0</c:v>
                </c:pt>
                <c:pt idx="1">
                  <c:v>450.0</c:v>
                </c:pt>
                <c:pt idx="2">
                  <c:v>500.0</c:v>
                </c:pt>
                <c:pt idx="3">
                  <c:v>550.0</c:v>
                </c:pt>
                <c:pt idx="4">
                  <c:v>600.0</c:v>
                </c:pt>
                <c:pt idx="5">
                  <c:v>650.0</c:v>
                </c:pt>
                <c:pt idx="6">
                  <c:v>700.0</c:v>
                </c:pt>
              </c:numCache>
            </c:numRef>
          </c:cat>
          <c:val>
            <c:numRef>
              <c:f>mat!$H$4:$H$10</c:f>
              <c:numCache>
                <c:formatCode>General</c:formatCode>
                <c:ptCount val="7"/>
                <c:pt idx="0">
                  <c:v>256.6</c:v>
                </c:pt>
                <c:pt idx="1">
                  <c:v>265.3</c:v>
                </c:pt>
                <c:pt idx="2">
                  <c:v>271.1</c:v>
                </c:pt>
                <c:pt idx="3">
                  <c:v>278.5</c:v>
                </c:pt>
                <c:pt idx="4">
                  <c:v>293.3999999999999</c:v>
                </c:pt>
                <c:pt idx="5">
                  <c:v>296.8</c:v>
                </c:pt>
                <c:pt idx="6">
                  <c:v>307.7</c:v>
                </c:pt>
              </c:numCache>
            </c:numRef>
          </c:val>
        </c:ser>
        <c:marker val="1"/>
        <c:axId val="692372456"/>
        <c:axId val="693621064"/>
      </c:lineChart>
      <c:catAx>
        <c:axId val="692372456"/>
        <c:scaling>
          <c:orientation val="minMax"/>
        </c:scaling>
        <c:axPos val="b"/>
        <c:title>
          <c:tx>
            <c:rich>
              <a:bodyPr/>
              <a:lstStyle/>
              <a:p>
                <a:pPr>
                  <a:defRPr/>
                </a:pPr>
                <a:r>
                  <a:rPr lang="en-US"/>
                  <a:t>GPU Core Frequency (MHz)</a:t>
                </a:r>
              </a:p>
            </c:rich>
          </c:tx>
          <c:layout/>
        </c:title>
        <c:numFmt formatCode="General" sourceLinked="1"/>
        <c:majorTickMark val="none"/>
        <c:tickLblPos val="nextTo"/>
        <c:crossAx val="693621064"/>
        <c:crosses val="autoZero"/>
        <c:auto val="1"/>
        <c:lblAlgn val="ctr"/>
        <c:lblOffset val="100"/>
      </c:catAx>
      <c:valAx>
        <c:axId val="693621064"/>
        <c:scaling>
          <c:orientation val="minMax"/>
          <c:max val="315.0"/>
          <c:min val="245.0"/>
        </c:scaling>
        <c:axPos val="l"/>
        <c:majorGridlines/>
        <c:title>
          <c:tx>
            <c:rich>
              <a:bodyPr/>
              <a:lstStyle/>
              <a:p>
                <a:pPr>
                  <a:defRPr/>
                </a:pPr>
                <a:r>
                  <a:rPr lang="en-US"/>
                  <a:t>Power (Watts)</a:t>
                </a:r>
              </a:p>
            </c:rich>
          </c:tx>
          <c:layout/>
        </c:title>
        <c:numFmt formatCode="General" sourceLinked="1"/>
        <c:tickLblPos val="nextTo"/>
        <c:crossAx val="692372456"/>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lineChart>
        <c:grouping val="standard"/>
        <c:ser>
          <c:idx val="0"/>
          <c:order val="0"/>
          <c:tx>
            <c:strRef>
              <c:f>mat!$B$33</c:f>
              <c:strCache>
                <c:ptCount val="1"/>
                <c:pt idx="0">
                  <c:v>600</c:v>
                </c:pt>
              </c:strCache>
            </c:strRef>
          </c:tx>
          <c:cat>
            <c:numRef>
              <c:f>mat!$A$34:$A$40</c:f>
              <c:numCache>
                <c:formatCode>General</c:formatCode>
                <c:ptCount val="7"/>
                <c:pt idx="0">
                  <c:v>400.0</c:v>
                </c:pt>
                <c:pt idx="1">
                  <c:v>450.0</c:v>
                </c:pt>
                <c:pt idx="2">
                  <c:v>500.0</c:v>
                </c:pt>
                <c:pt idx="3">
                  <c:v>550.0</c:v>
                </c:pt>
                <c:pt idx="4">
                  <c:v>600.0</c:v>
                </c:pt>
                <c:pt idx="5">
                  <c:v>650.0</c:v>
                </c:pt>
                <c:pt idx="6">
                  <c:v>700.0</c:v>
                </c:pt>
              </c:numCache>
            </c:numRef>
          </c:cat>
          <c:val>
            <c:numRef>
              <c:f>mat!$B$34:$B$40</c:f>
              <c:numCache>
                <c:formatCode>General</c:formatCode>
                <c:ptCount val="7"/>
                <c:pt idx="0">
                  <c:v>349.7021286331655</c:v>
                </c:pt>
                <c:pt idx="1">
                  <c:v>375.9949257693615</c:v>
                </c:pt>
                <c:pt idx="2">
                  <c:v>400.3051954505326</c:v>
                </c:pt>
                <c:pt idx="3">
                  <c:v>430.3094711727732</c:v>
                </c:pt>
                <c:pt idx="4">
                  <c:v>444.0166297881336</c:v>
                </c:pt>
                <c:pt idx="5">
                  <c:v>466.335283891199</c:v>
                </c:pt>
                <c:pt idx="6">
                  <c:v>490.2810028880191</c:v>
                </c:pt>
              </c:numCache>
            </c:numRef>
          </c:val>
        </c:ser>
        <c:ser>
          <c:idx val="1"/>
          <c:order val="1"/>
          <c:tx>
            <c:strRef>
              <c:f>mat!$C$33</c:f>
              <c:strCache>
                <c:ptCount val="1"/>
                <c:pt idx="0">
                  <c:v>700</c:v>
                </c:pt>
              </c:strCache>
            </c:strRef>
          </c:tx>
          <c:cat>
            <c:numRef>
              <c:f>mat!$A$34:$A$40</c:f>
              <c:numCache>
                <c:formatCode>General</c:formatCode>
                <c:ptCount val="7"/>
                <c:pt idx="0">
                  <c:v>400.0</c:v>
                </c:pt>
                <c:pt idx="1">
                  <c:v>450.0</c:v>
                </c:pt>
                <c:pt idx="2">
                  <c:v>500.0</c:v>
                </c:pt>
                <c:pt idx="3">
                  <c:v>550.0</c:v>
                </c:pt>
                <c:pt idx="4">
                  <c:v>600.0</c:v>
                </c:pt>
                <c:pt idx="5">
                  <c:v>650.0</c:v>
                </c:pt>
                <c:pt idx="6">
                  <c:v>700.0</c:v>
                </c:pt>
              </c:numCache>
            </c:numRef>
          </c:cat>
          <c:val>
            <c:numRef>
              <c:f>mat!$C$34:$C$40</c:f>
              <c:numCache>
                <c:formatCode>General</c:formatCode>
                <c:ptCount val="7"/>
                <c:pt idx="0">
                  <c:v>349.0730237772236</c:v>
                </c:pt>
                <c:pt idx="1">
                  <c:v>379.9441110224543</c:v>
                </c:pt>
                <c:pt idx="2">
                  <c:v>399.1993418385994</c:v>
                </c:pt>
                <c:pt idx="3">
                  <c:v>431.4514581206882</c:v>
                </c:pt>
                <c:pt idx="4">
                  <c:v>441.2038946098375</c:v>
                </c:pt>
                <c:pt idx="5">
                  <c:v>470.4503988337547</c:v>
                </c:pt>
                <c:pt idx="6">
                  <c:v>486.4435715789915</c:v>
                </c:pt>
              </c:numCache>
            </c:numRef>
          </c:val>
        </c:ser>
        <c:ser>
          <c:idx val="2"/>
          <c:order val="2"/>
          <c:tx>
            <c:strRef>
              <c:f>mat!$D$33</c:f>
              <c:strCache>
                <c:ptCount val="1"/>
                <c:pt idx="0">
                  <c:v>800</c:v>
                </c:pt>
              </c:strCache>
            </c:strRef>
          </c:tx>
          <c:cat>
            <c:numRef>
              <c:f>mat!$A$34:$A$40</c:f>
              <c:numCache>
                <c:formatCode>General</c:formatCode>
                <c:ptCount val="7"/>
                <c:pt idx="0">
                  <c:v>400.0</c:v>
                </c:pt>
                <c:pt idx="1">
                  <c:v>450.0</c:v>
                </c:pt>
                <c:pt idx="2">
                  <c:v>500.0</c:v>
                </c:pt>
                <c:pt idx="3">
                  <c:v>550.0</c:v>
                </c:pt>
                <c:pt idx="4">
                  <c:v>600.0</c:v>
                </c:pt>
                <c:pt idx="5">
                  <c:v>650.0</c:v>
                </c:pt>
                <c:pt idx="6">
                  <c:v>700.0</c:v>
                </c:pt>
              </c:numCache>
            </c:numRef>
          </c:cat>
          <c:val>
            <c:numRef>
              <c:f>mat!$D$34:$D$40</c:f>
              <c:numCache>
                <c:formatCode>General</c:formatCode>
                <c:ptCount val="7"/>
                <c:pt idx="0">
                  <c:v>349.335261700104</c:v>
                </c:pt>
                <c:pt idx="1">
                  <c:v>376.1788622160462</c:v>
                </c:pt>
                <c:pt idx="2">
                  <c:v>400.5194951116836</c:v>
                </c:pt>
                <c:pt idx="3">
                  <c:v>422.9110687780926</c:v>
                </c:pt>
                <c:pt idx="4">
                  <c:v>445.181273599876</c:v>
                </c:pt>
                <c:pt idx="5">
                  <c:v>474.2793009849722</c:v>
                </c:pt>
                <c:pt idx="6">
                  <c:v>483.823054501967</c:v>
                </c:pt>
              </c:numCache>
            </c:numRef>
          </c:val>
        </c:ser>
        <c:ser>
          <c:idx val="3"/>
          <c:order val="3"/>
          <c:tx>
            <c:strRef>
              <c:f>mat!$E$33</c:f>
              <c:strCache>
                <c:ptCount val="1"/>
                <c:pt idx="0">
                  <c:v>900</c:v>
                </c:pt>
              </c:strCache>
            </c:strRef>
          </c:tx>
          <c:cat>
            <c:numRef>
              <c:f>mat!$A$34:$A$40</c:f>
              <c:numCache>
                <c:formatCode>General</c:formatCode>
                <c:ptCount val="7"/>
                <c:pt idx="0">
                  <c:v>400.0</c:v>
                </c:pt>
                <c:pt idx="1">
                  <c:v>450.0</c:v>
                </c:pt>
                <c:pt idx="2">
                  <c:v>500.0</c:v>
                </c:pt>
                <c:pt idx="3">
                  <c:v>550.0</c:v>
                </c:pt>
                <c:pt idx="4">
                  <c:v>600.0</c:v>
                </c:pt>
                <c:pt idx="5">
                  <c:v>650.0</c:v>
                </c:pt>
                <c:pt idx="6">
                  <c:v>700.0</c:v>
                </c:pt>
              </c:numCache>
            </c:numRef>
          </c:cat>
          <c:val>
            <c:numRef>
              <c:f>mat!$E$34:$E$40</c:f>
              <c:numCache>
                <c:formatCode>General</c:formatCode>
                <c:ptCount val="7"/>
                <c:pt idx="0">
                  <c:v>345.5810253722949</c:v>
                </c:pt>
                <c:pt idx="1">
                  <c:v>373.1216986707034</c:v>
                </c:pt>
                <c:pt idx="2">
                  <c:v>396.7098921339477</c:v>
                </c:pt>
                <c:pt idx="3">
                  <c:v>428.7133642635126</c:v>
                </c:pt>
                <c:pt idx="4">
                  <c:v>441.5163255012201</c:v>
                </c:pt>
                <c:pt idx="5">
                  <c:v>470.3300539390368</c:v>
                </c:pt>
                <c:pt idx="6">
                  <c:v>482.322830078193</c:v>
                </c:pt>
              </c:numCache>
            </c:numRef>
          </c:val>
        </c:ser>
        <c:ser>
          <c:idx val="4"/>
          <c:order val="4"/>
          <c:tx>
            <c:strRef>
              <c:f>mat!$F$33</c:f>
              <c:strCache>
                <c:ptCount val="1"/>
                <c:pt idx="0">
                  <c:v>1000</c:v>
                </c:pt>
              </c:strCache>
            </c:strRef>
          </c:tx>
          <c:cat>
            <c:numRef>
              <c:f>mat!$A$34:$A$40</c:f>
              <c:numCache>
                <c:formatCode>General</c:formatCode>
                <c:ptCount val="7"/>
                <c:pt idx="0">
                  <c:v>400.0</c:v>
                </c:pt>
                <c:pt idx="1">
                  <c:v>450.0</c:v>
                </c:pt>
                <c:pt idx="2">
                  <c:v>500.0</c:v>
                </c:pt>
                <c:pt idx="3">
                  <c:v>550.0</c:v>
                </c:pt>
                <c:pt idx="4">
                  <c:v>600.0</c:v>
                </c:pt>
                <c:pt idx="5">
                  <c:v>650.0</c:v>
                </c:pt>
                <c:pt idx="6">
                  <c:v>700.0</c:v>
                </c:pt>
              </c:numCache>
            </c:numRef>
          </c:cat>
          <c:val>
            <c:numRef>
              <c:f>mat!$F$34:$F$40</c:f>
              <c:numCache>
                <c:formatCode>General</c:formatCode>
                <c:ptCount val="7"/>
                <c:pt idx="0">
                  <c:v>345.632155605464</c:v>
                </c:pt>
                <c:pt idx="1">
                  <c:v>373.0142576992855</c:v>
                </c:pt>
                <c:pt idx="2">
                  <c:v>400.13135720984</c:v>
                </c:pt>
                <c:pt idx="3">
                  <c:v>422.657940535861</c:v>
                </c:pt>
                <c:pt idx="4">
                  <c:v>445.0231635946209</c:v>
                </c:pt>
                <c:pt idx="5">
                  <c:v>463.6757107046071</c:v>
                </c:pt>
                <c:pt idx="6">
                  <c:v>495.6036506944417</c:v>
                </c:pt>
              </c:numCache>
            </c:numRef>
          </c:val>
        </c:ser>
        <c:ser>
          <c:idx val="5"/>
          <c:order val="5"/>
          <c:tx>
            <c:strRef>
              <c:f>mat!$G$33</c:f>
              <c:strCache>
                <c:ptCount val="1"/>
                <c:pt idx="0">
                  <c:v>1100</c:v>
                </c:pt>
              </c:strCache>
            </c:strRef>
          </c:tx>
          <c:cat>
            <c:numRef>
              <c:f>mat!$A$34:$A$40</c:f>
              <c:numCache>
                <c:formatCode>General</c:formatCode>
                <c:ptCount val="7"/>
                <c:pt idx="0">
                  <c:v>400.0</c:v>
                </c:pt>
                <c:pt idx="1">
                  <c:v>450.0</c:v>
                </c:pt>
                <c:pt idx="2">
                  <c:v>500.0</c:v>
                </c:pt>
                <c:pt idx="3">
                  <c:v>550.0</c:v>
                </c:pt>
                <c:pt idx="4">
                  <c:v>600.0</c:v>
                </c:pt>
                <c:pt idx="5">
                  <c:v>650.0</c:v>
                </c:pt>
                <c:pt idx="6">
                  <c:v>700.0</c:v>
                </c:pt>
              </c:numCache>
            </c:numRef>
          </c:cat>
          <c:val>
            <c:numRef>
              <c:f>mat!$G$34:$G$40</c:f>
              <c:numCache>
                <c:formatCode>General</c:formatCode>
                <c:ptCount val="7"/>
                <c:pt idx="0">
                  <c:v>350.5146462330695</c:v>
                </c:pt>
                <c:pt idx="1">
                  <c:v>380.4174979601316</c:v>
                </c:pt>
                <c:pt idx="2">
                  <c:v>396.3898582857331</c:v>
                </c:pt>
                <c:pt idx="3">
                  <c:v>421.1937818171263</c:v>
                </c:pt>
                <c:pt idx="4">
                  <c:v>446.2766809469246</c:v>
                </c:pt>
                <c:pt idx="5">
                  <c:v>468.6201083497606</c:v>
                </c:pt>
                <c:pt idx="6">
                  <c:v>486.7424450261071</c:v>
                </c:pt>
              </c:numCache>
            </c:numRef>
          </c:val>
        </c:ser>
        <c:ser>
          <c:idx val="6"/>
          <c:order val="6"/>
          <c:tx>
            <c:strRef>
              <c:f>mat!$H$33</c:f>
              <c:strCache>
                <c:ptCount val="1"/>
                <c:pt idx="0">
                  <c:v>1200</c:v>
                </c:pt>
              </c:strCache>
            </c:strRef>
          </c:tx>
          <c:cat>
            <c:numRef>
              <c:f>mat!$A$34:$A$40</c:f>
              <c:numCache>
                <c:formatCode>General</c:formatCode>
                <c:ptCount val="7"/>
                <c:pt idx="0">
                  <c:v>400.0</c:v>
                </c:pt>
                <c:pt idx="1">
                  <c:v>450.0</c:v>
                </c:pt>
                <c:pt idx="2">
                  <c:v>500.0</c:v>
                </c:pt>
                <c:pt idx="3">
                  <c:v>550.0</c:v>
                </c:pt>
                <c:pt idx="4">
                  <c:v>600.0</c:v>
                </c:pt>
                <c:pt idx="5">
                  <c:v>650.0</c:v>
                </c:pt>
                <c:pt idx="6">
                  <c:v>700.0</c:v>
                </c:pt>
              </c:numCache>
            </c:numRef>
          </c:cat>
          <c:val>
            <c:numRef>
              <c:f>mat!$H$34:$H$40</c:f>
              <c:numCache>
                <c:formatCode>General</c:formatCode>
                <c:ptCount val="7"/>
                <c:pt idx="0">
                  <c:v>339.9539643758027</c:v>
                </c:pt>
                <c:pt idx="1">
                  <c:v>368.2658971400431</c:v>
                </c:pt>
                <c:pt idx="2">
                  <c:v>398.6193490334533</c:v>
                </c:pt>
                <c:pt idx="3">
                  <c:v>424.7305332954251</c:v>
                </c:pt>
                <c:pt idx="4">
                  <c:v>437.6612044426854</c:v>
                </c:pt>
                <c:pt idx="5">
                  <c:v>466.454406443367</c:v>
                </c:pt>
                <c:pt idx="6">
                  <c:v>482.3084739948188</c:v>
                </c:pt>
              </c:numCache>
            </c:numRef>
          </c:val>
        </c:ser>
        <c:hiLowLines/>
        <c:marker val="1"/>
        <c:axId val="800470776"/>
        <c:axId val="465765240"/>
      </c:lineChart>
      <c:catAx>
        <c:axId val="800470776"/>
        <c:scaling>
          <c:orientation val="minMax"/>
        </c:scaling>
        <c:axPos val="b"/>
        <c:title>
          <c:tx>
            <c:rich>
              <a:bodyPr/>
              <a:lstStyle/>
              <a:p>
                <a:pPr>
                  <a:defRPr/>
                </a:pPr>
                <a:r>
                  <a:rPr lang="en-US"/>
                  <a:t>GPU Core Frequency (MHz)</a:t>
                </a:r>
              </a:p>
            </c:rich>
          </c:tx>
          <c:layout/>
        </c:title>
        <c:numFmt formatCode="General" sourceLinked="1"/>
        <c:majorTickMark val="none"/>
        <c:tickLblPos val="nextTo"/>
        <c:crossAx val="465765240"/>
        <c:crosses val="autoZero"/>
        <c:auto val="1"/>
        <c:lblAlgn val="ctr"/>
        <c:lblOffset val="100"/>
      </c:catAx>
      <c:valAx>
        <c:axId val="465765240"/>
        <c:scaling>
          <c:orientation val="minMax"/>
          <c:max val="500.0"/>
          <c:min val="340.0"/>
        </c:scaling>
        <c:axPos val="l"/>
        <c:majorGridlines/>
        <c:title>
          <c:tx>
            <c:rich>
              <a:bodyPr/>
              <a:lstStyle/>
              <a:p>
                <a:pPr>
                  <a:defRPr/>
                </a:pPr>
                <a:r>
                  <a:rPr lang="en-US"/>
                  <a:t>Power Efficiency (MFLOPS/Watt)</a:t>
                </a:r>
              </a:p>
            </c:rich>
          </c:tx>
          <c:layout/>
        </c:title>
        <c:numFmt formatCode="General" sourceLinked="1"/>
        <c:tickLblPos val="nextTo"/>
        <c:crossAx val="800470776"/>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lineChart>
        <c:grouping val="standard"/>
        <c:ser>
          <c:idx val="0"/>
          <c:order val="0"/>
          <c:tx>
            <c:strRef>
              <c:f>mattran!$B$23</c:f>
              <c:strCache>
                <c:ptCount val="1"/>
                <c:pt idx="0">
                  <c:v>600</c:v>
                </c:pt>
              </c:strCache>
            </c:strRef>
          </c:tx>
          <c:cat>
            <c:numRef>
              <c:f>mattran!$A$24:$A$30</c:f>
              <c:numCache>
                <c:formatCode>General</c:formatCode>
                <c:ptCount val="7"/>
                <c:pt idx="0">
                  <c:v>400.0</c:v>
                </c:pt>
                <c:pt idx="1">
                  <c:v>450.0</c:v>
                </c:pt>
                <c:pt idx="2">
                  <c:v>500.0</c:v>
                </c:pt>
                <c:pt idx="3">
                  <c:v>550.0</c:v>
                </c:pt>
                <c:pt idx="4">
                  <c:v>600.0</c:v>
                </c:pt>
                <c:pt idx="5">
                  <c:v>650.0</c:v>
                </c:pt>
                <c:pt idx="6">
                  <c:v>700.0</c:v>
                </c:pt>
              </c:numCache>
            </c:numRef>
          </c:cat>
          <c:val>
            <c:numRef>
              <c:f>mattran!$B$24:$B$30</c:f>
              <c:numCache>
                <c:formatCode>General</c:formatCode>
                <c:ptCount val="7"/>
                <c:pt idx="0">
                  <c:v>154.2290878731368</c:v>
                </c:pt>
                <c:pt idx="1">
                  <c:v>153.7931895528679</c:v>
                </c:pt>
                <c:pt idx="2">
                  <c:v>154.3630721398161</c:v>
                </c:pt>
                <c:pt idx="3">
                  <c:v>154.4676027778215</c:v>
                </c:pt>
                <c:pt idx="4">
                  <c:v>154.4846139375427</c:v>
                </c:pt>
                <c:pt idx="5">
                  <c:v>154.4460597383813</c:v>
                </c:pt>
                <c:pt idx="6">
                  <c:v>154.5942237220616</c:v>
                </c:pt>
              </c:numCache>
            </c:numRef>
          </c:val>
        </c:ser>
        <c:ser>
          <c:idx val="1"/>
          <c:order val="1"/>
          <c:tx>
            <c:strRef>
              <c:f>mattran!$C$23</c:f>
              <c:strCache>
                <c:ptCount val="1"/>
                <c:pt idx="0">
                  <c:v>700</c:v>
                </c:pt>
              </c:strCache>
            </c:strRef>
          </c:tx>
          <c:cat>
            <c:numRef>
              <c:f>mattran!$A$24:$A$30</c:f>
              <c:numCache>
                <c:formatCode>General</c:formatCode>
                <c:ptCount val="7"/>
                <c:pt idx="0">
                  <c:v>400.0</c:v>
                </c:pt>
                <c:pt idx="1">
                  <c:v>450.0</c:v>
                </c:pt>
                <c:pt idx="2">
                  <c:v>500.0</c:v>
                </c:pt>
                <c:pt idx="3">
                  <c:v>550.0</c:v>
                </c:pt>
                <c:pt idx="4">
                  <c:v>600.0</c:v>
                </c:pt>
                <c:pt idx="5">
                  <c:v>650.0</c:v>
                </c:pt>
                <c:pt idx="6">
                  <c:v>700.0</c:v>
                </c:pt>
              </c:numCache>
            </c:numRef>
          </c:cat>
          <c:val>
            <c:numRef>
              <c:f>mattran!$C$24:$C$30</c:f>
              <c:numCache>
                <c:formatCode>General</c:formatCode>
                <c:ptCount val="7"/>
                <c:pt idx="0">
                  <c:v>177.2546454128648</c:v>
                </c:pt>
                <c:pt idx="1">
                  <c:v>177.2405823203077</c:v>
                </c:pt>
                <c:pt idx="2">
                  <c:v>177.3578742362065</c:v>
                </c:pt>
                <c:pt idx="3">
                  <c:v>177.493139777989</c:v>
                </c:pt>
                <c:pt idx="4">
                  <c:v>177.5716466491444</c:v>
                </c:pt>
                <c:pt idx="5">
                  <c:v>177.5402468409418</c:v>
                </c:pt>
                <c:pt idx="6">
                  <c:v>177.66717331746</c:v>
                </c:pt>
              </c:numCache>
            </c:numRef>
          </c:val>
        </c:ser>
        <c:ser>
          <c:idx val="2"/>
          <c:order val="2"/>
          <c:tx>
            <c:strRef>
              <c:f>mattran!$D$23</c:f>
              <c:strCache>
                <c:ptCount val="1"/>
                <c:pt idx="0">
                  <c:v>800</c:v>
                </c:pt>
              </c:strCache>
            </c:strRef>
          </c:tx>
          <c:cat>
            <c:numRef>
              <c:f>mattran!$A$24:$A$30</c:f>
              <c:numCache>
                <c:formatCode>General</c:formatCode>
                <c:ptCount val="7"/>
                <c:pt idx="0">
                  <c:v>400.0</c:v>
                </c:pt>
                <c:pt idx="1">
                  <c:v>450.0</c:v>
                </c:pt>
                <c:pt idx="2">
                  <c:v>500.0</c:v>
                </c:pt>
                <c:pt idx="3">
                  <c:v>550.0</c:v>
                </c:pt>
                <c:pt idx="4">
                  <c:v>600.0</c:v>
                </c:pt>
                <c:pt idx="5">
                  <c:v>650.0</c:v>
                </c:pt>
                <c:pt idx="6">
                  <c:v>700.0</c:v>
                </c:pt>
              </c:numCache>
            </c:numRef>
          </c:cat>
          <c:val>
            <c:numRef>
              <c:f>mattran!$D$24:$D$30</c:f>
              <c:numCache>
                <c:formatCode>General</c:formatCode>
                <c:ptCount val="7"/>
                <c:pt idx="0">
                  <c:v>195.2890513127395</c:v>
                </c:pt>
                <c:pt idx="1">
                  <c:v>195.497930675744</c:v>
                </c:pt>
                <c:pt idx="2">
                  <c:v>195.6538283784545</c:v>
                </c:pt>
                <c:pt idx="3">
                  <c:v>195.703696030825</c:v>
                </c:pt>
                <c:pt idx="4">
                  <c:v>195.7472625838072</c:v>
                </c:pt>
                <c:pt idx="5">
                  <c:v>195.879839650767</c:v>
                </c:pt>
                <c:pt idx="6">
                  <c:v>195.8633291527436</c:v>
                </c:pt>
              </c:numCache>
            </c:numRef>
          </c:val>
        </c:ser>
        <c:ser>
          <c:idx val="3"/>
          <c:order val="3"/>
          <c:tx>
            <c:strRef>
              <c:f>mattran!$E$23</c:f>
              <c:strCache>
                <c:ptCount val="1"/>
                <c:pt idx="0">
                  <c:v>900</c:v>
                </c:pt>
              </c:strCache>
            </c:strRef>
          </c:tx>
          <c:cat>
            <c:numRef>
              <c:f>mattran!$A$24:$A$30</c:f>
              <c:numCache>
                <c:formatCode>General</c:formatCode>
                <c:ptCount val="7"/>
                <c:pt idx="0">
                  <c:v>400.0</c:v>
                </c:pt>
                <c:pt idx="1">
                  <c:v>450.0</c:v>
                </c:pt>
                <c:pt idx="2">
                  <c:v>500.0</c:v>
                </c:pt>
                <c:pt idx="3">
                  <c:v>550.0</c:v>
                </c:pt>
                <c:pt idx="4">
                  <c:v>600.0</c:v>
                </c:pt>
                <c:pt idx="5">
                  <c:v>650.0</c:v>
                </c:pt>
                <c:pt idx="6">
                  <c:v>700.0</c:v>
                </c:pt>
              </c:numCache>
            </c:numRef>
          </c:cat>
          <c:val>
            <c:numRef>
              <c:f>mattran!$E$24:$E$30</c:f>
              <c:numCache>
                <c:formatCode>General</c:formatCode>
                <c:ptCount val="7"/>
                <c:pt idx="0">
                  <c:v>215.3775014349115</c:v>
                </c:pt>
                <c:pt idx="1">
                  <c:v>215.655456506401</c:v>
                </c:pt>
                <c:pt idx="2">
                  <c:v>215.618816236195</c:v>
                </c:pt>
                <c:pt idx="3">
                  <c:v>215.8863657361595</c:v>
                </c:pt>
                <c:pt idx="4">
                  <c:v>215.9813869876527</c:v>
                </c:pt>
                <c:pt idx="5">
                  <c:v>216.0935801828625</c:v>
                </c:pt>
                <c:pt idx="6">
                  <c:v>216.1072471702063</c:v>
                </c:pt>
              </c:numCache>
            </c:numRef>
          </c:val>
        </c:ser>
        <c:ser>
          <c:idx val="4"/>
          <c:order val="4"/>
          <c:tx>
            <c:strRef>
              <c:f>mattran!$F$23</c:f>
              <c:strCache>
                <c:ptCount val="1"/>
                <c:pt idx="0">
                  <c:v>1000</c:v>
                </c:pt>
              </c:strCache>
            </c:strRef>
          </c:tx>
          <c:cat>
            <c:numRef>
              <c:f>mattran!$A$24:$A$30</c:f>
              <c:numCache>
                <c:formatCode>General</c:formatCode>
                <c:ptCount val="7"/>
                <c:pt idx="0">
                  <c:v>400.0</c:v>
                </c:pt>
                <c:pt idx="1">
                  <c:v>450.0</c:v>
                </c:pt>
                <c:pt idx="2">
                  <c:v>500.0</c:v>
                </c:pt>
                <c:pt idx="3">
                  <c:v>550.0</c:v>
                </c:pt>
                <c:pt idx="4">
                  <c:v>600.0</c:v>
                </c:pt>
                <c:pt idx="5">
                  <c:v>650.0</c:v>
                </c:pt>
                <c:pt idx="6">
                  <c:v>700.0</c:v>
                </c:pt>
              </c:numCache>
            </c:numRef>
          </c:cat>
          <c:val>
            <c:numRef>
              <c:f>mattran!$F$24:$F$30</c:f>
              <c:numCache>
                <c:formatCode>General</c:formatCode>
                <c:ptCount val="7"/>
                <c:pt idx="0">
                  <c:v>232.7876577092835</c:v>
                </c:pt>
                <c:pt idx="1">
                  <c:v>232.95738768945</c:v>
                </c:pt>
                <c:pt idx="2">
                  <c:v>233.2396651635172</c:v>
                </c:pt>
                <c:pt idx="3">
                  <c:v>233.409243343359</c:v>
                </c:pt>
                <c:pt idx="4">
                  <c:v>233.3950861764473</c:v>
                </c:pt>
                <c:pt idx="5">
                  <c:v>233.5684673124603</c:v>
                </c:pt>
                <c:pt idx="6">
                  <c:v>233.5060516356696</c:v>
                </c:pt>
              </c:numCache>
            </c:numRef>
          </c:val>
        </c:ser>
        <c:ser>
          <c:idx val="5"/>
          <c:order val="5"/>
          <c:tx>
            <c:strRef>
              <c:f>mattran!$G$23</c:f>
              <c:strCache>
                <c:ptCount val="1"/>
                <c:pt idx="0">
                  <c:v>1100</c:v>
                </c:pt>
              </c:strCache>
            </c:strRef>
          </c:tx>
          <c:cat>
            <c:numRef>
              <c:f>mattran!$A$24:$A$30</c:f>
              <c:numCache>
                <c:formatCode>General</c:formatCode>
                <c:ptCount val="7"/>
                <c:pt idx="0">
                  <c:v>400.0</c:v>
                </c:pt>
                <c:pt idx="1">
                  <c:v>450.0</c:v>
                </c:pt>
                <c:pt idx="2">
                  <c:v>500.0</c:v>
                </c:pt>
                <c:pt idx="3">
                  <c:v>550.0</c:v>
                </c:pt>
                <c:pt idx="4">
                  <c:v>600.0</c:v>
                </c:pt>
                <c:pt idx="5">
                  <c:v>650.0</c:v>
                </c:pt>
                <c:pt idx="6">
                  <c:v>700.0</c:v>
                </c:pt>
              </c:numCache>
            </c:numRef>
          </c:cat>
          <c:val>
            <c:numRef>
              <c:f>mattran!$G$24:$G$30</c:f>
              <c:numCache>
                <c:formatCode>General</c:formatCode>
                <c:ptCount val="7"/>
                <c:pt idx="0">
                  <c:v>250.3989585973182</c:v>
                </c:pt>
                <c:pt idx="1">
                  <c:v>250.623241200813</c:v>
                </c:pt>
                <c:pt idx="2">
                  <c:v>251.0324412272646</c:v>
                </c:pt>
                <c:pt idx="3">
                  <c:v>251.2180557227618</c:v>
                </c:pt>
                <c:pt idx="4">
                  <c:v>251.1970673041363</c:v>
                </c:pt>
                <c:pt idx="5">
                  <c:v>251.412798255703</c:v>
                </c:pt>
                <c:pt idx="6">
                  <c:v>251.5234611533409</c:v>
                </c:pt>
              </c:numCache>
            </c:numRef>
          </c:val>
        </c:ser>
        <c:ser>
          <c:idx val="6"/>
          <c:order val="6"/>
          <c:tx>
            <c:strRef>
              <c:f>mattran!$H$23</c:f>
              <c:strCache>
                <c:ptCount val="1"/>
                <c:pt idx="0">
                  <c:v>1200</c:v>
                </c:pt>
              </c:strCache>
            </c:strRef>
          </c:tx>
          <c:cat>
            <c:numRef>
              <c:f>mattran!$A$24:$A$30</c:f>
              <c:numCache>
                <c:formatCode>General</c:formatCode>
                <c:ptCount val="7"/>
                <c:pt idx="0">
                  <c:v>400.0</c:v>
                </c:pt>
                <c:pt idx="1">
                  <c:v>450.0</c:v>
                </c:pt>
                <c:pt idx="2">
                  <c:v>500.0</c:v>
                </c:pt>
                <c:pt idx="3">
                  <c:v>550.0</c:v>
                </c:pt>
                <c:pt idx="4">
                  <c:v>600.0</c:v>
                </c:pt>
                <c:pt idx="5">
                  <c:v>650.0</c:v>
                </c:pt>
                <c:pt idx="6">
                  <c:v>700.0</c:v>
                </c:pt>
              </c:numCache>
            </c:numRef>
          </c:cat>
          <c:val>
            <c:numRef>
              <c:f>mattran!$H$24:$H$30</c:f>
              <c:numCache>
                <c:formatCode>General</c:formatCode>
                <c:ptCount val="7"/>
                <c:pt idx="0">
                  <c:v>262.8862840686569</c:v>
                </c:pt>
                <c:pt idx="1">
                  <c:v>262.607831081648</c:v>
                </c:pt>
                <c:pt idx="2">
                  <c:v>259.3079008679755</c:v>
                </c:pt>
                <c:pt idx="3">
                  <c:v>264.3029837007644</c:v>
                </c:pt>
                <c:pt idx="4">
                  <c:v>264.3506671944053</c:v>
                </c:pt>
                <c:pt idx="5">
                  <c:v>264.4847728915819</c:v>
                </c:pt>
                <c:pt idx="6">
                  <c:v>264.5535871408774</c:v>
                </c:pt>
              </c:numCache>
            </c:numRef>
          </c:val>
        </c:ser>
        <c:marker val="1"/>
        <c:axId val="848883160"/>
        <c:axId val="515618408"/>
      </c:lineChart>
      <c:catAx>
        <c:axId val="848883160"/>
        <c:scaling>
          <c:orientation val="minMax"/>
        </c:scaling>
        <c:axPos val="b"/>
        <c:title>
          <c:tx>
            <c:rich>
              <a:bodyPr/>
              <a:lstStyle/>
              <a:p>
                <a:pPr>
                  <a:defRPr/>
                </a:pPr>
                <a:r>
                  <a:rPr lang="en-US" dirty="0"/>
                  <a:t>GPU Core </a:t>
                </a:r>
                <a:r>
                  <a:rPr lang="en-US" dirty="0" smtClean="0"/>
                  <a:t>Frequency (MHz)</a:t>
                </a:r>
                <a:endParaRPr lang="en-US" dirty="0"/>
              </a:p>
            </c:rich>
          </c:tx>
          <c:layout/>
        </c:title>
        <c:numFmt formatCode="General" sourceLinked="1"/>
        <c:majorTickMark val="none"/>
        <c:tickLblPos val="nextTo"/>
        <c:crossAx val="515618408"/>
        <c:crosses val="autoZero"/>
        <c:auto val="1"/>
        <c:lblAlgn val="ctr"/>
        <c:lblOffset val="100"/>
      </c:catAx>
      <c:valAx>
        <c:axId val="515618408"/>
        <c:scaling>
          <c:orientation val="minMax"/>
          <c:max val="270.0"/>
          <c:min val="150.0"/>
        </c:scaling>
        <c:axPos val="l"/>
        <c:majorGridlines/>
        <c:title>
          <c:tx>
            <c:rich>
              <a:bodyPr/>
              <a:lstStyle/>
              <a:p>
                <a:pPr>
                  <a:defRPr/>
                </a:pPr>
                <a:r>
                  <a:rPr lang="en-US"/>
                  <a:t>Performance (MB/s)</a:t>
                </a:r>
              </a:p>
            </c:rich>
          </c:tx>
          <c:layout/>
        </c:title>
        <c:numFmt formatCode="General" sourceLinked="1"/>
        <c:tickLblPos val="nextTo"/>
        <c:crossAx val="848883160"/>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lineChart>
        <c:grouping val="standard"/>
        <c:ser>
          <c:idx val="0"/>
          <c:order val="0"/>
          <c:tx>
            <c:strRef>
              <c:f>mattran!$B$3</c:f>
              <c:strCache>
                <c:ptCount val="1"/>
                <c:pt idx="0">
                  <c:v>600</c:v>
                </c:pt>
              </c:strCache>
            </c:strRef>
          </c:tx>
          <c:cat>
            <c:numRef>
              <c:f>mattran!$A$4:$A$10</c:f>
              <c:numCache>
                <c:formatCode>General</c:formatCode>
                <c:ptCount val="7"/>
                <c:pt idx="0">
                  <c:v>400.0</c:v>
                </c:pt>
                <c:pt idx="1">
                  <c:v>450.0</c:v>
                </c:pt>
                <c:pt idx="2">
                  <c:v>500.0</c:v>
                </c:pt>
                <c:pt idx="3">
                  <c:v>550.0</c:v>
                </c:pt>
                <c:pt idx="4">
                  <c:v>600.0</c:v>
                </c:pt>
                <c:pt idx="5">
                  <c:v>650.0</c:v>
                </c:pt>
                <c:pt idx="6">
                  <c:v>700.0</c:v>
                </c:pt>
              </c:numCache>
            </c:numRef>
          </c:cat>
          <c:val>
            <c:numRef>
              <c:f>mattran!$B$4:$B$10</c:f>
              <c:numCache>
                <c:formatCode>General</c:formatCode>
                <c:ptCount val="7"/>
                <c:pt idx="0">
                  <c:v>199.5</c:v>
                </c:pt>
                <c:pt idx="1">
                  <c:v>203.7</c:v>
                </c:pt>
                <c:pt idx="2">
                  <c:v>207.3</c:v>
                </c:pt>
                <c:pt idx="3">
                  <c:v>211.1</c:v>
                </c:pt>
                <c:pt idx="4">
                  <c:v>214.7</c:v>
                </c:pt>
                <c:pt idx="5">
                  <c:v>218.6</c:v>
                </c:pt>
                <c:pt idx="6">
                  <c:v>222.4</c:v>
                </c:pt>
              </c:numCache>
            </c:numRef>
          </c:val>
        </c:ser>
        <c:ser>
          <c:idx val="1"/>
          <c:order val="1"/>
          <c:tx>
            <c:strRef>
              <c:f>mattran!$C$3</c:f>
              <c:strCache>
                <c:ptCount val="1"/>
                <c:pt idx="0">
                  <c:v>700</c:v>
                </c:pt>
              </c:strCache>
            </c:strRef>
          </c:tx>
          <c:cat>
            <c:numRef>
              <c:f>mattran!$A$4:$A$10</c:f>
              <c:numCache>
                <c:formatCode>General</c:formatCode>
                <c:ptCount val="7"/>
                <c:pt idx="0">
                  <c:v>400.0</c:v>
                </c:pt>
                <c:pt idx="1">
                  <c:v>450.0</c:v>
                </c:pt>
                <c:pt idx="2">
                  <c:v>500.0</c:v>
                </c:pt>
                <c:pt idx="3">
                  <c:v>550.0</c:v>
                </c:pt>
                <c:pt idx="4">
                  <c:v>600.0</c:v>
                </c:pt>
                <c:pt idx="5">
                  <c:v>650.0</c:v>
                </c:pt>
                <c:pt idx="6">
                  <c:v>700.0</c:v>
                </c:pt>
              </c:numCache>
            </c:numRef>
          </c:cat>
          <c:val>
            <c:numRef>
              <c:f>mattran!$C$4:$C$10</c:f>
              <c:numCache>
                <c:formatCode>General</c:formatCode>
                <c:ptCount val="7"/>
                <c:pt idx="0">
                  <c:v>205.1</c:v>
                </c:pt>
                <c:pt idx="1">
                  <c:v>209.0</c:v>
                </c:pt>
                <c:pt idx="2">
                  <c:v>212.6</c:v>
                </c:pt>
                <c:pt idx="3">
                  <c:v>216.0</c:v>
                </c:pt>
                <c:pt idx="4">
                  <c:v>218.9</c:v>
                </c:pt>
                <c:pt idx="5">
                  <c:v>221.9</c:v>
                </c:pt>
                <c:pt idx="6">
                  <c:v>226.4</c:v>
                </c:pt>
              </c:numCache>
            </c:numRef>
          </c:val>
        </c:ser>
        <c:ser>
          <c:idx val="2"/>
          <c:order val="2"/>
          <c:tx>
            <c:strRef>
              <c:f>mattran!$D$3</c:f>
              <c:strCache>
                <c:ptCount val="1"/>
                <c:pt idx="0">
                  <c:v>800</c:v>
                </c:pt>
              </c:strCache>
            </c:strRef>
          </c:tx>
          <c:cat>
            <c:numRef>
              <c:f>mattran!$A$4:$A$10</c:f>
              <c:numCache>
                <c:formatCode>General</c:formatCode>
                <c:ptCount val="7"/>
                <c:pt idx="0">
                  <c:v>400.0</c:v>
                </c:pt>
                <c:pt idx="1">
                  <c:v>450.0</c:v>
                </c:pt>
                <c:pt idx="2">
                  <c:v>500.0</c:v>
                </c:pt>
                <c:pt idx="3">
                  <c:v>550.0</c:v>
                </c:pt>
                <c:pt idx="4">
                  <c:v>600.0</c:v>
                </c:pt>
                <c:pt idx="5">
                  <c:v>650.0</c:v>
                </c:pt>
                <c:pt idx="6">
                  <c:v>700.0</c:v>
                </c:pt>
              </c:numCache>
            </c:numRef>
          </c:cat>
          <c:val>
            <c:numRef>
              <c:f>mattran!$D$4:$D$10</c:f>
              <c:numCache>
                <c:formatCode>General</c:formatCode>
                <c:ptCount val="7"/>
                <c:pt idx="0">
                  <c:v>207.5</c:v>
                </c:pt>
                <c:pt idx="1">
                  <c:v>210.9</c:v>
                </c:pt>
                <c:pt idx="2">
                  <c:v>214.8</c:v>
                </c:pt>
                <c:pt idx="3">
                  <c:v>218.2</c:v>
                </c:pt>
                <c:pt idx="4">
                  <c:v>221.3</c:v>
                </c:pt>
                <c:pt idx="5">
                  <c:v>225.1</c:v>
                </c:pt>
                <c:pt idx="6">
                  <c:v>228.7</c:v>
                </c:pt>
              </c:numCache>
            </c:numRef>
          </c:val>
        </c:ser>
        <c:ser>
          <c:idx val="3"/>
          <c:order val="3"/>
          <c:tx>
            <c:strRef>
              <c:f>mattran!$E$3</c:f>
              <c:strCache>
                <c:ptCount val="1"/>
                <c:pt idx="0">
                  <c:v>900</c:v>
                </c:pt>
              </c:strCache>
            </c:strRef>
          </c:tx>
          <c:cat>
            <c:numRef>
              <c:f>mattran!$A$4:$A$10</c:f>
              <c:numCache>
                <c:formatCode>General</c:formatCode>
                <c:ptCount val="7"/>
                <c:pt idx="0">
                  <c:v>400.0</c:v>
                </c:pt>
                <c:pt idx="1">
                  <c:v>450.0</c:v>
                </c:pt>
                <c:pt idx="2">
                  <c:v>500.0</c:v>
                </c:pt>
                <c:pt idx="3">
                  <c:v>550.0</c:v>
                </c:pt>
                <c:pt idx="4">
                  <c:v>600.0</c:v>
                </c:pt>
                <c:pt idx="5">
                  <c:v>650.0</c:v>
                </c:pt>
                <c:pt idx="6">
                  <c:v>700.0</c:v>
                </c:pt>
              </c:numCache>
            </c:numRef>
          </c:cat>
          <c:val>
            <c:numRef>
              <c:f>mattran!$E$4:$E$10</c:f>
              <c:numCache>
                <c:formatCode>General</c:formatCode>
                <c:ptCount val="7"/>
                <c:pt idx="0">
                  <c:v>210.7</c:v>
                </c:pt>
                <c:pt idx="1">
                  <c:v>213.9</c:v>
                </c:pt>
                <c:pt idx="2">
                  <c:v>217.4</c:v>
                </c:pt>
                <c:pt idx="3">
                  <c:v>220.5</c:v>
                </c:pt>
                <c:pt idx="4">
                  <c:v>224.1</c:v>
                </c:pt>
                <c:pt idx="5">
                  <c:v>227.6</c:v>
                </c:pt>
                <c:pt idx="6">
                  <c:v>229.9</c:v>
                </c:pt>
              </c:numCache>
            </c:numRef>
          </c:val>
        </c:ser>
        <c:ser>
          <c:idx val="4"/>
          <c:order val="4"/>
          <c:tx>
            <c:strRef>
              <c:f>mattran!$F$3</c:f>
              <c:strCache>
                <c:ptCount val="1"/>
                <c:pt idx="0">
                  <c:v>1000</c:v>
                </c:pt>
              </c:strCache>
            </c:strRef>
          </c:tx>
          <c:cat>
            <c:numRef>
              <c:f>mattran!$A$4:$A$10</c:f>
              <c:numCache>
                <c:formatCode>General</c:formatCode>
                <c:ptCount val="7"/>
                <c:pt idx="0">
                  <c:v>400.0</c:v>
                </c:pt>
                <c:pt idx="1">
                  <c:v>450.0</c:v>
                </c:pt>
                <c:pt idx="2">
                  <c:v>500.0</c:v>
                </c:pt>
                <c:pt idx="3">
                  <c:v>550.0</c:v>
                </c:pt>
                <c:pt idx="4">
                  <c:v>600.0</c:v>
                </c:pt>
                <c:pt idx="5">
                  <c:v>650.0</c:v>
                </c:pt>
                <c:pt idx="6">
                  <c:v>700.0</c:v>
                </c:pt>
              </c:numCache>
            </c:numRef>
          </c:cat>
          <c:val>
            <c:numRef>
              <c:f>mattran!$F$4:$F$10</c:f>
              <c:numCache>
                <c:formatCode>General</c:formatCode>
                <c:ptCount val="7"/>
                <c:pt idx="0">
                  <c:v>213.3</c:v>
                </c:pt>
                <c:pt idx="1">
                  <c:v>216.0</c:v>
                </c:pt>
                <c:pt idx="2">
                  <c:v>219.2</c:v>
                </c:pt>
                <c:pt idx="3">
                  <c:v>222.5</c:v>
                </c:pt>
                <c:pt idx="4">
                  <c:v>224.6</c:v>
                </c:pt>
                <c:pt idx="5">
                  <c:v>229.5</c:v>
                </c:pt>
                <c:pt idx="6">
                  <c:v>233.4</c:v>
                </c:pt>
              </c:numCache>
            </c:numRef>
          </c:val>
        </c:ser>
        <c:ser>
          <c:idx val="5"/>
          <c:order val="5"/>
          <c:tx>
            <c:strRef>
              <c:f>mattran!$G$3</c:f>
              <c:strCache>
                <c:ptCount val="1"/>
                <c:pt idx="0">
                  <c:v>1100</c:v>
                </c:pt>
              </c:strCache>
            </c:strRef>
          </c:tx>
          <c:cat>
            <c:numRef>
              <c:f>mattran!$A$4:$A$10</c:f>
              <c:numCache>
                <c:formatCode>General</c:formatCode>
                <c:ptCount val="7"/>
                <c:pt idx="0">
                  <c:v>400.0</c:v>
                </c:pt>
                <c:pt idx="1">
                  <c:v>450.0</c:v>
                </c:pt>
                <c:pt idx="2">
                  <c:v>500.0</c:v>
                </c:pt>
                <c:pt idx="3">
                  <c:v>550.0</c:v>
                </c:pt>
                <c:pt idx="4">
                  <c:v>600.0</c:v>
                </c:pt>
                <c:pt idx="5">
                  <c:v>650.0</c:v>
                </c:pt>
                <c:pt idx="6">
                  <c:v>700.0</c:v>
                </c:pt>
              </c:numCache>
            </c:numRef>
          </c:cat>
          <c:val>
            <c:numRef>
              <c:f>mattran!$G$4:$G$10</c:f>
              <c:numCache>
                <c:formatCode>General</c:formatCode>
                <c:ptCount val="7"/>
                <c:pt idx="0">
                  <c:v>214.9</c:v>
                </c:pt>
                <c:pt idx="1">
                  <c:v>217.9</c:v>
                </c:pt>
                <c:pt idx="2">
                  <c:v>221.6</c:v>
                </c:pt>
                <c:pt idx="3">
                  <c:v>224.6</c:v>
                </c:pt>
                <c:pt idx="4">
                  <c:v>227.4</c:v>
                </c:pt>
                <c:pt idx="5">
                  <c:v>231.9</c:v>
                </c:pt>
                <c:pt idx="6">
                  <c:v>235.6</c:v>
                </c:pt>
              </c:numCache>
            </c:numRef>
          </c:val>
        </c:ser>
        <c:ser>
          <c:idx val="6"/>
          <c:order val="6"/>
          <c:tx>
            <c:strRef>
              <c:f>mattran!$H$3</c:f>
              <c:strCache>
                <c:ptCount val="1"/>
                <c:pt idx="0">
                  <c:v>1200</c:v>
                </c:pt>
              </c:strCache>
            </c:strRef>
          </c:tx>
          <c:cat>
            <c:numRef>
              <c:f>mattran!$A$4:$A$10</c:f>
              <c:numCache>
                <c:formatCode>General</c:formatCode>
                <c:ptCount val="7"/>
                <c:pt idx="0">
                  <c:v>400.0</c:v>
                </c:pt>
                <c:pt idx="1">
                  <c:v>450.0</c:v>
                </c:pt>
                <c:pt idx="2">
                  <c:v>500.0</c:v>
                </c:pt>
                <c:pt idx="3">
                  <c:v>550.0</c:v>
                </c:pt>
                <c:pt idx="4">
                  <c:v>600.0</c:v>
                </c:pt>
                <c:pt idx="5">
                  <c:v>650.0</c:v>
                </c:pt>
                <c:pt idx="6">
                  <c:v>700.0</c:v>
                </c:pt>
              </c:numCache>
            </c:numRef>
          </c:cat>
          <c:val>
            <c:numRef>
              <c:f>mattran!$H$4:$H$10</c:f>
              <c:numCache>
                <c:formatCode>General</c:formatCode>
                <c:ptCount val="7"/>
                <c:pt idx="0">
                  <c:v>216.4</c:v>
                </c:pt>
                <c:pt idx="1">
                  <c:v>219.6</c:v>
                </c:pt>
                <c:pt idx="2">
                  <c:v>226.9</c:v>
                </c:pt>
                <c:pt idx="3">
                  <c:v>226.4</c:v>
                </c:pt>
                <c:pt idx="4">
                  <c:v>229.7</c:v>
                </c:pt>
                <c:pt idx="5">
                  <c:v>233.4</c:v>
                </c:pt>
                <c:pt idx="6">
                  <c:v>237.3</c:v>
                </c:pt>
              </c:numCache>
            </c:numRef>
          </c:val>
        </c:ser>
        <c:marker val="1"/>
        <c:axId val="791315752"/>
        <c:axId val="676496344"/>
      </c:lineChart>
      <c:catAx>
        <c:axId val="791315752"/>
        <c:scaling>
          <c:orientation val="minMax"/>
        </c:scaling>
        <c:axPos val="b"/>
        <c:title>
          <c:tx>
            <c:rich>
              <a:bodyPr/>
              <a:lstStyle/>
              <a:p>
                <a:pPr>
                  <a:defRPr/>
                </a:pPr>
                <a:r>
                  <a:rPr lang="en-US"/>
                  <a:t>GPU Core Frequency (MHz)</a:t>
                </a:r>
              </a:p>
            </c:rich>
          </c:tx>
          <c:layout/>
        </c:title>
        <c:numFmt formatCode="General" sourceLinked="1"/>
        <c:majorTickMark val="none"/>
        <c:tickLblPos val="nextTo"/>
        <c:crossAx val="676496344"/>
        <c:crosses val="autoZero"/>
        <c:auto val="1"/>
        <c:lblAlgn val="ctr"/>
        <c:lblOffset val="100"/>
      </c:catAx>
      <c:valAx>
        <c:axId val="676496344"/>
        <c:scaling>
          <c:orientation val="minMax"/>
          <c:max val="240.0"/>
          <c:min val="195.0"/>
        </c:scaling>
        <c:axPos val="l"/>
        <c:majorGridlines/>
        <c:title>
          <c:tx>
            <c:rich>
              <a:bodyPr/>
              <a:lstStyle/>
              <a:p>
                <a:pPr>
                  <a:defRPr/>
                </a:pPr>
                <a:r>
                  <a:rPr lang="en-US"/>
                  <a:t>Power (Watts)</a:t>
                </a:r>
              </a:p>
            </c:rich>
          </c:tx>
          <c:layout/>
        </c:title>
        <c:numFmt formatCode="General" sourceLinked="1"/>
        <c:tickLblPos val="nextTo"/>
        <c:crossAx val="791315752"/>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lineChart>
        <c:grouping val="standard"/>
        <c:ser>
          <c:idx val="0"/>
          <c:order val="0"/>
          <c:tx>
            <c:strRef>
              <c:f>mattran!$B$33</c:f>
              <c:strCache>
                <c:ptCount val="1"/>
                <c:pt idx="0">
                  <c:v>600</c:v>
                </c:pt>
              </c:strCache>
            </c:strRef>
          </c:tx>
          <c:cat>
            <c:numRef>
              <c:f>mattran!$A$34:$A$40</c:f>
              <c:numCache>
                <c:formatCode>General</c:formatCode>
                <c:ptCount val="7"/>
                <c:pt idx="0">
                  <c:v>400.0</c:v>
                </c:pt>
                <c:pt idx="1">
                  <c:v>450.0</c:v>
                </c:pt>
                <c:pt idx="2">
                  <c:v>500.0</c:v>
                </c:pt>
                <c:pt idx="3">
                  <c:v>550.0</c:v>
                </c:pt>
                <c:pt idx="4">
                  <c:v>600.0</c:v>
                </c:pt>
                <c:pt idx="5">
                  <c:v>650.0</c:v>
                </c:pt>
                <c:pt idx="6">
                  <c:v>700.0</c:v>
                </c:pt>
              </c:numCache>
            </c:numRef>
          </c:cat>
          <c:val>
            <c:numRef>
              <c:f>mattran!$B$34:$B$40</c:f>
              <c:numCache>
                <c:formatCode>General</c:formatCode>
                <c:ptCount val="7"/>
                <c:pt idx="0">
                  <c:v>773.0781347024402</c:v>
                </c:pt>
                <c:pt idx="1">
                  <c:v>754.998475959097</c:v>
                </c:pt>
                <c:pt idx="2">
                  <c:v>744.6361415331218</c:v>
                </c:pt>
                <c:pt idx="3">
                  <c:v>731.7271566926644</c:v>
                </c:pt>
                <c:pt idx="4">
                  <c:v>719.5370933280983</c:v>
                </c:pt>
                <c:pt idx="5">
                  <c:v>706.5236035607565</c:v>
                </c:pt>
                <c:pt idx="6">
                  <c:v>695.117912419342</c:v>
                </c:pt>
              </c:numCache>
            </c:numRef>
          </c:val>
        </c:ser>
        <c:ser>
          <c:idx val="1"/>
          <c:order val="1"/>
          <c:tx>
            <c:strRef>
              <c:f>mattran!$C$33</c:f>
              <c:strCache>
                <c:ptCount val="1"/>
                <c:pt idx="0">
                  <c:v>700</c:v>
                </c:pt>
              </c:strCache>
            </c:strRef>
          </c:tx>
          <c:cat>
            <c:numRef>
              <c:f>mattran!$A$34:$A$40</c:f>
              <c:numCache>
                <c:formatCode>General</c:formatCode>
                <c:ptCount val="7"/>
                <c:pt idx="0">
                  <c:v>400.0</c:v>
                </c:pt>
                <c:pt idx="1">
                  <c:v>450.0</c:v>
                </c:pt>
                <c:pt idx="2">
                  <c:v>500.0</c:v>
                </c:pt>
                <c:pt idx="3">
                  <c:v>550.0</c:v>
                </c:pt>
                <c:pt idx="4">
                  <c:v>600.0</c:v>
                </c:pt>
                <c:pt idx="5">
                  <c:v>650.0</c:v>
                </c:pt>
                <c:pt idx="6">
                  <c:v>700.0</c:v>
                </c:pt>
              </c:numCache>
            </c:numRef>
          </c:cat>
          <c:val>
            <c:numRef>
              <c:f>mattran!$C$34:$C$40</c:f>
              <c:numCache>
                <c:formatCode>General</c:formatCode>
                <c:ptCount val="7"/>
                <c:pt idx="0">
                  <c:v>864.2352287316664</c:v>
                </c:pt>
                <c:pt idx="1">
                  <c:v>848.0410637335293</c:v>
                </c:pt>
                <c:pt idx="2">
                  <c:v>834.2327104243017</c:v>
                </c:pt>
                <c:pt idx="3">
                  <c:v>821.7274989721707</c:v>
                </c:pt>
                <c:pt idx="4">
                  <c:v>811.1998476434187</c:v>
                </c:pt>
                <c:pt idx="5">
                  <c:v>800.0912430867129</c:v>
                </c:pt>
                <c:pt idx="6">
                  <c:v>784.7489987520315</c:v>
                </c:pt>
              </c:numCache>
            </c:numRef>
          </c:val>
        </c:ser>
        <c:ser>
          <c:idx val="2"/>
          <c:order val="2"/>
          <c:tx>
            <c:strRef>
              <c:f>mattran!$D$33</c:f>
              <c:strCache>
                <c:ptCount val="1"/>
                <c:pt idx="0">
                  <c:v>800</c:v>
                </c:pt>
              </c:strCache>
            </c:strRef>
          </c:tx>
          <c:cat>
            <c:numRef>
              <c:f>mattran!$A$34:$A$40</c:f>
              <c:numCache>
                <c:formatCode>General</c:formatCode>
                <c:ptCount val="7"/>
                <c:pt idx="0">
                  <c:v>400.0</c:v>
                </c:pt>
                <c:pt idx="1">
                  <c:v>450.0</c:v>
                </c:pt>
                <c:pt idx="2">
                  <c:v>500.0</c:v>
                </c:pt>
                <c:pt idx="3">
                  <c:v>550.0</c:v>
                </c:pt>
                <c:pt idx="4">
                  <c:v>600.0</c:v>
                </c:pt>
                <c:pt idx="5">
                  <c:v>650.0</c:v>
                </c:pt>
                <c:pt idx="6">
                  <c:v>700.0</c:v>
                </c:pt>
              </c:numCache>
            </c:numRef>
          </c:cat>
          <c:val>
            <c:numRef>
              <c:f>mattran!$D$34:$D$40</c:f>
              <c:numCache>
                <c:formatCode>General</c:formatCode>
                <c:ptCount val="7"/>
                <c:pt idx="0">
                  <c:v>941.1520545192262</c:v>
                </c:pt>
                <c:pt idx="1">
                  <c:v>926.9697993159974</c:v>
                </c:pt>
                <c:pt idx="2">
                  <c:v>910.865122804721</c:v>
                </c:pt>
                <c:pt idx="3">
                  <c:v>896.9005317636346</c:v>
                </c:pt>
                <c:pt idx="4">
                  <c:v>884.5334956340138</c:v>
                </c:pt>
                <c:pt idx="5">
                  <c:v>870.1903138639134</c:v>
                </c:pt>
                <c:pt idx="6">
                  <c:v>856.4203286084104</c:v>
                </c:pt>
              </c:numCache>
            </c:numRef>
          </c:val>
        </c:ser>
        <c:ser>
          <c:idx val="3"/>
          <c:order val="3"/>
          <c:tx>
            <c:strRef>
              <c:f>mattran!$E$33</c:f>
              <c:strCache>
                <c:ptCount val="1"/>
                <c:pt idx="0">
                  <c:v>900</c:v>
                </c:pt>
              </c:strCache>
            </c:strRef>
          </c:tx>
          <c:cat>
            <c:numRef>
              <c:f>mattran!$A$34:$A$40</c:f>
              <c:numCache>
                <c:formatCode>General</c:formatCode>
                <c:ptCount val="7"/>
                <c:pt idx="0">
                  <c:v>400.0</c:v>
                </c:pt>
                <c:pt idx="1">
                  <c:v>450.0</c:v>
                </c:pt>
                <c:pt idx="2">
                  <c:v>500.0</c:v>
                </c:pt>
                <c:pt idx="3">
                  <c:v>550.0</c:v>
                </c:pt>
                <c:pt idx="4">
                  <c:v>600.0</c:v>
                </c:pt>
                <c:pt idx="5">
                  <c:v>650.0</c:v>
                </c:pt>
                <c:pt idx="6">
                  <c:v>700.0</c:v>
                </c:pt>
              </c:numCache>
            </c:numRef>
          </c:cat>
          <c:val>
            <c:numRef>
              <c:f>mattran!$E$34:$E$40</c:f>
              <c:numCache>
                <c:formatCode>General</c:formatCode>
                <c:ptCount val="7"/>
                <c:pt idx="0">
                  <c:v>1022.199816966832</c:v>
                </c:pt>
                <c:pt idx="1">
                  <c:v>1008.206902788223</c:v>
                </c:pt>
                <c:pt idx="2">
                  <c:v>991.8068824112004</c:v>
                </c:pt>
                <c:pt idx="3">
                  <c:v>979.0764885993631</c:v>
                </c:pt>
                <c:pt idx="4">
                  <c:v>963.7723649605206</c:v>
                </c:pt>
                <c:pt idx="5">
                  <c:v>949.4445526487808</c:v>
                </c:pt>
                <c:pt idx="6">
                  <c:v>940.0054248377827</c:v>
                </c:pt>
              </c:numCache>
            </c:numRef>
          </c:val>
        </c:ser>
        <c:ser>
          <c:idx val="4"/>
          <c:order val="4"/>
          <c:tx>
            <c:strRef>
              <c:f>mattran!$F$33</c:f>
              <c:strCache>
                <c:ptCount val="1"/>
                <c:pt idx="0">
                  <c:v>1000</c:v>
                </c:pt>
              </c:strCache>
            </c:strRef>
          </c:tx>
          <c:cat>
            <c:numRef>
              <c:f>mattran!$A$34:$A$40</c:f>
              <c:numCache>
                <c:formatCode>General</c:formatCode>
                <c:ptCount val="7"/>
                <c:pt idx="0">
                  <c:v>400.0</c:v>
                </c:pt>
                <c:pt idx="1">
                  <c:v>450.0</c:v>
                </c:pt>
                <c:pt idx="2">
                  <c:v>500.0</c:v>
                </c:pt>
                <c:pt idx="3">
                  <c:v>550.0</c:v>
                </c:pt>
                <c:pt idx="4">
                  <c:v>600.0</c:v>
                </c:pt>
                <c:pt idx="5">
                  <c:v>650.0</c:v>
                </c:pt>
                <c:pt idx="6">
                  <c:v>700.0</c:v>
                </c:pt>
              </c:numCache>
            </c:numRef>
          </c:cat>
          <c:val>
            <c:numRef>
              <c:f>mattran!$F$34:$F$40</c:f>
              <c:numCache>
                <c:formatCode>General</c:formatCode>
                <c:ptCount val="7"/>
                <c:pt idx="0">
                  <c:v>1091.3626709296</c:v>
                </c:pt>
                <c:pt idx="1">
                  <c:v>1078.506424488194</c:v>
                </c:pt>
                <c:pt idx="2">
                  <c:v>1064.049567351816</c:v>
                </c:pt>
                <c:pt idx="3">
                  <c:v>1049.030307161164</c:v>
                </c:pt>
                <c:pt idx="4">
                  <c:v>1039.15888769567</c:v>
                </c:pt>
                <c:pt idx="5">
                  <c:v>1017.727526415949</c:v>
                </c:pt>
                <c:pt idx="6">
                  <c:v>1000.454377187959</c:v>
                </c:pt>
              </c:numCache>
            </c:numRef>
          </c:val>
        </c:ser>
        <c:ser>
          <c:idx val="5"/>
          <c:order val="5"/>
          <c:tx>
            <c:strRef>
              <c:f>mattran!$G$33</c:f>
              <c:strCache>
                <c:ptCount val="1"/>
                <c:pt idx="0">
                  <c:v>1100</c:v>
                </c:pt>
              </c:strCache>
            </c:strRef>
          </c:tx>
          <c:cat>
            <c:numRef>
              <c:f>mattran!$A$34:$A$40</c:f>
              <c:numCache>
                <c:formatCode>General</c:formatCode>
                <c:ptCount val="7"/>
                <c:pt idx="0">
                  <c:v>400.0</c:v>
                </c:pt>
                <c:pt idx="1">
                  <c:v>450.0</c:v>
                </c:pt>
                <c:pt idx="2">
                  <c:v>500.0</c:v>
                </c:pt>
                <c:pt idx="3">
                  <c:v>550.0</c:v>
                </c:pt>
                <c:pt idx="4">
                  <c:v>600.0</c:v>
                </c:pt>
                <c:pt idx="5">
                  <c:v>650.0</c:v>
                </c:pt>
                <c:pt idx="6">
                  <c:v>700.0</c:v>
                </c:pt>
              </c:numCache>
            </c:numRef>
          </c:cat>
          <c:val>
            <c:numRef>
              <c:f>mattran!$G$34:$G$40</c:f>
              <c:numCache>
                <c:formatCode>General</c:formatCode>
                <c:ptCount val="7"/>
                <c:pt idx="0">
                  <c:v>1165.188267088498</c:v>
                </c:pt>
                <c:pt idx="1">
                  <c:v>1150.175498856415</c:v>
                </c:pt>
                <c:pt idx="2">
                  <c:v>1132.817875574298</c:v>
                </c:pt>
                <c:pt idx="3">
                  <c:v>1118.513159941063</c:v>
                </c:pt>
                <c:pt idx="4">
                  <c:v>1104.64849298213</c:v>
                </c:pt>
                <c:pt idx="5">
                  <c:v>1084.143157635631</c:v>
                </c:pt>
                <c:pt idx="6">
                  <c:v>1067.586847000598</c:v>
                </c:pt>
              </c:numCache>
            </c:numRef>
          </c:val>
        </c:ser>
        <c:ser>
          <c:idx val="6"/>
          <c:order val="6"/>
          <c:tx>
            <c:strRef>
              <c:f>mattran!$H$33</c:f>
              <c:strCache>
                <c:ptCount val="1"/>
                <c:pt idx="0">
                  <c:v>1200</c:v>
                </c:pt>
              </c:strCache>
            </c:strRef>
          </c:tx>
          <c:cat>
            <c:numRef>
              <c:f>mattran!$A$34:$A$40</c:f>
              <c:numCache>
                <c:formatCode>General</c:formatCode>
                <c:ptCount val="7"/>
                <c:pt idx="0">
                  <c:v>400.0</c:v>
                </c:pt>
                <c:pt idx="1">
                  <c:v>450.0</c:v>
                </c:pt>
                <c:pt idx="2">
                  <c:v>500.0</c:v>
                </c:pt>
                <c:pt idx="3">
                  <c:v>550.0</c:v>
                </c:pt>
                <c:pt idx="4">
                  <c:v>600.0</c:v>
                </c:pt>
                <c:pt idx="5">
                  <c:v>650.0</c:v>
                </c:pt>
                <c:pt idx="6">
                  <c:v>700.0</c:v>
                </c:pt>
              </c:numCache>
            </c:numRef>
          </c:cat>
          <c:val>
            <c:numRef>
              <c:f>mattran!$H$34:$H$40</c:f>
              <c:numCache>
                <c:formatCode>General</c:formatCode>
                <c:ptCount val="7"/>
                <c:pt idx="0">
                  <c:v>1214.816469818193</c:v>
                </c:pt>
                <c:pt idx="1">
                  <c:v>1195.846225326266</c:v>
                </c:pt>
                <c:pt idx="2">
                  <c:v>1142.829003384643</c:v>
                </c:pt>
                <c:pt idx="3">
                  <c:v>1167.416005745426</c:v>
                </c:pt>
                <c:pt idx="4">
                  <c:v>1150.851838025273</c:v>
                </c:pt>
                <c:pt idx="5">
                  <c:v>1133.182403134456</c:v>
                </c:pt>
                <c:pt idx="6">
                  <c:v>1114.848660517815</c:v>
                </c:pt>
              </c:numCache>
            </c:numRef>
          </c:val>
        </c:ser>
        <c:marker val="1"/>
        <c:axId val="761977736"/>
        <c:axId val="529273064"/>
      </c:lineChart>
      <c:catAx>
        <c:axId val="761977736"/>
        <c:scaling>
          <c:orientation val="minMax"/>
        </c:scaling>
        <c:axPos val="b"/>
        <c:title>
          <c:tx>
            <c:rich>
              <a:bodyPr/>
              <a:lstStyle/>
              <a:p>
                <a:pPr>
                  <a:defRPr/>
                </a:pPr>
                <a:r>
                  <a:rPr lang="en-US" dirty="0" smtClean="0"/>
                  <a:t>GPU </a:t>
                </a:r>
                <a:r>
                  <a:rPr lang="en-US" dirty="0"/>
                  <a:t>Core Frequency (MHz)</a:t>
                </a:r>
              </a:p>
            </c:rich>
          </c:tx>
          <c:layout/>
        </c:title>
        <c:numFmt formatCode="General" sourceLinked="1"/>
        <c:majorTickMark val="none"/>
        <c:tickLblPos val="nextTo"/>
        <c:crossAx val="529273064"/>
        <c:crosses val="autoZero"/>
        <c:auto val="1"/>
        <c:lblAlgn val="ctr"/>
        <c:lblOffset val="100"/>
      </c:catAx>
      <c:valAx>
        <c:axId val="529273064"/>
        <c:scaling>
          <c:orientation val="minMax"/>
          <c:max val="1250.0"/>
          <c:min val="650.0"/>
        </c:scaling>
        <c:axPos val="l"/>
        <c:majorGridlines/>
        <c:title>
          <c:tx>
            <c:rich>
              <a:bodyPr/>
              <a:lstStyle/>
              <a:p>
                <a:pPr>
                  <a:defRPr/>
                </a:pPr>
                <a:r>
                  <a:rPr lang="en-US"/>
                  <a:t>Power Efficiency (KBPS/Watt)</a:t>
                </a:r>
              </a:p>
            </c:rich>
          </c:tx>
          <c:layout/>
        </c:title>
        <c:numFmt formatCode="General" sourceLinked="1"/>
        <c:tickLblPos val="nextTo"/>
        <c:crossAx val="761977736"/>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charts/chart8.xml><?xml version="1.0" encoding="utf-8"?>
<c:chartSpace xmlns:c="http://schemas.openxmlformats.org/drawingml/2006/chart" xmlns:a="http://schemas.openxmlformats.org/drawingml/2006/main" xmlns:r="http://schemas.openxmlformats.org/officeDocument/2006/relationships">
  <c:lang val="en-US"/>
  <c:style val="2"/>
  <c:clrMapOvr bg1="lt1" tx1="dk1" bg2="lt2" tx2="dk2" accent1="accent1" accent2="accent2" accent3="accent3" accent4="accent4" accent5="accent5" accent6="accent6" hlink="hlink" folHlink="folHlink"/>
  <c:chart>
    <c:autoTitleDeleted val="1"/>
    <c:plotArea>
      <c:layout/>
      <c:lineChart>
        <c:grouping val="standard"/>
        <c:ser>
          <c:idx val="0"/>
          <c:order val="0"/>
          <c:tx>
            <c:strRef>
              <c:f>fft_2d!$B$13</c:f>
              <c:strCache>
                <c:ptCount val="1"/>
                <c:pt idx="0">
                  <c:v>600</c:v>
                </c:pt>
              </c:strCache>
            </c:strRef>
          </c:tx>
          <c:cat>
            <c:numRef>
              <c:f>fft_2d!$A$14:$A$20</c:f>
              <c:numCache>
                <c:formatCode>General</c:formatCode>
                <c:ptCount val="7"/>
                <c:pt idx="0">
                  <c:v>400.0</c:v>
                </c:pt>
                <c:pt idx="1">
                  <c:v>450.0</c:v>
                </c:pt>
                <c:pt idx="2">
                  <c:v>500.0</c:v>
                </c:pt>
                <c:pt idx="3">
                  <c:v>550.0</c:v>
                </c:pt>
                <c:pt idx="4">
                  <c:v>600.0</c:v>
                </c:pt>
                <c:pt idx="5">
                  <c:v>650.0</c:v>
                </c:pt>
                <c:pt idx="6">
                  <c:v>700.0</c:v>
                </c:pt>
              </c:numCache>
            </c:numRef>
          </c:cat>
          <c:val>
            <c:numRef>
              <c:f>fft_2d!$B$14:$B$20</c:f>
              <c:numCache>
                <c:formatCode>General</c:formatCode>
                <c:ptCount val="7"/>
                <c:pt idx="0">
                  <c:v>43.853279</c:v>
                </c:pt>
                <c:pt idx="1">
                  <c:v>45.858617</c:v>
                </c:pt>
                <c:pt idx="2">
                  <c:v>47.298591</c:v>
                </c:pt>
                <c:pt idx="3">
                  <c:v>48.545566</c:v>
                </c:pt>
                <c:pt idx="4">
                  <c:v>49.31120799999999</c:v>
                </c:pt>
                <c:pt idx="5">
                  <c:v>50.023424</c:v>
                </c:pt>
                <c:pt idx="6">
                  <c:v>51.016811</c:v>
                </c:pt>
              </c:numCache>
            </c:numRef>
          </c:val>
        </c:ser>
        <c:ser>
          <c:idx val="1"/>
          <c:order val="1"/>
          <c:tx>
            <c:strRef>
              <c:f>fft_2d!$C$13</c:f>
              <c:strCache>
                <c:ptCount val="1"/>
                <c:pt idx="0">
                  <c:v>700</c:v>
                </c:pt>
              </c:strCache>
            </c:strRef>
          </c:tx>
          <c:cat>
            <c:numRef>
              <c:f>fft_2d!$A$14:$A$20</c:f>
              <c:numCache>
                <c:formatCode>General</c:formatCode>
                <c:ptCount val="7"/>
                <c:pt idx="0">
                  <c:v>400.0</c:v>
                </c:pt>
                <c:pt idx="1">
                  <c:v>450.0</c:v>
                </c:pt>
                <c:pt idx="2">
                  <c:v>500.0</c:v>
                </c:pt>
                <c:pt idx="3">
                  <c:v>550.0</c:v>
                </c:pt>
                <c:pt idx="4">
                  <c:v>600.0</c:v>
                </c:pt>
                <c:pt idx="5">
                  <c:v>650.0</c:v>
                </c:pt>
                <c:pt idx="6">
                  <c:v>700.0</c:v>
                </c:pt>
              </c:numCache>
            </c:numRef>
          </c:cat>
          <c:val>
            <c:numRef>
              <c:f>fft_2d!$C$14:$C$20</c:f>
              <c:numCache>
                <c:formatCode>General</c:formatCode>
                <c:ptCount val="7"/>
                <c:pt idx="0">
                  <c:v>47.673952</c:v>
                </c:pt>
                <c:pt idx="1">
                  <c:v>50.872854</c:v>
                </c:pt>
                <c:pt idx="2">
                  <c:v>53.259741</c:v>
                </c:pt>
                <c:pt idx="3">
                  <c:v>55.111369</c:v>
                </c:pt>
                <c:pt idx="4">
                  <c:v>56.461491</c:v>
                </c:pt>
                <c:pt idx="5">
                  <c:v>57.621014</c:v>
                </c:pt>
                <c:pt idx="6">
                  <c:v>58.45317</c:v>
                </c:pt>
              </c:numCache>
            </c:numRef>
          </c:val>
        </c:ser>
        <c:ser>
          <c:idx val="2"/>
          <c:order val="2"/>
          <c:tx>
            <c:strRef>
              <c:f>fft_2d!$D$13</c:f>
              <c:strCache>
                <c:ptCount val="1"/>
                <c:pt idx="0">
                  <c:v>800</c:v>
                </c:pt>
              </c:strCache>
            </c:strRef>
          </c:tx>
          <c:cat>
            <c:numRef>
              <c:f>fft_2d!$A$14:$A$20</c:f>
              <c:numCache>
                <c:formatCode>General</c:formatCode>
                <c:ptCount val="7"/>
                <c:pt idx="0">
                  <c:v>400.0</c:v>
                </c:pt>
                <c:pt idx="1">
                  <c:v>450.0</c:v>
                </c:pt>
                <c:pt idx="2">
                  <c:v>500.0</c:v>
                </c:pt>
                <c:pt idx="3">
                  <c:v>550.0</c:v>
                </c:pt>
                <c:pt idx="4">
                  <c:v>600.0</c:v>
                </c:pt>
                <c:pt idx="5">
                  <c:v>650.0</c:v>
                </c:pt>
                <c:pt idx="6">
                  <c:v>700.0</c:v>
                </c:pt>
              </c:numCache>
            </c:numRef>
          </c:cat>
          <c:val>
            <c:numRef>
              <c:f>fft_2d!$D$14:$D$20</c:f>
              <c:numCache>
                <c:formatCode>General</c:formatCode>
                <c:ptCount val="7"/>
                <c:pt idx="0">
                  <c:v>49.560636</c:v>
                </c:pt>
                <c:pt idx="1">
                  <c:v>53.773933</c:v>
                </c:pt>
                <c:pt idx="2">
                  <c:v>57.031331</c:v>
                </c:pt>
                <c:pt idx="3">
                  <c:v>59.714774</c:v>
                </c:pt>
                <c:pt idx="4">
                  <c:v>61.611216</c:v>
                </c:pt>
                <c:pt idx="5">
                  <c:v>63.091584</c:v>
                </c:pt>
                <c:pt idx="6">
                  <c:v>64.417407</c:v>
                </c:pt>
              </c:numCache>
            </c:numRef>
          </c:val>
        </c:ser>
        <c:ser>
          <c:idx val="3"/>
          <c:order val="3"/>
          <c:tx>
            <c:strRef>
              <c:f>fft_2d!$E$13</c:f>
              <c:strCache>
                <c:ptCount val="1"/>
                <c:pt idx="0">
                  <c:v>900</c:v>
                </c:pt>
              </c:strCache>
            </c:strRef>
          </c:tx>
          <c:cat>
            <c:numRef>
              <c:f>fft_2d!$A$14:$A$20</c:f>
              <c:numCache>
                <c:formatCode>General</c:formatCode>
                <c:ptCount val="7"/>
                <c:pt idx="0">
                  <c:v>400.0</c:v>
                </c:pt>
                <c:pt idx="1">
                  <c:v>450.0</c:v>
                </c:pt>
                <c:pt idx="2">
                  <c:v>500.0</c:v>
                </c:pt>
                <c:pt idx="3">
                  <c:v>550.0</c:v>
                </c:pt>
                <c:pt idx="4">
                  <c:v>600.0</c:v>
                </c:pt>
                <c:pt idx="5">
                  <c:v>650.0</c:v>
                </c:pt>
                <c:pt idx="6">
                  <c:v>700.0</c:v>
                </c:pt>
              </c:numCache>
            </c:numRef>
          </c:cat>
          <c:val>
            <c:numRef>
              <c:f>fft_2d!$E$14:$E$20</c:f>
              <c:numCache>
                <c:formatCode>General</c:formatCode>
                <c:ptCount val="7"/>
                <c:pt idx="0">
                  <c:v>50.588476</c:v>
                </c:pt>
                <c:pt idx="1">
                  <c:v>55.923101</c:v>
                </c:pt>
                <c:pt idx="2">
                  <c:v>60.270147</c:v>
                </c:pt>
                <c:pt idx="3">
                  <c:v>63.95986699999999</c:v>
                </c:pt>
                <c:pt idx="4">
                  <c:v>66.65002699999998</c:v>
                </c:pt>
                <c:pt idx="5">
                  <c:v>68.859863</c:v>
                </c:pt>
                <c:pt idx="6">
                  <c:v>70.669567</c:v>
                </c:pt>
              </c:numCache>
            </c:numRef>
          </c:val>
        </c:ser>
        <c:ser>
          <c:idx val="4"/>
          <c:order val="4"/>
          <c:tx>
            <c:strRef>
              <c:f>fft_2d!$F$13</c:f>
              <c:strCache>
                <c:ptCount val="1"/>
                <c:pt idx="0">
                  <c:v>1000</c:v>
                </c:pt>
              </c:strCache>
            </c:strRef>
          </c:tx>
          <c:cat>
            <c:numRef>
              <c:f>fft_2d!$A$14:$A$20</c:f>
              <c:numCache>
                <c:formatCode>General</c:formatCode>
                <c:ptCount val="7"/>
                <c:pt idx="0">
                  <c:v>400.0</c:v>
                </c:pt>
                <c:pt idx="1">
                  <c:v>450.0</c:v>
                </c:pt>
                <c:pt idx="2">
                  <c:v>500.0</c:v>
                </c:pt>
                <c:pt idx="3">
                  <c:v>550.0</c:v>
                </c:pt>
                <c:pt idx="4">
                  <c:v>600.0</c:v>
                </c:pt>
                <c:pt idx="5">
                  <c:v>650.0</c:v>
                </c:pt>
                <c:pt idx="6">
                  <c:v>700.0</c:v>
                </c:pt>
              </c:numCache>
            </c:numRef>
          </c:cat>
          <c:val>
            <c:numRef>
              <c:f>fft_2d!$F$14:$F$20</c:f>
              <c:numCache>
                <c:formatCode>General</c:formatCode>
                <c:ptCount val="7"/>
                <c:pt idx="0">
                  <c:v>51.035454</c:v>
                </c:pt>
                <c:pt idx="1">
                  <c:v>56.854573</c:v>
                </c:pt>
                <c:pt idx="2">
                  <c:v>62.078548</c:v>
                </c:pt>
                <c:pt idx="3">
                  <c:v>66.812714</c:v>
                </c:pt>
                <c:pt idx="4">
                  <c:v>70.17265799999998</c:v>
                </c:pt>
                <c:pt idx="5">
                  <c:v>73.054288</c:v>
                </c:pt>
                <c:pt idx="6">
                  <c:v>75.65550099999999</c:v>
                </c:pt>
              </c:numCache>
            </c:numRef>
          </c:val>
        </c:ser>
        <c:ser>
          <c:idx val="5"/>
          <c:order val="5"/>
          <c:tx>
            <c:strRef>
              <c:f>fft_2d!$G$13</c:f>
              <c:strCache>
                <c:ptCount val="1"/>
                <c:pt idx="0">
                  <c:v>1100</c:v>
                </c:pt>
              </c:strCache>
            </c:strRef>
          </c:tx>
          <c:cat>
            <c:numRef>
              <c:f>fft_2d!$A$14:$A$20</c:f>
              <c:numCache>
                <c:formatCode>General</c:formatCode>
                <c:ptCount val="7"/>
                <c:pt idx="0">
                  <c:v>400.0</c:v>
                </c:pt>
                <c:pt idx="1">
                  <c:v>450.0</c:v>
                </c:pt>
                <c:pt idx="2">
                  <c:v>500.0</c:v>
                </c:pt>
                <c:pt idx="3">
                  <c:v>550.0</c:v>
                </c:pt>
                <c:pt idx="4">
                  <c:v>600.0</c:v>
                </c:pt>
                <c:pt idx="5">
                  <c:v>650.0</c:v>
                </c:pt>
                <c:pt idx="6">
                  <c:v>700.0</c:v>
                </c:pt>
              </c:numCache>
            </c:numRef>
          </c:cat>
          <c:val>
            <c:numRef>
              <c:f>fft_2d!$G$14:$G$20</c:f>
              <c:numCache>
                <c:formatCode>General</c:formatCode>
                <c:ptCount val="7"/>
                <c:pt idx="0">
                  <c:v>51.328621</c:v>
                </c:pt>
                <c:pt idx="1">
                  <c:v>57.353855</c:v>
                </c:pt>
                <c:pt idx="2">
                  <c:v>63.076857</c:v>
                </c:pt>
                <c:pt idx="3">
                  <c:v>68.724982</c:v>
                </c:pt>
                <c:pt idx="4">
                  <c:v>73.034514</c:v>
                </c:pt>
                <c:pt idx="5">
                  <c:v>76.55855799999999</c:v>
                </c:pt>
                <c:pt idx="6">
                  <c:v>79.937268</c:v>
                </c:pt>
              </c:numCache>
            </c:numRef>
          </c:val>
        </c:ser>
        <c:ser>
          <c:idx val="6"/>
          <c:order val="6"/>
          <c:tx>
            <c:strRef>
              <c:f>fft_2d!$H$13</c:f>
              <c:strCache>
                <c:ptCount val="1"/>
                <c:pt idx="0">
                  <c:v>1200</c:v>
                </c:pt>
              </c:strCache>
            </c:strRef>
          </c:tx>
          <c:cat>
            <c:numRef>
              <c:f>fft_2d!$A$14:$A$20</c:f>
              <c:numCache>
                <c:formatCode>General</c:formatCode>
                <c:ptCount val="7"/>
                <c:pt idx="0">
                  <c:v>400.0</c:v>
                </c:pt>
                <c:pt idx="1">
                  <c:v>450.0</c:v>
                </c:pt>
                <c:pt idx="2">
                  <c:v>500.0</c:v>
                </c:pt>
                <c:pt idx="3">
                  <c:v>550.0</c:v>
                </c:pt>
                <c:pt idx="4">
                  <c:v>600.0</c:v>
                </c:pt>
                <c:pt idx="5">
                  <c:v>650.0</c:v>
                </c:pt>
                <c:pt idx="6">
                  <c:v>700.0</c:v>
                </c:pt>
              </c:numCache>
            </c:numRef>
          </c:cat>
          <c:val>
            <c:numRef>
              <c:f>fft_2d!$H$14:$H$20</c:f>
              <c:numCache>
                <c:formatCode>General</c:formatCode>
                <c:ptCount val="7"/>
                <c:pt idx="0">
                  <c:v>51.472954</c:v>
                </c:pt>
                <c:pt idx="1">
                  <c:v>57.577026</c:v>
                </c:pt>
                <c:pt idx="2">
                  <c:v>63.452126</c:v>
                </c:pt>
                <c:pt idx="3">
                  <c:v>69.568946</c:v>
                </c:pt>
                <c:pt idx="4">
                  <c:v>74.370609</c:v>
                </c:pt>
                <c:pt idx="5">
                  <c:v>77.021826</c:v>
                </c:pt>
                <c:pt idx="6">
                  <c:v>82.266706</c:v>
                </c:pt>
              </c:numCache>
            </c:numRef>
          </c:val>
        </c:ser>
        <c:marker val="1"/>
        <c:axId val="830351656"/>
        <c:axId val="520664312"/>
      </c:lineChart>
      <c:catAx>
        <c:axId val="830351656"/>
        <c:scaling>
          <c:orientation val="minMax"/>
        </c:scaling>
        <c:axPos val="b"/>
        <c:title>
          <c:tx>
            <c:rich>
              <a:bodyPr/>
              <a:lstStyle/>
              <a:p>
                <a:pPr>
                  <a:defRPr/>
                </a:pPr>
                <a:r>
                  <a:rPr lang="en-US"/>
                  <a:t>GPU Core Frequency (MHz)</a:t>
                </a:r>
              </a:p>
            </c:rich>
          </c:tx>
          <c:layout/>
        </c:title>
        <c:numFmt formatCode="General" sourceLinked="1"/>
        <c:majorTickMark val="none"/>
        <c:tickLblPos val="nextTo"/>
        <c:crossAx val="520664312"/>
        <c:crosses val="autoZero"/>
        <c:auto val="1"/>
        <c:lblAlgn val="ctr"/>
        <c:lblOffset val="100"/>
      </c:catAx>
      <c:valAx>
        <c:axId val="520664312"/>
        <c:scaling>
          <c:orientation val="minMax"/>
          <c:max val="85.0"/>
          <c:min val="40.0"/>
        </c:scaling>
        <c:axPos val="l"/>
        <c:majorGridlines/>
        <c:title>
          <c:tx>
            <c:rich>
              <a:bodyPr/>
              <a:lstStyle/>
              <a:p>
                <a:pPr>
                  <a:defRPr/>
                </a:pPr>
                <a:r>
                  <a:rPr lang="en-US"/>
                  <a:t>Performance (GFLOPS)</a:t>
                </a:r>
              </a:p>
            </c:rich>
          </c:tx>
          <c:layout/>
        </c:title>
        <c:numFmt formatCode="General" sourceLinked="1"/>
        <c:tickLblPos val="nextTo"/>
        <c:crossAx val="830351656"/>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2"/>
  <c:clrMapOvr bg1="lt1" tx1="dk1" bg2="lt2" tx2="dk2" accent1="accent1" accent2="accent2" accent3="accent3" accent4="accent4" accent5="accent5" accent6="accent6" hlink="hlink" folHlink="folHlink"/>
  <c:chart>
    <c:autoTitleDeleted val="1"/>
    <c:plotArea>
      <c:layout/>
      <c:lineChart>
        <c:grouping val="standard"/>
        <c:ser>
          <c:idx val="0"/>
          <c:order val="0"/>
          <c:tx>
            <c:strRef>
              <c:f>fft_2d!$B$3</c:f>
              <c:strCache>
                <c:ptCount val="1"/>
                <c:pt idx="0">
                  <c:v>600</c:v>
                </c:pt>
              </c:strCache>
            </c:strRef>
          </c:tx>
          <c:cat>
            <c:numRef>
              <c:f>fft_2d!$A$4:$A$10</c:f>
              <c:numCache>
                <c:formatCode>General</c:formatCode>
                <c:ptCount val="7"/>
                <c:pt idx="0">
                  <c:v>400.0</c:v>
                </c:pt>
                <c:pt idx="1">
                  <c:v>450.0</c:v>
                </c:pt>
                <c:pt idx="2">
                  <c:v>500.0</c:v>
                </c:pt>
                <c:pt idx="3">
                  <c:v>550.0</c:v>
                </c:pt>
                <c:pt idx="4">
                  <c:v>600.0</c:v>
                </c:pt>
                <c:pt idx="5">
                  <c:v>650.0</c:v>
                </c:pt>
                <c:pt idx="6">
                  <c:v>700.0</c:v>
                </c:pt>
              </c:numCache>
            </c:numRef>
          </c:cat>
          <c:val>
            <c:numRef>
              <c:f>fft_2d!$B$4:$B$10</c:f>
              <c:numCache>
                <c:formatCode>General</c:formatCode>
                <c:ptCount val="7"/>
                <c:pt idx="0">
                  <c:v>227.9</c:v>
                </c:pt>
                <c:pt idx="1">
                  <c:v>231.2</c:v>
                </c:pt>
                <c:pt idx="2">
                  <c:v>236.1</c:v>
                </c:pt>
                <c:pt idx="3">
                  <c:v>240.9</c:v>
                </c:pt>
                <c:pt idx="4">
                  <c:v>245.3</c:v>
                </c:pt>
                <c:pt idx="5">
                  <c:v>251.1</c:v>
                </c:pt>
                <c:pt idx="6">
                  <c:v>254.1</c:v>
                </c:pt>
              </c:numCache>
            </c:numRef>
          </c:val>
        </c:ser>
        <c:ser>
          <c:idx val="1"/>
          <c:order val="1"/>
          <c:tx>
            <c:strRef>
              <c:f>fft_2d!$C$3</c:f>
              <c:strCache>
                <c:ptCount val="1"/>
                <c:pt idx="0">
                  <c:v>700</c:v>
                </c:pt>
              </c:strCache>
            </c:strRef>
          </c:tx>
          <c:cat>
            <c:numRef>
              <c:f>fft_2d!$A$4:$A$10</c:f>
              <c:numCache>
                <c:formatCode>General</c:formatCode>
                <c:ptCount val="7"/>
                <c:pt idx="0">
                  <c:v>400.0</c:v>
                </c:pt>
                <c:pt idx="1">
                  <c:v>450.0</c:v>
                </c:pt>
                <c:pt idx="2">
                  <c:v>500.0</c:v>
                </c:pt>
                <c:pt idx="3">
                  <c:v>550.0</c:v>
                </c:pt>
                <c:pt idx="4">
                  <c:v>600.0</c:v>
                </c:pt>
                <c:pt idx="5">
                  <c:v>650.0</c:v>
                </c:pt>
                <c:pt idx="6">
                  <c:v>700.0</c:v>
                </c:pt>
              </c:numCache>
            </c:numRef>
          </c:cat>
          <c:val>
            <c:numRef>
              <c:f>fft_2d!$C$4:$C$10</c:f>
              <c:numCache>
                <c:formatCode>General</c:formatCode>
                <c:ptCount val="7"/>
                <c:pt idx="0">
                  <c:v>231.1</c:v>
                </c:pt>
                <c:pt idx="1">
                  <c:v>236.8</c:v>
                </c:pt>
                <c:pt idx="2">
                  <c:v>243.9</c:v>
                </c:pt>
                <c:pt idx="3">
                  <c:v>247.0</c:v>
                </c:pt>
                <c:pt idx="4">
                  <c:v>253.0</c:v>
                </c:pt>
                <c:pt idx="5">
                  <c:v>256.1</c:v>
                </c:pt>
                <c:pt idx="6">
                  <c:v>261.7</c:v>
                </c:pt>
              </c:numCache>
            </c:numRef>
          </c:val>
        </c:ser>
        <c:ser>
          <c:idx val="2"/>
          <c:order val="2"/>
          <c:tx>
            <c:strRef>
              <c:f>fft_2d!$D$3</c:f>
              <c:strCache>
                <c:ptCount val="1"/>
                <c:pt idx="0">
                  <c:v>800</c:v>
                </c:pt>
              </c:strCache>
            </c:strRef>
          </c:tx>
          <c:cat>
            <c:numRef>
              <c:f>fft_2d!$A$4:$A$10</c:f>
              <c:numCache>
                <c:formatCode>General</c:formatCode>
                <c:ptCount val="7"/>
                <c:pt idx="0">
                  <c:v>400.0</c:v>
                </c:pt>
                <c:pt idx="1">
                  <c:v>450.0</c:v>
                </c:pt>
                <c:pt idx="2">
                  <c:v>500.0</c:v>
                </c:pt>
                <c:pt idx="3">
                  <c:v>550.0</c:v>
                </c:pt>
                <c:pt idx="4">
                  <c:v>600.0</c:v>
                </c:pt>
                <c:pt idx="5">
                  <c:v>650.0</c:v>
                </c:pt>
                <c:pt idx="6">
                  <c:v>700.0</c:v>
                </c:pt>
              </c:numCache>
            </c:numRef>
          </c:cat>
          <c:val>
            <c:numRef>
              <c:f>fft_2d!$D$4:$D$10</c:f>
              <c:numCache>
                <c:formatCode>General</c:formatCode>
                <c:ptCount val="7"/>
                <c:pt idx="0">
                  <c:v>234.0</c:v>
                </c:pt>
                <c:pt idx="1">
                  <c:v>241.3</c:v>
                </c:pt>
                <c:pt idx="2">
                  <c:v>247.7</c:v>
                </c:pt>
                <c:pt idx="3">
                  <c:v>251.4</c:v>
                </c:pt>
                <c:pt idx="4">
                  <c:v>257.3</c:v>
                </c:pt>
                <c:pt idx="5">
                  <c:v>263.3999999999999</c:v>
                </c:pt>
                <c:pt idx="6">
                  <c:v>266.6</c:v>
                </c:pt>
              </c:numCache>
            </c:numRef>
          </c:val>
        </c:ser>
        <c:ser>
          <c:idx val="3"/>
          <c:order val="3"/>
          <c:tx>
            <c:strRef>
              <c:f>fft_2d!$E$3</c:f>
              <c:strCache>
                <c:ptCount val="1"/>
                <c:pt idx="0">
                  <c:v>900</c:v>
                </c:pt>
              </c:strCache>
            </c:strRef>
          </c:tx>
          <c:cat>
            <c:numRef>
              <c:f>fft_2d!$A$4:$A$10</c:f>
              <c:numCache>
                <c:formatCode>General</c:formatCode>
                <c:ptCount val="7"/>
                <c:pt idx="0">
                  <c:v>400.0</c:v>
                </c:pt>
                <c:pt idx="1">
                  <c:v>450.0</c:v>
                </c:pt>
                <c:pt idx="2">
                  <c:v>500.0</c:v>
                </c:pt>
                <c:pt idx="3">
                  <c:v>550.0</c:v>
                </c:pt>
                <c:pt idx="4">
                  <c:v>600.0</c:v>
                </c:pt>
                <c:pt idx="5">
                  <c:v>650.0</c:v>
                </c:pt>
                <c:pt idx="6">
                  <c:v>700.0</c:v>
                </c:pt>
              </c:numCache>
            </c:numRef>
          </c:cat>
          <c:val>
            <c:numRef>
              <c:f>fft_2d!$E$4:$E$10</c:f>
              <c:numCache>
                <c:formatCode>General</c:formatCode>
                <c:ptCount val="7"/>
                <c:pt idx="0">
                  <c:v>237.7</c:v>
                </c:pt>
                <c:pt idx="1">
                  <c:v>243.7</c:v>
                </c:pt>
                <c:pt idx="2">
                  <c:v>251.5</c:v>
                </c:pt>
                <c:pt idx="3">
                  <c:v>255.8</c:v>
                </c:pt>
                <c:pt idx="4">
                  <c:v>261.2</c:v>
                </c:pt>
                <c:pt idx="5">
                  <c:v>265.7</c:v>
                </c:pt>
                <c:pt idx="6">
                  <c:v>268.6</c:v>
                </c:pt>
              </c:numCache>
            </c:numRef>
          </c:val>
        </c:ser>
        <c:ser>
          <c:idx val="4"/>
          <c:order val="4"/>
          <c:tx>
            <c:strRef>
              <c:f>fft_2d!$F$3</c:f>
              <c:strCache>
                <c:ptCount val="1"/>
                <c:pt idx="0">
                  <c:v>1000</c:v>
                </c:pt>
              </c:strCache>
            </c:strRef>
          </c:tx>
          <c:cat>
            <c:numRef>
              <c:f>fft_2d!$A$4:$A$10</c:f>
              <c:numCache>
                <c:formatCode>General</c:formatCode>
                <c:ptCount val="7"/>
                <c:pt idx="0">
                  <c:v>400.0</c:v>
                </c:pt>
                <c:pt idx="1">
                  <c:v>450.0</c:v>
                </c:pt>
                <c:pt idx="2">
                  <c:v>500.0</c:v>
                </c:pt>
                <c:pt idx="3">
                  <c:v>550.0</c:v>
                </c:pt>
                <c:pt idx="4">
                  <c:v>600.0</c:v>
                </c:pt>
                <c:pt idx="5">
                  <c:v>650.0</c:v>
                </c:pt>
                <c:pt idx="6">
                  <c:v>700.0</c:v>
                </c:pt>
              </c:numCache>
            </c:numRef>
          </c:cat>
          <c:val>
            <c:numRef>
              <c:f>fft_2d!$F$4:$F$10</c:f>
              <c:numCache>
                <c:formatCode>General</c:formatCode>
                <c:ptCount val="7"/>
                <c:pt idx="0">
                  <c:v>238.5</c:v>
                </c:pt>
                <c:pt idx="1">
                  <c:v>245.8</c:v>
                </c:pt>
                <c:pt idx="2">
                  <c:v>253.0</c:v>
                </c:pt>
                <c:pt idx="3">
                  <c:v>259.3999999999999</c:v>
                </c:pt>
                <c:pt idx="4">
                  <c:v>266.1</c:v>
                </c:pt>
                <c:pt idx="5">
                  <c:v>270.2</c:v>
                </c:pt>
                <c:pt idx="6">
                  <c:v>275.6</c:v>
                </c:pt>
              </c:numCache>
            </c:numRef>
          </c:val>
        </c:ser>
        <c:ser>
          <c:idx val="5"/>
          <c:order val="5"/>
          <c:tx>
            <c:strRef>
              <c:f>fft_2d!$G$3</c:f>
              <c:strCache>
                <c:ptCount val="1"/>
                <c:pt idx="0">
                  <c:v>1100</c:v>
                </c:pt>
              </c:strCache>
            </c:strRef>
          </c:tx>
          <c:cat>
            <c:numRef>
              <c:f>fft_2d!$A$4:$A$10</c:f>
              <c:numCache>
                <c:formatCode>General</c:formatCode>
                <c:ptCount val="7"/>
                <c:pt idx="0">
                  <c:v>400.0</c:v>
                </c:pt>
                <c:pt idx="1">
                  <c:v>450.0</c:v>
                </c:pt>
                <c:pt idx="2">
                  <c:v>500.0</c:v>
                </c:pt>
                <c:pt idx="3">
                  <c:v>550.0</c:v>
                </c:pt>
                <c:pt idx="4">
                  <c:v>600.0</c:v>
                </c:pt>
                <c:pt idx="5">
                  <c:v>650.0</c:v>
                </c:pt>
                <c:pt idx="6">
                  <c:v>700.0</c:v>
                </c:pt>
              </c:numCache>
            </c:numRef>
          </c:cat>
          <c:val>
            <c:numRef>
              <c:f>fft_2d!$G$4:$G$10</c:f>
              <c:numCache>
                <c:formatCode>General</c:formatCode>
                <c:ptCount val="7"/>
                <c:pt idx="0">
                  <c:v>240.9</c:v>
                </c:pt>
                <c:pt idx="1">
                  <c:v>248.2</c:v>
                </c:pt>
                <c:pt idx="2">
                  <c:v>255.5</c:v>
                </c:pt>
                <c:pt idx="3">
                  <c:v>262.7</c:v>
                </c:pt>
                <c:pt idx="4">
                  <c:v>268.3999999999999</c:v>
                </c:pt>
                <c:pt idx="5">
                  <c:v>273.8999999999999</c:v>
                </c:pt>
                <c:pt idx="6">
                  <c:v>280.1</c:v>
                </c:pt>
              </c:numCache>
            </c:numRef>
          </c:val>
        </c:ser>
        <c:ser>
          <c:idx val="6"/>
          <c:order val="6"/>
          <c:tx>
            <c:strRef>
              <c:f>fft_2d!$H$3</c:f>
              <c:strCache>
                <c:ptCount val="1"/>
                <c:pt idx="0">
                  <c:v>1200</c:v>
                </c:pt>
              </c:strCache>
            </c:strRef>
          </c:tx>
          <c:cat>
            <c:numRef>
              <c:f>fft_2d!$A$4:$A$10</c:f>
              <c:numCache>
                <c:formatCode>General</c:formatCode>
                <c:ptCount val="7"/>
                <c:pt idx="0">
                  <c:v>400.0</c:v>
                </c:pt>
                <c:pt idx="1">
                  <c:v>450.0</c:v>
                </c:pt>
                <c:pt idx="2">
                  <c:v>500.0</c:v>
                </c:pt>
                <c:pt idx="3">
                  <c:v>550.0</c:v>
                </c:pt>
                <c:pt idx="4">
                  <c:v>600.0</c:v>
                </c:pt>
                <c:pt idx="5">
                  <c:v>650.0</c:v>
                </c:pt>
                <c:pt idx="6">
                  <c:v>700.0</c:v>
                </c:pt>
              </c:numCache>
            </c:numRef>
          </c:cat>
          <c:val>
            <c:numRef>
              <c:f>fft_2d!$H$4:$H$10</c:f>
              <c:numCache>
                <c:formatCode>General</c:formatCode>
                <c:ptCount val="7"/>
                <c:pt idx="0">
                  <c:v>242.3</c:v>
                </c:pt>
                <c:pt idx="1">
                  <c:v>249.8</c:v>
                </c:pt>
                <c:pt idx="2">
                  <c:v>255.8</c:v>
                </c:pt>
                <c:pt idx="3">
                  <c:v>265.8</c:v>
                </c:pt>
                <c:pt idx="4">
                  <c:v>270.8</c:v>
                </c:pt>
                <c:pt idx="5">
                  <c:v>277.2</c:v>
                </c:pt>
                <c:pt idx="6">
                  <c:v>283.3999999999999</c:v>
                </c:pt>
              </c:numCache>
            </c:numRef>
          </c:val>
        </c:ser>
        <c:marker val="1"/>
        <c:axId val="847427224"/>
        <c:axId val="860309560"/>
      </c:lineChart>
      <c:catAx>
        <c:axId val="847427224"/>
        <c:scaling>
          <c:orientation val="minMax"/>
        </c:scaling>
        <c:axPos val="b"/>
        <c:title>
          <c:tx>
            <c:rich>
              <a:bodyPr/>
              <a:lstStyle/>
              <a:p>
                <a:pPr>
                  <a:defRPr/>
                </a:pPr>
                <a:r>
                  <a:rPr lang="en-US"/>
                  <a:t>GPU Core Frequency (MHz)</a:t>
                </a:r>
              </a:p>
            </c:rich>
          </c:tx>
          <c:layout/>
        </c:title>
        <c:numFmt formatCode="General" sourceLinked="1"/>
        <c:majorTickMark val="none"/>
        <c:tickLblPos val="nextTo"/>
        <c:crossAx val="860309560"/>
        <c:crosses val="autoZero"/>
        <c:auto val="1"/>
        <c:lblAlgn val="ctr"/>
        <c:lblOffset val="100"/>
      </c:catAx>
      <c:valAx>
        <c:axId val="860309560"/>
        <c:scaling>
          <c:orientation val="minMax"/>
          <c:max val="285.0"/>
          <c:min val="225.0"/>
        </c:scaling>
        <c:axPos val="l"/>
        <c:majorGridlines/>
        <c:title>
          <c:tx>
            <c:rich>
              <a:bodyPr/>
              <a:lstStyle/>
              <a:p>
                <a:pPr>
                  <a:defRPr/>
                </a:pPr>
                <a:r>
                  <a:rPr lang="en-US"/>
                  <a:t>Power (Watts)</a:t>
                </a:r>
              </a:p>
            </c:rich>
          </c:tx>
          <c:layout/>
        </c:title>
        <c:numFmt formatCode="General" sourceLinked="1"/>
        <c:tickLblPos val="nextTo"/>
        <c:crossAx val="847427224"/>
        <c:crosses val="autoZero"/>
        <c:crossBetween val="between"/>
      </c:valAx>
    </c:plotArea>
    <c:legend>
      <c:legendPos val="r"/>
      <c:layout/>
    </c:legend>
    <c:plotVisOnly val="1"/>
    <c:dispBlanksAs val="gap"/>
  </c:chart>
  <c:txPr>
    <a:bodyPr/>
    <a:lstStyle/>
    <a:p>
      <a:pPr>
        <a:defRPr sz="1800"/>
      </a:pPr>
      <a:endParaRPr lang="en-US"/>
    </a:p>
  </c:tx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pict"/><Relationship Id="rId2" Type="http://schemas.openxmlformats.org/officeDocument/2006/relationships/image" Target="../media/image13.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ED8545-E736-8549-ADC6-2151293F1545}" type="datetimeFigureOut">
              <a:rPr lang="en-US" smtClean="0"/>
              <a:pPr/>
              <a:t>12/19/10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36239-2110-5D4E-88AF-9C2981503F0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65" charset="0"/>
                <a:ea typeface="ＭＳ Ｐゴシック" pitchFamily="-65" charset="-128"/>
                <a:cs typeface="ＭＳ Ｐゴシック" pitchFamily="-65" charset="-128"/>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65" charset="0"/>
                <a:ea typeface="ＭＳ Ｐゴシック" pitchFamily="-65" charset="-128"/>
                <a:cs typeface="ＭＳ Ｐゴシック" pitchFamily="-65" charset="-128"/>
              </a:defRPr>
            </a:lvl1pPr>
          </a:lstStyle>
          <a:p>
            <a:pPr>
              <a:defRPr/>
            </a:pPr>
            <a:fld id="{B05AD298-4C29-6341-ADE1-9ADE4043BDC2}"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65" charset="0"/>
                <a:ea typeface="ＭＳ Ｐゴシック" pitchFamily="-65" charset="-128"/>
                <a:cs typeface="ＭＳ Ｐゴシック" pitchFamily="-65" charset="-128"/>
              </a:rPr>
              <a:t>Graphic</a:t>
            </a:r>
            <a:r>
              <a:rPr lang="en-US" sz="1200" kern="1200" baseline="0" dirty="0" smtClean="0">
                <a:solidFill>
                  <a:schemeClr val="tx1"/>
                </a:solidFill>
                <a:latin typeface="Arial" pitchFamily="-65" charset="0"/>
                <a:ea typeface="ＭＳ Ｐゴシック" pitchFamily="-65" charset="-128"/>
                <a:cs typeface="ＭＳ Ｐゴシック" pitchFamily="-65" charset="-128"/>
              </a:rPr>
              <a:t> processing units are traditionally used for gaming and image processing. Recently with the introduction of high-level languages such as CUDA and Brook+, GPU has evolved </a:t>
            </a:r>
            <a:endParaRPr lang="en-US" sz="1200" kern="1200" dirty="0" smtClean="0">
              <a:solidFill>
                <a:schemeClr val="tx1"/>
              </a:solidFill>
              <a:latin typeface="Arial" pitchFamily="-65" charset="0"/>
              <a:ea typeface="ＭＳ Ｐゴシック" pitchFamily="-65" charset="-128"/>
              <a:cs typeface="ＭＳ Ｐゴシック" pitchFamily="-65" charset="-128"/>
            </a:endParaRPr>
          </a:p>
          <a:p>
            <a:r>
              <a:rPr lang="en-US" sz="1200" kern="1200" dirty="0" smtClean="0">
                <a:solidFill>
                  <a:schemeClr val="tx1"/>
                </a:solidFill>
                <a:latin typeface="Arial" pitchFamily="-65" charset="0"/>
                <a:ea typeface="ＭＳ Ｐゴシック" pitchFamily="-65" charset="-128"/>
                <a:cs typeface="ＭＳ Ｐゴシック" pitchFamily="-65" charset="-128"/>
              </a:rPr>
              <a:t>into accelerators with capability of general purpose computing. Compared to traditional CPUs, performance of </a:t>
            </a:r>
            <a:r>
              <a:rPr lang="en-US" sz="1200" kern="1200" dirty="0" err="1" smtClean="0">
                <a:solidFill>
                  <a:schemeClr val="tx1"/>
                </a:solidFill>
                <a:latin typeface="Arial" pitchFamily="-65" charset="0"/>
                <a:ea typeface="ＭＳ Ｐゴシック" pitchFamily="-65" charset="-128"/>
                <a:cs typeface="ＭＳ Ｐゴシック" pitchFamily="-65" charset="-128"/>
              </a:rPr>
              <a:t>GPUs</a:t>
            </a:r>
            <a:r>
              <a:rPr lang="en-US" sz="1200" kern="1200" dirty="0" smtClean="0">
                <a:solidFill>
                  <a:schemeClr val="tx1"/>
                </a:solidFill>
                <a:latin typeface="Arial" pitchFamily="-65" charset="0"/>
                <a:ea typeface="ＭＳ Ｐゴシック" pitchFamily="-65" charset="-128"/>
                <a:cs typeface="ＭＳ Ｐゴシック" pitchFamily="-65" charset="-128"/>
              </a:rPr>
              <a:t> increases at a much faster rate. For instance, the difference of the peak float-point operations per second (FLOPS) between the NVIDIA GPU and the Intel CPU is about 500 </a:t>
            </a:r>
            <a:r>
              <a:rPr lang="en-US" sz="1200" kern="1200" dirty="0" err="1" smtClean="0">
                <a:solidFill>
                  <a:schemeClr val="tx1"/>
                </a:solidFill>
                <a:latin typeface="Arial" pitchFamily="-65" charset="0"/>
                <a:ea typeface="ＭＳ Ｐゴシック" pitchFamily="-65" charset="-128"/>
                <a:cs typeface="ＭＳ Ｐゴシック" pitchFamily="-65" charset="-128"/>
              </a:rPr>
              <a:t>giga</a:t>
            </a:r>
            <a:r>
              <a:rPr lang="en-US" sz="1200" kern="1200" dirty="0" smtClean="0">
                <a:solidFill>
                  <a:schemeClr val="tx1"/>
                </a:solidFill>
                <a:latin typeface="Arial" pitchFamily="-65" charset="0"/>
                <a:ea typeface="ＭＳ Ｐゴシック" pitchFamily="-65" charset="-128"/>
                <a:cs typeface="ＭＳ Ｐゴシック" pitchFamily="-65" charset="-128"/>
              </a:rPr>
              <a:t> FLOPS (GFLOPS) in Nov 2006, and this difference increases to more than 800 </a:t>
            </a:r>
            <a:r>
              <a:rPr lang="en-US" sz="1200" kern="1200" dirty="0" err="1" smtClean="0">
                <a:solidFill>
                  <a:schemeClr val="tx1"/>
                </a:solidFill>
                <a:latin typeface="Arial" pitchFamily="-65" charset="0"/>
                <a:ea typeface="ＭＳ Ｐゴシック" pitchFamily="-65" charset="-128"/>
                <a:cs typeface="ＭＳ Ｐゴシック" pitchFamily="-65" charset="-128"/>
              </a:rPr>
              <a:t>GFLOPs</a:t>
            </a:r>
            <a:r>
              <a:rPr lang="en-US" sz="1200" kern="1200" dirty="0" smtClean="0">
                <a:solidFill>
                  <a:schemeClr val="tx1"/>
                </a:solidFill>
                <a:latin typeface="Arial" pitchFamily="-65" charset="0"/>
                <a:ea typeface="ＭＳ Ｐゴシック" pitchFamily="-65" charset="-128"/>
                <a:cs typeface="ＭＳ Ｐゴシック" pitchFamily="-65" charset="-128"/>
              </a:rPr>
              <a:t> in Jun 2008.</a:t>
            </a:r>
            <a:endParaRPr lang="en-US" baseline="0" dirty="0" smtClean="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46328853"/>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Matrix transpose has</a:t>
            </a:r>
            <a:r>
              <a:rPr lang="en-US" baseline="0" dirty="0" smtClean="0"/>
              <a:t> much higher memory to compute ratio. While this ration is similar for Matrix multiplication and FFT, the instruction throughput of mm is 40% higher …</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a:t>
            </a:r>
            <a:r>
              <a:rPr lang="en-US" baseline="0" dirty="0" smtClean="0"/>
              <a:t> the energy efficiency. Clearly, the energy efficiency bounded by both core and memory frequencies. </a:t>
            </a:r>
          </a:p>
          <a:p>
            <a:endParaRPr lang="en-US" baseline="0" dirty="0" smtClean="0"/>
          </a:p>
          <a:p>
            <a:r>
              <a:rPr lang="en-US" baseline="0" dirty="0" smtClean="0"/>
              <a:t>When the memory frequency is low, changing the core frequency does not affect the efficiency much. First a few lines, increase, then become plateau, </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a:t>
            </a:r>
            <a:r>
              <a:rPr lang="en-US" baseline="0" dirty="0" smtClean="0"/>
              <a:t> I said earlier that one unique feature of GPU frequency scaling is that it is two-dimensional. This gives users the flexibility of allocating power to different components according to the application characteristics. For example, we picked three different configurations that consume almost the same amounts of power.</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a consequence,</a:t>
            </a:r>
            <a:r>
              <a:rPr lang="en-US" baseline="0" dirty="0" smtClean="0"/>
              <a:t> GPU is increasing popular in HPC. For instance, three </a:t>
            </a:r>
            <a:r>
              <a:rPr lang="en-US" baseline="0" dirty="0" smtClean="0"/>
              <a:t>out of top five supercomputers are GPU </a:t>
            </a:r>
            <a:r>
              <a:rPr lang="en-US" baseline="0" dirty="0" smtClean="0"/>
              <a:t>accelerated according to the most recent Top500 list.</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a:t>
            </a:r>
            <a:r>
              <a:rPr lang="en-US" baseline="0" dirty="0" smtClean="0"/>
              <a:t>h GPU can offer massive amounts of compute power, it is also power hungry. This figure compares the thermal design power of a multi-core CPU and two modern </a:t>
            </a:r>
            <a:r>
              <a:rPr lang="en-US" baseline="0" dirty="0" err="1" smtClean="0"/>
              <a:t>GPUs</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Green computing on CPUs</a:t>
            </a:r>
            <a:r>
              <a:rPr lang="en-US" baseline="0" dirty="0" smtClean="0"/>
              <a:t> have been extensively studied in the past a couple of years. Dynamic voltage and frequency scaling is an important mechanism to improve the energy efficiency on CPUS. Basically, </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80" indent="-228580">
              <a:buAutoNum type="arabicPeriod"/>
            </a:pPr>
            <a:r>
              <a:rPr lang="en-US" dirty="0" smtClean="0"/>
              <a:t>30 SM, with each one having 8 streaming</a:t>
            </a:r>
            <a:r>
              <a:rPr lang="en-US" baseline="0" dirty="0" smtClean="0"/>
              <a:t> processors</a:t>
            </a:r>
            <a:endParaRPr lang="en-US" dirty="0" smtClean="0"/>
          </a:p>
          <a:p>
            <a:pPr marL="228580" indent="-228580">
              <a:buAutoNum type="arabicPeriod"/>
            </a:pPr>
            <a:r>
              <a:rPr lang="en-US" baseline="0" dirty="0" smtClean="0"/>
              <a:t>Each SM 16384 registers, 16kB shared memory</a:t>
            </a:r>
          </a:p>
          <a:p>
            <a:pPr marL="228580" indent="-228580">
              <a:buAutoNum type="arabicPeriod"/>
            </a:pPr>
            <a:r>
              <a:rPr lang="en-US" baseline="0" dirty="0" smtClean="0"/>
              <a:t>Global memory 1GB, average on each SM is 34MB.</a:t>
            </a:r>
          </a:p>
          <a:p>
            <a:pPr marL="228580" indent="-228580">
              <a:buAutoNum type="arabicPeriod"/>
            </a:pPr>
            <a:r>
              <a:rPr lang="en-US" baseline="0" dirty="0" smtClean="0"/>
              <a:t>On-chip memory access latency is several cycles, but that of global memory is several hundred cycles.</a:t>
            </a:r>
          </a:p>
          <a:p>
            <a:pPr marL="228580" indent="-228580">
              <a:buAutoNum type="arabicPeriod"/>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OpenCL</a:t>
            </a:r>
            <a:r>
              <a:rPr lang="en-US" baseline="0" dirty="0" smtClean="0"/>
              <a:t> is a programming language created to unify the programming efforts on </a:t>
            </a:r>
            <a:r>
              <a:rPr lang="en-US" baseline="0" dirty="0" err="1" smtClean="0"/>
              <a:t>GPUs</a:t>
            </a:r>
            <a:r>
              <a:rPr lang="en-US" baseline="0" dirty="0" smtClean="0"/>
              <a:t> from various vendors. At a high level, the </a:t>
            </a:r>
            <a:r>
              <a:rPr lang="en-US" baseline="0" dirty="0" err="1" smtClean="0"/>
              <a:t>OpenCL</a:t>
            </a:r>
            <a:r>
              <a:rPr lang="en-US" baseline="0" dirty="0" smtClean="0"/>
              <a:t> design is similar to Java. The user only need to write xxx The abstraction provided by </a:t>
            </a:r>
            <a:r>
              <a:rPr lang="en-US" baseline="0" dirty="0" err="1" smtClean="0"/>
              <a:t>OpenCL</a:t>
            </a:r>
            <a:r>
              <a:rPr lang="en-US" baseline="0" dirty="0" smtClean="0"/>
              <a:t> is high enough to capture the architectural features of </a:t>
            </a:r>
            <a:r>
              <a:rPr lang="en-US" baseline="0" dirty="0" err="1" smtClean="0"/>
              <a:t>GPUs</a:t>
            </a:r>
            <a:r>
              <a:rPr lang="en-US" baseline="0" dirty="0" smtClean="0"/>
              <a:t> from different vendors. The abstraction is also low enough so that the programmers will have the flexibility to fully tune the codes on a specific GPU. All programs in our study </a:t>
            </a:r>
          </a:p>
          <a:p>
            <a:endParaRPr lang="en-US" baseline="0" dirty="0" smtClean="0"/>
          </a:p>
          <a:p>
            <a:endParaRPr lang="en-US" baseline="0" dirty="0" smtClean="0"/>
          </a:p>
          <a:p>
            <a:r>
              <a:rPr lang="en-US" baseline="0" dirty="0" smtClean="0"/>
              <a:t>The device model in </a:t>
            </a:r>
            <a:r>
              <a:rPr lang="en-US" baseline="0" dirty="0" err="1" smtClean="0"/>
              <a:t>OpenCL</a:t>
            </a:r>
            <a:r>
              <a:rPr lang="en-US" baseline="0" dirty="0" smtClean="0"/>
              <a:t> maps well on </a:t>
            </a:r>
            <a:r>
              <a:rPr lang="en-US" baseline="0" dirty="0" err="1" smtClean="0"/>
              <a:t>GPUs</a:t>
            </a:r>
            <a:r>
              <a:rPr lang="en-US" baseline="0" dirty="0" smtClean="0"/>
              <a:t> such as GTX280, giving programmers the flexibility to fully exploit the power. All applications in our study are written in </a:t>
            </a:r>
            <a:r>
              <a:rPr lang="en-US" baseline="0" dirty="0" err="1" smtClean="0"/>
              <a:t>OpenCL</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a:t>
            </a:r>
            <a:r>
              <a:rPr lang="en-US" baseline="0" dirty="0" smtClean="0"/>
              <a:t> GTX280, frequencies can be adjusted through NVIDIA’s </a:t>
            </a:r>
            <a:r>
              <a:rPr lang="en-US" baseline="0" dirty="0" err="1" smtClean="0"/>
              <a:t>powermiser</a:t>
            </a:r>
            <a:r>
              <a:rPr lang="en-US" baseline="0" dirty="0" smtClean="0"/>
              <a:t> energy management solution. There are several unique features on GPU frequency scaling compared to CPU. First two dimensional …, give programmers the flexibility of allocating power to either computation or memory access according to the applications characteristics. Second, semi-automatic, users can only statically configure the frequency before launching a kernel. The frequency cannot be changed during the kernel execution. Also, the users can only control the peak frequencies. Even the frequencies are configured, the device driver will still automatically scale the frequencies according to the device workloads. However, the details are not available to public.</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a:t>
            </a:r>
            <a:r>
              <a:rPr lang="en-US" baseline="0" dirty="0" smtClean="0"/>
              <a:t> a scale here, one end compute intensive, the other end memory intensive</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quantify diversity of kernels, we measure two metrics. The first one is memory to compute ratio, which is approximated by using </a:t>
            </a:r>
            <a:r>
              <a:rPr lang="en-US" baseline="0" dirty="0" smtClean="0"/>
              <a:t>the number of computation instructions to divide. </a:t>
            </a:r>
            <a:r>
              <a:rPr lang="en-US" baseline="0" dirty="0" smtClean="0"/>
              <a:t>#</a:t>
            </a:r>
            <a:r>
              <a:rPr lang="en-US" baseline="0" dirty="0" err="1" smtClean="0"/>
              <a:t>global_memory_transactions</a:t>
            </a:r>
            <a:r>
              <a:rPr lang="en-US" baseline="0" dirty="0" smtClean="0"/>
              <a:t>. The second one is instruction throughput. </a:t>
            </a:r>
            <a:endParaRPr lang="en-US" dirty="0"/>
          </a:p>
        </p:txBody>
      </p:sp>
      <p:sp>
        <p:nvSpPr>
          <p:cNvPr id="4" name="Slide Number Placeholder 3"/>
          <p:cNvSpPr>
            <a:spLocks noGrp="1"/>
          </p:cNvSpPr>
          <p:nvPr>
            <p:ph type="sldNum" sz="quarter" idx="10"/>
          </p:nvPr>
        </p:nvSpPr>
        <p:spPr/>
        <p:txBody>
          <a:bodyPr/>
          <a:lstStyle/>
          <a:p>
            <a:pPr>
              <a:defRPr/>
            </a:pPr>
            <a:fld id="{B05AD298-4C29-6341-ADE1-9ADE4043BDC2}"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5"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38"/>
          <p:cNvPicPr>
            <a:picLocks noChangeAspect="1" noChangeArrowheads="1"/>
          </p:cNvPicPr>
          <p:nvPr userDrawn="1"/>
        </p:nvPicPr>
        <p:blipFill>
          <a:blip r:embed="rId2">
            <a:alphaModFix amt="5000"/>
          </a:blip>
          <a:srcRect l="14400"/>
          <a:stretch>
            <a:fillRect/>
          </a:stretch>
        </p:blipFill>
        <p:spPr bwMode="auto">
          <a:xfrm>
            <a:off x="0" y="3657600"/>
            <a:ext cx="2347913" cy="2743200"/>
          </a:xfrm>
          <a:prstGeom prst="rect">
            <a:avLst/>
          </a:prstGeom>
          <a:noFill/>
          <a:ln w="9525">
            <a:noFill/>
            <a:miter lim="800000"/>
            <a:headEnd/>
            <a:tailEnd/>
          </a:ln>
        </p:spPr>
      </p:pic>
      <p:pic>
        <p:nvPicPr>
          <p:cNvPr id="5" name="Picture 35" descr="background4"/>
          <p:cNvPicPr>
            <a:picLocks noChangeAspect="1" noChangeArrowheads="1"/>
          </p:cNvPicPr>
          <p:nvPr/>
        </p:nvPicPr>
        <p:blipFill>
          <a:blip r:embed="rId3"/>
          <a:srcRect t="5333" b="41333"/>
          <a:stretch>
            <a:fillRect/>
          </a:stretch>
        </p:blipFill>
        <p:spPr bwMode="auto">
          <a:xfrm>
            <a:off x="228600" y="363538"/>
            <a:ext cx="8702675" cy="3436937"/>
          </a:xfrm>
          <a:prstGeom prst="rect">
            <a:avLst/>
          </a:prstGeom>
          <a:noFill/>
          <a:ln w="9525">
            <a:noFill/>
            <a:miter lim="800000"/>
            <a:headEnd/>
            <a:tailEnd/>
          </a:ln>
        </p:spPr>
      </p:pic>
      <p:pic>
        <p:nvPicPr>
          <p:cNvPr id="6" name="Picture 28" descr="vt_maroon_invent"/>
          <p:cNvPicPr>
            <a:picLocks noChangeAspect="1" noChangeArrowheads="1"/>
          </p:cNvPicPr>
          <p:nvPr/>
        </p:nvPicPr>
        <p:blipFill>
          <a:blip r:embed="rId4"/>
          <a:srcRect/>
          <a:stretch>
            <a:fillRect/>
          </a:stretch>
        </p:blipFill>
        <p:spPr bwMode="auto">
          <a:xfrm>
            <a:off x="0" y="6311900"/>
            <a:ext cx="2133600" cy="546100"/>
          </a:xfrm>
          <a:prstGeom prst="rect">
            <a:avLst/>
          </a:prstGeom>
          <a:noFill/>
          <a:ln w="9525">
            <a:noFill/>
            <a:miter lim="800000"/>
            <a:headEnd/>
            <a:tailEnd/>
          </a:ln>
        </p:spPr>
      </p:pic>
      <p:pic>
        <p:nvPicPr>
          <p:cNvPr id="7" name="Picture 37"/>
          <p:cNvPicPr>
            <a:picLocks noChangeAspect="1" noChangeArrowheads="1"/>
          </p:cNvPicPr>
          <p:nvPr userDrawn="1"/>
        </p:nvPicPr>
        <p:blipFill>
          <a:blip r:embed="rId5"/>
          <a:srcRect/>
          <a:stretch>
            <a:fillRect/>
          </a:stretch>
        </p:blipFill>
        <p:spPr bwMode="auto">
          <a:xfrm>
            <a:off x="7439025" y="6172200"/>
            <a:ext cx="1552575" cy="460375"/>
          </a:xfrm>
          <a:prstGeom prst="rect">
            <a:avLst/>
          </a:prstGeom>
          <a:noFill/>
          <a:ln w="9525">
            <a:noFill/>
            <a:miter lim="800000"/>
            <a:headEnd/>
            <a:tailEnd/>
          </a:ln>
        </p:spPr>
      </p:pic>
      <p:sp>
        <p:nvSpPr>
          <p:cNvPr id="8" name="TextBox 7"/>
          <p:cNvSpPr txBox="1"/>
          <p:nvPr userDrawn="1"/>
        </p:nvSpPr>
        <p:spPr>
          <a:xfrm>
            <a:off x="7454900" y="6550025"/>
            <a:ext cx="1612900" cy="307975"/>
          </a:xfrm>
          <a:prstGeom prst="rect">
            <a:avLst/>
          </a:prstGeom>
          <a:noFill/>
        </p:spPr>
        <p:txBody>
          <a:bodyPr>
            <a:spAutoFit/>
          </a:bodyPr>
          <a:lstStyle/>
          <a:p>
            <a:pPr>
              <a:defRPr/>
            </a:pPr>
            <a:r>
              <a:rPr lang="en-US" sz="1400" dirty="0" err="1">
                <a:latin typeface="Arial" pitchFamily="-65" charset="0"/>
                <a:ea typeface="ＭＳ Ｐゴシック" pitchFamily="-65" charset="-128"/>
                <a:cs typeface="ＭＳ Ｐゴシック" pitchFamily="-65" charset="-128"/>
              </a:rPr>
              <a:t>synergy.cs.vt.edu</a:t>
            </a:r>
            <a:endParaRPr lang="en-US" sz="1400" dirty="0">
              <a:latin typeface="Arial" pitchFamily="-65" charset="0"/>
              <a:ea typeface="ＭＳ Ｐゴシック" pitchFamily="-65" charset="-128"/>
              <a:cs typeface="ＭＳ Ｐゴシック" pitchFamily="-65" charset="-128"/>
            </a:endParaRPr>
          </a:p>
        </p:txBody>
      </p:sp>
      <p:sp>
        <p:nvSpPr>
          <p:cNvPr id="3074" name="Rectangle 2"/>
          <p:cNvSpPr>
            <a:spLocks noGrp="1" noChangeArrowheads="1"/>
          </p:cNvSpPr>
          <p:nvPr>
            <p:ph type="ctrTitle"/>
          </p:nvPr>
        </p:nvSpPr>
        <p:spPr>
          <a:xfrm>
            <a:off x="457200" y="3962400"/>
            <a:ext cx="8305800" cy="1143000"/>
          </a:xfrm>
        </p:spPr>
        <p:txBody>
          <a:bodyPr/>
          <a:lstStyle>
            <a:lvl1pPr>
              <a:defRPr>
                <a:solidFill>
                  <a:srgbClr val="67183B"/>
                </a:solidFill>
              </a:defRPr>
            </a:lvl1pPr>
          </a:lstStyle>
          <a:p>
            <a:r>
              <a:rPr lang="en-US" dirty="0"/>
              <a:t>Click to edit Master title style</a:t>
            </a:r>
          </a:p>
        </p:txBody>
      </p:sp>
      <p:sp>
        <p:nvSpPr>
          <p:cNvPr id="3075" name="Rectangle 3"/>
          <p:cNvSpPr>
            <a:spLocks noGrp="1" noChangeArrowheads="1"/>
          </p:cNvSpPr>
          <p:nvPr>
            <p:ph type="subTitle" idx="1"/>
          </p:nvPr>
        </p:nvSpPr>
        <p:spPr>
          <a:xfrm>
            <a:off x="457200" y="5181600"/>
            <a:ext cx="7239000" cy="914400"/>
          </a:xfrm>
        </p:spPr>
        <p:txBody>
          <a:bodyPr/>
          <a:lstStyle>
            <a:lvl1pPr marL="0" indent="0">
              <a:buFontTx/>
              <a:buNone/>
              <a:defRPr sz="2000"/>
            </a:lvl1pPr>
          </a:lstStyle>
          <a:p>
            <a:r>
              <a:rPr lang="en-US" dirty="0" smtClean="0"/>
              <a:t>Click to edit Master subtitle style</a:t>
            </a:r>
            <a:endParaRPr lang="en-US" dirty="0"/>
          </a:p>
        </p:txBody>
      </p:sp>
      <p:sp>
        <p:nvSpPr>
          <p:cNvPr id="9" name="Rectangle 4"/>
          <p:cNvSpPr>
            <a:spLocks noGrp="1" noChangeArrowheads="1"/>
          </p:cNvSpPr>
          <p:nvPr>
            <p:ph type="dt" sz="half" idx="10"/>
          </p:nvPr>
        </p:nvSpPr>
        <p:spPr>
          <a:xfrm>
            <a:off x="2971800" y="6400800"/>
            <a:ext cx="990600" cy="457200"/>
          </a:xfrm>
        </p:spPr>
        <p:txBody>
          <a:bodyPr/>
          <a:lstStyle>
            <a:lvl1pPr algn="l">
              <a:defRPr/>
            </a:lvl1pPr>
          </a:lstStyle>
          <a:p>
            <a:r>
              <a:rPr lang="en-US" smtClean="0"/>
              <a:t>&lt;Date&gt;</a:t>
            </a:r>
            <a:endParaRPr lang="en-US"/>
          </a:p>
        </p:txBody>
      </p:sp>
      <p:sp>
        <p:nvSpPr>
          <p:cNvPr id="10" name="Rectangle 5"/>
          <p:cNvSpPr>
            <a:spLocks noGrp="1" noChangeArrowheads="1"/>
          </p:cNvSpPr>
          <p:nvPr>
            <p:ph type="ftr" sz="quarter" idx="11"/>
          </p:nvPr>
        </p:nvSpPr>
        <p:spPr>
          <a:xfrm>
            <a:off x="3962400" y="6400800"/>
            <a:ext cx="2895600" cy="457200"/>
          </a:xfrm>
        </p:spPr>
        <p:txBody>
          <a:bodyPr/>
          <a:lstStyle>
            <a:lvl1pPr>
              <a:defRPr/>
            </a:lvl1pPr>
          </a:lstStyle>
          <a:p>
            <a:r>
              <a:rPr lang="en-US" smtClean="0"/>
              <a:t>&lt;Title Goes in Footer&gt;</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1203DA-6B73-BB44-9AC2-AA529226A84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ABCC72-2067-7048-A645-7604B81C2DD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F1B2E7-F8C6-904F-87A5-2B1A8A8E22E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F02858-B938-3547-855D-76DF2D30702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703AEC-66A3-ED41-AA6F-F2CE5193FC0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8"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3011F4E-A44A-FC45-B2F9-66DF8A281B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4"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3F7D26-511A-994B-A472-02C383E1184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D9508B5-3A6A-4742-9080-4075C52CCE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CB9201A-C947-5843-9536-05B0F3D430A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smtClean="0"/>
              <a:t>&lt;Date&gt;</a:t>
            </a:r>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&lt;Title Goes in Footer&gt;</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515775-BA06-734F-A58F-5D9A30BA60B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3048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28" name="Rectangle 3"/>
          <p:cNvSpPr>
            <a:spLocks noGrp="1" noChangeArrowheads="1"/>
          </p:cNvSpPr>
          <p:nvPr>
            <p:ph type="body" idx="1"/>
          </p:nvPr>
        </p:nvSpPr>
        <p:spPr bwMode="auto">
          <a:xfrm>
            <a:off x="685800" y="12192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Rectangle 4"/>
          <p:cNvSpPr>
            <a:spLocks noGrp="1" noChangeArrowheads="1"/>
          </p:cNvSpPr>
          <p:nvPr>
            <p:ph type="dt" sz="half" idx="2"/>
          </p:nvPr>
        </p:nvSpPr>
        <p:spPr bwMode="auto">
          <a:xfrm>
            <a:off x="2667000" y="6400800"/>
            <a:ext cx="10668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400"/>
            </a:lvl1pPr>
          </a:lstStyle>
          <a:p>
            <a:r>
              <a:rPr lang="en-US" smtClean="0"/>
              <a:t>&lt;Date&gt;</a:t>
            </a:r>
            <a:endParaRPr lang="en-US" dirty="0"/>
          </a:p>
        </p:txBody>
      </p:sp>
      <p:sp>
        <p:nvSpPr>
          <p:cNvPr id="1029" name="Rectangle 5"/>
          <p:cNvSpPr>
            <a:spLocks noGrp="1" noChangeArrowheads="1"/>
          </p:cNvSpPr>
          <p:nvPr>
            <p:ph type="ftr" sz="quarter" idx="3"/>
          </p:nvPr>
        </p:nvSpPr>
        <p:spPr bwMode="auto">
          <a:xfrm>
            <a:off x="3733800" y="6400800"/>
            <a:ext cx="28194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400"/>
            </a:lvl1pPr>
          </a:lstStyle>
          <a:p>
            <a:r>
              <a:rPr lang="en-US" smtClean="0"/>
              <a:t>&lt;Title Goes in Footer&gt;</a:t>
            </a:r>
            <a:endParaRPr lang="en-US" dirty="0"/>
          </a:p>
        </p:txBody>
      </p:sp>
      <p:sp>
        <p:nvSpPr>
          <p:cNvPr id="1030" name="Rectangle 6"/>
          <p:cNvSpPr>
            <a:spLocks noGrp="1" noChangeArrowheads="1"/>
          </p:cNvSpPr>
          <p:nvPr>
            <p:ph type="sldNum" sz="quarter" idx="4"/>
          </p:nvPr>
        </p:nvSpPr>
        <p:spPr bwMode="auto">
          <a:xfrm>
            <a:off x="6553200" y="6400800"/>
            <a:ext cx="4572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400">
                <a:latin typeface="Arial" pitchFamily="-65" charset="0"/>
                <a:ea typeface="ＭＳ Ｐゴシック" pitchFamily="-65" charset="-128"/>
                <a:cs typeface="ＭＳ Ｐゴシック" pitchFamily="-65" charset="-128"/>
              </a:defRPr>
            </a:lvl1pPr>
          </a:lstStyle>
          <a:p>
            <a:pPr>
              <a:defRPr/>
            </a:pPr>
            <a:fld id="{CE65E26F-1C5D-5C45-A8CC-5DBAC5DE36B9}" type="slidenum">
              <a:rPr lang="en-US" smtClean="0"/>
              <a:pPr>
                <a:defRPr/>
              </a:pPr>
              <a:t>‹#›</a:t>
            </a:fld>
            <a:endParaRPr lang="en-US"/>
          </a:p>
        </p:txBody>
      </p:sp>
      <p:pic>
        <p:nvPicPr>
          <p:cNvPr id="1033" name="Picture 14"/>
          <p:cNvPicPr>
            <a:picLocks noChangeAspect="1" noChangeArrowheads="1"/>
          </p:cNvPicPr>
          <p:nvPr/>
        </p:nvPicPr>
        <p:blipFill>
          <a:blip r:embed="rId13"/>
          <a:srcRect/>
          <a:stretch>
            <a:fillRect/>
          </a:stretch>
        </p:blipFill>
        <p:spPr bwMode="auto">
          <a:xfrm>
            <a:off x="7620000" y="6291263"/>
            <a:ext cx="1277938" cy="379412"/>
          </a:xfrm>
          <a:prstGeom prst="rect">
            <a:avLst/>
          </a:prstGeom>
          <a:noFill/>
          <a:ln w="9525">
            <a:noFill/>
            <a:miter lim="800000"/>
            <a:headEnd/>
            <a:tailEnd/>
          </a:ln>
        </p:spPr>
      </p:pic>
      <p:sp>
        <p:nvSpPr>
          <p:cNvPr id="1036" name="Line 12"/>
          <p:cNvSpPr>
            <a:spLocks noChangeShapeType="1"/>
          </p:cNvSpPr>
          <p:nvPr/>
        </p:nvSpPr>
        <p:spPr bwMode="auto">
          <a:xfrm>
            <a:off x="228600" y="6248400"/>
            <a:ext cx="8686800" cy="0"/>
          </a:xfrm>
          <a:prstGeom prst="line">
            <a:avLst/>
          </a:prstGeom>
          <a:noFill/>
          <a:ln w="3175">
            <a:solidFill>
              <a:schemeClr val="tx1"/>
            </a:solidFill>
            <a:round/>
            <a:headEnd/>
            <a:tailEnd/>
          </a:ln>
          <a:effectLst/>
        </p:spPr>
        <p:txBody>
          <a:bodyPr>
            <a:prstTxWarp prst="textNoShape">
              <a:avLst/>
            </a:prstTxWarp>
          </a:bodyPr>
          <a:lstStyle/>
          <a:p>
            <a:pPr>
              <a:defRPr/>
            </a:pPr>
            <a:endParaRPr lang="en-US">
              <a:latin typeface="Arial" pitchFamily="-65" charset="0"/>
              <a:ea typeface="ＭＳ Ｐゴシック" pitchFamily="-65" charset="-128"/>
              <a:cs typeface="ＭＳ Ｐゴシック" pitchFamily="-65" charset="-128"/>
            </a:endParaRPr>
          </a:p>
        </p:txBody>
      </p:sp>
      <p:sp>
        <p:nvSpPr>
          <p:cNvPr id="11" name="TextBox 10"/>
          <p:cNvSpPr txBox="1"/>
          <p:nvPr/>
        </p:nvSpPr>
        <p:spPr>
          <a:xfrm>
            <a:off x="7531100" y="6550025"/>
            <a:ext cx="1612900" cy="307975"/>
          </a:xfrm>
          <a:prstGeom prst="rect">
            <a:avLst/>
          </a:prstGeom>
          <a:noFill/>
        </p:spPr>
        <p:txBody>
          <a:bodyPr>
            <a:spAutoFit/>
          </a:bodyPr>
          <a:lstStyle/>
          <a:p>
            <a:pPr>
              <a:defRPr/>
            </a:pPr>
            <a:r>
              <a:rPr lang="en-US" sz="1400" dirty="0">
                <a:latin typeface="Arial" pitchFamily="-65" charset="0"/>
                <a:ea typeface="ＭＳ Ｐゴシック" pitchFamily="-65" charset="-128"/>
                <a:cs typeface="ＭＳ Ｐゴシック" pitchFamily="-65" charset="-128"/>
              </a:rPr>
              <a:t>synergy.cs.vt.edu</a:t>
            </a:r>
          </a:p>
        </p:txBody>
      </p:sp>
      <p:pic>
        <p:nvPicPr>
          <p:cNvPr id="13" name="Picture 28" descr="vt_maroon_invent"/>
          <p:cNvPicPr>
            <a:picLocks noChangeAspect="1" noChangeArrowheads="1"/>
          </p:cNvPicPr>
          <p:nvPr/>
        </p:nvPicPr>
        <p:blipFill>
          <a:blip r:embed="rId14"/>
          <a:srcRect/>
          <a:stretch>
            <a:fillRect/>
          </a:stretch>
        </p:blipFill>
        <p:spPr bwMode="auto">
          <a:xfrm>
            <a:off x="0" y="6311900"/>
            <a:ext cx="2133600" cy="546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l" rtl="0" eaLnBrk="0" fontAlgn="base" hangingPunct="0">
        <a:spcBef>
          <a:spcPct val="0"/>
        </a:spcBef>
        <a:spcAft>
          <a:spcPct val="0"/>
        </a:spcAft>
        <a:defRPr sz="3200">
          <a:solidFill>
            <a:srgbClr val="930035"/>
          </a:solidFill>
          <a:latin typeface="Comic Sans MS"/>
          <a:ea typeface="+mj-ea"/>
          <a:cs typeface="Comic Sans MS"/>
        </a:defRPr>
      </a:lvl1pPr>
      <a:lvl2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3200">
          <a:solidFill>
            <a:schemeClr val="tx2"/>
          </a:solidFill>
          <a:latin typeface="Arial" pitchFamily="-65" charset="0"/>
          <a:ea typeface="ＭＳ Ｐゴシック" pitchFamily="-65" charset="-128"/>
          <a:cs typeface="ＭＳ Ｐゴシック" pitchFamily="-65" charset="-128"/>
        </a:defRPr>
      </a:lvl9pPr>
    </p:titleStyle>
    <p:bodyStyle>
      <a:lvl1pPr marL="342900" indent="-342900" algn="l" rtl="0" eaLnBrk="0" fontAlgn="base" hangingPunct="0">
        <a:spcBef>
          <a:spcPct val="20000"/>
        </a:spcBef>
        <a:spcAft>
          <a:spcPct val="0"/>
        </a:spcAft>
        <a:buClr>
          <a:srgbClr val="930035"/>
        </a:buClr>
        <a:buFont typeface="Wingdings" charset="2"/>
        <a:buChar char="§"/>
        <a:defRPr sz="2400">
          <a:solidFill>
            <a:schemeClr val="tx1"/>
          </a:solidFill>
          <a:latin typeface="Comic Sans MS"/>
          <a:ea typeface="+mn-ea"/>
          <a:cs typeface="Comic Sans MS"/>
        </a:defRPr>
      </a:lvl1pPr>
      <a:lvl2pPr marL="742950" indent="-285750" algn="l" rtl="0" eaLnBrk="0" fontAlgn="base" hangingPunct="0">
        <a:spcBef>
          <a:spcPct val="20000"/>
        </a:spcBef>
        <a:spcAft>
          <a:spcPct val="0"/>
        </a:spcAft>
        <a:buClr>
          <a:srgbClr val="FF6600"/>
        </a:buClr>
        <a:buFont typeface="Wingdings" charset="2"/>
        <a:buChar char="§"/>
        <a:defRPr sz="2000">
          <a:solidFill>
            <a:schemeClr val="tx1"/>
          </a:solidFill>
          <a:latin typeface="Comic Sans MS"/>
          <a:ea typeface="+mn-ea"/>
          <a:cs typeface="Comic Sans MS"/>
        </a:defRPr>
      </a:lvl2pPr>
      <a:lvl3pPr marL="1143000" indent="-228600" algn="l" rtl="0" eaLnBrk="0" fontAlgn="base" hangingPunct="0">
        <a:spcBef>
          <a:spcPct val="20000"/>
        </a:spcBef>
        <a:spcAft>
          <a:spcPct val="0"/>
        </a:spcAft>
        <a:buClr>
          <a:schemeClr val="accent1">
            <a:lumMod val="50000"/>
          </a:schemeClr>
        </a:buClr>
        <a:buFont typeface="Wingdings" charset="2"/>
        <a:buChar char="§"/>
        <a:defRPr>
          <a:solidFill>
            <a:schemeClr val="tx1"/>
          </a:solidFill>
          <a:latin typeface="Comic Sans MS"/>
          <a:ea typeface="+mn-ea"/>
          <a:cs typeface="Comic Sans MS"/>
        </a:defRPr>
      </a:lvl3pPr>
      <a:lvl4pPr marL="1600200" indent="-228600" algn="l" rtl="0" eaLnBrk="0" fontAlgn="base" hangingPunct="0">
        <a:spcBef>
          <a:spcPct val="20000"/>
        </a:spcBef>
        <a:spcAft>
          <a:spcPct val="0"/>
        </a:spcAft>
        <a:buChar char="–"/>
        <a:defRPr>
          <a:solidFill>
            <a:srgbClr val="930035"/>
          </a:solidFill>
          <a:latin typeface="Comic Sans MS"/>
          <a:ea typeface="+mn-ea"/>
          <a:cs typeface="Comic Sans MS"/>
        </a:defRPr>
      </a:lvl4pPr>
      <a:lvl5pPr marL="2057400" indent="-228600" algn="l" rtl="0" eaLnBrk="0" fontAlgn="base" hangingPunct="0">
        <a:spcBef>
          <a:spcPct val="20000"/>
        </a:spcBef>
        <a:spcAft>
          <a:spcPct val="0"/>
        </a:spcAft>
        <a:buChar char="»"/>
        <a:defRPr>
          <a:solidFill>
            <a:srgbClr val="F26B17"/>
          </a:solidFill>
          <a:latin typeface="Comic Sans MS"/>
          <a:ea typeface="+mn-ea"/>
          <a:cs typeface="Comic Sans MS"/>
        </a:defRPr>
      </a:lvl5pPr>
      <a:lvl6pPr marL="2514600" indent="-228600" algn="l" rtl="0" fontAlgn="base">
        <a:spcBef>
          <a:spcPct val="20000"/>
        </a:spcBef>
        <a:spcAft>
          <a:spcPct val="0"/>
        </a:spcAft>
        <a:buChar char="»"/>
        <a:defRPr>
          <a:solidFill>
            <a:srgbClr val="F26B17"/>
          </a:solidFill>
          <a:latin typeface="+mn-lt"/>
          <a:ea typeface="+mn-ea"/>
        </a:defRPr>
      </a:lvl6pPr>
      <a:lvl7pPr marL="2971800" indent="-228600" algn="l" rtl="0" fontAlgn="base">
        <a:spcBef>
          <a:spcPct val="20000"/>
        </a:spcBef>
        <a:spcAft>
          <a:spcPct val="0"/>
        </a:spcAft>
        <a:buChar char="»"/>
        <a:defRPr>
          <a:solidFill>
            <a:srgbClr val="F26B17"/>
          </a:solidFill>
          <a:latin typeface="+mn-lt"/>
          <a:ea typeface="+mn-ea"/>
        </a:defRPr>
      </a:lvl7pPr>
      <a:lvl8pPr marL="3429000" indent="-228600" algn="l" rtl="0" fontAlgn="base">
        <a:spcBef>
          <a:spcPct val="20000"/>
        </a:spcBef>
        <a:spcAft>
          <a:spcPct val="0"/>
        </a:spcAft>
        <a:buChar char="»"/>
        <a:defRPr>
          <a:solidFill>
            <a:srgbClr val="F26B17"/>
          </a:solidFill>
          <a:latin typeface="+mn-lt"/>
          <a:ea typeface="+mn-ea"/>
        </a:defRPr>
      </a:lvl8pPr>
      <a:lvl9pPr marL="3886200" indent="-228600" algn="l" rtl="0" fontAlgn="base">
        <a:spcBef>
          <a:spcPct val="20000"/>
        </a:spcBef>
        <a:spcAft>
          <a:spcPct val="0"/>
        </a:spcAft>
        <a:buChar char="»"/>
        <a:defRPr>
          <a:solidFill>
            <a:srgbClr val="F26B17"/>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1.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Equation1.bin"/><Relationship Id="rId5" Type="http://schemas.openxmlformats.org/officeDocument/2006/relationships/oleObject" Target="../embeddings/Microsoft_Equation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people.sc.fsu.edu/~jburkardt/latex/ajou_2009_parallel/ajou_2009_parallel.html"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chart" Target="../charts/chart1.xml"/><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5"/>
          <p:cNvSpPr>
            <a:spLocks noGrp="1" noChangeArrowheads="1"/>
          </p:cNvSpPr>
          <p:nvPr>
            <p:ph type="ctrTitle"/>
          </p:nvPr>
        </p:nvSpPr>
        <p:spPr>
          <a:xfrm>
            <a:off x="152400" y="3962400"/>
            <a:ext cx="8763000" cy="1143000"/>
          </a:xfrm>
        </p:spPr>
        <p:txBody>
          <a:bodyPr/>
          <a:lstStyle/>
          <a:p>
            <a:pPr algn="ctr" eaLnBrk="1" hangingPunct="1"/>
            <a:r>
              <a:rPr lang="en-US" dirty="0" smtClean="0"/>
              <a:t>Power and Performance Characterization of</a:t>
            </a:r>
            <a:br>
              <a:rPr lang="en-US" dirty="0" smtClean="0"/>
            </a:br>
            <a:r>
              <a:rPr lang="en-US" dirty="0" smtClean="0"/>
              <a:t>Computational Kernels on the GPU</a:t>
            </a:r>
            <a:endParaRPr lang="en-US" dirty="0"/>
          </a:p>
        </p:txBody>
      </p:sp>
      <p:sp>
        <p:nvSpPr>
          <p:cNvPr id="14339" name="Rectangle 6"/>
          <p:cNvSpPr>
            <a:spLocks noGrp="1" noChangeArrowheads="1"/>
          </p:cNvSpPr>
          <p:nvPr>
            <p:ph type="subTitle" idx="1"/>
          </p:nvPr>
        </p:nvSpPr>
        <p:spPr>
          <a:xfrm>
            <a:off x="914400" y="5334000"/>
            <a:ext cx="7239000" cy="914400"/>
          </a:xfrm>
        </p:spPr>
        <p:txBody>
          <a:bodyPr/>
          <a:lstStyle/>
          <a:p>
            <a:pPr eaLnBrk="1" hangingPunct="1"/>
            <a:r>
              <a:rPr lang="nb-NO" dirty="0" smtClean="0"/>
              <a:t>Yang </a:t>
            </a:r>
            <a:r>
              <a:rPr lang="nb-NO" dirty="0" err="1" smtClean="0"/>
              <a:t>Jiao</a:t>
            </a:r>
            <a:r>
              <a:rPr lang="nb-NO" dirty="0" smtClean="0"/>
              <a:t>, </a:t>
            </a:r>
            <a:r>
              <a:rPr lang="nb-NO" b="1" u="sng" dirty="0" err="1" smtClean="0">
                <a:solidFill>
                  <a:srgbClr val="930035"/>
                </a:solidFill>
              </a:rPr>
              <a:t>Heshan</a:t>
            </a:r>
            <a:r>
              <a:rPr lang="nb-NO" b="1" u="sng" dirty="0" smtClean="0">
                <a:solidFill>
                  <a:srgbClr val="930035"/>
                </a:solidFill>
              </a:rPr>
              <a:t> Lin</a:t>
            </a:r>
            <a:r>
              <a:rPr lang="nb-NO" dirty="0" smtClean="0"/>
              <a:t>, </a:t>
            </a:r>
            <a:r>
              <a:rPr lang="nb-NO" dirty="0" err="1" smtClean="0"/>
              <a:t>Pavan</a:t>
            </a:r>
            <a:r>
              <a:rPr lang="nb-NO" dirty="0" smtClean="0"/>
              <a:t> </a:t>
            </a:r>
            <a:r>
              <a:rPr lang="nb-NO" dirty="0" err="1" smtClean="0"/>
              <a:t>Balaji</a:t>
            </a:r>
            <a:r>
              <a:rPr lang="nb-NO" dirty="0" smtClean="0"/>
              <a:t> (ANL), </a:t>
            </a:r>
            <a:r>
              <a:rPr lang="nb-NO" dirty="0" err="1" smtClean="0"/>
              <a:t>Wu-chun</a:t>
            </a:r>
            <a:r>
              <a:rPr lang="nb-NO" dirty="0" smtClean="0"/>
              <a:t> Feng</a:t>
            </a:r>
          </a:p>
          <a:p>
            <a:pPr eaLnBrk="1" hangingPunct="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Frequency</a:t>
            </a:r>
            <a:r>
              <a:rPr lang="en-US" dirty="0" smtClean="0"/>
              <a:t> </a:t>
            </a:r>
            <a:r>
              <a:rPr lang="en-US" dirty="0" smtClean="0"/>
              <a:t>Scaling</a:t>
            </a:r>
            <a:endParaRPr lang="en-US" dirty="0"/>
          </a:p>
        </p:txBody>
      </p:sp>
      <p:sp>
        <p:nvSpPr>
          <p:cNvPr id="3" name="Content Placeholder 2"/>
          <p:cNvSpPr>
            <a:spLocks noGrp="1"/>
          </p:cNvSpPr>
          <p:nvPr>
            <p:ph idx="1"/>
          </p:nvPr>
        </p:nvSpPr>
        <p:spPr/>
        <p:txBody>
          <a:bodyPr/>
          <a:lstStyle/>
          <a:p>
            <a:r>
              <a:rPr lang="en-US" dirty="0" smtClean="0"/>
              <a:t>Two dimensional </a:t>
            </a:r>
          </a:p>
          <a:p>
            <a:pPr lvl="1"/>
            <a:r>
              <a:rPr lang="en-US" dirty="0" smtClean="0"/>
              <a:t>Compute core frequency and memory frequency</a:t>
            </a:r>
          </a:p>
          <a:p>
            <a:endParaRPr lang="en-US" dirty="0" smtClean="0"/>
          </a:p>
          <a:p>
            <a:r>
              <a:rPr lang="en-US" dirty="0" smtClean="0"/>
              <a:t>Semi-automatic </a:t>
            </a:r>
            <a:endParaRPr lang="en-US" dirty="0" smtClean="0"/>
          </a:p>
          <a:p>
            <a:pPr lvl="1"/>
            <a:r>
              <a:rPr lang="en-US" dirty="0" smtClean="0"/>
              <a:t>Dynamic configuration not supported</a:t>
            </a:r>
          </a:p>
          <a:p>
            <a:pPr lvl="1"/>
            <a:r>
              <a:rPr lang="en-US" dirty="0" smtClean="0"/>
              <a:t>User can only control</a:t>
            </a:r>
            <a:r>
              <a:rPr lang="en-US" dirty="0" smtClean="0"/>
              <a:t> peak frequencies</a:t>
            </a:r>
          </a:p>
          <a:p>
            <a:pPr lvl="1"/>
            <a:r>
              <a:rPr lang="en-US" dirty="0" smtClean="0"/>
              <a:t>Automatically switch to idle mode when no computation</a:t>
            </a:r>
          </a:p>
        </p:txBody>
      </p:sp>
      <p:sp>
        <p:nvSpPr>
          <p:cNvPr id="5" name="AutoShape 8"/>
          <p:cNvSpPr>
            <a:spLocks noChangeArrowheads="1"/>
          </p:cNvSpPr>
          <p:nvPr>
            <p:custDataLst>
              <p:tags r:id="rId1"/>
            </p:custDataLst>
          </p:nvPr>
        </p:nvSpPr>
        <p:spPr bwMode="auto">
          <a:xfrm>
            <a:off x="1066800" y="4343400"/>
            <a:ext cx="7086600" cy="1143000"/>
          </a:xfrm>
          <a:prstGeom prst="wedgeRoundRectCallout">
            <a:avLst>
              <a:gd name="adj1" fmla="val -25579"/>
              <a:gd name="adj2" fmla="val 50185"/>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lIns="182880" tIns="91440" bIns="91440" anchor="ctr">
            <a:prstTxWarp prst="textNoShape">
              <a:avLst/>
            </a:prstTxWarp>
          </a:bodyPr>
          <a:lstStyle/>
          <a:p>
            <a:pPr algn="ctr" eaLnBrk="0" hangingPunct="0">
              <a:spcBef>
                <a:spcPct val="20000"/>
              </a:spcBef>
              <a:buClr>
                <a:schemeClr val="hlink"/>
              </a:buClr>
              <a:buSzPct val="50000"/>
              <a:buFont typeface="Monotype Sorts" charset="2"/>
              <a:buNone/>
            </a:pPr>
            <a:r>
              <a:rPr kumimoji="1" lang="en-US" sz="2800" dirty="0" smtClean="0">
                <a:latin typeface="Comic Sans MS"/>
                <a:ea typeface="Calibri" charset="0"/>
                <a:cs typeface="Comic Sans MS"/>
              </a:rPr>
              <a:t>Details not available to public</a:t>
            </a:r>
            <a:endParaRPr kumimoji="1" lang="en-US" sz="2800" dirty="0">
              <a:latin typeface="Comic Sans MS"/>
              <a:ea typeface="Calibri" charset="0"/>
              <a:cs typeface="Comic Sans MS"/>
            </a:endParaRPr>
          </a:p>
        </p:txBody>
      </p:sp>
      <p:pic>
        <p:nvPicPr>
          <p:cNvPr id="6" name="Picture 5"/>
          <p:cNvPicPr>
            <a:picLocks noChangeAspect="1"/>
          </p:cNvPicPr>
          <p:nvPr/>
        </p:nvPicPr>
        <p:blipFill>
          <a:blip r:embed="rId4">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619146" y="1066800"/>
            <a:ext cx="7905707" cy="518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7F7F7F"/>
                </a:solidFill>
              </a:rPr>
              <a:t>Introduction</a:t>
            </a:r>
          </a:p>
          <a:p>
            <a:r>
              <a:rPr lang="en-US" dirty="0" smtClean="0">
                <a:solidFill>
                  <a:srgbClr val="7F7F7F"/>
                </a:solidFill>
              </a:rPr>
              <a:t>GPU Overview</a:t>
            </a:r>
          </a:p>
          <a:p>
            <a:r>
              <a:rPr lang="en-US" dirty="0" smtClean="0"/>
              <a:t>Characterization Methodology</a:t>
            </a:r>
          </a:p>
          <a:p>
            <a:r>
              <a:rPr lang="en-US" dirty="0" smtClean="0"/>
              <a:t>Experimental Results</a:t>
            </a:r>
            <a:endParaRPr lang="en-US" dirty="0" smtClean="0"/>
          </a:p>
          <a:p>
            <a:r>
              <a:rPr lang="en-US" dirty="0" smtClean="0"/>
              <a:t>Conclusion &amp; Future Work</a:t>
            </a:r>
            <a:endParaRPr lang="en-U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8521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Selection</a:t>
            </a:r>
            <a:endParaRPr lang="en-US" dirty="0"/>
          </a:p>
        </p:txBody>
      </p:sp>
      <p:sp>
        <p:nvSpPr>
          <p:cNvPr id="3" name="Content Placeholder 2"/>
          <p:cNvSpPr>
            <a:spLocks noGrp="1"/>
          </p:cNvSpPr>
          <p:nvPr>
            <p:ph idx="1"/>
          </p:nvPr>
        </p:nvSpPr>
        <p:spPr/>
        <p:txBody>
          <a:bodyPr/>
          <a:lstStyle/>
          <a:p>
            <a:r>
              <a:rPr lang="en-US" dirty="0" smtClean="0"/>
              <a:t>High performance</a:t>
            </a:r>
            <a:r>
              <a:rPr lang="en-US" dirty="0" smtClean="0"/>
              <a:t> of </a:t>
            </a:r>
            <a:r>
              <a:rPr lang="en-US" dirty="0" err="1" smtClean="0"/>
              <a:t>GPUs</a:t>
            </a:r>
            <a:endParaRPr lang="en-US" dirty="0" smtClean="0"/>
          </a:p>
          <a:p>
            <a:pPr lvl="1"/>
            <a:r>
              <a:rPr lang="en-US" dirty="0" smtClean="0"/>
              <a:t>Massive parallelism (e.g., 240 cores)</a:t>
            </a:r>
          </a:p>
          <a:p>
            <a:pPr lvl="1"/>
            <a:r>
              <a:rPr lang="en-US" dirty="0" smtClean="0"/>
              <a:t>High memory bandwidth (e.g., </a:t>
            </a:r>
            <a:r>
              <a:rPr lang="en-US" dirty="0" smtClean="0"/>
              <a:t>140GB/s)</a:t>
            </a:r>
            <a:endParaRPr lang="en-US" dirty="0" smtClean="0"/>
          </a:p>
          <a:p>
            <a:pPr lvl="1"/>
            <a:endParaRPr lang="en-US" dirty="0" smtClean="0"/>
          </a:p>
          <a:p>
            <a:r>
              <a:rPr lang="en-US" dirty="0" smtClean="0"/>
              <a:t>Thre</a:t>
            </a:r>
            <a:r>
              <a:rPr lang="en-US" dirty="0" smtClean="0"/>
              <a:t>e kernels of c</a:t>
            </a:r>
            <a:r>
              <a:rPr lang="en-US" dirty="0" smtClean="0"/>
              <a:t>omputational diversity</a:t>
            </a:r>
            <a:endParaRPr lang="en-US" dirty="0">
              <a:solidFill>
                <a:srgbClr val="FF0000"/>
              </a:solidFill>
            </a:endParaRPr>
          </a:p>
        </p:txBody>
      </p:sp>
      <p:sp>
        <p:nvSpPr>
          <p:cNvPr id="4" name="Rectangle 3"/>
          <p:cNvSpPr/>
          <p:nvPr/>
        </p:nvSpPr>
        <p:spPr bwMode="auto">
          <a:xfrm>
            <a:off x="914400" y="4242217"/>
            <a:ext cx="7391400" cy="457200"/>
          </a:xfrm>
          <a:prstGeom prst="rect">
            <a:avLst/>
          </a:prstGeom>
          <a:gradFill flip="none" rotWithShape="1">
            <a:gsLst>
              <a:gs pos="0">
                <a:srgbClr val="FF0000"/>
              </a:gs>
              <a:gs pos="100000">
                <a:srgbClr val="FFFF00"/>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7" name="TextBox 6"/>
          <p:cNvSpPr txBox="1"/>
          <p:nvPr/>
        </p:nvSpPr>
        <p:spPr>
          <a:xfrm>
            <a:off x="228600" y="3352800"/>
            <a:ext cx="1447800" cy="830997"/>
          </a:xfrm>
          <a:prstGeom prst="rect">
            <a:avLst/>
          </a:prstGeom>
          <a:noFill/>
        </p:spPr>
        <p:txBody>
          <a:bodyPr wrap="square" rtlCol="0">
            <a:spAutoFit/>
          </a:bodyPr>
          <a:lstStyle/>
          <a:p>
            <a:pPr algn="ctr"/>
            <a:r>
              <a:rPr lang="en-US" dirty="0" smtClean="0"/>
              <a:t>Compute Intensive</a:t>
            </a:r>
            <a:endParaRPr lang="en-US" dirty="0"/>
          </a:p>
        </p:txBody>
      </p:sp>
      <p:sp>
        <p:nvSpPr>
          <p:cNvPr id="8" name="TextBox 7"/>
          <p:cNvSpPr txBox="1"/>
          <p:nvPr/>
        </p:nvSpPr>
        <p:spPr>
          <a:xfrm>
            <a:off x="7543800" y="3352800"/>
            <a:ext cx="1447800" cy="830997"/>
          </a:xfrm>
          <a:prstGeom prst="rect">
            <a:avLst/>
          </a:prstGeom>
          <a:noFill/>
        </p:spPr>
        <p:txBody>
          <a:bodyPr wrap="square" rtlCol="0">
            <a:spAutoFit/>
          </a:bodyPr>
          <a:lstStyle/>
          <a:p>
            <a:pPr algn="ctr"/>
            <a:r>
              <a:rPr lang="en-US" dirty="0" smtClean="0"/>
              <a:t>Memory Intensive</a:t>
            </a:r>
            <a:endParaRPr lang="en-US" dirty="0"/>
          </a:p>
        </p:txBody>
      </p:sp>
      <p:sp>
        <p:nvSpPr>
          <p:cNvPr id="10" name="Up Arrow 9"/>
          <p:cNvSpPr/>
          <p:nvPr/>
        </p:nvSpPr>
        <p:spPr bwMode="auto">
          <a:xfrm>
            <a:off x="1023620" y="4745137"/>
            <a:ext cx="424180" cy="335280"/>
          </a:xfrm>
          <a:prstGeom prst="upArrow">
            <a:avLst/>
          </a:prstGeom>
          <a:solidFill>
            <a:schemeClr val="accent1"/>
          </a:solidFill>
          <a:ln w="9525" cap="flat" cmpd="sng" algn="ctr">
            <a:solidFill>
              <a:schemeClr val="tx1"/>
            </a:solidFill>
            <a:prstDash val="solid"/>
            <a:round/>
            <a:headEnd type="none" w="med" len="med"/>
            <a:tailEnd type="none" w="med" len="med"/>
          </a:ln>
          <a:effectLst/>
        </p:spPr>
      </p:sp>
      <p:sp>
        <p:nvSpPr>
          <p:cNvPr id="11" name="TextBox 10"/>
          <p:cNvSpPr txBox="1"/>
          <p:nvPr/>
        </p:nvSpPr>
        <p:spPr>
          <a:xfrm>
            <a:off x="381000" y="5004217"/>
            <a:ext cx="1828800" cy="707886"/>
          </a:xfrm>
          <a:prstGeom prst="rect">
            <a:avLst/>
          </a:prstGeom>
          <a:noFill/>
        </p:spPr>
        <p:txBody>
          <a:bodyPr wrap="square" rtlCol="0">
            <a:spAutoFit/>
          </a:bodyPr>
          <a:lstStyle/>
          <a:p>
            <a:pPr algn="ctr"/>
            <a:r>
              <a:rPr lang="en-US" sz="2000" dirty="0" smtClean="0"/>
              <a:t>Matrix </a:t>
            </a:r>
            <a:r>
              <a:rPr lang="en-US" sz="2000" dirty="0" smtClean="0"/>
              <a:t>Multiplication</a:t>
            </a:r>
            <a:endParaRPr lang="en-US" sz="2000" dirty="0"/>
          </a:p>
        </p:txBody>
      </p:sp>
      <p:sp>
        <p:nvSpPr>
          <p:cNvPr id="12" name="Up Arrow 11"/>
          <p:cNvSpPr/>
          <p:nvPr/>
        </p:nvSpPr>
        <p:spPr bwMode="auto">
          <a:xfrm>
            <a:off x="7805420" y="4775617"/>
            <a:ext cx="424180" cy="335280"/>
          </a:xfrm>
          <a:prstGeom prst="upArrow">
            <a:avLst/>
          </a:prstGeom>
          <a:solidFill>
            <a:schemeClr val="accent1"/>
          </a:solidFill>
          <a:ln w="9525" cap="flat" cmpd="sng" algn="ctr">
            <a:solidFill>
              <a:schemeClr val="tx1"/>
            </a:solidFill>
            <a:prstDash val="solid"/>
            <a:round/>
            <a:headEnd type="none" w="med" len="med"/>
            <a:tailEnd type="none" w="med" len="med"/>
          </a:ln>
          <a:effectLst/>
        </p:spPr>
      </p:sp>
      <p:sp>
        <p:nvSpPr>
          <p:cNvPr id="13" name="TextBox 12"/>
          <p:cNvSpPr txBox="1"/>
          <p:nvPr/>
        </p:nvSpPr>
        <p:spPr>
          <a:xfrm>
            <a:off x="7239000" y="5034697"/>
            <a:ext cx="1600200" cy="707886"/>
          </a:xfrm>
          <a:prstGeom prst="rect">
            <a:avLst/>
          </a:prstGeom>
          <a:noFill/>
        </p:spPr>
        <p:txBody>
          <a:bodyPr wrap="square" rtlCol="0">
            <a:spAutoFit/>
          </a:bodyPr>
          <a:lstStyle/>
          <a:p>
            <a:pPr algn="ctr"/>
            <a:r>
              <a:rPr lang="en-US" sz="2000" dirty="0" smtClean="0"/>
              <a:t>Matrix </a:t>
            </a:r>
            <a:r>
              <a:rPr lang="en-US" sz="2000" dirty="0" smtClean="0"/>
              <a:t>Transpose</a:t>
            </a:r>
            <a:endParaRPr lang="en-US" sz="2000" dirty="0"/>
          </a:p>
        </p:txBody>
      </p:sp>
      <p:sp>
        <p:nvSpPr>
          <p:cNvPr id="14" name="Up Arrow 13"/>
          <p:cNvSpPr/>
          <p:nvPr/>
        </p:nvSpPr>
        <p:spPr bwMode="auto">
          <a:xfrm>
            <a:off x="3843020" y="4775617"/>
            <a:ext cx="424180" cy="335280"/>
          </a:xfrm>
          <a:prstGeom prst="upArrow">
            <a:avLst/>
          </a:prstGeom>
          <a:solidFill>
            <a:schemeClr val="accent1"/>
          </a:solidFill>
          <a:ln w="9525" cap="flat" cmpd="sng" algn="ctr">
            <a:solidFill>
              <a:schemeClr val="tx1"/>
            </a:solidFill>
            <a:prstDash val="solid"/>
            <a:round/>
            <a:headEnd type="none" w="med" len="med"/>
            <a:tailEnd type="none" w="med" len="med"/>
          </a:ln>
          <a:effectLst/>
        </p:spPr>
      </p:sp>
      <p:sp>
        <p:nvSpPr>
          <p:cNvPr id="15" name="TextBox 14"/>
          <p:cNvSpPr txBox="1"/>
          <p:nvPr/>
        </p:nvSpPr>
        <p:spPr>
          <a:xfrm>
            <a:off x="3048000" y="5083314"/>
            <a:ext cx="2133600" cy="707886"/>
          </a:xfrm>
          <a:prstGeom prst="rect">
            <a:avLst/>
          </a:prstGeom>
          <a:noFill/>
        </p:spPr>
        <p:txBody>
          <a:bodyPr wrap="square" rtlCol="0">
            <a:spAutoFit/>
          </a:bodyPr>
          <a:lstStyle/>
          <a:p>
            <a:pPr algn="ctr"/>
            <a:r>
              <a:rPr lang="en-US" sz="2000" dirty="0" smtClean="0"/>
              <a:t>Fast Fourier Transform (FFT)</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Characteristics</a:t>
            </a:r>
            <a:endParaRPr lang="en-US" dirty="0"/>
          </a:p>
        </p:txBody>
      </p:sp>
      <p:sp>
        <p:nvSpPr>
          <p:cNvPr id="3" name="Content Placeholder 2"/>
          <p:cNvSpPr>
            <a:spLocks noGrp="1"/>
          </p:cNvSpPr>
          <p:nvPr>
            <p:ph idx="1"/>
          </p:nvPr>
        </p:nvSpPr>
        <p:spPr/>
        <p:txBody>
          <a:bodyPr/>
          <a:lstStyle/>
          <a:p>
            <a:r>
              <a:rPr lang="en-US" dirty="0" smtClean="0"/>
              <a:t>Memory to compute ratio</a:t>
            </a:r>
          </a:p>
          <a:p>
            <a:endParaRPr lang="en-US" dirty="0" smtClean="0"/>
          </a:p>
          <a:p>
            <a:endParaRPr lang="en-US" dirty="0" smtClean="0"/>
          </a:p>
          <a:p>
            <a:endParaRPr lang="en-US" dirty="0" smtClean="0"/>
          </a:p>
          <a:p>
            <a:r>
              <a:rPr lang="en-US" dirty="0" smtClean="0"/>
              <a:t>Instruction throughput</a:t>
            </a:r>
          </a:p>
          <a:p>
            <a:endParaRPr lang="en-US" dirty="0" smtClean="0"/>
          </a:p>
          <a:p>
            <a:endParaRPr lang="en-US" dirty="0"/>
          </a:p>
        </p:txBody>
      </p:sp>
      <p:graphicFrame>
        <p:nvGraphicFramePr>
          <p:cNvPr id="5" name="Object 4"/>
          <p:cNvGraphicFramePr>
            <a:graphicFrameLocks noChangeAspect="1"/>
          </p:cNvGraphicFramePr>
          <p:nvPr/>
        </p:nvGraphicFramePr>
        <p:xfrm>
          <a:off x="1476375" y="1828800"/>
          <a:ext cx="5959475" cy="914400"/>
        </p:xfrm>
        <a:graphic>
          <a:graphicData uri="http://schemas.openxmlformats.org/presentationml/2006/ole">
            <p:oleObj spid="_x0000_s30723" name="Equation" r:id="rId4" imgW="2565400" imgH="393700" progId="Equation.3">
              <p:embed/>
            </p:oleObj>
          </a:graphicData>
        </a:graphic>
      </p:graphicFrame>
      <p:graphicFrame>
        <p:nvGraphicFramePr>
          <p:cNvPr id="30724" name="Object 4"/>
          <p:cNvGraphicFramePr>
            <a:graphicFrameLocks noChangeAspect="1"/>
          </p:cNvGraphicFramePr>
          <p:nvPr/>
        </p:nvGraphicFramePr>
        <p:xfrm>
          <a:off x="1905000" y="3748088"/>
          <a:ext cx="5045075" cy="885825"/>
        </p:xfrm>
        <a:graphic>
          <a:graphicData uri="http://schemas.openxmlformats.org/presentationml/2006/ole">
            <p:oleObj spid="_x0000_s30724" name="Equation" r:id="rId5" imgW="2171700" imgH="38100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Profile</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4"/>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2927435"/>
              </p:ext>
            </p:extLst>
          </p:nvPr>
        </p:nvGraphicFramePr>
        <p:xfrm>
          <a:off x="685800" y="2438400"/>
          <a:ext cx="7772400" cy="1737360"/>
        </p:xfrm>
        <a:graphic>
          <a:graphicData uri="http://schemas.openxmlformats.org/drawingml/2006/table">
            <a:tbl>
              <a:tblPr firstRow="1" bandRow="1">
                <a:tableStyleId>{37CE84F3-28C3-443E-9E96-99CF82512B78}</a:tableStyleId>
              </a:tblPr>
              <a:tblGrid>
                <a:gridCol w="1447800"/>
                <a:gridCol w="2362200"/>
                <a:gridCol w="2133600"/>
                <a:gridCol w="1828800"/>
              </a:tblGrid>
              <a:tr h="370840">
                <a:tc>
                  <a:txBody>
                    <a:bodyPr/>
                    <a:lstStyle/>
                    <a:p>
                      <a:pPr algn="l"/>
                      <a:endParaRPr lang="en-US" sz="2400" dirty="0"/>
                    </a:p>
                  </a:txBody>
                  <a:tcPr/>
                </a:tc>
                <a:tc>
                  <a:txBody>
                    <a:bodyPr/>
                    <a:lstStyle/>
                    <a:p>
                      <a:pPr algn="ctr"/>
                      <a:r>
                        <a:rPr lang="en-US" sz="2400" dirty="0" smtClean="0"/>
                        <a:t>Matrix </a:t>
                      </a:r>
                      <a:r>
                        <a:rPr lang="en-US" sz="2400" dirty="0" smtClean="0"/>
                        <a:t>Multiplication</a:t>
                      </a:r>
                      <a:endParaRPr lang="en-US" sz="2400" dirty="0"/>
                    </a:p>
                  </a:txBody>
                  <a:tcPr/>
                </a:tc>
                <a:tc>
                  <a:txBody>
                    <a:bodyPr/>
                    <a:lstStyle/>
                    <a:p>
                      <a:pPr algn="ctr"/>
                      <a:r>
                        <a:rPr lang="en-US" sz="2400" dirty="0" smtClean="0"/>
                        <a:t>Matrix Transpose</a:t>
                      </a:r>
                      <a:endParaRPr lang="en-US" sz="2400" dirty="0"/>
                    </a:p>
                  </a:txBody>
                  <a:tcPr/>
                </a:tc>
                <a:tc>
                  <a:txBody>
                    <a:bodyPr/>
                    <a:lstStyle/>
                    <a:p>
                      <a:pPr algn="ctr"/>
                      <a:r>
                        <a:rPr lang="en-US" sz="2400" dirty="0" smtClean="0"/>
                        <a:t>FFT</a:t>
                      </a:r>
                      <a:endParaRPr lang="en-US" sz="2400" dirty="0"/>
                    </a:p>
                  </a:txBody>
                  <a:tcPr/>
                </a:tc>
              </a:tr>
              <a:tr h="370840">
                <a:tc>
                  <a:txBody>
                    <a:bodyPr/>
                    <a:lstStyle/>
                    <a:p>
                      <a:pPr algn="l"/>
                      <a:r>
                        <a:rPr lang="en-US" sz="2400" b="1" dirty="0" err="1" smtClean="0"/>
                        <a:t>R</a:t>
                      </a:r>
                      <a:r>
                        <a:rPr lang="en-US" sz="2400" b="1" baseline="-25000" dirty="0" err="1" smtClean="0"/>
                        <a:t>mem</a:t>
                      </a:r>
                      <a:endParaRPr lang="en-US" sz="2400" b="1" baseline="-25000" dirty="0"/>
                    </a:p>
                  </a:txBody>
                  <a:tcPr/>
                </a:tc>
                <a:tc>
                  <a:txBody>
                    <a:bodyPr/>
                    <a:lstStyle/>
                    <a:p>
                      <a:pPr algn="l"/>
                      <a:r>
                        <a:rPr lang="en-US" sz="2400" dirty="0" smtClean="0"/>
                        <a:t>5.6% </a:t>
                      </a:r>
                      <a:endParaRPr lang="en-US" sz="2400" dirty="0"/>
                    </a:p>
                  </a:txBody>
                  <a:tcPr/>
                </a:tc>
                <a:tc>
                  <a:txBody>
                    <a:bodyPr/>
                    <a:lstStyle/>
                    <a:p>
                      <a:pPr algn="l"/>
                      <a:r>
                        <a:rPr lang="en-US" sz="2400" dirty="0" smtClean="0"/>
                        <a:t>53.7% </a:t>
                      </a:r>
                      <a:endParaRPr lang="en-US" sz="2400" dirty="0"/>
                    </a:p>
                  </a:txBody>
                  <a:tcPr/>
                </a:tc>
                <a:tc>
                  <a:txBody>
                    <a:bodyPr/>
                    <a:lstStyle/>
                    <a:p>
                      <a:pPr algn="l"/>
                      <a:r>
                        <a:rPr lang="en-US" sz="2400" dirty="0" smtClean="0"/>
                        <a:t>8.3%</a:t>
                      </a:r>
                      <a:endParaRPr lang="en-US" sz="2400" dirty="0"/>
                    </a:p>
                  </a:txBody>
                  <a:tcPr/>
                </a:tc>
              </a:tr>
              <a:tr h="370840">
                <a:tc>
                  <a:txBody>
                    <a:bodyPr/>
                    <a:lstStyle/>
                    <a:p>
                      <a:pPr algn="l"/>
                      <a:r>
                        <a:rPr lang="en-US" sz="2400" b="1" dirty="0" err="1" smtClean="0"/>
                        <a:t>R</a:t>
                      </a:r>
                      <a:r>
                        <a:rPr lang="en-US" sz="2400" b="1" baseline="-25000" dirty="0" err="1" smtClean="0"/>
                        <a:t>ins</a:t>
                      </a:r>
                      <a:endParaRPr lang="en-US" sz="2400" b="1" baseline="-25000" dirty="0"/>
                    </a:p>
                  </a:txBody>
                  <a:tcPr/>
                </a:tc>
                <a:tc>
                  <a:txBody>
                    <a:bodyPr/>
                    <a:lstStyle/>
                    <a:p>
                      <a:pPr algn="l"/>
                      <a:r>
                        <a:rPr lang="en-US" sz="2400" dirty="0" smtClean="0"/>
                        <a:t>203215711</a:t>
                      </a:r>
                      <a:endParaRPr lang="en-US" sz="2400" dirty="0"/>
                    </a:p>
                  </a:txBody>
                  <a:tcPr/>
                </a:tc>
                <a:tc>
                  <a:txBody>
                    <a:bodyPr/>
                    <a:lstStyle/>
                    <a:p>
                      <a:pPr algn="l"/>
                      <a:r>
                        <a:rPr lang="en-US" sz="2400" dirty="0" smtClean="0"/>
                        <a:t>12095895</a:t>
                      </a:r>
                      <a:endParaRPr lang="en-US" sz="2400" dirty="0"/>
                    </a:p>
                  </a:txBody>
                  <a:tcPr/>
                </a:tc>
                <a:tc>
                  <a:txBody>
                    <a:bodyPr/>
                    <a:lstStyle/>
                    <a:p>
                      <a:pPr algn="l"/>
                      <a:r>
                        <a:rPr lang="en-US" sz="2400" dirty="0" smtClean="0"/>
                        <a:t>145165788</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a:t>
            </a:r>
            <a:endParaRPr lang="en-US" dirty="0"/>
          </a:p>
        </p:txBody>
      </p:sp>
      <p:sp>
        <p:nvSpPr>
          <p:cNvPr id="3" name="Content Placeholder 2"/>
          <p:cNvSpPr>
            <a:spLocks noGrp="1"/>
          </p:cNvSpPr>
          <p:nvPr>
            <p:ph idx="1"/>
          </p:nvPr>
        </p:nvSpPr>
        <p:spPr>
          <a:xfrm>
            <a:off x="685800" y="1219200"/>
            <a:ext cx="7772400" cy="4953000"/>
          </a:xfrm>
        </p:spPr>
        <p:txBody>
          <a:bodyPr/>
          <a:lstStyle/>
          <a:p>
            <a:r>
              <a:rPr lang="en-US" b="1" i="1" dirty="0" smtClean="0"/>
              <a:t>Performance</a:t>
            </a:r>
            <a:endParaRPr lang="en-US" dirty="0" smtClean="0"/>
          </a:p>
          <a:p>
            <a:pPr lvl="1"/>
            <a:r>
              <a:rPr lang="en-US" dirty="0" smtClean="0"/>
              <a:t>Matrix multiplication, FFT: GFLOPS </a:t>
            </a:r>
          </a:p>
          <a:p>
            <a:pPr lvl="1"/>
            <a:r>
              <a:rPr lang="en-US" dirty="0" smtClean="0"/>
              <a:t>Matrix transpose: MB/</a:t>
            </a:r>
            <a:r>
              <a:rPr lang="en-US" dirty="0" err="1" smtClean="0"/>
              <a:t>s</a:t>
            </a:r>
            <a:endParaRPr lang="en-US" dirty="0" smtClean="0"/>
          </a:p>
          <a:p>
            <a:pPr lvl="1"/>
            <a:endParaRPr lang="en-US" dirty="0" smtClean="0"/>
          </a:p>
          <a:p>
            <a:r>
              <a:rPr lang="en-US" b="1" i="1" dirty="0" smtClean="0"/>
              <a:t>Energy</a:t>
            </a:r>
            <a:endParaRPr lang="en-US" dirty="0" smtClean="0"/>
          </a:p>
          <a:p>
            <a:pPr lvl="1"/>
            <a:r>
              <a:rPr lang="en-US" dirty="0" smtClean="0"/>
              <a:t>Whole </a:t>
            </a:r>
            <a:r>
              <a:rPr lang="en-US" dirty="0"/>
              <a:t>system </a:t>
            </a:r>
            <a:r>
              <a:rPr lang="en-US" dirty="0" smtClean="0"/>
              <a:t>when executing </a:t>
            </a:r>
            <a:r>
              <a:rPr lang="en-US" dirty="0"/>
              <a:t>the kernel on the </a:t>
            </a:r>
            <a:r>
              <a:rPr lang="en-US" dirty="0" smtClean="0"/>
              <a:t>GPU</a:t>
            </a:r>
          </a:p>
          <a:p>
            <a:pPr lvl="1"/>
            <a:endParaRPr lang="en-US" dirty="0" smtClean="0"/>
          </a:p>
          <a:p>
            <a:r>
              <a:rPr lang="en-US" b="1" i="1" dirty="0" smtClean="0"/>
              <a:t>Power</a:t>
            </a:r>
            <a:endParaRPr lang="en-US" dirty="0" smtClean="0"/>
          </a:p>
          <a:p>
            <a:pPr lvl="1"/>
            <a:r>
              <a:rPr lang="en-US" dirty="0" smtClean="0"/>
              <a:t>Reported </a:t>
            </a:r>
            <a:r>
              <a:rPr lang="en-US" dirty="0"/>
              <a:t>using the average </a:t>
            </a:r>
            <a:r>
              <a:rPr lang="en-US" dirty="0" smtClean="0"/>
              <a:t>power</a:t>
            </a:r>
          </a:p>
          <a:p>
            <a:pPr lvl="1"/>
            <a:endParaRPr lang="en-US" dirty="0" smtClean="0"/>
          </a:p>
          <a:p>
            <a:r>
              <a:rPr lang="en-US" b="1" i="1" dirty="0" smtClean="0"/>
              <a:t>Energy Efficiency</a:t>
            </a:r>
            <a:endParaRPr lang="en-US" dirty="0" smtClean="0"/>
          </a:p>
          <a:p>
            <a:pPr lvl="1"/>
            <a:r>
              <a:rPr lang="en-US" dirty="0" smtClean="0"/>
              <a:t>Performance / power </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72917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7F7F7F"/>
                </a:solidFill>
              </a:rPr>
              <a:t>Introduction</a:t>
            </a:r>
          </a:p>
          <a:p>
            <a:r>
              <a:rPr lang="en-US" dirty="0" smtClean="0">
                <a:solidFill>
                  <a:srgbClr val="7F7F7F"/>
                </a:solidFill>
              </a:rPr>
              <a:t>GPU Overview</a:t>
            </a:r>
          </a:p>
          <a:p>
            <a:r>
              <a:rPr lang="en-US" dirty="0" smtClean="0">
                <a:solidFill>
                  <a:srgbClr val="7F7F7F"/>
                </a:solidFill>
              </a:rPr>
              <a:t>Characterization Methodology</a:t>
            </a:r>
          </a:p>
          <a:p>
            <a:r>
              <a:rPr lang="en-US" dirty="0" smtClean="0"/>
              <a:t>Experimental Results</a:t>
            </a:r>
            <a:endParaRPr lang="en-US" dirty="0" smtClean="0"/>
          </a:p>
          <a:p>
            <a:r>
              <a:rPr lang="en-US" dirty="0" smtClean="0"/>
              <a:t>Conclusion &amp; Future Work</a:t>
            </a:r>
            <a:endParaRPr lang="en-U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8521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System</a:t>
            </a:r>
          </a:p>
          <a:p>
            <a:pPr lvl="1"/>
            <a:r>
              <a:rPr lang="en-US" dirty="0" smtClean="0"/>
              <a:t>Intel Core 2 Quad </a:t>
            </a:r>
            <a:r>
              <a:rPr lang="en-US" dirty="0" smtClean="0"/>
              <a:t>Q6600</a:t>
            </a:r>
          </a:p>
          <a:p>
            <a:pPr lvl="1"/>
            <a:r>
              <a:rPr lang="en-US" dirty="0" smtClean="0"/>
              <a:t>NVIDIA GTX280</a:t>
            </a:r>
          </a:p>
          <a:p>
            <a:pPr lvl="1"/>
            <a:r>
              <a:rPr lang="en-US" dirty="0" smtClean="0"/>
              <a:t>1GB memory</a:t>
            </a:r>
          </a:p>
          <a:p>
            <a:r>
              <a:rPr lang="en-US" dirty="0" smtClean="0"/>
              <a:t>Power </a:t>
            </a:r>
            <a:r>
              <a:rPr lang="en-US" dirty="0" smtClean="0"/>
              <a:t>Meter</a:t>
            </a:r>
          </a:p>
          <a:p>
            <a:pPr lvl="1"/>
            <a:r>
              <a:rPr lang="en-US" dirty="0" smtClean="0"/>
              <a:t>Watts </a:t>
            </a:r>
            <a:r>
              <a:rPr lang="en-US" dirty="0" smtClean="0"/>
              <a:t>Up? Pro ES</a:t>
            </a:r>
            <a:endParaRPr lang="en-US" dirty="0"/>
          </a:p>
        </p:txBody>
      </p:sp>
      <p:pic>
        <p:nvPicPr>
          <p:cNvPr id="4" name="Picture 3"/>
          <p:cNvPicPr>
            <a:picLocks noChangeAspect="1"/>
          </p:cNvPicPr>
          <p:nvPr/>
        </p:nvPicPr>
        <p:blipFill>
          <a:blip r:embed="rId2"/>
          <a:stretch>
            <a:fillRect/>
          </a:stretch>
        </p:blipFill>
        <p:spPr>
          <a:xfrm>
            <a:off x="4432300" y="2895600"/>
            <a:ext cx="3416300" cy="315036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 Performance</a:t>
            </a:r>
            <a:endParaRPr lang="en-US" dirty="0"/>
          </a:p>
        </p:txBody>
      </p:sp>
      <p:sp>
        <p:nvSpPr>
          <p:cNvPr id="3" name="Content Placeholder 2"/>
          <p:cNvSpPr>
            <a:spLocks noGrp="1"/>
          </p:cNvSpPr>
          <p:nvPr>
            <p:ph idx="1"/>
          </p:nvPr>
        </p:nvSpPr>
        <p:spPr/>
        <p:txBody>
          <a:bodyPr/>
          <a:lstStyle/>
          <a:p>
            <a:r>
              <a:rPr lang="en-US" dirty="0" smtClean="0"/>
              <a:t>Mostly affected by core frequency, almost not affected by memory frequency</a:t>
            </a:r>
            <a:endParaRPr lang="en-US" dirty="0"/>
          </a:p>
        </p:txBody>
      </p:sp>
      <p:graphicFrame>
        <p:nvGraphicFramePr>
          <p:cNvPr id="4" name="Content Placeholder 8"/>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50926059"/>
              </p:ext>
            </p:extLst>
          </p:nvPr>
        </p:nvGraphicFramePr>
        <p:xfrm>
          <a:off x="1295400" y="2209800"/>
          <a:ext cx="6553200" cy="3962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 Power</a:t>
            </a:r>
            <a:endParaRPr lang="en-US" dirty="0"/>
          </a:p>
        </p:txBody>
      </p:sp>
      <p:sp>
        <p:nvSpPr>
          <p:cNvPr id="3" name="Content Placeholder 2"/>
          <p:cNvSpPr>
            <a:spLocks noGrp="1"/>
          </p:cNvSpPr>
          <p:nvPr>
            <p:ph idx="1"/>
          </p:nvPr>
        </p:nvSpPr>
        <p:spPr/>
        <p:txBody>
          <a:bodyPr/>
          <a:lstStyle/>
          <a:p>
            <a:r>
              <a:rPr lang="en-US" dirty="0" smtClean="0"/>
              <a:t>Mostly affected by core frequency, slightly affected by memory frequency</a:t>
            </a:r>
            <a:endParaRPr lang="en-US" dirty="0"/>
          </a:p>
        </p:txBody>
      </p:sp>
      <p:graphicFrame>
        <p:nvGraphicFramePr>
          <p:cNvPr id="5" name="Content Placeholder 11"/>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76041642"/>
              </p:ext>
            </p:extLst>
          </p:nvPr>
        </p:nvGraphicFramePr>
        <p:xfrm>
          <a:off x="1409700" y="2286000"/>
          <a:ext cx="63246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01000" cy="762000"/>
          </a:xfrm>
        </p:spPr>
        <p:txBody>
          <a:bodyPr/>
          <a:lstStyle/>
          <a:p>
            <a:r>
              <a:rPr lang="en-US" sz="2400" dirty="0" smtClean="0"/>
              <a:t>Graphic Processing Units (GPU) are Powerful</a:t>
            </a:r>
            <a:endParaRPr lang="en-US" sz="2400" dirty="0"/>
          </a:p>
        </p:txBody>
      </p:sp>
      <p:pic>
        <p:nvPicPr>
          <p:cNvPr id="5" name="Content Placeholder 4"/>
          <p:cNvPicPr>
            <a:picLocks noGrp="1" noChangeAspect="1"/>
          </p:cNvPicPr>
          <p:nvPr>
            <p:ph idx="1"/>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a:xfrm>
            <a:off x="914400" y="914400"/>
            <a:ext cx="7151153" cy="5294308"/>
          </a:xfrm>
        </p:spPr>
      </p:pic>
      <p:sp>
        <p:nvSpPr>
          <p:cNvPr id="7" name="TextBox 6"/>
          <p:cNvSpPr txBox="1"/>
          <p:nvPr/>
        </p:nvSpPr>
        <p:spPr>
          <a:xfrm>
            <a:off x="2261936" y="6328611"/>
            <a:ext cx="5205663" cy="415498"/>
          </a:xfrm>
          <a:prstGeom prst="rect">
            <a:avLst/>
          </a:prstGeom>
          <a:noFill/>
        </p:spPr>
        <p:txBody>
          <a:bodyPr wrap="square" rtlCol="0">
            <a:spAutoFit/>
          </a:bodyPr>
          <a:lstStyle/>
          <a:p>
            <a:r>
              <a:rPr lang="en-US" sz="1050" dirty="0" smtClean="0"/>
              <a:t>* Data and image source, </a:t>
            </a:r>
            <a:r>
              <a:rPr lang="en-US" sz="1050" dirty="0">
                <a:hlinkClick r:id="rId4"/>
              </a:rPr>
              <a:t>http://people.sc.fsu.edu/~jburkardt/latex/ajou_2009_parallel/</a:t>
            </a:r>
            <a:r>
              <a:rPr lang="en-US" sz="1050" dirty="0" smtClean="0">
                <a:hlinkClick r:id="rId4"/>
              </a:rPr>
              <a:t>ajou_2009_parallel.html</a:t>
            </a:r>
            <a:endParaRPr lang="en-US" sz="1050"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85405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 - Efficiency</a:t>
            </a:r>
            <a:endParaRPr lang="en-US" dirty="0"/>
          </a:p>
        </p:txBody>
      </p:sp>
      <p:sp>
        <p:nvSpPr>
          <p:cNvPr id="3" name="Content Placeholder 2"/>
          <p:cNvSpPr>
            <a:spLocks noGrp="1"/>
          </p:cNvSpPr>
          <p:nvPr>
            <p:ph idx="1"/>
          </p:nvPr>
        </p:nvSpPr>
        <p:spPr/>
        <p:txBody>
          <a:bodyPr/>
          <a:lstStyle/>
          <a:p>
            <a:r>
              <a:rPr lang="en-US" dirty="0" smtClean="0"/>
              <a:t>Best efficiency achieved at highest core frequency and relatively high memory frequency</a:t>
            </a:r>
            <a:endParaRPr lang="en-US" dirty="0"/>
          </a:p>
        </p:txBody>
      </p:sp>
      <p:graphicFrame>
        <p:nvGraphicFramePr>
          <p:cNvPr id="6" name="Content Placeholder 4"/>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168670046"/>
              </p:ext>
            </p:extLst>
          </p:nvPr>
        </p:nvGraphicFramePr>
        <p:xfrm>
          <a:off x="1371600" y="2209800"/>
          <a:ext cx="63246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Transpose - Performance</a:t>
            </a:r>
            <a:endParaRPr lang="en-US" dirty="0"/>
          </a:p>
        </p:txBody>
      </p:sp>
      <p:sp>
        <p:nvSpPr>
          <p:cNvPr id="3" name="Content Placeholder 2"/>
          <p:cNvSpPr>
            <a:spLocks noGrp="1"/>
          </p:cNvSpPr>
          <p:nvPr>
            <p:ph idx="1"/>
          </p:nvPr>
        </p:nvSpPr>
        <p:spPr/>
        <p:txBody>
          <a:bodyPr/>
          <a:lstStyle/>
          <a:p>
            <a:r>
              <a:rPr lang="en-US" dirty="0" smtClean="0"/>
              <a:t>Performance dominated by memory frequency</a:t>
            </a:r>
            <a:endParaRPr lang="en-US" dirty="0"/>
          </a:p>
        </p:txBody>
      </p:sp>
      <p:graphicFrame>
        <p:nvGraphicFramePr>
          <p:cNvPr id="5" name="Content Placeholder 5"/>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8289426"/>
              </p:ext>
            </p:extLst>
          </p:nvPr>
        </p:nvGraphicFramePr>
        <p:xfrm>
          <a:off x="1371600" y="2362200"/>
          <a:ext cx="6096000" cy="3810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Transpose - Power</a:t>
            </a:r>
            <a:endParaRPr lang="en-US" dirty="0"/>
          </a:p>
        </p:txBody>
      </p:sp>
      <p:sp>
        <p:nvSpPr>
          <p:cNvPr id="3" name="Content Placeholder 2"/>
          <p:cNvSpPr>
            <a:spLocks noGrp="1"/>
          </p:cNvSpPr>
          <p:nvPr>
            <p:ph idx="1"/>
          </p:nvPr>
        </p:nvSpPr>
        <p:spPr/>
        <p:txBody>
          <a:bodyPr/>
          <a:lstStyle/>
          <a:p>
            <a:r>
              <a:rPr lang="en-US" dirty="0" smtClean="0"/>
              <a:t>Higher core frequency </a:t>
            </a:r>
            <a:r>
              <a:rPr lang="en-US" dirty="0" smtClean="0"/>
              <a:t>increase </a:t>
            </a:r>
            <a:r>
              <a:rPr lang="en-US" dirty="0" smtClean="0"/>
              <a:t>power consumption (not performance)</a:t>
            </a:r>
            <a:endParaRPr lang="en-US" dirty="0"/>
          </a:p>
        </p:txBody>
      </p:sp>
      <p:graphicFrame>
        <p:nvGraphicFramePr>
          <p:cNvPr id="6" name="Content Placeholder 4"/>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62593819"/>
              </p:ext>
            </p:extLst>
          </p:nvPr>
        </p:nvGraphicFramePr>
        <p:xfrm>
          <a:off x="1485900" y="2209800"/>
          <a:ext cx="6172200" cy="3733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Transpose - Efficiency</a:t>
            </a:r>
            <a:endParaRPr lang="en-US" dirty="0"/>
          </a:p>
        </p:txBody>
      </p:sp>
      <p:sp>
        <p:nvSpPr>
          <p:cNvPr id="3" name="Content Placeholder 2"/>
          <p:cNvSpPr>
            <a:spLocks noGrp="1"/>
          </p:cNvSpPr>
          <p:nvPr>
            <p:ph idx="1"/>
          </p:nvPr>
        </p:nvSpPr>
        <p:spPr/>
        <p:txBody>
          <a:bodyPr/>
          <a:lstStyle/>
          <a:p>
            <a:r>
              <a:rPr lang="en-US" dirty="0" smtClean="0"/>
              <a:t>Best efficiency achieved at highest memory frequency and lowest core frequency</a:t>
            </a:r>
            <a:endParaRPr lang="en-US" dirty="0"/>
          </a:p>
        </p:txBody>
      </p:sp>
      <p:graphicFrame>
        <p:nvGraphicFramePr>
          <p:cNvPr id="5" name="Content Placeholder 4"/>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56023664"/>
              </p:ext>
            </p:extLst>
          </p:nvPr>
        </p:nvGraphicFramePr>
        <p:xfrm>
          <a:off x="1428750" y="2286000"/>
          <a:ext cx="6286500" cy="3733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FFT - Performance</a:t>
            </a:r>
            <a:endParaRPr lang="en-US" dirty="0"/>
          </a:p>
        </p:txBody>
      </p:sp>
      <p:sp>
        <p:nvSpPr>
          <p:cNvPr id="3" name="Content Placeholder 2"/>
          <p:cNvSpPr>
            <a:spLocks noGrp="1"/>
          </p:cNvSpPr>
          <p:nvPr>
            <p:ph idx="1"/>
          </p:nvPr>
        </p:nvSpPr>
        <p:spPr/>
        <p:txBody>
          <a:bodyPr/>
          <a:lstStyle/>
          <a:p>
            <a:r>
              <a:rPr lang="en-US" dirty="0" smtClean="0"/>
              <a:t>Affected by both core and memory frequencies</a:t>
            </a:r>
            <a:endParaRPr lang="en-US" dirty="0"/>
          </a:p>
        </p:txBody>
      </p:sp>
      <p:graphicFrame>
        <p:nvGraphicFramePr>
          <p:cNvPr id="6" name="Content Placeholder 4"/>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26055344"/>
              </p:ext>
            </p:extLst>
          </p:nvPr>
        </p:nvGraphicFramePr>
        <p:xfrm>
          <a:off x="1562100" y="2209800"/>
          <a:ext cx="6019800" cy="3962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FFT - Power</a:t>
            </a:r>
            <a:endParaRPr lang="en-US" dirty="0"/>
          </a:p>
        </p:txBody>
      </p:sp>
      <p:sp>
        <p:nvSpPr>
          <p:cNvPr id="3" name="Content Placeholder 2"/>
          <p:cNvSpPr>
            <a:spLocks noGrp="1"/>
          </p:cNvSpPr>
          <p:nvPr>
            <p:ph idx="1"/>
          </p:nvPr>
        </p:nvSpPr>
        <p:spPr/>
        <p:txBody>
          <a:bodyPr/>
          <a:lstStyle/>
          <a:p>
            <a:r>
              <a:rPr lang="en-US" dirty="0" smtClean="0"/>
              <a:t>Affected by both core and memory frequencies</a:t>
            </a:r>
            <a:r>
              <a:rPr lang="en-US" dirty="0" smtClean="0"/>
              <a:t> </a:t>
            </a:r>
            <a:endParaRPr lang="en-US" dirty="0"/>
          </a:p>
        </p:txBody>
      </p:sp>
      <p:graphicFrame>
        <p:nvGraphicFramePr>
          <p:cNvPr id="5" name="Content Placeholder 4"/>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41842700"/>
              </p:ext>
            </p:extLst>
          </p:nvPr>
        </p:nvGraphicFramePr>
        <p:xfrm>
          <a:off x="1257300" y="2209800"/>
          <a:ext cx="6629400" cy="3962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FFT - Efficiency</a:t>
            </a:r>
            <a:endParaRPr lang="en-US" dirty="0"/>
          </a:p>
        </p:txBody>
      </p:sp>
      <p:sp>
        <p:nvSpPr>
          <p:cNvPr id="3" name="Content Placeholder 2"/>
          <p:cNvSpPr>
            <a:spLocks noGrp="1"/>
          </p:cNvSpPr>
          <p:nvPr>
            <p:ph idx="1"/>
          </p:nvPr>
        </p:nvSpPr>
        <p:spPr/>
        <p:txBody>
          <a:bodyPr/>
          <a:lstStyle/>
          <a:p>
            <a:r>
              <a:rPr lang="en-US" dirty="0" smtClean="0"/>
              <a:t>Best efficiency at highest core and memory frequencies</a:t>
            </a:r>
            <a:endParaRPr lang="en-US" dirty="0"/>
          </a:p>
        </p:txBody>
      </p:sp>
      <p:graphicFrame>
        <p:nvGraphicFramePr>
          <p:cNvPr id="6" name="Content Placeholder 4"/>
          <p:cNvGraphicFramePr>
            <a:graphicFrameLocks/>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0245813"/>
              </p:ext>
            </p:extLst>
          </p:nvPr>
        </p:nvGraphicFramePr>
        <p:xfrm>
          <a:off x="1562100" y="2057400"/>
          <a:ext cx="60198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FFT – Two Dimensional Effect</a:t>
            </a:r>
            <a:endParaRPr lang="en-US" dirty="0"/>
          </a:p>
        </p:txBody>
      </p:sp>
      <p:graphicFrame>
        <p:nvGraphicFramePr>
          <p:cNvPr id="4" name="Content Placeholder 3"/>
          <p:cNvGraphicFramePr>
            <a:graphicFrameLocks noGrp="1"/>
          </p:cNvGraphicFramePr>
          <p:nvPr>
            <p:ph idx="1"/>
          </p:nvPr>
        </p:nvGraphicFramePr>
        <p:xfrm>
          <a:off x="685800" y="1219200"/>
          <a:ext cx="77724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 name="Right Brace 4"/>
          <p:cNvSpPr>
            <a:spLocks/>
          </p:cNvSpPr>
          <p:nvPr/>
        </p:nvSpPr>
        <p:spPr bwMode="auto">
          <a:xfrm>
            <a:off x="5638800" y="1981200"/>
            <a:ext cx="152400" cy="1828800"/>
          </a:xfrm>
          <a:prstGeom prst="rightBrace">
            <a:avLst>
              <a:gd name="adj1" fmla="val 13326"/>
              <a:gd name="adj2" fmla="val 50000"/>
            </a:avLst>
          </a:prstGeom>
          <a:noFill/>
          <a:ln w="25400">
            <a:solidFill>
              <a:srgbClr val="FF0000"/>
            </a:solidFill>
            <a:round/>
            <a:headEnd/>
            <a:tailEnd/>
          </a:ln>
        </p:spPr>
        <p:txBody>
          <a:bodyPr>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atin typeface="Arial" charset="0"/>
            </a:endParaRPr>
          </a:p>
        </p:txBody>
      </p:sp>
      <p:sp>
        <p:nvSpPr>
          <p:cNvPr id="6" name="TextBox 5"/>
          <p:cNvSpPr txBox="1">
            <a:spLocks noChangeArrowheads="1"/>
          </p:cNvSpPr>
          <p:nvPr/>
        </p:nvSpPr>
        <p:spPr bwMode="auto">
          <a:xfrm>
            <a:off x="5791200" y="2667000"/>
            <a:ext cx="685800" cy="396875"/>
          </a:xfrm>
          <a:prstGeom prst="rect">
            <a:avLst/>
          </a:prstGeom>
          <a:noFill/>
          <a:ln w="9525">
            <a:noFill/>
            <a:miter lim="800000"/>
            <a:headEnd/>
            <a:tailEnd/>
          </a:ln>
        </p:spPr>
        <p:txBody>
          <a:bodyPr wrap="square">
            <a:prstTxWarp prst="textNoShape">
              <a:avLst/>
            </a:prstTxWarp>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0" hangingPunct="0"/>
            <a:r>
              <a:rPr lang="en-US" sz="2000" dirty="0" smtClean="0">
                <a:solidFill>
                  <a:srgbClr val="FF0000"/>
                </a:solidFill>
              </a:rPr>
              <a:t>7%</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r>
              <a:rPr lang="en-US" dirty="0" smtClean="0"/>
              <a:t> and Efficiency</a:t>
            </a:r>
            <a:r>
              <a:rPr lang="en-US" dirty="0" smtClean="0"/>
              <a:t> </a:t>
            </a:r>
            <a:r>
              <a:rPr lang="en-US" dirty="0" smtClean="0"/>
              <a:t>Range</a:t>
            </a:r>
            <a:endParaRPr lang="en-US" dirty="0"/>
          </a:p>
        </p:txBody>
      </p:sp>
      <p:graphicFrame>
        <p:nvGraphicFramePr>
          <p:cNvPr id="6" name="Content Placeholder 5"/>
          <p:cNvGraphicFramePr>
            <a:graphicFrameLocks noGrp="1"/>
          </p:cNvGraphicFramePr>
          <p:nvPr>
            <p:ph idx="1"/>
          </p:nvPr>
        </p:nvGraphicFramePr>
        <p:xfrm>
          <a:off x="685800" y="1524000"/>
          <a:ext cx="7772400" cy="4572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a:t>
            </a:r>
            <a:r>
              <a:rPr lang="en-US" dirty="0" smtClean="0"/>
              <a:t>Work</a:t>
            </a:r>
            <a:endParaRPr lang="en-US" dirty="0"/>
          </a:p>
        </p:txBody>
      </p:sp>
      <p:sp>
        <p:nvSpPr>
          <p:cNvPr id="3" name="Content Placeholder 2"/>
          <p:cNvSpPr>
            <a:spLocks noGrp="1"/>
          </p:cNvSpPr>
          <p:nvPr>
            <p:ph idx="1"/>
          </p:nvPr>
        </p:nvSpPr>
        <p:spPr/>
        <p:txBody>
          <a:bodyPr/>
          <a:lstStyle/>
          <a:p>
            <a:r>
              <a:rPr lang="en-US" dirty="0" smtClean="0"/>
              <a:t>To take away</a:t>
            </a:r>
          </a:p>
          <a:p>
            <a:pPr lvl="1"/>
            <a:r>
              <a:rPr lang="en-US" dirty="0" smtClean="0"/>
              <a:t>Green computing on </a:t>
            </a:r>
            <a:r>
              <a:rPr lang="en-US" dirty="0" err="1" smtClean="0"/>
              <a:t>GPUs</a:t>
            </a:r>
            <a:r>
              <a:rPr lang="en-US" dirty="0" smtClean="0"/>
              <a:t> are important</a:t>
            </a:r>
          </a:p>
          <a:p>
            <a:pPr lvl="1"/>
            <a:r>
              <a:rPr lang="en-US" dirty="0" smtClean="0"/>
              <a:t>GPU frequency scaling considerably </a:t>
            </a:r>
            <a:r>
              <a:rPr lang="en-US" dirty="0" smtClean="0"/>
              <a:t>different than CPUs</a:t>
            </a:r>
          </a:p>
          <a:p>
            <a:pPr lvl="1"/>
            <a:endParaRPr lang="en-US" dirty="0" smtClean="0"/>
          </a:p>
          <a:p>
            <a:r>
              <a:rPr lang="en-US" dirty="0" smtClean="0"/>
              <a:t>Next</a:t>
            </a:r>
          </a:p>
          <a:p>
            <a:pPr lvl="1"/>
            <a:r>
              <a:rPr lang="en-US" dirty="0" smtClean="0"/>
              <a:t>Finer-grained level of characterization (e.g., different types of operations)</a:t>
            </a:r>
          </a:p>
          <a:p>
            <a:pPr lvl="1"/>
            <a:r>
              <a:rPr lang="en-US" dirty="0" smtClean="0"/>
              <a:t>Experiments on Fermi and AMD </a:t>
            </a:r>
            <a:r>
              <a:rPr lang="en-US" dirty="0" err="1" smtClean="0"/>
              <a:t>GPUs</a:t>
            </a:r>
            <a:endParaRPr lang="en-US" dirty="0" smtClean="0"/>
          </a:p>
          <a:p>
            <a:endParaRPr lang="en-U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80764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 is Increasingly Popular in HPC</a:t>
            </a:r>
            <a:endParaRPr lang="en-US" dirty="0"/>
          </a:p>
        </p:txBody>
      </p:sp>
      <p:sp>
        <p:nvSpPr>
          <p:cNvPr id="3" name="Content Placeholder 2"/>
          <p:cNvSpPr>
            <a:spLocks noGrp="1"/>
          </p:cNvSpPr>
          <p:nvPr>
            <p:ph idx="1"/>
          </p:nvPr>
        </p:nvSpPr>
        <p:spPr/>
        <p:txBody>
          <a:bodyPr/>
          <a:lstStyle/>
          <a:p>
            <a:r>
              <a:rPr lang="en-US" dirty="0" smtClean="0"/>
              <a:t>Three out of top five supercomputers are GPU-based</a:t>
            </a:r>
            <a:endParaRPr lang="en-US" dirty="0"/>
          </a:p>
        </p:txBody>
      </p:sp>
      <p:pic>
        <p:nvPicPr>
          <p:cNvPr id="5" name="Picture 4"/>
          <p:cNvPicPr>
            <a:picLocks noChangeAspect="1"/>
          </p:cNvPicPr>
          <p:nvPr/>
        </p:nvPicPr>
        <p:blipFill>
          <a:blip r:embed="rId3"/>
          <a:stretch>
            <a:fillRect/>
          </a:stretch>
        </p:blipFill>
        <p:spPr>
          <a:xfrm>
            <a:off x="198549" y="2057400"/>
            <a:ext cx="8716851" cy="3327400"/>
          </a:xfrm>
          <a:prstGeom prst="rect">
            <a:avLst/>
          </a:prstGeom>
        </p:spPr>
      </p:pic>
      <p:pic>
        <p:nvPicPr>
          <p:cNvPr id="6" name="Picture 5"/>
          <p:cNvPicPr>
            <a:picLocks noChangeAspect="1"/>
          </p:cNvPicPr>
          <p:nvPr/>
        </p:nvPicPr>
        <p:blipFill>
          <a:blip r:embed="rId4"/>
          <a:stretch>
            <a:fillRect/>
          </a:stretch>
        </p:blipFill>
        <p:spPr>
          <a:xfrm>
            <a:off x="6731000" y="5105400"/>
            <a:ext cx="2032000" cy="1003300"/>
          </a:xfrm>
          <a:prstGeom prst="rect">
            <a:avLst/>
          </a:prstGeom>
        </p:spPr>
      </p:pic>
      <p:sp>
        <p:nvSpPr>
          <p:cNvPr id="7" name="Rectangle 6"/>
          <p:cNvSpPr/>
          <p:nvPr/>
        </p:nvSpPr>
        <p:spPr bwMode="auto">
          <a:xfrm>
            <a:off x="228600" y="2743200"/>
            <a:ext cx="8686800" cy="533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8" name="Rectangle 7"/>
          <p:cNvSpPr/>
          <p:nvPr/>
        </p:nvSpPr>
        <p:spPr bwMode="auto">
          <a:xfrm>
            <a:off x="228600" y="3810000"/>
            <a:ext cx="8686800" cy="457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 name="Rectangle 8"/>
          <p:cNvSpPr/>
          <p:nvPr/>
        </p:nvSpPr>
        <p:spPr bwMode="auto">
          <a:xfrm>
            <a:off x="228600" y="4267200"/>
            <a:ext cx="8686800" cy="609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 </a:t>
            </a:r>
            <a:endParaRPr lang="en-US" dirty="0"/>
          </a:p>
        </p:txBody>
      </p:sp>
      <p:sp>
        <p:nvSpPr>
          <p:cNvPr id="3" name="Content Placeholder 2"/>
          <p:cNvSpPr>
            <a:spLocks noGrp="1"/>
          </p:cNvSpPr>
          <p:nvPr>
            <p:ph idx="1"/>
          </p:nvPr>
        </p:nvSpPr>
        <p:spPr/>
        <p:txBody>
          <a:bodyPr/>
          <a:lstStyle/>
          <a:p>
            <a:r>
              <a:rPr lang="en-US" dirty="0"/>
              <a:t>NSF Center for High </a:t>
            </a:r>
            <a:r>
              <a:rPr lang="en-US" dirty="0" smtClean="0"/>
              <a:t>Performance </a:t>
            </a:r>
            <a:r>
              <a:rPr lang="en-US" dirty="0"/>
              <a:t>Reconﬁgurable Computing (CHREC) for their </a:t>
            </a:r>
            <a:r>
              <a:rPr lang="en-US" dirty="0" smtClean="0"/>
              <a:t>support through </a:t>
            </a:r>
            <a:r>
              <a:rPr lang="en-US" dirty="0"/>
              <a:t>NSF I/UCRC Grant </a:t>
            </a:r>
            <a:r>
              <a:rPr lang="en-US" dirty="0" smtClean="0"/>
              <a:t>IIP-0804155;</a:t>
            </a:r>
          </a:p>
          <a:p>
            <a:r>
              <a:rPr lang="en-US" dirty="0" smtClean="0"/>
              <a:t>National Science Foundation for their support </a:t>
            </a:r>
            <a:r>
              <a:rPr lang="en-US" dirty="0" err="1" smtClean="0"/>
              <a:t>partialy</a:t>
            </a:r>
            <a:r>
              <a:rPr lang="en-US" dirty="0" smtClean="0"/>
              <a:t> </a:t>
            </a:r>
            <a:r>
              <a:rPr lang="en-US" dirty="0" smtClean="0"/>
              <a:t>through CNS-0915861 and CNS-0916719.</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84167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26" name="Picture 2" descr="C:\Users\Yang\AppData\Local\Microsoft\Windows\Temporary Internet Files\Content.IE5\LEXX28CG\MC900441498[1].png"/>
          <p:cNvPicPr>
            <a:picLocks noGrp="1" noChangeAspect="1" noChangeArrowheads="1"/>
          </p:cNvPicPr>
          <p:nvPr>
            <p:ph idx="1"/>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2743428" y="1676628"/>
            <a:ext cx="3657143" cy="3657143"/>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55906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GPUs</a:t>
            </a:r>
            <a:r>
              <a:rPr lang="en-US" dirty="0" smtClean="0"/>
              <a:t> </a:t>
            </a:r>
            <a:r>
              <a:rPr lang="en-US" dirty="0" smtClean="0"/>
              <a:t>are</a:t>
            </a:r>
            <a:r>
              <a:rPr lang="en-US" dirty="0" smtClean="0"/>
              <a:t> </a:t>
            </a:r>
            <a:r>
              <a:rPr lang="en-US" dirty="0" smtClean="0"/>
              <a:t>Power Hungry</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6" name="Chart 5"/>
          <p:cNvGraphicFramePr/>
          <p:nvPr/>
        </p:nvGraphicFramePr>
        <p:xfrm>
          <a:off x="1333500" y="1524000"/>
          <a:ext cx="6477000" cy="4343400"/>
        </p:xfrm>
        <a:graphic>
          <a:graphicData uri="http://schemas.openxmlformats.org/drawingml/2006/chart">
            <c:chart xmlns:c="http://schemas.openxmlformats.org/drawingml/2006/chart" xmlns:r="http://schemas.openxmlformats.org/officeDocument/2006/relationships" r:id="rId4"/>
          </a:graphicData>
        </a:graphic>
      </p:graphicFrame>
      <p:sp>
        <p:nvSpPr>
          <p:cNvPr id="5" name="AutoShape 8"/>
          <p:cNvSpPr>
            <a:spLocks noChangeArrowheads="1"/>
          </p:cNvSpPr>
          <p:nvPr>
            <p:custDataLst>
              <p:tags r:id="rId1"/>
            </p:custDataLst>
          </p:nvPr>
        </p:nvSpPr>
        <p:spPr bwMode="auto">
          <a:xfrm>
            <a:off x="1066800" y="2971800"/>
            <a:ext cx="7086600" cy="1143000"/>
          </a:xfrm>
          <a:prstGeom prst="wedgeRoundRectCallout">
            <a:avLst>
              <a:gd name="adj1" fmla="val -25579"/>
              <a:gd name="adj2" fmla="val 50185"/>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lIns="182880" tIns="91440" bIns="91440" anchor="ctr">
            <a:prstTxWarp prst="textNoShape">
              <a:avLst/>
            </a:prstTxWarp>
          </a:bodyPr>
          <a:lstStyle/>
          <a:p>
            <a:pPr algn="ctr" eaLnBrk="0" hangingPunct="0">
              <a:spcBef>
                <a:spcPct val="20000"/>
              </a:spcBef>
              <a:buClr>
                <a:schemeClr val="hlink"/>
              </a:buClr>
              <a:buSzPct val="50000"/>
              <a:buFont typeface="Monotype Sorts" charset="2"/>
              <a:buNone/>
            </a:pPr>
            <a:r>
              <a:rPr kumimoji="1" lang="en-US" sz="2800" dirty="0" smtClean="0">
                <a:latin typeface="Comic Sans MS"/>
                <a:ea typeface="Calibri" charset="0"/>
                <a:cs typeface="Comic Sans MS"/>
              </a:rPr>
              <a:t>It is imperative to investigate Green GPU computing</a:t>
            </a:r>
            <a:endParaRPr kumimoji="1" lang="en-US" sz="2800" dirty="0">
              <a:latin typeface="Comic Sans MS"/>
              <a:ea typeface="Calibri" charset="0"/>
              <a:cs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 Computing with DVFS on CPUs</a:t>
            </a:r>
            <a:endParaRPr lang="en-US" dirty="0"/>
          </a:p>
        </p:txBody>
      </p:sp>
      <p:sp>
        <p:nvSpPr>
          <p:cNvPr id="3" name="Content Placeholder 2"/>
          <p:cNvSpPr>
            <a:spLocks noGrp="1"/>
          </p:cNvSpPr>
          <p:nvPr>
            <p:ph idx="1"/>
          </p:nvPr>
        </p:nvSpPr>
        <p:spPr>
          <a:xfrm>
            <a:off x="685800" y="1219200"/>
            <a:ext cx="8001000" cy="4572000"/>
          </a:xfrm>
        </p:spPr>
        <p:txBody>
          <a:bodyPr/>
          <a:lstStyle/>
          <a:p>
            <a:r>
              <a:rPr lang="en-US" dirty="0" smtClean="0"/>
              <a:t>Mechanism</a:t>
            </a:r>
          </a:p>
          <a:p>
            <a:pPr>
              <a:buNone/>
            </a:pPr>
            <a:endParaRPr lang="en-US" dirty="0" smtClean="0"/>
          </a:p>
          <a:p>
            <a:endParaRPr lang="en-US" dirty="0" smtClean="0"/>
          </a:p>
          <a:p>
            <a:endParaRPr lang="en-US" dirty="0" smtClean="0"/>
          </a:p>
          <a:p>
            <a:r>
              <a:rPr lang="en-US" dirty="0" smtClean="0"/>
              <a:t>Minimizing performance impact</a:t>
            </a:r>
          </a:p>
          <a:p>
            <a:pPr lvl="1"/>
            <a:r>
              <a:rPr lang="en-US" dirty="0" smtClean="0"/>
              <a:t>Lower </a:t>
            </a:r>
            <a:r>
              <a:rPr lang="en-US" dirty="0" smtClean="0"/>
              <a:t>voltage and frequency when</a:t>
            </a:r>
            <a:r>
              <a:rPr lang="en-US" dirty="0" smtClean="0"/>
              <a:t> CPU not in critical path</a:t>
            </a:r>
          </a:p>
          <a:p>
            <a:pPr lvl="1"/>
            <a:endParaRPr lang="en-US" dirty="0" smtClean="0"/>
          </a:p>
          <a:p>
            <a:r>
              <a:rPr lang="en-US" dirty="0" smtClean="0"/>
              <a:t>What about </a:t>
            </a:r>
            <a:r>
              <a:rPr lang="en-US" dirty="0" err="1" smtClean="0"/>
              <a:t>GPUs</a:t>
            </a:r>
            <a:r>
              <a:rPr lang="en-US" dirty="0" smtClean="0"/>
              <a:t>?</a:t>
            </a:r>
            <a:endParaRPr lang="en-US" dirty="0" smtClean="0"/>
          </a:p>
        </p:txBody>
      </p:sp>
      <p:sp>
        <p:nvSpPr>
          <p:cNvPr id="5" name="Rectangle 4"/>
          <p:cNvSpPr/>
          <p:nvPr/>
        </p:nvSpPr>
        <p:spPr>
          <a:xfrm>
            <a:off x="1676400" y="1905000"/>
            <a:ext cx="522457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dirty="0" smtClean="0"/>
              <a:t>Power ∝ Voltage</a:t>
            </a:r>
            <a:r>
              <a:rPr lang="en-US" sz="2800" baseline="30000" dirty="0" smtClean="0"/>
              <a:t>2</a:t>
            </a:r>
            <a:r>
              <a:rPr lang="en-US" sz="2800" dirty="0" smtClean="0"/>
              <a:t> × Frequency</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Paper about?</a:t>
            </a:r>
            <a:endParaRPr lang="en-US" dirty="0"/>
          </a:p>
        </p:txBody>
      </p:sp>
      <p:sp>
        <p:nvSpPr>
          <p:cNvPr id="3" name="Content Placeholder 2"/>
          <p:cNvSpPr>
            <a:spLocks noGrp="1"/>
          </p:cNvSpPr>
          <p:nvPr>
            <p:ph idx="1"/>
          </p:nvPr>
        </p:nvSpPr>
        <p:spPr/>
        <p:txBody>
          <a:bodyPr/>
          <a:lstStyle/>
          <a:p>
            <a:r>
              <a:rPr lang="en-US" dirty="0" smtClean="0"/>
              <a:t>Characterize performance and power for various kernels on </a:t>
            </a:r>
            <a:r>
              <a:rPr lang="en-US" dirty="0" err="1" smtClean="0"/>
              <a:t>GPUs</a:t>
            </a:r>
            <a:endParaRPr lang="en-US" dirty="0" smtClean="0"/>
          </a:p>
          <a:p>
            <a:pPr lvl="1"/>
            <a:r>
              <a:rPr lang="en-US" dirty="0" smtClean="0"/>
              <a:t>K</a:t>
            </a:r>
            <a:r>
              <a:rPr lang="en-US" dirty="0" smtClean="0"/>
              <a:t>ernels </a:t>
            </a:r>
            <a:r>
              <a:rPr lang="en-US" dirty="0" smtClean="0"/>
              <a:t>with different compute and memory intensiveness</a:t>
            </a:r>
            <a:endParaRPr lang="en-US" dirty="0" smtClean="0"/>
          </a:p>
          <a:p>
            <a:pPr lvl="1"/>
            <a:r>
              <a:rPr lang="en-US" dirty="0" smtClean="0"/>
              <a:t>Various </a:t>
            </a:r>
            <a:r>
              <a:rPr lang="en-US" dirty="0" smtClean="0"/>
              <a:t>core and memory frequencies</a:t>
            </a:r>
          </a:p>
          <a:p>
            <a:pPr lvl="1"/>
            <a:endParaRPr lang="en-US" dirty="0" smtClean="0"/>
          </a:p>
          <a:p>
            <a:r>
              <a:rPr lang="en-US" dirty="0" smtClean="0"/>
              <a:t>Contributions</a:t>
            </a:r>
            <a:endParaRPr lang="en-US" dirty="0" smtClean="0"/>
          </a:p>
          <a:p>
            <a:pPr lvl="1"/>
            <a:r>
              <a:rPr lang="en-US" dirty="0" smtClean="0"/>
              <a:t>Reveal unique frequency scaling behaviors on </a:t>
            </a:r>
            <a:r>
              <a:rPr lang="en-US" dirty="0" err="1" smtClean="0"/>
              <a:t>GPUs</a:t>
            </a:r>
            <a:endParaRPr lang="en-US" dirty="0" smtClean="0"/>
          </a:p>
          <a:p>
            <a:pPr lvl="1"/>
            <a:r>
              <a:rPr lang="en-US" dirty="0" smtClean="0"/>
              <a:t>Provide </a:t>
            </a:r>
            <a:r>
              <a:rPr lang="en-US" dirty="0" smtClean="0"/>
              <a:t>useful hints for green GPU computing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7F7F7F"/>
                </a:solidFill>
              </a:rPr>
              <a:t>Introduction</a:t>
            </a:r>
          </a:p>
          <a:p>
            <a:r>
              <a:rPr lang="en-US" dirty="0" smtClean="0"/>
              <a:t>GPU Overview</a:t>
            </a:r>
          </a:p>
          <a:p>
            <a:r>
              <a:rPr lang="en-US" dirty="0" smtClean="0"/>
              <a:t>Characterization Methodology</a:t>
            </a:r>
          </a:p>
          <a:p>
            <a:r>
              <a:rPr lang="en-US" dirty="0" smtClean="0"/>
              <a:t>Experimental Results</a:t>
            </a:r>
            <a:endParaRPr lang="en-US" dirty="0" smtClean="0"/>
          </a:p>
          <a:p>
            <a:r>
              <a:rPr lang="en-US" dirty="0" smtClean="0"/>
              <a:t>Conclusion &amp; Future Work</a:t>
            </a:r>
            <a:endParaRPr lang="en-US" dirty="0" smtClean="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8521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3"/>
          <a:srcRect/>
          <a:stretch>
            <a:fillRect/>
          </a:stretch>
        </p:blipFill>
        <p:spPr bwMode="auto">
          <a:xfrm>
            <a:off x="3241314" y="1524000"/>
            <a:ext cx="4988286" cy="3929969"/>
          </a:xfrm>
          <a:prstGeom prst="rect">
            <a:avLst/>
          </a:prstGeom>
          <a:noFill/>
          <a:ln w="9525">
            <a:noFill/>
            <a:miter lim="800000"/>
            <a:headEnd/>
            <a:tailEnd/>
          </a:ln>
        </p:spPr>
      </p:pic>
      <p:sp>
        <p:nvSpPr>
          <p:cNvPr id="15364" name="Rectangle 2"/>
          <p:cNvSpPr>
            <a:spLocks noGrp="1" noChangeArrowheads="1"/>
          </p:cNvSpPr>
          <p:nvPr>
            <p:ph type="title"/>
          </p:nvPr>
        </p:nvSpPr>
        <p:spPr/>
        <p:txBody>
          <a:bodyPr/>
          <a:lstStyle/>
          <a:p>
            <a:pPr eaLnBrk="1" hangingPunct="1"/>
            <a:r>
              <a:rPr lang="en-US" sz="2800" dirty="0" smtClean="0"/>
              <a:t>NVIDIA GTX280 </a:t>
            </a:r>
            <a:r>
              <a:rPr lang="en-US" sz="2800" dirty="0" smtClean="0"/>
              <a:t>Architecture</a:t>
            </a:r>
          </a:p>
        </p:txBody>
      </p:sp>
      <p:sp>
        <p:nvSpPr>
          <p:cNvPr id="15365" name="Rectangle 3"/>
          <p:cNvSpPr>
            <a:spLocks noGrp="1" noChangeArrowheads="1"/>
          </p:cNvSpPr>
          <p:nvPr>
            <p:ph type="body" idx="1"/>
          </p:nvPr>
        </p:nvSpPr>
        <p:spPr>
          <a:xfrm>
            <a:off x="914401" y="1447800"/>
            <a:ext cx="7772400" cy="4572000"/>
          </a:xfrm>
        </p:spPr>
        <p:txBody>
          <a:bodyPr/>
          <a:lstStyle/>
          <a:p>
            <a:pPr eaLnBrk="1" hangingPunct="1">
              <a:buNone/>
            </a:pPr>
            <a:r>
              <a:rPr lang="en-US" dirty="0" smtClean="0"/>
              <a:t> </a:t>
            </a:r>
          </a:p>
        </p:txBody>
      </p:sp>
      <p:sp>
        <p:nvSpPr>
          <p:cNvPr id="5" name="Slide Number Placeholder 4"/>
          <p:cNvSpPr>
            <a:spLocks noGrp="1"/>
          </p:cNvSpPr>
          <p:nvPr>
            <p:ph type="sldNum" sz="quarter" idx="4294967295"/>
          </p:nvPr>
        </p:nvSpPr>
        <p:spPr>
          <a:xfrm>
            <a:off x="8686800" y="5791200"/>
            <a:ext cx="457200" cy="457200"/>
          </a:xfrm>
        </p:spPr>
        <p:txBody>
          <a:bodyPr/>
          <a:lstStyle/>
          <a:p>
            <a:pPr>
              <a:defRPr/>
            </a:pPr>
            <a:fld id="{00F1B2E7-F8C6-904F-87A5-2B1A8A8E22EB}" type="slidenum">
              <a:rPr lang="en-US" smtClean="0"/>
              <a:pPr>
                <a:defRPr/>
              </a:pPr>
              <a:t>8</a:t>
            </a:fld>
            <a:endParaRPr lang="en-US"/>
          </a:p>
        </p:txBody>
      </p:sp>
      <p:pic>
        <p:nvPicPr>
          <p:cNvPr id="6" name="Picture 2" descr="http://blog.lexa.ru/files/gtx280.jpg"/>
          <p:cNvPicPr>
            <a:picLocks noChangeAspect="1" noChangeArrowheads="1"/>
          </p:cNvPicPr>
          <p:nvPr/>
        </p:nvPicPr>
        <p:blipFill>
          <a:blip r:embed="rId4"/>
          <a:srcRect/>
          <a:stretch>
            <a:fillRect/>
          </a:stretch>
        </p:blipFill>
        <p:spPr bwMode="auto">
          <a:xfrm>
            <a:off x="607522" y="3048000"/>
            <a:ext cx="2414699" cy="1804987"/>
          </a:xfrm>
          <a:prstGeom prst="rect">
            <a:avLst/>
          </a:prstGeom>
          <a:noFill/>
        </p:spPr>
      </p:pic>
      <p:sp>
        <p:nvSpPr>
          <p:cNvPr id="9" name="Rectangle 8"/>
          <p:cNvSpPr/>
          <p:nvPr/>
        </p:nvSpPr>
        <p:spPr bwMode="auto">
          <a:xfrm>
            <a:off x="759923" y="2133600"/>
            <a:ext cx="1828800" cy="762000"/>
          </a:xfrm>
          <a:prstGeom prst="rect">
            <a:avLst/>
          </a:prstGeom>
          <a:solidFill>
            <a:srgbClr val="FFFF00"/>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tabLst/>
            </a:pPr>
            <a:r>
              <a:rPr lang="en-US" sz="1600" dirty="0" smtClean="0">
                <a:solidFill>
                  <a:schemeClr val="tx1"/>
                </a:solidFill>
                <a:latin typeface="Arial" pitchFamily="-65" charset="0"/>
                <a:ea typeface="ＭＳ Ｐゴシック" pitchFamily="-65" charset="-128"/>
                <a:cs typeface="ＭＳ Ｐゴシック" pitchFamily="-65" charset="-128"/>
              </a:rPr>
              <a:t>On-chip memory </a:t>
            </a:r>
            <a:r>
              <a:rPr lang="en-US" sz="1400" dirty="0" smtClean="0">
                <a:solidFill>
                  <a:schemeClr val="tx1"/>
                </a:solidFill>
                <a:latin typeface="Arial" pitchFamily="-65" charset="0"/>
                <a:ea typeface="ＭＳ Ｐゴシック" pitchFamily="-65" charset="-128"/>
                <a:cs typeface="ＭＳ Ｐゴシック" pitchFamily="-65" charset="-128"/>
              </a:rPr>
              <a:t>  </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400" dirty="0" smtClean="0">
                <a:solidFill>
                  <a:schemeClr val="tx1"/>
                </a:solidFill>
                <a:latin typeface="Arial" pitchFamily="-65" charset="0"/>
                <a:ea typeface="ＭＳ Ｐゴシック" pitchFamily="-65" charset="-128"/>
                <a:cs typeface="ＭＳ Ｐゴシック" pitchFamily="-65" charset="-128"/>
              </a:rPr>
              <a:t>  Small sizes</a:t>
            </a:r>
          </a:p>
          <a:p>
            <a:pPr>
              <a:buFont typeface="Arial" pitchFamily="34" charset="0"/>
              <a:buChar char="•"/>
            </a:pPr>
            <a:r>
              <a:rPr lang="en-US" sz="1400" dirty="0" smtClean="0">
                <a:solidFill>
                  <a:schemeClr val="tx1"/>
                </a:solidFill>
                <a:latin typeface="Arial" pitchFamily="-65" charset="0"/>
                <a:ea typeface="ＭＳ Ｐゴシック" pitchFamily="-65" charset="-128"/>
                <a:cs typeface="ＭＳ Ｐゴシック" pitchFamily="-65" charset="-128"/>
              </a:rPr>
              <a:t>  Fast access</a:t>
            </a:r>
            <a:endParaRPr kumimoji="0" lang="en-US" sz="1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1" name="Straight Arrow Connector 10"/>
          <p:cNvCxnSpPr>
            <a:stCxn id="9" idx="3"/>
          </p:cNvCxnSpPr>
          <p:nvPr/>
        </p:nvCxnSpPr>
        <p:spPr bwMode="auto">
          <a:xfrm>
            <a:off x="2588723" y="2514600"/>
            <a:ext cx="10668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9" idx="3"/>
          </p:cNvCxnSpPr>
          <p:nvPr/>
        </p:nvCxnSpPr>
        <p:spPr bwMode="auto">
          <a:xfrm>
            <a:off x="2588723" y="2514600"/>
            <a:ext cx="12954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a:stCxn id="9" idx="3"/>
          </p:cNvCxnSpPr>
          <p:nvPr/>
        </p:nvCxnSpPr>
        <p:spPr bwMode="auto">
          <a:xfrm>
            <a:off x="2588723" y="2514600"/>
            <a:ext cx="1295400" cy="1676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stCxn id="9" idx="3"/>
          </p:cNvCxnSpPr>
          <p:nvPr/>
        </p:nvCxnSpPr>
        <p:spPr bwMode="auto">
          <a:xfrm>
            <a:off x="2588723" y="2514600"/>
            <a:ext cx="1143000" cy="1981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Rectangle 27"/>
          <p:cNvSpPr/>
          <p:nvPr/>
        </p:nvSpPr>
        <p:spPr bwMode="auto">
          <a:xfrm>
            <a:off x="607523" y="4953000"/>
            <a:ext cx="1828800" cy="685800"/>
          </a:xfrm>
          <a:prstGeom prst="rect">
            <a:avLst/>
          </a:prstGeom>
          <a:solidFill>
            <a:srgbClr val="FFFF00"/>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tabLst/>
            </a:pPr>
            <a:r>
              <a:rPr lang="en-US" sz="1400" dirty="0" smtClean="0">
                <a:solidFill>
                  <a:schemeClr val="tx1"/>
                </a:solidFill>
                <a:latin typeface="Arial" pitchFamily="-65" charset="0"/>
                <a:ea typeface="ＭＳ Ｐゴシック" pitchFamily="-65" charset="-128"/>
                <a:cs typeface="ＭＳ Ｐゴシック" pitchFamily="-65" charset="-128"/>
              </a:rPr>
              <a:t>Off-chip memory </a:t>
            </a:r>
            <a:r>
              <a:rPr lang="en-US" sz="1200" dirty="0" smtClean="0">
                <a:solidFill>
                  <a:schemeClr val="tx1"/>
                </a:solidFill>
                <a:latin typeface="Arial" pitchFamily="-65" charset="0"/>
                <a:ea typeface="ＭＳ Ｐゴシック" pitchFamily="-65" charset="-128"/>
                <a:cs typeface="ＭＳ Ｐゴシック" pitchFamily="-65" charset="-128"/>
              </a:rPr>
              <a:t>  </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pPr>
            <a:r>
              <a:rPr lang="en-US" sz="1200" dirty="0" smtClean="0">
                <a:solidFill>
                  <a:schemeClr val="tx1"/>
                </a:solidFill>
                <a:latin typeface="Arial" pitchFamily="-65" charset="0"/>
                <a:ea typeface="ＭＳ Ｐゴシック" pitchFamily="-65" charset="-128"/>
                <a:cs typeface="ＭＳ Ｐゴシック" pitchFamily="-65" charset="-128"/>
              </a:rPr>
              <a:t>  Large size</a:t>
            </a:r>
          </a:p>
          <a:p>
            <a:pPr>
              <a:buFont typeface="Arial" pitchFamily="34" charset="0"/>
              <a:buChar char="•"/>
            </a:pPr>
            <a:r>
              <a:rPr lang="en-US" sz="1200" dirty="0" smtClean="0">
                <a:solidFill>
                  <a:schemeClr val="tx1"/>
                </a:solidFill>
                <a:latin typeface="Arial" pitchFamily="-65" charset="0"/>
                <a:ea typeface="ＭＳ Ｐゴシック" pitchFamily="-65" charset="-128"/>
                <a:cs typeface="ＭＳ Ｐゴシック" pitchFamily="-65" charset="-128"/>
              </a:rPr>
              <a:t>  High access latency</a:t>
            </a:r>
            <a:endParaRPr kumimoji="0" lang="en-US" sz="12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7" name="Straight Connector 16"/>
          <p:cNvCxnSpPr/>
          <p:nvPr/>
        </p:nvCxnSpPr>
        <p:spPr bwMode="auto">
          <a:xfrm>
            <a:off x="5331923" y="3351212"/>
            <a:ext cx="152400" cy="1588"/>
          </a:xfrm>
          <a:prstGeom prst="line">
            <a:avLst/>
          </a:prstGeom>
          <a:solidFill>
            <a:schemeClr val="accent1"/>
          </a:solidFill>
          <a:ln w="41275" cap="flat" cmpd="sng" algn="ctr">
            <a:solidFill>
              <a:schemeClr val="tx1"/>
            </a:solidFill>
            <a:prstDash val="sysDot"/>
            <a:round/>
            <a:headEnd type="none" w="med" len="med"/>
            <a:tailEnd type="none" w="med" len="med"/>
          </a:ln>
          <a:effectLst/>
        </p:spPr>
      </p:cxnSp>
      <p:sp>
        <p:nvSpPr>
          <p:cNvPr id="18" name="Rectangle 17"/>
          <p:cNvSpPr/>
          <p:nvPr/>
        </p:nvSpPr>
        <p:spPr bwMode="auto">
          <a:xfrm>
            <a:off x="3244543" y="5059180"/>
            <a:ext cx="4953000" cy="381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9" name="Rectangle 18"/>
          <p:cNvSpPr/>
          <p:nvPr/>
        </p:nvSpPr>
        <p:spPr>
          <a:xfrm>
            <a:off x="4892835" y="5110064"/>
            <a:ext cx="1723549" cy="253916"/>
          </a:xfrm>
          <a:prstGeom prst="rect">
            <a:avLst/>
          </a:prstGeom>
        </p:spPr>
        <p:txBody>
          <a:bodyPr wrap="none">
            <a:spAutoFit/>
          </a:bodyPr>
          <a:lstStyle/>
          <a:p>
            <a:pPr algn="ctr"/>
            <a:r>
              <a:rPr lang="en-US" sz="1050" b="1" dirty="0" smtClean="0">
                <a:latin typeface="Arial" pitchFamily="-65" charset="0"/>
                <a:ea typeface="ＭＳ Ｐゴシック" pitchFamily="-65" charset="-128"/>
                <a:cs typeface="ＭＳ Ｐゴシック" pitchFamily="-65" charset="-128"/>
              </a:rPr>
              <a:t>Device (Global) Memory</a:t>
            </a:r>
            <a:endParaRPr lang="en-US" sz="1050" b="1" dirty="0">
              <a:latin typeface="Arial" pitchFamily="-65" charset="0"/>
              <a:ea typeface="ＭＳ Ｐゴシック" pitchFamily="-65" charset="-128"/>
              <a:cs typeface="ＭＳ Ｐゴシック" pitchFamily="-65" charset="-128"/>
            </a:endParaRPr>
          </a:p>
        </p:txBody>
      </p:sp>
      <p:cxnSp>
        <p:nvCxnSpPr>
          <p:cNvPr id="30" name="Straight Arrow Connector 29"/>
          <p:cNvCxnSpPr/>
          <p:nvPr/>
        </p:nvCxnSpPr>
        <p:spPr bwMode="auto">
          <a:xfrm>
            <a:off x="2207723" y="5257800"/>
            <a:ext cx="1295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3" name="Group 77"/>
          <p:cNvGrpSpPr/>
          <p:nvPr/>
        </p:nvGrpSpPr>
        <p:grpSpPr>
          <a:xfrm>
            <a:off x="3457404" y="2430780"/>
            <a:ext cx="3657600" cy="2217420"/>
            <a:chOff x="3002281" y="2202180"/>
            <a:chExt cx="3657600" cy="2217420"/>
          </a:xfrm>
        </p:grpSpPr>
        <p:cxnSp>
          <p:nvCxnSpPr>
            <p:cNvPr id="21" name="Straight Connector 20"/>
            <p:cNvCxnSpPr/>
            <p:nvPr/>
          </p:nvCxnSpPr>
          <p:spPr bwMode="auto">
            <a:xfrm rot="5400000">
              <a:off x="1897381" y="3307080"/>
              <a:ext cx="2209799"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23" name="Straight Connector 22"/>
            <p:cNvCxnSpPr/>
            <p:nvPr/>
          </p:nvCxnSpPr>
          <p:spPr bwMode="auto">
            <a:xfrm>
              <a:off x="3025140" y="2209800"/>
              <a:ext cx="3619500"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44" name="Straight Connector 43"/>
            <p:cNvCxnSpPr/>
            <p:nvPr/>
          </p:nvCxnSpPr>
          <p:spPr bwMode="auto">
            <a:xfrm rot="5400000">
              <a:off x="5554981" y="3314700"/>
              <a:ext cx="2209799"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48" name="Straight Connector 47"/>
            <p:cNvCxnSpPr/>
            <p:nvPr/>
          </p:nvCxnSpPr>
          <p:spPr bwMode="auto">
            <a:xfrm>
              <a:off x="3009900" y="4419600"/>
              <a:ext cx="3619500"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grpSp>
      <p:grpSp>
        <p:nvGrpSpPr>
          <p:cNvPr id="4" name="Group 78"/>
          <p:cNvGrpSpPr/>
          <p:nvPr/>
        </p:nvGrpSpPr>
        <p:grpSpPr>
          <a:xfrm>
            <a:off x="3815543" y="2148840"/>
            <a:ext cx="3680460" cy="2225040"/>
            <a:chOff x="3360420" y="1920240"/>
            <a:chExt cx="3680460" cy="2225040"/>
          </a:xfrm>
        </p:grpSpPr>
        <p:cxnSp>
          <p:nvCxnSpPr>
            <p:cNvPr id="49" name="Straight Connector 48"/>
            <p:cNvCxnSpPr/>
            <p:nvPr/>
          </p:nvCxnSpPr>
          <p:spPr bwMode="auto">
            <a:xfrm>
              <a:off x="3398520" y="1935480"/>
              <a:ext cx="3619500"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50" name="Straight Connector 49"/>
            <p:cNvCxnSpPr/>
            <p:nvPr/>
          </p:nvCxnSpPr>
          <p:spPr bwMode="auto">
            <a:xfrm rot="5400000">
              <a:off x="5928361" y="3040380"/>
              <a:ext cx="2209799"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52" name="Straight Connector 51"/>
            <p:cNvCxnSpPr/>
            <p:nvPr/>
          </p:nvCxnSpPr>
          <p:spPr bwMode="auto">
            <a:xfrm>
              <a:off x="6659880" y="4145280"/>
              <a:ext cx="381000"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56" name="Straight Connector 55"/>
            <p:cNvCxnSpPr/>
            <p:nvPr/>
          </p:nvCxnSpPr>
          <p:spPr bwMode="auto">
            <a:xfrm rot="5400000">
              <a:off x="3208020" y="2072640"/>
              <a:ext cx="304800"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grpSp>
      <p:grpSp>
        <p:nvGrpSpPr>
          <p:cNvPr id="7" name="Group 79"/>
          <p:cNvGrpSpPr/>
          <p:nvPr/>
        </p:nvGrpSpPr>
        <p:grpSpPr>
          <a:xfrm>
            <a:off x="4493723" y="1676400"/>
            <a:ext cx="3550921" cy="2209800"/>
            <a:chOff x="4038600" y="1447800"/>
            <a:chExt cx="3550921" cy="2209800"/>
          </a:xfrm>
        </p:grpSpPr>
        <p:cxnSp>
          <p:nvCxnSpPr>
            <p:cNvPr id="64" name="Straight Connector 63"/>
            <p:cNvCxnSpPr/>
            <p:nvPr/>
          </p:nvCxnSpPr>
          <p:spPr bwMode="auto">
            <a:xfrm>
              <a:off x="4038600" y="1447800"/>
              <a:ext cx="3535680"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65" name="Straight Connector 64"/>
            <p:cNvCxnSpPr/>
            <p:nvPr/>
          </p:nvCxnSpPr>
          <p:spPr bwMode="auto">
            <a:xfrm rot="5400000">
              <a:off x="6484622" y="2552700"/>
              <a:ext cx="2209798"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66" name="Straight Connector 65"/>
            <p:cNvCxnSpPr/>
            <p:nvPr/>
          </p:nvCxnSpPr>
          <p:spPr bwMode="auto">
            <a:xfrm>
              <a:off x="7056120" y="3657600"/>
              <a:ext cx="533400"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cxnSp>
          <p:nvCxnSpPr>
            <p:cNvPr id="67" name="Straight Connector 66"/>
            <p:cNvCxnSpPr/>
            <p:nvPr/>
          </p:nvCxnSpPr>
          <p:spPr bwMode="auto">
            <a:xfrm rot="5400000">
              <a:off x="3810000" y="1684020"/>
              <a:ext cx="457200" cy="0"/>
            </a:xfrm>
            <a:prstGeom prst="line">
              <a:avLst/>
            </a:prstGeom>
            <a:solidFill>
              <a:schemeClr val="accent1"/>
            </a:solidFill>
            <a:ln w="19050" cap="flat" cmpd="sng" algn="ctr">
              <a:solidFill>
                <a:srgbClr val="DF492B"/>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par>
                          <p:cTn id="21" fill="hold">
                            <p:stCondLst>
                              <p:cond delay="0"/>
                            </p:stCondLst>
                            <p:childTnLst>
                              <p:par>
                                <p:cTn id="22" presetID="3" presetClass="entr" presetSubtype="1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par>
                                <p:cTn id="34" presetID="3" presetClass="entr" presetSubtype="1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par>
                                <p:cTn id="42" presetID="3" presetClass="entr" presetSubtype="1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linds(horizontal)">
                                      <p:cBhvr>
                                        <p:cTn id="4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OpenCL</a:t>
            </a:r>
            <a:endParaRPr lang="en-US" dirty="0"/>
          </a:p>
        </p:txBody>
      </p:sp>
      <p:sp>
        <p:nvSpPr>
          <p:cNvPr id="3" name="Content Placeholder 2"/>
          <p:cNvSpPr>
            <a:spLocks noGrp="1"/>
          </p:cNvSpPr>
          <p:nvPr>
            <p:ph idx="1"/>
          </p:nvPr>
        </p:nvSpPr>
        <p:spPr/>
        <p:txBody>
          <a:bodyPr/>
          <a:lstStyle/>
          <a:p>
            <a:r>
              <a:rPr lang="en-US" dirty="0" smtClean="0"/>
              <a:t>Write </a:t>
            </a:r>
            <a:r>
              <a:rPr lang="en-US" i="1" dirty="0" smtClean="0">
                <a:solidFill>
                  <a:srgbClr val="F26B17"/>
                </a:solidFill>
              </a:rPr>
              <a:t>once</a:t>
            </a:r>
            <a:r>
              <a:rPr lang="en-US" dirty="0" smtClean="0"/>
              <a:t>, run on </a:t>
            </a:r>
            <a:r>
              <a:rPr lang="en-US" i="1" dirty="0" smtClean="0">
                <a:solidFill>
                  <a:srgbClr val="F26B17"/>
                </a:solidFill>
              </a:rPr>
              <a:t>any</a:t>
            </a:r>
            <a:r>
              <a:rPr lang="en-US" dirty="0" smtClean="0"/>
              <a:t> </a:t>
            </a:r>
            <a:r>
              <a:rPr lang="en-US" dirty="0" err="1" smtClean="0"/>
              <a:t>GPUs</a:t>
            </a:r>
            <a:r>
              <a:rPr lang="en-US" dirty="0" smtClean="0"/>
              <a:t> </a:t>
            </a:r>
          </a:p>
          <a:p>
            <a:r>
              <a:rPr lang="en-US" dirty="0" smtClean="0"/>
              <a:t>Allow programmer </a:t>
            </a:r>
            <a:r>
              <a:rPr lang="en-US" dirty="0" smtClean="0"/>
              <a:t>to fully exploit power of </a:t>
            </a:r>
            <a:r>
              <a:rPr lang="en-US" dirty="0" err="1" smtClean="0"/>
              <a:t>GPUs</a:t>
            </a:r>
            <a:endParaRPr lang="en-US" dirty="0" smtClean="0"/>
          </a:p>
          <a:p>
            <a:r>
              <a:rPr lang="en-US" dirty="0" smtClean="0"/>
              <a:t>Compute kernel: function executed on a GPU</a:t>
            </a:r>
            <a:endParaRPr lang="en-US" dirty="0"/>
          </a:p>
        </p:txBody>
      </p:sp>
      <p:pic>
        <p:nvPicPr>
          <p:cNvPr id="6" name="Content Placeholder 3"/>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tretch>
            <a:fillRect/>
          </a:stretch>
        </p:blipFill>
        <p:spPr bwMode="auto">
          <a:xfrm>
            <a:off x="1600200" y="2678860"/>
            <a:ext cx="4800600" cy="3493340"/>
          </a:xfrm>
          <a:prstGeom prst="rect">
            <a:avLst/>
          </a:prstGeom>
          <a:noFill/>
          <a:ln w="9525">
            <a:noFill/>
            <a:miter lim="800000"/>
            <a:headEnd/>
            <a:tailEnd/>
          </a:ln>
        </p:spPr>
      </p:pic>
      <p:sp>
        <p:nvSpPr>
          <p:cNvPr id="7" name="TextBox 6"/>
          <p:cNvSpPr txBox="1"/>
          <p:nvPr/>
        </p:nvSpPr>
        <p:spPr>
          <a:xfrm>
            <a:off x="6477000" y="4016514"/>
            <a:ext cx="2308770" cy="707886"/>
          </a:xfrm>
          <a:prstGeom prst="rect">
            <a:avLst/>
          </a:prstGeom>
          <a:noFill/>
        </p:spPr>
        <p:txBody>
          <a:bodyPr wrap="none" rtlCol="0">
            <a:spAutoFit/>
          </a:bodyPr>
          <a:lstStyle/>
          <a:p>
            <a:r>
              <a:rPr lang="en-US" sz="2000" dirty="0" err="1" smtClean="0"/>
              <a:t>OpenCL</a:t>
            </a:r>
            <a:r>
              <a:rPr lang="en-US" sz="2000" dirty="0" smtClean="0"/>
              <a:t> </a:t>
            </a:r>
          </a:p>
          <a:p>
            <a:r>
              <a:rPr lang="en-US" sz="2000" dirty="0" smtClean="0"/>
              <a:t>Device</a:t>
            </a:r>
            <a:r>
              <a:rPr lang="en-US" sz="2000" dirty="0" smtClean="0"/>
              <a:t> </a:t>
            </a:r>
            <a:r>
              <a:rPr lang="en-US" sz="2000" dirty="0" smtClean="0"/>
              <a:t>Abstraction</a:t>
            </a:r>
            <a:endParaRPr lang="en-US" sz="20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INSTRUCTOR VIEW19C14C36-AC8E-43BC-9DB6-C2AAF774C7DC|PANE__TAG" val="_"/>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_INSTRUCTOR VIEW19C14C36-AC8E-43BC-9DB6-C2AAF774C7DC|PANE__TAG" val="_"/>
</p:tagLst>
</file>

<file path=ppt/theme/theme1.xml><?xml version="1.0" encoding="utf-8"?>
<a:theme xmlns:a="http://schemas.openxmlformats.org/drawingml/2006/main" name="vt-synergy">
  <a:themeElements>
    <a:clrScheme name="V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VT">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V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vt-synergy.potx</Template>
  <TotalTime>1481</TotalTime>
  <Words>1424</Words>
  <Application>Microsoft Macintosh PowerPoint</Application>
  <PresentationFormat>On-screen Show (4:3)</PresentationFormat>
  <Paragraphs>204</Paragraphs>
  <Slides>31</Slides>
  <Notes>12</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vt-synergy</vt:lpstr>
      <vt:lpstr>Equation</vt:lpstr>
      <vt:lpstr>Power and Performance Characterization of Computational Kernels on the GPU</vt:lpstr>
      <vt:lpstr>Graphic Processing Units (GPU) are Powerful</vt:lpstr>
      <vt:lpstr>GPU is Increasingly Popular in HPC</vt:lpstr>
      <vt:lpstr>GPUs are Power Hungry</vt:lpstr>
      <vt:lpstr>Green Computing with DVFS on CPUs</vt:lpstr>
      <vt:lpstr>What is this Paper about?</vt:lpstr>
      <vt:lpstr>Outline</vt:lpstr>
      <vt:lpstr>NVIDIA GTX280 Architecture</vt:lpstr>
      <vt:lpstr>OpenCL</vt:lpstr>
      <vt:lpstr>GPU Frequency Scaling</vt:lpstr>
      <vt:lpstr>Outline</vt:lpstr>
      <vt:lpstr>Kernel Selection</vt:lpstr>
      <vt:lpstr>Kernel Characteristics</vt:lpstr>
      <vt:lpstr>Kernel Profile</vt:lpstr>
      <vt:lpstr>Measurement</vt:lpstr>
      <vt:lpstr>Outline</vt:lpstr>
      <vt:lpstr>Experimental Setup</vt:lpstr>
      <vt:lpstr>Matrix Multiplication - Performance</vt:lpstr>
      <vt:lpstr>Matrix Multiplication - Power</vt:lpstr>
      <vt:lpstr>Matrix Multiplication - Efficiency</vt:lpstr>
      <vt:lpstr>Matrix Transpose - Performance</vt:lpstr>
      <vt:lpstr>Matrix Transpose - Power</vt:lpstr>
      <vt:lpstr>Matrix Transpose - Efficiency</vt:lpstr>
      <vt:lpstr>FFT - Performance</vt:lpstr>
      <vt:lpstr>FFT - Power</vt:lpstr>
      <vt:lpstr>FFT - Efficiency</vt:lpstr>
      <vt:lpstr>FFT – Two Dimensional Effect</vt:lpstr>
      <vt:lpstr>Power and Efficiency Range</vt:lpstr>
      <vt:lpstr>Conclusion &amp; Future Work</vt:lpstr>
      <vt:lpstr>Acknowledgment </vt:lpstr>
      <vt:lpstr>Questions?</vt:lpstr>
    </vt:vector>
  </TitlesOfParts>
  <Company>PHHP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and Performance Characterization of Computational Kernels on the GPU</dc:title>
  <dc:creator>Heshan Lin</dc:creator>
  <cp:lastModifiedBy>Heshan Lin</cp:lastModifiedBy>
  <cp:revision>85</cp:revision>
  <dcterms:created xsi:type="dcterms:W3CDTF">2010-12-19T13:52:52Z</dcterms:created>
  <dcterms:modified xsi:type="dcterms:W3CDTF">2010-12-20T03:41:23Z</dcterms:modified>
</cp:coreProperties>
</file>