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autoCompressPictures="0">
  <p:sldMasterIdLst>
    <p:sldMasterId id="2147483648" r:id="rId1"/>
  </p:sldMasterIdLst>
  <p:notesMasterIdLst>
    <p:notesMasterId r:id="rId23"/>
  </p:notesMasterIdLst>
  <p:sldIdLst>
    <p:sldId id="256" r:id="rId2"/>
    <p:sldId id="258" r:id="rId3"/>
    <p:sldId id="259" r:id="rId4"/>
    <p:sldId id="260" r:id="rId5"/>
    <p:sldId id="262"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7" r:id="rId20"/>
    <p:sldId id="276" r:id="rId21"/>
    <p:sldId id="278"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2pPr>
    <a:lvl3pPr marL="9144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3pPr>
    <a:lvl4pPr marL="13716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4pPr>
    <a:lvl5pPr marL="18288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930035"/>
    <a:srgbClr val="F26B17"/>
    <a:srgbClr val="470000"/>
    <a:srgbClr val="808080"/>
    <a:srgbClr val="008040"/>
    <a:srgbClr val="FF0000"/>
    <a:srgbClr val="67183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7667" autoAdjust="0"/>
  </p:normalViewPr>
  <p:slideViewPr>
    <p:cSldViewPr>
      <p:cViewPr varScale="1">
        <p:scale>
          <a:sx n="115" d="100"/>
          <a:sy n="115" d="100"/>
        </p:scale>
        <p:origin x="-140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65" charset="0"/>
                <a:ea typeface="ＭＳ Ｐゴシック" pitchFamily="-65" charset="-128"/>
                <a:cs typeface="ＭＳ Ｐゴシック" pitchFamily="-65" charset="-128"/>
              </a:defRPr>
            </a:lvl1pPr>
          </a:lstStyle>
          <a:p>
            <a:pPr>
              <a:defRPr/>
            </a:pPr>
            <a:fld id="{B05AD298-4C29-6341-ADE1-9ADE4043BDC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a:t>
            </a:r>
            <a:r>
              <a:rPr lang="en-US" baseline="0" dirty="0" smtClean="0"/>
              <a:t> the supercomputers are huge and draw a lot of power (e.g. Jaguar = 6.9MW power). </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LU factorization the number of computations</a:t>
            </a:r>
            <a:r>
              <a:rPr lang="en-US" baseline="0" dirty="0" smtClean="0"/>
              <a:t> done in each step varies as the number of elements to update each time reduces. Therefore performance varies a lot during LINPACK runs as shown in the jaguar figure</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Systemg</a:t>
            </a:r>
            <a:r>
              <a:rPr lang="en-US" dirty="0" smtClean="0"/>
              <a:t> per node </a:t>
            </a:r>
            <a:r>
              <a:rPr lang="en-US" dirty="0" err="1" smtClean="0"/>
              <a:t>config</a:t>
            </a:r>
            <a:r>
              <a:rPr lang="en-US" dirty="0" smtClean="0"/>
              <a:t>… used</a:t>
            </a:r>
            <a:r>
              <a:rPr lang="en-US" baseline="0" dirty="0" smtClean="0"/>
              <a:t> </a:t>
            </a:r>
            <a:r>
              <a:rPr lang="en-US" baseline="0" dirty="0" err="1" smtClean="0"/>
              <a:t>gcc</a:t>
            </a:r>
            <a:r>
              <a:rPr lang="en-US" baseline="0" dirty="0" smtClean="0"/>
              <a:t> with –o3 but no need to stress as we are not comparing performance</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Matrix input generation</a:t>
            </a:r>
          </a:p>
          <a:p>
            <a:pPr marL="228600" indent="-228600">
              <a:buAutoNum type="arabicPeriod"/>
            </a:pPr>
            <a:r>
              <a:rPr lang="en-US" dirty="0" smtClean="0"/>
              <a:t>Factorize</a:t>
            </a:r>
            <a:r>
              <a:rPr lang="en-US" baseline="0" dirty="0" smtClean="0"/>
              <a:t> and solve</a:t>
            </a:r>
          </a:p>
          <a:p>
            <a:pPr marL="228600" indent="-228600">
              <a:buAutoNum type="arabicPeriod"/>
            </a:pPr>
            <a:r>
              <a:rPr lang="en-US" baseline="0" dirty="0" smtClean="0"/>
              <a:t>Check for correctness</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Systemg</a:t>
            </a:r>
            <a:r>
              <a:rPr lang="en-US" dirty="0" smtClean="0"/>
              <a:t> per node </a:t>
            </a:r>
            <a:r>
              <a:rPr lang="en-US" dirty="0" err="1" smtClean="0"/>
              <a:t>config</a:t>
            </a:r>
            <a:r>
              <a:rPr lang="en-US" dirty="0" smtClean="0"/>
              <a:t>… used</a:t>
            </a:r>
            <a:r>
              <a:rPr lang="en-US" baseline="0" dirty="0" smtClean="0"/>
              <a:t> </a:t>
            </a:r>
            <a:r>
              <a:rPr lang="en-US" baseline="0" dirty="0" err="1" smtClean="0"/>
              <a:t>gcc</a:t>
            </a:r>
            <a:r>
              <a:rPr lang="en-US" baseline="0" dirty="0" smtClean="0"/>
              <a:t> with –o3 but no need to stress as we are not comparing performance</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matrix</a:t>
            </a:r>
            <a:r>
              <a:rPr lang="en-US" baseline="0" dirty="0" smtClean="0"/>
              <a:t> generation and check phase are on CPU and we see a longer execution time for first and third phase than CPU. We can also see the power in the second phase reducing over time. This is because the required computations for LU reduces overtime. </a:t>
            </a:r>
          </a:p>
          <a:p>
            <a:endParaRPr lang="en-US" baseline="0" dirty="0" smtClean="0"/>
          </a:p>
          <a:p>
            <a:r>
              <a:rPr lang="en-US" baseline="0" dirty="0" smtClean="0"/>
              <a:t>When to measure power: With heterogeneous systems the computations take less time than the matrix generation and check for correctness phase. But it is safe to assume that the LU computation would have started at 40% of execution. So it would be better if we start at 40% and end our measurement at 50%</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Tianhe</a:t>
            </a:r>
            <a:r>
              <a:rPr lang="en-US" dirty="0" smtClean="0"/>
              <a:t> – GPU based</a:t>
            </a:r>
            <a:r>
              <a:rPr lang="en-US" baseline="0" dirty="0" smtClean="0"/>
              <a:t> - </a:t>
            </a:r>
            <a:r>
              <a:rPr lang="en-US" dirty="0" smtClean="0"/>
              <a:t>from processor and GPU TDP * 1.5</a:t>
            </a:r>
          </a:p>
          <a:p>
            <a:r>
              <a:rPr lang="en-US" dirty="0" smtClean="0"/>
              <a:t>Jaguar – CPU based</a:t>
            </a:r>
            <a:r>
              <a:rPr lang="en-US" baseline="0" dirty="0" smtClean="0"/>
              <a:t> - </a:t>
            </a:r>
            <a:r>
              <a:rPr lang="en-US" dirty="0" smtClean="0"/>
              <a:t>from cabinet power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Nebulae - GPU based</a:t>
            </a:r>
            <a:r>
              <a:rPr lang="en-US" baseline="0" dirty="0" smtClean="0"/>
              <a:t> - </a:t>
            </a:r>
            <a:r>
              <a:rPr lang="en-US" dirty="0" smtClean="0"/>
              <a:t>from processor and GPU TDP * 1.5</a:t>
            </a:r>
          </a:p>
          <a:p>
            <a:r>
              <a:rPr lang="en-US" dirty="0" smtClean="0"/>
              <a:t>Hopper</a:t>
            </a:r>
            <a:r>
              <a:rPr lang="en-US" baseline="0" dirty="0" smtClean="0"/>
              <a:t> – C</a:t>
            </a:r>
            <a:r>
              <a:rPr lang="en-US" dirty="0" smtClean="0"/>
              <a:t>PU based</a:t>
            </a:r>
            <a:r>
              <a:rPr lang="en-US" baseline="0" dirty="0" smtClean="0"/>
              <a:t> - from cabinet power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38"/>
          <p:cNvPicPr>
            <a:picLocks noChangeAspect="1" noChangeArrowheads="1"/>
          </p:cNvPicPr>
          <p:nvPr userDrawn="1"/>
        </p:nvPicPr>
        <p:blipFill>
          <a:blip r:embed="rId2">
            <a:alphaModFix amt="5000"/>
          </a:blip>
          <a:srcRect l="14400"/>
          <a:stretch>
            <a:fillRect/>
          </a:stretch>
        </p:blipFill>
        <p:spPr bwMode="auto">
          <a:xfrm>
            <a:off x="0" y="3657600"/>
            <a:ext cx="2347913" cy="2743200"/>
          </a:xfrm>
          <a:prstGeom prst="rect">
            <a:avLst/>
          </a:prstGeom>
          <a:noFill/>
          <a:ln w="9525">
            <a:noFill/>
            <a:miter lim="800000"/>
            <a:headEnd/>
            <a:tailEnd/>
          </a:ln>
        </p:spPr>
      </p:pic>
      <p:pic>
        <p:nvPicPr>
          <p:cNvPr id="5" name="Picture 35" descr="background4"/>
          <p:cNvPicPr>
            <a:picLocks noChangeAspect="1" noChangeArrowheads="1"/>
          </p:cNvPicPr>
          <p:nvPr/>
        </p:nvPicPr>
        <p:blipFill>
          <a:blip r:embed="rId3"/>
          <a:srcRect t="5333" b="41333"/>
          <a:stretch>
            <a:fillRect/>
          </a:stretch>
        </p:blipFill>
        <p:spPr bwMode="auto">
          <a:xfrm>
            <a:off x="228600" y="363538"/>
            <a:ext cx="8702675" cy="3436937"/>
          </a:xfrm>
          <a:prstGeom prst="rect">
            <a:avLst/>
          </a:prstGeom>
          <a:noFill/>
          <a:ln w="9525">
            <a:noFill/>
            <a:miter lim="800000"/>
            <a:headEnd/>
            <a:tailEnd/>
          </a:ln>
        </p:spPr>
      </p:pic>
      <p:pic>
        <p:nvPicPr>
          <p:cNvPr id="6" name="Picture 28" descr="vt_maroon_invent"/>
          <p:cNvPicPr>
            <a:picLocks noChangeAspect="1" noChangeArrowheads="1"/>
          </p:cNvPicPr>
          <p:nvPr/>
        </p:nvPicPr>
        <p:blipFill>
          <a:blip r:embed="rId4"/>
          <a:srcRect/>
          <a:stretch>
            <a:fillRect/>
          </a:stretch>
        </p:blipFill>
        <p:spPr bwMode="auto">
          <a:xfrm>
            <a:off x="0" y="6311900"/>
            <a:ext cx="2133600" cy="546100"/>
          </a:xfrm>
          <a:prstGeom prst="rect">
            <a:avLst/>
          </a:prstGeom>
          <a:noFill/>
          <a:ln w="9525">
            <a:noFill/>
            <a:miter lim="800000"/>
            <a:headEnd/>
            <a:tailEnd/>
          </a:ln>
        </p:spPr>
      </p:pic>
      <p:pic>
        <p:nvPicPr>
          <p:cNvPr id="7" name="Picture 37"/>
          <p:cNvPicPr>
            <a:picLocks noChangeAspect="1" noChangeArrowheads="1"/>
          </p:cNvPicPr>
          <p:nvPr userDrawn="1"/>
        </p:nvPicPr>
        <p:blipFill>
          <a:blip r:embed="rId5"/>
          <a:srcRect/>
          <a:stretch>
            <a:fillRect/>
          </a:stretch>
        </p:blipFill>
        <p:spPr bwMode="auto">
          <a:xfrm>
            <a:off x="7439025" y="6172200"/>
            <a:ext cx="1552575" cy="460375"/>
          </a:xfrm>
          <a:prstGeom prst="rect">
            <a:avLst/>
          </a:prstGeom>
          <a:noFill/>
          <a:ln w="9525">
            <a:noFill/>
            <a:miter lim="800000"/>
            <a:headEnd/>
            <a:tailEnd/>
          </a:ln>
        </p:spPr>
      </p:pic>
      <p:sp>
        <p:nvSpPr>
          <p:cNvPr id="8" name="TextBox 7"/>
          <p:cNvSpPr txBox="1"/>
          <p:nvPr userDrawn="1"/>
        </p:nvSpPr>
        <p:spPr>
          <a:xfrm>
            <a:off x="7454900" y="6550025"/>
            <a:ext cx="1612900" cy="307975"/>
          </a:xfrm>
          <a:prstGeom prst="rect">
            <a:avLst/>
          </a:prstGeom>
          <a:noFill/>
        </p:spPr>
        <p:txBody>
          <a:bodyPr>
            <a:spAutoFit/>
          </a:bodyPr>
          <a:lstStyle/>
          <a:p>
            <a:pPr>
              <a:defRPr/>
            </a:pPr>
            <a:r>
              <a:rPr lang="en-US" sz="1400" dirty="0" err="1">
                <a:latin typeface="Arial" pitchFamily="-65" charset="0"/>
                <a:ea typeface="ＭＳ Ｐゴシック" pitchFamily="-65" charset="-128"/>
                <a:cs typeface="ＭＳ Ｐゴシック" pitchFamily="-65" charset="-128"/>
              </a:rPr>
              <a:t>synergy.cs.vt.edu</a:t>
            </a:r>
            <a:endParaRPr lang="en-US" sz="1400" dirty="0">
              <a:latin typeface="Arial" pitchFamily="-65" charset="0"/>
              <a:ea typeface="ＭＳ Ｐゴシック" pitchFamily="-65" charset="-128"/>
              <a:cs typeface="ＭＳ Ｐゴシック" pitchFamily="-65" charset="-128"/>
            </a:endParaRPr>
          </a:p>
        </p:txBody>
      </p:sp>
      <p:sp>
        <p:nvSpPr>
          <p:cNvPr id="3074" name="Rectangle 2"/>
          <p:cNvSpPr>
            <a:spLocks noGrp="1" noChangeArrowheads="1"/>
          </p:cNvSpPr>
          <p:nvPr>
            <p:ph type="ctrTitle"/>
          </p:nvPr>
        </p:nvSpPr>
        <p:spPr>
          <a:xfrm>
            <a:off x="457200" y="3962400"/>
            <a:ext cx="8305800" cy="1143000"/>
          </a:xfrm>
        </p:spPr>
        <p:txBody>
          <a:bodyPr/>
          <a:lstStyle>
            <a:lvl1pPr>
              <a:defRPr>
                <a:solidFill>
                  <a:srgbClr val="67183B"/>
                </a:solidFill>
              </a:defRPr>
            </a:lvl1pPr>
          </a:lstStyle>
          <a:p>
            <a:r>
              <a:rPr lang="en-US"/>
              <a:t>Click to edit Master title style</a:t>
            </a:r>
          </a:p>
        </p:txBody>
      </p:sp>
      <p:sp>
        <p:nvSpPr>
          <p:cNvPr id="3075" name="Rectangle 3"/>
          <p:cNvSpPr>
            <a:spLocks noGrp="1" noChangeArrowheads="1"/>
          </p:cNvSpPr>
          <p:nvPr>
            <p:ph type="subTitle" idx="1"/>
          </p:nvPr>
        </p:nvSpPr>
        <p:spPr>
          <a:xfrm>
            <a:off x="457200" y="5181600"/>
            <a:ext cx="7239000" cy="914400"/>
          </a:xfrm>
        </p:spPr>
        <p:txBody>
          <a:bodyPr/>
          <a:lstStyle>
            <a:lvl1pPr marL="0" indent="0">
              <a:buFontTx/>
              <a:buNone/>
              <a:defRPr sz="2000"/>
            </a:lvl1pPr>
          </a:lstStyle>
          <a:p>
            <a:r>
              <a:rPr lang="en-US"/>
              <a:t>Click to edit Master subtitle style</a:t>
            </a:r>
          </a:p>
        </p:txBody>
      </p:sp>
      <p:sp>
        <p:nvSpPr>
          <p:cNvPr id="9" name="Rectangle 4"/>
          <p:cNvSpPr>
            <a:spLocks noGrp="1" noChangeArrowheads="1"/>
          </p:cNvSpPr>
          <p:nvPr>
            <p:ph type="dt" sz="half" idx="10"/>
          </p:nvPr>
        </p:nvSpPr>
        <p:spPr>
          <a:xfrm>
            <a:off x="2133600" y="6248400"/>
            <a:ext cx="990600" cy="457200"/>
          </a:xfrm>
        </p:spPr>
        <p:txBody>
          <a:bodyPr/>
          <a:lstStyle>
            <a:lvl1pPr algn="l">
              <a:defRPr/>
            </a:lvl1pPr>
          </a:lstStyle>
          <a:p>
            <a:r>
              <a:rPr lang="en-US"/>
              <a:t>&lt;Date&gt;</a:t>
            </a:r>
          </a:p>
        </p:txBody>
      </p:sp>
      <p:sp>
        <p:nvSpPr>
          <p:cNvPr id="10" name="Rectangle 5"/>
          <p:cNvSpPr>
            <a:spLocks noGrp="1" noChangeArrowheads="1"/>
          </p:cNvSpPr>
          <p:nvPr>
            <p:ph type="ftr" sz="quarter" idx="11"/>
          </p:nvPr>
        </p:nvSpPr>
        <p:spPr>
          <a:xfrm>
            <a:off x="3124200" y="6248400"/>
            <a:ext cx="2895600" cy="457200"/>
          </a:xfrm>
        </p:spPr>
        <p:txBody>
          <a:bodyPr/>
          <a:lstStyle>
            <a:lvl1pPr>
              <a:defRPr/>
            </a:lvl1pPr>
          </a:lstStyle>
          <a:p>
            <a:r>
              <a:rPr lang="en-US"/>
              <a:t>&lt;Title Goes in Footer&gt;</a:t>
            </a:r>
          </a:p>
        </p:txBody>
      </p:sp>
      <p:sp>
        <p:nvSpPr>
          <p:cNvPr id="11" name="Rectangle 6"/>
          <p:cNvSpPr>
            <a:spLocks noGrp="1" noChangeArrowheads="1"/>
          </p:cNvSpPr>
          <p:nvPr>
            <p:ph type="sldNum" sz="quarter" idx="12"/>
          </p:nvPr>
        </p:nvSpPr>
        <p:spPr>
          <a:xfrm>
            <a:off x="6019800" y="6248400"/>
            <a:ext cx="990600" cy="457200"/>
          </a:xfrm>
        </p:spPr>
        <p:txBody>
          <a:bodyPr/>
          <a:lstStyle>
            <a:lvl1pPr>
              <a:defRPr/>
            </a:lvl1pPr>
          </a:lstStyle>
          <a:p>
            <a:pPr>
              <a:defRPr/>
            </a:pPr>
            <a:fld id="{8DAAE37C-F81F-FA4B-A54D-FF1E284EC20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a:t>&lt;Date&gt;</a:t>
            </a:r>
          </a:p>
        </p:txBody>
      </p:sp>
      <p:sp>
        <p:nvSpPr>
          <p:cNvPr id="5" name="Rectangle 5"/>
          <p:cNvSpPr>
            <a:spLocks noGrp="1" noChangeArrowheads="1"/>
          </p:cNvSpPr>
          <p:nvPr>
            <p:ph type="ftr" sz="quarter" idx="11"/>
          </p:nvPr>
        </p:nvSpPr>
        <p:spPr>
          <a:ln/>
        </p:spPr>
        <p:txBody>
          <a:bodyPr/>
          <a:lstStyle>
            <a:lvl1pPr>
              <a:defRPr/>
            </a:lvl1pPr>
          </a:lstStyle>
          <a:p>
            <a:r>
              <a:rPr lang="en-US"/>
              <a:t>&lt;Title Goes in Footer&gt;</a:t>
            </a:r>
          </a:p>
        </p:txBody>
      </p:sp>
      <p:sp>
        <p:nvSpPr>
          <p:cNvPr id="6" name="Rectangle 6"/>
          <p:cNvSpPr>
            <a:spLocks noGrp="1" noChangeArrowheads="1"/>
          </p:cNvSpPr>
          <p:nvPr>
            <p:ph type="sldNum" sz="quarter" idx="12"/>
          </p:nvPr>
        </p:nvSpPr>
        <p:spPr>
          <a:ln/>
        </p:spPr>
        <p:txBody>
          <a:bodyPr/>
          <a:lstStyle>
            <a:lvl1pPr>
              <a:defRPr/>
            </a:lvl1pPr>
          </a:lstStyle>
          <a:p>
            <a:pPr>
              <a:defRPr/>
            </a:pPr>
            <a:fld id="{5E1203DA-6B73-BB44-9AC2-AA529226A84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a:t>&lt;Date&gt;</a:t>
            </a:r>
          </a:p>
        </p:txBody>
      </p:sp>
      <p:sp>
        <p:nvSpPr>
          <p:cNvPr id="5" name="Rectangle 5"/>
          <p:cNvSpPr>
            <a:spLocks noGrp="1" noChangeArrowheads="1"/>
          </p:cNvSpPr>
          <p:nvPr>
            <p:ph type="ftr" sz="quarter" idx="11"/>
          </p:nvPr>
        </p:nvSpPr>
        <p:spPr>
          <a:ln/>
        </p:spPr>
        <p:txBody>
          <a:bodyPr/>
          <a:lstStyle>
            <a:lvl1pPr>
              <a:defRPr/>
            </a:lvl1pPr>
          </a:lstStyle>
          <a:p>
            <a:r>
              <a:rPr lang="en-US"/>
              <a:t>&lt;Title Goes in Footer&gt;</a:t>
            </a:r>
          </a:p>
        </p:txBody>
      </p:sp>
      <p:sp>
        <p:nvSpPr>
          <p:cNvPr id="6" name="Rectangle 6"/>
          <p:cNvSpPr>
            <a:spLocks noGrp="1" noChangeArrowheads="1"/>
          </p:cNvSpPr>
          <p:nvPr>
            <p:ph type="sldNum" sz="quarter" idx="12"/>
          </p:nvPr>
        </p:nvSpPr>
        <p:spPr>
          <a:ln/>
        </p:spPr>
        <p:txBody>
          <a:bodyPr/>
          <a:lstStyle>
            <a:lvl1pPr>
              <a:defRPr/>
            </a:lvl1pPr>
          </a:lstStyle>
          <a:p>
            <a:pPr>
              <a:defRPr/>
            </a:pPr>
            <a:fld id="{C5ABCC72-2067-7048-A645-7604B81C2DD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dirty="0" err="1" smtClean="0"/>
              <a:t>GreenCom</a:t>
            </a:r>
            <a:r>
              <a:rPr lang="en-US" dirty="0" smtClean="0"/>
              <a:t> 2010</a:t>
            </a:r>
            <a:endParaRPr lang="en-US" dirty="0"/>
          </a:p>
        </p:txBody>
      </p:sp>
      <p:sp>
        <p:nvSpPr>
          <p:cNvPr id="5" name="Rectangle 5"/>
          <p:cNvSpPr>
            <a:spLocks noGrp="1" noChangeArrowheads="1"/>
          </p:cNvSpPr>
          <p:nvPr>
            <p:ph type="ftr" sz="quarter" idx="11"/>
          </p:nvPr>
        </p:nvSpPr>
        <p:spPr>
          <a:ln/>
        </p:spPr>
        <p:txBody>
          <a:bodyPr/>
          <a:lstStyle>
            <a:lvl1pPr>
              <a:defRPr/>
            </a:lvl1pPr>
          </a:lstStyle>
          <a:p>
            <a:r>
              <a:rPr lang="en-US" dirty="0" smtClean="0"/>
              <a:t>B. </a:t>
            </a:r>
            <a:r>
              <a:rPr lang="en-US" dirty="0" err="1" smtClean="0"/>
              <a:t>Subramaniam</a:t>
            </a:r>
            <a:r>
              <a:rPr lang="en-US" dirty="0" smtClean="0"/>
              <a:t> and W. </a:t>
            </a:r>
            <a:r>
              <a:rPr lang="en-US" dirty="0" err="1" smtClean="0"/>
              <a:t>Feng</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0F1B2E7-F8C6-904F-87A5-2B1A8A8E22E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a:t>&lt;Date&gt;</a:t>
            </a:r>
          </a:p>
        </p:txBody>
      </p:sp>
      <p:sp>
        <p:nvSpPr>
          <p:cNvPr id="5" name="Rectangle 5"/>
          <p:cNvSpPr>
            <a:spLocks noGrp="1" noChangeArrowheads="1"/>
          </p:cNvSpPr>
          <p:nvPr>
            <p:ph type="ftr" sz="quarter" idx="11"/>
          </p:nvPr>
        </p:nvSpPr>
        <p:spPr>
          <a:ln/>
        </p:spPr>
        <p:txBody>
          <a:bodyPr/>
          <a:lstStyle>
            <a:lvl1pPr>
              <a:defRPr/>
            </a:lvl1pPr>
          </a:lstStyle>
          <a:p>
            <a:r>
              <a:rPr lang="en-US"/>
              <a:t>&lt;Title Goes in Footer&gt;</a:t>
            </a:r>
          </a:p>
        </p:txBody>
      </p:sp>
      <p:sp>
        <p:nvSpPr>
          <p:cNvPr id="6" name="Rectangle 6"/>
          <p:cNvSpPr>
            <a:spLocks noGrp="1" noChangeArrowheads="1"/>
          </p:cNvSpPr>
          <p:nvPr>
            <p:ph type="sldNum" sz="quarter" idx="12"/>
          </p:nvPr>
        </p:nvSpPr>
        <p:spPr>
          <a:ln/>
        </p:spPr>
        <p:txBody>
          <a:bodyPr/>
          <a:lstStyle>
            <a:lvl1pPr>
              <a:defRPr/>
            </a:lvl1pPr>
          </a:lstStyle>
          <a:p>
            <a:pPr>
              <a:defRPr/>
            </a:pPr>
            <a:fld id="{D9F02858-B938-3547-855D-76DF2D30702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r>
              <a:rPr lang="en-US"/>
              <a:t>&lt;Date&gt;</a:t>
            </a:r>
          </a:p>
        </p:txBody>
      </p:sp>
      <p:sp>
        <p:nvSpPr>
          <p:cNvPr id="6" name="Rectangle 5"/>
          <p:cNvSpPr>
            <a:spLocks noGrp="1" noChangeArrowheads="1"/>
          </p:cNvSpPr>
          <p:nvPr>
            <p:ph type="ftr" sz="quarter" idx="11"/>
          </p:nvPr>
        </p:nvSpPr>
        <p:spPr>
          <a:ln/>
        </p:spPr>
        <p:txBody>
          <a:bodyPr/>
          <a:lstStyle>
            <a:lvl1pPr>
              <a:defRPr/>
            </a:lvl1pPr>
          </a:lstStyle>
          <a:p>
            <a:r>
              <a:rPr lang="en-US"/>
              <a:t>&lt;Title Goes in Footer&gt;</a:t>
            </a:r>
          </a:p>
        </p:txBody>
      </p:sp>
      <p:sp>
        <p:nvSpPr>
          <p:cNvPr id="7" name="Rectangle 6"/>
          <p:cNvSpPr>
            <a:spLocks noGrp="1" noChangeArrowheads="1"/>
          </p:cNvSpPr>
          <p:nvPr>
            <p:ph type="sldNum" sz="quarter" idx="12"/>
          </p:nvPr>
        </p:nvSpPr>
        <p:spPr>
          <a:ln/>
        </p:spPr>
        <p:txBody>
          <a:bodyPr/>
          <a:lstStyle>
            <a:lvl1pPr>
              <a:defRPr/>
            </a:lvl1pPr>
          </a:lstStyle>
          <a:p>
            <a:pPr>
              <a:defRPr/>
            </a:pPr>
            <a:fld id="{4C703AEC-66A3-ED41-AA6F-F2CE5193FC0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r>
              <a:rPr lang="en-US"/>
              <a:t>&lt;Date&gt;</a:t>
            </a:r>
          </a:p>
        </p:txBody>
      </p:sp>
      <p:sp>
        <p:nvSpPr>
          <p:cNvPr id="8" name="Rectangle 5"/>
          <p:cNvSpPr>
            <a:spLocks noGrp="1" noChangeArrowheads="1"/>
          </p:cNvSpPr>
          <p:nvPr>
            <p:ph type="ftr" sz="quarter" idx="11"/>
          </p:nvPr>
        </p:nvSpPr>
        <p:spPr>
          <a:ln/>
        </p:spPr>
        <p:txBody>
          <a:bodyPr/>
          <a:lstStyle>
            <a:lvl1pPr>
              <a:defRPr/>
            </a:lvl1pPr>
          </a:lstStyle>
          <a:p>
            <a:r>
              <a:rPr lang="en-US"/>
              <a:t>&lt;Title Goes in Footer&gt;</a:t>
            </a:r>
          </a:p>
        </p:txBody>
      </p:sp>
      <p:sp>
        <p:nvSpPr>
          <p:cNvPr id="9" name="Rectangle 6"/>
          <p:cNvSpPr>
            <a:spLocks noGrp="1" noChangeArrowheads="1"/>
          </p:cNvSpPr>
          <p:nvPr>
            <p:ph type="sldNum" sz="quarter" idx="12"/>
          </p:nvPr>
        </p:nvSpPr>
        <p:spPr>
          <a:ln/>
        </p:spPr>
        <p:txBody>
          <a:bodyPr/>
          <a:lstStyle>
            <a:lvl1pPr>
              <a:defRPr/>
            </a:lvl1pPr>
          </a:lstStyle>
          <a:p>
            <a:pPr>
              <a:defRPr/>
            </a:pPr>
            <a:fld id="{A3011F4E-A44A-FC45-B2F9-66DF8A281B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r>
              <a:rPr lang="en-US"/>
              <a:t>&lt;Date&gt;</a:t>
            </a:r>
          </a:p>
        </p:txBody>
      </p:sp>
      <p:sp>
        <p:nvSpPr>
          <p:cNvPr id="4" name="Rectangle 5"/>
          <p:cNvSpPr>
            <a:spLocks noGrp="1" noChangeArrowheads="1"/>
          </p:cNvSpPr>
          <p:nvPr>
            <p:ph type="ftr" sz="quarter" idx="11"/>
          </p:nvPr>
        </p:nvSpPr>
        <p:spPr>
          <a:ln/>
        </p:spPr>
        <p:txBody>
          <a:bodyPr/>
          <a:lstStyle>
            <a:lvl1pPr>
              <a:defRPr/>
            </a:lvl1pPr>
          </a:lstStyle>
          <a:p>
            <a:r>
              <a:rPr lang="en-US"/>
              <a:t>&lt;Title Goes in Footer&gt;</a:t>
            </a:r>
          </a:p>
        </p:txBody>
      </p:sp>
      <p:sp>
        <p:nvSpPr>
          <p:cNvPr id="5" name="Rectangle 6"/>
          <p:cNvSpPr>
            <a:spLocks noGrp="1" noChangeArrowheads="1"/>
          </p:cNvSpPr>
          <p:nvPr>
            <p:ph type="sldNum" sz="quarter" idx="12"/>
          </p:nvPr>
        </p:nvSpPr>
        <p:spPr>
          <a:ln/>
        </p:spPr>
        <p:txBody>
          <a:bodyPr/>
          <a:lstStyle>
            <a:lvl1pPr>
              <a:defRPr/>
            </a:lvl1pPr>
          </a:lstStyle>
          <a:p>
            <a:pPr>
              <a:defRPr/>
            </a:pPr>
            <a:fld id="{2B3F7D26-511A-994B-A472-02C383E1184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t>&lt;Date&gt;</a:t>
            </a:r>
          </a:p>
        </p:txBody>
      </p:sp>
      <p:sp>
        <p:nvSpPr>
          <p:cNvPr id="3" name="Rectangle 5"/>
          <p:cNvSpPr>
            <a:spLocks noGrp="1" noChangeArrowheads="1"/>
          </p:cNvSpPr>
          <p:nvPr>
            <p:ph type="ftr" sz="quarter" idx="11"/>
          </p:nvPr>
        </p:nvSpPr>
        <p:spPr>
          <a:ln/>
        </p:spPr>
        <p:txBody>
          <a:bodyPr/>
          <a:lstStyle>
            <a:lvl1pPr>
              <a:defRPr/>
            </a:lvl1pPr>
          </a:lstStyle>
          <a:p>
            <a:r>
              <a:rPr lang="en-US"/>
              <a:t>&lt;Title Goes in Footer&gt;</a:t>
            </a:r>
          </a:p>
        </p:txBody>
      </p:sp>
      <p:sp>
        <p:nvSpPr>
          <p:cNvPr id="4" name="Rectangle 6"/>
          <p:cNvSpPr>
            <a:spLocks noGrp="1" noChangeArrowheads="1"/>
          </p:cNvSpPr>
          <p:nvPr>
            <p:ph type="sldNum" sz="quarter" idx="12"/>
          </p:nvPr>
        </p:nvSpPr>
        <p:spPr>
          <a:ln/>
        </p:spPr>
        <p:txBody>
          <a:bodyPr/>
          <a:lstStyle>
            <a:lvl1pPr>
              <a:defRPr/>
            </a:lvl1pPr>
          </a:lstStyle>
          <a:p>
            <a:pPr>
              <a:defRPr/>
            </a:pPr>
            <a:fld id="{3D9508B5-3A6A-4742-9080-4075C52CCEE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&lt;Date&gt;</a:t>
            </a:r>
          </a:p>
        </p:txBody>
      </p:sp>
      <p:sp>
        <p:nvSpPr>
          <p:cNvPr id="6" name="Rectangle 5"/>
          <p:cNvSpPr>
            <a:spLocks noGrp="1" noChangeArrowheads="1"/>
          </p:cNvSpPr>
          <p:nvPr>
            <p:ph type="ftr" sz="quarter" idx="11"/>
          </p:nvPr>
        </p:nvSpPr>
        <p:spPr>
          <a:ln/>
        </p:spPr>
        <p:txBody>
          <a:bodyPr/>
          <a:lstStyle>
            <a:lvl1pPr>
              <a:defRPr/>
            </a:lvl1pPr>
          </a:lstStyle>
          <a:p>
            <a:r>
              <a:rPr lang="en-US"/>
              <a:t>&lt;Title Goes in Footer&gt;</a:t>
            </a:r>
          </a:p>
        </p:txBody>
      </p:sp>
      <p:sp>
        <p:nvSpPr>
          <p:cNvPr id="7" name="Rectangle 6"/>
          <p:cNvSpPr>
            <a:spLocks noGrp="1" noChangeArrowheads="1"/>
          </p:cNvSpPr>
          <p:nvPr>
            <p:ph type="sldNum" sz="quarter" idx="12"/>
          </p:nvPr>
        </p:nvSpPr>
        <p:spPr>
          <a:ln/>
        </p:spPr>
        <p:txBody>
          <a:bodyPr/>
          <a:lstStyle>
            <a:lvl1pPr>
              <a:defRPr/>
            </a:lvl1pPr>
          </a:lstStyle>
          <a:p>
            <a:pPr>
              <a:defRPr/>
            </a:pPr>
            <a:fld id="{5CB9201A-C947-5843-9536-05B0F3D430A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&lt;Date&gt;</a:t>
            </a:r>
          </a:p>
        </p:txBody>
      </p:sp>
      <p:sp>
        <p:nvSpPr>
          <p:cNvPr id="6" name="Rectangle 5"/>
          <p:cNvSpPr>
            <a:spLocks noGrp="1" noChangeArrowheads="1"/>
          </p:cNvSpPr>
          <p:nvPr>
            <p:ph type="ftr" sz="quarter" idx="11"/>
          </p:nvPr>
        </p:nvSpPr>
        <p:spPr>
          <a:ln/>
        </p:spPr>
        <p:txBody>
          <a:bodyPr/>
          <a:lstStyle>
            <a:lvl1pPr>
              <a:defRPr/>
            </a:lvl1pPr>
          </a:lstStyle>
          <a:p>
            <a:r>
              <a:rPr lang="en-US"/>
              <a:t>&lt;Title Goes in Footer&gt;</a:t>
            </a:r>
          </a:p>
        </p:txBody>
      </p:sp>
      <p:sp>
        <p:nvSpPr>
          <p:cNvPr id="7" name="Rectangle 6"/>
          <p:cNvSpPr>
            <a:spLocks noGrp="1" noChangeArrowheads="1"/>
          </p:cNvSpPr>
          <p:nvPr>
            <p:ph type="sldNum" sz="quarter" idx="12"/>
          </p:nvPr>
        </p:nvSpPr>
        <p:spPr>
          <a:ln/>
        </p:spPr>
        <p:txBody>
          <a:bodyPr/>
          <a:lstStyle>
            <a:lvl1pPr>
              <a:defRPr/>
            </a:lvl1pPr>
          </a:lstStyle>
          <a:p>
            <a:pPr>
              <a:defRPr/>
            </a:pPr>
            <a:fld id="{C6515775-BA06-734F-A58F-5D9A30BA60B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15"/>
          <p:cNvPicPr>
            <a:picLocks noChangeAspect="1" noChangeArrowheads="1"/>
          </p:cNvPicPr>
          <p:nvPr userDrawn="1"/>
        </p:nvPicPr>
        <p:blipFill>
          <a:blip r:embed="rId13">
            <a:alphaModFix amt="5000"/>
          </a:blip>
          <a:srcRect l="14400"/>
          <a:stretch>
            <a:fillRect/>
          </a:stretch>
        </p:blipFill>
        <p:spPr bwMode="auto">
          <a:xfrm>
            <a:off x="0" y="152400"/>
            <a:ext cx="5478463" cy="64008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3048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685800" y="12192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4"/>
          <p:cNvSpPr>
            <a:spLocks noGrp="1" noChangeArrowheads="1"/>
          </p:cNvSpPr>
          <p:nvPr>
            <p:ph type="dt" sz="half" idx="2"/>
          </p:nvPr>
        </p:nvSpPr>
        <p:spPr bwMode="auto">
          <a:xfrm>
            <a:off x="3886200" y="6553200"/>
            <a:ext cx="1524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Calibri"/>
                <a:cs typeface="Calibri"/>
              </a:defRPr>
            </a:lvl1pPr>
          </a:lstStyle>
          <a:p>
            <a:r>
              <a:rPr lang="en-US" smtClean="0"/>
              <a:t>GreenCom 2010</a:t>
            </a:r>
            <a:endParaRPr lang="en-US" dirty="0"/>
          </a:p>
        </p:txBody>
      </p:sp>
      <p:sp>
        <p:nvSpPr>
          <p:cNvPr id="1029" name="Rectangle 5"/>
          <p:cNvSpPr>
            <a:spLocks noGrp="1" noChangeArrowheads="1"/>
          </p:cNvSpPr>
          <p:nvPr>
            <p:ph type="ftr" sz="quarter" idx="3"/>
          </p:nvPr>
        </p:nvSpPr>
        <p:spPr bwMode="auto">
          <a:xfrm>
            <a:off x="2286000" y="6324600"/>
            <a:ext cx="46482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Calibri"/>
                <a:cs typeface="Calibri"/>
              </a:defRPr>
            </a:lvl1pPr>
          </a:lstStyle>
          <a:p>
            <a:r>
              <a:rPr lang="en-US" smtClean="0"/>
              <a:t>B. Subramaniam and W. Feng</a:t>
            </a:r>
            <a:endParaRPr lang="en-US" dirty="0"/>
          </a:p>
        </p:txBody>
      </p:sp>
      <p:sp>
        <p:nvSpPr>
          <p:cNvPr id="1030" name="Rectangle 6"/>
          <p:cNvSpPr>
            <a:spLocks noGrp="1" noChangeArrowheads="1"/>
          </p:cNvSpPr>
          <p:nvPr>
            <p:ph type="sldNum" sz="quarter" idx="4"/>
          </p:nvPr>
        </p:nvSpPr>
        <p:spPr bwMode="auto">
          <a:xfrm>
            <a:off x="8686800" y="5791200"/>
            <a:ext cx="457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Calibri"/>
                <a:ea typeface="ＭＳ Ｐゴシック" pitchFamily="-65" charset="-128"/>
                <a:cs typeface="Calibri"/>
              </a:defRPr>
            </a:lvl1pPr>
          </a:lstStyle>
          <a:p>
            <a:pPr>
              <a:defRPr/>
            </a:pPr>
            <a:fld id="{CE65E26F-1C5D-5C45-A8CC-5DBAC5DE36B9}" type="slidenum">
              <a:rPr lang="en-US" smtClean="0"/>
              <a:pPr>
                <a:defRPr/>
              </a:pPr>
              <a:t>‹#›</a:t>
            </a:fld>
            <a:endParaRPr lang="en-US"/>
          </a:p>
        </p:txBody>
      </p:sp>
      <p:pic>
        <p:nvPicPr>
          <p:cNvPr id="1032" name="Picture 13" descr="vt_maroon_invent"/>
          <p:cNvPicPr>
            <a:picLocks noChangeAspect="1" noChangeArrowheads="1"/>
          </p:cNvPicPr>
          <p:nvPr userDrawn="1"/>
        </p:nvPicPr>
        <p:blipFill>
          <a:blip r:embed="rId14"/>
          <a:srcRect/>
          <a:stretch>
            <a:fillRect/>
          </a:stretch>
        </p:blipFill>
        <p:spPr bwMode="auto">
          <a:xfrm>
            <a:off x="0" y="6302375"/>
            <a:ext cx="2133600" cy="546100"/>
          </a:xfrm>
          <a:prstGeom prst="rect">
            <a:avLst/>
          </a:prstGeom>
          <a:noFill/>
          <a:ln w="9525">
            <a:noFill/>
            <a:miter lim="800000"/>
            <a:headEnd/>
            <a:tailEnd/>
          </a:ln>
        </p:spPr>
      </p:pic>
      <p:pic>
        <p:nvPicPr>
          <p:cNvPr id="1033" name="Picture 14"/>
          <p:cNvPicPr>
            <a:picLocks noChangeAspect="1" noChangeArrowheads="1"/>
          </p:cNvPicPr>
          <p:nvPr userDrawn="1"/>
        </p:nvPicPr>
        <p:blipFill>
          <a:blip r:embed="rId15"/>
          <a:srcRect/>
          <a:stretch>
            <a:fillRect/>
          </a:stretch>
        </p:blipFill>
        <p:spPr bwMode="auto">
          <a:xfrm>
            <a:off x="7543800" y="6294438"/>
            <a:ext cx="1277938" cy="379412"/>
          </a:xfrm>
          <a:prstGeom prst="rect">
            <a:avLst/>
          </a:prstGeom>
          <a:noFill/>
          <a:ln w="9525">
            <a:noFill/>
            <a:miter lim="800000"/>
            <a:headEnd/>
            <a:tailEnd/>
          </a:ln>
        </p:spPr>
      </p:pic>
      <p:sp>
        <p:nvSpPr>
          <p:cNvPr id="1036" name="Line 12"/>
          <p:cNvSpPr>
            <a:spLocks noChangeShapeType="1"/>
          </p:cNvSpPr>
          <p:nvPr/>
        </p:nvSpPr>
        <p:spPr bwMode="auto">
          <a:xfrm>
            <a:off x="228600" y="6248400"/>
            <a:ext cx="8686800" cy="0"/>
          </a:xfrm>
          <a:prstGeom prst="line">
            <a:avLst/>
          </a:prstGeom>
          <a:noFill/>
          <a:ln w="3175">
            <a:solidFill>
              <a:schemeClr val="tx1"/>
            </a:solidFill>
            <a:round/>
            <a:headEnd/>
            <a:tailEnd/>
          </a:ln>
          <a:effectLst/>
        </p:spPr>
        <p:txBody>
          <a:bodyPr>
            <a:prstTxWarp prst="textNoShape">
              <a:avLst/>
            </a:prstTxWarp>
          </a:bodyPr>
          <a:lstStyle/>
          <a:p>
            <a:pPr>
              <a:defRPr/>
            </a:pPr>
            <a:endParaRPr lang="en-US">
              <a:latin typeface="Calibri"/>
              <a:ea typeface="ＭＳ Ｐゴシック" pitchFamily="-65" charset="-128"/>
              <a:cs typeface="Calibri"/>
            </a:endParaRPr>
          </a:p>
        </p:txBody>
      </p:sp>
      <p:sp>
        <p:nvSpPr>
          <p:cNvPr id="11" name="TextBox 10"/>
          <p:cNvSpPr txBox="1"/>
          <p:nvPr userDrawn="1"/>
        </p:nvSpPr>
        <p:spPr>
          <a:xfrm>
            <a:off x="7391400" y="6553200"/>
            <a:ext cx="1612900" cy="307975"/>
          </a:xfrm>
          <a:prstGeom prst="rect">
            <a:avLst/>
          </a:prstGeom>
          <a:noFill/>
        </p:spPr>
        <p:txBody>
          <a:bodyPr>
            <a:spAutoFit/>
          </a:bodyPr>
          <a:lstStyle/>
          <a:p>
            <a:pPr>
              <a:defRPr/>
            </a:pPr>
            <a:r>
              <a:rPr lang="en-US" sz="1400" dirty="0" err="1">
                <a:latin typeface="Calibri"/>
                <a:ea typeface="ＭＳ Ｐゴシック" pitchFamily="-65" charset="-128"/>
                <a:cs typeface="Calibri"/>
              </a:rPr>
              <a:t>synergy.cs.vt.edu</a:t>
            </a:r>
            <a:endParaRPr lang="en-US" sz="1400" dirty="0">
              <a:latin typeface="Calibri"/>
              <a:ea typeface="ＭＳ Ｐゴシック" pitchFamily="-65" charset="-128"/>
              <a:cs typeface="Calibri"/>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hf sldNum="0" hdr="0"/>
  <p:txStyles>
    <p:titleStyle>
      <a:lvl1pPr algn="l" rtl="0" eaLnBrk="0" fontAlgn="base" hangingPunct="0">
        <a:spcBef>
          <a:spcPct val="0"/>
        </a:spcBef>
        <a:spcAft>
          <a:spcPct val="0"/>
        </a:spcAft>
        <a:defRPr sz="3200">
          <a:solidFill>
            <a:srgbClr val="930035"/>
          </a:solidFill>
          <a:latin typeface="Calibri"/>
          <a:ea typeface="+mj-ea"/>
          <a:cs typeface="Calibri"/>
        </a:defRPr>
      </a:lvl1pPr>
      <a:lvl2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2pPr>
      <a:lvl3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3pPr>
      <a:lvl4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4pPr>
      <a:lvl5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5pPr>
      <a:lvl6pPr marL="4572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6pPr>
      <a:lvl7pPr marL="9144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7pPr>
      <a:lvl8pPr marL="13716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8pPr>
      <a:lvl9pPr marL="18288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9pPr>
    </p:titleStyle>
    <p:bodyStyle>
      <a:lvl1pPr marL="342900" indent="-342900" algn="l" rtl="0" eaLnBrk="0" fontAlgn="base" hangingPunct="0">
        <a:spcBef>
          <a:spcPct val="20000"/>
        </a:spcBef>
        <a:spcAft>
          <a:spcPct val="0"/>
        </a:spcAft>
        <a:buChar char="•"/>
        <a:defRPr sz="2400">
          <a:solidFill>
            <a:schemeClr val="tx1"/>
          </a:solidFill>
          <a:latin typeface="Calibri"/>
          <a:ea typeface="+mn-ea"/>
          <a:cs typeface="Calibri"/>
        </a:defRPr>
      </a:lvl1pPr>
      <a:lvl2pPr marL="742950" indent="-285750" algn="l" rtl="0" eaLnBrk="0" fontAlgn="base" hangingPunct="0">
        <a:spcBef>
          <a:spcPct val="20000"/>
        </a:spcBef>
        <a:spcAft>
          <a:spcPct val="0"/>
        </a:spcAft>
        <a:buChar char="–"/>
        <a:defRPr sz="2000">
          <a:solidFill>
            <a:srgbClr val="930035"/>
          </a:solidFill>
          <a:latin typeface="Calibri"/>
          <a:ea typeface="+mn-ea"/>
          <a:cs typeface="Calibri"/>
        </a:defRPr>
      </a:lvl2pPr>
      <a:lvl3pPr marL="1143000" indent="-228600" algn="l" rtl="0" eaLnBrk="0" fontAlgn="base" hangingPunct="0">
        <a:spcBef>
          <a:spcPct val="20000"/>
        </a:spcBef>
        <a:spcAft>
          <a:spcPct val="0"/>
        </a:spcAft>
        <a:buChar char="•"/>
        <a:defRPr>
          <a:solidFill>
            <a:schemeClr val="tx1"/>
          </a:solidFill>
          <a:latin typeface="Calibri"/>
          <a:ea typeface="+mn-ea"/>
          <a:cs typeface="Calibri"/>
        </a:defRPr>
      </a:lvl3pPr>
      <a:lvl4pPr marL="1600200" indent="-228600" algn="l" rtl="0" eaLnBrk="0" fontAlgn="base" hangingPunct="0">
        <a:spcBef>
          <a:spcPct val="20000"/>
        </a:spcBef>
        <a:spcAft>
          <a:spcPct val="0"/>
        </a:spcAft>
        <a:buChar char="–"/>
        <a:defRPr>
          <a:solidFill>
            <a:srgbClr val="930035"/>
          </a:solidFill>
          <a:latin typeface="Calibri"/>
          <a:ea typeface="+mn-ea"/>
          <a:cs typeface="Calibri"/>
        </a:defRPr>
      </a:lvl4pPr>
      <a:lvl5pPr marL="2057400" indent="-228600" algn="l" rtl="0" eaLnBrk="0" fontAlgn="base" hangingPunct="0">
        <a:spcBef>
          <a:spcPct val="20000"/>
        </a:spcBef>
        <a:spcAft>
          <a:spcPct val="0"/>
        </a:spcAft>
        <a:buChar char="»"/>
        <a:defRPr>
          <a:solidFill>
            <a:srgbClr val="F26B17"/>
          </a:solidFill>
          <a:latin typeface="Calibri"/>
          <a:ea typeface="+mn-ea"/>
          <a:cs typeface="Calibri"/>
        </a:defRPr>
      </a:lvl5pPr>
      <a:lvl6pPr marL="2514600" indent="-228600" algn="l" rtl="0" fontAlgn="base">
        <a:spcBef>
          <a:spcPct val="20000"/>
        </a:spcBef>
        <a:spcAft>
          <a:spcPct val="0"/>
        </a:spcAft>
        <a:buChar char="»"/>
        <a:defRPr>
          <a:solidFill>
            <a:srgbClr val="F26B17"/>
          </a:solidFill>
          <a:latin typeface="+mn-lt"/>
          <a:ea typeface="+mn-ea"/>
        </a:defRPr>
      </a:lvl6pPr>
      <a:lvl7pPr marL="2971800" indent="-228600" algn="l" rtl="0" fontAlgn="base">
        <a:spcBef>
          <a:spcPct val="20000"/>
        </a:spcBef>
        <a:spcAft>
          <a:spcPct val="0"/>
        </a:spcAft>
        <a:buChar char="»"/>
        <a:defRPr>
          <a:solidFill>
            <a:srgbClr val="F26B17"/>
          </a:solidFill>
          <a:latin typeface="+mn-lt"/>
          <a:ea typeface="+mn-ea"/>
        </a:defRPr>
      </a:lvl7pPr>
      <a:lvl8pPr marL="3429000" indent="-228600" algn="l" rtl="0" fontAlgn="base">
        <a:spcBef>
          <a:spcPct val="20000"/>
        </a:spcBef>
        <a:spcAft>
          <a:spcPct val="0"/>
        </a:spcAft>
        <a:buChar char="»"/>
        <a:defRPr>
          <a:solidFill>
            <a:srgbClr val="F26B17"/>
          </a:solidFill>
          <a:latin typeface="+mn-lt"/>
          <a:ea typeface="+mn-ea"/>
        </a:defRPr>
      </a:lvl8pPr>
      <a:lvl9pPr marL="3886200" indent="-228600" algn="l" rtl="0" fontAlgn="base">
        <a:spcBef>
          <a:spcPct val="20000"/>
        </a:spcBef>
        <a:spcAft>
          <a:spcPct val="0"/>
        </a:spcAft>
        <a:buChar char="»"/>
        <a:defRPr>
          <a:solidFill>
            <a:srgbClr val="F26B17"/>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5"/>
          <p:cNvSpPr>
            <a:spLocks noGrp="1" noChangeArrowheads="1"/>
          </p:cNvSpPr>
          <p:nvPr>
            <p:ph type="ctrTitle"/>
          </p:nvPr>
        </p:nvSpPr>
        <p:spPr/>
        <p:txBody>
          <a:bodyPr/>
          <a:lstStyle/>
          <a:p>
            <a:pPr algn="ctr"/>
            <a:r>
              <a:rPr lang="en-US" dirty="0" smtClean="0"/>
              <a:t>Understanding Power Measurement Implications in the Green500 List</a:t>
            </a:r>
            <a:endParaRPr lang="en-US" dirty="0"/>
          </a:p>
        </p:txBody>
      </p:sp>
      <p:sp>
        <p:nvSpPr>
          <p:cNvPr id="14339" name="Rectangle 6"/>
          <p:cNvSpPr>
            <a:spLocks noGrp="1" noChangeArrowheads="1"/>
          </p:cNvSpPr>
          <p:nvPr>
            <p:ph type="subTitle" idx="1"/>
          </p:nvPr>
        </p:nvSpPr>
        <p:spPr>
          <a:xfrm>
            <a:off x="457200" y="5410200"/>
            <a:ext cx="8382000" cy="685800"/>
          </a:xfrm>
        </p:spPr>
        <p:txBody>
          <a:bodyPr/>
          <a:lstStyle/>
          <a:p>
            <a:pPr algn="ctr" eaLnBrk="1" hangingPunct="1"/>
            <a:r>
              <a:rPr lang="en-US" dirty="0" err="1" smtClean="0"/>
              <a:t>Balaji</a:t>
            </a:r>
            <a:r>
              <a:rPr lang="en-US" dirty="0" smtClean="0"/>
              <a:t> </a:t>
            </a:r>
            <a:r>
              <a:rPr lang="en-US" dirty="0" err="1" smtClean="0"/>
              <a:t>Subramaniam</a:t>
            </a:r>
            <a:r>
              <a:rPr lang="en-US" dirty="0" smtClean="0"/>
              <a:t> and </a:t>
            </a:r>
            <a:r>
              <a:rPr lang="en-US" b="1" dirty="0" smtClean="0"/>
              <a:t>Wu-</a:t>
            </a:r>
            <a:r>
              <a:rPr lang="en-US" b="1" dirty="0" err="1" smtClean="0"/>
              <a:t>chun</a:t>
            </a:r>
            <a:r>
              <a:rPr lang="en-US" b="1" dirty="0" smtClean="0"/>
              <a:t> </a:t>
            </a:r>
            <a:r>
              <a:rPr lang="en-US" b="1" dirty="0" err="1" smtClean="0"/>
              <a:t>Feng</a:t>
            </a:r>
            <a:r>
              <a:rPr lang="en-US" b="1" dirty="0" smtClean="0"/>
              <a:t>*</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50000"/>
                  </a:schemeClr>
                </a:solidFill>
              </a:rPr>
              <a:t>Background and Motivation</a:t>
            </a:r>
          </a:p>
          <a:p>
            <a:r>
              <a:rPr lang="en-US" dirty="0" smtClean="0"/>
              <a:t>Overview of HPL</a:t>
            </a:r>
          </a:p>
          <a:p>
            <a:r>
              <a:rPr lang="en-US" dirty="0" smtClean="0"/>
              <a:t>Experimental Results</a:t>
            </a:r>
          </a:p>
          <a:p>
            <a:r>
              <a:rPr lang="en-US" dirty="0" smtClean="0"/>
              <a:t>Summary and Future Work</a:t>
            </a:r>
          </a:p>
          <a:p>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HPL Overview</a:t>
            </a:r>
            <a:endParaRPr lang="en-US" dirty="0"/>
          </a:p>
        </p:txBody>
      </p:sp>
      <p:sp>
        <p:nvSpPr>
          <p:cNvPr id="3" name="Content Placeholder 2"/>
          <p:cNvSpPr>
            <a:spLocks noGrp="1"/>
          </p:cNvSpPr>
          <p:nvPr>
            <p:ph idx="1"/>
          </p:nvPr>
        </p:nvSpPr>
        <p:spPr/>
        <p:txBody>
          <a:bodyPr/>
          <a:lstStyle/>
          <a:p>
            <a:r>
              <a:rPr lang="en-US" dirty="0" smtClean="0"/>
              <a:t>Solve linear system of equation of form Ax=b</a:t>
            </a:r>
          </a:p>
          <a:p>
            <a:r>
              <a:rPr lang="en-US" dirty="0" smtClean="0"/>
              <a:t>Double precision arithmetic</a:t>
            </a:r>
          </a:p>
          <a:p>
            <a:r>
              <a:rPr lang="en-US" dirty="0" smtClean="0"/>
              <a:t>Algorithm phases</a:t>
            </a:r>
          </a:p>
          <a:p>
            <a:pPr lvl="1"/>
            <a:r>
              <a:rPr lang="en-US" dirty="0" smtClean="0"/>
              <a:t>Input matrix generation</a:t>
            </a:r>
          </a:p>
          <a:p>
            <a:pPr lvl="1"/>
            <a:r>
              <a:rPr lang="en-US" dirty="0" smtClean="0"/>
              <a:t>Factorize and solve</a:t>
            </a:r>
          </a:p>
          <a:p>
            <a:pPr lvl="1"/>
            <a:r>
              <a:rPr lang="en-US" dirty="0" smtClean="0"/>
              <a:t>Check for correctness</a:t>
            </a:r>
          </a:p>
          <a:p>
            <a:r>
              <a:rPr lang="en-US" dirty="0" smtClean="0"/>
              <a:t>Floating point operations for second phase is given by:</a:t>
            </a:r>
          </a:p>
          <a:p>
            <a:pPr>
              <a:buNone/>
            </a:pPr>
            <a:endParaRPr lang="en-US" dirty="0" smtClean="0"/>
          </a:p>
          <a:p>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
        <p:nvSpPr>
          <p:cNvPr id="6" name="Rounded Rectangle 5"/>
          <p:cNvSpPr/>
          <p:nvPr/>
        </p:nvSpPr>
        <p:spPr bwMode="auto">
          <a:xfrm>
            <a:off x="2895600" y="4267200"/>
            <a:ext cx="3886200" cy="685800"/>
          </a:xfrm>
          <a:prstGeom prst="roundRect">
            <a:avLst/>
          </a:prstGeom>
          <a:noFill/>
          <a:ln w="158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FLOPS = 2/3*N</a:t>
            </a:r>
            <a:r>
              <a:rPr kumimoji="0" lang="en-US" sz="2400" b="0" i="0" u="none" strike="noStrike" cap="none" normalizeH="0" baseline="30000" dirty="0" smtClean="0">
                <a:ln>
                  <a:noFill/>
                </a:ln>
                <a:solidFill>
                  <a:schemeClr val="tx1"/>
                </a:solidFill>
                <a:effectLst/>
                <a:latin typeface="Arial" pitchFamily="-65" charset="0"/>
                <a:ea typeface="ＭＳ Ｐゴシック" pitchFamily="-65" charset="-128"/>
                <a:cs typeface="ＭＳ Ｐゴシック" pitchFamily="-65" charset="-128"/>
              </a:rPr>
              <a:t>3</a:t>
            </a:r>
            <a:r>
              <a:rPr kumimoji="0" lang="en-US" sz="2400" b="0" i="0" u="none" strike="noStrike" cap="none" normalizeH="0" dirty="0" smtClean="0">
                <a:ln>
                  <a:noFill/>
                </a:ln>
                <a:solidFill>
                  <a:schemeClr val="tx1"/>
                </a:solidFill>
                <a:effectLst/>
                <a:latin typeface="Arial" pitchFamily="-65" charset="0"/>
                <a:ea typeface="ＭＳ Ｐゴシック" pitchFamily="-65" charset="-128"/>
                <a:cs typeface="ＭＳ Ｐゴシック" pitchFamily="-65" charset="-128"/>
              </a:rPr>
              <a:t> + 3/2*N</a:t>
            </a:r>
            <a:r>
              <a:rPr kumimoji="0" lang="en-US" sz="2400" b="0" i="0" u="none" strike="noStrike" cap="none" normalizeH="0" baseline="30000" dirty="0" smtClean="0">
                <a:ln>
                  <a:noFill/>
                </a:ln>
                <a:solidFill>
                  <a:schemeClr val="tx1"/>
                </a:solidFill>
                <a:effectLst/>
                <a:latin typeface="Arial" pitchFamily="-65" charset="0"/>
                <a:ea typeface="ＭＳ Ｐゴシック" pitchFamily="-65" charset="-128"/>
                <a:cs typeface="ＭＳ Ｐゴシック" pitchFamily="-65" charset="-128"/>
              </a:rPr>
              <a:t>2</a:t>
            </a:r>
            <a:endParaRPr kumimoji="0" lang="en-US" sz="2400" b="0" i="0" u="none" strike="noStrike" cap="none" normalizeH="0" baseline="30000" dirty="0">
              <a:ln>
                <a:noFill/>
              </a:ln>
              <a:solidFill>
                <a:schemeClr val="tx1"/>
              </a:solidFill>
              <a:effectLst/>
              <a:latin typeface="Arial" pitchFamily="-65" charset="0"/>
              <a:ea typeface="ＭＳ Ｐゴシック" pitchFamily="-65" charset="-128"/>
              <a:cs typeface="ＭＳ Ｐゴシック" pitchFamily="-65"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Armor (single node)</a:t>
            </a:r>
          </a:p>
          <a:p>
            <a:pPr lvl="1"/>
            <a:r>
              <a:rPr lang="en-US" dirty="0" smtClean="0"/>
              <a:t>2 quad-core Intel Xeon E5405</a:t>
            </a:r>
          </a:p>
          <a:p>
            <a:pPr lvl="1"/>
            <a:r>
              <a:rPr lang="en-US" dirty="0" smtClean="0"/>
              <a:t>4 GB memory</a:t>
            </a:r>
          </a:p>
          <a:p>
            <a:r>
              <a:rPr lang="en-US" dirty="0" smtClean="0"/>
              <a:t>Ice (8 node)</a:t>
            </a:r>
          </a:p>
          <a:p>
            <a:pPr lvl="1"/>
            <a:r>
              <a:rPr lang="en-US" dirty="0" smtClean="0"/>
              <a:t>2 dual-core AMD </a:t>
            </a:r>
            <a:r>
              <a:rPr lang="en-US" dirty="0" err="1" smtClean="0"/>
              <a:t>Opteron</a:t>
            </a:r>
            <a:r>
              <a:rPr lang="en-US" dirty="0" smtClean="0"/>
              <a:t> 2218</a:t>
            </a:r>
          </a:p>
          <a:p>
            <a:pPr lvl="1"/>
            <a:r>
              <a:rPr lang="en-US" dirty="0" smtClean="0"/>
              <a:t>4 GB memory</a:t>
            </a:r>
          </a:p>
          <a:p>
            <a:r>
              <a:rPr lang="en-US" dirty="0" smtClean="0"/>
              <a:t>HPL-2.0, BLAS: ATLAS </a:t>
            </a:r>
          </a:p>
          <a:p>
            <a:r>
              <a:rPr lang="en-US" dirty="0" smtClean="0"/>
              <a:t>Power Meter: Watts Up? Pro ES</a:t>
            </a:r>
          </a:p>
          <a:p>
            <a:r>
              <a:rPr lang="en-US" dirty="0" smtClean="0"/>
              <a:t>DVFS techniques are *</a:t>
            </a:r>
            <a:r>
              <a:rPr lang="en-US" b="1" dirty="0" smtClean="0"/>
              <a:t>not*</a:t>
            </a:r>
            <a:r>
              <a:rPr lang="en-US" dirty="0" smtClean="0"/>
              <a:t> used</a:t>
            </a:r>
          </a:p>
          <a:p>
            <a:pPr>
              <a:buNone/>
            </a:pPr>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6" name="Content Placeholder 5" descr="Armor.png"/>
          <p:cNvPicPr>
            <a:picLocks noGrp="1" noChangeAspect="1"/>
          </p:cNvPicPr>
          <p:nvPr>
            <p:ph idx="1"/>
          </p:nvPr>
        </p:nvPicPr>
        <p:blipFill>
          <a:blip r:embed="rId3"/>
          <a:stretch>
            <a:fillRect/>
          </a:stretch>
        </p:blipFill>
        <p:spPr>
          <a:xfrm>
            <a:off x="936842" y="990600"/>
            <a:ext cx="6939847" cy="4800600"/>
          </a:xfrm>
        </p:spPr>
      </p:pic>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
        <p:nvSpPr>
          <p:cNvPr id="7" name="Oval 6"/>
          <p:cNvSpPr/>
          <p:nvPr/>
        </p:nvSpPr>
        <p:spPr bwMode="auto">
          <a:xfrm>
            <a:off x="1676400" y="2895600"/>
            <a:ext cx="1066800" cy="4572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8" name="Oval 7"/>
          <p:cNvSpPr/>
          <p:nvPr/>
        </p:nvSpPr>
        <p:spPr bwMode="auto">
          <a:xfrm>
            <a:off x="2362200" y="1752600"/>
            <a:ext cx="4953000" cy="6858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 name="Oval 8"/>
          <p:cNvSpPr/>
          <p:nvPr/>
        </p:nvSpPr>
        <p:spPr bwMode="auto">
          <a:xfrm>
            <a:off x="6858000" y="2667000"/>
            <a:ext cx="1066800" cy="4572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6" name="Content Placeholder 5" descr="Ice0.jpg"/>
          <p:cNvPicPr>
            <a:picLocks noGrp="1" noChangeAspect="1"/>
          </p:cNvPicPr>
          <p:nvPr>
            <p:ph idx="1"/>
          </p:nvPr>
        </p:nvPicPr>
        <p:blipFill>
          <a:blip r:embed="rId2"/>
          <a:stretch>
            <a:fillRect/>
          </a:stretch>
        </p:blipFill>
        <p:spPr>
          <a:xfrm>
            <a:off x="980745" y="1219200"/>
            <a:ext cx="7096455" cy="4800600"/>
          </a:xfrm>
        </p:spPr>
      </p:pic>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p:txBody>
          <a:bodyPr/>
          <a:lstStyle/>
          <a:p>
            <a:r>
              <a:rPr lang="en-US" dirty="0" smtClean="0"/>
              <a:t>What to measure</a:t>
            </a:r>
          </a:p>
          <a:p>
            <a:pPr lvl="1"/>
            <a:r>
              <a:rPr lang="en-US" dirty="0" smtClean="0"/>
              <a:t>Power consumed by second phase is stable</a:t>
            </a:r>
          </a:p>
          <a:p>
            <a:pPr lvl="1"/>
            <a:r>
              <a:rPr lang="en-US" dirty="0" smtClean="0"/>
              <a:t>Average is the best estimate</a:t>
            </a:r>
          </a:p>
          <a:p>
            <a:r>
              <a:rPr lang="en-US" dirty="0" smtClean="0"/>
              <a:t>When to measure?</a:t>
            </a:r>
          </a:p>
          <a:p>
            <a:pPr lvl="1"/>
            <a:r>
              <a:rPr lang="en-US" dirty="0" smtClean="0"/>
              <a:t>Measuring from 50 to 70% of the execution time in HPL would give a good estimate</a:t>
            </a:r>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6" name="Content Placeholder 5" descr="Ice1.jpg"/>
          <p:cNvPicPr>
            <a:picLocks noGrp="1" noChangeAspect="1"/>
          </p:cNvPicPr>
          <p:nvPr>
            <p:ph idx="1"/>
          </p:nvPr>
        </p:nvPicPr>
        <p:blipFill>
          <a:blip r:embed="rId2"/>
          <a:stretch>
            <a:fillRect/>
          </a:stretch>
        </p:blipFill>
        <p:spPr>
          <a:xfrm>
            <a:off x="0" y="1600200"/>
            <a:ext cx="4571999" cy="3429000"/>
          </a:xfrm>
        </p:spPr>
      </p:pic>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pic>
        <p:nvPicPr>
          <p:cNvPr id="7" name="Picture 6" descr="Ice2.jpg"/>
          <p:cNvPicPr>
            <a:picLocks noChangeAspect="1"/>
          </p:cNvPicPr>
          <p:nvPr/>
        </p:nvPicPr>
        <p:blipFill>
          <a:blip r:embed="rId3"/>
          <a:stretch>
            <a:fillRect/>
          </a:stretch>
        </p:blipFill>
        <p:spPr>
          <a:xfrm>
            <a:off x="4648200" y="1600200"/>
            <a:ext cx="4434393" cy="3352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p:txBody>
          <a:bodyPr/>
          <a:lstStyle/>
          <a:p>
            <a:r>
              <a:rPr lang="en-US" dirty="0" smtClean="0"/>
              <a:t>How to measure?</a:t>
            </a:r>
          </a:p>
          <a:p>
            <a:pPr lvl="1"/>
            <a:r>
              <a:rPr lang="en-US" dirty="0" smtClean="0"/>
              <a:t>Similar power profiles for all nodes</a:t>
            </a:r>
          </a:p>
          <a:p>
            <a:pPr lvl="1"/>
            <a:r>
              <a:rPr lang="en-US" dirty="0" smtClean="0"/>
              <a:t>Extrapolation is valid</a:t>
            </a:r>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Future Work</a:t>
            </a:r>
            <a:endParaRPr lang="en-US" dirty="0"/>
          </a:p>
        </p:txBody>
      </p:sp>
      <p:sp>
        <p:nvSpPr>
          <p:cNvPr id="3" name="Content Placeholder 2"/>
          <p:cNvSpPr>
            <a:spLocks noGrp="1"/>
          </p:cNvSpPr>
          <p:nvPr>
            <p:ph idx="1"/>
          </p:nvPr>
        </p:nvSpPr>
        <p:spPr/>
        <p:txBody>
          <a:bodyPr/>
          <a:lstStyle/>
          <a:p>
            <a:r>
              <a:rPr lang="en-US" dirty="0" smtClean="0"/>
              <a:t>Cannot improve what we cannot manage</a:t>
            </a:r>
          </a:p>
          <a:p>
            <a:r>
              <a:rPr lang="en-US" dirty="0" smtClean="0"/>
              <a:t>Power measurement methodology for Green500 list</a:t>
            </a:r>
          </a:p>
          <a:p>
            <a:pPr lvl="1"/>
            <a:r>
              <a:rPr lang="en-US" dirty="0" smtClean="0"/>
              <a:t>What, when and how to measure</a:t>
            </a:r>
          </a:p>
          <a:p>
            <a:endParaRPr lang="en-US" dirty="0" smtClean="0"/>
          </a:p>
          <a:p>
            <a:r>
              <a:rPr lang="en-US" dirty="0" smtClean="0"/>
              <a:t>Future work</a:t>
            </a:r>
          </a:p>
          <a:p>
            <a:pPr lvl="1"/>
            <a:r>
              <a:rPr lang="en-US" dirty="0" smtClean="0"/>
              <a:t>Refining run rules based on community feedback</a:t>
            </a:r>
          </a:p>
          <a:p>
            <a:pPr lvl="1"/>
            <a:r>
              <a:rPr lang="en-US" dirty="0" smtClean="0"/>
              <a:t>Methodology to include network power</a:t>
            </a:r>
          </a:p>
          <a:p>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Armor (single node)</a:t>
            </a:r>
          </a:p>
          <a:p>
            <a:pPr lvl="1"/>
            <a:r>
              <a:rPr lang="en-US" dirty="0" smtClean="0"/>
              <a:t>2 quad-core Intel Xeon E5405</a:t>
            </a:r>
          </a:p>
          <a:p>
            <a:pPr lvl="1"/>
            <a:r>
              <a:rPr lang="en-US" dirty="0" smtClean="0"/>
              <a:t>4 GB memory</a:t>
            </a:r>
          </a:p>
          <a:p>
            <a:r>
              <a:rPr lang="en-US" dirty="0" smtClean="0"/>
              <a:t>Ice (8 node)</a:t>
            </a:r>
          </a:p>
          <a:p>
            <a:pPr lvl="1"/>
            <a:r>
              <a:rPr lang="en-US" dirty="0" smtClean="0"/>
              <a:t>2 dual-core AMD </a:t>
            </a:r>
            <a:r>
              <a:rPr lang="en-US" dirty="0" err="1" smtClean="0"/>
              <a:t>Opteron</a:t>
            </a:r>
            <a:r>
              <a:rPr lang="en-US" dirty="0" smtClean="0"/>
              <a:t> 2218</a:t>
            </a:r>
          </a:p>
          <a:p>
            <a:pPr lvl="1"/>
            <a:r>
              <a:rPr lang="en-US" dirty="0" smtClean="0"/>
              <a:t>4 GB memory</a:t>
            </a:r>
          </a:p>
          <a:p>
            <a:r>
              <a:rPr lang="en-US" dirty="0" err="1" smtClean="0"/>
              <a:t>Cuda</a:t>
            </a:r>
            <a:endParaRPr lang="en-US" dirty="0" smtClean="0"/>
          </a:p>
          <a:p>
            <a:pPr lvl="1"/>
            <a:r>
              <a:rPr lang="en-US" dirty="0" smtClean="0"/>
              <a:t>Intel Core 2 Duo + Tesla C2050</a:t>
            </a:r>
          </a:p>
          <a:p>
            <a:pPr lvl="1"/>
            <a:r>
              <a:rPr lang="en-US" dirty="0" smtClean="0"/>
              <a:t>4GB Memory</a:t>
            </a:r>
          </a:p>
          <a:p>
            <a:r>
              <a:rPr lang="en-US" dirty="0" smtClean="0"/>
              <a:t>HPL-2.0, BLAS: ATLAS </a:t>
            </a:r>
          </a:p>
          <a:p>
            <a:r>
              <a:rPr lang="en-US" dirty="0" smtClean="0"/>
              <a:t>Power Meter: Watts Up? Pro ES</a:t>
            </a:r>
          </a:p>
          <a:p>
            <a:r>
              <a:rPr lang="en-US" dirty="0" smtClean="0"/>
              <a:t>DVFS techniques are *</a:t>
            </a:r>
            <a:r>
              <a:rPr lang="en-US" b="1" dirty="0" smtClean="0"/>
              <a:t>not*</a:t>
            </a:r>
            <a:r>
              <a:rPr lang="en-US" dirty="0" smtClean="0"/>
              <a:t> used</a:t>
            </a:r>
          </a:p>
          <a:p>
            <a:pPr>
              <a:buNone/>
            </a:pPr>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High-Performance Computing</a:t>
            </a:r>
            <a:endParaRPr lang="en-US" dirty="0"/>
          </a:p>
        </p:txBody>
      </p:sp>
      <p:pic>
        <p:nvPicPr>
          <p:cNvPr id="6" name="Content Placeholder 5" descr="Performance.jpg"/>
          <p:cNvPicPr>
            <a:picLocks noGrp="1" noChangeAspect="1"/>
          </p:cNvPicPr>
          <p:nvPr>
            <p:ph idx="1"/>
          </p:nvPr>
        </p:nvPicPr>
        <p:blipFill>
          <a:blip r:embed="rId2"/>
          <a:stretch>
            <a:fillRect/>
          </a:stretch>
        </p:blipFill>
        <p:spPr>
          <a:xfrm>
            <a:off x="1056777" y="1219200"/>
            <a:ext cx="7030445" cy="4572000"/>
          </a:xfrm>
        </p:spPr>
      </p:pic>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
        <p:nvSpPr>
          <p:cNvPr id="7" name="TextBox 6"/>
          <p:cNvSpPr txBox="1"/>
          <p:nvPr/>
        </p:nvSpPr>
        <p:spPr>
          <a:xfrm>
            <a:off x="6228820" y="5638800"/>
            <a:ext cx="1543580" cy="261610"/>
          </a:xfrm>
          <a:prstGeom prst="rect">
            <a:avLst/>
          </a:prstGeom>
          <a:noFill/>
        </p:spPr>
        <p:txBody>
          <a:bodyPr wrap="none" rtlCol="0">
            <a:spAutoFit/>
          </a:bodyPr>
          <a:lstStyle/>
          <a:p>
            <a:r>
              <a:rPr lang="en-US" sz="1100" dirty="0" smtClean="0"/>
              <a:t>Source: DARPA IPTO</a:t>
            </a: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gpu_90.jpg"/>
          <p:cNvPicPr>
            <a:picLocks noGrp="1" noChangeAspect="1"/>
          </p:cNvPicPr>
          <p:nvPr>
            <p:ph idx="1"/>
          </p:nvPr>
        </p:nvPicPr>
        <p:blipFill>
          <a:blip r:embed="rId3"/>
          <a:srcRect l="3904" t="3333" r="7277" b="8333"/>
          <a:stretch>
            <a:fillRect/>
          </a:stretch>
        </p:blipFill>
        <p:spPr>
          <a:xfrm>
            <a:off x="0" y="1524000"/>
            <a:ext cx="4495800" cy="3581400"/>
          </a:xfrm>
        </p:spPr>
      </p:pic>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pic>
        <p:nvPicPr>
          <p:cNvPr id="9" name="Picture 8" descr="gpu_100.jpg"/>
          <p:cNvPicPr>
            <a:picLocks noChangeAspect="1"/>
          </p:cNvPicPr>
          <p:nvPr/>
        </p:nvPicPr>
        <p:blipFill>
          <a:blip r:embed="rId4"/>
          <a:stretch>
            <a:fillRect/>
          </a:stretch>
        </p:blipFill>
        <p:spPr>
          <a:xfrm>
            <a:off x="4489650" y="1600200"/>
            <a:ext cx="4654350" cy="3429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Tianhe</a:t>
            </a:r>
            <a:r>
              <a:rPr lang="en-US" dirty="0" smtClean="0"/>
              <a:t> 1A (Top500 rank =1)</a:t>
            </a:r>
          </a:p>
          <a:p>
            <a:pPr lvl="1"/>
            <a:r>
              <a:rPr lang="en-US" dirty="0" smtClean="0"/>
              <a:t>Peak Power = 4.46 MW</a:t>
            </a:r>
          </a:p>
          <a:p>
            <a:pPr lvl="1"/>
            <a:r>
              <a:rPr lang="en-US" dirty="0" smtClean="0"/>
              <a:t>Power Consumed = 4.04 MW</a:t>
            </a:r>
          </a:p>
          <a:p>
            <a:r>
              <a:rPr lang="en-US" dirty="0" smtClean="0"/>
              <a:t>Jaguar (Top500 rank =2)</a:t>
            </a:r>
          </a:p>
          <a:p>
            <a:pPr lvl="1"/>
            <a:r>
              <a:rPr lang="en-US" dirty="0" smtClean="0"/>
              <a:t>Peak Power = 9.03 MW</a:t>
            </a:r>
          </a:p>
          <a:p>
            <a:pPr lvl="1"/>
            <a:r>
              <a:rPr lang="en-US" dirty="0" smtClean="0"/>
              <a:t>Power Consumed = 6.90 MW</a:t>
            </a:r>
          </a:p>
          <a:p>
            <a:r>
              <a:rPr lang="en-US" dirty="0" smtClean="0"/>
              <a:t>Nebulae (Top500 rank =3)</a:t>
            </a:r>
          </a:p>
          <a:p>
            <a:pPr lvl="1"/>
            <a:r>
              <a:rPr lang="en-US" dirty="0" smtClean="0"/>
              <a:t>Peak Power = 3.04 MW</a:t>
            </a:r>
          </a:p>
          <a:p>
            <a:pPr lvl="1"/>
            <a:r>
              <a:rPr lang="en-US" dirty="0" smtClean="0"/>
              <a:t>Power Consumed = 2.58 MW</a:t>
            </a:r>
          </a:p>
          <a:p>
            <a:r>
              <a:rPr lang="en-US" dirty="0" smtClean="0"/>
              <a:t>Hopper (Top500 rank =5)</a:t>
            </a:r>
          </a:p>
          <a:p>
            <a:pPr lvl="1"/>
            <a:r>
              <a:rPr lang="en-US" dirty="0" smtClean="0"/>
              <a:t>Peak Power = 3.62 MW</a:t>
            </a:r>
          </a:p>
          <a:p>
            <a:pPr lvl="1"/>
            <a:r>
              <a:rPr lang="en-US" dirty="0" smtClean="0"/>
              <a:t>Power Consumed = 2.91 MW</a:t>
            </a:r>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High-Performance Computing</a:t>
            </a:r>
            <a:endParaRPr lang="en-US" dirty="0"/>
          </a:p>
        </p:txBody>
      </p:sp>
      <p:pic>
        <p:nvPicPr>
          <p:cNvPr id="6" name="Content Placeholder 5" descr="Power.jpg"/>
          <p:cNvPicPr>
            <a:picLocks noGrp="1" noChangeAspect="1"/>
          </p:cNvPicPr>
          <p:nvPr>
            <p:ph idx="1"/>
          </p:nvPr>
        </p:nvPicPr>
        <p:blipFill>
          <a:blip r:embed="rId2"/>
          <a:stretch>
            <a:fillRect/>
          </a:stretch>
        </p:blipFill>
        <p:spPr>
          <a:xfrm>
            <a:off x="685800" y="1665441"/>
            <a:ext cx="7772400" cy="3679518"/>
          </a:xfrm>
        </p:spPr>
      </p:pic>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
        <p:nvSpPr>
          <p:cNvPr id="7" name="Rounded Rectangle 6"/>
          <p:cNvSpPr/>
          <p:nvPr/>
        </p:nvSpPr>
        <p:spPr bwMode="auto">
          <a:xfrm>
            <a:off x="2133600" y="2971800"/>
            <a:ext cx="5562600" cy="609600"/>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HPC is energy/power limited</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dawning.jpg"/>
          <p:cNvPicPr>
            <a:picLocks noGrp="1" noChangeAspect="1"/>
          </p:cNvPicPr>
          <p:nvPr>
            <p:ph idx="1"/>
          </p:nvPr>
        </p:nvPicPr>
        <p:blipFill>
          <a:blip r:embed="rId3"/>
          <a:stretch>
            <a:fillRect/>
          </a:stretch>
        </p:blipFill>
        <p:spPr>
          <a:xfrm>
            <a:off x="0" y="381000"/>
            <a:ext cx="4572000" cy="3200400"/>
          </a:xfrm>
        </p:spPr>
      </p:pic>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pic>
        <p:nvPicPr>
          <p:cNvPr id="7" name="Picture 6" descr="jaguar.jpg"/>
          <p:cNvPicPr>
            <a:picLocks noChangeAspect="1"/>
          </p:cNvPicPr>
          <p:nvPr/>
        </p:nvPicPr>
        <p:blipFill>
          <a:blip r:embed="rId4"/>
          <a:stretch>
            <a:fillRect/>
          </a:stretch>
        </p:blipFill>
        <p:spPr>
          <a:xfrm>
            <a:off x="4572000" y="381000"/>
            <a:ext cx="4572000" cy="3202000"/>
          </a:xfrm>
          <a:prstGeom prst="rect">
            <a:avLst/>
          </a:prstGeom>
        </p:spPr>
      </p:pic>
      <p:pic>
        <p:nvPicPr>
          <p:cNvPr id="8" name="Picture 7" descr="Tianhe.jpg"/>
          <p:cNvPicPr>
            <a:picLocks noChangeAspect="1"/>
          </p:cNvPicPr>
          <p:nvPr/>
        </p:nvPicPr>
        <p:blipFill>
          <a:blip r:embed="rId5"/>
          <a:stretch>
            <a:fillRect/>
          </a:stretch>
        </p:blipFill>
        <p:spPr>
          <a:xfrm>
            <a:off x="4572000" y="3581400"/>
            <a:ext cx="4572000" cy="2636797"/>
          </a:xfrm>
          <a:prstGeom prst="rect">
            <a:avLst/>
          </a:prstGeom>
        </p:spPr>
      </p:pic>
      <p:pic>
        <p:nvPicPr>
          <p:cNvPr id="9" name="Picture 8" descr="jugene.JPG"/>
          <p:cNvPicPr>
            <a:picLocks noChangeAspect="1"/>
          </p:cNvPicPr>
          <p:nvPr/>
        </p:nvPicPr>
        <p:blipFill>
          <a:blip r:embed="rId6"/>
          <a:stretch>
            <a:fillRect/>
          </a:stretch>
        </p:blipFill>
        <p:spPr>
          <a:xfrm>
            <a:off x="0" y="3581400"/>
            <a:ext cx="4572000" cy="2590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Awareness in HPC	</a:t>
            </a:r>
            <a:endParaRPr lang="en-US" dirty="0"/>
          </a:p>
        </p:txBody>
      </p:sp>
      <p:sp>
        <p:nvSpPr>
          <p:cNvPr id="3" name="Content Placeholder 2"/>
          <p:cNvSpPr>
            <a:spLocks noGrp="1"/>
          </p:cNvSpPr>
          <p:nvPr>
            <p:ph idx="1"/>
          </p:nvPr>
        </p:nvSpPr>
        <p:spPr>
          <a:xfrm>
            <a:off x="685800" y="1219200"/>
            <a:ext cx="7772400" cy="1828800"/>
          </a:xfrm>
        </p:spPr>
        <p:txBody>
          <a:bodyPr/>
          <a:lstStyle/>
          <a:p>
            <a:r>
              <a:rPr lang="en-US" dirty="0" smtClean="0"/>
              <a:t>Green500</a:t>
            </a:r>
            <a:r>
              <a:rPr lang="en-US" dirty="0" smtClean="0"/>
              <a:t> List</a:t>
            </a:r>
            <a:endParaRPr lang="en-US" dirty="0" smtClean="0"/>
          </a:p>
          <a:p>
            <a:pPr lvl="1"/>
            <a:r>
              <a:rPr lang="en-US" dirty="0" smtClean="0"/>
              <a:t>Benchmark: high-performance LINPACK  (HPL)</a:t>
            </a:r>
            <a:r>
              <a:rPr lang="en-US" baseline="30000" dirty="0" smtClean="0"/>
              <a:t>1</a:t>
            </a:r>
          </a:p>
          <a:p>
            <a:pPr lvl="1"/>
            <a:r>
              <a:rPr lang="en-US" dirty="0" smtClean="0"/>
              <a:t>Metric: FLOPS</a:t>
            </a:r>
            <a:r>
              <a:rPr lang="en-US" baseline="30000" dirty="0" smtClean="0"/>
              <a:t>2</a:t>
            </a:r>
            <a:r>
              <a:rPr lang="en-US" dirty="0" smtClean="0"/>
              <a:t>/Watt</a:t>
            </a:r>
          </a:p>
          <a:p>
            <a:pPr lvl="1"/>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
        <p:nvSpPr>
          <p:cNvPr id="6" name="TextBox 5"/>
          <p:cNvSpPr txBox="1"/>
          <p:nvPr/>
        </p:nvSpPr>
        <p:spPr>
          <a:xfrm>
            <a:off x="304800" y="5638801"/>
            <a:ext cx="8153400" cy="646331"/>
          </a:xfrm>
          <a:prstGeom prst="rect">
            <a:avLst/>
          </a:prstGeom>
          <a:noFill/>
        </p:spPr>
        <p:txBody>
          <a:bodyPr wrap="square" rtlCol="0">
            <a:spAutoFit/>
          </a:bodyPr>
          <a:lstStyle/>
          <a:p>
            <a:pPr marL="228600" indent="-228600">
              <a:buAutoNum type="arabicPeriod"/>
            </a:pPr>
            <a:r>
              <a:rPr lang="en-US" sz="1200" b="1" dirty="0" smtClean="0"/>
              <a:t>Portable implementation of the LINPACK benchmark for distributed memory systems</a:t>
            </a:r>
          </a:p>
          <a:p>
            <a:pPr marL="228600" indent="-228600">
              <a:buAutoNum type="arabicPeriod"/>
            </a:pPr>
            <a:r>
              <a:rPr lang="en-US" sz="1200" b="1" dirty="0" smtClean="0"/>
              <a:t>Floating point operations per second</a:t>
            </a:r>
          </a:p>
          <a:p>
            <a:pPr marL="228600" indent="-228600">
              <a:buAutoNum type="arabicPeriod"/>
            </a:pPr>
            <a:endParaRPr lang="en-US" sz="1200" b="1" dirty="0"/>
          </a:p>
        </p:txBody>
      </p:sp>
      <p:sp>
        <p:nvSpPr>
          <p:cNvPr id="10" name="Rounded Rectangle 9"/>
          <p:cNvSpPr/>
          <p:nvPr/>
        </p:nvSpPr>
        <p:spPr bwMode="auto">
          <a:xfrm>
            <a:off x="1981200" y="3124200"/>
            <a:ext cx="5105400" cy="990600"/>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Energy</a:t>
            </a:r>
            <a:r>
              <a:rPr kumimoji="0" lang="en-US" sz="2400" b="0" i="0" u="none" strike="noStrike" cap="none" normalizeH="0" dirty="0" smtClean="0">
                <a:ln>
                  <a:noFill/>
                </a:ln>
                <a:solidFill>
                  <a:schemeClr val="tx1"/>
                </a:solidFill>
                <a:effectLst/>
                <a:latin typeface="Arial" pitchFamily="-65" charset="0"/>
                <a:ea typeface="ＭＳ Ｐゴシック" pitchFamily="-65" charset="-128"/>
                <a:cs typeface="ＭＳ Ｐゴシック" pitchFamily="-65" charset="-128"/>
              </a:rPr>
              <a:t> efficiency as a first order design constraint</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Motivation(1)</a:t>
            </a:r>
            <a:endParaRPr lang="en-US" dirty="0"/>
          </a:p>
        </p:txBody>
      </p:sp>
      <p:sp>
        <p:nvSpPr>
          <p:cNvPr id="3" name="Content Placeholder 2"/>
          <p:cNvSpPr>
            <a:spLocks noGrp="1"/>
          </p:cNvSpPr>
          <p:nvPr>
            <p:ph idx="1"/>
          </p:nvPr>
        </p:nvSpPr>
        <p:spPr>
          <a:xfrm>
            <a:off x="685800" y="1219200"/>
            <a:ext cx="7772400" cy="2133600"/>
          </a:xfrm>
        </p:spPr>
        <p:txBody>
          <a:bodyPr/>
          <a:lstStyle/>
          <a:p>
            <a:r>
              <a:rPr lang="en-US" dirty="0" smtClean="0"/>
              <a:t>Power Measurement in HPC</a:t>
            </a:r>
          </a:p>
          <a:p>
            <a:pPr lvl="1"/>
            <a:r>
              <a:rPr lang="en-US" dirty="0" smtClean="0"/>
              <a:t>Cannot measure the power of entire supercomputer</a:t>
            </a:r>
          </a:p>
          <a:p>
            <a:pPr lvl="2"/>
            <a:r>
              <a:rPr lang="en-US" dirty="0" smtClean="0"/>
              <a:t>Currently lack such infrastructure</a:t>
            </a:r>
          </a:p>
          <a:p>
            <a:pPr lvl="1"/>
            <a:r>
              <a:rPr lang="en-US" dirty="0" smtClean="0"/>
              <a:t>Cannot measure power for the entire benchmark run </a:t>
            </a:r>
          </a:p>
          <a:p>
            <a:pPr lvl="2"/>
            <a:r>
              <a:rPr lang="en-US" dirty="0" smtClean="0"/>
              <a:t>Jaguar runs HPL for 18 hrs</a:t>
            </a:r>
            <a:r>
              <a:rPr lang="en-US" baseline="30000" dirty="0" smtClean="0"/>
              <a:t>1</a:t>
            </a:r>
          </a:p>
          <a:p>
            <a:pPr lvl="2"/>
            <a:r>
              <a:rPr lang="en-US" dirty="0" smtClean="0"/>
              <a:t>Roadrunner takes 2 hrs</a:t>
            </a:r>
            <a:r>
              <a:rPr lang="en-US" baseline="30000" dirty="0" smtClean="0"/>
              <a:t>1</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
        <p:nvSpPr>
          <p:cNvPr id="6" name="Rounded Rectangle 5"/>
          <p:cNvSpPr/>
          <p:nvPr/>
        </p:nvSpPr>
        <p:spPr bwMode="auto">
          <a:xfrm>
            <a:off x="1981200" y="3810000"/>
            <a:ext cx="5105400" cy="1295400"/>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pitchFamily="-65" charset="0"/>
                <a:ea typeface="ＭＳ Ｐゴシック" pitchFamily="-65" charset="-128"/>
                <a:cs typeface="ＭＳ Ｐゴシック" pitchFamily="-65" charset="-128"/>
              </a:rPr>
              <a:t>Caveat:</a:t>
            </a:r>
            <a:endPar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Canno</a:t>
            </a:r>
            <a:r>
              <a:rPr lang="en-US" dirty="0" smtClean="0">
                <a:latin typeface="Arial" pitchFamily="-65" charset="0"/>
                <a:ea typeface="ＭＳ Ｐゴシック" pitchFamily="-65" charset="-128"/>
                <a:cs typeface="ＭＳ Ｐゴシック" pitchFamily="-65" charset="-128"/>
              </a:rPr>
              <a:t>t improve/manage what we cannot measure</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7" name="TextBox 6"/>
          <p:cNvSpPr txBox="1"/>
          <p:nvPr/>
        </p:nvSpPr>
        <p:spPr>
          <a:xfrm>
            <a:off x="304800" y="5791200"/>
            <a:ext cx="8153400" cy="276999"/>
          </a:xfrm>
          <a:prstGeom prst="rect">
            <a:avLst/>
          </a:prstGeom>
          <a:noFill/>
        </p:spPr>
        <p:txBody>
          <a:bodyPr wrap="square" rtlCol="0">
            <a:spAutoFit/>
          </a:bodyPr>
          <a:lstStyle/>
          <a:p>
            <a:r>
              <a:rPr lang="en-US" sz="1200" b="1" dirty="0" smtClean="0"/>
              <a:t>Source: J. </a:t>
            </a:r>
            <a:r>
              <a:rPr lang="en-US" sz="1200" b="1" dirty="0" err="1" smtClean="0"/>
              <a:t>Dongarra</a:t>
            </a:r>
            <a:r>
              <a:rPr lang="en-US" sz="1200" b="1" dirty="0" smtClean="0"/>
              <a:t>, LINPACK Benchmark with Time Limits on </a:t>
            </a:r>
            <a:r>
              <a:rPr lang="en-US" sz="1200" b="1" dirty="0" err="1" smtClean="0"/>
              <a:t>Multicore</a:t>
            </a:r>
            <a:r>
              <a:rPr lang="en-US" sz="1200" b="1" dirty="0" smtClean="0"/>
              <a:t> &amp; GPU Based Accelerators, ISC’10</a:t>
            </a:r>
            <a:endParaRPr lang="en-US"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(2)</a:t>
            </a:r>
            <a:endParaRPr lang="en-US" dirty="0"/>
          </a:p>
        </p:txBody>
      </p:sp>
      <p:sp>
        <p:nvSpPr>
          <p:cNvPr id="3" name="Content Placeholder 2"/>
          <p:cNvSpPr>
            <a:spLocks noGrp="1"/>
          </p:cNvSpPr>
          <p:nvPr>
            <p:ph idx="1"/>
          </p:nvPr>
        </p:nvSpPr>
        <p:spPr>
          <a:xfrm>
            <a:off x="685800" y="1219200"/>
            <a:ext cx="7772400" cy="1676400"/>
          </a:xfrm>
        </p:spPr>
        <p:txBody>
          <a:bodyPr/>
          <a:lstStyle/>
          <a:p>
            <a:r>
              <a:rPr lang="en-US" dirty="0" smtClean="0"/>
              <a:t>Solution</a:t>
            </a:r>
          </a:p>
          <a:p>
            <a:pPr lvl="1"/>
            <a:r>
              <a:rPr lang="en-US" dirty="0" smtClean="0"/>
              <a:t>Measure only fraction of the benchmark run</a:t>
            </a:r>
          </a:p>
          <a:p>
            <a:pPr lvl="1"/>
            <a:r>
              <a:rPr lang="en-US" dirty="0" smtClean="0"/>
              <a:t>Extrapolate system power from a sub-component power</a:t>
            </a:r>
          </a:p>
          <a:p>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(3)</a:t>
            </a:r>
            <a:endParaRPr lang="en-US" dirty="0"/>
          </a:p>
        </p:txBody>
      </p:sp>
      <p:sp>
        <p:nvSpPr>
          <p:cNvPr id="3" name="Content Placeholder 2"/>
          <p:cNvSpPr>
            <a:spLocks noGrp="1"/>
          </p:cNvSpPr>
          <p:nvPr>
            <p:ph idx="1"/>
          </p:nvPr>
        </p:nvSpPr>
        <p:spPr/>
        <p:txBody>
          <a:bodyPr/>
          <a:lstStyle/>
          <a:p>
            <a:r>
              <a:rPr lang="en-US" dirty="0" smtClean="0"/>
              <a:t>Caveats</a:t>
            </a:r>
          </a:p>
          <a:p>
            <a:pPr>
              <a:buNone/>
            </a:pPr>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pic>
        <p:nvPicPr>
          <p:cNvPr id="1026" name="Picture 2"/>
          <p:cNvPicPr>
            <a:picLocks noChangeAspect="1" noChangeArrowheads="1"/>
          </p:cNvPicPr>
          <p:nvPr/>
        </p:nvPicPr>
        <p:blipFill>
          <a:blip r:embed="rId3"/>
          <a:srcRect/>
          <a:stretch>
            <a:fillRect/>
          </a:stretch>
        </p:blipFill>
        <p:spPr bwMode="auto">
          <a:xfrm>
            <a:off x="990600" y="1676401"/>
            <a:ext cx="7210425" cy="4343400"/>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457200" y="1752600"/>
            <a:ext cx="8220173" cy="4038600"/>
          </a:xfrm>
          <a:prstGeom prst="rect">
            <a:avLst/>
          </a:prstGeom>
          <a:noFill/>
          <a:ln w="9525">
            <a:noFill/>
            <a:miter lim="800000"/>
            <a:headEnd/>
            <a:tailEnd/>
          </a:ln>
        </p:spPr>
      </p:pic>
      <p:sp>
        <p:nvSpPr>
          <p:cNvPr id="8" name="TextBox 7"/>
          <p:cNvSpPr txBox="1"/>
          <p:nvPr/>
        </p:nvSpPr>
        <p:spPr>
          <a:xfrm>
            <a:off x="304800" y="5971401"/>
            <a:ext cx="8153400" cy="276999"/>
          </a:xfrm>
          <a:prstGeom prst="rect">
            <a:avLst/>
          </a:prstGeom>
          <a:noFill/>
        </p:spPr>
        <p:txBody>
          <a:bodyPr wrap="square" rtlCol="0">
            <a:spAutoFit/>
          </a:bodyPr>
          <a:lstStyle/>
          <a:p>
            <a:r>
              <a:rPr lang="en-US" sz="1200" b="1" dirty="0" smtClean="0"/>
              <a:t>Source: J. </a:t>
            </a:r>
            <a:r>
              <a:rPr lang="en-US" sz="1200" b="1" dirty="0" err="1" smtClean="0"/>
              <a:t>Dongarra</a:t>
            </a:r>
            <a:r>
              <a:rPr lang="en-US" sz="1200" b="1" dirty="0" smtClean="0"/>
              <a:t>, LINPACK Benchmark with Time Limits on </a:t>
            </a:r>
            <a:r>
              <a:rPr lang="en-US" sz="1200" b="1" dirty="0" err="1" smtClean="0"/>
              <a:t>Multicore</a:t>
            </a:r>
            <a:r>
              <a:rPr lang="en-US" sz="1200" b="1" dirty="0" smtClean="0"/>
              <a:t> &amp; GPU Based Accelerators, ISC’10</a:t>
            </a:r>
            <a:endParaRPr lang="en-US" sz="1200" b="1" dirty="0"/>
          </a:p>
        </p:txBody>
      </p:sp>
      <p:sp>
        <p:nvSpPr>
          <p:cNvPr id="9" name="TextBox 8"/>
          <p:cNvSpPr txBox="1"/>
          <p:nvPr/>
        </p:nvSpPr>
        <p:spPr>
          <a:xfrm>
            <a:off x="1447800" y="3505200"/>
            <a:ext cx="5105400" cy="461665"/>
          </a:xfrm>
          <a:prstGeom prst="rect">
            <a:avLst/>
          </a:prstGeom>
          <a:noFill/>
        </p:spPr>
        <p:txBody>
          <a:bodyPr wrap="square" rtlCol="0">
            <a:spAutoFit/>
          </a:bodyPr>
          <a:lstStyle/>
          <a:p>
            <a:r>
              <a:rPr lang="en-US" dirty="0" smtClean="0"/>
              <a:t>HPL run on Jaguar supercomputer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(4)</a:t>
            </a:r>
            <a:endParaRPr lang="en-US" dirty="0"/>
          </a:p>
        </p:txBody>
      </p:sp>
      <p:sp>
        <p:nvSpPr>
          <p:cNvPr id="3" name="Content Placeholder 2"/>
          <p:cNvSpPr>
            <a:spLocks noGrp="1"/>
          </p:cNvSpPr>
          <p:nvPr>
            <p:ph idx="1"/>
          </p:nvPr>
        </p:nvSpPr>
        <p:spPr/>
        <p:txBody>
          <a:bodyPr/>
          <a:lstStyle/>
          <a:p>
            <a:r>
              <a:rPr lang="en-US" dirty="0" smtClean="0"/>
              <a:t>Unanswered question</a:t>
            </a:r>
          </a:p>
          <a:p>
            <a:pPr lvl="1"/>
            <a:r>
              <a:rPr lang="en-US" dirty="0" smtClean="0"/>
              <a:t>What power consumption needs to be measured?</a:t>
            </a:r>
          </a:p>
          <a:p>
            <a:pPr lvl="2"/>
            <a:r>
              <a:rPr lang="en-US" dirty="0" smtClean="0"/>
              <a:t>Ex: peak, minimum or average</a:t>
            </a:r>
          </a:p>
          <a:p>
            <a:pPr lvl="1"/>
            <a:r>
              <a:rPr lang="en-US" dirty="0" smtClean="0"/>
              <a:t>When should the power be measured?</a:t>
            </a:r>
          </a:p>
          <a:p>
            <a:pPr lvl="1"/>
            <a:r>
              <a:rPr lang="en-US" dirty="0" smtClean="0"/>
              <a:t>How should the power be measured?</a:t>
            </a:r>
          </a:p>
          <a:p>
            <a:pPr lvl="2"/>
            <a:r>
              <a:rPr lang="en-US" dirty="0" smtClean="0"/>
              <a:t>Ex: extrapolation</a:t>
            </a:r>
          </a:p>
          <a:p>
            <a:pPr lvl="1"/>
            <a:endParaRPr lang="en-US" dirty="0"/>
          </a:p>
        </p:txBody>
      </p:sp>
      <p:sp>
        <p:nvSpPr>
          <p:cNvPr id="4" name="Date Placeholder 3"/>
          <p:cNvSpPr>
            <a:spLocks noGrp="1"/>
          </p:cNvSpPr>
          <p:nvPr>
            <p:ph type="dt" sz="half" idx="10"/>
          </p:nvPr>
        </p:nvSpPr>
        <p:spPr/>
        <p:txBody>
          <a:bodyPr/>
          <a:lstStyle/>
          <a:p>
            <a:r>
              <a:rPr lang="en-US" smtClean="0"/>
              <a:t>GreenCom 2010</a:t>
            </a:r>
            <a:endParaRPr lang="en-US" dirty="0"/>
          </a:p>
        </p:txBody>
      </p:sp>
      <p:sp>
        <p:nvSpPr>
          <p:cNvPr id="5" name="Footer Placeholder 4"/>
          <p:cNvSpPr>
            <a:spLocks noGrp="1"/>
          </p:cNvSpPr>
          <p:nvPr>
            <p:ph type="ftr" sz="quarter" idx="11"/>
          </p:nvPr>
        </p:nvSpPr>
        <p:spPr/>
        <p:txBody>
          <a:bodyPr/>
          <a:lstStyle/>
          <a:p>
            <a:r>
              <a:rPr lang="en-US" smtClean="0"/>
              <a:t>B. Subramaniam and W. Feng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T">
  <a:themeElements>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T">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2004:Templates:My Templates:VT.pot</Template>
  <TotalTime>2187</TotalTime>
  <Words>1030</Words>
  <Application>Microsoft Macintosh PowerPoint</Application>
  <PresentationFormat>On-screen Show (4:3)</PresentationFormat>
  <Paragraphs>170</Paragraphs>
  <Slides>21</Slides>
  <Notes>7</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VT</vt:lpstr>
      <vt:lpstr>Understanding Power Measurement Implications in the Green500 List</vt:lpstr>
      <vt:lpstr>Future of High-Performance Computing</vt:lpstr>
      <vt:lpstr>Future of High-Performance Computing</vt:lpstr>
      <vt:lpstr>Slide 4</vt:lpstr>
      <vt:lpstr>Energy Awareness in HPC </vt:lpstr>
      <vt:lpstr>Motivation(1)</vt:lpstr>
      <vt:lpstr>Motivation (2)</vt:lpstr>
      <vt:lpstr>Motivation (3)</vt:lpstr>
      <vt:lpstr>Motivation (4)</vt:lpstr>
      <vt:lpstr>Outline</vt:lpstr>
      <vt:lpstr>HPL Overview</vt:lpstr>
      <vt:lpstr>Experimental Setup</vt:lpstr>
      <vt:lpstr>Experimental Results</vt:lpstr>
      <vt:lpstr>Experimental Results</vt:lpstr>
      <vt:lpstr>Experimental Results</vt:lpstr>
      <vt:lpstr>Experimental Results</vt:lpstr>
      <vt:lpstr>Experimental Results</vt:lpstr>
      <vt:lpstr>Summary and Future Work</vt:lpstr>
      <vt:lpstr>Experimental Setup</vt:lpstr>
      <vt:lpstr>Slide 20</vt:lpstr>
      <vt:lpstr>Slide 21</vt:lpstr>
    </vt:vector>
  </TitlesOfParts>
  <Company>Virginia 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 Title of Your Research &gt;</dc:title>
  <dc:creator>Wuchun Feng</dc:creator>
  <cp:lastModifiedBy>Wuchun Feng</cp:lastModifiedBy>
  <cp:revision>155</cp:revision>
  <dcterms:created xsi:type="dcterms:W3CDTF">2011-01-12T21:03:36Z</dcterms:created>
  <dcterms:modified xsi:type="dcterms:W3CDTF">2011-01-13T00:29:07Z</dcterms:modified>
</cp:coreProperties>
</file>