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352" r:id="rId4"/>
    <p:sldId id="358" r:id="rId5"/>
    <p:sldId id="360" r:id="rId6"/>
    <p:sldId id="362" r:id="rId7"/>
    <p:sldId id="361" r:id="rId8"/>
    <p:sldId id="350" r:id="rId9"/>
    <p:sldId id="282" r:id="rId10"/>
    <p:sldId id="286" r:id="rId11"/>
    <p:sldId id="287" r:id="rId12"/>
    <p:sldId id="288" r:id="rId13"/>
    <p:sldId id="366" r:id="rId14"/>
    <p:sldId id="365" r:id="rId15"/>
    <p:sldId id="367" r:id="rId16"/>
    <p:sldId id="292" r:id="rId17"/>
    <p:sldId id="293" r:id="rId18"/>
    <p:sldId id="355" r:id="rId19"/>
    <p:sldId id="356" r:id="rId20"/>
  </p:sldIdLst>
  <p:sldSz cx="9144000" cy="6858000" type="screen4x3"/>
  <p:notesSz cx="6997700" cy="9271000"/>
  <p:defaultTextStyle>
    <a:defPPr>
      <a:defRPr lang="en-GB"/>
    </a:defPPr>
    <a:lvl1pPr algn="ctr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26" charset="0"/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1pPr>
    <a:lvl2pPr marL="457200" algn="ctr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26" charset="0"/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2pPr>
    <a:lvl3pPr marL="914400" algn="ctr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26" charset="0"/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3pPr>
    <a:lvl4pPr marL="1371600" algn="ctr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26" charset="0"/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4pPr>
    <a:lvl5pPr marL="1828800" algn="ctr" defTabSz="457200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26" charset="0"/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6" charset="0"/>
        <a:ea typeface="ＭＳ Ｐゴシック" pitchFamily="26" charset="-128"/>
        <a:cs typeface="ＭＳ Ｐゴシック" pitchFamily="2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6600"/>
    <a:srgbClr val="FFCC00"/>
    <a:srgbClr val="00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-189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033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52" y="-7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37" tIns="45719" rIns="91437" bIns="45719" rtlCol="0"/>
          <a:lstStyle>
            <a:lvl1pPr algn="l">
              <a:buFont typeface="Arial" charset="0"/>
              <a:buNone/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C068DC-7172-9741-9D25-A82DDBF21999}" type="datetime1">
              <a:rPr lang="en-US"/>
              <a:pPr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2125" cy="463550"/>
          </a:xfrm>
          <a:prstGeom prst="rect">
            <a:avLst/>
          </a:prstGeom>
        </p:spPr>
        <p:txBody>
          <a:bodyPr vert="horz" lIns="91437" tIns="45719" rIns="91437" bIns="45719" rtlCol="0" anchor="b"/>
          <a:lstStyle>
            <a:lvl1pPr algn="l">
              <a:buFont typeface="Arial" charset="0"/>
              <a:buNone/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05863"/>
            <a:ext cx="3032125" cy="463550"/>
          </a:xfrm>
          <a:prstGeom prst="rect">
            <a:avLst/>
          </a:prstGeom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0AC2D-A6D9-9741-9C8E-AD5241746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0" y="0"/>
            <a:ext cx="6997700" cy="9271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92956" tIns="46478" rIns="92956" bIns="4647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0" y="0"/>
            <a:ext cx="6997700" cy="9271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2956" tIns="46478" rIns="92956" bIns="4647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3032125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956" tIns="46478" rIns="92956" bIns="4647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65575" y="0"/>
            <a:ext cx="30289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91" tIns="47576" rIns="91491" bIns="47576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charset="2"/>
              <a:buNone/>
              <a:tabLst>
                <a:tab pos="735899" algn="l"/>
                <a:tab pos="1471797" algn="l"/>
                <a:tab pos="2207696" algn="l"/>
                <a:tab pos="2943595" algn="l"/>
              </a:tabLst>
              <a:defRPr sz="1200">
                <a:solidFill>
                  <a:srgbClr val="000000"/>
                </a:solidFill>
                <a:latin typeface="Times New Roman" charset="0"/>
                <a:ea typeface="DejaVu LGC Sans" charset="0"/>
                <a:cs typeface="DejaVu LGC Sans" charset="0"/>
              </a:defRPr>
            </a:lvl1pPr>
          </a:lstStyle>
          <a:p>
            <a:pPr>
              <a:defRPr/>
            </a:pPr>
            <a:r>
              <a:rPr lang="en-GB"/>
              <a:t>07/15/09</a:t>
            </a:r>
          </a:p>
        </p:txBody>
      </p:sp>
      <p:sp>
        <p:nvSpPr>
          <p:cNvPr id="5427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2688" y="695325"/>
            <a:ext cx="4629150" cy="3473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03725"/>
            <a:ext cx="5129212" cy="416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91" tIns="47576" rIns="91491" bIns="4757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0" y="8804275"/>
            <a:ext cx="3032125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956" tIns="46478" rIns="92956" bIns="46478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65575" y="8807450"/>
            <a:ext cx="30289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91" tIns="47576" rIns="91491" bIns="47576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pitchFamily="26" charset="2"/>
              <a:buNone/>
              <a:tabLst>
                <a:tab pos="735013" algn="l"/>
                <a:tab pos="1471613" algn="l"/>
                <a:tab pos="2206625" algn="l"/>
                <a:tab pos="2943225" algn="l"/>
              </a:tabLst>
              <a:defRPr sz="1200">
                <a:solidFill>
                  <a:srgbClr val="000000"/>
                </a:solidFill>
                <a:latin typeface="Times New Roman" pitchFamily="26" charset="0"/>
              </a:defRPr>
            </a:lvl1pPr>
          </a:lstStyle>
          <a:p>
            <a:fld id="{A40837E4-78A4-4D4F-A291-43E3FEDFBE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743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6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6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6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6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26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pPr>
              <a:buFont typeface="Wingdings" pitchFamily="26" charset="2"/>
              <a:buNone/>
              <a:tabLst>
                <a:tab pos="735013" algn="l"/>
                <a:tab pos="1471613" algn="l"/>
                <a:tab pos="2206625" algn="l"/>
                <a:tab pos="2943225" algn="l"/>
              </a:tabLst>
            </a:pPr>
            <a:r>
              <a:rPr lang="en-GB">
                <a:latin typeface="Times New Roman" pitchFamily="26" charset="0"/>
              </a:rPr>
              <a:t>07/15/09</a:t>
            </a:r>
          </a:p>
        </p:txBody>
      </p:sp>
      <p:sp>
        <p:nvSpPr>
          <p:cNvPr id="55299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2C4BD0-1A07-CA47-8655-661F693E5A03}" type="slidenum">
              <a:rPr lang="en-GB"/>
              <a:pPr/>
              <a:t>1</a:t>
            </a:fld>
            <a:endParaRPr lang="en-GB"/>
          </a:p>
        </p:txBody>
      </p:sp>
      <p:sp>
        <p:nvSpPr>
          <p:cNvPr id="55300" name="Text Box 1"/>
          <p:cNvSpPr txBox="1">
            <a:spLocks noChangeArrowheads="1"/>
          </p:cNvSpPr>
          <p:nvPr/>
        </p:nvSpPr>
        <p:spPr bwMode="auto">
          <a:xfrm>
            <a:off x="1166813" y="695325"/>
            <a:ext cx="4664075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956" tIns="46478" rIns="92956" bIns="4647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Text Box 2"/>
          <p:cNvSpPr>
            <a:spLocks noGrp="1" noChangeArrowheads="1"/>
          </p:cNvSpPr>
          <p:nvPr>
            <p:ph type="body"/>
          </p:nvPr>
        </p:nvSpPr>
        <p:spPr>
          <a:xfrm>
            <a:off x="931863" y="4403725"/>
            <a:ext cx="5132387" cy="4171950"/>
          </a:xfrm>
          <a:noFill/>
          <a:ln/>
        </p:spPr>
        <p:txBody>
          <a:bodyPr wrap="none" anchor="ctr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buFont typeface="Arial" pitchFamily="26" charset="0"/>
              <a:buNone/>
            </a:pPr>
            <a:endParaRPr lang="en-US" sz="180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pPr>
              <a:buFont typeface="Wingdings" pitchFamily="26" charset="2"/>
              <a:buNone/>
              <a:tabLst>
                <a:tab pos="735013" algn="l"/>
                <a:tab pos="1471613" algn="l"/>
                <a:tab pos="2206625" algn="l"/>
                <a:tab pos="2943225" algn="l"/>
              </a:tabLst>
            </a:pPr>
            <a:r>
              <a:rPr lang="en-GB">
                <a:latin typeface="Times New Roman" pitchFamily="26" charset="0"/>
              </a:rPr>
              <a:t>07/15/09</a:t>
            </a:r>
          </a:p>
        </p:txBody>
      </p:sp>
      <p:sp>
        <p:nvSpPr>
          <p:cNvPr id="56323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72A9ED-ED50-EE46-81AC-57222C419A31}" type="slidenum">
              <a:rPr lang="en-GB"/>
              <a:pPr/>
              <a:t>2</a:t>
            </a:fld>
            <a:endParaRPr lang="en-GB"/>
          </a:p>
        </p:txBody>
      </p:sp>
      <p:sp>
        <p:nvSpPr>
          <p:cNvPr id="56324" name="Text Box 1"/>
          <p:cNvSpPr txBox="1">
            <a:spLocks noChangeArrowheads="1"/>
          </p:cNvSpPr>
          <p:nvPr/>
        </p:nvSpPr>
        <p:spPr bwMode="auto">
          <a:xfrm>
            <a:off x="1166813" y="695325"/>
            <a:ext cx="4664075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956" tIns="46478" rIns="92956" bIns="4647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Text Box 2"/>
          <p:cNvSpPr>
            <a:spLocks noGrp="1" noChangeArrowheads="1"/>
          </p:cNvSpPr>
          <p:nvPr>
            <p:ph type="body"/>
          </p:nvPr>
        </p:nvSpPr>
        <p:spPr>
          <a:xfrm>
            <a:off x="931863" y="4403725"/>
            <a:ext cx="5132387" cy="4171950"/>
          </a:xfrm>
          <a:noFill/>
          <a:ln/>
        </p:spPr>
        <p:txBody>
          <a:bodyPr wrap="none" anchor="ctr"/>
          <a:lstStyle/>
          <a:p>
            <a:pPr eaLnBrk="1" hangingPunct="1">
              <a:lnSpc>
                <a:spcPct val="87000"/>
              </a:lnSpc>
              <a:spcBef>
                <a:spcPct val="0"/>
              </a:spcBef>
              <a:buFont typeface="Arial" pitchFamily="26" charset="0"/>
              <a:buNone/>
            </a:pPr>
            <a:endParaRPr lang="en-US" sz="1800">
              <a:latin typeface="Arial" pitchFamily="26" charset="0"/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0" y="6483350"/>
            <a:ext cx="3466539" cy="374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Copyright: Abhinav Vishnu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3103666" cy="374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Copyright: Abhinav Vishnu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9118B2-42EF-7B45-AF84-DF80FE305AF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5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6" y="1598278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D48C6-C5AB-7B4B-945D-69BE7825A9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0" y="6483350"/>
            <a:ext cx="3697459" cy="374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Copyright: Abhinav Vishnu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2" y="2306490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2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2FC9C7-4871-0745-BD64-11D2741D42E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60D3A4-7C98-894A-B072-77B0ABA6C2C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E385C9-C09D-3B49-9E5D-102A925108B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1A99CF-3526-ED4E-9184-9086310B57A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3E080C-FBCF-2545-BB79-448F5E299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99D022-2578-EF4F-B81E-8B039A70B6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0953D0-4BC2-0D4A-B614-194BC9593B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A5F62F-B512-2F49-8FBB-64657A885C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8CE047-70AF-9545-9114-23435FA1A9F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D46874-87A5-0440-AFD2-4FCF8D2A04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3351080" cy="374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Copyright: Abhinav Vishnu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en-US"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4" y="6483350"/>
            <a:ext cx="3400562" cy="374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Copyright: Abhinav Vishnu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27" Type="http://schemas.openxmlformats.org/officeDocument/2006/relationships/image" Target="../media/image2.png"/><Relationship Id="rId28" Type="http://schemas.openxmlformats.org/officeDocument/2006/relationships/image" Target="../media/image3.png"/><Relationship Id="rId29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518676"/>
            <a:ext cx="2888043" cy="339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Copyright: Abhinav Vishnu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7" r:id="rId1"/>
    <p:sldLayoutId id="2147484678" r:id="rId2"/>
    <p:sldLayoutId id="2147484679" r:id="rId3"/>
    <p:sldLayoutId id="2147484680" r:id="rId4"/>
    <p:sldLayoutId id="2147484681" r:id="rId5"/>
    <p:sldLayoutId id="2147484682" r:id="rId6"/>
    <p:sldLayoutId id="2147484683" r:id="rId7"/>
    <p:sldLayoutId id="2147484684" r:id="rId8"/>
    <p:sldLayoutId id="2147484685" r:id="rId9"/>
    <p:sldLayoutId id="2147484686" r:id="rId10"/>
    <p:sldLayoutId id="2147484687" r:id="rId11"/>
    <p:sldLayoutId id="2147484688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  <p:sldLayoutId id="2147484700" r:id="rId24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ＭＳ Ｐゴシック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6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7"/>
        </a:buBlip>
        <a:defRPr sz="22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28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29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6"/>
        </a:buBlip>
        <a:defRPr sz="16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65138" y="1219200"/>
            <a:ext cx="8213725" cy="906463"/>
          </a:xfrm>
        </p:spPr>
        <p:txBody>
          <a:bodyPr anchor="ctr"/>
          <a:lstStyle/>
          <a:p>
            <a:pPr algn="ctr" eaLnBrk="1" hangingPunct="1">
              <a:lnSpc>
                <a:spcPct val="7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>
                <a:ea typeface="ＭＳ Ｐゴシック" pitchFamily="26" charset="-128"/>
                <a:cs typeface="ＭＳ Ｐゴシック" pitchFamily="26" charset="-128"/>
              </a:rPr>
              <a:t>Fault-Tolerant Communication Runtime Support for Data-Centric Programming Models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6888" y="3887788"/>
            <a:ext cx="8208962" cy="2279650"/>
          </a:xfrm>
        </p:spPr>
        <p:txBody>
          <a:bodyPr anchor="ctr"/>
          <a:lstStyle/>
          <a:p>
            <a:pPr algn="ctr"/>
            <a:r>
              <a:rPr lang="en-US" b="1" u="sng">
                <a:ea typeface="ＭＳ Ｐゴシック" pitchFamily="26" charset="-128"/>
                <a:cs typeface="ＭＳ Ｐゴシック" pitchFamily="26" charset="-128"/>
              </a:rPr>
              <a:t>Abhinav Vishnu</a:t>
            </a:r>
            <a:r>
              <a:rPr lang="en-US" b="1" u="sng" baseline="30000">
                <a:ea typeface="ＭＳ Ｐゴシック" pitchFamily="26" charset="-128"/>
                <a:cs typeface="ＭＳ Ｐゴシック" pitchFamily="26" charset="-128"/>
              </a:rPr>
              <a:t>1</a:t>
            </a:r>
            <a:r>
              <a:rPr lang="en-US">
                <a:ea typeface="ＭＳ Ｐゴシック" pitchFamily="26" charset="-128"/>
                <a:cs typeface="ＭＳ Ｐゴシック" pitchFamily="26" charset="-128"/>
              </a:rPr>
              <a:t>, Huub Van Dam</a:t>
            </a:r>
            <a:r>
              <a:rPr lang="en-US" baseline="30000">
                <a:ea typeface="ＭＳ Ｐゴシック" pitchFamily="26" charset="-128"/>
                <a:cs typeface="ＭＳ Ｐゴシック" pitchFamily="26" charset="-128"/>
              </a:rPr>
              <a:t>1</a:t>
            </a:r>
            <a:r>
              <a:rPr lang="en-US">
                <a:ea typeface="ＭＳ Ｐゴシック" pitchFamily="26" charset="-128"/>
                <a:cs typeface="ＭＳ Ｐゴシック" pitchFamily="26" charset="-128"/>
              </a:rPr>
              <a:t>, Bert De Jong</a:t>
            </a:r>
            <a:r>
              <a:rPr lang="en-US" baseline="30000">
                <a:ea typeface="ＭＳ Ｐゴシック" pitchFamily="26" charset="-128"/>
                <a:cs typeface="ＭＳ Ｐゴシック" pitchFamily="26" charset="-128"/>
              </a:rPr>
              <a:t>1</a:t>
            </a:r>
            <a:r>
              <a:rPr lang="en-US">
                <a:ea typeface="ＭＳ Ｐゴシック" pitchFamily="26" charset="-128"/>
                <a:cs typeface="ＭＳ Ｐゴシック" pitchFamily="26" charset="-128"/>
              </a:rPr>
              <a:t>, </a:t>
            </a:r>
          </a:p>
          <a:p>
            <a:pPr algn="ctr"/>
            <a:r>
              <a:rPr lang="en-US">
                <a:ea typeface="ＭＳ Ｐゴシック" pitchFamily="26" charset="-128"/>
                <a:cs typeface="ＭＳ Ｐゴシック" pitchFamily="26" charset="-128"/>
              </a:rPr>
              <a:t> Pavan Balaji</a:t>
            </a:r>
            <a:r>
              <a:rPr lang="en-US" baseline="30000">
                <a:ea typeface="ＭＳ Ｐゴシック" pitchFamily="26" charset="-128"/>
                <a:cs typeface="ＭＳ Ｐゴシック" pitchFamily="26" charset="-128"/>
              </a:rPr>
              <a:t>2, </a:t>
            </a:r>
            <a:r>
              <a:rPr lang="en-US">
                <a:ea typeface="ＭＳ Ｐゴシック" pitchFamily="26" charset="-128"/>
                <a:cs typeface="ＭＳ Ｐゴシック" pitchFamily="26" charset="-128"/>
              </a:rPr>
              <a:t>Shuaiwen Song</a:t>
            </a:r>
            <a:r>
              <a:rPr lang="en-US" baseline="30000">
                <a:ea typeface="ＭＳ Ｐゴシック" pitchFamily="26" charset="-128"/>
                <a:cs typeface="ＭＳ Ｐゴシック" pitchFamily="26" charset="-128"/>
              </a:rPr>
              <a:t>3</a:t>
            </a:r>
          </a:p>
          <a:p>
            <a:pPr algn="ctr"/>
            <a:endParaRPr lang="en-US">
              <a:ea typeface="ＭＳ Ｐゴシック" pitchFamily="26" charset="-128"/>
              <a:cs typeface="ＭＳ Ｐゴシック" pitchFamily="26" charset="-128"/>
            </a:endParaRPr>
          </a:p>
          <a:p>
            <a:pPr algn="ctr"/>
            <a:r>
              <a:rPr lang="en-US" sz="2000" b="1" baseline="30000">
                <a:ea typeface="ＭＳ Ｐゴシック" pitchFamily="26" charset="-128"/>
                <a:cs typeface="ＭＳ Ｐゴシック" pitchFamily="26" charset="-128"/>
              </a:rPr>
              <a:t>1 </a:t>
            </a:r>
            <a:r>
              <a:rPr lang="en-US" sz="2000" b="1">
                <a:ea typeface="ＭＳ Ｐゴシック" pitchFamily="26" charset="-128"/>
                <a:cs typeface="ＭＳ Ｐゴシック" pitchFamily="26" charset="-128"/>
              </a:rPr>
              <a:t>Pacific Northwest National Laboratory</a:t>
            </a:r>
          </a:p>
          <a:p>
            <a:pPr algn="ctr"/>
            <a:r>
              <a:rPr lang="en-US" sz="2000" b="1" baseline="30000">
                <a:ea typeface="ＭＳ Ｐゴシック" pitchFamily="26" charset="-128"/>
                <a:cs typeface="ＭＳ Ｐゴシック" pitchFamily="26" charset="-128"/>
              </a:rPr>
              <a:t>2</a:t>
            </a:r>
            <a:r>
              <a:rPr lang="en-US" sz="2000" b="1">
                <a:ea typeface="ＭＳ Ｐゴシック" pitchFamily="26" charset="-128"/>
                <a:cs typeface="ＭＳ Ｐゴシック" pitchFamily="26" charset="-128"/>
              </a:rPr>
              <a:t> Argonne National Laboratory</a:t>
            </a:r>
          </a:p>
          <a:p>
            <a:pPr algn="ctr"/>
            <a:r>
              <a:rPr lang="en-US" sz="2000" b="1" baseline="30000">
                <a:ea typeface="ＭＳ Ｐゴシック" pitchFamily="26" charset="-128"/>
                <a:cs typeface="ＭＳ Ｐゴシック" pitchFamily="26" charset="-128"/>
              </a:rPr>
              <a:t>3</a:t>
            </a:r>
            <a:r>
              <a:rPr lang="en-US" sz="2000" b="1">
                <a:ea typeface="ＭＳ Ｐゴシック" pitchFamily="26" charset="-128"/>
                <a:cs typeface="ＭＳ Ｐゴシック" pitchFamily="26" charset="-128"/>
              </a:rPr>
              <a:t> Virginia Tech</a:t>
            </a:r>
            <a:endParaRPr lang="en-GB" sz="2000" b="1" baseline="30000">
              <a:solidFill>
                <a:srgbClr val="E46C0A"/>
              </a:solidFill>
              <a:ea typeface="ＭＳ Ｐゴシック" pitchFamily="26" charset="-128"/>
              <a:cs typeface="ＭＳ Ｐゴシック" pitchFamily="26" charset="-128"/>
            </a:endParaRPr>
          </a:p>
          <a:p>
            <a:pPr algn="ctr" eaLnBrk="1" hangingPunct="1">
              <a:lnSpc>
                <a:spcPct val="79000"/>
              </a:lnSpc>
            </a:pPr>
            <a:endParaRPr lang="en-GB">
              <a:ea typeface="ＭＳ Ｐゴシック" pitchFamily="26" charset="-128"/>
              <a:cs typeface="ＭＳ Ｐゴシック" pitchFamily="26" charset="-128"/>
            </a:endParaRPr>
          </a:p>
          <a:p>
            <a:pPr algn="ctr" eaLnBrk="1" hangingPunct="1">
              <a:lnSpc>
                <a:spcPct val="79000"/>
              </a:lnSpc>
            </a:pPr>
            <a:endParaRPr lang="en-GB" b="1">
              <a:ea typeface="ＭＳ Ｐゴシック" pitchFamily="26" charset="-128"/>
              <a:cs typeface="ＭＳ Ｐゴシック" pitchFamily="26" charset="-128"/>
            </a:endParaRPr>
          </a:p>
          <a:p>
            <a:pPr algn="ctr" eaLnBrk="1" hangingPunct="1">
              <a:lnSpc>
                <a:spcPct val="79000"/>
              </a:lnSpc>
            </a:pPr>
            <a:endParaRPr lang="en-GB">
              <a:ea typeface="ＭＳ Ｐゴシック" pitchFamily="26" charset="-128"/>
              <a:cs typeface="ＭＳ Ｐゴシック" pitchFamily="26" charset="-128"/>
            </a:endParaRPr>
          </a:p>
          <a:p>
            <a:pPr algn="ctr" eaLnBrk="1" hangingPunct="1">
              <a:lnSpc>
                <a:spcPct val="79000"/>
              </a:lnSpc>
            </a:pPr>
            <a:endParaRPr lang="en-GB" b="1"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Fault Resilient Process Manager</a:t>
            </a:r>
          </a:p>
        </p:txBody>
      </p:sp>
      <p:sp>
        <p:nvSpPr>
          <p:cNvPr id="35843" name="Content Placeholder 35"/>
          <p:cNvSpPr>
            <a:spLocks noGrp="1"/>
          </p:cNvSpPr>
          <p:nvPr>
            <p:ph idx="1"/>
          </p:nvPr>
        </p:nvSpPr>
        <p:spPr>
          <a:xfrm>
            <a:off x="512763" y="3987800"/>
            <a:ext cx="8118475" cy="1822450"/>
          </a:xfrm>
        </p:spPr>
        <p:txBody>
          <a:bodyPr/>
          <a:lstStyle/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Adaptation from OSU-MVAICH Process Manager</a:t>
            </a:r>
          </a:p>
          <a:p>
            <a:pPr lvl="1"/>
            <a:r>
              <a:rPr lang="en-US" sz="1800"/>
              <a:t>Provides MPI style (not fault tolerant) collectives </a:t>
            </a:r>
          </a:p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Based on TCP/IP for bootstrapping</a:t>
            </a:r>
          </a:p>
          <a:p>
            <a:pPr lvl="1"/>
            <a:r>
              <a:rPr lang="en-US" sz="1800"/>
              <a:t>Generic enough for any machine which has at least Ethernet control network</a:t>
            </a:r>
          </a:p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Ignores any TCP/IP errors</a:t>
            </a:r>
          </a:p>
          <a:p>
            <a:pPr lvl="1"/>
            <a:r>
              <a:rPr lang="en-US" sz="1800"/>
              <a:t>Layers rely on FTMI for higher accuracy fault information</a:t>
            </a:r>
          </a:p>
          <a:p>
            <a:endParaRPr lang="en-US" sz="1800"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143000" y="2438400"/>
            <a:ext cx="1295400" cy="914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371600"/>
            <a:ext cx="6858000" cy="6096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Interconnection Network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971800" y="2438400"/>
            <a:ext cx="1295400" cy="914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76800" y="2438400"/>
            <a:ext cx="1295400" cy="914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6705600" y="2438400"/>
            <a:ext cx="1295400" cy="914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 noChangeShapeType="1"/>
            <a:stCxn id="5" idx="0"/>
            <a:endCxn id="6" idx="2"/>
          </p:cNvCxnSpPr>
          <p:nvPr/>
        </p:nvCxnSpPr>
        <p:spPr bwMode="auto">
          <a:xfrm rot="5400000" flipH="1" flipV="1">
            <a:off x="2952750" y="819150"/>
            <a:ext cx="457200" cy="278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Connector 10"/>
          <p:cNvCxnSpPr>
            <a:cxnSpLocks noChangeShapeType="1"/>
            <a:stCxn id="7" idx="0"/>
            <a:endCxn id="6" idx="2"/>
          </p:cNvCxnSpPr>
          <p:nvPr/>
        </p:nvCxnSpPr>
        <p:spPr bwMode="auto">
          <a:xfrm rot="5400000" flipH="1" flipV="1">
            <a:off x="3867150" y="1733550"/>
            <a:ext cx="457200" cy="9525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Connector 11"/>
          <p:cNvCxnSpPr>
            <a:cxnSpLocks noChangeShapeType="1"/>
            <a:stCxn id="8" idx="0"/>
            <a:endCxn id="6" idx="2"/>
          </p:cNvCxnSpPr>
          <p:nvPr/>
        </p:nvCxnSpPr>
        <p:spPr bwMode="auto">
          <a:xfrm rot="16200000" flipV="1">
            <a:off x="4819650" y="1733550"/>
            <a:ext cx="457200" cy="9525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Connector 12"/>
          <p:cNvCxnSpPr>
            <a:cxnSpLocks noChangeShapeType="1"/>
            <a:stCxn id="9" idx="0"/>
            <a:endCxn id="6" idx="2"/>
          </p:cNvCxnSpPr>
          <p:nvPr/>
        </p:nvCxnSpPr>
        <p:spPr bwMode="auto">
          <a:xfrm rot="16200000" flipV="1">
            <a:off x="5734050" y="819150"/>
            <a:ext cx="457200" cy="278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981200" y="2514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15000" y="2667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270000" y="2959100"/>
            <a:ext cx="304800" cy="3048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5" name="Curved Connector 24"/>
          <p:cNvCxnSpPr>
            <a:cxnSpLocks noChangeShapeType="1"/>
            <a:stCxn id="23" idx="6"/>
            <a:endCxn id="19" idx="2"/>
          </p:cNvCxnSpPr>
          <p:nvPr/>
        </p:nvCxnSpPr>
        <p:spPr bwMode="auto">
          <a:xfrm flipV="1">
            <a:off x="1574800" y="2667000"/>
            <a:ext cx="406400" cy="444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Curved Connector 26"/>
          <p:cNvCxnSpPr>
            <a:cxnSpLocks noChangeShapeType="1"/>
            <a:stCxn id="23" idx="6"/>
            <a:endCxn id="20" idx="2"/>
          </p:cNvCxnSpPr>
          <p:nvPr/>
        </p:nvCxnSpPr>
        <p:spPr bwMode="auto">
          <a:xfrm flipV="1">
            <a:off x="1574800" y="2667000"/>
            <a:ext cx="2311400" cy="444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9" name="Curved Connector 28"/>
          <p:cNvCxnSpPr>
            <a:cxnSpLocks noChangeShapeType="1"/>
            <a:stCxn id="23" idx="6"/>
            <a:endCxn id="21" idx="2"/>
          </p:cNvCxnSpPr>
          <p:nvPr/>
        </p:nvCxnSpPr>
        <p:spPr bwMode="auto">
          <a:xfrm flipV="1">
            <a:off x="1574800" y="2819400"/>
            <a:ext cx="4140200" cy="292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Curved Connector 29"/>
          <p:cNvCxnSpPr>
            <a:cxnSpLocks noChangeShapeType="1"/>
            <a:stCxn id="23" idx="4"/>
            <a:endCxn id="22" idx="4"/>
          </p:cNvCxnSpPr>
          <p:nvPr/>
        </p:nvCxnSpPr>
        <p:spPr bwMode="auto">
          <a:xfrm rot="5400000" flipH="1" flipV="1">
            <a:off x="4375150" y="-133350"/>
            <a:ext cx="444500" cy="6350000"/>
          </a:xfrm>
          <a:prstGeom prst="curvedConnector3">
            <a:avLst>
              <a:gd name="adj1" fmla="val -51431"/>
            </a:avLst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Expected Data Redundancy Model: Impact on ARMCI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191000" y="1752600"/>
            <a:ext cx="4689475" cy="3429000"/>
          </a:xfrm>
        </p:spPr>
        <p:txBody>
          <a:bodyPr/>
          <a:lstStyle/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Expected Data Redundancy Model</a:t>
            </a:r>
          </a:p>
          <a:p>
            <a:pPr lvl="1"/>
            <a:r>
              <a:rPr lang="en-US" sz="2000"/>
              <a:t>Staggered data model</a:t>
            </a:r>
          </a:p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Simultaneous updates may result in both copies in an inconsistent state</a:t>
            </a:r>
          </a:p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Each copy should be updated one by one</a:t>
            </a:r>
          </a:p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Every Write based Primitive (Put/Acc) should be Fenced</a:t>
            </a:r>
          </a:p>
          <a:p>
            <a:pPr lvl="1"/>
            <a:r>
              <a:rPr lang="en-US" sz="2000"/>
              <a:t>WaitProc – Wait for all non-blocking operations to complete</a:t>
            </a:r>
          </a:p>
          <a:p>
            <a:pPr lvl="1"/>
            <a:r>
              <a:rPr lang="en-US" sz="2000"/>
              <a:t>Fence – Ensure all writes to a process have finished </a:t>
            </a:r>
          </a:p>
          <a:p>
            <a:pPr lvl="1">
              <a:buFontTx/>
              <a:buNone/>
            </a:pPr>
            <a:r>
              <a:rPr lang="en-US" sz="2000"/>
              <a:t>	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3962400"/>
            <a:ext cx="838200" cy="6858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3962400"/>
            <a:ext cx="838200" cy="685800"/>
          </a:xfrm>
          <a:prstGeom prst="rect">
            <a:avLst/>
          </a:prstGeom>
          <a:solidFill>
            <a:srgbClr val="C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3962400"/>
            <a:ext cx="838200" cy="685800"/>
          </a:xfrm>
          <a:prstGeom prst="rect">
            <a:avLst/>
          </a:prstGeom>
          <a:solidFill>
            <a:srgbClr val="9BBB59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95600" y="3962400"/>
            <a:ext cx="838200" cy="685800"/>
          </a:xfrm>
          <a:prstGeom prst="rect">
            <a:avLst/>
          </a:prstGeom>
          <a:solidFill>
            <a:srgbClr val="F79646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N4</a:t>
            </a:r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381000" y="1981200"/>
            <a:ext cx="15827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Primary Copy</a:t>
            </a:r>
          </a:p>
        </p:txBody>
      </p:sp>
      <p:sp>
        <p:nvSpPr>
          <p:cNvPr id="36873" name="TextBox 8"/>
          <p:cNvSpPr txBox="1">
            <a:spLocks noChangeArrowheads="1"/>
          </p:cNvSpPr>
          <p:nvPr/>
        </p:nvSpPr>
        <p:spPr bwMode="auto">
          <a:xfrm>
            <a:off x="381000" y="4724400"/>
            <a:ext cx="1622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Shadow Copy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2362200"/>
            <a:ext cx="838200" cy="6858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N4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362200"/>
            <a:ext cx="838200" cy="685800"/>
          </a:xfrm>
          <a:prstGeom prst="rect">
            <a:avLst/>
          </a:prstGeom>
          <a:solidFill>
            <a:srgbClr val="C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9200" y="2362200"/>
            <a:ext cx="838200" cy="685800"/>
          </a:xfrm>
          <a:prstGeom prst="rect">
            <a:avLst/>
          </a:prstGeom>
          <a:solidFill>
            <a:srgbClr val="9BBB59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57400" y="2362200"/>
            <a:ext cx="838200" cy="685800"/>
          </a:xfrm>
          <a:prstGeom prst="rect">
            <a:avLst/>
          </a:prstGeom>
          <a:solidFill>
            <a:srgbClr val="F79646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N3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124200" y="3429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16" idx="2"/>
            <a:endCxn id="12" idx="2"/>
          </p:cNvCxnSpPr>
          <p:nvPr/>
        </p:nvCxnSpPr>
        <p:spPr bwMode="auto">
          <a:xfrm rot="10800000">
            <a:off x="1638300" y="3048000"/>
            <a:ext cx="14859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  <a:stCxn id="16" idx="2"/>
            <a:endCxn id="6" idx="0"/>
          </p:cNvCxnSpPr>
          <p:nvPr/>
        </p:nvCxnSpPr>
        <p:spPr bwMode="auto">
          <a:xfrm rot="10800000" flipV="1">
            <a:off x="2476500" y="3581400"/>
            <a:ext cx="647700" cy="381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6881" name="TextBox 20"/>
          <p:cNvSpPr txBox="1">
            <a:spLocks noChangeArrowheads="1"/>
          </p:cNvSpPr>
          <p:nvPr/>
        </p:nvSpPr>
        <p:spPr bwMode="auto">
          <a:xfrm>
            <a:off x="2514600" y="3124200"/>
            <a:ext cx="6715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36882" name="TextBox 21"/>
          <p:cNvSpPr txBox="1">
            <a:spLocks noChangeArrowheads="1"/>
          </p:cNvSpPr>
          <p:nvPr/>
        </p:nvSpPr>
        <p:spPr bwMode="auto">
          <a:xfrm>
            <a:off x="2057400" y="3622675"/>
            <a:ext cx="6715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Fault Resilient ARMCI – Communication Protocols</a:t>
            </a:r>
          </a:p>
        </p:txBody>
      </p:sp>
      <p:sp>
        <p:nvSpPr>
          <p:cNvPr id="37891" name="Content Placeholder 33"/>
          <p:cNvSpPr>
            <a:spLocks noGrp="1"/>
          </p:cNvSpPr>
          <p:nvPr>
            <p:ph idx="1"/>
          </p:nvPr>
        </p:nvSpPr>
        <p:spPr>
          <a:xfrm>
            <a:off x="492125" y="3581400"/>
            <a:ext cx="8347075" cy="2438400"/>
          </a:xfrm>
        </p:spPr>
        <p:txBody>
          <a:bodyPr/>
          <a:lstStyle/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Multiple phases of communication in ARMCI</a:t>
            </a:r>
          </a:p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Put/Get/Acc are implemented as a combination of these phases</a:t>
            </a:r>
          </a:p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On Failures</a:t>
            </a:r>
          </a:p>
          <a:p>
            <a:pPr lvl="1"/>
            <a:r>
              <a:rPr lang="en-US" sz="2000"/>
              <a:t>Either process/thread may be waiting for data, while other process is dead</a:t>
            </a:r>
          </a:p>
          <a:p>
            <a:pPr lvl="1"/>
            <a:r>
              <a:rPr lang="en-US" sz="2000"/>
              <a:t>Use Timeout based FTMI to detect failures</a:t>
            </a:r>
          </a:p>
          <a:p>
            <a:pPr lvl="1"/>
            <a:r>
              <a:rPr lang="en-US" sz="2000"/>
              <a:t>If FTMI detects failure, return error, if necessary</a:t>
            </a:r>
          </a:p>
          <a:p>
            <a:pPr>
              <a:buFontTx/>
              <a:buNone/>
            </a:pPr>
            <a:endParaRPr lang="en-US" sz="2000">
              <a:ea typeface="ＭＳ Ｐゴシック" pitchFamily="26" charset="-128"/>
              <a:cs typeface="ＭＳ Ｐゴシック" pitchFamily="26" charset="-128"/>
            </a:endParaRPr>
          </a:p>
          <a:p>
            <a:pPr lvl="1"/>
            <a:endParaRPr lang="en-US" sz="2000"/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rot="5400000">
            <a:off x="-112712" y="2628900"/>
            <a:ext cx="1598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>
            <a:off x="1334294" y="2628106"/>
            <a:ext cx="1600200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762000" y="2209800"/>
            <a:ext cx="12192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" name="Curved Left Arrow 18"/>
          <p:cNvSpPr>
            <a:spLocks noChangeArrowheads="1"/>
          </p:cNvSpPr>
          <p:nvPr/>
        </p:nvSpPr>
        <p:spPr bwMode="auto">
          <a:xfrm>
            <a:off x="2971800" y="1905000"/>
            <a:ext cx="990600" cy="1524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Curved Right Arrow 19"/>
          <p:cNvSpPr>
            <a:spLocks noChangeArrowheads="1"/>
          </p:cNvSpPr>
          <p:nvPr/>
        </p:nvSpPr>
        <p:spPr bwMode="auto">
          <a:xfrm>
            <a:off x="5029200" y="1981200"/>
            <a:ext cx="914400" cy="1447800"/>
          </a:xfrm>
          <a:prstGeom prst="curvedRightArrow">
            <a:avLst>
              <a:gd name="adj1" fmla="val 25003"/>
              <a:gd name="adj2" fmla="val 50000"/>
              <a:gd name="adj3" fmla="val 25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>
            <a:off x="1792288" y="2628900"/>
            <a:ext cx="1598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rot="5400000">
            <a:off x="4002088" y="2628900"/>
            <a:ext cx="1598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>
            <a:off x="5983288" y="2628900"/>
            <a:ext cx="1598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rot="5400000">
            <a:off x="3391694" y="2628106"/>
            <a:ext cx="1600200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rot="5400000">
            <a:off x="5525294" y="2628106"/>
            <a:ext cx="1600200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5400000">
            <a:off x="7582694" y="2628106"/>
            <a:ext cx="1600200" cy="1588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10800000" flipV="1">
            <a:off x="6934200" y="2133600"/>
            <a:ext cx="12192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7904" name="TextBox 15"/>
          <p:cNvSpPr txBox="1">
            <a:spLocks noChangeArrowheads="1"/>
          </p:cNvSpPr>
          <p:nvPr/>
        </p:nvSpPr>
        <p:spPr bwMode="auto">
          <a:xfrm>
            <a:off x="1471613" y="1485900"/>
            <a:ext cx="119538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/>
              <a:t>Asynchronous Agent</a:t>
            </a:r>
          </a:p>
        </p:txBody>
      </p:sp>
      <p:sp>
        <p:nvSpPr>
          <p:cNvPr id="37905" name="TextBox 16"/>
          <p:cNvSpPr txBox="1">
            <a:spLocks noChangeArrowheads="1"/>
          </p:cNvSpPr>
          <p:nvPr/>
        </p:nvSpPr>
        <p:spPr bwMode="auto">
          <a:xfrm>
            <a:off x="176213" y="1485900"/>
            <a:ext cx="11953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/>
              <a:t>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ＭＳ Ｐゴシック" pitchFamily="26" charset="-128"/>
                <a:cs typeface="ＭＳ Ｐゴシック" pitchFamily="26" charset="-128"/>
              </a:rPr>
              <a:t>Fault Resilient Collective Communication Primitives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1663" cy="3733800"/>
          </a:xfrm>
        </p:spPr>
        <p:txBody>
          <a:bodyPr/>
          <a:lstStyle/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Barrier is fundamental non-data moving collective communication operation</a:t>
            </a:r>
          </a:p>
          <a:p>
            <a:pPr lvl="1"/>
            <a:r>
              <a:rPr lang="en-US" sz="2000"/>
              <a:t>Ga_sync = Fence to all processes + Barrier</a:t>
            </a:r>
          </a:p>
          <a:p>
            <a:pPr lvl="1"/>
            <a:r>
              <a:rPr lang="en-US" sz="2000"/>
              <a:t>Used at various execution points in ARMCI</a:t>
            </a:r>
          </a:p>
          <a:p>
            <a:pPr lvl="1"/>
            <a:endParaRPr lang="en-US" sz="2000"/>
          </a:p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We have implemented multiple fault tolerant barrier algorithms</a:t>
            </a:r>
          </a:p>
          <a:p>
            <a:pPr lvl="1"/>
            <a:r>
              <a:rPr lang="en-US" sz="2000"/>
              <a:t>Fault tolerant version of based on high concurrency all-to-all personalized exchange</a:t>
            </a:r>
          </a:p>
          <a:p>
            <a:pPr lvl="1"/>
            <a:r>
              <a:rPr lang="en-US" sz="2000"/>
              <a:t>Fault tolerant version of hypercube based implementation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Usage of FTMI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General functionality for fault detection</a:t>
            </a:r>
          </a:p>
          <a:p>
            <a:pPr lvl="1"/>
            <a:r>
              <a:rPr lang="en-US"/>
              <a:t>Potential use as a component for fault tolerance backplane</a:t>
            </a:r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ARMCI Layer</a:t>
            </a:r>
          </a:p>
          <a:p>
            <a:pPr lvl="1"/>
            <a:r>
              <a:rPr lang="en-US"/>
              <a:t>Different phases of one-sided communication protocols</a:t>
            </a:r>
          </a:p>
          <a:p>
            <a:pPr lvl="2"/>
            <a:r>
              <a:rPr lang="en-US">
                <a:ea typeface="ＭＳ Ｐゴシック" pitchFamily="26" charset="-128"/>
              </a:rPr>
              <a:t>Put, Get, Accumulate</a:t>
            </a:r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Fault Resilient Barrier</a:t>
            </a:r>
          </a:p>
          <a:p>
            <a:pPr lvl="1"/>
            <a:r>
              <a:rPr lang="en-US"/>
              <a:t>Different steps of the fault tolerant algorithm</a:t>
            </a:r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Potential use at application layer for designing recovery algorithm</a:t>
            </a:r>
          </a:p>
          <a:p>
            <a:pPr>
              <a:buFontTx/>
              <a:buNone/>
            </a:pPr>
            <a:endParaRPr lang="en-US">
              <a:ea typeface="ＭＳ Ｐゴシック" pitchFamily="26" charset="-128"/>
              <a:cs typeface="ＭＳ Ｐゴシック" pitchFamily="26" charset="-128"/>
            </a:endParaRP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Performance Evaluation Methodology	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Comparisons of following approaches:</a:t>
            </a:r>
          </a:p>
          <a:p>
            <a:pPr lvl="1"/>
            <a:r>
              <a:rPr lang="en-US"/>
              <a:t>FT-ARMCI, No Fault</a:t>
            </a:r>
          </a:p>
          <a:p>
            <a:pPr lvl="1"/>
            <a:r>
              <a:rPr lang="en-US"/>
              <a:t>FT-ARMCI, One Node Fault (Actual)</a:t>
            </a:r>
          </a:p>
          <a:p>
            <a:pPr lvl="1"/>
            <a:r>
              <a:rPr lang="en-US"/>
              <a:t>Original</a:t>
            </a:r>
          </a:p>
          <a:p>
            <a:pPr lvl="1"/>
            <a:endParaRPr lang="en-US"/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Testbed:</a:t>
            </a:r>
          </a:p>
          <a:p>
            <a:pPr lvl="1"/>
            <a:r>
              <a:rPr lang="en-US"/>
              <a:t>InfiniBand DDR with AMD Barcelona CPUs</a:t>
            </a:r>
          </a:p>
          <a:p>
            <a:pPr lvl="1"/>
            <a:r>
              <a:rPr lang="en-US"/>
              <a:t>Used 128 Nodes for performance evaluation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Overhead of FT-ARMCI (No Faults)</a:t>
            </a:r>
          </a:p>
        </p:txBody>
      </p:sp>
      <p:sp>
        <p:nvSpPr>
          <p:cNvPr id="41987" name="Content Placeholder 10"/>
          <p:cNvSpPr>
            <a:spLocks noGrp="1"/>
          </p:cNvSpPr>
          <p:nvPr>
            <p:ph idx="1"/>
          </p:nvPr>
        </p:nvSpPr>
        <p:spPr>
          <a:xfrm>
            <a:off x="492125" y="4343400"/>
            <a:ext cx="8118475" cy="908050"/>
          </a:xfrm>
        </p:spPr>
        <p:txBody>
          <a:bodyPr/>
          <a:lstStyle/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Latency comparisons for Original and FT-ARMCI implementation</a:t>
            </a:r>
          </a:p>
          <a:p>
            <a:pPr lvl="1"/>
            <a:r>
              <a:rPr lang="en-US" sz="1400"/>
              <a:t>Objective is to understand the overhead of pure communication benchmarks</a:t>
            </a:r>
          </a:p>
          <a:p>
            <a:pPr lvl="1"/>
            <a:r>
              <a:rPr lang="en-US" sz="1600"/>
              <a:t>Put and Accumulate primitives</a:t>
            </a:r>
          </a:p>
          <a:p>
            <a:pPr lvl="1"/>
            <a:r>
              <a:rPr lang="en-US" sz="1600"/>
              <a:t>Overhead is observed due to synchronous writes</a:t>
            </a:r>
          </a:p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Possible performance optimizations for future</a:t>
            </a:r>
          </a:p>
          <a:p>
            <a:pPr lvl="1"/>
            <a:r>
              <a:rPr lang="en-US" sz="1600"/>
              <a:t>Piggyback acknowledgement with data</a:t>
            </a:r>
          </a:p>
        </p:txBody>
      </p:sp>
      <p:pic>
        <p:nvPicPr>
          <p:cNvPr id="41988" name="Picture 5" descr="armci_put_latency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20800"/>
            <a:ext cx="3962400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6" descr="armci_acc_latency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70000"/>
            <a:ext cx="4117975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Performance Evaluation with Faults</a:t>
            </a:r>
          </a:p>
        </p:txBody>
      </p:sp>
      <p:sp>
        <p:nvSpPr>
          <p:cNvPr id="43011" name="Content Placeholder 7"/>
          <p:cNvSpPr>
            <a:spLocks noGrp="1"/>
          </p:cNvSpPr>
          <p:nvPr>
            <p:ph idx="1"/>
          </p:nvPr>
        </p:nvSpPr>
        <p:spPr>
          <a:xfrm>
            <a:off x="436563" y="4127500"/>
            <a:ext cx="8270875" cy="1143000"/>
          </a:xfrm>
        </p:spPr>
        <p:txBody>
          <a:bodyPr/>
          <a:lstStyle/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Pure communication Benchmark</a:t>
            </a:r>
          </a:p>
          <a:p>
            <a:pPr lvl="1"/>
            <a:r>
              <a:rPr lang="en-US" sz="1600"/>
              <a:t>Real scientific application would have a combination of computation and communication</a:t>
            </a:r>
          </a:p>
          <a:p>
            <a:pPr lvl="1"/>
            <a:r>
              <a:rPr lang="en-US" sz="1600"/>
              <a:t>Objective is to understand the overhead when a fault occurs</a:t>
            </a:r>
          </a:p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The primary overhead is due to timeout by the hardware for fault detection</a:t>
            </a:r>
          </a:p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Test continues to execute, when actual faults occur </a:t>
            </a:r>
          </a:p>
        </p:txBody>
      </p:sp>
      <p:pic>
        <p:nvPicPr>
          <p:cNvPr id="43012" name="Picture 4" descr="get_latency.p512.b8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41400"/>
            <a:ext cx="41910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 descr="get_latency.p1024.b8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028700"/>
            <a:ext cx="42672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Conclusions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We presented the execution models of data centric programming models for fault tolerance</a:t>
            </a:r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We presented the design for fault tolerant communication runtime system</a:t>
            </a:r>
          </a:p>
          <a:p>
            <a:pPr lvl="1"/>
            <a:r>
              <a:rPr lang="en-US"/>
              <a:t>Fault tolerance management infrastructure</a:t>
            </a:r>
          </a:p>
          <a:p>
            <a:pPr lvl="1"/>
            <a:r>
              <a:rPr lang="en-US"/>
              <a:t>Process manager and barrier collective operation</a:t>
            </a:r>
          </a:p>
          <a:p>
            <a:pPr lvl="1"/>
            <a:r>
              <a:rPr lang="en-US"/>
              <a:t>Fault tolerant communication protocols</a:t>
            </a:r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Our evaluation shows</a:t>
            </a:r>
          </a:p>
          <a:p>
            <a:pPr lvl="1"/>
            <a:r>
              <a:rPr lang="en-US"/>
              <a:t>We can perform continued execution in presence of node faults</a:t>
            </a:r>
          </a:p>
          <a:p>
            <a:pPr lvl="1"/>
            <a:r>
              <a:rPr lang="en-US"/>
              <a:t>Improvable overhead is observed in absence of faults</a:t>
            </a:r>
          </a:p>
          <a:p>
            <a:pPr lvl="1"/>
            <a:r>
              <a:rPr lang="en-US"/>
              <a:t>Acceptable degradation in presence of node faults</a:t>
            </a:r>
          </a:p>
          <a:p>
            <a:endParaRPr lang="en-US">
              <a:ea typeface="ＭＳ Ｐゴシック" pitchFamily="26" charset="-128"/>
              <a:cs typeface="ＭＳ Ｐゴシック" pitchFamily="26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Future Work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This is a part of active R&amp;D:</a:t>
            </a:r>
          </a:p>
          <a:p>
            <a:pPr lvl="1"/>
            <a:r>
              <a:rPr lang="en-US"/>
              <a:t>Leverage infrastructure for Global Arrays</a:t>
            </a:r>
          </a:p>
          <a:p>
            <a:pPr lvl="1"/>
            <a:r>
              <a:rPr lang="en-US"/>
              <a:t>Significant application impact</a:t>
            </a:r>
          </a:p>
          <a:p>
            <a:pPr lvl="1"/>
            <a:r>
              <a:rPr lang="en-US"/>
              <a:t>Handling simultaneous and consecutive failures</a:t>
            </a:r>
          </a:p>
          <a:p>
            <a:pPr lvl="1"/>
            <a:r>
              <a:rPr lang="en-US"/>
              <a:t>Actively pursuing designs for upcoming high end systems</a:t>
            </a:r>
          </a:p>
          <a:p>
            <a:pPr lvl="2"/>
            <a:r>
              <a:rPr lang="en-US">
                <a:ea typeface="ＭＳ Ｐゴシック" pitchFamily="26" charset="-128"/>
              </a:rPr>
              <a:t>Blue Waters, Gemini etc </a:t>
            </a:r>
          </a:p>
          <a:p>
            <a:pPr lvl="1"/>
            <a:endParaRPr lang="en-US"/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Our thanks to:</a:t>
            </a:r>
          </a:p>
          <a:p>
            <a:pPr lvl="1"/>
            <a:r>
              <a:rPr lang="en-US"/>
              <a:t>eXtreme Scale Computing Initiative (XSCI) @ PNNL</a:t>
            </a:r>
          </a:p>
          <a:p>
            <a:pPr lvl="1"/>
            <a:r>
              <a:rPr lang="en-US"/>
              <a:t>US Department of Energy</a:t>
            </a:r>
          </a:p>
          <a:p>
            <a:pPr lvl="1"/>
            <a:r>
              <a:rPr lang="en-US"/>
              <a:t>Molecular Science Computing Facility @ PNNL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447675"/>
            <a:ext cx="8204200" cy="457200"/>
          </a:xfrm>
        </p:spPr>
        <p:txBody>
          <a:bodyPr anchor="ctr"/>
          <a:lstStyle/>
          <a:p>
            <a:pPr eaLnBrk="1" hangingPunct="1">
              <a:lnSpc>
                <a:spcPct val="7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ea typeface="ＭＳ Ｐゴシック" pitchFamily="26" charset="-128"/>
                <a:cs typeface="ＭＳ Ｐゴシック" pitchFamily="26" charset="-128"/>
              </a:rPr>
              <a:t>Faults Are Becoming Increasingly Prevalent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466725" y="1282700"/>
            <a:ext cx="5070475" cy="5029200"/>
          </a:xfrm>
        </p:spPr>
        <p:txBody>
          <a:bodyPr/>
          <a:lstStyle/>
          <a:p>
            <a:pPr marL="334963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GB" sz="2000">
                <a:ea typeface="ＭＳ Ｐゴシック" pitchFamily="26" charset="-128"/>
                <a:cs typeface="ＭＳ Ｐゴシック" pitchFamily="26" charset="-128"/>
              </a:rPr>
              <a:t>Many scientific domains have insatiable computational requirements</a:t>
            </a:r>
          </a:p>
          <a:p>
            <a:pPr marL="735013" lvl="1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GB" sz="2000"/>
              <a:t>Chemistry, Astrophysics etc.</a:t>
            </a:r>
          </a:p>
          <a:p>
            <a:pPr marL="334963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GB" sz="2000">
                <a:ea typeface="ＭＳ Ｐゴシック" pitchFamily="26" charset="-128"/>
                <a:cs typeface="ＭＳ Ｐゴシック" pitchFamily="26" charset="-128"/>
              </a:rPr>
              <a:t>Many hundreds of thousands of processing elements are being combined</a:t>
            </a:r>
          </a:p>
          <a:p>
            <a:pPr marL="735013" lvl="1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GB" sz="2000"/>
              <a:t>Hardware faults are becoming increasingly commonplace</a:t>
            </a:r>
          </a:p>
          <a:p>
            <a:pPr marL="735013" lvl="1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GB" sz="2000"/>
              <a:t>Designing fault resilient systems and system stack is imperative</a:t>
            </a:r>
          </a:p>
          <a:p>
            <a:pPr marL="334963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Large body of work with Checkpoint/Restart</a:t>
            </a:r>
          </a:p>
          <a:p>
            <a:pPr marL="735013" lvl="1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/>
              <a:t>Application driven and transparent (BLCR)</a:t>
            </a:r>
          </a:p>
          <a:p>
            <a:pPr marL="735013" lvl="1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/>
              <a:t>Message Logging </a:t>
            </a:r>
          </a:p>
          <a:p>
            <a:pPr marL="735013" lvl="1" indent="-334963" eaLnBrk="1" hangingPunct="1"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/>
              <a:t>Matches very well with MPI semantics and fixed process model</a:t>
            </a:r>
          </a:p>
          <a:p>
            <a:pPr marL="334963" indent="-334963" eaLnBrk="1" hangingPunct="1">
              <a:lnSpc>
                <a:spcPct val="79000"/>
              </a:lnSpc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GB" sz="2000">
              <a:ea typeface="ＭＳ Ｐゴシック" pitchFamily="26" charset="-128"/>
              <a:cs typeface="ＭＳ Ｐゴシック" pitchFamily="26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3413" y="2538413"/>
          <a:ext cx="3221037" cy="1898016"/>
        </p:xfrm>
        <a:graphic>
          <a:graphicData uri="http://schemas.openxmlformats.org/drawingml/2006/table">
            <a:tbl>
              <a:tblPr/>
              <a:tblGrid>
                <a:gridCol w="1073150"/>
                <a:gridCol w="1074737"/>
                <a:gridCol w="107315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#Cores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MTBF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ASCI/Q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8192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6.5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ASCI White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8192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8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Jaguar 4 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150K+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26" charset="0"/>
                          <a:ea typeface="ＭＳ Ｐゴシック" pitchFamily="26" charset="-128"/>
                          <a:cs typeface="ＭＳ Ｐゴシック" pitchFamily="26" charset="-128"/>
                        </a:rPr>
                        <a:t>37.5 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7674" name="TextBox 4"/>
          <p:cNvSpPr txBox="1">
            <a:spLocks noChangeArrowheads="1"/>
          </p:cNvSpPr>
          <p:nvPr/>
        </p:nvSpPr>
        <p:spPr bwMode="auto">
          <a:xfrm>
            <a:off x="6462713" y="4584700"/>
            <a:ext cx="17224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Source: Mueller et al., </a:t>
            </a:r>
          </a:p>
          <a:p>
            <a:r>
              <a:rPr lang="en-US" sz="1200"/>
              <a:t>ICPADS’ 2010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74663" y="282575"/>
            <a:ext cx="8204200" cy="987425"/>
          </a:xfrm>
        </p:spPr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Quick Overview of Data Centric / Partitioned Global Address Space (PGAS) Models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2452688" y="1738313"/>
            <a:ext cx="4257675" cy="4848225"/>
          </a:xfrm>
        </p:spPr>
        <p:txBody>
          <a:bodyPr/>
          <a:lstStyle/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Abstractions for arbitrary distributed data structures</a:t>
            </a:r>
          </a:p>
          <a:p>
            <a:pPr lvl="1"/>
            <a:r>
              <a:rPr lang="en-US" sz="1800"/>
              <a:t>Arrays, Trees etc</a:t>
            </a:r>
          </a:p>
          <a:p>
            <a:pPr lvl="1"/>
            <a:r>
              <a:rPr lang="en-US" sz="1800"/>
              <a:t>Fit for irregular global address space accesses</a:t>
            </a:r>
          </a:p>
          <a:p>
            <a:pPr lvl="1"/>
            <a:r>
              <a:rPr lang="en-US" sz="1800"/>
              <a:t>Natural mechanism for load balancing</a:t>
            </a:r>
          </a:p>
          <a:p>
            <a:pPr lvl="1"/>
            <a:r>
              <a:rPr lang="en-US" sz="1800"/>
              <a:t>Decouple of data and computation</a:t>
            </a:r>
          </a:p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We focus on Global Arrays</a:t>
            </a:r>
          </a:p>
          <a:p>
            <a:pPr lvl="1"/>
            <a:r>
              <a:rPr lang="en-US" sz="1800"/>
              <a:t>Fundamental building block for other structures</a:t>
            </a:r>
          </a:p>
          <a:p>
            <a:pPr lvl="1"/>
            <a:r>
              <a:rPr lang="en-US" sz="1800"/>
              <a:t>Uses one-sided communication runtime system for data transfer (ARMCI)</a:t>
            </a:r>
          </a:p>
          <a:p>
            <a:pPr lvl="1"/>
            <a:r>
              <a:rPr lang="en-US" sz="1800"/>
              <a:t>What are the requirements for fault tolerance from the runtime?</a:t>
            </a:r>
          </a:p>
        </p:txBody>
      </p:sp>
      <p:sp>
        <p:nvSpPr>
          <p:cNvPr id="28676" name="TextBox 344"/>
          <p:cNvSpPr txBox="1">
            <a:spLocks noChangeArrowheads="1"/>
          </p:cNvSpPr>
          <p:nvPr/>
        </p:nvSpPr>
        <p:spPr bwMode="auto">
          <a:xfrm>
            <a:off x="635000" y="1528763"/>
            <a:ext cx="143192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Global Address Space view</a:t>
            </a:r>
          </a:p>
        </p:txBody>
      </p:sp>
      <p:sp>
        <p:nvSpPr>
          <p:cNvPr id="28677" name="TextBox 345"/>
          <p:cNvSpPr txBox="1">
            <a:spLocks noChangeArrowheads="1"/>
          </p:cNvSpPr>
          <p:nvPr/>
        </p:nvSpPr>
        <p:spPr bwMode="auto">
          <a:xfrm>
            <a:off x="417513" y="5557838"/>
            <a:ext cx="169545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Physically distributed data</a:t>
            </a:r>
          </a:p>
        </p:txBody>
      </p:sp>
      <p:sp>
        <p:nvSpPr>
          <p:cNvPr id="348" name="Right Brace 347"/>
          <p:cNvSpPr>
            <a:spLocks/>
          </p:cNvSpPr>
          <p:nvPr/>
        </p:nvSpPr>
        <p:spPr bwMode="auto">
          <a:xfrm rot="-5400000">
            <a:off x="1169987" y="3097213"/>
            <a:ext cx="277813" cy="1703388"/>
          </a:xfrm>
          <a:prstGeom prst="rightBrace">
            <a:avLst>
              <a:gd name="adj1" fmla="val 61456"/>
              <a:gd name="adj2" fmla="val 50000"/>
            </a:avLst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28679" name="Group 184"/>
          <p:cNvGrpSpPr>
            <a:grpSpLocks/>
          </p:cNvGrpSpPr>
          <p:nvPr/>
        </p:nvGrpSpPr>
        <p:grpSpPr bwMode="auto">
          <a:xfrm>
            <a:off x="493713" y="3044825"/>
            <a:ext cx="390525" cy="498475"/>
            <a:chOff x="1295400" y="3505200"/>
            <a:chExt cx="1219200" cy="1219200"/>
          </a:xfrm>
        </p:grpSpPr>
        <p:sp>
          <p:nvSpPr>
            <p:cNvPr id="256" name="Cube 255"/>
            <p:cNvSpPr>
              <a:spLocks noChangeArrowheads="1"/>
            </p:cNvSpPr>
            <p:nvPr/>
          </p:nvSpPr>
          <p:spPr bwMode="auto">
            <a:xfrm>
              <a:off x="1295400" y="4270113"/>
              <a:ext cx="460916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Cube 256"/>
            <p:cNvSpPr>
              <a:spLocks noChangeArrowheads="1"/>
            </p:cNvSpPr>
            <p:nvPr/>
          </p:nvSpPr>
          <p:spPr bwMode="auto">
            <a:xfrm>
              <a:off x="1677018" y="4270113"/>
              <a:ext cx="455961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Cube 257"/>
            <p:cNvSpPr>
              <a:spLocks noChangeArrowheads="1"/>
            </p:cNvSpPr>
            <p:nvPr/>
          </p:nvSpPr>
          <p:spPr bwMode="auto">
            <a:xfrm>
              <a:off x="2058639" y="4270113"/>
              <a:ext cx="455961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Cube 258"/>
            <p:cNvSpPr>
              <a:spLocks noChangeArrowheads="1"/>
            </p:cNvSpPr>
            <p:nvPr/>
          </p:nvSpPr>
          <p:spPr bwMode="auto">
            <a:xfrm>
              <a:off x="1295400" y="3885715"/>
              <a:ext cx="460916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Cube 259"/>
            <p:cNvSpPr>
              <a:spLocks noChangeArrowheads="1"/>
            </p:cNvSpPr>
            <p:nvPr/>
          </p:nvSpPr>
          <p:spPr bwMode="auto">
            <a:xfrm>
              <a:off x="1677018" y="3885715"/>
              <a:ext cx="45596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Cube 260"/>
            <p:cNvSpPr>
              <a:spLocks noChangeArrowheads="1"/>
            </p:cNvSpPr>
            <p:nvPr/>
          </p:nvSpPr>
          <p:spPr bwMode="auto">
            <a:xfrm>
              <a:off x="2058639" y="3885715"/>
              <a:ext cx="45596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Cube 261"/>
            <p:cNvSpPr>
              <a:spLocks noChangeArrowheads="1"/>
            </p:cNvSpPr>
            <p:nvPr/>
          </p:nvSpPr>
          <p:spPr bwMode="auto">
            <a:xfrm>
              <a:off x="1295400" y="3505200"/>
              <a:ext cx="460916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Cube 262"/>
            <p:cNvSpPr>
              <a:spLocks noChangeArrowheads="1"/>
            </p:cNvSpPr>
            <p:nvPr/>
          </p:nvSpPr>
          <p:spPr bwMode="auto">
            <a:xfrm>
              <a:off x="1677018" y="3505200"/>
              <a:ext cx="45596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Cube 263"/>
            <p:cNvSpPr>
              <a:spLocks noChangeArrowheads="1"/>
            </p:cNvSpPr>
            <p:nvPr/>
          </p:nvSpPr>
          <p:spPr bwMode="auto">
            <a:xfrm>
              <a:off x="2058639" y="3505200"/>
              <a:ext cx="45596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80" name="Group 185"/>
          <p:cNvGrpSpPr>
            <a:grpSpLocks/>
          </p:cNvGrpSpPr>
          <p:nvPr/>
        </p:nvGrpSpPr>
        <p:grpSpPr bwMode="auto">
          <a:xfrm>
            <a:off x="879475" y="3044825"/>
            <a:ext cx="388938" cy="498475"/>
            <a:chOff x="1295400" y="3505200"/>
            <a:chExt cx="1219200" cy="1219200"/>
          </a:xfrm>
        </p:grpSpPr>
        <p:sp>
          <p:nvSpPr>
            <p:cNvPr id="247" name="Cube 246"/>
            <p:cNvSpPr>
              <a:spLocks noChangeArrowheads="1"/>
            </p:cNvSpPr>
            <p:nvPr/>
          </p:nvSpPr>
          <p:spPr bwMode="auto">
            <a:xfrm>
              <a:off x="1295400" y="4270113"/>
              <a:ext cx="457821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Cube 247"/>
            <p:cNvSpPr>
              <a:spLocks noChangeArrowheads="1"/>
            </p:cNvSpPr>
            <p:nvPr/>
          </p:nvSpPr>
          <p:spPr bwMode="auto">
            <a:xfrm>
              <a:off x="1673600" y="4270113"/>
              <a:ext cx="462799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Cube 248"/>
            <p:cNvSpPr>
              <a:spLocks noChangeArrowheads="1"/>
            </p:cNvSpPr>
            <p:nvPr/>
          </p:nvSpPr>
          <p:spPr bwMode="auto">
            <a:xfrm>
              <a:off x="2056779" y="4270113"/>
              <a:ext cx="457821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Cube 249"/>
            <p:cNvSpPr>
              <a:spLocks noChangeArrowheads="1"/>
            </p:cNvSpPr>
            <p:nvPr/>
          </p:nvSpPr>
          <p:spPr bwMode="auto">
            <a:xfrm>
              <a:off x="1295400" y="3885715"/>
              <a:ext cx="45782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Cube 250"/>
            <p:cNvSpPr>
              <a:spLocks noChangeArrowheads="1"/>
            </p:cNvSpPr>
            <p:nvPr/>
          </p:nvSpPr>
          <p:spPr bwMode="auto">
            <a:xfrm>
              <a:off x="1673600" y="3885715"/>
              <a:ext cx="462799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Cube 251"/>
            <p:cNvSpPr>
              <a:spLocks noChangeArrowheads="1"/>
            </p:cNvSpPr>
            <p:nvPr/>
          </p:nvSpPr>
          <p:spPr bwMode="auto">
            <a:xfrm>
              <a:off x="2056779" y="3885715"/>
              <a:ext cx="45782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Cube 252"/>
            <p:cNvSpPr>
              <a:spLocks noChangeArrowheads="1"/>
            </p:cNvSpPr>
            <p:nvPr/>
          </p:nvSpPr>
          <p:spPr bwMode="auto">
            <a:xfrm>
              <a:off x="1295400" y="3505200"/>
              <a:ext cx="45782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Cube 253"/>
            <p:cNvSpPr>
              <a:spLocks noChangeArrowheads="1"/>
            </p:cNvSpPr>
            <p:nvPr/>
          </p:nvSpPr>
          <p:spPr bwMode="auto">
            <a:xfrm>
              <a:off x="1673600" y="3505200"/>
              <a:ext cx="462799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Cube 254"/>
            <p:cNvSpPr>
              <a:spLocks noChangeArrowheads="1"/>
            </p:cNvSpPr>
            <p:nvPr/>
          </p:nvSpPr>
          <p:spPr bwMode="auto">
            <a:xfrm>
              <a:off x="2056779" y="3505200"/>
              <a:ext cx="45782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81" name="Group 188"/>
          <p:cNvGrpSpPr>
            <a:grpSpLocks/>
          </p:cNvGrpSpPr>
          <p:nvPr/>
        </p:nvGrpSpPr>
        <p:grpSpPr bwMode="auto">
          <a:xfrm>
            <a:off x="493713" y="2581275"/>
            <a:ext cx="390525" cy="496888"/>
            <a:chOff x="1295400" y="3505200"/>
            <a:chExt cx="1219200" cy="1219200"/>
          </a:xfrm>
        </p:grpSpPr>
        <p:sp>
          <p:nvSpPr>
            <p:cNvPr id="220" name="Cube 219"/>
            <p:cNvSpPr>
              <a:spLocks noChangeArrowheads="1"/>
            </p:cNvSpPr>
            <p:nvPr/>
          </p:nvSpPr>
          <p:spPr bwMode="auto">
            <a:xfrm>
              <a:off x="1295400" y="4268660"/>
              <a:ext cx="460916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Cube 220"/>
            <p:cNvSpPr>
              <a:spLocks noChangeArrowheads="1"/>
            </p:cNvSpPr>
            <p:nvPr/>
          </p:nvSpPr>
          <p:spPr bwMode="auto">
            <a:xfrm>
              <a:off x="1677018" y="426866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Cube 221"/>
            <p:cNvSpPr>
              <a:spLocks noChangeArrowheads="1"/>
            </p:cNvSpPr>
            <p:nvPr/>
          </p:nvSpPr>
          <p:spPr bwMode="auto">
            <a:xfrm>
              <a:off x="2058639" y="426866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Cube 222"/>
            <p:cNvSpPr>
              <a:spLocks noChangeArrowheads="1"/>
            </p:cNvSpPr>
            <p:nvPr/>
          </p:nvSpPr>
          <p:spPr bwMode="auto">
            <a:xfrm>
              <a:off x="1295400" y="3886930"/>
              <a:ext cx="460916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Cube 223"/>
            <p:cNvSpPr>
              <a:spLocks noChangeArrowheads="1"/>
            </p:cNvSpPr>
            <p:nvPr/>
          </p:nvSpPr>
          <p:spPr bwMode="auto">
            <a:xfrm>
              <a:off x="1677018" y="388693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" name="Cube 224"/>
            <p:cNvSpPr>
              <a:spLocks noChangeArrowheads="1"/>
            </p:cNvSpPr>
            <p:nvPr/>
          </p:nvSpPr>
          <p:spPr bwMode="auto">
            <a:xfrm>
              <a:off x="2058639" y="388693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6" name="Cube 225"/>
            <p:cNvSpPr>
              <a:spLocks noChangeArrowheads="1"/>
            </p:cNvSpPr>
            <p:nvPr/>
          </p:nvSpPr>
          <p:spPr bwMode="auto">
            <a:xfrm>
              <a:off x="1295400" y="3505200"/>
              <a:ext cx="460916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7" name="Cube 226"/>
            <p:cNvSpPr>
              <a:spLocks noChangeArrowheads="1"/>
            </p:cNvSpPr>
            <p:nvPr/>
          </p:nvSpPr>
          <p:spPr bwMode="auto">
            <a:xfrm>
              <a:off x="1677018" y="3505200"/>
              <a:ext cx="455961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8" name="Cube 227"/>
            <p:cNvSpPr>
              <a:spLocks noChangeArrowheads="1"/>
            </p:cNvSpPr>
            <p:nvPr/>
          </p:nvSpPr>
          <p:spPr bwMode="auto">
            <a:xfrm>
              <a:off x="2058639" y="3505200"/>
              <a:ext cx="455961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82" name="Group 189"/>
          <p:cNvGrpSpPr>
            <a:grpSpLocks/>
          </p:cNvGrpSpPr>
          <p:nvPr/>
        </p:nvGrpSpPr>
        <p:grpSpPr bwMode="auto">
          <a:xfrm>
            <a:off x="879475" y="2581275"/>
            <a:ext cx="388938" cy="496888"/>
            <a:chOff x="1295400" y="3505200"/>
            <a:chExt cx="1219200" cy="1219200"/>
          </a:xfrm>
        </p:grpSpPr>
        <p:sp>
          <p:nvSpPr>
            <p:cNvPr id="211" name="Cube 210"/>
            <p:cNvSpPr>
              <a:spLocks noChangeArrowheads="1"/>
            </p:cNvSpPr>
            <p:nvPr/>
          </p:nvSpPr>
          <p:spPr bwMode="auto">
            <a:xfrm>
              <a:off x="1295400" y="4268660"/>
              <a:ext cx="45782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2" name="Cube 211"/>
            <p:cNvSpPr>
              <a:spLocks noChangeArrowheads="1"/>
            </p:cNvSpPr>
            <p:nvPr/>
          </p:nvSpPr>
          <p:spPr bwMode="auto">
            <a:xfrm>
              <a:off x="1673600" y="4268660"/>
              <a:ext cx="462799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Cube 212"/>
            <p:cNvSpPr>
              <a:spLocks noChangeArrowheads="1"/>
            </p:cNvSpPr>
            <p:nvPr/>
          </p:nvSpPr>
          <p:spPr bwMode="auto">
            <a:xfrm>
              <a:off x="2056779" y="4268660"/>
              <a:ext cx="45782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4" name="Cube 213"/>
            <p:cNvSpPr>
              <a:spLocks noChangeArrowheads="1"/>
            </p:cNvSpPr>
            <p:nvPr/>
          </p:nvSpPr>
          <p:spPr bwMode="auto">
            <a:xfrm>
              <a:off x="1295400" y="3886930"/>
              <a:ext cx="45782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" name="Cube 214"/>
            <p:cNvSpPr>
              <a:spLocks noChangeArrowheads="1"/>
            </p:cNvSpPr>
            <p:nvPr/>
          </p:nvSpPr>
          <p:spPr bwMode="auto">
            <a:xfrm>
              <a:off x="1673600" y="3886930"/>
              <a:ext cx="462799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6" name="Cube 215"/>
            <p:cNvSpPr>
              <a:spLocks noChangeArrowheads="1"/>
            </p:cNvSpPr>
            <p:nvPr/>
          </p:nvSpPr>
          <p:spPr bwMode="auto">
            <a:xfrm>
              <a:off x="2056779" y="3886930"/>
              <a:ext cx="45782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7" name="Cube 216"/>
            <p:cNvSpPr>
              <a:spLocks noChangeArrowheads="1"/>
            </p:cNvSpPr>
            <p:nvPr/>
          </p:nvSpPr>
          <p:spPr bwMode="auto">
            <a:xfrm>
              <a:off x="1295400" y="3505200"/>
              <a:ext cx="457821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Cube 217"/>
            <p:cNvSpPr>
              <a:spLocks noChangeArrowheads="1"/>
            </p:cNvSpPr>
            <p:nvPr/>
          </p:nvSpPr>
          <p:spPr bwMode="auto">
            <a:xfrm>
              <a:off x="1673600" y="3505200"/>
              <a:ext cx="462799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9" name="Cube 218"/>
            <p:cNvSpPr>
              <a:spLocks noChangeArrowheads="1"/>
            </p:cNvSpPr>
            <p:nvPr/>
          </p:nvSpPr>
          <p:spPr bwMode="auto">
            <a:xfrm>
              <a:off x="2056779" y="3505200"/>
              <a:ext cx="457821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83" name="Group 408"/>
          <p:cNvGrpSpPr>
            <a:grpSpLocks/>
          </p:cNvGrpSpPr>
          <p:nvPr/>
        </p:nvGrpSpPr>
        <p:grpSpPr bwMode="auto">
          <a:xfrm>
            <a:off x="1252538" y="2584450"/>
            <a:ext cx="774700" cy="962025"/>
            <a:chOff x="1276922" y="2584306"/>
            <a:chExt cx="774297" cy="962080"/>
          </a:xfrm>
        </p:grpSpPr>
        <p:grpSp>
          <p:nvGrpSpPr>
            <p:cNvPr id="28771" name="Group 184"/>
            <p:cNvGrpSpPr>
              <a:grpSpLocks/>
            </p:cNvGrpSpPr>
            <p:nvPr/>
          </p:nvGrpSpPr>
          <p:grpSpPr bwMode="auto">
            <a:xfrm>
              <a:off x="1276922" y="3049211"/>
              <a:ext cx="389824" cy="497175"/>
              <a:chOff x="1295400" y="3505200"/>
              <a:chExt cx="1219200" cy="1219200"/>
            </a:xfrm>
          </p:grpSpPr>
          <p:sp>
            <p:nvSpPr>
              <p:cNvPr id="317" name="Cube 316"/>
              <p:cNvSpPr>
                <a:spLocks noChangeArrowheads="1"/>
              </p:cNvSpPr>
              <p:nvPr/>
            </p:nvSpPr>
            <p:spPr bwMode="auto">
              <a:xfrm>
                <a:off x="1295400" y="4268900"/>
                <a:ext cx="461504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8" name="Cube 317"/>
              <p:cNvSpPr>
                <a:spLocks noChangeArrowheads="1"/>
              </p:cNvSpPr>
              <p:nvPr/>
            </p:nvSpPr>
            <p:spPr bwMode="auto">
              <a:xfrm>
                <a:off x="1677505" y="4268900"/>
                <a:ext cx="456543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9" name="Cube 318"/>
              <p:cNvSpPr>
                <a:spLocks noChangeArrowheads="1"/>
              </p:cNvSpPr>
              <p:nvPr/>
            </p:nvSpPr>
            <p:spPr bwMode="auto">
              <a:xfrm>
                <a:off x="2059614" y="4268900"/>
                <a:ext cx="456543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0" name="Cube 319"/>
              <p:cNvSpPr>
                <a:spLocks noChangeArrowheads="1"/>
              </p:cNvSpPr>
              <p:nvPr/>
            </p:nvSpPr>
            <p:spPr bwMode="auto">
              <a:xfrm>
                <a:off x="1295400" y="3887369"/>
                <a:ext cx="461504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1" name="Cube 320"/>
              <p:cNvSpPr>
                <a:spLocks noChangeArrowheads="1"/>
              </p:cNvSpPr>
              <p:nvPr/>
            </p:nvSpPr>
            <p:spPr bwMode="auto">
              <a:xfrm>
                <a:off x="1677505" y="3887369"/>
                <a:ext cx="456543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2" name="Cube 321"/>
              <p:cNvSpPr>
                <a:spLocks noChangeArrowheads="1"/>
              </p:cNvSpPr>
              <p:nvPr/>
            </p:nvSpPr>
            <p:spPr bwMode="auto">
              <a:xfrm>
                <a:off x="2059614" y="3887369"/>
                <a:ext cx="456543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3" name="Cube 322"/>
              <p:cNvSpPr>
                <a:spLocks noChangeArrowheads="1"/>
              </p:cNvSpPr>
              <p:nvPr/>
            </p:nvSpPr>
            <p:spPr bwMode="auto">
              <a:xfrm>
                <a:off x="1295400" y="3505838"/>
                <a:ext cx="461504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4" name="Cube 323"/>
              <p:cNvSpPr>
                <a:spLocks noChangeArrowheads="1"/>
              </p:cNvSpPr>
              <p:nvPr/>
            </p:nvSpPr>
            <p:spPr bwMode="auto">
              <a:xfrm>
                <a:off x="1677505" y="3505838"/>
                <a:ext cx="456543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5" name="Cube 324"/>
              <p:cNvSpPr>
                <a:spLocks noChangeArrowheads="1"/>
              </p:cNvSpPr>
              <p:nvPr/>
            </p:nvSpPr>
            <p:spPr bwMode="auto">
              <a:xfrm>
                <a:off x="2059614" y="3505838"/>
                <a:ext cx="456543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8772" name="Group 185"/>
            <p:cNvGrpSpPr>
              <a:grpSpLocks/>
            </p:cNvGrpSpPr>
            <p:nvPr/>
          </p:nvGrpSpPr>
          <p:grpSpPr bwMode="auto">
            <a:xfrm>
              <a:off x="1661395" y="3049211"/>
              <a:ext cx="389824" cy="497175"/>
              <a:chOff x="1295400" y="3505200"/>
              <a:chExt cx="1219200" cy="1219200"/>
            </a:xfrm>
          </p:grpSpPr>
          <p:sp>
            <p:nvSpPr>
              <p:cNvPr id="308" name="Cube 307"/>
              <p:cNvSpPr>
                <a:spLocks noChangeArrowheads="1"/>
              </p:cNvSpPr>
              <p:nvPr/>
            </p:nvSpPr>
            <p:spPr bwMode="auto">
              <a:xfrm>
                <a:off x="1293843" y="4268900"/>
                <a:ext cx="461504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9" name="Cube 308"/>
              <p:cNvSpPr>
                <a:spLocks noChangeArrowheads="1"/>
              </p:cNvSpPr>
              <p:nvPr/>
            </p:nvSpPr>
            <p:spPr bwMode="auto">
              <a:xfrm>
                <a:off x="1675948" y="4268900"/>
                <a:ext cx="456543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0" name="Cube 309"/>
              <p:cNvSpPr>
                <a:spLocks noChangeArrowheads="1"/>
              </p:cNvSpPr>
              <p:nvPr/>
            </p:nvSpPr>
            <p:spPr bwMode="auto">
              <a:xfrm>
                <a:off x="2058057" y="4268900"/>
                <a:ext cx="456543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1" name="Cube 310"/>
              <p:cNvSpPr>
                <a:spLocks noChangeArrowheads="1"/>
              </p:cNvSpPr>
              <p:nvPr/>
            </p:nvSpPr>
            <p:spPr bwMode="auto">
              <a:xfrm>
                <a:off x="1293843" y="3887369"/>
                <a:ext cx="461504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2" name="Cube 311"/>
              <p:cNvSpPr>
                <a:spLocks noChangeArrowheads="1"/>
              </p:cNvSpPr>
              <p:nvPr/>
            </p:nvSpPr>
            <p:spPr bwMode="auto">
              <a:xfrm>
                <a:off x="1675948" y="3887369"/>
                <a:ext cx="456543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3" name="Cube 312"/>
              <p:cNvSpPr>
                <a:spLocks noChangeArrowheads="1"/>
              </p:cNvSpPr>
              <p:nvPr/>
            </p:nvSpPr>
            <p:spPr bwMode="auto">
              <a:xfrm>
                <a:off x="2058057" y="3887369"/>
                <a:ext cx="456543" cy="45550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4" name="Cube 313"/>
              <p:cNvSpPr>
                <a:spLocks noChangeArrowheads="1"/>
              </p:cNvSpPr>
              <p:nvPr/>
            </p:nvSpPr>
            <p:spPr bwMode="auto">
              <a:xfrm>
                <a:off x="1293843" y="3505838"/>
                <a:ext cx="461504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5" name="Cube 314"/>
              <p:cNvSpPr>
                <a:spLocks noChangeArrowheads="1"/>
              </p:cNvSpPr>
              <p:nvPr/>
            </p:nvSpPr>
            <p:spPr bwMode="auto">
              <a:xfrm>
                <a:off x="1675948" y="3505838"/>
                <a:ext cx="456543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6" name="Cube 315"/>
              <p:cNvSpPr>
                <a:spLocks noChangeArrowheads="1"/>
              </p:cNvSpPr>
              <p:nvPr/>
            </p:nvSpPr>
            <p:spPr bwMode="auto">
              <a:xfrm>
                <a:off x="2058057" y="3505838"/>
                <a:ext cx="456543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8773" name="Group 188"/>
            <p:cNvGrpSpPr>
              <a:grpSpLocks/>
            </p:cNvGrpSpPr>
            <p:nvPr/>
          </p:nvGrpSpPr>
          <p:grpSpPr bwMode="auto">
            <a:xfrm>
              <a:off x="1276922" y="2584307"/>
              <a:ext cx="389824" cy="497175"/>
              <a:chOff x="1295400" y="3505200"/>
              <a:chExt cx="1219200" cy="1219200"/>
            </a:xfrm>
          </p:grpSpPr>
          <p:sp>
            <p:nvSpPr>
              <p:cNvPr id="299" name="Cube 298"/>
              <p:cNvSpPr>
                <a:spLocks noChangeArrowheads="1"/>
              </p:cNvSpPr>
              <p:nvPr/>
            </p:nvSpPr>
            <p:spPr bwMode="auto">
              <a:xfrm>
                <a:off x="1295400" y="4268260"/>
                <a:ext cx="461504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0" name="Cube 299"/>
              <p:cNvSpPr>
                <a:spLocks noChangeArrowheads="1"/>
              </p:cNvSpPr>
              <p:nvPr/>
            </p:nvSpPr>
            <p:spPr bwMode="auto">
              <a:xfrm>
                <a:off x="1677505" y="4268260"/>
                <a:ext cx="456543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1" name="Cube 300"/>
              <p:cNvSpPr>
                <a:spLocks noChangeArrowheads="1"/>
              </p:cNvSpPr>
              <p:nvPr/>
            </p:nvSpPr>
            <p:spPr bwMode="auto">
              <a:xfrm>
                <a:off x="2059614" y="4268260"/>
                <a:ext cx="456543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2" name="Cube 301"/>
              <p:cNvSpPr>
                <a:spLocks noChangeArrowheads="1"/>
              </p:cNvSpPr>
              <p:nvPr/>
            </p:nvSpPr>
            <p:spPr bwMode="auto">
              <a:xfrm>
                <a:off x="1295400" y="3886729"/>
                <a:ext cx="461504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3" name="Cube 302"/>
              <p:cNvSpPr>
                <a:spLocks noChangeArrowheads="1"/>
              </p:cNvSpPr>
              <p:nvPr/>
            </p:nvSpPr>
            <p:spPr bwMode="auto">
              <a:xfrm>
                <a:off x="1677505" y="3886729"/>
                <a:ext cx="456543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4" name="Cube 303"/>
              <p:cNvSpPr>
                <a:spLocks noChangeArrowheads="1"/>
              </p:cNvSpPr>
              <p:nvPr/>
            </p:nvSpPr>
            <p:spPr bwMode="auto">
              <a:xfrm>
                <a:off x="2059614" y="3886729"/>
                <a:ext cx="456543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5" name="Cube 304"/>
              <p:cNvSpPr>
                <a:spLocks noChangeArrowheads="1"/>
              </p:cNvSpPr>
              <p:nvPr/>
            </p:nvSpPr>
            <p:spPr bwMode="auto">
              <a:xfrm>
                <a:off x="1295400" y="3505198"/>
                <a:ext cx="461504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6" name="Cube 305"/>
              <p:cNvSpPr>
                <a:spLocks noChangeArrowheads="1"/>
              </p:cNvSpPr>
              <p:nvPr/>
            </p:nvSpPr>
            <p:spPr bwMode="auto">
              <a:xfrm>
                <a:off x="1677505" y="3505198"/>
                <a:ext cx="456543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7" name="Cube 306"/>
              <p:cNvSpPr>
                <a:spLocks noChangeArrowheads="1"/>
              </p:cNvSpPr>
              <p:nvPr/>
            </p:nvSpPr>
            <p:spPr bwMode="auto">
              <a:xfrm>
                <a:off x="2059614" y="3505198"/>
                <a:ext cx="456543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8774" name="Group 189"/>
            <p:cNvGrpSpPr>
              <a:grpSpLocks/>
            </p:cNvGrpSpPr>
            <p:nvPr/>
          </p:nvGrpSpPr>
          <p:grpSpPr bwMode="auto">
            <a:xfrm>
              <a:off x="1661394" y="2584306"/>
              <a:ext cx="389824" cy="497175"/>
              <a:chOff x="1295400" y="3505200"/>
              <a:chExt cx="1219200" cy="1219200"/>
            </a:xfrm>
          </p:grpSpPr>
          <p:sp>
            <p:nvSpPr>
              <p:cNvPr id="290" name="Cube 289"/>
              <p:cNvSpPr>
                <a:spLocks noChangeArrowheads="1"/>
              </p:cNvSpPr>
              <p:nvPr/>
            </p:nvSpPr>
            <p:spPr bwMode="auto">
              <a:xfrm>
                <a:off x="1293846" y="4268262"/>
                <a:ext cx="461504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1" name="Cube 290"/>
              <p:cNvSpPr>
                <a:spLocks noChangeArrowheads="1"/>
              </p:cNvSpPr>
              <p:nvPr/>
            </p:nvSpPr>
            <p:spPr bwMode="auto">
              <a:xfrm>
                <a:off x="1675952" y="4268262"/>
                <a:ext cx="456543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2" name="Cube 291"/>
              <p:cNvSpPr>
                <a:spLocks noChangeArrowheads="1"/>
              </p:cNvSpPr>
              <p:nvPr/>
            </p:nvSpPr>
            <p:spPr bwMode="auto">
              <a:xfrm>
                <a:off x="2058060" y="4268262"/>
                <a:ext cx="456543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3" name="Cube 292"/>
              <p:cNvSpPr>
                <a:spLocks noChangeArrowheads="1"/>
              </p:cNvSpPr>
              <p:nvPr/>
            </p:nvSpPr>
            <p:spPr bwMode="auto">
              <a:xfrm>
                <a:off x="1293846" y="3886731"/>
                <a:ext cx="461504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4" name="Cube 293"/>
              <p:cNvSpPr>
                <a:spLocks noChangeArrowheads="1"/>
              </p:cNvSpPr>
              <p:nvPr/>
            </p:nvSpPr>
            <p:spPr bwMode="auto">
              <a:xfrm>
                <a:off x="1675952" y="3886731"/>
                <a:ext cx="456543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5" name="Cube 294"/>
              <p:cNvSpPr>
                <a:spLocks noChangeArrowheads="1"/>
              </p:cNvSpPr>
              <p:nvPr/>
            </p:nvSpPr>
            <p:spPr bwMode="auto">
              <a:xfrm>
                <a:off x="2058060" y="3886731"/>
                <a:ext cx="456543" cy="455503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6" name="Cube 295"/>
              <p:cNvSpPr>
                <a:spLocks noChangeArrowheads="1"/>
              </p:cNvSpPr>
              <p:nvPr/>
            </p:nvSpPr>
            <p:spPr bwMode="auto">
              <a:xfrm>
                <a:off x="1293846" y="3505200"/>
                <a:ext cx="461504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7" name="Cube 296"/>
              <p:cNvSpPr>
                <a:spLocks noChangeArrowheads="1"/>
              </p:cNvSpPr>
              <p:nvPr/>
            </p:nvSpPr>
            <p:spPr bwMode="auto">
              <a:xfrm>
                <a:off x="1675952" y="3505200"/>
                <a:ext cx="456543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8" name="Cube 297"/>
              <p:cNvSpPr>
                <a:spLocks noChangeArrowheads="1"/>
              </p:cNvSpPr>
              <p:nvPr/>
            </p:nvSpPr>
            <p:spPr bwMode="auto">
              <a:xfrm>
                <a:off x="2058060" y="3505200"/>
                <a:ext cx="456543" cy="45939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684" name="Group 184"/>
          <p:cNvGrpSpPr>
            <a:grpSpLocks/>
          </p:cNvGrpSpPr>
          <p:nvPr/>
        </p:nvGrpSpPr>
        <p:grpSpPr bwMode="auto">
          <a:xfrm>
            <a:off x="279400" y="4178300"/>
            <a:ext cx="390525" cy="496888"/>
            <a:chOff x="1295400" y="3505200"/>
            <a:chExt cx="1219200" cy="1219200"/>
          </a:xfrm>
        </p:grpSpPr>
        <p:sp>
          <p:nvSpPr>
            <p:cNvPr id="329" name="Cube 328"/>
            <p:cNvSpPr>
              <a:spLocks noChangeArrowheads="1"/>
            </p:cNvSpPr>
            <p:nvPr/>
          </p:nvSpPr>
          <p:spPr bwMode="auto">
            <a:xfrm>
              <a:off x="1295400" y="4268660"/>
              <a:ext cx="460919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0" name="Cube 329"/>
            <p:cNvSpPr>
              <a:spLocks noChangeArrowheads="1"/>
            </p:cNvSpPr>
            <p:nvPr/>
          </p:nvSpPr>
          <p:spPr bwMode="auto">
            <a:xfrm>
              <a:off x="1677021" y="426866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1" name="Cube 330"/>
            <p:cNvSpPr>
              <a:spLocks noChangeArrowheads="1"/>
            </p:cNvSpPr>
            <p:nvPr/>
          </p:nvSpPr>
          <p:spPr bwMode="auto">
            <a:xfrm>
              <a:off x="2058639" y="426866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2" name="Cube 331"/>
            <p:cNvSpPr>
              <a:spLocks noChangeArrowheads="1"/>
            </p:cNvSpPr>
            <p:nvPr/>
          </p:nvSpPr>
          <p:spPr bwMode="auto">
            <a:xfrm>
              <a:off x="1295400" y="3886930"/>
              <a:ext cx="460919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3" name="Cube 332"/>
            <p:cNvSpPr>
              <a:spLocks noChangeArrowheads="1"/>
            </p:cNvSpPr>
            <p:nvPr/>
          </p:nvSpPr>
          <p:spPr bwMode="auto">
            <a:xfrm>
              <a:off x="1677021" y="388693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4" name="Cube 333"/>
            <p:cNvSpPr>
              <a:spLocks noChangeArrowheads="1"/>
            </p:cNvSpPr>
            <p:nvPr/>
          </p:nvSpPr>
          <p:spPr bwMode="auto">
            <a:xfrm>
              <a:off x="2058639" y="388693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5" name="Cube 334"/>
            <p:cNvSpPr>
              <a:spLocks noChangeArrowheads="1"/>
            </p:cNvSpPr>
            <p:nvPr/>
          </p:nvSpPr>
          <p:spPr bwMode="auto">
            <a:xfrm>
              <a:off x="1295400" y="3505200"/>
              <a:ext cx="460919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6" name="Cube 335"/>
            <p:cNvSpPr>
              <a:spLocks noChangeArrowheads="1"/>
            </p:cNvSpPr>
            <p:nvPr/>
          </p:nvSpPr>
          <p:spPr bwMode="auto">
            <a:xfrm>
              <a:off x="1677021" y="3505200"/>
              <a:ext cx="455961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7" name="Cube 336"/>
            <p:cNvSpPr>
              <a:spLocks noChangeArrowheads="1"/>
            </p:cNvSpPr>
            <p:nvPr/>
          </p:nvSpPr>
          <p:spPr bwMode="auto">
            <a:xfrm>
              <a:off x="2058639" y="3505200"/>
              <a:ext cx="455961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85" name="Group 184"/>
          <p:cNvGrpSpPr>
            <a:grpSpLocks/>
          </p:cNvGrpSpPr>
          <p:nvPr/>
        </p:nvGrpSpPr>
        <p:grpSpPr bwMode="auto">
          <a:xfrm>
            <a:off x="790575" y="4168775"/>
            <a:ext cx="390525" cy="498475"/>
            <a:chOff x="1295400" y="3505200"/>
            <a:chExt cx="1219200" cy="1219200"/>
          </a:xfrm>
        </p:grpSpPr>
        <p:sp>
          <p:nvSpPr>
            <p:cNvPr id="339" name="Cube 338"/>
            <p:cNvSpPr>
              <a:spLocks noChangeArrowheads="1"/>
            </p:cNvSpPr>
            <p:nvPr/>
          </p:nvSpPr>
          <p:spPr bwMode="auto">
            <a:xfrm>
              <a:off x="1295400" y="4270113"/>
              <a:ext cx="460919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0" name="Cube 339"/>
            <p:cNvSpPr>
              <a:spLocks noChangeArrowheads="1"/>
            </p:cNvSpPr>
            <p:nvPr/>
          </p:nvSpPr>
          <p:spPr bwMode="auto">
            <a:xfrm>
              <a:off x="1677021" y="4270113"/>
              <a:ext cx="455961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1" name="Cube 340"/>
            <p:cNvSpPr>
              <a:spLocks noChangeArrowheads="1"/>
            </p:cNvSpPr>
            <p:nvPr/>
          </p:nvSpPr>
          <p:spPr bwMode="auto">
            <a:xfrm>
              <a:off x="2058639" y="4270113"/>
              <a:ext cx="455961" cy="45428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2" name="Cube 341"/>
            <p:cNvSpPr>
              <a:spLocks noChangeArrowheads="1"/>
            </p:cNvSpPr>
            <p:nvPr/>
          </p:nvSpPr>
          <p:spPr bwMode="auto">
            <a:xfrm>
              <a:off x="1295400" y="3885715"/>
              <a:ext cx="460919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3" name="Cube 342"/>
            <p:cNvSpPr>
              <a:spLocks noChangeArrowheads="1"/>
            </p:cNvSpPr>
            <p:nvPr/>
          </p:nvSpPr>
          <p:spPr bwMode="auto">
            <a:xfrm>
              <a:off x="1677021" y="3885715"/>
              <a:ext cx="45596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4" name="Cube 343"/>
            <p:cNvSpPr>
              <a:spLocks noChangeArrowheads="1"/>
            </p:cNvSpPr>
            <p:nvPr/>
          </p:nvSpPr>
          <p:spPr bwMode="auto">
            <a:xfrm>
              <a:off x="2058639" y="3885715"/>
              <a:ext cx="45596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5" name="Cube 344"/>
            <p:cNvSpPr>
              <a:spLocks noChangeArrowheads="1"/>
            </p:cNvSpPr>
            <p:nvPr/>
          </p:nvSpPr>
          <p:spPr bwMode="auto">
            <a:xfrm>
              <a:off x="1295400" y="3505200"/>
              <a:ext cx="460919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6" name="Cube 345"/>
            <p:cNvSpPr>
              <a:spLocks noChangeArrowheads="1"/>
            </p:cNvSpPr>
            <p:nvPr/>
          </p:nvSpPr>
          <p:spPr bwMode="auto">
            <a:xfrm>
              <a:off x="1677021" y="3505200"/>
              <a:ext cx="45596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7" name="Cube 346"/>
            <p:cNvSpPr>
              <a:spLocks noChangeArrowheads="1"/>
            </p:cNvSpPr>
            <p:nvPr/>
          </p:nvSpPr>
          <p:spPr bwMode="auto">
            <a:xfrm>
              <a:off x="2058639" y="3505200"/>
              <a:ext cx="455961" cy="45817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86" name="Group 184"/>
          <p:cNvGrpSpPr>
            <a:grpSpLocks/>
          </p:cNvGrpSpPr>
          <p:nvPr/>
        </p:nvGrpSpPr>
        <p:grpSpPr bwMode="auto">
          <a:xfrm>
            <a:off x="1376363" y="4173538"/>
            <a:ext cx="388937" cy="496887"/>
            <a:chOff x="1295400" y="3505200"/>
            <a:chExt cx="1219200" cy="1219200"/>
          </a:xfrm>
        </p:grpSpPr>
        <p:sp>
          <p:nvSpPr>
            <p:cNvPr id="350" name="Cube 349"/>
            <p:cNvSpPr>
              <a:spLocks noChangeArrowheads="1"/>
            </p:cNvSpPr>
            <p:nvPr/>
          </p:nvSpPr>
          <p:spPr bwMode="auto">
            <a:xfrm>
              <a:off x="1295400" y="4268661"/>
              <a:ext cx="457823" cy="4557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1" name="Cube 350"/>
            <p:cNvSpPr>
              <a:spLocks noChangeArrowheads="1"/>
            </p:cNvSpPr>
            <p:nvPr/>
          </p:nvSpPr>
          <p:spPr bwMode="auto">
            <a:xfrm>
              <a:off x="1673601" y="4268661"/>
              <a:ext cx="462797" cy="4557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2" name="Cube 351"/>
            <p:cNvSpPr>
              <a:spLocks noChangeArrowheads="1"/>
            </p:cNvSpPr>
            <p:nvPr/>
          </p:nvSpPr>
          <p:spPr bwMode="auto">
            <a:xfrm>
              <a:off x="2056777" y="4268661"/>
              <a:ext cx="457823" cy="4557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3" name="Cube 352"/>
            <p:cNvSpPr>
              <a:spLocks noChangeArrowheads="1"/>
            </p:cNvSpPr>
            <p:nvPr/>
          </p:nvSpPr>
          <p:spPr bwMode="auto">
            <a:xfrm>
              <a:off x="1295400" y="3886931"/>
              <a:ext cx="457823" cy="4557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4" name="Cube 353"/>
            <p:cNvSpPr>
              <a:spLocks noChangeArrowheads="1"/>
            </p:cNvSpPr>
            <p:nvPr/>
          </p:nvSpPr>
          <p:spPr bwMode="auto">
            <a:xfrm>
              <a:off x="1673601" y="3886931"/>
              <a:ext cx="462797" cy="4557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5" name="Cube 354"/>
            <p:cNvSpPr>
              <a:spLocks noChangeArrowheads="1"/>
            </p:cNvSpPr>
            <p:nvPr/>
          </p:nvSpPr>
          <p:spPr bwMode="auto">
            <a:xfrm>
              <a:off x="2056777" y="3886931"/>
              <a:ext cx="457823" cy="4557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6" name="Cube 355"/>
            <p:cNvSpPr>
              <a:spLocks noChangeArrowheads="1"/>
            </p:cNvSpPr>
            <p:nvPr/>
          </p:nvSpPr>
          <p:spPr bwMode="auto">
            <a:xfrm>
              <a:off x="1295400" y="3505200"/>
              <a:ext cx="457823" cy="45963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7" name="Cube 356"/>
            <p:cNvSpPr>
              <a:spLocks noChangeArrowheads="1"/>
            </p:cNvSpPr>
            <p:nvPr/>
          </p:nvSpPr>
          <p:spPr bwMode="auto">
            <a:xfrm>
              <a:off x="1673601" y="3505200"/>
              <a:ext cx="462797" cy="45963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" name="Cube 357"/>
            <p:cNvSpPr>
              <a:spLocks noChangeArrowheads="1"/>
            </p:cNvSpPr>
            <p:nvPr/>
          </p:nvSpPr>
          <p:spPr bwMode="auto">
            <a:xfrm>
              <a:off x="2056777" y="3505200"/>
              <a:ext cx="457823" cy="459635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87" name="Group 184"/>
          <p:cNvGrpSpPr>
            <a:grpSpLocks/>
          </p:cNvGrpSpPr>
          <p:nvPr/>
        </p:nvGrpSpPr>
        <p:grpSpPr bwMode="auto">
          <a:xfrm>
            <a:off x="1935163" y="4165600"/>
            <a:ext cx="390525" cy="496888"/>
            <a:chOff x="1295400" y="3505200"/>
            <a:chExt cx="1219200" cy="1219200"/>
          </a:xfrm>
        </p:grpSpPr>
        <p:sp>
          <p:nvSpPr>
            <p:cNvPr id="360" name="Cube 359"/>
            <p:cNvSpPr>
              <a:spLocks noChangeArrowheads="1"/>
            </p:cNvSpPr>
            <p:nvPr/>
          </p:nvSpPr>
          <p:spPr bwMode="auto">
            <a:xfrm>
              <a:off x="1295400" y="4268660"/>
              <a:ext cx="460916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Cube 360"/>
            <p:cNvSpPr>
              <a:spLocks noChangeArrowheads="1"/>
            </p:cNvSpPr>
            <p:nvPr/>
          </p:nvSpPr>
          <p:spPr bwMode="auto">
            <a:xfrm>
              <a:off x="1677018" y="426866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2" name="Cube 361"/>
            <p:cNvSpPr>
              <a:spLocks noChangeArrowheads="1"/>
            </p:cNvSpPr>
            <p:nvPr/>
          </p:nvSpPr>
          <p:spPr bwMode="auto">
            <a:xfrm>
              <a:off x="2058639" y="426866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3" name="Cube 362"/>
            <p:cNvSpPr>
              <a:spLocks noChangeArrowheads="1"/>
            </p:cNvSpPr>
            <p:nvPr/>
          </p:nvSpPr>
          <p:spPr bwMode="auto">
            <a:xfrm>
              <a:off x="1295400" y="3886930"/>
              <a:ext cx="460916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4" name="Cube 363"/>
            <p:cNvSpPr>
              <a:spLocks noChangeArrowheads="1"/>
            </p:cNvSpPr>
            <p:nvPr/>
          </p:nvSpPr>
          <p:spPr bwMode="auto">
            <a:xfrm>
              <a:off x="1677018" y="388693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5" name="Cube 364"/>
            <p:cNvSpPr>
              <a:spLocks noChangeArrowheads="1"/>
            </p:cNvSpPr>
            <p:nvPr/>
          </p:nvSpPr>
          <p:spPr bwMode="auto">
            <a:xfrm>
              <a:off x="2058639" y="3886930"/>
              <a:ext cx="455961" cy="45574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6" name="Cube 365"/>
            <p:cNvSpPr>
              <a:spLocks noChangeArrowheads="1"/>
            </p:cNvSpPr>
            <p:nvPr/>
          </p:nvSpPr>
          <p:spPr bwMode="auto">
            <a:xfrm>
              <a:off x="1295400" y="3505200"/>
              <a:ext cx="460916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7" name="Cube 366"/>
            <p:cNvSpPr>
              <a:spLocks noChangeArrowheads="1"/>
            </p:cNvSpPr>
            <p:nvPr/>
          </p:nvSpPr>
          <p:spPr bwMode="auto">
            <a:xfrm>
              <a:off x="1677018" y="3505200"/>
              <a:ext cx="455961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8" name="Cube 367"/>
            <p:cNvSpPr>
              <a:spLocks noChangeArrowheads="1"/>
            </p:cNvSpPr>
            <p:nvPr/>
          </p:nvSpPr>
          <p:spPr bwMode="auto">
            <a:xfrm>
              <a:off x="2058639" y="3505200"/>
              <a:ext cx="455961" cy="459634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88" name="Group 409"/>
          <p:cNvGrpSpPr>
            <a:grpSpLocks/>
          </p:cNvGrpSpPr>
          <p:nvPr/>
        </p:nvGrpSpPr>
        <p:grpSpPr bwMode="auto">
          <a:xfrm>
            <a:off x="284163" y="4899025"/>
            <a:ext cx="2046287" cy="509588"/>
            <a:chOff x="296619" y="4775037"/>
            <a:chExt cx="2045629" cy="509532"/>
          </a:xfrm>
        </p:grpSpPr>
        <p:grpSp>
          <p:nvGrpSpPr>
            <p:cNvPr id="28695" name="Group 184"/>
            <p:cNvGrpSpPr>
              <a:grpSpLocks/>
            </p:cNvGrpSpPr>
            <p:nvPr/>
          </p:nvGrpSpPr>
          <p:grpSpPr bwMode="auto">
            <a:xfrm>
              <a:off x="296619" y="4787394"/>
              <a:ext cx="389824" cy="497175"/>
              <a:chOff x="1295400" y="3505200"/>
              <a:chExt cx="1219200" cy="1219200"/>
            </a:xfrm>
          </p:grpSpPr>
          <p:sp>
            <p:nvSpPr>
              <p:cNvPr id="370" name="Cube 369"/>
              <p:cNvSpPr>
                <a:spLocks noChangeArrowheads="1"/>
              </p:cNvSpPr>
              <p:nvPr/>
            </p:nvSpPr>
            <p:spPr bwMode="auto">
              <a:xfrm>
                <a:off x="1295400" y="4268973"/>
                <a:ext cx="461596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1" name="Cube 370"/>
              <p:cNvSpPr>
                <a:spLocks noChangeArrowheads="1"/>
              </p:cNvSpPr>
              <p:nvPr/>
            </p:nvSpPr>
            <p:spPr bwMode="auto">
              <a:xfrm>
                <a:off x="1677582" y="4268973"/>
                <a:ext cx="456634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2" name="Cube 371"/>
              <p:cNvSpPr>
                <a:spLocks noChangeArrowheads="1"/>
              </p:cNvSpPr>
              <p:nvPr/>
            </p:nvSpPr>
            <p:spPr bwMode="auto">
              <a:xfrm>
                <a:off x="2059766" y="4268973"/>
                <a:ext cx="456634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3" name="Cube 372"/>
              <p:cNvSpPr>
                <a:spLocks noChangeArrowheads="1"/>
              </p:cNvSpPr>
              <p:nvPr/>
            </p:nvSpPr>
            <p:spPr bwMode="auto">
              <a:xfrm>
                <a:off x="1295400" y="3887506"/>
                <a:ext cx="461596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4" name="Cube 373"/>
              <p:cNvSpPr>
                <a:spLocks noChangeArrowheads="1"/>
              </p:cNvSpPr>
              <p:nvPr/>
            </p:nvSpPr>
            <p:spPr bwMode="auto">
              <a:xfrm>
                <a:off x="1677582" y="3887506"/>
                <a:ext cx="456634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5" name="Cube 374"/>
              <p:cNvSpPr>
                <a:spLocks noChangeArrowheads="1"/>
              </p:cNvSpPr>
              <p:nvPr/>
            </p:nvSpPr>
            <p:spPr bwMode="auto">
              <a:xfrm>
                <a:off x="2059766" y="3887506"/>
                <a:ext cx="456634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6" name="Cube 375"/>
              <p:cNvSpPr>
                <a:spLocks noChangeArrowheads="1"/>
              </p:cNvSpPr>
              <p:nvPr/>
            </p:nvSpPr>
            <p:spPr bwMode="auto">
              <a:xfrm>
                <a:off x="1295400" y="3506039"/>
                <a:ext cx="461596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7" name="Cube 376"/>
              <p:cNvSpPr>
                <a:spLocks noChangeArrowheads="1"/>
              </p:cNvSpPr>
              <p:nvPr/>
            </p:nvSpPr>
            <p:spPr bwMode="auto">
              <a:xfrm>
                <a:off x="1677582" y="3506039"/>
                <a:ext cx="456634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8" name="Cube 377"/>
              <p:cNvSpPr>
                <a:spLocks noChangeArrowheads="1"/>
              </p:cNvSpPr>
              <p:nvPr/>
            </p:nvSpPr>
            <p:spPr bwMode="auto">
              <a:xfrm>
                <a:off x="2059766" y="3506039"/>
                <a:ext cx="456634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8696" name="Group 184"/>
            <p:cNvGrpSpPr>
              <a:grpSpLocks/>
            </p:cNvGrpSpPr>
            <p:nvPr/>
          </p:nvGrpSpPr>
          <p:grpSpPr bwMode="auto">
            <a:xfrm>
              <a:off x="807365" y="4779156"/>
              <a:ext cx="389824" cy="497175"/>
              <a:chOff x="1295400" y="3505200"/>
              <a:chExt cx="1219200" cy="1219200"/>
            </a:xfrm>
          </p:grpSpPr>
          <p:sp>
            <p:nvSpPr>
              <p:cNvPr id="380" name="Cube 379"/>
              <p:cNvSpPr>
                <a:spLocks noChangeArrowheads="1"/>
              </p:cNvSpPr>
              <p:nvPr/>
            </p:nvSpPr>
            <p:spPr bwMode="auto">
              <a:xfrm>
                <a:off x="1296229" y="4269714"/>
                <a:ext cx="456634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1" name="Cube 380"/>
              <p:cNvSpPr>
                <a:spLocks noChangeArrowheads="1"/>
              </p:cNvSpPr>
              <p:nvPr/>
            </p:nvSpPr>
            <p:spPr bwMode="auto">
              <a:xfrm>
                <a:off x="1673448" y="4269714"/>
                <a:ext cx="461596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2" name="Cube 381"/>
              <p:cNvSpPr>
                <a:spLocks noChangeArrowheads="1"/>
              </p:cNvSpPr>
              <p:nvPr/>
            </p:nvSpPr>
            <p:spPr bwMode="auto">
              <a:xfrm>
                <a:off x="2055630" y="4269714"/>
                <a:ext cx="456634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3" name="Cube 382"/>
              <p:cNvSpPr>
                <a:spLocks noChangeArrowheads="1"/>
              </p:cNvSpPr>
              <p:nvPr/>
            </p:nvSpPr>
            <p:spPr bwMode="auto">
              <a:xfrm>
                <a:off x="1296229" y="3888246"/>
                <a:ext cx="456634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4" name="Cube 383"/>
              <p:cNvSpPr>
                <a:spLocks noChangeArrowheads="1"/>
              </p:cNvSpPr>
              <p:nvPr/>
            </p:nvSpPr>
            <p:spPr bwMode="auto">
              <a:xfrm>
                <a:off x="1673448" y="3888246"/>
                <a:ext cx="461596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5" name="Cube 384"/>
              <p:cNvSpPr>
                <a:spLocks noChangeArrowheads="1"/>
              </p:cNvSpPr>
              <p:nvPr/>
            </p:nvSpPr>
            <p:spPr bwMode="auto">
              <a:xfrm>
                <a:off x="2055630" y="3888246"/>
                <a:ext cx="456634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6" name="Cube 385"/>
              <p:cNvSpPr>
                <a:spLocks noChangeArrowheads="1"/>
              </p:cNvSpPr>
              <p:nvPr/>
            </p:nvSpPr>
            <p:spPr bwMode="auto">
              <a:xfrm>
                <a:off x="1296229" y="3506779"/>
                <a:ext cx="456634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7" name="Cube 386"/>
              <p:cNvSpPr>
                <a:spLocks noChangeArrowheads="1"/>
              </p:cNvSpPr>
              <p:nvPr/>
            </p:nvSpPr>
            <p:spPr bwMode="auto">
              <a:xfrm>
                <a:off x="1673448" y="3506779"/>
                <a:ext cx="461596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8" name="Cube 387"/>
              <p:cNvSpPr>
                <a:spLocks noChangeArrowheads="1"/>
              </p:cNvSpPr>
              <p:nvPr/>
            </p:nvSpPr>
            <p:spPr bwMode="auto">
              <a:xfrm>
                <a:off x="2055630" y="3506779"/>
                <a:ext cx="456634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8697" name="Group 184"/>
            <p:cNvGrpSpPr>
              <a:grpSpLocks/>
            </p:cNvGrpSpPr>
            <p:nvPr/>
          </p:nvGrpSpPr>
          <p:grpSpPr bwMode="auto">
            <a:xfrm>
              <a:off x="1392251" y="4783275"/>
              <a:ext cx="389824" cy="497175"/>
              <a:chOff x="1295400" y="3505200"/>
              <a:chExt cx="1219200" cy="1219200"/>
            </a:xfrm>
          </p:grpSpPr>
          <p:sp>
            <p:nvSpPr>
              <p:cNvPr id="390" name="Cube 389"/>
              <p:cNvSpPr>
                <a:spLocks noChangeArrowheads="1"/>
              </p:cNvSpPr>
              <p:nvPr/>
            </p:nvSpPr>
            <p:spPr bwMode="auto">
              <a:xfrm>
                <a:off x="1293496" y="4267397"/>
                <a:ext cx="461596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1" name="Cube 390"/>
              <p:cNvSpPr>
                <a:spLocks noChangeArrowheads="1"/>
              </p:cNvSpPr>
              <p:nvPr/>
            </p:nvSpPr>
            <p:spPr bwMode="auto">
              <a:xfrm>
                <a:off x="1675678" y="4267397"/>
                <a:ext cx="456634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2" name="Cube 391"/>
              <p:cNvSpPr>
                <a:spLocks noChangeArrowheads="1"/>
              </p:cNvSpPr>
              <p:nvPr/>
            </p:nvSpPr>
            <p:spPr bwMode="auto">
              <a:xfrm>
                <a:off x="2057862" y="4267397"/>
                <a:ext cx="456634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3" name="Cube 392"/>
              <p:cNvSpPr>
                <a:spLocks noChangeArrowheads="1"/>
              </p:cNvSpPr>
              <p:nvPr/>
            </p:nvSpPr>
            <p:spPr bwMode="auto">
              <a:xfrm>
                <a:off x="1293496" y="3885929"/>
                <a:ext cx="461596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" name="Cube 393"/>
              <p:cNvSpPr>
                <a:spLocks noChangeArrowheads="1"/>
              </p:cNvSpPr>
              <p:nvPr/>
            </p:nvSpPr>
            <p:spPr bwMode="auto">
              <a:xfrm>
                <a:off x="1675678" y="3885929"/>
                <a:ext cx="456634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" name="Cube 394"/>
              <p:cNvSpPr>
                <a:spLocks noChangeArrowheads="1"/>
              </p:cNvSpPr>
              <p:nvPr/>
            </p:nvSpPr>
            <p:spPr bwMode="auto">
              <a:xfrm>
                <a:off x="2057862" y="3885929"/>
                <a:ext cx="456634" cy="45542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" name="Cube 395"/>
              <p:cNvSpPr>
                <a:spLocks noChangeArrowheads="1"/>
              </p:cNvSpPr>
              <p:nvPr/>
            </p:nvSpPr>
            <p:spPr bwMode="auto">
              <a:xfrm>
                <a:off x="1293496" y="3504462"/>
                <a:ext cx="461596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" name="Cube 396"/>
              <p:cNvSpPr>
                <a:spLocks noChangeArrowheads="1"/>
              </p:cNvSpPr>
              <p:nvPr/>
            </p:nvSpPr>
            <p:spPr bwMode="auto">
              <a:xfrm>
                <a:off x="1675678" y="3504462"/>
                <a:ext cx="456634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" name="Cube 397"/>
              <p:cNvSpPr>
                <a:spLocks noChangeArrowheads="1"/>
              </p:cNvSpPr>
              <p:nvPr/>
            </p:nvSpPr>
            <p:spPr bwMode="auto">
              <a:xfrm>
                <a:off x="2057862" y="3504462"/>
                <a:ext cx="456634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8698" name="Group 184"/>
            <p:cNvGrpSpPr>
              <a:grpSpLocks/>
            </p:cNvGrpSpPr>
            <p:nvPr/>
          </p:nvGrpSpPr>
          <p:grpSpPr bwMode="auto">
            <a:xfrm>
              <a:off x="1952424" y="4775037"/>
              <a:ext cx="389824" cy="497175"/>
              <a:chOff x="1295400" y="3505200"/>
              <a:chExt cx="1219200" cy="1219200"/>
            </a:xfrm>
          </p:grpSpPr>
          <p:sp>
            <p:nvSpPr>
              <p:cNvPr id="400" name="Cube 399"/>
              <p:cNvSpPr>
                <a:spLocks noChangeArrowheads="1"/>
              </p:cNvSpPr>
              <p:nvPr/>
            </p:nvSpPr>
            <p:spPr bwMode="auto">
              <a:xfrm>
                <a:off x="1293599" y="4268135"/>
                <a:ext cx="461599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" name="Cube 400"/>
              <p:cNvSpPr>
                <a:spLocks noChangeArrowheads="1"/>
              </p:cNvSpPr>
              <p:nvPr/>
            </p:nvSpPr>
            <p:spPr bwMode="auto">
              <a:xfrm>
                <a:off x="1675784" y="4268135"/>
                <a:ext cx="456634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" name="Cube 401"/>
              <p:cNvSpPr>
                <a:spLocks noChangeArrowheads="1"/>
              </p:cNvSpPr>
              <p:nvPr/>
            </p:nvSpPr>
            <p:spPr bwMode="auto">
              <a:xfrm>
                <a:off x="2057966" y="4268135"/>
                <a:ext cx="456634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3" name="Cube 402"/>
              <p:cNvSpPr>
                <a:spLocks noChangeArrowheads="1"/>
              </p:cNvSpPr>
              <p:nvPr/>
            </p:nvSpPr>
            <p:spPr bwMode="auto">
              <a:xfrm>
                <a:off x="1293599" y="3886667"/>
                <a:ext cx="461599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4" name="Cube 403"/>
              <p:cNvSpPr>
                <a:spLocks noChangeArrowheads="1"/>
              </p:cNvSpPr>
              <p:nvPr/>
            </p:nvSpPr>
            <p:spPr bwMode="auto">
              <a:xfrm>
                <a:off x="1675784" y="3886667"/>
                <a:ext cx="456634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5" name="Cube 404"/>
              <p:cNvSpPr>
                <a:spLocks noChangeArrowheads="1"/>
              </p:cNvSpPr>
              <p:nvPr/>
            </p:nvSpPr>
            <p:spPr bwMode="auto">
              <a:xfrm>
                <a:off x="2057966" y="3886667"/>
                <a:ext cx="456634" cy="45542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6" name="Cube 405"/>
              <p:cNvSpPr>
                <a:spLocks noChangeArrowheads="1"/>
              </p:cNvSpPr>
              <p:nvPr/>
            </p:nvSpPr>
            <p:spPr bwMode="auto">
              <a:xfrm>
                <a:off x="1293599" y="3505200"/>
                <a:ext cx="461599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7" name="Cube 406"/>
              <p:cNvSpPr>
                <a:spLocks noChangeArrowheads="1"/>
              </p:cNvSpPr>
              <p:nvPr/>
            </p:nvSpPr>
            <p:spPr bwMode="auto">
              <a:xfrm>
                <a:off x="1675784" y="3505200"/>
                <a:ext cx="456634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8" name="Cube 407"/>
              <p:cNvSpPr>
                <a:spLocks noChangeArrowheads="1"/>
              </p:cNvSpPr>
              <p:nvPr/>
            </p:nvSpPr>
            <p:spPr bwMode="auto">
              <a:xfrm>
                <a:off x="2057966" y="3505200"/>
                <a:ext cx="456634" cy="459318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1" name="Rounded Rectangle 410"/>
          <p:cNvSpPr>
            <a:spLocks noChangeArrowheads="1"/>
          </p:cNvSpPr>
          <p:nvPr/>
        </p:nvSpPr>
        <p:spPr bwMode="auto">
          <a:xfrm>
            <a:off x="7099300" y="3236913"/>
            <a:ext cx="1828800" cy="8763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Global Arrays</a:t>
            </a: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Layer</a:t>
            </a:r>
          </a:p>
        </p:txBody>
      </p:sp>
      <p:sp>
        <p:nvSpPr>
          <p:cNvPr id="412" name="Rounded Rectangle 411"/>
          <p:cNvSpPr>
            <a:spLocks noChangeArrowheads="1"/>
          </p:cNvSpPr>
          <p:nvPr/>
        </p:nvSpPr>
        <p:spPr bwMode="auto">
          <a:xfrm>
            <a:off x="7102475" y="2301875"/>
            <a:ext cx="1831975" cy="52705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Applications</a:t>
            </a:r>
          </a:p>
        </p:txBody>
      </p:sp>
      <p:sp>
        <p:nvSpPr>
          <p:cNvPr id="413" name="Rounded Rectangle 412"/>
          <p:cNvSpPr>
            <a:spLocks noChangeArrowheads="1"/>
          </p:cNvSpPr>
          <p:nvPr/>
        </p:nvSpPr>
        <p:spPr bwMode="auto">
          <a:xfrm>
            <a:off x="7164388" y="4525963"/>
            <a:ext cx="1828800" cy="876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Fault Tolerant </a:t>
            </a: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Runtime</a:t>
            </a:r>
          </a:p>
        </p:txBody>
      </p:sp>
      <p:pic>
        <p:nvPicPr>
          <p:cNvPr id="414" name="Picture 20" descr="tickmar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4675" y="4322763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6" name="Straight Arrow Connector 415"/>
          <p:cNvCxnSpPr>
            <a:stCxn id="412" idx="2"/>
            <a:endCxn id="411" idx="0"/>
          </p:cNvCxnSpPr>
          <p:nvPr/>
        </p:nvCxnSpPr>
        <p:spPr>
          <a:xfrm rot="5400000">
            <a:off x="7812088" y="3030537"/>
            <a:ext cx="407988" cy="4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/>
          <p:nvPr/>
        </p:nvCxnSpPr>
        <p:spPr>
          <a:xfrm rot="5400000">
            <a:off x="7804944" y="4320382"/>
            <a:ext cx="406400" cy="4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animBg="1"/>
      <p:bldP spid="412" grpId="0" animBg="1"/>
      <p:bldP spid="4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11175" y="147638"/>
            <a:ext cx="8204200" cy="987425"/>
          </a:xfrm>
        </p:spPr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Task-Based Execution using PGAS: Characteristic of Various Applications</a:t>
            </a:r>
          </a:p>
        </p:txBody>
      </p:sp>
      <p:sp>
        <p:nvSpPr>
          <p:cNvPr id="29699" name="Content Placeholder 431"/>
          <p:cNvSpPr>
            <a:spLocks noGrp="1"/>
          </p:cNvSpPr>
          <p:nvPr>
            <p:ph idx="1"/>
          </p:nvPr>
        </p:nvSpPr>
        <p:spPr>
          <a:xfrm>
            <a:off x="6091238" y="1676400"/>
            <a:ext cx="3052762" cy="3698875"/>
          </a:xfrm>
        </p:spPr>
        <p:txBody>
          <a:bodyPr/>
          <a:lstStyle/>
          <a:p>
            <a:r>
              <a:rPr lang="en-US" sz="1800">
                <a:ea typeface="ＭＳ Ｐゴシック" pitchFamily="26" charset="-128"/>
                <a:cs typeface="ＭＳ Ｐゴシック" pitchFamily="26" charset="-128"/>
              </a:rPr>
              <a:t>Each task</a:t>
            </a:r>
          </a:p>
          <a:p>
            <a:pPr lvl="1"/>
            <a:r>
              <a:rPr lang="en-US" sz="1800"/>
              <a:t>executed by any process</a:t>
            </a:r>
          </a:p>
          <a:p>
            <a:pPr lvl="1"/>
            <a:r>
              <a:rPr lang="en-US" sz="1800"/>
              <a:t>Reads/updates arbitrary global address space </a:t>
            </a:r>
          </a:p>
          <a:p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Requirements for fault tolerance</a:t>
            </a:r>
          </a:p>
          <a:p>
            <a:pPr lvl="1"/>
            <a:r>
              <a:rPr lang="en-US" sz="1800"/>
              <a:t>Continue with available nodes</a:t>
            </a:r>
          </a:p>
          <a:p>
            <a:pPr lvl="1"/>
            <a:r>
              <a:rPr lang="en-US" sz="1800"/>
              <a:t>Recover data on fault</a:t>
            </a:r>
          </a:p>
          <a:p>
            <a:pPr lvl="1"/>
            <a:r>
              <a:rPr lang="en-US" sz="1800"/>
              <a:t>Recovery proportional to degree of failure</a:t>
            </a:r>
          </a:p>
        </p:txBody>
      </p:sp>
      <p:grpSp>
        <p:nvGrpSpPr>
          <p:cNvPr id="29700" name="Group 182"/>
          <p:cNvGrpSpPr>
            <a:grpSpLocks/>
          </p:cNvGrpSpPr>
          <p:nvPr/>
        </p:nvGrpSpPr>
        <p:grpSpPr bwMode="auto">
          <a:xfrm>
            <a:off x="106363" y="2222500"/>
            <a:ext cx="2249487" cy="1143000"/>
            <a:chOff x="1295400" y="2362200"/>
            <a:chExt cx="4648200" cy="2362200"/>
          </a:xfrm>
        </p:grpSpPr>
        <p:grpSp>
          <p:nvGrpSpPr>
            <p:cNvPr id="29960" name="Group 100"/>
            <p:cNvGrpSpPr>
              <a:grpSpLocks/>
            </p:cNvGrpSpPr>
            <p:nvPr/>
          </p:nvGrpSpPr>
          <p:grpSpPr bwMode="auto">
            <a:xfrm>
              <a:off x="1295400" y="3505200"/>
              <a:ext cx="1219200" cy="1219200"/>
              <a:chOff x="1295400" y="3505200"/>
              <a:chExt cx="1219200" cy="1219200"/>
            </a:xfrm>
          </p:grpSpPr>
          <p:sp>
            <p:nvSpPr>
              <p:cNvPr id="92" name="Cube 91"/>
              <p:cNvSpPr>
                <a:spLocks noChangeArrowheads="1"/>
              </p:cNvSpPr>
              <p:nvPr/>
            </p:nvSpPr>
            <p:spPr bwMode="auto">
              <a:xfrm>
                <a:off x="1295400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3" name="Cube 92"/>
              <p:cNvSpPr>
                <a:spLocks noChangeArrowheads="1"/>
              </p:cNvSpPr>
              <p:nvPr/>
            </p:nvSpPr>
            <p:spPr bwMode="auto">
              <a:xfrm>
                <a:off x="1675916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4" name="Cube 93"/>
              <p:cNvSpPr>
                <a:spLocks noChangeArrowheads="1"/>
              </p:cNvSpPr>
              <p:nvPr/>
            </p:nvSpPr>
            <p:spPr bwMode="auto">
              <a:xfrm>
                <a:off x="2059712" y="4268365"/>
                <a:ext cx="455965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5" name="Cube 94"/>
              <p:cNvSpPr>
                <a:spLocks noChangeArrowheads="1"/>
              </p:cNvSpPr>
              <p:nvPr/>
            </p:nvSpPr>
            <p:spPr bwMode="auto">
              <a:xfrm>
                <a:off x="1295400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6" name="Cube 95"/>
              <p:cNvSpPr>
                <a:spLocks noChangeArrowheads="1"/>
              </p:cNvSpPr>
              <p:nvPr/>
            </p:nvSpPr>
            <p:spPr bwMode="auto">
              <a:xfrm>
                <a:off x="1675916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Cube 96"/>
              <p:cNvSpPr>
                <a:spLocks noChangeArrowheads="1"/>
              </p:cNvSpPr>
              <p:nvPr/>
            </p:nvSpPr>
            <p:spPr bwMode="auto">
              <a:xfrm>
                <a:off x="2059712" y="3884506"/>
                <a:ext cx="455965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Cube 97"/>
              <p:cNvSpPr>
                <a:spLocks noChangeArrowheads="1"/>
              </p:cNvSpPr>
              <p:nvPr/>
            </p:nvSpPr>
            <p:spPr bwMode="auto">
              <a:xfrm>
                <a:off x="1295400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Cube 98"/>
              <p:cNvSpPr>
                <a:spLocks noChangeArrowheads="1"/>
              </p:cNvSpPr>
              <p:nvPr/>
            </p:nvSpPr>
            <p:spPr bwMode="auto">
              <a:xfrm>
                <a:off x="1675916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0" name="Cube 99"/>
              <p:cNvSpPr>
                <a:spLocks noChangeArrowheads="1"/>
              </p:cNvSpPr>
              <p:nvPr/>
            </p:nvSpPr>
            <p:spPr bwMode="auto">
              <a:xfrm>
                <a:off x="2059712" y="3503929"/>
                <a:ext cx="455965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961" name="Group 101"/>
            <p:cNvGrpSpPr>
              <a:grpSpLocks/>
            </p:cNvGrpSpPr>
            <p:nvPr/>
          </p:nvGrpSpPr>
          <p:grpSpPr bwMode="auto">
            <a:xfrm>
              <a:off x="2438400" y="3505200"/>
              <a:ext cx="1219200" cy="1219200"/>
              <a:chOff x="1295400" y="3505200"/>
              <a:chExt cx="1219200" cy="1219200"/>
            </a:xfrm>
          </p:grpSpPr>
          <p:sp>
            <p:nvSpPr>
              <p:cNvPr id="103" name="Cube 102"/>
              <p:cNvSpPr>
                <a:spLocks noChangeArrowheads="1"/>
              </p:cNvSpPr>
              <p:nvPr/>
            </p:nvSpPr>
            <p:spPr bwMode="auto">
              <a:xfrm>
                <a:off x="1293947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" name="Cube 103"/>
              <p:cNvSpPr>
                <a:spLocks noChangeArrowheads="1"/>
              </p:cNvSpPr>
              <p:nvPr/>
            </p:nvSpPr>
            <p:spPr bwMode="auto">
              <a:xfrm>
                <a:off x="1674464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5" name="Cube 104"/>
              <p:cNvSpPr>
                <a:spLocks noChangeArrowheads="1"/>
              </p:cNvSpPr>
              <p:nvPr/>
            </p:nvSpPr>
            <p:spPr bwMode="auto">
              <a:xfrm>
                <a:off x="2058259" y="4268365"/>
                <a:ext cx="455965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6" name="Cube 105"/>
              <p:cNvSpPr>
                <a:spLocks noChangeArrowheads="1"/>
              </p:cNvSpPr>
              <p:nvPr/>
            </p:nvSpPr>
            <p:spPr bwMode="auto">
              <a:xfrm>
                <a:off x="1293947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7" name="Cube 106"/>
              <p:cNvSpPr>
                <a:spLocks noChangeArrowheads="1"/>
              </p:cNvSpPr>
              <p:nvPr/>
            </p:nvSpPr>
            <p:spPr bwMode="auto">
              <a:xfrm>
                <a:off x="1674464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8" name="Cube 107"/>
              <p:cNvSpPr>
                <a:spLocks noChangeArrowheads="1"/>
              </p:cNvSpPr>
              <p:nvPr/>
            </p:nvSpPr>
            <p:spPr bwMode="auto">
              <a:xfrm>
                <a:off x="2058259" y="3884506"/>
                <a:ext cx="455965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9" name="Cube 108"/>
              <p:cNvSpPr>
                <a:spLocks noChangeArrowheads="1"/>
              </p:cNvSpPr>
              <p:nvPr/>
            </p:nvSpPr>
            <p:spPr bwMode="auto">
              <a:xfrm>
                <a:off x="1293947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0" name="Cube 109"/>
              <p:cNvSpPr>
                <a:spLocks noChangeArrowheads="1"/>
              </p:cNvSpPr>
              <p:nvPr/>
            </p:nvSpPr>
            <p:spPr bwMode="auto">
              <a:xfrm>
                <a:off x="1674464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1" name="Cube 110"/>
              <p:cNvSpPr>
                <a:spLocks noChangeArrowheads="1"/>
              </p:cNvSpPr>
              <p:nvPr/>
            </p:nvSpPr>
            <p:spPr bwMode="auto">
              <a:xfrm>
                <a:off x="2058259" y="3503929"/>
                <a:ext cx="455965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962" name="Group 111"/>
            <p:cNvGrpSpPr>
              <a:grpSpLocks/>
            </p:cNvGrpSpPr>
            <p:nvPr/>
          </p:nvGrpSpPr>
          <p:grpSpPr bwMode="auto">
            <a:xfrm>
              <a:off x="3581400" y="3505200"/>
              <a:ext cx="1219200" cy="1219200"/>
              <a:chOff x="1295400" y="3505200"/>
              <a:chExt cx="1219200" cy="1219200"/>
            </a:xfrm>
          </p:grpSpPr>
          <p:sp>
            <p:nvSpPr>
              <p:cNvPr id="113" name="Cube 112"/>
              <p:cNvSpPr>
                <a:spLocks noChangeArrowheads="1"/>
              </p:cNvSpPr>
              <p:nvPr/>
            </p:nvSpPr>
            <p:spPr bwMode="auto">
              <a:xfrm>
                <a:off x="1295776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4" name="Cube 113"/>
              <p:cNvSpPr>
                <a:spLocks noChangeArrowheads="1"/>
              </p:cNvSpPr>
              <p:nvPr/>
            </p:nvSpPr>
            <p:spPr bwMode="auto">
              <a:xfrm>
                <a:off x="1676292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5" name="Cube 114"/>
              <p:cNvSpPr>
                <a:spLocks noChangeArrowheads="1"/>
              </p:cNvSpPr>
              <p:nvPr/>
            </p:nvSpPr>
            <p:spPr bwMode="auto">
              <a:xfrm>
                <a:off x="2060090" y="4268365"/>
                <a:ext cx="45596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6" name="Cube 115"/>
              <p:cNvSpPr>
                <a:spLocks noChangeArrowheads="1"/>
              </p:cNvSpPr>
              <p:nvPr/>
            </p:nvSpPr>
            <p:spPr bwMode="auto">
              <a:xfrm>
                <a:off x="1295776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7" name="Cube 116"/>
              <p:cNvSpPr>
                <a:spLocks noChangeArrowheads="1"/>
              </p:cNvSpPr>
              <p:nvPr/>
            </p:nvSpPr>
            <p:spPr bwMode="auto">
              <a:xfrm>
                <a:off x="1676292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8" name="Cube 117"/>
              <p:cNvSpPr>
                <a:spLocks noChangeArrowheads="1"/>
              </p:cNvSpPr>
              <p:nvPr/>
            </p:nvSpPr>
            <p:spPr bwMode="auto">
              <a:xfrm>
                <a:off x="2060090" y="3884506"/>
                <a:ext cx="45596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Cube 118"/>
              <p:cNvSpPr>
                <a:spLocks noChangeArrowheads="1"/>
              </p:cNvSpPr>
              <p:nvPr/>
            </p:nvSpPr>
            <p:spPr bwMode="auto">
              <a:xfrm>
                <a:off x="1295776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Cube 119"/>
              <p:cNvSpPr>
                <a:spLocks noChangeArrowheads="1"/>
              </p:cNvSpPr>
              <p:nvPr/>
            </p:nvSpPr>
            <p:spPr bwMode="auto">
              <a:xfrm>
                <a:off x="1676292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1" name="Cube 120"/>
              <p:cNvSpPr>
                <a:spLocks noChangeArrowheads="1"/>
              </p:cNvSpPr>
              <p:nvPr/>
            </p:nvSpPr>
            <p:spPr bwMode="auto">
              <a:xfrm>
                <a:off x="2060090" y="3503929"/>
                <a:ext cx="45596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963" name="Group 121"/>
            <p:cNvGrpSpPr>
              <a:grpSpLocks/>
            </p:cNvGrpSpPr>
            <p:nvPr/>
          </p:nvGrpSpPr>
          <p:grpSpPr bwMode="auto">
            <a:xfrm>
              <a:off x="4724400" y="3505200"/>
              <a:ext cx="1219200" cy="1219200"/>
              <a:chOff x="1295400" y="3505200"/>
              <a:chExt cx="1219200" cy="1219200"/>
            </a:xfrm>
          </p:grpSpPr>
          <p:sp>
            <p:nvSpPr>
              <p:cNvPr id="123" name="Cube 122"/>
              <p:cNvSpPr>
                <a:spLocks noChangeArrowheads="1"/>
              </p:cNvSpPr>
              <p:nvPr/>
            </p:nvSpPr>
            <p:spPr bwMode="auto">
              <a:xfrm>
                <a:off x="1294323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Cube 123"/>
              <p:cNvSpPr>
                <a:spLocks noChangeArrowheads="1"/>
              </p:cNvSpPr>
              <p:nvPr/>
            </p:nvSpPr>
            <p:spPr bwMode="auto">
              <a:xfrm>
                <a:off x="1674840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5" name="Cube 124"/>
              <p:cNvSpPr>
                <a:spLocks noChangeArrowheads="1"/>
              </p:cNvSpPr>
              <p:nvPr/>
            </p:nvSpPr>
            <p:spPr bwMode="auto">
              <a:xfrm>
                <a:off x="2058637" y="4268365"/>
                <a:ext cx="45596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Cube 125"/>
              <p:cNvSpPr>
                <a:spLocks noChangeArrowheads="1"/>
              </p:cNvSpPr>
              <p:nvPr/>
            </p:nvSpPr>
            <p:spPr bwMode="auto">
              <a:xfrm>
                <a:off x="1294323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Cube 126"/>
              <p:cNvSpPr>
                <a:spLocks noChangeArrowheads="1"/>
              </p:cNvSpPr>
              <p:nvPr/>
            </p:nvSpPr>
            <p:spPr bwMode="auto">
              <a:xfrm>
                <a:off x="1674840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Cube 127"/>
              <p:cNvSpPr>
                <a:spLocks noChangeArrowheads="1"/>
              </p:cNvSpPr>
              <p:nvPr/>
            </p:nvSpPr>
            <p:spPr bwMode="auto">
              <a:xfrm>
                <a:off x="2058637" y="3884506"/>
                <a:ext cx="45596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Cube 128"/>
              <p:cNvSpPr>
                <a:spLocks noChangeArrowheads="1"/>
              </p:cNvSpPr>
              <p:nvPr/>
            </p:nvSpPr>
            <p:spPr bwMode="auto">
              <a:xfrm>
                <a:off x="1294323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Cube 129"/>
              <p:cNvSpPr>
                <a:spLocks noChangeArrowheads="1"/>
              </p:cNvSpPr>
              <p:nvPr/>
            </p:nvSpPr>
            <p:spPr bwMode="auto">
              <a:xfrm>
                <a:off x="1674840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Cube 130"/>
              <p:cNvSpPr>
                <a:spLocks noChangeArrowheads="1"/>
              </p:cNvSpPr>
              <p:nvPr/>
            </p:nvSpPr>
            <p:spPr bwMode="auto">
              <a:xfrm>
                <a:off x="2058637" y="3503929"/>
                <a:ext cx="45596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964" name="Group 131"/>
            <p:cNvGrpSpPr>
              <a:grpSpLocks/>
            </p:cNvGrpSpPr>
            <p:nvPr/>
          </p:nvGrpSpPr>
          <p:grpSpPr bwMode="auto">
            <a:xfrm>
              <a:off x="1295400" y="2362200"/>
              <a:ext cx="1219200" cy="1219200"/>
              <a:chOff x="1295400" y="3505200"/>
              <a:chExt cx="1219200" cy="1219200"/>
            </a:xfrm>
          </p:grpSpPr>
          <p:sp>
            <p:nvSpPr>
              <p:cNvPr id="133" name="Cube 132"/>
              <p:cNvSpPr>
                <a:spLocks noChangeArrowheads="1"/>
              </p:cNvSpPr>
              <p:nvPr/>
            </p:nvSpPr>
            <p:spPr bwMode="auto">
              <a:xfrm>
                <a:off x="1295400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4" name="Cube 133"/>
              <p:cNvSpPr>
                <a:spLocks noChangeArrowheads="1"/>
              </p:cNvSpPr>
              <p:nvPr/>
            </p:nvSpPr>
            <p:spPr bwMode="auto">
              <a:xfrm>
                <a:off x="1675916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5" name="Cube 134"/>
              <p:cNvSpPr>
                <a:spLocks noChangeArrowheads="1"/>
              </p:cNvSpPr>
              <p:nvPr/>
            </p:nvSpPr>
            <p:spPr bwMode="auto">
              <a:xfrm>
                <a:off x="2059712" y="4269636"/>
                <a:ext cx="455965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6" name="Cube 135"/>
              <p:cNvSpPr>
                <a:spLocks noChangeArrowheads="1"/>
              </p:cNvSpPr>
              <p:nvPr/>
            </p:nvSpPr>
            <p:spPr bwMode="auto">
              <a:xfrm>
                <a:off x="1295400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7" name="Cube 136"/>
              <p:cNvSpPr>
                <a:spLocks noChangeArrowheads="1"/>
              </p:cNvSpPr>
              <p:nvPr/>
            </p:nvSpPr>
            <p:spPr bwMode="auto">
              <a:xfrm>
                <a:off x="1675916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8" name="Cube 137"/>
              <p:cNvSpPr>
                <a:spLocks noChangeArrowheads="1"/>
              </p:cNvSpPr>
              <p:nvPr/>
            </p:nvSpPr>
            <p:spPr bwMode="auto">
              <a:xfrm>
                <a:off x="2059712" y="3885777"/>
                <a:ext cx="455965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9" name="Cube 138"/>
              <p:cNvSpPr>
                <a:spLocks noChangeArrowheads="1"/>
              </p:cNvSpPr>
              <p:nvPr/>
            </p:nvSpPr>
            <p:spPr bwMode="auto">
              <a:xfrm>
                <a:off x="1295400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0" name="Cube 139"/>
              <p:cNvSpPr>
                <a:spLocks noChangeArrowheads="1"/>
              </p:cNvSpPr>
              <p:nvPr/>
            </p:nvSpPr>
            <p:spPr bwMode="auto">
              <a:xfrm>
                <a:off x="1675916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Cube 140"/>
              <p:cNvSpPr>
                <a:spLocks noChangeArrowheads="1"/>
              </p:cNvSpPr>
              <p:nvPr/>
            </p:nvSpPr>
            <p:spPr bwMode="auto">
              <a:xfrm>
                <a:off x="2059712" y="3505200"/>
                <a:ext cx="455965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965" name="Group 141"/>
            <p:cNvGrpSpPr>
              <a:grpSpLocks/>
            </p:cNvGrpSpPr>
            <p:nvPr/>
          </p:nvGrpSpPr>
          <p:grpSpPr bwMode="auto">
            <a:xfrm>
              <a:off x="2438400" y="2362200"/>
              <a:ext cx="1219200" cy="1219200"/>
              <a:chOff x="1295400" y="3505200"/>
              <a:chExt cx="1219200" cy="1219200"/>
            </a:xfrm>
          </p:grpSpPr>
          <p:sp>
            <p:nvSpPr>
              <p:cNvPr id="143" name="Cube 142"/>
              <p:cNvSpPr>
                <a:spLocks noChangeArrowheads="1"/>
              </p:cNvSpPr>
              <p:nvPr/>
            </p:nvSpPr>
            <p:spPr bwMode="auto">
              <a:xfrm>
                <a:off x="1293947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" name="Cube 143"/>
              <p:cNvSpPr>
                <a:spLocks noChangeArrowheads="1"/>
              </p:cNvSpPr>
              <p:nvPr/>
            </p:nvSpPr>
            <p:spPr bwMode="auto">
              <a:xfrm>
                <a:off x="1674464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Cube 144"/>
              <p:cNvSpPr>
                <a:spLocks noChangeArrowheads="1"/>
              </p:cNvSpPr>
              <p:nvPr/>
            </p:nvSpPr>
            <p:spPr bwMode="auto">
              <a:xfrm>
                <a:off x="2058259" y="4269636"/>
                <a:ext cx="455965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Cube 145"/>
              <p:cNvSpPr>
                <a:spLocks noChangeArrowheads="1"/>
              </p:cNvSpPr>
              <p:nvPr/>
            </p:nvSpPr>
            <p:spPr bwMode="auto">
              <a:xfrm>
                <a:off x="1293947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7" name="Cube 146"/>
              <p:cNvSpPr>
                <a:spLocks noChangeArrowheads="1"/>
              </p:cNvSpPr>
              <p:nvPr/>
            </p:nvSpPr>
            <p:spPr bwMode="auto">
              <a:xfrm>
                <a:off x="1674464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8" name="Cube 147"/>
              <p:cNvSpPr>
                <a:spLocks noChangeArrowheads="1"/>
              </p:cNvSpPr>
              <p:nvPr/>
            </p:nvSpPr>
            <p:spPr bwMode="auto">
              <a:xfrm>
                <a:off x="2058259" y="3885777"/>
                <a:ext cx="455965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9" name="Cube 148"/>
              <p:cNvSpPr>
                <a:spLocks noChangeArrowheads="1"/>
              </p:cNvSpPr>
              <p:nvPr/>
            </p:nvSpPr>
            <p:spPr bwMode="auto">
              <a:xfrm>
                <a:off x="1293947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Cube 149"/>
              <p:cNvSpPr>
                <a:spLocks noChangeArrowheads="1"/>
              </p:cNvSpPr>
              <p:nvPr/>
            </p:nvSpPr>
            <p:spPr bwMode="auto">
              <a:xfrm>
                <a:off x="1674464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1" name="Cube 150"/>
              <p:cNvSpPr>
                <a:spLocks noChangeArrowheads="1"/>
              </p:cNvSpPr>
              <p:nvPr/>
            </p:nvSpPr>
            <p:spPr bwMode="auto">
              <a:xfrm>
                <a:off x="2058259" y="3505200"/>
                <a:ext cx="455965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966" name="Group 151"/>
            <p:cNvGrpSpPr>
              <a:grpSpLocks/>
            </p:cNvGrpSpPr>
            <p:nvPr/>
          </p:nvGrpSpPr>
          <p:grpSpPr bwMode="auto">
            <a:xfrm>
              <a:off x="3581400" y="2362200"/>
              <a:ext cx="1219200" cy="1219200"/>
              <a:chOff x="1295400" y="3505200"/>
              <a:chExt cx="1219200" cy="1219200"/>
            </a:xfrm>
          </p:grpSpPr>
          <p:sp>
            <p:nvSpPr>
              <p:cNvPr id="153" name="Cube 152"/>
              <p:cNvSpPr>
                <a:spLocks noChangeArrowheads="1"/>
              </p:cNvSpPr>
              <p:nvPr/>
            </p:nvSpPr>
            <p:spPr bwMode="auto">
              <a:xfrm>
                <a:off x="1295776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" name="Cube 153"/>
              <p:cNvSpPr>
                <a:spLocks noChangeArrowheads="1"/>
              </p:cNvSpPr>
              <p:nvPr/>
            </p:nvSpPr>
            <p:spPr bwMode="auto">
              <a:xfrm>
                <a:off x="1676292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Cube 154"/>
              <p:cNvSpPr>
                <a:spLocks noChangeArrowheads="1"/>
              </p:cNvSpPr>
              <p:nvPr/>
            </p:nvSpPr>
            <p:spPr bwMode="auto">
              <a:xfrm>
                <a:off x="2060090" y="4269636"/>
                <a:ext cx="45596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6" name="Cube 155"/>
              <p:cNvSpPr>
                <a:spLocks noChangeArrowheads="1"/>
              </p:cNvSpPr>
              <p:nvPr/>
            </p:nvSpPr>
            <p:spPr bwMode="auto">
              <a:xfrm>
                <a:off x="1295776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7" name="Cube 156"/>
              <p:cNvSpPr>
                <a:spLocks noChangeArrowheads="1"/>
              </p:cNvSpPr>
              <p:nvPr/>
            </p:nvSpPr>
            <p:spPr bwMode="auto">
              <a:xfrm>
                <a:off x="1676292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8" name="Cube 157"/>
              <p:cNvSpPr>
                <a:spLocks noChangeArrowheads="1"/>
              </p:cNvSpPr>
              <p:nvPr/>
            </p:nvSpPr>
            <p:spPr bwMode="auto">
              <a:xfrm>
                <a:off x="2060090" y="3885777"/>
                <a:ext cx="45596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9" name="Cube 158"/>
              <p:cNvSpPr>
                <a:spLocks noChangeArrowheads="1"/>
              </p:cNvSpPr>
              <p:nvPr/>
            </p:nvSpPr>
            <p:spPr bwMode="auto">
              <a:xfrm>
                <a:off x="1295776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0" name="Cube 159"/>
              <p:cNvSpPr>
                <a:spLocks noChangeArrowheads="1"/>
              </p:cNvSpPr>
              <p:nvPr/>
            </p:nvSpPr>
            <p:spPr bwMode="auto">
              <a:xfrm>
                <a:off x="1676292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1" name="Cube 160"/>
              <p:cNvSpPr>
                <a:spLocks noChangeArrowheads="1"/>
              </p:cNvSpPr>
              <p:nvPr/>
            </p:nvSpPr>
            <p:spPr bwMode="auto">
              <a:xfrm>
                <a:off x="2060090" y="3505200"/>
                <a:ext cx="45596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967" name="Group 161"/>
            <p:cNvGrpSpPr>
              <a:grpSpLocks/>
            </p:cNvGrpSpPr>
            <p:nvPr/>
          </p:nvGrpSpPr>
          <p:grpSpPr bwMode="auto">
            <a:xfrm>
              <a:off x="4724400" y="2362200"/>
              <a:ext cx="1219200" cy="1219200"/>
              <a:chOff x="1295400" y="3505200"/>
              <a:chExt cx="1219200" cy="1219200"/>
            </a:xfrm>
          </p:grpSpPr>
          <p:sp>
            <p:nvSpPr>
              <p:cNvPr id="163" name="Cube 162"/>
              <p:cNvSpPr>
                <a:spLocks noChangeArrowheads="1"/>
              </p:cNvSpPr>
              <p:nvPr/>
            </p:nvSpPr>
            <p:spPr bwMode="auto">
              <a:xfrm>
                <a:off x="1294323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Cube 163"/>
              <p:cNvSpPr>
                <a:spLocks noChangeArrowheads="1"/>
              </p:cNvSpPr>
              <p:nvPr/>
            </p:nvSpPr>
            <p:spPr bwMode="auto">
              <a:xfrm>
                <a:off x="1674840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Cube 164"/>
              <p:cNvSpPr>
                <a:spLocks noChangeArrowheads="1"/>
              </p:cNvSpPr>
              <p:nvPr/>
            </p:nvSpPr>
            <p:spPr bwMode="auto">
              <a:xfrm>
                <a:off x="2058637" y="4269636"/>
                <a:ext cx="45596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Cube 165"/>
              <p:cNvSpPr>
                <a:spLocks noChangeArrowheads="1"/>
              </p:cNvSpPr>
              <p:nvPr/>
            </p:nvSpPr>
            <p:spPr bwMode="auto">
              <a:xfrm>
                <a:off x="1294323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7" name="Cube 166"/>
              <p:cNvSpPr>
                <a:spLocks noChangeArrowheads="1"/>
              </p:cNvSpPr>
              <p:nvPr/>
            </p:nvSpPr>
            <p:spPr bwMode="auto">
              <a:xfrm>
                <a:off x="1674840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8" name="Cube 167"/>
              <p:cNvSpPr>
                <a:spLocks noChangeArrowheads="1"/>
              </p:cNvSpPr>
              <p:nvPr/>
            </p:nvSpPr>
            <p:spPr bwMode="auto">
              <a:xfrm>
                <a:off x="2058637" y="3885777"/>
                <a:ext cx="45596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9" name="Cube 168"/>
              <p:cNvSpPr>
                <a:spLocks noChangeArrowheads="1"/>
              </p:cNvSpPr>
              <p:nvPr/>
            </p:nvSpPr>
            <p:spPr bwMode="auto">
              <a:xfrm>
                <a:off x="1294323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0" name="Cube 169"/>
              <p:cNvSpPr>
                <a:spLocks noChangeArrowheads="1"/>
              </p:cNvSpPr>
              <p:nvPr/>
            </p:nvSpPr>
            <p:spPr bwMode="auto">
              <a:xfrm>
                <a:off x="1674840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1" name="Cube 170"/>
              <p:cNvSpPr>
                <a:spLocks noChangeArrowheads="1"/>
              </p:cNvSpPr>
              <p:nvPr/>
            </p:nvSpPr>
            <p:spPr bwMode="auto">
              <a:xfrm>
                <a:off x="2058637" y="3505200"/>
                <a:ext cx="45596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701" name="Group 184"/>
          <p:cNvGrpSpPr>
            <a:grpSpLocks/>
          </p:cNvGrpSpPr>
          <p:nvPr/>
        </p:nvGrpSpPr>
        <p:grpSpPr bwMode="auto">
          <a:xfrm>
            <a:off x="106363" y="2774950"/>
            <a:ext cx="590550" cy="590550"/>
            <a:chOff x="1295400" y="3505200"/>
            <a:chExt cx="1219200" cy="1219200"/>
          </a:xfrm>
        </p:grpSpPr>
        <p:sp>
          <p:nvSpPr>
            <p:cNvPr id="256" name="Cube 255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Cube 256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Cube 257"/>
            <p:cNvSpPr>
              <a:spLocks noChangeArrowheads="1"/>
            </p:cNvSpPr>
            <p:nvPr/>
          </p:nvSpPr>
          <p:spPr bwMode="auto">
            <a:xfrm>
              <a:off x="2059038" y="4268840"/>
              <a:ext cx="455562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Cube 258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Cube 259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Cube 260"/>
            <p:cNvSpPr>
              <a:spLocks noChangeArrowheads="1"/>
            </p:cNvSpPr>
            <p:nvPr/>
          </p:nvSpPr>
          <p:spPr bwMode="auto">
            <a:xfrm>
              <a:off x="2059038" y="3885381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Cube 261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Cube 262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Cube 263"/>
            <p:cNvSpPr>
              <a:spLocks noChangeArrowheads="1"/>
            </p:cNvSpPr>
            <p:nvPr/>
          </p:nvSpPr>
          <p:spPr bwMode="auto">
            <a:xfrm>
              <a:off x="2059038" y="3505200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02" name="Group 185"/>
          <p:cNvGrpSpPr>
            <a:grpSpLocks/>
          </p:cNvGrpSpPr>
          <p:nvPr/>
        </p:nvGrpSpPr>
        <p:grpSpPr bwMode="auto">
          <a:xfrm>
            <a:off x="658813" y="2774950"/>
            <a:ext cx="590550" cy="590550"/>
            <a:chOff x="1295400" y="3505200"/>
            <a:chExt cx="1219200" cy="1219200"/>
          </a:xfrm>
        </p:grpSpPr>
        <p:sp>
          <p:nvSpPr>
            <p:cNvPr id="247" name="Cube 246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Cube 247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Cube 248"/>
            <p:cNvSpPr>
              <a:spLocks noChangeArrowheads="1"/>
            </p:cNvSpPr>
            <p:nvPr/>
          </p:nvSpPr>
          <p:spPr bwMode="auto">
            <a:xfrm>
              <a:off x="2059038" y="4268840"/>
              <a:ext cx="455562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Cube 249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Cube 250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Cube 251"/>
            <p:cNvSpPr>
              <a:spLocks noChangeArrowheads="1"/>
            </p:cNvSpPr>
            <p:nvPr/>
          </p:nvSpPr>
          <p:spPr bwMode="auto">
            <a:xfrm>
              <a:off x="2059038" y="3885381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Cube 252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Cube 253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Cube 254"/>
            <p:cNvSpPr>
              <a:spLocks noChangeArrowheads="1"/>
            </p:cNvSpPr>
            <p:nvPr/>
          </p:nvSpPr>
          <p:spPr bwMode="auto">
            <a:xfrm>
              <a:off x="2059038" y="3505200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03" name="Group 186"/>
          <p:cNvGrpSpPr>
            <a:grpSpLocks/>
          </p:cNvGrpSpPr>
          <p:nvPr/>
        </p:nvGrpSpPr>
        <p:grpSpPr bwMode="auto">
          <a:xfrm>
            <a:off x="1212850" y="2774950"/>
            <a:ext cx="588963" cy="590550"/>
            <a:chOff x="1295400" y="3505200"/>
            <a:chExt cx="1219200" cy="1219200"/>
          </a:xfrm>
        </p:grpSpPr>
        <p:sp>
          <p:nvSpPr>
            <p:cNvPr id="238" name="Cube 237"/>
            <p:cNvSpPr>
              <a:spLocks noChangeArrowheads="1"/>
            </p:cNvSpPr>
            <p:nvPr/>
          </p:nvSpPr>
          <p:spPr bwMode="auto">
            <a:xfrm>
              <a:off x="1295400" y="4268840"/>
              <a:ext cx="45679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9" name="Cube 238"/>
            <p:cNvSpPr>
              <a:spLocks noChangeArrowheads="1"/>
            </p:cNvSpPr>
            <p:nvPr/>
          </p:nvSpPr>
          <p:spPr bwMode="auto">
            <a:xfrm>
              <a:off x="1676605" y="4268840"/>
              <a:ext cx="45679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0" name="Cube 239"/>
            <p:cNvSpPr>
              <a:spLocks noChangeArrowheads="1"/>
            </p:cNvSpPr>
            <p:nvPr/>
          </p:nvSpPr>
          <p:spPr bwMode="auto">
            <a:xfrm>
              <a:off x="2057810" y="4268840"/>
              <a:ext cx="45679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1" name="Cube 240"/>
            <p:cNvSpPr>
              <a:spLocks noChangeArrowheads="1"/>
            </p:cNvSpPr>
            <p:nvPr/>
          </p:nvSpPr>
          <p:spPr bwMode="auto">
            <a:xfrm>
              <a:off x="1295400" y="3885381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2" name="Cube 241"/>
            <p:cNvSpPr>
              <a:spLocks noChangeArrowheads="1"/>
            </p:cNvSpPr>
            <p:nvPr/>
          </p:nvSpPr>
          <p:spPr bwMode="auto">
            <a:xfrm>
              <a:off x="1676605" y="3885381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Cube 242"/>
            <p:cNvSpPr>
              <a:spLocks noChangeArrowheads="1"/>
            </p:cNvSpPr>
            <p:nvPr/>
          </p:nvSpPr>
          <p:spPr bwMode="auto">
            <a:xfrm>
              <a:off x="2057810" y="3885381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Cube 243"/>
            <p:cNvSpPr>
              <a:spLocks noChangeArrowheads="1"/>
            </p:cNvSpPr>
            <p:nvPr/>
          </p:nvSpPr>
          <p:spPr bwMode="auto">
            <a:xfrm>
              <a:off x="1295400" y="3505200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Cube 244"/>
            <p:cNvSpPr>
              <a:spLocks noChangeArrowheads="1"/>
            </p:cNvSpPr>
            <p:nvPr/>
          </p:nvSpPr>
          <p:spPr bwMode="auto">
            <a:xfrm>
              <a:off x="1676605" y="3505200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Cube 245"/>
            <p:cNvSpPr>
              <a:spLocks noChangeArrowheads="1"/>
            </p:cNvSpPr>
            <p:nvPr/>
          </p:nvSpPr>
          <p:spPr bwMode="auto">
            <a:xfrm>
              <a:off x="2057810" y="3505200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04" name="Group 187"/>
          <p:cNvGrpSpPr>
            <a:grpSpLocks/>
          </p:cNvGrpSpPr>
          <p:nvPr/>
        </p:nvGrpSpPr>
        <p:grpSpPr bwMode="auto">
          <a:xfrm>
            <a:off x="1765300" y="2774950"/>
            <a:ext cx="590550" cy="590550"/>
            <a:chOff x="1295400" y="3505200"/>
            <a:chExt cx="1219200" cy="1219200"/>
          </a:xfrm>
        </p:grpSpPr>
        <p:sp>
          <p:nvSpPr>
            <p:cNvPr id="229" name="Cube 228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0" name="Cube 229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1" name="Cube 230"/>
            <p:cNvSpPr>
              <a:spLocks noChangeArrowheads="1"/>
            </p:cNvSpPr>
            <p:nvPr/>
          </p:nvSpPr>
          <p:spPr bwMode="auto">
            <a:xfrm>
              <a:off x="2059040" y="4268840"/>
              <a:ext cx="45556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2" name="Cube 231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3" name="Cube 232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4" name="Cube 233"/>
            <p:cNvSpPr>
              <a:spLocks noChangeArrowheads="1"/>
            </p:cNvSpPr>
            <p:nvPr/>
          </p:nvSpPr>
          <p:spPr bwMode="auto">
            <a:xfrm>
              <a:off x="2059040" y="3885381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" name="Cube 234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6" name="Cube 235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7" name="Cube 236"/>
            <p:cNvSpPr>
              <a:spLocks noChangeArrowheads="1"/>
            </p:cNvSpPr>
            <p:nvPr/>
          </p:nvSpPr>
          <p:spPr bwMode="auto">
            <a:xfrm>
              <a:off x="2059040" y="3505200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05" name="Group 188"/>
          <p:cNvGrpSpPr>
            <a:grpSpLocks/>
          </p:cNvGrpSpPr>
          <p:nvPr/>
        </p:nvGrpSpPr>
        <p:grpSpPr bwMode="auto">
          <a:xfrm>
            <a:off x="106363" y="2222500"/>
            <a:ext cx="590550" cy="590550"/>
            <a:chOff x="1295400" y="3505200"/>
            <a:chExt cx="1219200" cy="1219200"/>
          </a:xfrm>
        </p:grpSpPr>
        <p:sp>
          <p:nvSpPr>
            <p:cNvPr id="220" name="Cube 219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1" name="Cube 220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Cube 221"/>
            <p:cNvSpPr>
              <a:spLocks noChangeArrowheads="1"/>
            </p:cNvSpPr>
            <p:nvPr/>
          </p:nvSpPr>
          <p:spPr bwMode="auto">
            <a:xfrm>
              <a:off x="2059038" y="4268840"/>
              <a:ext cx="455562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Cube 222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Cube 223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" name="Cube 224"/>
            <p:cNvSpPr>
              <a:spLocks noChangeArrowheads="1"/>
            </p:cNvSpPr>
            <p:nvPr/>
          </p:nvSpPr>
          <p:spPr bwMode="auto">
            <a:xfrm>
              <a:off x="2059038" y="3885381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6" name="Cube 225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7" name="Cube 226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8" name="Cube 227"/>
            <p:cNvSpPr>
              <a:spLocks noChangeArrowheads="1"/>
            </p:cNvSpPr>
            <p:nvPr/>
          </p:nvSpPr>
          <p:spPr bwMode="auto">
            <a:xfrm>
              <a:off x="2059038" y="3505200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06" name="Group 189"/>
          <p:cNvGrpSpPr>
            <a:grpSpLocks/>
          </p:cNvGrpSpPr>
          <p:nvPr/>
        </p:nvGrpSpPr>
        <p:grpSpPr bwMode="auto">
          <a:xfrm>
            <a:off x="658813" y="2222500"/>
            <a:ext cx="590550" cy="590550"/>
            <a:chOff x="1295400" y="3505200"/>
            <a:chExt cx="1219200" cy="1219200"/>
          </a:xfrm>
        </p:grpSpPr>
        <p:sp>
          <p:nvSpPr>
            <p:cNvPr id="211" name="Cube 210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2" name="Cube 211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Cube 212"/>
            <p:cNvSpPr>
              <a:spLocks noChangeArrowheads="1"/>
            </p:cNvSpPr>
            <p:nvPr/>
          </p:nvSpPr>
          <p:spPr bwMode="auto">
            <a:xfrm>
              <a:off x="2059038" y="4268840"/>
              <a:ext cx="455562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4" name="Cube 213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" name="Cube 214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6" name="Cube 215"/>
            <p:cNvSpPr>
              <a:spLocks noChangeArrowheads="1"/>
            </p:cNvSpPr>
            <p:nvPr/>
          </p:nvSpPr>
          <p:spPr bwMode="auto">
            <a:xfrm>
              <a:off x="2059038" y="3885381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7" name="Cube 216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Cube 217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9" name="Cube 218"/>
            <p:cNvSpPr>
              <a:spLocks noChangeArrowheads="1"/>
            </p:cNvSpPr>
            <p:nvPr/>
          </p:nvSpPr>
          <p:spPr bwMode="auto">
            <a:xfrm>
              <a:off x="2059038" y="3505200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07" name="Group 190"/>
          <p:cNvGrpSpPr>
            <a:grpSpLocks/>
          </p:cNvGrpSpPr>
          <p:nvPr/>
        </p:nvGrpSpPr>
        <p:grpSpPr bwMode="auto">
          <a:xfrm>
            <a:off x="1225550" y="2222500"/>
            <a:ext cx="588963" cy="590550"/>
            <a:chOff x="1295400" y="3505200"/>
            <a:chExt cx="1219200" cy="1219200"/>
          </a:xfrm>
        </p:grpSpPr>
        <p:sp>
          <p:nvSpPr>
            <p:cNvPr id="202" name="Cube 201"/>
            <p:cNvSpPr>
              <a:spLocks noChangeArrowheads="1"/>
            </p:cNvSpPr>
            <p:nvPr/>
          </p:nvSpPr>
          <p:spPr bwMode="auto">
            <a:xfrm>
              <a:off x="1295400" y="4268840"/>
              <a:ext cx="45679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3" name="Cube 202"/>
            <p:cNvSpPr>
              <a:spLocks noChangeArrowheads="1"/>
            </p:cNvSpPr>
            <p:nvPr/>
          </p:nvSpPr>
          <p:spPr bwMode="auto">
            <a:xfrm>
              <a:off x="1676605" y="4268840"/>
              <a:ext cx="45679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" name="Cube 203"/>
            <p:cNvSpPr>
              <a:spLocks noChangeArrowheads="1"/>
            </p:cNvSpPr>
            <p:nvPr/>
          </p:nvSpPr>
          <p:spPr bwMode="auto">
            <a:xfrm>
              <a:off x="2057810" y="4268840"/>
              <a:ext cx="45679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" name="Cube 204"/>
            <p:cNvSpPr>
              <a:spLocks noChangeArrowheads="1"/>
            </p:cNvSpPr>
            <p:nvPr/>
          </p:nvSpPr>
          <p:spPr bwMode="auto">
            <a:xfrm>
              <a:off x="1295400" y="3885381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6" name="Cube 205"/>
            <p:cNvSpPr>
              <a:spLocks noChangeArrowheads="1"/>
            </p:cNvSpPr>
            <p:nvPr/>
          </p:nvSpPr>
          <p:spPr bwMode="auto">
            <a:xfrm>
              <a:off x="1676605" y="3885381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7" name="Cube 206"/>
            <p:cNvSpPr>
              <a:spLocks noChangeArrowheads="1"/>
            </p:cNvSpPr>
            <p:nvPr/>
          </p:nvSpPr>
          <p:spPr bwMode="auto">
            <a:xfrm>
              <a:off x="2057810" y="3885381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8" name="Cube 207"/>
            <p:cNvSpPr>
              <a:spLocks noChangeArrowheads="1"/>
            </p:cNvSpPr>
            <p:nvPr/>
          </p:nvSpPr>
          <p:spPr bwMode="auto">
            <a:xfrm>
              <a:off x="1295400" y="3505200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9" name="Cube 208"/>
            <p:cNvSpPr>
              <a:spLocks noChangeArrowheads="1"/>
            </p:cNvSpPr>
            <p:nvPr/>
          </p:nvSpPr>
          <p:spPr bwMode="auto">
            <a:xfrm>
              <a:off x="1676605" y="3505200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0" name="Cube 209"/>
            <p:cNvSpPr>
              <a:spLocks noChangeArrowheads="1"/>
            </p:cNvSpPr>
            <p:nvPr/>
          </p:nvSpPr>
          <p:spPr bwMode="auto">
            <a:xfrm>
              <a:off x="2057810" y="3505200"/>
              <a:ext cx="45679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Group 191"/>
          <p:cNvGrpSpPr>
            <a:grpSpLocks/>
          </p:cNvGrpSpPr>
          <p:nvPr/>
        </p:nvGrpSpPr>
        <p:grpSpPr bwMode="auto">
          <a:xfrm>
            <a:off x="1765300" y="2222500"/>
            <a:ext cx="590550" cy="590550"/>
            <a:chOff x="1295400" y="3505200"/>
            <a:chExt cx="1219200" cy="1219200"/>
          </a:xfrm>
        </p:grpSpPr>
        <p:sp>
          <p:nvSpPr>
            <p:cNvPr id="193" name="Cube 192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" name="Cube 193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Cube 194"/>
            <p:cNvSpPr>
              <a:spLocks noChangeArrowheads="1"/>
            </p:cNvSpPr>
            <p:nvPr/>
          </p:nvSpPr>
          <p:spPr bwMode="auto">
            <a:xfrm>
              <a:off x="2059040" y="4268840"/>
              <a:ext cx="45556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Cube 195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Cube 196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8" name="Cube 197"/>
            <p:cNvSpPr>
              <a:spLocks noChangeArrowheads="1"/>
            </p:cNvSpPr>
            <p:nvPr/>
          </p:nvSpPr>
          <p:spPr bwMode="auto">
            <a:xfrm>
              <a:off x="2059040" y="3885381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9" name="Cube 198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0" name="Cube 199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Cube 200"/>
            <p:cNvSpPr>
              <a:spLocks noChangeArrowheads="1"/>
            </p:cNvSpPr>
            <p:nvPr/>
          </p:nvSpPr>
          <p:spPr bwMode="auto">
            <a:xfrm>
              <a:off x="2059040" y="3505200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709" name="TextBox 344"/>
          <p:cNvSpPr txBox="1">
            <a:spLocks noChangeArrowheads="1"/>
          </p:cNvSpPr>
          <p:nvPr/>
        </p:nvSpPr>
        <p:spPr bwMode="auto">
          <a:xfrm>
            <a:off x="0" y="1776413"/>
            <a:ext cx="3254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Global Address Space (RO) </a:t>
            </a:r>
          </a:p>
        </p:txBody>
      </p:sp>
      <p:grpSp>
        <p:nvGrpSpPr>
          <p:cNvPr id="29710" name="Group 182"/>
          <p:cNvGrpSpPr>
            <a:grpSpLocks/>
          </p:cNvGrpSpPr>
          <p:nvPr/>
        </p:nvGrpSpPr>
        <p:grpSpPr bwMode="auto">
          <a:xfrm>
            <a:off x="171450" y="4140200"/>
            <a:ext cx="2249488" cy="1143000"/>
            <a:chOff x="1295400" y="2362200"/>
            <a:chExt cx="4648200" cy="2362200"/>
          </a:xfrm>
        </p:grpSpPr>
        <p:grpSp>
          <p:nvGrpSpPr>
            <p:cNvPr id="29808" name="Group 100"/>
            <p:cNvGrpSpPr>
              <a:grpSpLocks/>
            </p:cNvGrpSpPr>
            <p:nvPr/>
          </p:nvGrpSpPr>
          <p:grpSpPr bwMode="auto">
            <a:xfrm>
              <a:off x="1295400" y="3503929"/>
              <a:ext cx="1220275" cy="1220471"/>
              <a:chOff x="1295400" y="3503929"/>
              <a:chExt cx="1220275" cy="1220471"/>
            </a:xfrm>
          </p:grpSpPr>
          <p:sp>
            <p:nvSpPr>
              <p:cNvPr id="400" name="Cube 399"/>
              <p:cNvSpPr>
                <a:spLocks noChangeArrowheads="1"/>
              </p:cNvSpPr>
              <p:nvPr/>
            </p:nvSpPr>
            <p:spPr bwMode="auto">
              <a:xfrm>
                <a:off x="1295400" y="4268365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1" name="Cube 400"/>
              <p:cNvSpPr>
                <a:spLocks noChangeArrowheads="1"/>
              </p:cNvSpPr>
              <p:nvPr/>
            </p:nvSpPr>
            <p:spPr bwMode="auto">
              <a:xfrm>
                <a:off x="1675916" y="4268365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2" name="Cube 401"/>
              <p:cNvSpPr>
                <a:spLocks noChangeArrowheads="1"/>
              </p:cNvSpPr>
              <p:nvPr/>
            </p:nvSpPr>
            <p:spPr bwMode="auto">
              <a:xfrm>
                <a:off x="2059713" y="4268365"/>
                <a:ext cx="455962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3" name="Cube 402"/>
              <p:cNvSpPr>
                <a:spLocks noChangeArrowheads="1"/>
              </p:cNvSpPr>
              <p:nvPr/>
            </p:nvSpPr>
            <p:spPr bwMode="auto">
              <a:xfrm>
                <a:off x="1295400" y="3884506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4" name="Cube 403"/>
              <p:cNvSpPr>
                <a:spLocks noChangeArrowheads="1"/>
              </p:cNvSpPr>
              <p:nvPr/>
            </p:nvSpPr>
            <p:spPr bwMode="auto">
              <a:xfrm>
                <a:off x="1675916" y="3884506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5" name="Cube 404"/>
              <p:cNvSpPr>
                <a:spLocks noChangeArrowheads="1"/>
              </p:cNvSpPr>
              <p:nvPr/>
            </p:nvSpPr>
            <p:spPr bwMode="auto">
              <a:xfrm>
                <a:off x="2059713" y="3884506"/>
                <a:ext cx="455962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6" name="Cube 405"/>
              <p:cNvSpPr>
                <a:spLocks noChangeArrowheads="1"/>
              </p:cNvSpPr>
              <p:nvPr/>
            </p:nvSpPr>
            <p:spPr bwMode="auto">
              <a:xfrm>
                <a:off x="1295400" y="3503929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7" name="Cube 406"/>
              <p:cNvSpPr>
                <a:spLocks noChangeArrowheads="1"/>
              </p:cNvSpPr>
              <p:nvPr/>
            </p:nvSpPr>
            <p:spPr bwMode="auto">
              <a:xfrm>
                <a:off x="1675916" y="3503929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8" name="Cube 407"/>
              <p:cNvSpPr>
                <a:spLocks noChangeArrowheads="1"/>
              </p:cNvSpPr>
              <p:nvPr/>
            </p:nvSpPr>
            <p:spPr bwMode="auto">
              <a:xfrm>
                <a:off x="2059713" y="3503929"/>
                <a:ext cx="455962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09" name="Group 101"/>
            <p:cNvGrpSpPr>
              <a:grpSpLocks/>
            </p:cNvGrpSpPr>
            <p:nvPr/>
          </p:nvGrpSpPr>
          <p:grpSpPr bwMode="auto">
            <a:xfrm>
              <a:off x="2436947" y="3503929"/>
              <a:ext cx="1220275" cy="1220471"/>
              <a:chOff x="1293947" y="3503929"/>
              <a:chExt cx="1220275" cy="1220471"/>
            </a:xfrm>
          </p:grpSpPr>
          <p:sp>
            <p:nvSpPr>
              <p:cNvPr id="391" name="Cube 390"/>
              <p:cNvSpPr>
                <a:spLocks noChangeArrowheads="1"/>
              </p:cNvSpPr>
              <p:nvPr/>
            </p:nvSpPr>
            <p:spPr bwMode="auto">
              <a:xfrm>
                <a:off x="1293947" y="4268365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2" name="Cube 391"/>
              <p:cNvSpPr>
                <a:spLocks noChangeArrowheads="1"/>
              </p:cNvSpPr>
              <p:nvPr/>
            </p:nvSpPr>
            <p:spPr bwMode="auto">
              <a:xfrm>
                <a:off x="1674463" y="4268365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3" name="Cube 392"/>
              <p:cNvSpPr>
                <a:spLocks noChangeArrowheads="1"/>
              </p:cNvSpPr>
              <p:nvPr/>
            </p:nvSpPr>
            <p:spPr bwMode="auto">
              <a:xfrm>
                <a:off x="2058260" y="4268365"/>
                <a:ext cx="455962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4" name="Cube 393"/>
              <p:cNvSpPr>
                <a:spLocks noChangeArrowheads="1"/>
              </p:cNvSpPr>
              <p:nvPr/>
            </p:nvSpPr>
            <p:spPr bwMode="auto">
              <a:xfrm>
                <a:off x="1293947" y="3884506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5" name="Cube 394"/>
              <p:cNvSpPr>
                <a:spLocks noChangeArrowheads="1"/>
              </p:cNvSpPr>
              <p:nvPr/>
            </p:nvSpPr>
            <p:spPr bwMode="auto">
              <a:xfrm>
                <a:off x="1674463" y="3884506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6" name="Cube 395"/>
              <p:cNvSpPr>
                <a:spLocks noChangeArrowheads="1"/>
              </p:cNvSpPr>
              <p:nvPr/>
            </p:nvSpPr>
            <p:spPr bwMode="auto">
              <a:xfrm>
                <a:off x="2058260" y="3884506"/>
                <a:ext cx="455962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7" name="Cube 396"/>
              <p:cNvSpPr>
                <a:spLocks noChangeArrowheads="1"/>
              </p:cNvSpPr>
              <p:nvPr/>
            </p:nvSpPr>
            <p:spPr bwMode="auto">
              <a:xfrm>
                <a:off x="1293947" y="3503929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8" name="Cube 397"/>
              <p:cNvSpPr>
                <a:spLocks noChangeArrowheads="1"/>
              </p:cNvSpPr>
              <p:nvPr/>
            </p:nvSpPr>
            <p:spPr bwMode="auto">
              <a:xfrm>
                <a:off x="1674463" y="3503929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9" name="Cube 398"/>
              <p:cNvSpPr>
                <a:spLocks noChangeArrowheads="1"/>
              </p:cNvSpPr>
              <p:nvPr/>
            </p:nvSpPr>
            <p:spPr bwMode="auto">
              <a:xfrm>
                <a:off x="2058260" y="3503929"/>
                <a:ext cx="455962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10" name="Group 111"/>
            <p:cNvGrpSpPr>
              <a:grpSpLocks/>
            </p:cNvGrpSpPr>
            <p:nvPr/>
          </p:nvGrpSpPr>
          <p:grpSpPr bwMode="auto">
            <a:xfrm>
              <a:off x="3581776" y="3503929"/>
              <a:ext cx="1220275" cy="1220471"/>
              <a:chOff x="1295776" y="3503929"/>
              <a:chExt cx="1220275" cy="1220471"/>
            </a:xfrm>
          </p:grpSpPr>
          <p:sp>
            <p:nvSpPr>
              <p:cNvPr id="382" name="Cube 381"/>
              <p:cNvSpPr>
                <a:spLocks noChangeArrowheads="1"/>
              </p:cNvSpPr>
              <p:nvPr/>
            </p:nvSpPr>
            <p:spPr bwMode="auto">
              <a:xfrm>
                <a:off x="1295776" y="4268365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3" name="Cube 382"/>
              <p:cNvSpPr>
                <a:spLocks noChangeArrowheads="1"/>
              </p:cNvSpPr>
              <p:nvPr/>
            </p:nvSpPr>
            <p:spPr bwMode="auto">
              <a:xfrm>
                <a:off x="1676292" y="4268365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4" name="Cube 383"/>
              <p:cNvSpPr>
                <a:spLocks noChangeArrowheads="1"/>
              </p:cNvSpPr>
              <p:nvPr/>
            </p:nvSpPr>
            <p:spPr bwMode="auto">
              <a:xfrm>
                <a:off x="2060087" y="4268365"/>
                <a:ext cx="45596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5" name="Cube 384"/>
              <p:cNvSpPr>
                <a:spLocks noChangeArrowheads="1"/>
              </p:cNvSpPr>
              <p:nvPr/>
            </p:nvSpPr>
            <p:spPr bwMode="auto">
              <a:xfrm>
                <a:off x="1295776" y="3884506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6" name="Cube 385"/>
              <p:cNvSpPr>
                <a:spLocks noChangeArrowheads="1"/>
              </p:cNvSpPr>
              <p:nvPr/>
            </p:nvSpPr>
            <p:spPr bwMode="auto">
              <a:xfrm>
                <a:off x="1676292" y="3884506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7" name="Cube 386"/>
              <p:cNvSpPr>
                <a:spLocks noChangeArrowheads="1"/>
              </p:cNvSpPr>
              <p:nvPr/>
            </p:nvSpPr>
            <p:spPr bwMode="auto">
              <a:xfrm>
                <a:off x="2060087" y="3884506"/>
                <a:ext cx="45596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8" name="Cube 387"/>
              <p:cNvSpPr>
                <a:spLocks noChangeArrowheads="1"/>
              </p:cNvSpPr>
              <p:nvPr/>
            </p:nvSpPr>
            <p:spPr bwMode="auto">
              <a:xfrm>
                <a:off x="1295776" y="3503929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9" name="Cube 388"/>
              <p:cNvSpPr>
                <a:spLocks noChangeArrowheads="1"/>
              </p:cNvSpPr>
              <p:nvPr/>
            </p:nvSpPr>
            <p:spPr bwMode="auto">
              <a:xfrm>
                <a:off x="1676292" y="3503929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0" name="Cube 389"/>
              <p:cNvSpPr>
                <a:spLocks noChangeArrowheads="1"/>
              </p:cNvSpPr>
              <p:nvPr/>
            </p:nvSpPr>
            <p:spPr bwMode="auto">
              <a:xfrm>
                <a:off x="2060087" y="3503929"/>
                <a:ext cx="45596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11" name="Group 121"/>
            <p:cNvGrpSpPr>
              <a:grpSpLocks/>
            </p:cNvGrpSpPr>
            <p:nvPr/>
          </p:nvGrpSpPr>
          <p:grpSpPr bwMode="auto">
            <a:xfrm>
              <a:off x="4723326" y="3503929"/>
              <a:ext cx="1220274" cy="1220471"/>
              <a:chOff x="1294326" y="3503929"/>
              <a:chExt cx="1220274" cy="1220471"/>
            </a:xfrm>
          </p:grpSpPr>
          <p:sp>
            <p:nvSpPr>
              <p:cNvPr id="373" name="Cube 372"/>
              <p:cNvSpPr>
                <a:spLocks noChangeArrowheads="1"/>
              </p:cNvSpPr>
              <p:nvPr/>
            </p:nvSpPr>
            <p:spPr bwMode="auto">
              <a:xfrm>
                <a:off x="1294324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4" name="Cube 373"/>
              <p:cNvSpPr>
                <a:spLocks noChangeArrowheads="1"/>
              </p:cNvSpPr>
              <p:nvPr/>
            </p:nvSpPr>
            <p:spPr bwMode="auto">
              <a:xfrm>
                <a:off x="1674840" y="4268365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5" name="Cube 374"/>
              <p:cNvSpPr>
                <a:spLocks noChangeArrowheads="1"/>
              </p:cNvSpPr>
              <p:nvPr/>
            </p:nvSpPr>
            <p:spPr bwMode="auto">
              <a:xfrm>
                <a:off x="2058636" y="4268365"/>
                <a:ext cx="45596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6" name="Cube 375"/>
              <p:cNvSpPr>
                <a:spLocks noChangeArrowheads="1"/>
              </p:cNvSpPr>
              <p:nvPr/>
            </p:nvSpPr>
            <p:spPr bwMode="auto">
              <a:xfrm>
                <a:off x="1294324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7" name="Cube 376"/>
              <p:cNvSpPr>
                <a:spLocks noChangeArrowheads="1"/>
              </p:cNvSpPr>
              <p:nvPr/>
            </p:nvSpPr>
            <p:spPr bwMode="auto">
              <a:xfrm>
                <a:off x="1674840" y="3884506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8" name="Cube 377"/>
              <p:cNvSpPr>
                <a:spLocks noChangeArrowheads="1"/>
              </p:cNvSpPr>
              <p:nvPr/>
            </p:nvSpPr>
            <p:spPr bwMode="auto">
              <a:xfrm>
                <a:off x="2058636" y="3884506"/>
                <a:ext cx="45596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9" name="Cube 378"/>
              <p:cNvSpPr>
                <a:spLocks noChangeArrowheads="1"/>
              </p:cNvSpPr>
              <p:nvPr/>
            </p:nvSpPr>
            <p:spPr bwMode="auto">
              <a:xfrm>
                <a:off x="1294324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0" name="Cube 379"/>
              <p:cNvSpPr>
                <a:spLocks noChangeArrowheads="1"/>
              </p:cNvSpPr>
              <p:nvPr/>
            </p:nvSpPr>
            <p:spPr bwMode="auto">
              <a:xfrm>
                <a:off x="1674840" y="3503929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1" name="Cube 380"/>
              <p:cNvSpPr>
                <a:spLocks noChangeArrowheads="1"/>
              </p:cNvSpPr>
              <p:nvPr/>
            </p:nvSpPr>
            <p:spPr bwMode="auto">
              <a:xfrm>
                <a:off x="2058636" y="3503929"/>
                <a:ext cx="45596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12" name="Group 131"/>
            <p:cNvGrpSpPr>
              <a:grpSpLocks/>
            </p:cNvGrpSpPr>
            <p:nvPr/>
          </p:nvGrpSpPr>
          <p:grpSpPr bwMode="auto">
            <a:xfrm>
              <a:off x="1295400" y="2362200"/>
              <a:ext cx="1220275" cy="1220471"/>
              <a:chOff x="1295400" y="3505200"/>
              <a:chExt cx="1220275" cy="1220471"/>
            </a:xfrm>
          </p:grpSpPr>
          <p:sp>
            <p:nvSpPr>
              <p:cNvPr id="364" name="Cube 363"/>
              <p:cNvSpPr>
                <a:spLocks noChangeArrowheads="1"/>
              </p:cNvSpPr>
              <p:nvPr/>
            </p:nvSpPr>
            <p:spPr bwMode="auto">
              <a:xfrm>
                <a:off x="1295400" y="4269636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5" name="Cube 364"/>
              <p:cNvSpPr>
                <a:spLocks noChangeArrowheads="1"/>
              </p:cNvSpPr>
              <p:nvPr/>
            </p:nvSpPr>
            <p:spPr bwMode="auto">
              <a:xfrm>
                <a:off x="1675916" y="4269636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6" name="Cube 365"/>
              <p:cNvSpPr>
                <a:spLocks noChangeArrowheads="1"/>
              </p:cNvSpPr>
              <p:nvPr/>
            </p:nvSpPr>
            <p:spPr bwMode="auto">
              <a:xfrm>
                <a:off x="2059713" y="4269636"/>
                <a:ext cx="455962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7" name="Cube 366"/>
              <p:cNvSpPr>
                <a:spLocks noChangeArrowheads="1"/>
              </p:cNvSpPr>
              <p:nvPr/>
            </p:nvSpPr>
            <p:spPr bwMode="auto">
              <a:xfrm>
                <a:off x="1295400" y="3885777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8" name="Cube 367"/>
              <p:cNvSpPr>
                <a:spLocks noChangeArrowheads="1"/>
              </p:cNvSpPr>
              <p:nvPr/>
            </p:nvSpPr>
            <p:spPr bwMode="auto">
              <a:xfrm>
                <a:off x="1675916" y="3885777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9" name="Cube 368"/>
              <p:cNvSpPr>
                <a:spLocks noChangeArrowheads="1"/>
              </p:cNvSpPr>
              <p:nvPr/>
            </p:nvSpPr>
            <p:spPr bwMode="auto">
              <a:xfrm>
                <a:off x="2059713" y="3885777"/>
                <a:ext cx="455962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0" name="Cube 369"/>
              <p:cNvSpPr>
                <a:spLocks noChangeArrowheads="1"/>
              </p:cNvSpPr>
              <p:nvPr/>
            </p:nvSpPr>
            <p:spPr bwMode="auto">
              <a:xfrm>
                <a:off x="1295400" y="3505200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1" name="Cube 370"/>
              <p:cNvSpPr>
                <a:spLocks noChangeArrowheads="1"/>
              </p:cNvSpPr>
              <p:nvPr/>
            </p:nvSpPr>
            <p:spPr bwMode="auto">
              <a:xfrm>
                <a:off x="1675916" y="3505200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2" name="Cube 371"/>
              <p:cNvSpPr>
                <a:spLocks noChangeArrowheads="1"/>
              </p:cNvSpPr>
              <p:nvPr/>
            </p:nvSpPr>
            <p:spPr bwMode="auto">
              <a:xfrm>
                <a:off x="2059713" y="3505200"/>
                <a:ext cx="455962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13" name="Group 141"/>
            <p:cNvGrpSpPr>
              <a:grpSpLocks/>
            </p:cNvGrpSpPr>
            <p:nvPr/>
          </p:nvGrpSpPr>
          <p:grpSpPr bwMode="auto">
            <a:xfrm>
              <a:off x="2436947" y="2362200"/>
              <a:ext cx="1220275" cy="1220471"/>
              <a:chOff x="1293947" y="3505200"/>
              <a:chExt cx="1220275" cy="1220471"/>
            </a:xfrm>
          </p:grpSpPr>
          <p:sp>
            <p:nvSpPr>
              <p:cNvPr id="355" name="Cube 354"/>
              <p:cNvSpPr>
                <a:spLocks noChangeArrowheads="1"/>
              </p:cNvSpPr>
              <p:nvPr/>
            </p:nvSpPr>
            <p:spPr bwMode="auto">
              <a:xfrm>
                <a:off x="1293947" y="4269636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6" name="Cube 355"/>
              <p:cNvSpPr>
                <a:spLocks noChangeArrowheads="1"/>
              </p:cNvSpPr>
              <p:nvPr/>
            </p:nvSpPr>
            <p:spPr bwMode="auto">
              <a:xfrm>
                <a:off x="1674463" y="4269636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7" name="Cube 356"/>
              <p:cNvSpPr>
                <a:spLocks noChangeArrowheads="1"/>
              </p:cNvSpPr>
              <p:nvPr/>
            </p:nvSpPr>
            <p:spPr bwMode="auto">
              <a:xfrm>
                <a:off x="2058260" y="4269636"/>
                <a:ext cx="455962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8" name="Cube 357"/>
              <p:cNvSpPr>
                <a:spLocks noChangeArrowheads="1"/>
              </p:cNvSpPr>
              <p:nvPr/>
            </p:nvSpPr>
            <p:spPr bwMode="auto">
              <a:xfrm>
                <a:off x="1293947" y="3885777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9" name="Cube 358"/>
              <p:cNvSpPr>
                <a:spLocks noChangeArrowheads="1"/>
              </p:cNvSpPr>
              <p:nvPr/>
            </p:nvSpPr>
            <p:spPr bwMode="auto">
              <a:xfrm>
                <a:off x="1674463" y="3885777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0" name="Cube 359"/>
              <p:cNvSpPr>
                <a:spLocks noChangeArrowheads="1"/>
              </p:cNvSpPr>
              <p:nvPr/>
            </p:nvSpPr>
            <p:spPr bwMode="auto">
              <a:xfrm>
                <a:off x="2058260" y="3885777"/>
                <a:ext cx="455962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1" name="Cube 360"/>
              <p:cNvSpPr>
                <a:spLocks noChangeArrowheads="1"/>
              </p:cNvSpPr>
              <p:nvPr/>
            </p:nvSpPr>
            <p:spPr bwMode="auto">
              <a:xfrm>
                <a:off x="1293947" y="3505200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2" name="Cube 361"/>
              <p:cNvSpPr>
                <a:spLocks noChangeArrowheads="1"/>
              </p:cNvSpPr>
              <p:nvPr/>
            </p:nvSpPr>
            <p:spPr bwMode="auto">
              <a:xfrm>
                <a:off x="1674463" y="3505200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3" name="Cube 362"/>
              <p:cNvSpPr>
                <a:spLocks noChangeArrowheads="1"/>
              </p:cNvSpPr>
              <p:nvPr/>
            </p:nvSpPr>
            <p:spPr bwMode="auto">
              <a:xfrm>
                <a:off x="2058260" y="3505200"/>
                <a:ext cx="455962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14" name="Group 151"/>
            <p:cNvGrpSpPr>
              <a:grpSpLocks/>
            </p:cNvGrpSpPr>
            <p:nvPr/>
          </p:nvGrpSpPr>
          <p:grpSpPr bwMode="auto">
            <a:xfrm>
              <a:off x="3581776" y="2362200"/>
              <a:ext cx="1220275" cy="1220471"/>
              <a:chOff x="1295776" y="3505200"/>
              <a:chExt cx="1220275" cy="1220471"/>
            </a:xfrm>
          </p:grpSpPr>
          <p:sp>
            <p:nvSpPr>
              <p:cNvPr id="345" name="Cube 344"/>
              <p:cNvSpPr>
                <a:spLocks noChangeArrowheads="1"/>
              </p:cNvSpPr>
              <p:nvPr/>
            </p:nvSpPr>
            <p:spPr bwMode="auto">
              <a:xfrm>
                <a:off x="1295776" y="4269636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6" name="Cube 345"/>
              <p:cNvSpPr>
                <a:spLocks noChangeArrowheads="1"/>
              </p:cNvSpPr>
              <p:nvPr/>
            </p:nvSpPr>
            <p:spPr bwMode="auto">
              <a:xfrm>
                <a:off x="1676292" y="4269636"/>
                <a:ext cx="459243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7" name="Cube 346"/>
              <p:cNvSpPr>
                <a:spLocks noChangeArrowheads="1"/>
              </p:cNvSpPr>
              <p:nvPr/>
            </p:nvSpPr>
            <p:spPr bwMode="auto">
              <a:xfrm>
                <a:off x="2060087" y="4269636"/>
                <a:ext cx="45596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9" name="Cube 348"/>
              <p:cNvSpPr>
                <a:spLocks noChangeArrowheads="1"/>
              </p:cNvSpPr>
              <p:nvPr/>
            </p:nvSpPr>
            <p:spPr bwMode="auto">
              <a:xfrm>
                <a:off x="1295776" y="3885777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0" name="Cube 349"/>
              <p:cNvSpPr>
                <a:spLocks noChangeArrowheads="1"/>
              </p:cNvSpPr>
              <p:nvPr/>
            </p:nvSpPr>
            <p:spPr bwMode="auto">
              <a:xfrm>
                <a:off x="1676292" y="3885777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1" name="Cube 350"/>
              <p:cNvSpPr>
                <a:spLocks noChangeArrowheads="1"/>
              </p:cNvSpPr>
              <p:nvPr/>
            </p:nvSpPr>
            <p:spPr bwMode="auto">
              <a:xfrm>
                <a:off x="2060087" y="3885777"/>
                <a:ext cx="45596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2" name="Cube 351"/>
              <p:cNvSpPr>
                <a:spLocks noChangeArrowheads="1"/>
              </p:cNvSpPr>
              <p:nvPr/>
            </p:nvSpPr>
            <p:spPr bwMode="auto">
              <a:xfrm>
                <a:off x="1295776" y="3505200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3" name="Cube 352"/>
              <p:cNvSpPr>
                <a:spLocks noChangeArrowheads="1"/>
              </p:cNvSpPr>
              <p:nvPr/>
            </p:nvSpPr>
            <p:spPr bwMode="auto">
              <a:xfrm>
                <a:off x="1676292" y="3505200"/>
                <a:ext cx="459243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4" name="Cube 353"/>
              <p:cNvSpPr>
                <a:spLocks noChangeArrowheads="1"/>
              </p:cNvSpPr>
              <p:nvPr/>
            </p:nvSpPr>
            <p:spPr bwMode="auto">
              <a:xfrm>
                <a:off x="2060087" y="3505200"/>
                <a:ext cx="45596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15" name="Group 161"/>
            <p:cNvGrpSpPr>
              <a:grpSpLocks/>
            </p:cNvGrpSpPr>
            <p:nvPr/>
          </p:nvGrpSpPr>
          <p:grpSpPr bwMode="auto">
            <a:xfrm>
              <a:off x="4723326" y="2362200"/>
              <a:ext cx="1220274" cy="1220471"/>
              <a:chOff x="1294326" y="3505200"/>
              <a:chExt cx="1220274" cy="1220471"/>
            </a:xfrm>
          </p:grpSpPr>
          <p:sp>
            <p:nvSpPr>
              <p:cNvPr id="336" name="Cube 335"/>
              <p:cNvSpPr>
                <a:spLocks noChangeArrowheads="1"/>
              </p:cNvSpPr>
              <p:nvPr/>
            </p:nvSpPr>
            <p:spPr bwMode="auto">
              <a:xfrm>
                <a:off x="1294324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7" name="Cube 336"/>
              <p:cNvSpPr>
                <a:spLocks noChangeArrowheads="1"/>
              </p:cNvSpPr>
              <p:nvPr/>
            </p:nvSpPr>
            <p:spPr bwMode="auto">
              <a:xfrm>
                <a:off x="1674840" y="4269636"/>
                <a:ext cx="45924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8" name="Cube 337"/>
              <p:cNvSpPr>
                <a:spLocks noChangeArrowheads="1"/>
              </p:cNvSpPr>
              <p:nvPr/>
            </p:nvSpPr>
            <p:spPr bwMode="auto">
              <a:xfrm>
                <a:off x="2058636" y="4269636"/>
                <a:ext cx="455964" cy="456035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9" name="Cube 338"/>
              <p:cNvSpPr>
                <a:spLocks noChangeArrowheads="1"/>
              </p:cNvSpPr>
              <p:nvPr/>
            </p:nvSpPr>
            <p:spPr bwMode="auto">
              <a:xfrm>
                <a:off x="1294324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0" name="Cube 339"/>
              <p:cNvSpPr>
                <a:spLocks noChangeArrowheads="1"/>
              </p:cNvSpPr>
              <p:nvPr/>
            </p:nvSpPr>
            <p:spPr bwMode="auto">
              <a:xfrm>
                <a:off x="1674840" y="3885777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1" name="Cube 340"/>
              <p:cNvSpPr>
                <a:spLocks noChangeArrowheads="1"/>
              </p:cNvSpPr>
              <p:nvPr/>
            </p:nvSpPr>
            <p:spPr bwMode="auto">
              <a:xfrm>
                <a:off x="2058636" y="3885777"/>
                <a:ext cx="45596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2" name="Cube 341"/>
              <p:cNvSpPr>
                <a:spLocks noChangeArrowheads="1"/>
              </p:cNvSpPr>
              <p:nvPr/>
            </p:nvSpPr>
            <p:spPr bwMode="auto">
              <a:xfrm>
                <a:off x="1294324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3" name="Cube 342"/>
              <p:cNvSpPr>
                <a:spLocks noChangeArrowheads="1"/>
              </p:cNvSpPr>
              <p:nvPr/>
            </p:nvSpPr>
            <p:spPr bwMode="auto">
              <a:xfrm>
                <a:off x="1674840" y="3505200"/>
                <a:ext cx="45924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4" name="Cube 343"/>
              <p:cNvSpPr>
                <a:spLocks noChangeArrowheads="1"/>
              </p:cNvSpPr>
              <p:nvPr/>
            </p:nvSpPr>
            <p:spPr bwMode="auto">
              <a:xfrm>
                <a:off x="2058636" y="3505200"/>
                <a:ext cx="455964" cy="459317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9EEAFF"/>
                  </a:gs>
                  <a:gs pos="35001">
                    <a:srgbClr val="BBEFFF"/>
                  </a:gs>
                  <a:gs pos="100000">
                    <a:srgbClr val="E4F9FF"/>
                  </a:gs>
                </a:gsLst>
                <a:lin ang="16200000" scaled="1"/>
              </a:gradFill>
              <a:ln w="9525">
                <a:solidFill>
                  <a:srgbClr val="46AAC5"/>
                </a:solidFill>
                <a:miter lim="800000"/>
                <a:headEnd/>
                <a:tailEnd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buFont typeface="Arial" pitchFamily="34" charset="0"/>
                  <a:buNone/>
                  <a:defRPr/>
                </a:pP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711" name="Group 184"/>
          <p:cNvGrpSpPr>
            <a:grpSpLocks/>
          </p:cNvGrpSpPr>
          <p:nvPr/>
        </p:nvGrpSpPr>
        <p:grpSpPr bwMode="auto">
          <a:xfrm>
            <a:off x="171450" y="4692650"/>
            <a:ext cx="590550" cy="590550"/>
            <a:chOff x="1295400" y="3505200"/>
            <a:chExt cx="1219200" cy="1219200"/>
          </a:xfrm>
        </p:grpSpPr>
        <p:sp>
          <p:nvSpPr>
            <p:cNvPr id="319" name="Cube 318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0" name="Cube 319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1" name="Cube 320"/>
            <p:cNvSpPr>
              <a:spLocks noChangeArrowheads="1"/>
            </p:cNvSpPr>
            <p:nvPr/>
          </p:nvSpPr>
          <p:spPr bwMode="auto">
            <a:xfrm>
              <a:off x="2059040" y="4268840"/>
              <a:ext cx="45556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2" name="Cube 321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3" name="Cube 322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4" name="Cube 323"/>
            <p:cNvSpPr>
              <a:spLocks noChangeArrowheads="1"/>
            </p:cNvSpPr>
            <p:nvPr/>
          </p:nvSpPr>
          <p:spPr bwMode="auto">
            <a:xfrm>
              <a:off x="2059040" y="3885381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5" name="Cube 324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6" name="Cube 325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" name="Cube 326"/>
            <p:cNvSpPr>
              <a:spLocks noChangeArrowheads="1"/>
            </p:cNvSpPr>
            <p:nvPr/>
          </p:nvSpPr>
          <p:spPr bwMode="auto">
            <a:xfrm>
              <a:off x="2059040" y="3505200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12" name="Group 185"/>
          <p:cNvGrpSpPr>
            <a:grpSpLocks/>
          </p:cNvGrpSpPr>
          <p:nvPr/>
        </p:nvGrpSpPr>
        <p:grpSpPr bwMode="auto">
          <a:xfrm>
            <a:off x="723900" y="4692650"/>
            <a:ext cx="590550" cy="590550"/>
            <a:chOff x="1295400" y="3505200"/>
            <a:chExt cx="1219200" cy="1219200"/>
          </a:xfrm>
        </p:grpSpPr>
        <p:sp>
          <p:nvSpPr>
            <p:cNvPr id="310" name="Cube 309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1" name="Cube 310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2" name="Cube 311"/>
            <p:cNvSpPr>
              <a:spLocks noChangeArrowheads="1"/>
            </p:cNvSpPr>
            <p:nvPr/>
          </p:nvSpPr>
          <p:spPr bwMode="auto">
            <a:xfrm>
              <a:off x="2059040" y="4268840"/>
              <a:ext cx="45556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3" name="Cube 312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4" name="Cube 313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5" name="Cube 314"/>
            <p:cNvSpPr>
              <a:spLocks noChangeArrowheads="1"/>
            </p:cNvSpPr>
            <p:nvPr/>
          </p:nvSpPr>
          <p:spPr bwMode="auto">
            <a:xfrm>
              <a:off x="2059040" y="3885381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6" name="Cube 315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" name="Cube 316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8" name="Cube 317"/>
            <p:cNvSpPr>
              <a:spLocks noChangeArrowheads="1"/>
            </p:cNvSpPr>
            <p:nvPr/>
          </p:nvSpPr>
          <p:spPr bwMode="auto">
            <a:xfrm>
              <a:off x="2059040" y="3505200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13" name="Group 186"/>
          <p:cNvGrpSpPr>
            <a:grpSpLocks/>
          </p:cNvGrpSpPr>
          <p:nvPr/>
        </p:nvGrpSpPr>
        <p:grpSpPr bwMode="auto">
          <a:xfrm>
            <a:off x="1277938" y="4692650"/>
            <a:ext cx="588962" cy="590550"/>
            <a:chOff x="1295400" y="3505200"/>
            <a:chExt cx="1219200" cy="1219200"/>
          </a:xfrm>
        </p:grpSpPr>
        <p:sp>
          <p:nvSpPr>
            <p:cNvPr id="301" name="Cube 300"/>
            <p:cNvSpPr>
              <a:spLocks noChangeArrowheads="1"/>
            </p:cNvSpPr>
            <p:nvPr/>
          </p:nvSpPr>
          <p:spPr bwMode="auto">
            <a:xfrm>
              <a:off x="1295400" y="4268840"/>
              <a:ext cx="45678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2" name="Cube 301"/>
            <p:cNvSpPr>
              <a:spLocks noChangeArrowheads="1"/>
            </p:cNvSpPr>
            <p:nvPr/>
          </p:nvSpPr>
          <p:spPr bwMode="auto">
            <a:xfrm>
              <a:off x="1676606" y="4268840"/>
              <a:ext cx="45678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3" name="Cube 302"/>
            <p:cNvSpPr>
              <a:spLocks noChangeArrowheads="1"/>
            </p:cNvSpPr>
            <p:nvPr/>
          </p:nvSpPr>
          <p:spPr bwMode="auto">
            <a:xfrm>
              <a:off x="2057811" y="4268840"/>
              <a:ext cx="45678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4" name="Cube 303"/>
            <p:cNvSpPr>
              <a:spLocks noChangeArrowheads="1"/>
            </p:cNvSpPr>
            <p:nvPr/>
          </p:nvSpPr>
          <p:spPr bwMode="auto">
            <a:xfrm>
              <a:off x="1295400" y="3885381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5" name="Cube 304"/>
            <p:cNvSpPr>
              <a:spLocks noChangeArrowheads="1"/>
            </p:cNvSpPr>
            <p:nvPr/>
          </p:nvSpPr>
          <p:spPr bwMode="auto">
            <a:xfrm>
              <a:off x="1676606" y="3885381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6" name="Cube 305"/>
            <p:cNvSpPr>
              <a:spLocks noChangeArrowheads="1"/>
            </p:cNvSpPr>
            <p:nvPr/>
          </p:nvSpPr>
          <p:spPr bwMode="auto">
            <a:xfrm>
              <a:off x="2057811" y="3885381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" name="Cube 306"/>
            <p:cNvSpPr>
              <a:spLocks noChangeArrowheads="1"/>
            </p:cNvSpPr>
            <p:nvPr/>
          </p:nvSpPr>
          <p:spPr bwMode="auto">
            <a:xfrm>
              <a:off x="1295400" y="3505200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" name="Cube 307"/>
            <p:cNvSpPr>
              <a:spLocks noChangeArrowheads="1"/>
            </p:cNvSpPr>
            <p:nvPr/>
          </p:nvSpPr>
          <p:spPr bwMode="auto">
            <a:xfrm>
              <a:off x="1676606" y="3505200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9" name="Cube 308"/>
            <p:cNvSpPr>
              <a:spLocks noChangeArrowheads="1"/>
            </p:cNvSpPr>
            <p:nvPr/>
          </p:nvSpPr>
          <p:spPr bwMode="auto">
            <a:xfrm>
              <a:off x="2057811" y="3505200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14" name="Group 187"/>
          <p:cNvGrpSpPr>
            <a:grpSpLocks/>
          </p:cNvGrpSpPr>
          <p:nvPr/>
        </p:nvGrpSpPr>
        <p:grpSpPr bwMode="auto">
          <a:xfrm>
            <a:off x="1830388" y="4692650"/>
            <a:ext cx="590550" cy="590550"/>
            <a:chOff x="1295400" y="3505200"/>
            <a:chExt cx="1219200" cy="1219200"/>
          </a:xfrm>
        </p:grpSpPr>
        <p:sp>
          <p:nvSpPr>
            <p:cNvPr id="292" name="Cube 291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3" name="Cube 292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4" name="Cube 293"/>
            <p:cNvSpPr>
              <a:spLocks noChangeArrowheads="1"/>
            </p:cNvSpPr>
            <p:nvPr/>
          </p:nvSpPr>
          <p:spPr bwMode="auto">
            <a:xfrm>
              <a:off x="2059038" y="4268840"/>
              <a:ext cx="455562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5" name="Cube 294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6" name="Cube 295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" name="Cube 296"/>
            <p:cNvSpPr>
              <a:spLocks noChangeArrowheads="1"/>
            </p:cNvSpPr>
            <p:nvPr/>
          </p:nvSpPr>
          <p:spPr bwMode="auto">
            <a:xfrm>
              <a:off x="2059038" y="3885381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8" name="Cube 297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9" name="Cube 298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0" name="Cube 299"/>
            <p:cNvSpPr>
              <a:spLocks noChangeArrowheads="1"/>
            </p:cNvSpPr>
            <p:nvPr/>
          </p:nvSpPr>
          <p:spPr bwMode="auto">
            <a:xfrm>
              <a:off x="2059038" y="3505200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15" name="Group 188"/>
          <p:cNvGrpSpPr>
            <a:grpSpLocks/>
          </p:cNvGrpSpPr>
          <p:nvPr/>
        </p:nvGrpSpPr>
        <p:grpSpPr bwMode="auto">
          <a:xfrm>
            <a:off x="171450" y="4140200"/>
            <a:ext cx="590550" cy="590550"/>
            <a:chOff x="1295400" y="3505200"/>
            <a:chExt cx="1219200" cy="1219200"/>
          </a:xfrm>
        </p:grpSpPr>
        <p:sp>
          <p:nvSpPr>
            <p:cNvPr id="283" name="Cube 282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4" name="Cube 283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5" name="Cube 284"/>
            <p:cNvSpPr>
              <a:spLocks noChangeArrowheads="1"/>
            </p:cNvSpPr>
            <p:nvPr/>
          </p:nvSpPr>
          <p:spPr bwMode="auto">
            <a:xfrm>
              <a:off x="2059040" y="4268840"/>
              <a:ext cx="45556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" name="Cube 285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" name="Cube 286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8" name="Cube 287"/>
            <p:cNvSpPr>
              <a:spLocks noChangeArrowheads="1"/>
            </p:cNvSpPr>
            <p:nvPr/>
          </p:nvSpPr>
          <p:spPr bwMode="auto">
            <a:xfrm>
              <a:off x="2059040" y="3885381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9" name="Cube 288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0" name="Cube 289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1" name="Cube 290"/>
            <p:cNvSpPr>
              <a:spLocks noChangeArrowheads="1"/>
            </p:cNvSpPr>
            <p:nvPr/>
          </p:nvSpPr>
          <p:spPr bwMode="auto">
            <a:xfrm>
              <a:off x="2059040" y="3505200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16" name="Group 189"/>
          <p:cNvGrpSpPr>
            <a:grpSpLocks/>
          </p:cNvGrpSpPr>
          <p:nvPr/>
        </p:nvGrpSpPr>
        <p:grpSpPr bwMode="auto">
          <a:xfrm>
            <a:off x="723900" y="4140200"/>
            <a:ext cx="590550" cy="590550"/>
            <a:chOff x="1295400" y="3505200"/>
            <a:chExt cx="1219200" cy="1219200"/>
          </a:xfrm>
        </p:grpSpPr>
        <p:sp>
          <p:nvSpPr>
            <p:cNvPr id="274" name="Cube 273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5" name="Cube 274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" name="Cube 275"/>
            <p:cNvSpPr>
              <a:spLocks noChangeArrowheads="1"/>
            </p:cNvSpPr>
            <p:nvPr/>
          </p:nvSpPr>
          <p:spPr bwMode="auto">
            <a:xfrm>
              <a:off x="2059040" y="4268840"/>
              <a:ext cx="455560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7" name="Cube 276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8" name="Cube 277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Cube 278"/>
            <p:cNvSpPr>
              <a:spLocks noChangeArrowheads="1"/>
            </p:cNvSpPr>
            <p:nvPr/>
          </p:nvSpPr>
          <p:spPr bwMode="auto">
            <a:xfrm>
              <a:off x="2059040" y="3885381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Cube 279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Cube 280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2" name="Cube 281"/>
            <p:cNvSpPr>
              <a:spLocks noChangeArrowheads="1"/>
            </p:cNvSpPr>
            <p:nvPr/>
          </p:nvSpPr>
          <p:spPr bwMode="auto">
            <a:xfrm>
              <a:off x="2059040" y="3505200"/>
              <a:ext cx="455560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6" name="Group 190"/>
          <p:cNvGrpSpPr>
            <a:grpSpLocks/>
          </p:cNvGrpSpPr>
          <p:nvPr/>
        </p:nvGrpSpPr>
        <p:grpSpPr bwMode="auto">
          <a:xfrm>
            <a:off x="1277938" y="4140200"/>
            <a:ext cx="588962" cy="590550"/>
            <a:chOff x="1295400" y="3505200"/>
            <a:chExt cx="1219200" cy="1219200"/>
          </a:xfrm>
        </p:grpSpPr>
        <p:sp>
          <p:nvSpPr>
            <p:cNvPr id="265" name="Cube 264"/>
            <p:cNvSpPr>
              <a:spLocks noChangeArrowheads="1"/>
            </p:cNvSpPr>
            <p:nvPr/>
          </p:nvSpPr>
          <p:spPr bwMode="auto">
            <a:xfrm>
              <a:off x="1295400" y="4268840"/>
              <a:ext cx="45678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" name="Cube 265"/>
            <p:cNvSpPr>
              <a:spLocks noChangeArrowheads="1"/>
            </p:cNvSpPr>
            <p:nvPr/>
          </p:nvSpPr>
          <p:spPr bwMode="auto">
            <a:xfrm>
              <a:off x="1676606" y="4268840"/>
              <a:ext cx="45678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Cube 266"/>
            <p:cNvSpPr>
              <a:spLocks noChangeArrowheads="1"/>
            </p:cNvSpPr>
            <p:nvPr/>
          </p:nvSpPr>
          <p:spPr bwMode="auto">
            <a:xfrm>
              <a:off x="2057811" y="4268840"/>
              <a:ext cx="45678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8" name="Cube 267"/>
            <p:cNvSpPr>
              <a:spLocks noChangeArrowheads="1"/>
            </p:cNvSpPr>
            <p:nvPr/>
          </p:nvSpPr>
          <p:spPr bwMode="auto">
            <a:xfrm>
              <a:off x="1295400" y="3885381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9" name="Cube 268"/>
            <p:cNvSpPr>
              <a:spLocks noChangeArrowheads="1"/>
            </p:cNvSpPr>
            <p:nvPr/>
          </p:nvSpPr>
          <p:spPr bwMode="auto">
            <a:xfrm>
              <a:off x="1676606" y="3885381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0" name="Cube 269"/>
            <p:cNvSpPr>
              <a:spLocks noChangeArrowheads="1"/>
            </p:cNvSpPr>
            <p:nvPr/>
          </p:nvSpPr>
          <p:spPr bwMode="auto">
            <a:xfrm>
              <a:off x="2057811" y="3885381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Cube 270"/>
            <p:cNvSpPr>
              <a:spLocks noChangeArrowheads="1"/>
            </p:cNvSpPr>
            <p:nvPr/>
          </p:nvSpPr>
          <p:spPr bwMode="auto">
            <a:xfrm>
              <a:off x="1295400" y="3505200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Cube 271"/>
            <p:cNvSpPr>
              <a:spLocks noChangeArrowheads="1"/>
            </p:cNvSpPr>
            <p:nvPr/>
          </p:nvSpPr>
          <p:spPr bwMode="auto">
            <a:xfrm>
              <a:off x="1676606" y="3505200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3" name="Cube 272"/>
            <p:cNvSpPr>
              <a:spLocks noChangeArrowheads="1"/>
            </p:cNvSpPr>
            <p:nvPr/>
          </p:nvSpPr>
          <p:spPr bwMode="auto">
            <a:xfrm>
              <a:off x="2057811" y="3505200"/>
              <a:ext cx="45678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18" name="Group 191"/>
          <p:cNvGrpSpPr>
            <a:grpSpLocks/>
          </p:cNvGrpSpPr>
          <p:nvPr/>
        </p:nvGrpSpPr>
        <p:grpSpPr bwMode="auto">
          <a:xfrm>
            <a:off x="1830388" y="4140200"/>
            <a:ext cx="590550" cy="590550"/>
            <a:chOff x="1295400" y="3505200"/>
            <a:chExt cx="1219200" cy="1219200"/>
          </a:xfrm>
        </p:grpSpPr>
        <p:sp>
          <p:nvSpPr>
            <p:cNvPr id="184" name="Cube 183"/>
            <p:cNvSpPr>
              <a:spLocks noChangeArrowheads="1"/>
            </p:cNvSpPr>
            <p:nvPr/>
          </p:nvSpPr>
          <p:spPr bwMode="auto">
            <a:xfrm>
              <a:off x="1295400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5" name="Cube 184"/>
            <p:cNvSpPr>
              <a:spLocks noChangeArrowheads="1"/>
            </p:cNvSpPr>
            <p:nvPr/>
          </p:nvSpPr>
          <p:spPr bwMode="auto">
            <a:xfrm>
              <a:off x="1675581" y="4268840"/>
              <a:ext cx="458839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6" name="Cube 185"/>
            <p:cNvSpPr>
              <a:spLocks noChangeArrowheads="1"/>
            </p:cNvSpPr>
            <p:nvPr/>
          </p:nvSpPr>
          <p:spPr bwMode="auto">
            <a:xfrm>
              <a:off x="2059038" y="4268840"/>
              <a:ext cx="455562" cy="4555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7" name="Cube 186"/>
            <p:cNvSpPr>
              <a:spLocks noChangeArrowheads="1"/>
            </p:cNvSpPr>
            <p:nvPr/>
          </p:nvSpPr>
          <p:spPr bwMode="auto">
            <a:xfrm>
              <a:off x="1295400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8" name="Cube 187"/>
            <p:cNvSpPr>
              <a:spLocks noChangeArrowheads="1"/>
            </p:cNvSpPr>
            <p:nvPr/>
          </p:nvSpPr>
          <p:spPr bwMode="auto">
            <a:xfrm>
              <a:off x="1675581" y="3885381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9" name="Cube 188"/>
            <p:cNvSpPr>
              <a:spLocks noChangeArrowheads="1"/>
            </p:cNvSpPr>
            <p:nvPr/>
          </p:nvSpPr>
          <p:spPr bwMode="auto">
            <a:xfrm>
              <a:off x="2059038" y="3885381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0" name="Cube 189"/>
            <p:cNvSpPr>
              <a:spLocks noChangeArrowheads="1"/>
            </p:cNvSpPr>
            <p:nvPr/>
          </p:nvSpPr>
          <p:spPr bwMode="auto">
            <a:xfrm>
              <a:off x="1295400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1" name="Cube 190"/>
            <p:cNvSpPr>
              <a:spLocks noChangeArrowheads="1"/>
            </p:cNvSpPr>
            <p:nvPr/>
          </p:nvSpPr>
          <p:spPr bwMode="auto">
            <a:xfrm>
              <a:off x="1675581" y="3505200"/>
              <a:ext cx="458839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Cube 191"/>
            <p:cNvSpPr>
              <a:spLocks noChangeArrowheads="1"/>
            </p:cNvSpPr>
            <p:nvPr/>
          </p:nvSpPr>
          <p:spPr bwMode="auto">
            <a:xfrm>
              <a:off x="2059038" y="3505200"/>
              <a:ext cx="455562" cy="4588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6AAC5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buFont typeface="Arial" pitchFamily="34" charset="0"/>
                <a:buNone/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719" name="TextBox 344"/>
          <p:cNvSpPr txBox="1">
            <a:spLocks noChangeArrowheads="1"/>
          </p:cNvSpPr>
          <p:nvPr/>
        </p:nvSpPr>
        <p:spPr bwMode="auto">
          <a:xfrm>
            <a:off x="0" y="3608388"/>
            <a:ext cx="32877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Global Address Space (RW) </a:t>
            </a:r>
          </a:p>
        </p:txBody>
      </p:sp>
      <p:sp>
        <p:nvSpPr>
          <p:cNvPr id="330" name="Oval 329"/>
          <p:cNvSpPr/>
          <p:nvPr/>
        </p:nvSpPr>
        <p:spPr>
          <a:xfrm>
            <a:off x="3590925" y="3311525"/>
            <a:ext cx="160338" cy="1603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335" name="Oval 334"/>
          <p:cNvSpPr/>
          <p:nvPr/>
        </p:nvSpPr>
        <p:spPr>
          <a:xfrm>
            <a:off x="3298825" y="3094038"/>
            <a:ext cx="1108075" cy="1033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348" name="TextBox 344"/>
          <p:cNvSpPr txBox="1">
            <a:spLocks noChangeArrowheads="1"/>
          </p:cNvSpPr>
          <p:nvPr/>
        </p:nvSpPr>
        <p:spPr bwMode="auto">
          <a:xfrm>
            <a:off x="2908300" y="2644775"/>
            <a:ext cx="1873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Task Collection</a:t>
            </a:r>
          </a:p>
        </p:txBody>
      </p:sp>
      <p:sp>
        <p:nvSpPr>
          <p:cNvPr id="409" name="Oval 408"/>
          <p:cNvSpPr/>
          <p:nvPr/>
        </p:nvSpPr>
        <p:spPr>
          <a:xfrm>
            <a:off x="3756025" y="3513138"/>
            <a:ext cx="160338" cy="1603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411" name="Oval 410"/>
          <p:cNvSpPr/>
          <p:nvPr/>
        </p:nvSpPr>
        <p:spPr>
          <a:xfrm>
            <a:off x="3735388" y="3838575"/>
            <a:ext cx="160337" cy="1603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412" name="Oval 411"/>
          <p:cNvSpPr/>
          <p:nvPr/>
        </p:nvSpPr>
        <p:spPr>
          <a:xfrm>
            <a:off x="3479800" y="3644900"/>
            <a:ext cx="160338" cy="1603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413" name="Oval 412"/>
          <p:cNvSpPr/>
          <p:nvPr/>
        </p:nvSpPr>
        <p:spPr>
          <a:xfrm>
            <a:off x="3916363" y="3216275"/>
            <a:ext cx="160337" cy="1619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414" name="Rectangle 413"/>
          <p:cNvSpPr/>
          <p:nvPr/>
        </p:nvSpPr>
        <p:spPr>
          <a:xfrm>
            <a:off x="4905375" y="1803400"/>
            <a:ext cx="66675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FFFFFF"/>
                </a:solidFill>
                <a:ea typeface="ＭＳ Ｐゴシック" pitchFamily="26" charset="-128"/>
                <a:cs typeface="ＭＳ Ｐゴシック" pitchFamily="26" charset="-128"/>
              </a:rPr>
              <a:t>P</a:t>
            </a:r>
            <a:r>
              <a:rPr lang="en-US" baseline="-25000">
                <a:solidFill>
                  <a:srgbClr val="FFFFFF"/>
                </a:solidFill>
                <a:ea typeface="ＭＳ Ｐゴシック" pitchFamily="26" charset="-128"/>
                <a:cs typeface="ＭＳ Ｐゴシック" pitchFamily="26" charset="-128"/>
              </a:rPr>
              <a:t>0</a:t>
            </a:r>
          </a:p>
        </p:txBody>
      </p:sp>
      <p:sp>
        <p:nvSpPr>
          <p:cNvPr id="418" name="Right Brace 417"/>
          <p:cNvSpPr/>
          <p:nvPr/>
        </p:nvSpPr>
        <p:spPr>
          <a:xfrm>
            <a:off x="5695950" y="1927225"/>
            <a:ext cx="358775" cy="3546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419" name="Rectangle 418"/>
          <p:cNvSpPr/>
          <p:nvPr/>
        </p:nvSpPr>
        <p:spPr>
          <a:xfrm>
            <a:off x="4933950" y="5119688"/>
            <a:ext cx="668338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FFFFFF"/>
                </a:solidFill>
                <a:ea typeface="ＭＳ Ｐゴシック" pitchFamily="26" charset="-128"/>
                <a:cs typeface="ＭＳ Ｐゴシック" pitchFamily="26" charset="-128"/>
              </a:rPr>
              <a:t>P</a:t>
            </a:r>
            <a:r>
              <a:rPr lang="en-US" baseline="-25000">
                <a:solidFill>
                  <a:srgbClr val="FFFFFF"/>
                </a:solidFill>
                <a:ea typeface="ＭＳ Ｐゴシック" pitchFamily="26" charset="-128"/>
                <a:cs typeface="ＭＳ Ｐゴシック" pitchFamily="26" charset="-128"/>
              </a:rPr>
              <a:t>N-1</a:t>
            </a:r>
          </a:p>
        </p:txBody>
      </p:sp>
      <p:cxnSp>
        <p:nvCxnSpPr>
          <p:cNvPr id="421" name="Straight Connector 420"/>
          <p:cNvCxnSpPr/>
          <p:nvPr/>
        </p:nvCxnSpPr>
        <p:spPr>
          <a:xfrm rot="16200000" flipH="1">
            <a:off x="4059238" y="3614738"/>
            <a:ext cx="2298700" cy="12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Freeform 425"/>
          <p:cNvSpPr/>
          <p:nvPr/>
        </p:nvSpPr>
        <p:spPr>
          <a:xfrm>
            <a:off x="2085975" y="1903413"/>
            <a:ext cx="2708275" cy="944562"/>
          </a:xfrm>
          <a:custGeom>
            <a:avLst/>
            <a:gdLst>
              <a:gd name="connsiteX0" fmla="*/ 2695832 w 2708189"/>
              <a:gd name="connsiteY0" fmla="*/ 0 h 945291"/>
              <a:gd name="connsiteX1" fmla="*/ 2059 w 2708189"/>
              <a:gd name="connsiteY1" fmla="*/ 889686 h 945291"/>
              <a:gd name="connsiteX2" fmla="*/ 2708189 w 2708189"/>
              <a:gd name="connsiteY2" fmla="*/ 333632 h 945291"/>
              <a:gd name="connsiteX3" fmla="*/ 2708189 w 2708189"/>
              <a:gd name="connsiteY3" fmla="*/ 333632 h 94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189" h="945291">
                <a:moveTo>
                  <a:pt x="2695832" y="0"/>
                </a:moveTo>
                <a:cubicBezTo>
                  <a:pt x="1347916" y="417040"/>
                  <a:pt x="0" y="834081"/>
                  <a:pt x="2059" y="889686"/>
                </a:cubicBezTo>
                <a:cubicBezTo>
                  <a:pt x="4118" y="945291"/>
                  <a:pt x="2708189" y="333632"/>
                  <a:pt x="2708189" y="333632"/>
                </a:cubicBezTo>
                <a:lnTo>
                  <a:pt x="2708189" y="333632"/>
                </a:lnTo>
              </a:path>
            </a:pathLst>
          </a:cu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428" name="Freeform 427"/>
          <p:cNvSpPr/>
          <p:nvPr/>
        </p:nvSpPr>
        <p:spPr>
          <a:xfrm>
            <a:off x="1754188" y="2286000"/>
            <a:ext cx="3336925" cy="2819400"/>
          </a:xfrm>
          <a:custGeom>
            <a:avLst/>
            <a:gdLst>
              <a:gd name="connsiteX0" fmla="*/ 3336325 w 3336325"/>
              <a:gd name="connsiteY0" fmla="*/ 0 h 2819400"/>
              <a:gd name="connsiteX1" fmla="*/ 2644346 w 3336325"/>
              <a:gd name="connsiteY1" fmla="*/ 2409568 h 2819400"/>
              <a:gd name="connsiteX2" fmla="*/ 0 w 3336325"/>
              <a:gd name="connsiteY2" fmla="*/ 2458995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6325" h="2819400">
                <a:moveTo>
                  <a:pt x="3336325" y="0"/>
                </a:moveTo>
                <a:cubicBezTo>
                  <a:pt x="3268362" y="999868"/>
                  <a:pt x="3200400" y="1999736"/>
                  <a:pt x="2644346" y="2409568"/>
                </a:cubicBezTo>
                <a:cubicBezTo>
                  <a:pt x="2088292" y="2819400"/>
                  <a:pt x="1044146" y="2639197"/>
                  <a:pt x="0" y="2458995"/>
                </a:cubicBezTo>
              </a:path>
            </a:pathLst>
          </a:cu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sp>
        <p:nvSpPr>
          <p:cNvPr id="429" name="TextBox 344"/>
          <p:cNvSpPr txBox="1">
            <a:spLocks noChangeArrowheads="1"/>
          </p:cNvSpPr>
          <p:nvPr/>
        </p:nvSpPr>
        <p:spPr bwMode="auto">
          <a:xfrm>
            <a:off x="4716463" y="1389063"/>
            <a:ext cx="11842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Compute</a:t>
            </a:r>
          </a:p>
        </p:txBody>
      </p:sp>
      <p:sp>
        <p:nvSpPr>
          <p:cNvPr id="430" name="TextBox 344"/>
          <p:cNvSpPr txBox="1">
            <a:spLocks noChangeArrowheads="1"/>
          </p:cNvSpPr>
          <p:nvPr/>
        </p:nvSpPr>
        <p:spPr bwMode="auto">
          <a:xfrm>
            <a:off x="3225800" y="1911350"/>
            <a:ext cx="568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Get</a:t>
            </a:r>
          </a:p>
        </p:txBody>
      </p:sp>
      <p:sp>
        <p:nvSpPr>
          <p:cNvPr id="431" name="TextBox 344"/>
          <p:cNvSpPr txBox="1">
            <a:spLocks noChangeArrowheads="1"/>
          </p:cNvSpPr>
          <p:nvPr/>
        </p:nvSpPr>
        <p:spPr bwMode="auto">
          <a:xfrm>
            <a:off x="2882900" y="5005388"/>
            <a:ext cx="19288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Put/Accumulate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11892 -0.176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5" grpId="0" animBg="1"/>
      <p:bldP spid="348" grpId="0"/>
      <p:bldP spid="409" grpId="0" animBg="1"/>
      <p:bldP spid="411" grpId="0" animBg="1"/>
      <p:bldP spid="412" grpId="0" animBg="1"/>
      <p:bldP spid="413" grpId="0" animBg="1"/>
      <p:bldP spid="413" grpId="1" animBg="1"/>
      <p:bldP spid="426" grpId="0" animBg="1"/>
      <p:bldP spid="428" grpId="0" animBg="1"/>
      <p:bldP spid="429" grpId="0"/>
      <p:bldP spid="430" grpId="0"/>
      <p:bldP spid="4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44500" y="258763"/>
            <a:ext cx="8204200" cy="457200"/>
          </a:xfrm>
        </p:spPr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Other Questions for Fault Tolerance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143000" y="2438400"/>
            <a:ext cx="1295400" cy="914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0" y="1371600"/>
            <a:ext cx="6858000" cy="6096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Interconnection Network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971800" y="2438400"/>
            <a:ext cx="1295400" cy="914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876800" y="2438400"/>
            <a:ext cx="1295400" cy="914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705600" y="2438400"/>
            <a:ext cx="1295400" cy="914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cxnSpLocks noChangeShapeType="1"/>
            <a:stCxn id="4" idx="0"/>
            <a:endCxn id="8" idx="2"/>
          </p:cNvCxnSpPr>
          <p:nvPr/>
        </p:nvCxnSpPr>
        <p:spPr bwMode="auto">
          <a:xfrm rot="5400000" flipH="1" flipV="1">
            <a:off x="2952750" y="819150"/>
            <a:ext cx="457200" cy="278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Straight Connector 16"/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3867150" y="1733550"/>
            <a:ext cx="457200" cy="9525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" name="Straight Connector 18"/>
          <p:cNvCxnSpPr>
            <a:cxnSpLocks noChangeShapeType="1"/>
            <a:stCxn id="10" idx="0"/>
            <a:endCxn id="8" idx="2"/>
          </p:cNvCxnSpPr>
          <p:nvPr/>
        </p:nvCxnSpPr>
        <p:spPr bwMode="auto">
          <a:xfrm rot="16200000" flipV="1">
            <a:off x="4819650" y="1733550"/>
            <a:ext cx="457200" cy="9525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1" name="Straight Connector 20"/>
          <p:cNvCxnSpPr>
            <a:cxnSpLocks noChangeShapeType="1"/>
            <a:stCxn id="11" idx="0"/>
            <a:endCxn id="8" idx="2"/>
          </p:cNvCxnSpPr>
          <p:nvPr/>
        </p:nvCxnSpPr>
        <p:spPr bwMode="auto">
          <a:xfrm rot="16200000" flipV="1">
            <a:off x="5734050" y="819150"/>
            <a:ext cx="457200" cy="2781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219200" y="3810000"/>
            <a:ext cx="6858000" cy="45720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Power supply</a:t>
            </a:r>
          </a:p>
        </p:txBody>
      </p:sp>
      <p:cxnSp>
        <p:nvCxnSpPr>
          <p:cNvPr id="30" name="Curved Connector 29"/>
          <p:cNvCxnSpPr>
            <a:cxnSpLocks noChangeShapeType="1"/>
            <a:stCxn id="4" idx="2"/>
          </p:cNvCxnSpPr>
          <p:nvPr/>
        </p:nvCxnSpPr>
        <p:spPr bwMode="auto">
          <a:xfrm rot="16200000" flipH="1">
            <a:off x="1657350" y="3486150"/>
            <a:ext cx="457200" cy="190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1" name="Curved Connector 30"/>
          <p:cNvCxnSpPr>
            <a:cxnSpLocks noChangeShapeType="1"/>
          </p:cNvCxnSpPr>
          <p:nvPr/>
        </p:nvCxnSpPr>
        <p:spPr bwMode="auto">
          <a:xfrm rot="16200000" flipH="1">
            <a:off x="3448050" y="3486150"/>
            <a:ext cx="457200" cy="190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2" name="Curved Connector 31"/>
          <p:cNvCxnSpPr>
            <a:cxnSpLocks noChangeShapeType="1"/>
          </p:cNvCxnSpPr>
          <p:nvPr/>
        </p:nvCxnSpPr>
        <p:spPr bwMode="auto">
          <a:xfrm rot="16200000" flipH="1">
            <a:off x="5429250" y="3486150"/>
            <a:ext cx="457200" cy="190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Curved Connector 32"/>
          <p:cNvCxnSpPr>
            <a:cxnSpLocks noChangeShapeType="1"/>
          </p:cNvCxnSpPr>
          <p:nvPr/>
        </p:nvCxnSpPr>
        <p:spPr bwMode="auto">
          <a:xfrm rot="16200000" flipH="1">
            <a:off x="7258050" y="3486150"/>
            <a:ext cx="457200" cy="190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981200" y="2514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715000" y="2514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371600" y="2819400"/>
            <a:ext cx="304800" cy="3048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790" name="TextBox 39"/>
          <p:cNvSpPr txBox="1">
            <a:spLocks noChangeArrowheads="1"/>
          </p:cNvSpPr>
          <p:nvPr/>
        </p:nvSpPr>
        <p:spPr bwMode="auto">
          <a:xfrm>
            <a:off x="1600200" y="4572000"/>
            <a:ext cx="19177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Is Node 2 Dead?</a:t>
            </a:r>
          </a:p>
        </p:txBody>
      </p:sp>
      <p:sp>
        <p:nvSpPr>
          <p:cNvPr id="32791" name="TextBox 40"/>
          <p:cNvSpPr txBox="1">
            <a:spLocks noChangeArrowheads="1"/>
          </p:cNvSpPr>
          <p:nvPr/>
        </p:nvSpPr>
        <p:spPr bwMode="auto">
          <a:xfrm>
            <a:off x="447675" y="4945063"/>
            <a:ext cx="414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should the process manager do?</a:t>
            </a:r>
          </a:p>
        </p:txBody>
      </p:sp>
      <p:sp>
        <p:nvSpPr>
          <p:cNvPr id="32792" name="TextBox 41"/>
          <p:cNvSpPr txBox="1">
            <a:spLocks noChangeArrowheads="1"/>
          </p:cNvSpPr>
          <p:nvPr/>
        </p:nvSpPr>
        <p:spPr bwMode="auto">
          <a:xfrm>
            <a:off x="4572000" y="5181600"/>
            <a:ext cx="4033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about the collective operations</a:t>
            </a:r>
          </a:p>
          <a:p>
            <a:r>
              <a:rPr lang="en-US"/>
              <a:t>and their semantics?</a:t>
            </a:r>
          </a:p>
        </p:txBody>
      </p:sp>
      <p:sp>
        <p:nvSpPr>
          <p:cNvPr id="32793" name="TextBox 42"/>
          <p:cNvSpPr txBox="1">
            <a:spLocks noChangeArrowheads="1"/>
          </p:cNvSpPr>
          <p:nvPr/>
        </p:nvSpPr>
        <p:spPr bwMode="auto">
          <a:xfrm>
            <a:off x="4603750" y="4572000"/>
            <a:ext cx="3970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about the one-sided operations</a:t>
            </a:r>
          </a:p>
          <a:p>
            <a:r>
              <a:rPr lang="en-US"/>
              <a:t>to the failed node?</a:t>
            </a:r>
          </a:p>
        </p:txBody>
      </p:sp>
      <p:sp>
        <p:nvSpPr>
          <p:cNvPr id="32794" name="TextBox 43"/>
          <p:cNvSpPr txBox="1">
            <a:spLocks noChangeArrowheads="1"/>
          </p:cNvSpPr>
          <p:nvPr/>
        </p:nvSpPr>
        <p:spPr bwMode="auto">
          <a:xfrm>
            <a:off x="901700" y="5370513"/>
            <a:ext cx="3136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about the lost data and</a:t>
            </a:r>
          </a:p>
          <a:p>
            <a:r>
              <a:rPr lang="en-US"/>
              <a:t>computation?</a:t>
            </a:r>
          </a:p>
        </p:txBody>
      </p:sp>
      <p:sp>
        <p:nvSpPr>
          <p:cNvPr id="30747" name="TextBox 26"/>
          <p:cNvSpPr txBox="1">
            <a:spLocks noChangeArrowheads="1"/>
          </p:cNvSpPr>
          <p:nvPr/>
        </p:nvSpPr>
        <p:spPr bwMode="auto">
          <a:xfrm>
            <a:off x="2028825" y="3429000"/>
            <a:ext cx="928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Node 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806825" y="3429000"/>
            <a:ext cx="928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Node 2</a:t>
            </a:r>
          </a:p>
        </p:txBody>
      </p:sp>
      <p:sp>
        <p:nvSpPr>
          <p:cNvPr id="30749" name="TextBox 33"/>
          <p:cNvSpPr txBox="1">
            <a:spLocks noChangeArrowheads="1"/>
          </p:cNvSpPr>
          <p:nvPr/>
        </p:nvSpPr>
        <p:spPr bwMode="auto">
          <a:xfrm>
            <a:off x="5851525" y="3429000"/>
            <a:ext cx="928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Node 3</a:t>
            </a:r>
          </a:p>
        </p:txBody>
      </p:sp>
      <p:sp>
        <p:nvSpPr>
          <p:cNvPr id="30750" name="TextBox 39"/>
          <p:cNvSpPr txBox="1">
            <a:spLocks noChangeArrowheads="1"/>
          </p:cNvSpPr>
          <p:nvPr/>
        </p:nvSpPr>
        <p:spPr bwMode="auto">
          <a:xfrm>
            <a:off x="7731125" y="3429000"/>
            <a:ext cx="928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Node 4</a:t>
            </a:r>
          </a:p>
        </p:txBody>
      </p:sp>
      <p:sp>
        <p:nvSpPr>
          <p:cNvPr id="34" name="TextBox 41"/>
          <p:cNvSpPr txBox="1">
            <a:spLocks noChangeArrowheads="1"/>
          </p:cNvSpPr>
          <p:nvPr/>
        </p:nvSpPr>
        <p:spPr bwMode="auto">
          <a:xfrm>
            <a:off x="2252663" y="6062663"/>
            <a:ext cx="4554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/>
              <a:t>We answer these questions in this 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2790" grpId="0"/>
      <p:bldP spid="32791" grpId="0"/>
      <p:bldP spid="32792" grpId="0"/>
      <p:bldP spid="32793" grpId="0"/>
      <p:bldP spid="32794" grpId="0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Provided Solutions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988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Is Node 2 Dead?                               .</a:t>
            </a:r>
          </a:p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What should the process manager do?</a:t>
            </a:r>
          </a:p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What about the lost data and computation?</a:t>
            </a:r>
          </a:p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One-sided operations to the failed node?</a:t>
            </a:r>
          </a:p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Collective communication operations and their semantics?</a:t>
            </a:r>
          </a:p>
          <a:p>
            <a:pPr marL="457200" indent="-457200"/>
            <a:endParaRPr lang="en-US" sz="2000"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31748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988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Design a Fault Tolerance Management Infrastructure</a:t>
            </a:r>
          </a:p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Continue execution with lost node</a:t>
            </a:r>
          </a:p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Application based redundancy and recovery</a:t>
            </a:r>
          </a:p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Fault resilient Global Arrays and ARMCI</a:t>
            </a:r>
          </a:p>
          <a:p>
            <a:pPr marL="457200" indent="-457200">
              <a:buFontTx/>
              <a:buAutoNum type="arabicPeriod"/>
            </a:pPr>
            <a:r>
              <a:rPr lang="en-US" sz="2000">
                <a:ea typeface="ＭＳ Ｐゴシック" pitchFamily="26" charset="-128"/>
                <a:cs typeface="ＭＳ Ｐゴシック" pitchFamily="26" charset="-128"/>
              </a:rPr>
              <a:t>Design a fault resilient barrier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536700" y="1092200"/>
            <a:ext cx="1098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Problem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6197600" y="1092200"/>
            <a:ext cx="1073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400050" y="212725"/>
            <a:ext cx="8204200" cy="4572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ＭＳ Ｐゴシック" pitchFamily="26" charset="-128"/>
                <a:cs typeface="ＭＳ Ｐゴシック" pitchFamily="26" charset="-128"/>
              </a:rPr>
              <a:t>Design of Fault Tolerant Communication Runtime System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514600" y="1143000"/>
            <a:ext cx="4572000" cy="457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514600" y="1752600"/>
            <a:ext cx="4572000" cy="3048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Redundancy/Fault Recovery Layer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514600" y="2514600"/>
            <a:ext cx="4614863" cy="36512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Global Arrays Layer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514600" y="3200400"/>
            <a:ext cx="1828800" cy="876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Fault Resilient ARMCI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04800" y="3886200"/>
            <a:ext cx="15240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Fault Resilient Process Manager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514600" y="4343400"/>
            <a:ext cx="20574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Fault Tolerance Management Infrastructure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257800" y="3200400"/>
            <a:ext cx="1828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Fault Tolerant Barrier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524000" y="2209800"/>
            <a:ext cx="662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5257800" y="4343400"/>
            <a:ext cx="18288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Handling</a:t>
            </a: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</a:t>
            </a: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Redundancy</a:t>
            </a: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2590800" y="5791200"/>
            <a:ext cx="4572000" cy="3048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Network</a:t>
            </a: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1600200" y="5638800"/>
            <a:ext cx="6629400" cy="1588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" name="Rounded Rectangle 15"/>
          <p:cNvSpPr/>
          <p:nvPr/>
        </p:nvSpPr>
        <p:spPr>
          <a:xfrm>
            <a:off x="147638" y="2903538"/>
            <a:ext cx="8167687" cy="2619375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en-IN"/>
          </a:p>
        </p:txBody>
      </p:sp>
      <p:pic>
        <p:nvPicPr>
          <p:cNvPr id="17" name="Picture 20" descr="tickmar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6138" y="3209925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0" descr="tickmar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276600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0" descr="tickmar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7725" y="4578350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ickmar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3462338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 descr="tickmar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6138" y="4557713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74663" y="304800"/>
            <a:ext cx="8204200" cy="987425"/>
          </a:xfrm>
        </p:spPr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ARMCI: underlying communication runtime for Global Arrays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4648200"/>
          </a:xfrm>
        </p:spPr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Aggregate Remote Memory Copy Interface (ARMCI)</a:t>
            </a:r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Provides one-sided communication primitives</a:t>
            </a:r>
          </a:p>
          <a:p>
            <a:pPr lvl="1"/>
            <a:r>
              <a:rPr lang="en-US"/>
              <a:t>Put, Get, Accumulate, Atomic Memory Operations</a:t>
            </a:r>
          </a:p>
          <a:p>
            <a:pPr lvl="1"/>
            <a:r>
              <a:rPr lang="en-US"/>
              <a:t>Abstract network interfaces </a:t>
            </a:r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Established &amp; available on all leading platforms</a:t>
            </a:r>
          </a:p>
          <a:p>
            <a:pPr lvl="1"/>
            <a:r>
              <a:rPr lang="en-US"/>
              <a:t>Cray XTs, XE</a:t>
            </a:r>
          </a:p>
          <a:p>
            <a:pPr lvl="1"/>
            <a:r>
              <a:rPr lang="en-US"/>
              <a:t>IBM Blue Gene L | P</a:t>
            </a:r>
          </a:p>
          <a:p>
            <a:pPr lvl="1"/>
            <a:r>
              <a:rPr lang="en-US"/>
              <a:t>Commodity interconnects (InfiniBand, Ethernet etc)</a:t>
            </a:r>
          </a:p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Further upcoming platforms</a:t>
            </a:r>
          </a:p>
          <a:p>
            <a:pPr lvl="1"/>
            <a:r>
              <a:rPr lang="en-US"/>
              <a:t>IBM Blue Waters, Blue GeneQ</a:t>
            </a:r>
          </a:p>
          <a:p>
            <a:pPr lvl="1"/>
            <a:r>
              <a:rPr lang="en-US"/>
              <a:t>Cray Cascade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26" charset="-128"/>
                <a:cs typeface="ＭＳ Ｐゴシック" pitchFamily="26" charset="-128"/>
              </a:rPr>
              <a:t>FTMI Protocols (Example with InfiniBand)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38200" y="12954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438400" y="12954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5400000">
            <a:off x="153194" y="2971006"/>
            <a:ext cx="198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rot="5400000">
            <a:off x="2058194" y="2971006"/>
            <a:ext cx="198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1295400" y="2057400"/>
            <a:ext cx="1447800" cy="228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5400000">
            <a:off x="-532606" y="2971006"/>
            <a:ext cx="1981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4825" name="TextBox 17"/>
          <p:cNvSpPr txBox="1">
            <a:spLocks noChangeArrowheads="1"/>
          </p:cNvSpPr>
          <p:nvPr/>
        </p:nvSpPr>
        <p:spPr bwMode="auto">
          <a:xfrm>
            <a:off x="1066800" y="2438400"/>
            <a:ext cx="1828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 Response</a:t>
            </a:r>
          </a:p>
        </p:txBody>
      </p:sp>
      <p:sp>
        <p:nvSpPr>
          <p:cNvPr id="34826" name="TextBox 18"/>
          <p:cNvSpPr txBox="1">
            <a:spLocks noChangeArrowheads="1"/>
          </p:cNvSpPr>
          <p:nvPr/>
        </p:nvSpPr>
        <p:spPr bwMode="auto">
          <a:xfrm>
            <a:off x="1066800" y="3089275"/>
            <a:ext cx="1905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 Response</a:t>
            </a: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4953000" y="12954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6629400" y="12954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5400000">
            <a:off x="4344194" y="2971006"/>
            <a:ext cx="198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 rot="5400000">
            <a:off x="6096794" y="2971006"/>
            <a:ext cx="198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4831" name="TextBox 29"/>
          <p:cNvSpPr txBox="1">
            <a:spLocks noChangeArrowheads="1"/>
          </p:cNvSpPr>
          <p:nvPr/>
        </p:nvSpPr>
        <p:spPr bwMode="auto">
          <a:xfrm>
            <a:off x="1066800" y="3810000"/>
            <a:ext cx="1905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Node 2 is</a:t>
            </a:r>
          </a:p>
          <a:p>
            <a:r>
              <a:rPr lang="en-US"/>
              <a:t>dead</a:t>
            </a: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1295400" y="2743200"/>
            <a:ext cx="1447800" cy="228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1295400" y="3429000"/>
            <a:ext cx="1447800" cy="228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1219200" y="2133600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0574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836" name="TextBox 36"/>
          <p:cNvSpPr txBox="1">
            <a:spLocks noChangeArrowheads="1"/>
          </p:cNvSpPr>
          <p:nvPr/>
        </p:nvSpPr>
        <p:spPr bwMode="auto">
          <a:xfrm>
            <a:off x="2362200" y="5334000"/>
            <a:ext cx="1905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Network Adapter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524000" y="579120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838" name="TextBox 38"/>
          <p:cNvSpPr txBox="1">
            <a:spLocks noChangeArrowheads="1"/>
          </p:cNvSpPr>
          <p:nvPr/>
        </p:nvSpPr>
        <p:spPr bwMode="auto">
          <a:xfrm>
            <a:off x="2362200" y="5791200"/>
            <a:ext cx="990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Node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6705600" y="2133600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5486400" y="2133600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Curved Left Arrow 41"/>
          <p:cNvSpPr>
            <a:spLocks noChangeArrowheads="1"/>
          </p:cNvSpPr>
          <p:nvPr/>
        </p:nvSpPr>
        <p:spPr bwMode="auto">
          <a:xfrm>
            <a:off x="5867400" y="1981200"/>
            <a:ext cx="685800" cy="762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842" name="TextBox 42"/>
          <p:cNvSpPr txBox="1">
            <a:spLocks noChangeArrowheads="1"/>
          </p:cNvSpPr>
          <p:nvPr/>
        </p:nvSpPr>
        <p:spPr bwMode="auto">
          <a:xfrm>
            <a:off x="3048000" y="2133600"/>
            <a:ext cx="13716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Requires response from remote process,</a:t>
            </a:r>
          </a:p>
          <a:p>
            <a:r>
              <a:rPr lang="en-US" b="1" i="1">
                <a:solidFill>
                  <a:srgbClr val="000000"/>
                </a:solidFill>
              </a:rPr>
              <a:t>Less Reliable</a:t>
            </a:r>
          </a:p>
        </p:txBody>
      </p: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4686300" y="5410200"/>
            <a:ext cx="723900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4844" name="TextBox 44"/>
          <p:cNvSpPr txBox="1">
            <a:spLocks noChangeArrowheads="1"/>
          </p:cNvSpPr>
          <p:nvPr/>
        </p:nvSpPr>
        <p:spPr bwMode="auto">
          <a:xfrm>
            <a:off x="5410200" y="5334000"/>
            <a:ext cx="1905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Ping Message</a:t>
            </a:r>
          </a:p>
        </p:txBody>
      </p:sp>
      <p:sp>
        <p:nvSpPr>
          <p:cNvPr id="47" name="Curved Left Arrow 46"/>
          <p:cNvSpPr>
            <a:spLocks noChangeArrowheads="1"/>
          </p:cNvSpPr>
          <p:nvPr/>
        </p:nvSpPr>
        <p:spPr bwMode="auto">
          <a:xfrm>
            <a:off x="4876800" y="5715000"/>
            <a:ext cx="304800" cy="304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846" name="TextBox 47"/>
          <p:cNvSpPr txBox="1">
            <a:spLocks noChangeArrowheads="1"/>
          </p:cNvSpPr>
          <p:nvPr/>
        </p:nvSpPr>
        <p:spPr bwMode="auto">
          <a:xfrm>
            <a:off x="5410200" y="5715000"/>
            <a:ext cx="1905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RDMA Read</a:t>
            </a:r>
          </a:p>
        </p:txBody>
      </p:sp>
      <p:sp>
        <p:nvSpPr>
          <p:cNvPr id="34847" name="TextBox 49"/>
          <p:cNvSpPr txBox="1">
            <a:spLocks noChangeArrowheads="1"/>
          </p:cNvSpPr>
          <p:nvPr/>
        </p:nvSpPr>
        <p:spPr bwMode="auto">
          <a:xfrm>
            <a:off x="7391400" y="2057400"/>
            <a:ext cx="15240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Reliable Notification,</a:t>
            </a:r>
          </a:p>
          <a:p>
            <a:r>
              <a:rPr lang="en-US" b="1" i="1">
                <a:solidFill>
                  <a:srgbClr val="000000"/>
                </a:solidFill>
              </a:rPr>
              <a:t>Most</a:t>
            </a:r>
          </a:p>
          <a:p>
            <a:r>
              <a:rPr lang="en-US" b="1" i="1">
                <a:solidFill>
                  <a:srgbClr val="000000"/>
                </a:solidFill>
              </a:rPr>
              <a:t>Reliable</a:t>
            </a:r>
          </a:p>
        </p:txBody>
      </p:sp>
      <p:pic>
        <p:nvPicPr>
          <p:cNvPr id="34848" name="Picture 51" descr="tickmar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3070225"/>
            <a:ext cx="311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ounded Rectangle 52"/>
          <p:cNvSpPr>
            <a:spLocks noChangeArrowheads="1"/>
          </p:cNvSpPr>
          <p:nvPr/>
        </p:nvSpPr>
        <p:spPr bwMode="auto">
          <a:xfrm>
            <a:off x="2743200" y="2133600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buFont typeface="Arial" charset="0"/>
              <a:buNone/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NNL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pnl.potx</Template>
  <TotalTime>18505</TotalTime>
  <Words>1156</Words>
  <Application>Microsoft Macintosh PowerPoint</Application>
  <PresentationFormat>On-screen Show (4:3)</PresentationFormat>
  <Paragraphs>240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PNNL_PowerPoint_Template</vt:lpstr>
      <vt:lpstr>Fault-Tolerant Communication Runtime Support for Data-Centric Programming Models</vt:lpstr>
      <vt:lpstr>Faults Are Becoming Increasingly Prevalent</vt:lpstr>
      <vt:lpstr>Quick Overview of Data Centric / Partitioned Global Address Space (PGAS) Models</vt:lpstr>
      <vt:lpstr>Task-Based Execution using PGAS: Characteristic of Various Applications</vt:lpstr>
      <vt:lpstr>Other Questions for Fault Tolerance</vt:lpstr>
      <vt:lpstr>Provided Solutions</vt:lpstr>
      <vt:lpstr>Design of Fault Tolerant Communication Runtime System</vt:lpstr>
      <vt:lpstr>ARMCI: underlying communication runtime for Global Arrays</vt:lpstr>
      <vt:lpstr>FTMI Protocols (Example with InfiniBand)</vt:lpstr>
      <vt:lpstr>Fault Resilient Process Manager</vt:lpstr>
      <vt:lpstr>Expected Data Redundancy Model: Impact on ARMCI</vt:lpstr>
      <vt:lpstr>Fault Resilient ARMCI – Communication Protocols</vt:lpstr>
      <vt:lpstr>Fault Resilient Collective Communication Primitives</vt:lpstr>
      <vt:lpstr>Usage of FTMI</vt:lpstr>
      <vt:lpstr>Performance Evaluation Methodology </vt:lpstr>
      <vt:lpstr>Overhead of FT-ARMCI (No Faults)</vt:lpstr>
      <vt:lpstr>Performance Evaluation with Faults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Pavan Balaji</cp:lastModifiedBy>
  <cp:revision>736</cp:revision>
  <dcterms:created xsi:type="dcterms:W3CDTF">2011-01-17T03:08:30Z</dcterms:created>
  <dcterms:modified xsi:type="dcterms:W3CDTF">2014-07-27T04:04:48Z</dcterms:modified>
</cp:coreProperties>
</file>