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9"/>
  </p:notesMasterIdLst>
  <p:sldIdLst>
    <p:sldId id="256" r:id="rId2"/>
    <p:sldId id="257" r:id="rId3"/>
    <p:sldId id="267" r:id="rId4"/>
    <p:sldId id="296" r:id="rId5"/>
    <p:sldId id="266" r:id="rId6"/>
    <p:sldId id="271" r:id="rId7"/>
    <p:sldId id="258" r:id="rId8"/>
    <p:sldId id="276" r:id="rId9"/>
    <p:sldId id="268" r:id="rId10"/>
    <p:sldId id="273" r:id="rId11"/>
    <p:sldId id="259" r:id="rId12"/>
    <p:sldId id="287" r:id="rId13"/>
    <p:sldId id="288" r:id="rId14"/>
    <p:sldId id="264" r:id="rId15"/>
    <p:sldId id="289" r:id="rId16"/>
    <p:sldId id="274" r:id="rId17"/>
    <p:sldId id="290" r:id="rId18"/>
    <p:sldId id="261" r:id="rId19"/>
    <p:sldId id="283" r:id="rId20"/>
    <p:sldId id="284" r:id="rId21"/>
    <p:sldId id="270" r:id="rId22"/>
    <p:sldId id="285" r:id="rId23"/>
    <p:sldId id="286" r:id="rId24"/>
    <p:sldId id="269" r:id="rId25"/>
    <p:sldId id="277" r:id="rId26"/>
    <p:sldId id="282" r:id="rId27"/>
    <p:sldId id="262" r:id="rId28"/>
    <p:sldId id="275" r:id="rId29"/>
    <p:sldId id="278" r:id="rId30"/>
    <p:sldId id="280" r:id="rId31"/>
    <p:sldId id="279" r:id="rId32"/>
    <p:sldId id="281" r:id="rId33"/>
    <p:sldId id="265" r:id="rId34"/>
    <p:sldId id="295" r:id="rId35"/>
    <p:sldId id="291" r:id="rId36"/>
    <p:sldId id="292" r:id="rId37"/>
    <p:sldId id="294"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66"/>
    <a:srgbClr val="003300"/>
    <a:srgbClr val="006600"/>
    <a:srgbClr val="009900"/>
    <a:srgbClr val="339966"/>
    <a:srgbClr val="666633"/>
    <a:srgbClr val="00CC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8" autoAdjust="0"/>
    <p:restoredTop sz="83077" autoAdjust="0"/>
  </p:normalViewPr>
  <p:slideViewPr>
    <p:cSldViewPr>
      <p:cViewPr varScale="1">
        <p:scale>
          <a:sx n="114" d="100"/>
          <a:sy n="114" d="100"/>
        </p:scale>
        <p:origin x="-1038" y="-108"/>
      </p:cViewPr>
      <p:guideLst>
        <p:guide orient="horz" pos="2160"/>
        <p:guide pos="2880"/>
      </p:guideLst>
    </p:cSldViewPr>
  </p:slideViewPr>
  <p:outlineViewPr>
    <p:cViewPr>
      <p:scale>
        <a:sx n="33" d="100"/>
        <a:sy n="33" d="100"/>
      </p:scale>
      <p:origin x="0" y="47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A7BA87-E005-4D1F-A1B7-B019174C2F02}" type="slidenum">
              <a:rPr lang="en-US"/>
              <a:pPr>
                <a:defRPr/>
              </a:pPr>
              <a:t>‹#›</a:t>
            </a:fld>
            <a:endParaRPr lang="en-US"/>
          </a:p>
        </p:txBody>
      </p:sp>
    </p:spTree>
    <p:extLst>
      <p:ext uri="{BB962C8B-B14F-4D97-AF65-F5344CB8AC3E}">
        <p14:creationId xmlns:p14="http://schemas.microsoft.com/office/powerpoint/2010/main" val="2640823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6B3C754-EE39-46C6-B2E5-E628862344A7}"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523A7C-E855-4FEC-95C0-C36CA049DD01}" type="slidenum">
              <a:rPr lang="en-US" smtClean="0"/>
              <a:pPr eaLnBrk="1" hangingPunct="1"/>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504CD6-E4E2-4E40-AFB7-96603B4CFB67}" type="slidenum">
              <a:rPr lang="en-US" smtClean="0"/>
              <a:pPr eaLnBrk="1" hangingPunct="1"/>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128DAA-B0D2-4D28-87EF-6E2D6FB5944C}" type="slidenum">
              <a:rPr lang="en-US" smtClean="0"/>
              <a:pPr eaLnBrk="1" hangingPunct="1"/>
              <a:t>16</a:t>
            </a:fld>
            <a:endParaRPr lang="en-US" smtClean="0"/>
          </a:p>
        </p:txBody>
      </p:sp>
      <p:sp>
        <p:nvSpPr>
          <p:cNvPr id="63491" name="Slide Image Placeholder 1"/>
          <p:cNvSpPr>
            <a:spLocks noGrp="1" noRot="1" noChangeAspect="1" noTextEdit="1"/>
          </p:cNvSpPr>
          <p:nvPr>
            <p:ph type="sldImg"/>
          </p:nvPr>
        </p:nvSpPr>
        <p:spPr>
          <a:ln/>
        </p:spPr>
      </p:sp>
      <p:sp>
        <p:nvSpPr>
          <p:cNvPr id="6349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6349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C3B83F13-2A3A-43F5-8ED5-26DDBCDDCFB4}" type="slidenum">
              <a:rPr lang="en-US" sz="1200">
                <a:latin typeface="Calibri" pitchFamily="34" charset="0"/>
              </a:rPr>
              <a:pPr algn="r" eaLnBrk="1" hangingPunct="1"/>
              <a:t>16</a:t>
            </a:fld>
            <a:endParaRPr 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7456E0-8A0E-4E67-B8E8-BCFB18E83787}" type="slidenum">
              <a:rPr lang="en-US" smtClean="0"/>
              <a:pPr eaLnBrk="1" hangingPunct="1"/>
              <a:t>18</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92427F-7AA4-4B75-96EA-4EEC8AFDA2D3}" type="slidenum">
              <a:rPr lang="en-US" smtClean="0"/>
              <a:pPr eaLnBrk="1" hangingPunct="1"/>
              <a:t>21</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74F89E-B3C0-4DFA-8D09-12146DA0C353}" type="slidenum">
              <a:rPr lang="en-US" smtClean="0"/>
              <a:pPr eaLnBrk="1" hangingPunct="1"/>
              <a:t>24</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5A1A10F-118E-4D45-803E-9405B956BB9B}" type="slidenum">
              <a:rPr lang="en-US" smtClean="0"/>
              <a:pPr eaLnBrk="1" hangingPunct="1"/>
              <a:t>25</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E623559-28BB-4F67-A0D5-F196878DF43D}" type="slidenum">
              <a:rPr lang="en-US" smtClean="0"/>
              <a:pPr eaLnBrk="1" hangingPunct="1"/>
              <a:t>27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DB2863-FCF6-48B7-8306-293654008DB4}" type="slidenum">
              <a:rPr lang="en-US" smtClean="0"/>
              <a:pPr eaLnBrk="1" hangingPunct="1"/>
              <a:t>28</a:t>
            </a:fld>
            <a:endParaRPr lang="en-US" smtClean="0"/>
          </a:p>
        </p:txBody>
      </p:sp>
      <p:sp>
        <p:nvSpPr>
          <p:cNvPr id="69635" name="Slide Image Placeholder 1"/>
          <p:cNvSpPr>
            <a:spLocks noGrp="1" noRot="1" noChangeAspect="1" noTextEdit="1"/>
          </p:cNvSpPr>
          <p:nvPr>
            <p:ph type="sldImg"/>
          </p:nvPr>
        </p:nvSpPr>
        <p:spPr>
          <a:ln/>
        </p:spPr>
      </p:sp>
      <p:sp>
        <p:nvSpPr>
          <p:cNvPr id="6963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6963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98E71C76-0205-4FAC-9E02-71416646B166}" type="slidenum">
              <a:rPr lang="en-US" sz="1200">
                <a:latin typeface="Calibri" pitchFamily="34" charset="0"/>
              </a:rPr>
              <a:pPr algn="r" eaLnBrk="1" hangingPunct="1"/>
              <a:t>28</a:t>
            </a:fld>
            <a:endParaRPr lang="en-US"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24E1C3-F734-448F-9FEA-72871184067C}" type="slidenum">
              <a:rPr lang="en-US" smtClean="0"/>
              <a:pPr eaLnBrk="1" hangingPunct="1"/>
              <a:t>29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55CD522-4563-4080-BD38-348EAB69B44C}" type="slidenum">
              <a:rPr lang="en-US" smtClean="0"/>
              <a:pPr eaLnBrk="1" hangingPunct="1"/>
              <a:t>2</a:t>
            </a:fld>
            <a:endParaRPr lang="en-US" smtClean="0"/>
          </a:p>
        </p:txBody>
      </p:sp>
      <p:sp>
        <p:nvSpPr>
          <p:cNvPr id="53251" name="Slide Image Placeholder 1"/>
          <p:cNvSpPr>
            <a:spLocks noGrp="1" noRot="1" noChangeAspect="1" noTextEdit="1"/>
          </p:cNvSpPr>
          <p:nvPr>
            <p:ph type="sldImg"/>
          </p:nvPr>
        </p:nvSpPr>
        <p:spPr>
          <a:ln/>
        </p:spPr>
      </p:sp>
      <p:sp>
        <p:nvSpPr>
          <p:cNvPr id="5325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325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022F326-9912-421E-938A-027F21071CB4}" type="slidenum">
              <a:rPr lang="en-US" sz="1200">
                <a:latin typeface="Calibri" pitchFamily="34" charset="0"/>
              </a:rPr>
              <a:pPr algn="r" eaLnBrk="1" hangingPunct="1"/>
              <a:t>2</a:t>
            </a:fld>
            <a:endParaRPr lang="en-US" sz="120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DD6378-EB99-46FE-BEC8-8494D0486749}" type="slidenum">
              <a:rPr lang="en-US" smtClean="0"/>
              <a:pPr eaLnBrk="1" hangingPunct="1"/>
              <a:t>30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68C49BD-18A3-4242-BDE2-B822DF2BE13F}" type="slidenum">
              <a:rPr lang="en-US" smtClean="0"/>
              <a:pPr eaLnBrk="1" hangingPunct="1"/>
              <a:t>31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921701-F7B1-4506-99F7-E9F2F8DE5EF0}" type="slidenum">
              <a:rPr lang="en-US" smtClean="0"/>
              <a:pPr eaLnBrk="1" hangingPunct="1"/>
              <a:t>33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iWARP and RDMAoE are in fact competing technologies, but iWARP is a more mature standard. It supports features such as WAN (IP), not supported in RDMAoE. Datagram-based applications which need IP compatibility cannot use RDMAoE and are currently unable to utilize iWARP either. Datagram iWARP will also be a more economical alternative to an IB based transport over Ethernet (i.e. RDMAoE). Considering these benefits, our paper is focused on increasing the scalability of iWARP, making it more suitable for both HPC and data centers. </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1A0651-6B4E-4E76-B6E4-0D09F7EBE866}" type="slidenum">
              <a:rPr lang="en-US" smtClean="0"/>
              <a:pPr eaLnBrk="1" hangingPunct="1"/>
              <a:t>35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10C75C-4880-45CB-AD75-4F5F7DAADCCD}" type="slidenum">
              <a:rPr lang="en-US" smtClean="0"/>
              <a:pPr eaLnBrk="1" hangingPunct="1"/>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C47CFBC-0EC0-4BC1-802C-2B148E972D1F}" type="slidenum">
              <a:rPr lang="en-US" smtClean="0"/>
              <a:pPr eaLnBrk="1" hangingPunct="1"/>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248AB0-8AC3-4A2C-9181-1EB5B5DCFFC9}" type="slidenum">
              <a:rPr lang="en-US" smtClean="0"/>
              <a:pPr eaLnBrk="1" hangingPunct="1"/>
              <a:t>6</a:t>
            </a:fld>
            <a:endParaRPr lang="en-US" smtClean="0"/>
          </a:p>
        </p:txBody>
      </p:sp>
      <p:sp>
        <p:nvSpPr>
          <p:cNvPr id="56323" name="Slide Image Placeholder 1"/>
          <p:cNvSpPr>
            <a:spLocks noGrp="1" noRot="1" noChangeAspect="1" noTextEdit="1"/>
          </p:cNvSpPr>
          <p:nvPr>
            <p:ph type="sldImg"/>
          </p:nvPr>
        </p:nvSpPr>
        <p:spPr>
          <a:ln/>
        </p:spPr>
      </p:sp>
      <p:sp>
        <p:nvSpPr>
          <p:cNvPr id="5632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632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DB541C2-CD25-4391-84B8-41158ACB4439}" type="slidenum">
              <a:rPr lang="en-US" sz="1200">
                <a:latin typeface="Calibri" pitchFamily="34" charset="0"/>
              </a:rPr>
              <a:pPr algn="r" eaLnBrk="1" hangingPunct="1"/>
              <a:t>6</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6A6816A-7D96-45C1-9A88-D5F4712C851D}" type="slidenum">
              <a:rPr lang="en-US" smtClean="0"/>
              <a:pPr eaLnBrk="1" hangingPunct="1"/>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D30A07-94E0-4B8A-A7E9-57536F042235}" type="slidenum">
              <a:rPr lang="en-US" smtClean="0"/>
              <a:pPr eaLnBrk="1" hangingPunct="1"/>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C98E60-4CD3-4BBF-A544-540251FDBC31}" type="slidenum">
              <a:rPr lang="en-US" smtClean="0"/>
              <a:pPr eaLnBrk="1" hangingPunct="1"/>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C3DFD3-5504-4075-85E5-0C73B6A3F097}" type="slidenum">
              <a:rPr lang="en-US" smtClean="0"/>
              <a:pPr eaLnBrk="1" hangingPunct="1"/>
              <a:t>10</a:t>
            </a:fld>
            <a:endParaRPr lang="en-US" smtClean="0"/>
          </a:p>
        </p:txBody>
      </p:sp>
      <p:sp>
        <p:nvSpPr>
          <p:cNvPr id="60419" name="Slide Image Placeholder 1"/>
          <p:cNvSpPr>
            <a:spLocks noGrp="1" noRot="1" noChangeAspect="1" noTextEdit="1"/>
          </p:cNvSpPr>
          <p:nvPr>
            <p:ph type="sldImg"/>
          </p:nvPr>
        </p:nvSpPr>
        <p:spPr>
          <a:ln/>
        </p:spPr>
      </p:sp>
      <p:sp>
        <p:nvSpPr>
          <p:cNvPr id="6042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60421"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937C933-7353-4668-8002-48E630D9AC64}" type="slidenum">
              <a:rPr lang="en-US" sz="1200">
                <a:latin typeface="Calibri" pitchFamily="34" charset="0"/>
              </a:rPr>
              <a:pPr algn="r" eaLnBrk="1" hangingPunct="1"/>
              <a:t>10</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228600"/>
            <a:ext cx="8686800" cy="6019800"/>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sz="2400">
              <a:latin typeface="Times New Roman" pitchFamily="18" charset="0"/>
            </a:endParaRPr>
          </a:p>
        </p:txBody>
      </p:sp>
      <p:sp>
        <p:nvSpPr>
          <p:cNvPr id="6" name="AutoShape 4"/>
          <p:cNvSpPr>
            <a:spLocks noChangeArrowheads="1"/>
          </p:cNvSpPr>
          <p:nvPr/>
        </p:nvSpPr>
        <p:spPr bwMode="blackWhite">
          <a:xfrm>
            <a:off x="1371600" y="3505200"/>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a:endParaRPr lang="en-US"/>
          </a:p>
        </p:txBody>
      </p:sp>
      <p:pic>
        <p:nvPicPr>
          <p:cNvPr id="7" name="Picture 111" descr="queensLogoSml"/>
          <p:cNvPicPr>
            <a:picLocks noChangeAspect="1" noChangeArrowheads="1"/>
          </p:cNvPicPr>
          <p:nvPr userDrawn="1"/>
        </p:nvPicPr>
        <p:blipFill>
          <a:blip r:embed="rId2"/>
          <a:srcRect/>
          <a:stretch>
            <a:fillRect/>
          </a:stretch>
        </p:blipFill>
        <p:spPr bwMode="auto">
          <a:xfrm>
            <a:off x="7648575" y="527050"/>
            <a:ext cx="904875" cy="6572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gradFill>
          <a:ln w="9525">
            <a:noFill/>
            <a:miter lim="800000"/>
            <a:headEnd/>
            <a:tailEnd/>
          </a:ln>
        </p:spPr>
      </p:pic>
      <p:sp>
        <p:nvSpPr>
          <p:cNvPr id="8" name="WordArt 11"/>
          <p:cNvSpPr>
            <a:spLocks noChangeAspect="1" noChangeArrowheads="1" noChangeShapeType="1" noTextEdit="1"/>
          </p:cNvSpPr>
          <p:nvPr userDrawn="1"/>
        </p:nvSpPr>
        <p:spPr bwMode="auto">
          <a:xfrm>
            <a:off x="7572375" y="1212850"/>
            <a:ext cx="1114425" cy="311150"/>
          </a:xfrm>
          <a:prstGeom prst="rect">
            <a:avLst/>
          </a:prstGeom>
        </p:spPr>
        <p:txBody>
          <a:bodyPr wrap="none" fromWordArt="1">
            <a:prstTxWarp prst="textPlain">
              <a:avLst>
                <a:gd name="adj" fmla="val 50000"/>
              </a:avLst>
            </a:prstTxWarp>
          </a:bodyPr>
          <a:lstStyle/>
          <a:p>
            <a:pPr algn="ctr"/>
            <a:r>
              <a:rPr lang="en-US" sz="3600" kern="10">
                <a:ln w="9525">
                  <a:solidFill>
                    <a:srgbClr val="A50021"/>
                  </a:solidFill>
                  <a:round/>
                  <a:headEnd/>
                  <a:tailEnd/>
                </a:ln>
                <a:solidFill>
                  <a:srgbClr val="993300"/>
                </a:solidFill>
                <a:latin typeface="Times New Roman"/>
                <a:cs typeface="Times New Roman"/>
              </a:rPr>
              <a:t>Parallel Processing </a:t>
            </a:r>
          </a:p>
          <a:p>
            <a:pPr algn="ctr"/>
            <a:r>
              <a:rPr lang="en-US" sz="3600" kern="10">
                <a:ln w="9525">
                  <a:solidFill>
                    <a:srgbClr val="A50021"/>
                  </a:solidFill>
                  <a:round/>
                  <a:headEnd/>
                  <a:tailEnd/>
                </a:ln>
                <a:solidFill>
                  <a:srgbClr val="993300"/>
                </a:solidFill>
                <a:latin typeface="Times New Roman"/>
                <a:cs typeface="Times New Roman"/>
              </a:rPr>
              <a:t>Research Laboratory</a:t>
            </a:r>
          </a:p>
        </p:txBody>
      </p:sp>
      <p:pic>
        <p:nvPicPr>
          <p:cNvPr id="9" name="Picture 3" descr="argonne.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3400" y="5334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
          <p:cNvSpPr>
            <a:spLocks noGrp="1" noChangeArrowheads="1"/>
          </p:cNvSpPr>
          <p:nvPr>
            <p:ph type="ctrTitle"/>
          </p:nvPr>
        </p:nvSpPr>
        <p:spPr>
          <a:xfrm>
            <a:off x="533400" y="1162050"/>
            <a:ext cx="7772400" cy="2266950"/>
          </a:xfrm>
        </p:spPr>
        <p:txBody>
          <a:bodyPr anchorCtr="1"/>
          <a:lstStyle>
            <a:lvl1pPr algn="ctr">
              <a:defRPr sz="4100" i="1"/>
            </a:lvl1pPr>
          </a:lstStyle>
          <a:p>
            <a:r>
              <a:rPr lang="en-US"/>
              <a:t>Click to edit Master title style</a:t>
            </a:r>
          </a:p>
        </p:txBody>
      </p:sp>
      <p:sp>
        <p:nvSpPr>
          <p:cNvPr id="3175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10" name="Rectangle 7"/>
          <p:cNvSpPr>
            <a:spLocks noGrp="1" noChangeArrowheads="1"/>
          </p:cNvSpPr>
          <p:nvPr>
            <p:ph type="dt" sz="half" idx="10"/>
          </p:nvPr>
        </p:nvSpPr>
        <p:spPr/>
        <p:txBody>
          <a:bodyPr/>
          <a:lstStyle>
            <a:lvl1pPr>
              <a:defRPr/>
            </a:lvl1pPr>
          </a:lstStyle>
          <a:p>
            <a:pPr>
              <a:defRPr/>
            </a:pPr>
            <a:endParaRPr lang="en-US"/>
          </a:p>
        </p:txBody>
      </p:sp>
      <p:sp>
        <p:nvSpPr>
          <p:cNvPr id="11" name="Rectangle 8"/>
          <p:cNvSpPr>
            <a:spLocks noGrp="1" noChangeArrowheads="1"/>
          </p:cNvSpPr>
          <p:nvPr>
            <p:ph type="ftr" sz="quarter" idx="11"/>
          </p:nvPr>
        </p:nvSpPr>
        <p:spPr>
          <a:xfrm>
            <a:off x="3352800" y="6391275"/>
            <a:ext cx="2895600" cy="457200"/>
          </a:xfrm>
          <a:prstGeom prst="rect">
            <a:avLst/>
          </a:prstGeom>
        </p:spPr>
        <p:txBody>
          <a:bodyPr/>
          <a:lstStyle>
            <a:lvl1pPr>
              <a:defRPr/>
            </a:lvl1pPr>
          </a:lstStyle>
          <a:p>
            <a:pPr>
              <a:defRPr/>
            </a:pPr>
            <a:endParaRPr lang="en-US"/>
          </a:p>
        </p:txBody>
      </p:sp>
      <p:sp>
        <p:nvSpPr>
          <p:cNvPr id="12"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56744A6D-1427-41DD-A274-7FD4057AE6FF}" type="slidenum">
              <a:rPr lang="en-US"/>
              <a:pPr>
                <a:defRPr/>
              </a:pPr>
              <a:t>‹#›</a:t>
            </a:fld>
            <a:endParaRPr lang="en-US"/>
          </a:p>
        </p:txBody>
      </p:sp>
    </p:spTree>
    <p:extLst>
      <p:ext uri="{BB962C8B-B14F-4D97-AF65-F5344CB8AC3E}">
        <p14:creationId xmlns:p14="http://schemas.microsoft.com/office/powerpoint/2010/main" val="398131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AD9CD47-0840-4BEA-93F4-A564B6A4984B}" type="slidenum">
              <a:rPr lang="en-US"/>
              <a:pPr>
                <a:defRPr/>
              </a:pPr>
              <a:t>‹#›</a:t>
            </a:fld>
            <a:endParaRPr lang="en-US"/>
          </a:p>
        </p:txBody>
      </p:sp>
    </p:spTree>
    <p:extLst>
      <p:ext uri="{BB962C8B-B14F-4D97-AF65-F5344CB8AC3E}">
        <p14:creationId xmlns:p14="http://schemas.microsoft.com/office/powerpoint/2010/main" val="400340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0955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341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0CF720C-8767-49BF-94D8-3E22F1C603E7}" type="slidenum">
              <a:rPr lang="en-US"/>
              <a:pPr>
                <a:defRPr/>
              </a:pPr>
              <a:t>‹#›</a:t>
            </a:fld>
            <a:endParaRPr lang="en-US"/>
          </a:p>
        </p:txBody>
      </p:sp>
    </p:spTree>
    <p:extLst>
      <p:ext uri="{BB962C8B-B14F-4D97-AF65-F5344CB8AC3E}">
        <p14:creationId xmlns:p14="http://schemas.microsoft.com/office/powerpoint/2010/main" val="258479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8926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4B5EE00-350F-4F5E-92BC-43D0E31CB22F}" type="slidenum">
              <a:rPr lang="en-US"/>
              <a:pPr>
                <a:defRPr/>
              </a:pPr>
              <a:t>‹#›</a:t>
            </a:fld>
            <a:endParaRPr lang="en-US"/>
          </a:p>
        </p:txBody>
      </p:sp>
    </p:spTree>
    <p:extLst>
      <p:ext uri="{BB962C8B-B14F-4D97-AF65-F5344CB8AC3E}">
        <p14:creationId xmlns:p14="http://schemas.microsoft.com/office/powerpoint/2010/main" val="316181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05000"/>
            <a:ext cx="40386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905000"/>
            <a:ext cx="40386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11C6C9A-78EC-4481-ACBA-730D48EFB1FC}" type="slidenum">
              <a:rPr lang="en-US"/>
              <a:pPr>
                <a:defRPr/>
              </a:pPr>
              <a:t>‹#›</a:t>
            </a:fld>
            <a:endParaRPr lang="en-US"/>
          </a:p>
        </p:txBody>
      </p:sp>
    </p:spTree>
    <p:extLst>
      <p:ext uri="{BB962C8B-B14F-4D97-AF65-F5344CB8AC3E}">
        <p14:creationId xmlns:p14="http://schemas.microsoft.com/office/powerpoint/2010/main" val="193082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57EC3AD-40E8-43BD-BA15-82B53180281E}" type="slidenum">
              <a:rPr lang="en-US"/>
              <a:pPr>
                <a:defRPr/>
              </a:pPr>
              <a:t>‹#›</a:t>
            </a:fld>
            <a:endParaRPr lang="en-US"/>
          </a:p>
        </p:txBody>
      </p:sp>
    </p:spTree>
    <p:extLst>
      <p:ext uri="{BB962C8B-B14F-4D97-AF65-F5344CB8AC3E}">
        <p14:creationId xmlns:p14="http://schemas.microsoft.com/office/powerpoint/2010/main" val="59338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60297E2-C80B-430B-BC45-C0E5D049B19D}" type="slidenum">
              <a:rPr lang="en-US"/>
              <a:pPr>
                <a:defRPr/>
              </a:pPr>
              <a:t>‹#›</a:t>
            </a:fld>
            <a:endParaRPr lang="en-US"/>
          </a:p>
        </p:txBody>
      </p:sp>
    </p:spTree>
    <p:extLst>
      <p:ext uri="{BB962C8B-B14F-4D97-AF65-F5344CB8AC3E}">
        <p14:creationId xmlns:p14="http://schemas.microsoft.com/office/powerpoint/2010/main" val="296865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2895600" y="6400800"/>
            <a:ext cx="3352800" cy="460375"/>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705B1846-9421-449F-A37B-78A5E26D2A3D}" type="slidenum">
              <a:rPr lang="en-US"/>
              <a:pPr>
                <a:defRPr/>
              </a:pPr>
              <a:t>‹#›</a:t>
            </a:fld>
            <a:endParaRPr lang="en-US"/>
          </a:p>
        </p:txBody>
      </p:sp>
    </p:spTree>
    <p:extLst>
      <p:ext uri="{BB962C8B-B14F-4D97-AF65-F5344CB8AC3E}">
        <p14:creationId xmlns:p14="http://schemas.microsoft.com/office/powerpoint/2010/main" val="339668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829298D-19EB-4144-9609-CF4D9176CE5C}" type="slidenum">
              <a:rPr lang="en-US"/>
              <a:pPr>
                <a:defRPr/>
              </a:pPr>
              <a:t>‹#›</a:t>
            </a:fld>
            <a:endParaRPr lang="en-US"/>
          </a:p>
        </p:txBody>
      </p:sp>
    </p:spTree>
    <p:extLst>
      <p:ext uri="{BB962C8B-B14F-4D97-AF65-F5344CB8AC3E}">
        <p14:creationId xmlns:p14="http://schemas.microsoft.com/office/powerpoint/2010/main" val="370491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2895600" y="6553200"/>
            <a:ext cx="3352800" cy="307975"/>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D23B3BD-3826-4384-9E23-80C1B7FB6C64}" type="slidenum">
              <a:rPr lang="en-US"/>
              <a:pPr>
                <a:defRPr/>
              </a:pPr>
              <a:t>‹#›</a:t>
            </a:fld>
            <a:endParaRPr lang="en-US"/>
          </a:p>
        </p:txBody>
      </p:sp>
    </p:spTree>
    <p:extLst>
      <p:ext uri="{BB962C8B-B14F-4D97-AF65-F5344CB8AC3E}">
        <p14:creationId xmlns:p14="http://schemas.microsoft.com/office/powerpoint/2010/main" val="44046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Oval 25"/>
          <p:cNvSpPr/>
          <p:nvPr/>
        </p:nvSpPr>
        <p:spPr>
          <a:xfrm>
            <a:off x="8537575" y="6400800"/>
            <a:ext cx="530225"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 name="Picture 111" descr="queensLogoSml"/>
          <p:cNvPicPr>
            <a:picLocks noChangeAspect="1" noChangeArrowheads="1"/>
          </p:cNvPicPr>
          <p:nvPr/>
        </p:nvPicPr>
        <p:blipFill>
          <a:blip r:embed="rId13"/>
          <a:srcRect/>
          <a:stretch>
            <a:fillRect/>
          </a:stretch>
        </p:blipFill>
        <p:spPr bwMode="auto">
          <a:xfrm>
            <a:off x="7772400" y="76200"/>
            <a:ext cx="904875" cy="6572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gradFill>
          <a:ln w="9525">
            <a:noFill/>
            <a:miter lim="800000"/>
            <a:headEnd/>
            <a:tailEnd/>
          </a:ln>
        </p:spPr>
      </p:pic>
      <p:sp>
        <p:nvSpPr>
          <p:cNvPr id="1028" name="WordArt 11"/>
          <p:cNvSpPr>
            <a:spLocks noChangeAspect="1" noChangeArrowheads="1" noChangeShapeType="1" noTextEdit="1"/>
          </p:cNvSpPr>
          <p:nvPr/>
        </p:nvSpPr>
        <p:spPr bwMode="auto">
          <a:xfrm>
            <a:off x="7696200" y="762000"/>
            <a:ext cx="1114425" cy="311150"/>
          </a:xfrm>
          <a:prstGeom prst="rect">
            <a:avLst/>
          </a:prstGeom>
        </p:spPr>
        <p:txBody>
          <a:bodyPr wrap="none" fromWordArt="1">
            <a:prstTxWarp prst="textPlain">
              <a:avLst>
                <a:gd name="adj" fmla="val 50000"/>
              </a:avLst>
            </a:prstTxWarp>
          </a:bodyPr>
          <a:lstStyle/>
          <a:p>
            <a:pPr algn="ctr"/>
            <a:r>
              <a:rPr lang="en-US" sz="3600" kern="10">
                <a:ln w="9525">
                  <a:solidFill>
                    <a:srgbClr val="A50021"/>
                  </a:solidFill>
                  <a:round/>
                  <a:headEnd/>
                  <a:tailEnd/>
                </a:ln>
                <a:solidFill>
                  <a:srgbClr val="993300"/>
                </a:solidFill>
                <a:latin typeface="Times New Roman"/>
                <a:cs typeface="Times New Roman"/>
              </a:rPr>
              <a:t>Parallel Processing </a:t>
            </a:r>
          </a:p>
          <a:p>
            <a:pPr algn="ctr"/>
            <a:r>
              <a:rPr lang="en-US" sz="3600" kern="10">
                <a:ln w="9525">
                  <a:solidFill>
                    <a:srgbClr val="A50021"/>
                  </a:solidFill>
                  <a:round/>
                  <a:headEnd/>
                  <a:tailEnd/>
                </a:ln>
                <a:solidFill>
                  <a:srgbClr val="993300"/>
                </a:solidFill>
                <a:latin typeface="Times New Roman"/>
                <a:cs typeface="Times New Roman"/>
              </a:rPr>
              <a:t>Research Laboratory</a:t>
            </a:r>
          </a:p>
        </p:txBody>
      </p:sp>
      <p:sp>
        <p:nvSpPr>
          <p:cNvPr id="1029" name="Rectangle 2"/>
          <p:cNvSpPr>
            <a:spLocks noGrp="1" noChangeArrowheads="1"/>
          </p:cNvSpPr>
          <p:nvPr>
            <p:ph type="title"/>
          </p:nvPr>
        </p:nvSpPr>
        <p:spPr bwMode="auto">
          <a:xfrm>
            <a:off x="381000" y="762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457200" y="12192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4" name="Rectangle 4"/>
          <p:cNvSpPr>
            <a:spLocks noGrp="1" noChangeArrowheads="1"/>
          </p:cNvSpPr>
          <p:nvPr>
            <p:ph type="dt" sz="half" idx="2"/>
          </p:nvPr>
        </p:nvSpPr>
        <p:spPr bwMode="auto">
          <a:xfrm>
            <a:off x="762000" y="6400800"/>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726"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fld id="{871BFBAD-72FD-4523-96EA-8D7BCCF78DFF}" type="slidenum">
              <a:rPr lang="en-US"/>
              <a:pPr>
                <a:defRPr/>
              </a:pPr>
              <a:t>‹#›</a:t>
            </a:fld>
            <a:endParaRPr lang="en-US"/>
          </a:p>
        </p:txBody>
      </p:sp>
      <p:sp>
        <p:nvSpPr>
          <p:cNvPr id="1033" name="Line 9"/>
          <p:cNvSpPr>
            <a:spLocks noChangeShapeType="1"/>
          </p:cNvSpPr>
          <p:nvPr/>
        </p:nvSpPr>
        <p:spPr bwMode="auto">
          <a:xfrm>
            <a:off x="381000" y="1143000"/>
            <a:ext cx="8077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Text Placeholder 7"/>
          <p:cNvSpPr txBox="1">
            <a:spLocks/>
          </p:cNvSpPr>
          <p:nvPr/>
        </p:nvSpPr>
        <p:spPr bwMode="auto">
          <a:xfrm>
            <a:off x="78486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0000"/>
              </a:spcBef>
              <a:buClr>
                <a:schemeClr val="bg2"/>
              </a:buClr>
              <a:buSzPct val="70000"/>
              <a:buFont typeface="Wingdings" pitchFamily="2" charset="2"/>
              <a:buNone/>
            </a:pPr>
            <a:fld id="{C1DF0878-32FA-4595-AFD7-3A98B5EBC3AF}" type="slidenum">
              <a:rPr lang="en-US" sz="2000"/>
              <a:pPr algn="ctr">
                <a:spcBef>
                  <a:spcPct val="20000"/>
                </a:spcBef>
                <a:buClr>
                  <a:schemeClr val="bg2"/>
                </a:buClr>
                <a:buSzPct val="70000"/>
                <a:buFont typeface="Wingdings" pitchFamily="2" charset="2"/>
                <a:buNone/>
              </a:pPr>
              <a:t>‹#›</a:t>
            </a:fld>
            <a:endParaRPr lang="en-US" sz="2000"/>
          </a:p>
        </p:txBody>
      </p:sp>
      <p:sp>
        <p:nvSpPr>
          <p:cNvPr id="1035" name="TextBox 20"/>
          <p:cNvSpPr txBox="1">
            <a:spLocks noChangeArrowheads="1"/>
          </p:cNvSpPr>
          <p:nvPr/>
        </p:nvSpPr>
        <p:spPr bwMode="auto">
          <a:xfrm>
            <a:off x="152400" y="6477000"/>
            <a:ext cx="4038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solidFill>
                  <a:srgbClr val="336666"/>
                </a:solidFill>
              </a:rPr>
              <a:t>M. J. Rashti, PPRL, Queen’s University</a:t>
            </a:r>
          </a:p>
        </p:txBody>
      </p:sp>
      <p:sp>
        <p:nvSpPr>
          <p:cNvPr id="1036" name="TextBox 21"/>
          <p:cNvSpPr txBox="1">
            <a:spLocks noChangeArrowheads="1"/>
          </p:cNvSpPr>
          <p:nvPr/>
        </p:nvSpPr>
        <p:spPr bwMode="auto">
          <a:xfrm>
            <a:off x="4191000" y="6477000"/>
            <a:ext cx="449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solidFill>
                  <a:srgbClr val="336666"/>
                </a:solidFill>
              </a:rPr>
              <a:t>17</a:t>
            </a:r>
            <a:r>
              <a:rPr lang="en-US" sz="1600" b="1" baseline="30000">
                <a:solidFill>
                  <a:srgbClr val="336666"/>
                </a:solidFill>
              </a:rPr>
              <a:t>th</a:t>
            </a:r>
            <a:r>
              <a:rPr lang="en-US" sz="1600" b="1">
                <a:solidFill>
                  <a:srgbClr val="336666"/>
                </a:solidFill>
              </a:rPr>
              <a:t> IEEE HiPC Conference, Goa, Dec. 2010</a:t>
            </a:r>
          </a:p>
        </p:txBody>
      </p:sp>
      <p:cxnSp>
        <p:nvCxnSpPr>
          <p:cNvPr id="24" name="Straight Connector 23"/>
          <p:cNvCxnSpPr/>
          <p:nvPr/>
        </p:nvCxnSpPr>
        <p:spPr>
          <a:xfrm>
            <a:off x="76200" y="6324600"/>
            <a:ext cx="8915400" cy="0"/>
          </a:xfrm>
          <a:prstGeom prst="line">
            <a:avLst/>
          </a:prstGeom>
          <a:ln w="28575">
            <a:solidFill>
              <a:srgbClr val="33666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cs typeface="Arial" charset="0"/>
        </a:defRPr>
      </a:lvl2pPr>
      <a:lvl3pPr algn="l" rtl="0" eaLnBrk="0" fontAlgn="base" hangingPunct="0">
        <a:spcBef>
          <a:spcPct val="0"/>
        </a:spcBef>
        <a:spcAft>
          <a:spcPct val="0"/>
        </a:spcAft>
        <a:defRPr sz="3300">
          <a:solidFill>
            <a:schemeClr val="tx2"/>
          </a:solidFill>
          <a:latin typeface="Arial Black" pitchFamily="34" charset="0"/>
          <a:cs typeface="Arial" charset="0"/>
        </a:defRPr>
      </a:lvl3pPr>
      <a:lvl4pPr algn="l" rtl="0" eaLnBrk="0" fontAlgn="base" hangingPunct="0">
        <a:spcBef>
          <a:spcPct val="0"/>
        </a:spcBef>
        <a:spcAft>
          <a:spcPct val="0"/>
        </a:spcAft>
        <a:defRPr sz="3300">
          <a:solidFill>
            <a:schemeClr val="tx2"/>
          </a:solidFill>
          <a:latin typeface="Arial Black" pitchFamily="34" charset="0"/>
          <a:cs typeface="Arial" charset="0"/>
        </a:defRPr>
      </a:lvl4pPr>
      <a:lvl5pPr algn="l" rtl="0" eaLnBrk="0" fontAlgn="base" hangingPunct="0">
        <a:spcBef>
          <a:spcPct val="0"/>
        </a:spcBef>
        <a:spcAft>
          <a:spcPct val="0"/>
        </a:spcAft>
        <a:defRPr sz="3300">
          <a:solidFill>
            <a:schemeClr val="tx2"/>
          </a:solidFill>
          <a:latin typeface="Arial Black" pitchFamily="34" charset="0"/>
          <a:cs typeface="Arial" charset="0"/>
        </a:defRPr>
      </a:lvl5pPr>
      <a:lvl6pPr marL="457200" algn="l" rtl="0" fontAlgn="base">
        <a:spcBef>
          <a:spcPct val="0"/>
        </a:spcBef>
        <a:spcAft>
          <a:spcPct val="0"/>
        </a:spcAft>
        <a:defRPr sz="3300">
          <a:solidFill>
            <a:schemeClr val="tx2"/>
          </a:solidFill>
          <a:latin typeface="Arial Black" pitchFamily="34" charset="0"/>
          <a:cs typeface="Arial" charset="0"/>
        </a:defRPr>
      </a:lvl6pPr>
      <a:lvl7pPr marL="914400" algn="l" rtl="0" fontAlgn="base">
        <a:spcBef>
          <a:spcPct val="0"/>
        </a:spcBef>
        <a:spcAft>
          <a:spcPct val="0"/>
        </a:spcAft>
        <a:defRPr sz="3300">
          <a:solidFill>
            <a:schemeClr val="tx2"/>
          </a:solidFill>
          <a:latin typeface="Arial Black" pitchFamily="34" charset="0"/>
          <a:cs typeface="Arial" charset="0"/>
        </a:defRPr>
      </a:lvl7pPr>
      <a:lvl8pPr marL="1371600" algn="l" rtl="0" fontAlgn="base">
        <a:spcBef>
          <a:spcPct val="0"/>
        </a:spcBef>
        <a:spcAft>
          <a:spcPct val="0"/>
        </a:spcAft>
        <a:defRPr sz="3300">
          <a:solidFill>
            <a:schemeClr val="tx2"/>
          </a:solidFill>
          <a:latin typeface="Arial Black" pitchFamily="34" charset="0"/>
          <a:cs typeface="Arial" charset="0"/>
        </a:defRPr>
      </a:lvl8pPr>
      <a:lvl9pPr marL="1828800" algn="l" rtl="0" fontAlgn="base">
        <a:spcBef>
          <a:spcPct val="0"/>
        </a:spcBef>
        <a:spcAft>
          <a:spcPct val="0"/>
        </a:spcAft>
        <a:defRPr sz="33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304800" y="1752600"/>
            <a:ext cx="8610600" cy="1470025"/>
          </a:xfrm>
        </p:spPr>
        <p:txBody>
          <a:bodyPr/>
          <a:lstStyle/>
          <a:p>
            <a:pPr eaLnBrk="1" hangingPunct="1"/>
            <a:r>
              <a:rPr lang="en-US" sz="3300" smtClean="0"/>
              <a:t>iWARP Redefined: Scalable Connectionless Communication Over High-Speed Ethernet</a:t>
            </a:r>
          </a:p>
        </p:txBody>
      </p:sp>
      <p:sp>
        <p:nvSpPr>
          <p:cNvPr id="13315" name="Rectangle 3"/>
          <p:cNvSpPr>
            <a:spLocks noGrp="1" noChangeArrowheads="1"/>
          </p:cNvSpPr>
          <p:nvPr>
            <p:ph type="subTitle" idx="1"/>
          </p:nvPr>
        </p:nvSpPr>
        <p:spPr>
          <a:xfrm>
            <a:off x="1905000" y="3657600"/>
            <a:ext cx="5410200" cy="1905000"/>
          </a:xfrm>
        </p:spPr>
        <p:txBody>
          <a:bodyPr/>
          <a:lstStyle/>
          <a:p>
            <a:pPr eaLnBrk="1" hangingPunct="1"/>
            <a:r>
              <a:rPr lang="en-US" b="1" u="sng" smtClean="0">
                <a:solidFill>
                  <a:srgbClr val="003399"/>
                </a:solidFill>
              </a:rPr>
              <a:t>M. J. Rashti</a:t>
            </a:r>
            <a:r>
              <a:rPr lang="en-US" smtClean="0">
                <a:solidFill>
                  <a:srgbClr val="003399"/>
                </a:solidFill>
              </a:rPr>
              <a:t>, R. E. Grant, P. Balaji and A. Afsahi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sz="2500" smtClean="0"/>
              <a:t>PRESENTATION OUTLINE</a:t>
            </a:r>
          </a:p>
        </p:txBody>
      </p:sp>
      <p:sp>
        <p:nvSpPr>
          <p:cNvPr id="3" name="Content Placeholder 2"/>
          <p:cNvSpPr>
            <a:spLocks noGrp="1"/>
          </p:cNvSpPr>
          <p:nvPr>
            <p:ph idx="4294967295"/>
          </p:nvPr>
        </p:nvSpPr>
        <p:spPr>
          <a:xfrm>
            <a:off x="457200" y="1676400"/>
            <a:ext cx="8229600" cy="5029200"/>
          </a:xfrm>
        </p:spPr>
        <p:txBody>
          <a:bodyPr/>
          <a:lstStyle/>
          <a:p>
            <a:pPr eaLnBrk="1" hangingPunct="1">
              <a:lnSpc>
                <a:spcPct val="80000"/>
              </a:lnSpc>
            </a:pPr>
            <a:r>
              <a:rPr lang="en-US" sz="2700" smtClean="0"/>
              <a:t>Background</a:t>
            </a:r>
          </a:p>
          <a:p>
            <a:pPr eaLnBrk="1" hangingPunct="1">
              <a:lnSpc>
                <a:spcPct val="80000"/>
              </a:lnSpc>
            </a:pPr>
            <a:endParaRPr lang="en-US" sz="2700" smtClean="0"/>
          </a:p>
          <a:p>
            <a:pPr eaLnBrk="1" hangingPunct="1">
              <a:lnSpc>
                <a:spcPct val="80000"/>
              </a:lnSpc>
            </a:pPr>
            <a:r>
              <a:rPr lang="en-US" sz="2700" smtClean="0"/>
              <a:t>Motivation for a Datagram-based iWARP</a:t>
            </a:r>
          </a:p>
          <a:p>
            <a:pPr eaLnBrk="1" hangingPunct="1">
              <a:lnSpc>
                <a:spcPct val="80000"/>
              </a:lnSpc>
            </a:pPr>
            <a:endParaRPr lang="en-US" sz="2700" smtClean="0"/>
          </a:p>
          <a:p>
            <a:pPr eaLnBrk="1" hangingPunct="1">
              <a:lnSpc>
                <a:spcPct val="80000"/>
              </a:lnSpc>
            </a:pPr>
            <a:r>
              <a:rPr lang="en-US" sz="2700" u="sng" smtClean="0">
                <a:solidFill>
                  <a:srgbClr val="339966"/>
                </a:solidFill>
              </a:rPr>
              <a:t>Datagram-iWARP Design &amp; Implementation</a:t>
            </a:r>
          </a:p>
          <a:p>
            <a:pPr eaLnBrk="1" hangingPunct="1">
              <a:lnSpc>
                <a:spcPct val="80000"/>
              </a:lnSpc>
            </a:pPr>
            <a:endParaRPr lang="en-US" sz="2700" smtClean="0"/>
          </a:p>
          <a:p>
            <a:pPr eaLnBrk="1" hangingPunct="1">
              <a:lnSpc>
                <a:spcPct val="80000"/>
              </a:lnSpc>
            </a:pPr>
            <a:r>
              <a:rPr lang="en-US" sz="2700" smtClean="0"/>
              <a:t>Experimental Results</a:t>
            </a:r>
          </a:p>
          <a:p>
            <a:pPr eaLnBrk="1" hangingPunct="1">
              <a:lnSpc>
                <a:spcPct val="80000"/>
              </a:lnSpc>
            </a:pPr>
            <a:endParaRPr lang="en-US" sz="2700" smtClean="0"/>
          </a:p>
          <a:p>
            <a:pPr eaLnBrk="1" hangingPunct="1">
              <a:lnSpc>
                <a:spcPct val="80000"/>
              </a:lnSpc>
            </a:pPr>
            <a:r>
              <a:rPr lang="en-US" sz="2500" smtClean="0"/>
              <a:t>Summary &amp; Future Works</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lide(fromBottom)">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6200"/>
            <a:ext cx="8229600" cy="1143000"/>
          </a:xfrm>
        </p:spPr>
        <p:txBody>
          <a:bodyPr/>
          <a:lstStyle/>
          <a:p>
            <a:pPr eaLnBrk="1" hangingPunct="1"/>
            <a:r>
              <a:rPr lang="en-US" sz="2500" smtClean="0"/>
              <a:t>Datagram-iWARP: General Design at </a:t>
            </a:r>
            <a:br>
              <a:rPr lang="en-US" sz="2500" smtClean="0"/>
            </a:br>
            <a:r>
              <a:rPr lang="en-US" sz="2500" smtClean="0"/>
              <a:t>Different Layers </a:t>
            </a:r>
          </a:p>
        </p:txBody>
      </p:sp>
      <p:sp>
        <p:nvSpPr>
          <p:cNvPr id="23555" name="AutoShape 3"/>
          <p:cNvSpPr>
            <a:spLocks noChangeAspect="1" noChangeArrowheads="1"/>
          </p:cNvSpPr>
          <p:nvPr/>
        </p:nvSpPr>
        <p:spPr bwMode="auto">
          <a:xfrm>
            <a:off x="914400" y="1752600"/>
            <a:ext cx="7423150"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2" name="Text Box 4"/>
          <p:cNvSpPr txBox="1">
            <a:spLocks noChangeAspect="1" noChangeArrowheads="1"/>
          </p:cNvSpPr>
          <p:nvPr/>
        </p:nvSpPr>
        <p:spPr bwMode="auto">
          <a:xfrm>
            <a:off x="914400" y="1752600"/>
            <a:ext cx="1928813" cy="546100"/>
          </a:xfrm>
          <a:prstGeom prst="rect">
            <a:avLst/>
          </a:prstGeom>
          <a:solidFill>
            <a:srgbClr val="E7F3BF"/>
          </a:solidFill>
          <a:ln w="9525">
            <a:solidFill>
              <a:srgbClr val="000000"/>
            </a:solidFill>
            <a:miter lim="800000"/>
            <a:headEnd/>
            <a:tailEnd/>
          </a:ln>
        </p:spPr>
        <p:txBody>
          <a:bodyPr lIns="142646" tIns="71323" rIns="142646" bIns="71323"/>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Verbs layer</a:t>
            </a:r>
            <a:endParaRPr lang="en-US" sz="2000"/>
          </a:p>
        </p:txBody>
      </p:sp>
      <p:sp>
        <p:nvSpPr>
          <p:cNvPr id="7173" name="AutoShape 5"/>
          <p:cNvSpPr>
            <a:spLocks noChangeAspect="1"/>
          </p:cNvSpPr>
          <p:nvPr/>
        </p:nvSpPr>
        <p:spPr bwMode="auto">
          <a:xfrm>
            <a:off x="3482975" y="1752600"/>
            <a:ext cx="4710113" cy="889000"/>
          </a:xfrm>
          <a:prstGeom prst="borderCallout2">
            <a:avLst>
              <a:gd name="adj1" fmla="val 34093"/>
              <a:gd name="adj2" fmla="val -4292"/>
              <a:gd name="adj3" fmla="val 34093"/>
              <a:gd name="adj4" fmla="val -8338"/>
              <a:gd name="adj5" fmla="val 22157"/>
              <a:gd name="adj6" fmla="val -12380"/>
            </a:avLst>
          </a:prstGeom>
          <a:solidFill>
            <a:srgbClr val="F4F3BF"/>
          </a:solidFill>
          <a:ln w="9525">
            <a:solidFill>
              <a:srgbClr val="000000"/>
            </a:solidFill>
            <a:miter lim="800000"/>
            <a:headEnd/>
            <a:tailEnd/>
          </a:ln>
        </p:spPr>
        <p:txBody>
          <a:bodyPr lIns="142646" tIns="71323" rIns="142646" bIns="71323"/>
          <a:lstStyle/>
          <a:p>
            <a:r>
              <a:rPr lang="en-US" sz="2000">
                <a:latin typeface="Times New Roman" pitchFamily="18" charset="0"/>
              </a:rPr>
              <a:t>Modify verbs &amp; data structures to comply with datagram semantics.</a:t>
            </a:r>
            <a:endParaRPr lang="en-US" sz="2000"/>
          </a:p>
        </p:txBody>
      </p:sp>
      <p:sp>
        <p:nvSpPr>
          <p:cNvPr id="7174" name="AutoShape 6"/>
          <p:cNvSpPr>
            <a:spLocks noChangeAspect="1"/>
          </p:cNvSpPr>
          <p:nvPr/>
        </p:nvSpPr>
        <p:spPr bwMode="auto">
          <a:xfrm>
            <a:off x="3490913" y="2686050"/>
            <a:ext cx="4687887" cy="563563"/>
          </a:xfrm>
          <a:prstGeom prst="borderCallout2">
            <a:avLst>
              <a:gd name="adj1" fmla="val 53894"/>
              <a:gd name="adj2" fmla="val -4310"/>
              <a:gd name="adj3" fmla="val 53894"/>
              <a:gd name="adj4" fmla="val -8625"/>
              <a:gd name="adj5" fmla="val 16769"/>
              <a:gd name="adj6" fmla="val -13042"/>
            </a:avLst>
          </a:prstGeom>
          <a:solidFill>
            <a:srgbClr val="F4F3BF"/>
          </a:solidFill>
          <a:ln w="9525">
            <a:solidFill>
              <a:srgbClr val="000000"/>
            </a:solidFill>
            <a:miter lim="800000"/>
            <a:headEnd/>
            <a:tailEnd/>
          </a:ln>
        </p:spPr>
        <p:txBody>
          <a:bodyPr lIns="142646" tIns="71323" rIns="142646" bIns="71323"/>
          <a:lstStyle/>
          <a:p>
            <a:r>
              <a:rPr lang="en-US" sz="2000">
                <a:latin typeface="Times New Roman" pitchFamily="18" charset="0"/>
              </a:rPr>
              <a:t>Define datagram QPs &amp; WRs</a:t>
            </a:r>
            <a:endParaRPr lang="en-US" sz="2000"/>
          </a:p>
        </p:txBody>
      </p:sp>
      <p:sp>
        <p:nvSpPr>
          <p:cNvPr id="7175" name="AutoShape 7"/>
          <p:cNvSpPr>
            <a:spLocks noChangeAspect="1"/>
          </p:cNvSpPr>
          <p:nvPr/>
        </p:nvSpPr>
        <p:spPr bwMode="auto">
          <a:xfrm>
            <a:off x="3481388" y="3279775"/>
            <a:ext cx="4694237" cy="1136650"/>
          </a:xfrm>
          <a:prstGeom prst="borderCallout2">
            <a:avLst>
              <a:gd name="adj1" fmla="val 37565"/>
              <a:gd name="adj2" fmla="val -1148"/>
              <a:gd name="adj3" fmla="val 26190"/>
              <a:gd name="adj4" fmla="val -5981"/>
              <a:gd name="adj5" fmla="val 26653"/>
              <a:gd name="adj6" fmla="val -12611"/>
            </a:avLst>
          </a:prstGeom>
          <a:solidFill>
            <a:srgbClr val="F4F3BF"/>
          </a:solidFill>
          <a:ln w="9525">
            <a:solidFill>
              <a:srgbClr val="000000"/>
            </a:solidFill>
            <a:miter lim="800000"/>
            <a:headEnd/>
            <a:tailEnd/>
          </a:ln>
        </p:spPr>
        <p:txBody>
          <a:bodyPr lIns="142646" tIns="71323" rIns="142646" bIns="71323"/>
          <a:lstStyle/>
          <a:p>
            <a:r>
              <a:rPr lang="en-US" sz="2000">
                <a:latin typeface="Times New Roman" pitchFamily="18" charset="0"/>
              </a:rPr>
              <a:t>No streams/connections. No message segmentation. Use UDP sockets. Checksum moved here.</a:t>
            </a:r>
            <a:endParaRPr lang="en-US" sz="2000"/>
          </a:p>
        </p:txBody>
      </p:sp>
      <p:sp>
        <p:nvSpPr>
          <p:cNvPr id="7176" name="AutoShape 8"/>
          <p:cNvSpPr>
            <a:spLocks noChangeAspect="1"/>
          </p:cNvSpPr>
          <p:nvPr/>
        </p:nvSpPr>
        <p:spPr bwMode="auto">
          <a:xfrm>
            <a:off x="3487738" y="4456113"/>
            <a:ext cx="4689475" cy="565150"/>
          </a:xfrm>
          <a:prstGeom prst="borderCallout2">
            <a:avLst>
              <a:gd name="adj1" fmla="val 53569"/>
              <a:gd name="adj2" fmla="val -4310"/>
              <a:gd name="adj3" fmla="val 53569"/>
              <a:gd name="adj4" fmla="val -8153"/>
              <a:gd name="adj5" fmla="val 28273"/>
              <a:gd name="adj6" fmla="val -13218"/>
            </a:avLst>
          </a:prstGeom>
          <a:solidFill>
            <a:srgbClr val="F4F3BF"/>
          </a:solidFill>
          <a:ln w="9525">
            <a:solidFill>
              <a:srgbClr val="000000"/>
            </a:solidFill>
            <a:miter lim="800000"/>
            <a:headEnd/>
            <a:tailEnd/>
          </a:ln>
        </p:spPr>
        <p:txBody>
          <a:bodyPr lIns="142646" tIns="71323" rIns="142646" bIns="71323"/>
          <a:lstStyle/>
          <a:p>
            <a:r>
              <a:rPr lang="en-US" sz="2000">
                <a:latin typeface="Times New Roman" pitchFamily="18" charset="0"/>
              </a:rPr>
              <a:t>MPA layer is bypassed for datagrams.</a:t>
            </a:r>
            <a:endParaRPr lang="en-US" sz="2000"/>
          </a:p>
        </p:txBody>
      </p:sp>
      <p:sp>
        <p:nvSpPr>
          <p:cNvPr id="7177" name="AutoShape 9"/>
          <p:cNvSpPr>
            <a:spLocks noChangeAspect="1"/>
          </p:cNvSpPr>
          <p:nvPr/>
        </p:nvSpPr>
        <p:spPr bwMode="auto">
          <a:xfrm>
            <a:off x="3494088" y="5062538"/>
            <a:ext cx="4667250" cy="879475"/>
          </a:xfrm>
          <a:prstGeom prst="borderCallout2">
            <a:avLst>
              <a:gd name="adj1" fmla="val 34481"/>
              <a:gd name="adj2" fmla="val -4333"/>
              <a:gd name="adj3" fmla="val 34481"/>
              <a:gd name="adj4" fmla="val -8051"/>
              <a:gd name="adj5" fmla="val 24713"/>
              <a:gd name="adj6" fmla="val -12889"/>
            </a:avLst>
          </a:prstGeom>
          <a:solidFill>
            <a:srgbClr val="F4F3BF"/>
          </a:solidFill>
          <a:ln w="9525">
            <a:solidFill>
              <a:srgbClr val="000000"/>
            </a:solidFill>
            <a:miter lim="800000"/>
            <a:headEnd/>
            <a:tailEnd/>
          </a:ln>
        </p:spPr>
        <p:txBody>
          <a:bodyPr lIns="142646" tIns="71323" rIns="142646" bIns="71323"/>
          <a:lstStyle/>
          <a:p>
            <a:r>
              <a:rPr lang="en-US" sz="2000">
                <a:latin typeface="Times New Roman" pitchFamily="18" charset="0"/>
              </a:rPr>
              <a:t>Use UDP for UD QPs and lightweight reliable UDP for RD QPs.</a:t>
            </a:r>
            <a:endParaRPr lang="en-US" sz="2000"/>
          </a:p>
        </p:txBody>
      </p:sp>
      <p:sp>
        <p:nvSpPr>
          <p:cNvPr id="7178" name="Text Box 10"/>
          <p:cNvSpPr txBox="1">
            <a:spLocks noChangeAspect="1" noChangeArrowheads="1"/>
          </p:cNvSpPr>
          <p:nvPr/>
        </p:nvSpPr>
        <p:spPr bwMode="auto">
          <a:xfrm>
            <a:off x="914400" y="2538413"/>
            <a:ext cx="1957388" cy="546100"/>
          </a:xfrm>
          <a:prstGeom prst="rect">
            <a:avLst/>
          </a:prstGeom>
          <a:solidFill>
            <a:srgbClr val="E7F3BF"/>
          </a:solidFill>
          <a:ln w="9525">
            <a:solidFill>
              <a:srgbClr val="000000"/>
            </a:solidFill>
            <a:miter lim="800000"/>
            <a:headEnd/>
            <a:tailEnd/>
          </a:ln>
        </p:spPr>
        <p:txBody>
          <a:bodyPr lIns="142646" tIns="71323" rIns="142646" bIns="71323"/>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RDMAP layer</a:t>
            </a:r>
            <a:endParaRPr lang="en-US" sz="2000"/>
          </a:p>
        </p:txBody>
      </p:sp>
      <p:sp>
        <p:nvSpPr>
          <p:cNvPr id="7179" name="Text Box 11"/>
          <p:cNvSpPr txBox="1">
            <a:spLocks noChangeAspect="1" noChangeArrowheads="1"/>
          </p:cNvSpPr>
          <p:nvPr/>
        </p:nvSpPr>
        <p:spPr bwMode="auto">
          <a:xfrm>
            <a:off x="914400" y="3265488"/>
            <a:ext cx="1957388" cy="565150"/>
          </a:xfrm>
          <a:prstGeom prst="rect">
            <a:avLst/>
          </a:prstGeom>
          <a:solidFill>
            <a:srgbClr val="E7F3BF"/>
          </a:solidFill>
          <a:ln w="9525">
            <a:solidFill>
              <a:srgbClr val="000000"/>
            </a:solidFill>
            <a:miter lim="800000"/>
            <a:headEnd/>
            <a:tailEnd/>
          </a:ln>
        </p:spPr>
        <p:txBody>
          <a:bodyPr lIns="142646" tIns="71323" rIns="142646" bIns="71323"/>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DDP layer</a:t>
            </a:r>
            <a:endParaRPr lang="en-US" sz="2000"/>
          </a:p>
        </p:txBody>
      </p:sp>
      <p:sp>
        <p:nvSpPr>
          <p:cNvPr id="7180" name="Text Box 12"/>
          <p:cNvSpPr txBox="1">
            <a:spLocks noChangeAspect="1" noChangeArrowheads="1"/>
          </p:cNvSpPr>
          <p:nvPr/>
        </p:nvSpPr>
        <p:spPr bwMode="auto">
          <a:xfrm>
            <a:off x="914400" y="4297363"/>
            <a:ext cx="1957388" cy="573087"/>
          </a:xfrm>
          <a:prstGeom prst="rect">
            <a:avLst/>
          </a:prstGeom>
          <a:solidFill>
            <a:srgbClr val="E7F3BF"/>
          </a:solidFill>
          <a:ln w="9525">
            <a:solidFill>
              <a:srgbClr val="000000"/>
            </a:solidFill>
            <a:miter lim="800000"/>
            <a:headEnd/>
            <a:tailEnd/>
          </a:ln>
        </p:spPr>
        <p:txBody>
          <a:bodyPr lIns="142646" tIns="71323" rIns="142646" bIns="71323"/>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MPA layer</a:t>
            </a:r>
            <a:endParaRPr lang="en-US" sz="2000"/>
          </a:p>
        </p:txBody>
      </p:sp>
      <p:sp>
        <p:nvSpPr>
          <p:cNvPr id="7181" name="Text Box 13"/>
          <p:cNvSpPr txBox="1">
            <a:spLocks noChangeAspect="1" noChangeArrowheads="1"/>
          </p:cNvSpPr>
          <p:nvPr/>
        </p:nvSpPr>
        <p:spPr bwMode="auto">
          <a:xfrm>
            <a:off x="914400" y="4964113"/>
            <a:ext cx="1957388" cy="849312"/>
          </a:xfrm>
          <a:prstGeom prst="rect">
            <a:avLst/>
          </a:prstGeom>
          <a:solidFill>
            <a:srgbClr val="E7F3BF"/>
          </a:solidFill>
          <a:ln w="9525">
            <a:solidFill>
              <a:srgbClr val="000000"/>
            </a:solidFill>
            <a:miter lim="800000"/>
            <a:headEnd/>
            <a:tailEnd/>
          </a:ln>
        </p:spPr>
        <p:txBody>
          <a:bodyPr lIns="142646" tIns="71323" rIns="142646" bIns="71323"/>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Transport layer</a:t>
            </a:r>
          </a:p>
          <a:p>
            <a:pPr algn="ctr" eaLnBrk="1" hangingPunct="1"/>
            <a:r>
              <a:rPr lang="en-US" sz="2000">
                <a:latin typeface="Times New Roman" pitchFamily="18" charset="0"/>
              </a:rPr>
              <a:t>(TCP/IP)</a:t>
            </a:r>
            <a:endParaRPr lang="en-US" sz="2000"/>
          </a:p>
        </p:txBody>
      </p:sp>
      <p:sp>
        <p:nvSpPr>
          <p:cNvPr id="7187" name="Line 19"/>
          <p:cNvSpPr>
            <a:spLocks noChangeShapeType="1"/>
          </p:cNvSpPr>
          <p:nvPr/>
        </p:nvSpPr>
        <p:spPr bwMode="auto">
          <a:xfrm flipH="1">
            <a:off x="1752600" y="4343400"/>
            <a:ext cx="457200" cy="45720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0"/>
          <p:cNvSpPr>
            <a:spLocks noChangeShapeType="1"/>
          </p:cNvSpPr>
          <p:nvPr/>
        </p:nvSpPr>
        <p:spPr bwMode="auto">
          <a:xfrm>
            <a:off x="1752600" y="4343400"/>
            <a:ext cx="457200" cy="45720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slide(fromBottom)">
                                      <p:cBhvr>
                                        <p:cTn id="7" dur="500"/>
                                        <p:tgtEl>
                                          <p:spTgt spid="71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slide(fromBottom)">
                                      <p:cBhvr>
                                        <p:cTn id="10" dur="500"/>
                                        <p:tgtEl>
                                          <p:spTgt spid="71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7178"/>
                                        </p:tgtEl>
                                        <p:attrNameLst>
                                          <p:attrName>style.visibility</p:attrName>
                                        </p:attrNameLst>
                                      </p:cBhvr>
                                      <p:to>
                                        <p:strVal val="visible"/>
                                      </p:to>
                                    </p:set>
                                    <p:animEffect transition="in" filter="slide(fromBottom)">
                                      <p:cBhvr>
                                        <p:cTn id="15" dur="500"/>
                                        <p:tgtEl>
                                          <p:spTgt spid="7178"/>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7174"/>
                                        </p:tgtEl>
                                        <p:attrNameLst>
                                          <p:attrName>style.visibility</p:attrName>
                                        </p:attrNameLst>
                                      </p:cBhvr>
                                      <p:to>
                                        <p:strVal val="visible"/>
                                      </p:to>
                                    </p:set>
                                    <p:animEffect transition="in" filter="slide(fromBottom)">
                                      <p:cBhvr>
                                        <p:cTn id="18" dur="500"/>
                                        <p:tgtEl>
                                          <p:spTgt spid="71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7179"/>
                                        </p:tgtEl>
                                        <p:attrNameLst>
                                          <p:attrName>style.visibility</p:attrName>
                                        </p:attrNameLst>
                                      </p:cBhvr>
                                      <p:to>
                                        <p:strVal val="visible"/>
                                      </p:to>
                                    </p:set>
                                    <p:animEffect transition="in" filter="slide(fromBottom)">
                                      <p:cBhvr>
                                        <p:cTn id="23" dur="500"/>
                                        <p:tgtEl>
                                          <p:spTgt spid="7179"/>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7175"/>
                                        </p:tgtEl>
                                        <p:attrNameLst>
                                          <p:attrName>style.visibility</p:attrName>
                                        </p:attrNameLst>
                                      </p:cBhvr>
                                      <p:to>
                                        <p:strVal val="visible"/>
                                      </p:to>
                                    </p:set>
                                    <p:animEffect transition="in" filter="slide(fromBottom)">
                                      <p:cBhvr>
                                        <p:cTn id="26" dur="500"/>
                                        <p:tgtEl>
                                          <p:spTgt spid="71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180"/>
                                        </p:tgtEl>
                                        <p:attrNameLst>
                                          <p:attrName>style.visibility</p:attrName>
                                        </p:attrNameLst>
                                      </p:cBhvr>
                                      <p:to>
                                        <p:strVal val="visible"/>
                                      </p:to>
                                    </p:set>
                                    <p:animEffect transition="in" filter="slide(fromBottom)">
                                      <p:cBhvr>
                                        <p:cTn id="31" dur="500"/>
                                        <p:tgtEl>
                                          <p:spTgt spid="7180"/>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7176"/>
                                        </p:tgtEl>
                                        <p:attrNameLst>
                                          <p:attrName>style.visibility</p:attrName>
                                        </p:attrNameLst>
                                      </p:cBhvr>
                                      <p:to>
                                        <p:strVal val="visible"/>
                                      </p:to>
                                    </p:set>
                                    <p:animEffect transition="in" filter="slide(fromBottom)">
                                      <p:cBhvr>
                                        <p:cTn id="34" dur="500"/>
                                        <p:tgtEl>
                                          <p:spTgt spid="7176"/>
                                        </p:tgtEl>
                                      </p:cBhvr>
                                    </p:animEffect>
                                  </p:childTnLst>
                                </p:cTn>
                              </p:par>
                            </p:childTnLst>
                          </p:cTn>
                        </p:par>
                        <p:par>
                          <p:cTn id="35" fill="hold" nodeType="afterGroup">
                            <p:stCondLst>
                              <p:cond delay="500"/>
                            </p:stCondLst>
                            <p:childTnLst>
                              <p:par>
                                <p:cTn id="36" presetID="18" presetClass="entr" presetSubtype="12" fill="hold" grpId="0" nodeType="afterEffect">
                                  <p:stCondLst>
                                    <p:cond delay="0"/>
                                  </p:stCondLst>
                                  <p:childTnLst>
                                    <p:set>
                                      <p:cBhvr>
                                        <p:cTn id="37" dur="1" fill="hold">
                                          <p:stCondLst>
                                            <p:cond delay="0"/>
                                          </p:stCondLst>
                                        </p:cTn>
                                        <p:tgtEl>
                                          <p:spTgt spid="7187"/>
                                        </p:tgtEl>
                                        <p:attrNameLst>
                                          <p:attrName>style.visibility</p:attrName>
                                        </p:attrNameLst>
                                      </p:cBhvr>
                                      <p:to>
                                        <p:strVal val="visible"/>
                                      </p:to>
                                    </p:set>
                                    <p:animEffect transition="in" filter="strips(downLeft)">
                                      <p:cBhvr>
                                        <p:cTn id="38" dur="500"/>
                                        <p:tgtEl>
                                          <p:spTgt spid="718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188"/>
                                        </p:tgtEl>
                                        <p:attrNameLst>
                                          <p:attrName>style.visibility</p:attrName>
                                        </p:attrNameLst>
                                      </p:cBhvr>
                                      <p:to>
                                        <p:strVal val="visible"/>
                                      </p:to>
                                    </p:set>
                                    <p:animEffect transition="in" filter="wipe(down)">
                                      <p:cBhvr>
                                        <p:cTn id="41" dur="500"/>
                                        <p:tgtEl>
                                          <p:spTgt spid="71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7181"/>
                                        </p:tgtEl>
                                        <p:attrNameLst>
                                          <p:attrName>style.visibility</p:attrName>
                                        </p:attrNameLst>
                                      </p:cBhvr>
                                      <p:to>
                                        <p:strVal val="visible"/>
                                      </p:to>
                                    </p:set>
                                    <p:animEffect transition="in" filter="slide(fromBottom)">
                                      <p:cBhvr>
                                        <p:cTn id="46" dur="500"/>
                                        <p:tgtEl>
                                          <p:spTgt spid="7181"/>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7177"/>
                                        </p:tgtEl>
                                        <p:attrNameLst>
                                          <p:attrName>style.visibility</p:attrName>
                                        </p:attrNameLst>
                                      </p:cBhvr>
                                      <p:to>
                                        <p:strVal val="visible"/>
                                      </p:to>
                                    </p:set>
                                    <p:animEffect transition="in" filter="slide(fromBottom)">
                                      <p:cBhvr>
                                        <p:cTn id="49"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74" grpId="0" animBg="1"/>
      <p:bldP spid="7175" grpId="0" animBg="1"/>
      <p:bldP spid="7176" grpId="0" animBg="1"/>
      <p:bldP spid="7177" grpId="0" animBg="1"/>
      <p:bldP spid="7178" grpId="0" animBg="1"/>
      <p:bldP spid="7179" grpId="0" animBg="1"/>
      <p:bldP spid="7180" grpId="0" animBg="1"/>
      <p:bldP spid="7181" grpId="0" animBg="1"/>
      <p:bldP spid="7187" grpId="0" animBg="1"/>
      <p:bldP spid="71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Design Considerations (1)</a:t>
            </a:r>
          </a:p>
        </p:txBody>
      </p:sp>
      <p:sp>
        <p:nvSpPr>
          <p:cNvPr id="5" name="Content Placeholder 2"/>
          <p:cNvSpPr>
            <a:spLocks noGrp="1"/>
          </p:cNvSpPr>
          <p:nvPr>
            <p:ph idx="4294967295"/>
          </p:nvPr>
        </p:nvSpPr>
        <p:spPr>
          <a:xfrm>
            <a:off x="457200" y="1371600"/>
            <a:ext cx="8229600" cy="5181600"/>
          </a:xfrm>
        </p:spPr>
        <p:txBody>
          <a:bodyPr/>
          <a:lstStyle/>
          <a:p>
            <a:pPr eaLnBrk="1" hangingPunct="1">
              <a:lnSpc>
                <a:spcPct val="80000"/>
              </a:lnSpc>
              <a:defRPr/>
            </a:pPr>
            <a:r>
              <a:rPr lang="en-US" sz="2800" dirty="0" smtClean="0"/>
              <a:t>Addition of New Queue-pair (QP) Types</a:t>
            </a:r>
          </a:p>
          <a:p>
            <a:pPr lvl="1" eaLnBrk="1" hangingPunct="1">
              <a:lnSpc>
                <a:spcPct val="80000"/>
              </a:lnSpc>
              <a:defRPr/>
            </a:pPr>
            <a:r>
              <a:rPr lang="en-US" sz="2400" dirty="0" smtClean="0"/>
              <a:t>For reliable and unreliable datagrams</a:t>
            </a:r>
          </a:p>
          <a:p>
            <a:pPr lvl="1" eaLnBrk="1" hangingPunct="1">
              <a:lnSpc>
                <a:spcPct val="80000"/>
              </a:lnSpc>
              <a:defRPr/>
            </a:pPr>
            <a:r>
              <a:rPr lang="en-US" sz="2400" dirty="0" smtClean="0"/>
              <a:t>Current </a:t>
            </a:r>
            <a:r>
              <a:rPr lang="en-US" sz="2400" dirty="0" err="1" smtClean="0"/>
              <a:t>iWARP</a:t>
            </a:r>
            <a:r>
              <a:rPr lang="en-US" sz="2400" dirty="0" smtClean="0"/>
              <a:t> does not have QP types</a:t>
            </a:r>
          </a:p>
          <a:p>
            <a:pPr lvl="1" eaLnBrk="1" hangingPunct="1">
              <a:lnSpc>
                <a:spcPct val="80000"/>
              </a:lnSpc>
              <a:defRPr/>
            </a:pPr>
            <a:endParaRPr lang="en-US" sz="1000" dirty="0" smtClean="0"/>
          </a:p>
          <a:p>
            <a:pPr eaLnBrk="1" hangingPunct="1">
              <a:lnSpc>
                <a:spcPct val="80000"/>
              </a:lnSpc>
              <a:defRPr/>
            </a:pPr>
            <a:r>
              <a:rPr lang="en-US" sz="2800" dirty="0" smtClean="0"/>
              <a:t>QP Operations</a:t>
            </a:r>
          </a:p>
          <a:p>
            <a:pPr lvl="1" eaLnBrk="1" hangingPunct="1">
              <a:lnSpc>
                <a:spcPct val="80000"/>
              </a:lnSpc>
              <a:defRPr/>
            </a:pPr>
            <a:r>
              <a:rPr lang="en-US" sz="2400" dirty="0" smtClean="0"/>
              <a:t>QP Create: new input modifiers for datagram mode</a:t>
            </a:r>
          </a:p>
          <a:p>
            <a:pPr lvl="1" eaLnBrk="1" hangingPunct="1">
              <a:lnSpc>
                <a:spcPct val="80000"/>
              </a:lnSpc>
              <a:defRPr/>
            </a:pPr>
            <a:r>
              <a:rPr lang="en-US" sz="2400" dirty="0" smtClean="0"/>
              <a:t>QP Modify: need a pre-established datagram socket for RTS state</a:t>
            </a:r>
          </a:p>
          <a:p>
            <a:pPr lvl="1" eaLnBrk="1" hangingPunct="1">
              <a:lnSpc>
                <a:spcPct val="80000"/>
              </a:lnSpc>
              <a:defRPr/>
            </a:pPr>
            <a:endParaRPr lang="en-US" sz="1000" dirty="0" smtClean="0"/>
          </a:p>
          <a:p>
            <a:pPr eaLnBrk="1" hangingPunct="1">
              <a:lnSpc>
                <a:spcPct val="80000"/>
              </a:lnSpc>
              <a:defRPr/>
            </a:pPr>
            <a:r>
              <a:rPr lang="en-US" sz="2800" dirty="0" smtClean="0"/>
              <a:t>Work Requests</a:t>
            </a:r>
          </a:p>
          <a:p>
            <a:pPr lvl="1" eaLnBrk="1" hangingPunct="1">
              <a:lnSpc>
                <a:spcPct val="80000"/>
              </a:lnSpc>
              <a:defRPr/>
            </a:pPr>
            <a:r>
              <a:rPr lang="en-US" sz="2400" dirty="0" smtClean="0"/>
              <a:t>Need address-handles for individual datagrams</a:t>
            </a:r>
          </a:p>
          <a:p>
            <a:pPr lvl="1" eaLnBrk="1" hangingPunct="1">
              <a:lnSpc>
                <a:spcPct val="80000"/>
              </a:lnSpc>
              <a:defRPr/>
            </a:pPr>
            <a:endParaRPr lang="en-US" sz="1050" dirty="0" smtClean="0"/>
          </a:p>
          <a:p>
            <a:pPr lvl="1" eaLnBrk="1" hangingPunct="1">
              <a:lnSpc>
                <a:spcPct val="80000"/>
              </a:lnSpc>
              <a:defRPr/>
            </a:pPr>
            <a:endParaRPr lang="en-US" sz="1000" dirty="0" smtClean="0"/>
          </a:p>
          <a:p>
            <a:pPr eaLnBrk="1" hangingPunct="1">
              <a:lnSpc>
                <a:spcPct val="80000"/>
              </a:lnSpc>
              <a:defRPr/>
            </a:pPr>
            <a:r>
              <a:rPr lang="en-US" sz="2800" dirty="0" smtClean="0"/>
              <a:t>Completion of WRs</a:t>
            </a:r>
          </a:p>
          <a:p>
            <a:pPr lvl="1" eaLnBrk="1" hangingPunct="1">
              <a:lnSpc>
                <a:spcPct val="80000"/>
              </a:lnSpc>
              <a:defRPr/>
            </a:pPr>
            <a:r>
              <a:rPr lang="en-US" sz="2300" dirty="0" smtClean="0"/>
              <a:t>As soon as accepted by LLP</a:t>
            </a:r>
            <a:endParaRPr lang="en-US" sz="15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slide(fromBottom)">
                                      <p:cBhvr>
                                        <p:cTn id="10" dur="500"/>
                                        <p:tgtEl>
                                          <p:spTgt spid="5">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slide(fromBottom)">
                                      <p:cBhvr>
                                        <p:cTn id="13" dur="500"/>
                                        <p:tgtEl>
                                          <p:spTgt spid="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slide(fromBottom)">
                                      <p:cBhvr>
                                        <p:cTn id="18" dur="500"/>
                                        <p:tgtEl>
                                          <p:spTgt spid="5">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slide(fromBottom)">
                                      <p:cBhvr>
                                        <p:cTn id="21" dur="500"/>
                                        <p:tgtEl>
                                          <p:spTgt spid="5">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slide(fromBottom)">
                                      <p:cBhvr>
                                        <p:cTn id="24" dur="500"/>
                                        <p:tgtEl>
                                          <p:spTgt spid="5">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slide(fromBottom)">
                                      <p:cBhvr>
                                        <p:cTn id="29" dur="500"/>
                                        <p:tgtEl>
                                          <p:spTgt spid="5">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slide(fromBottom)">
                                      <p:cBhvr>
                                        <p:cTn id="32" dur="500"/>
                                        <p:tgtEl>
                                          <p:spTgt spid="5">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slide(fromBottom)">
                                      <p:cBhvr>
                                        <p:cTn id="37" dur="500"/>
                                        <p:tgtEl>
                                          <p:spTgt spid="5">
                                            <p:txEl>
                                              <p:pRg st="12" end="12"/>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5">
                                            <p:txEl>
                                              <p:pRg st="13" end="13"/>
                                            </p:txEl>
                                          </p:spTgt>
                                        </p:tgtEl>
                                        <p:attrNameLst>
                                          <p:attrName>style.visibility</p:attrName>
                                        </p:attrNameLst>
                                      </p:cBhvr>
                                      <p:to>
                                        <p:strVal val="visible"/>
                                      </p:to>
                                    </p:set>
                                    <p:animEffect transition="in" filter="slide(fromBottom)">
                                      <p:cBhvr>
                                        <p:cTn id="4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Design Considerations (2)</a:t>
            </a:r>
          </a:p>
        </p:txBody>
      </p:sp>
      <p:sp>
        <p:nvSpPr>
          <p:cNvPr id="7" name="Content Placeholder 2"/>
          <p:cNvSpPr>
            <a:spLocks noGrp="1"/>
          </p:cNvSpPr>
          <p:nvPr>
            <p:ph idx="4294967295"/>
          </p:nvPr>
        </p:nvSpPr>
        <p:spPr>
          <a:xfrm>
            <a:off x="381000" y="1219200"/>
            <a:ext cx="8229600" cy="5029200"/>
          </a:xfrm>
        </p:spPr>
        <p:txBody>
          <a:bodyPr/>
          <a:lstStyle/>
          <a:p>
            <a:pPr eaLnBrk="1" hangingPunct="1">
              <a:lnSpc>
                <a:spcPct val="80000"/>
              </a:lnSpc>
            </a:pPr>
            <a:r>
              <a:rPr lang="en-US" sz="2800" smtClean="0"/>
              <a:t>Completion Events</a:t>
            </a:r>
          </a:p>
          <a:p>
            <a:pPr lvl="1" eaLnBrk="1" hangingPunct="1">
              <a:lnSpc>
                <a:spcPct val="80000"/>
              </a:lnSpc>
            </a:pPr>
            <a:r>
              <a:rPr lang="en-US" sz="2400" smtClean="0"/>
              <a:t>Need to report the source information</a:t>
            </a:r>
          </a:p>
          <a:p>
            <a:pPr lvl="1" eaLnBrk="1" hangingPunct="1">
              <a:lnSpc>
                <a:spcPct val="80000"/>
              </a:lnSpc>
            </a:pPr>
            <a:endParaRPr lang="en-US" sz="1000" smtClean="0"/>
          </a:p>
          <a:p>
            <a:pPr eaLnBrk="1" hangingPunct="1">
              <a:lnSpc>
                <a:spcPct val="80000"/>
              </a:lnSpc>
            </a:pPr>
            <a:r>
              <a:rPr lang="en-US" sz="2800" smtClean="0"/>
              <a:t>Datagram Error Management (reliable mode)</a:t>
            </a:r>
          </a:p>
          <a:p>
            <a:pPr lvl="1" eaLnBrk="1" hangingPunct="1">
              <a:lnSpc>
                <a:spcPct val="80000"/>
              </a:lnSpc>
            </a:pPr>
            <a:r>
              <a:rPr lang="en-US" sz="2400" smtClean="0"/>
              <a:t>No connection to terminate</a:t>
            </a:r>
          </a:p>
          <a:p>
            <a:pPr lvl="1" eaLnBrk="1" hangingPunct="1">
              <a:lnSpc>
                <a:spcPct val="80000"/>
              </a:lnSpc>
            </a:pPr>
            <a:r>
              <a:rPr lang="en-US" sz="2400" smtClean="0"/>
              <a:t>QP goes into Error state</a:t>
            </a:r>
          </a:p>
          <a:p>
            <a:pPr lvl="2" eaLnBrk="1" hangingPunct="1">
              <a:lnSpc>
                <a:spcPct val="80000"/>
              </a:lnSpc>
            </a:pPr>
            <a:r>
              <a:rPr lang="en-US" sz="2000" smtClean="0"/>
              <a:t>Use MSN for notification into an “Error Queue”</a:t>
            </a:r>
          </a:p>
          <a:p>
            <a:pPr lvl="1" eaLnBrk="1" hangingPunct="1">
              <a:lnSpc>
                <a:spcPct val="80000"/>
              </a:lnSpc>
            </a:pPr>
            <a:r>
              <a:rPr lang="en-US" sz="2400" smtClean="0"/>
              <a:t>Re-use after resetting QP</a:t>
            </a:r>
          </a:p>
          <a:p>
            <a:pPr lvl="1" eaLnBrk="1" hangingPunct="1">
              <a:lnSpc>
                <a:spcPct val="80000"/>
              </a:lnSpc>
            </a:pPr>
            <a:endParaRPr lang="en-US" sz="1000" smtClean="0"/>
          </a:p>
          <a:p>
            <a:pPr eaLnBrk="1" hangingPunct="1">
              <a:lnSpc>
                <a:spcPct val="80000"/>
              </a:lnSpc>
            </a:pPr>
            <a:r>
              <a:rPr lang="en-US" sz="2800" smtClean="0"/>
              <a:t>MPA Layer Removed </a:t>
            </a:r>
          </a:p>
          <a:p>
            <a:pPr lvl="1" eaLnBrk="1" hangingPunct="1">
              <a:lnSpc>
                <a:spcPct val="80000"/>
              </a:lnSpc>
            </a:pPr>
            <a:r>
              <a:rPr lang="en-US" sz="2400" smtClean="0"/>
              <a:t>CRC moved to DDP layer</a:t>
            </a:r>
          </a:p>
          <a:p>
            <a:pPr lvl="1" eaLnBrk="1" hangingPunct="1">
              <a:lnSpc>
                <a:spcPct val="80000"/>
              </a:lnSpc>
            </a:pPr>
            <a:endParaRPr lang="en-US" sz="1000" smtClean="0"/>
          </a:p>
          <a:p>
            <a:pPr eaLnBrk="1" hangingPunct="1">
              <a:lnSpc>
                <a:spcPct val="80000"/>
              </a:lnSpc>
            </a:pPr>
            <a:r>
              <a:rPr lang="en-US" sz="2800" smtClean="0"/>
              <a:t>MTU-sized Message Segmentation</a:t>
            </a:r>
          </a:p>
          <a:p>
            <a:pPr lvl="1" eaLnBrk="1" hangingPunct="1">
              <a:lnSpc>
                <a:spcPct val="80000"/>
              </a:lnSpc>
            </a:pPr>
            <a:r>
              <a:rPr lang="en-US" sz="2400" smtClean="0"/>
              <a:t>Not required anymore</a:t>
            </a:r>
          </a:p>
          <a:p>
            <a:pPr lvl="1" eaLnBrk="1" hangingPunct="1">
              <a:lnSpc>
                <a:spcPct val="80000"/>
              </a:lnSpc>
            </a:pPr>
            <a:r>
              <a:rPr lang="en-US" sz="2400" smtClean="0"/>
              <a:t>Up to 64KB datagrams allowed</a:t>
            </a:r>
          </a:p>
          <a:p>
            <a:pPr lvl="1" eaLnBrk="1" hangingPunct="1">
              <a:lnSpc>
                <a:spcPct val="80000"/>
              </a:lnSpc>
            </a:pPr>
            <a:endParaRPr 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lide(fromBottom)">
                                      <p:cBhvr>
                                        <p:cTn id="7" dur="500"/>
                                        <p:tgtEl>
                                          <p:spTgt spid="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slide(fromBottom)">
                                      <p:cBhvr>
                                        <p:cTn id="10" dur="500"/>
                                        <p:tgtEl>
                                          <p:spTgt spid="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slide(fromBottom)">
                                      <p:cBhvr>
                                        <p:cTn id="15" dur="500"/>
                                        <p:tgtEl>
                                          <p:spTgt spid="7">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slide(fromBottom)">
                                      <p:cBhvr>
                                        <p:cTn id="18" dur="500"/>
                                        <p:tgtEl>
                                          <p:spTgt spid="7">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slide(fromBottom)">
                                      <p:cBhvr>
                                        <p:cTn id="21" dur="500"/>
                                        <p:tgtEl>
                                          <p:spTgt spid="7">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slide(fromBottom)">
                                      <p:cBhvr>
                                        <p:cTn id="24" dur="500"/>
                                        <p:tgtEl>
                                          <p:spTgt spid="7">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slide(fromBottom)">
                                      <p:cBhvr>
                                        <p:cTn id="27" dur="500"/>
                                        <p:tgtEl>
                                          <p:spTgt spid="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slide(fromBottom)">
                                      <p:cBhvr>
                                        <p:cTn id="32" dur="500"/>
                                        <p:tgtEl>
                                          <p:spTgt spid="7">
                                            <p:txEl>
                                              <p:pRg st="9" end="9"/>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animEffect transition="in" filter="slide(fromBottom)">
                                      <p:cBhvr>
                                        <p:cTn id="35" dur="500"/>
                                        <p:tgtEl>
                                          <p:spTgt spid="7">
                                            <p:txEl>
                                              <p:pRg st="10" end="1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7">
                                            <p:txEl>
                                              <p:pRg st="12" end="12"/>
                                            </p:txEl>
                                          </p:spTgt>
                                        </p:tgtEl>
                                        <p:attrNameLst>
                                          <p:attrName>style.visibility</p:attrName>
                                        </p:attrNameLst>
                                      </p:cBhvr>
                                      <p:to>
                                        <p:strVal val="visible"/>
                                      </p:to>
                                    </p:set>
                                    <p:animEffect transition="in" filter="slide(fromBottom)">
                                      <p:cBhvr>
                                        <p:cTn id="40" dur="500"/>
                                        <p:tgtEl>
                                          <p:spTgt spid="7">
                                            <p:txEl>
                                              <p:pRg st="12" end="12"/>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slide(fromBottom)">
                                      <p:cBhvr>
                                        <p:cTn id="43" dur="500"/>
                                        <p:tgtEl>
                                          <p:spTgt spid="7">
                                            <p:txEl>
                                              <p:pRg st="13" end="13"/>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7">
                                            <p:txEl>
                                              <p:pRg st="14" end="14"/>
                                            </p:txEl>
                                          </p:spTgt>
                                        </p:tgtEl>
                                        <p:attrNameLst>
                                          <p:attrName>style.visibility</p:attrName>
                                        </p:attrNameLst>
                                      </p:cBhvr>
                                      <p:to>
                                        <p:strVal val="visible"/>
                                      </p:to>
                                    </p:set>
                                    <p:animEffect transition="in" filter="slide(fromBottom)">
                                      <p:cBhvr>
                                        <p:cTn id="46"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lstStyle/>
          <a:p>
            <a:pPr eaLnBrk="1" hangingPunct="1"/>
            <a:r>
              <a:rPr lang="en-US" sz="2500" smtClean="0"/>
              <a:t>Software-based Datagram iWARP</a:t>
            </a:r>
          </a:p>
        </p:txBody>
      </p:sp>
      <p:grpSp>
        <p:nvGrpSpPr>
          <p:cNvPr id="26627" name="Group 3"/>
          <p:cNvGrpSpPr>
            <a:grpSpLocks noChangeAspect="1"/>
          </p:cNvGrpSpPr>
          <p:nvPr/>
        </p:nvGrpSpPr>
        <p:grpSpPr bwMode="auto">
          <a:xfrm>
            <a:off x="-990600" y="1295400"/>
            <a:ext cx="6180138" cy="4953000"/>
            <a:chOff x="6436" y="5867"/>
            <a:chExt cx="4320" cy="3697"/>
          </a:xfrm>
        </p:grpSpPr>
        <p:sp>
          <p:nvSpPr>
            <p:cNvPr id="26637" name="AutoShape 4"/>
            <p:cNvSpPr>
              <a:spLocks noChangeAspect="1" noChangeArrowheads="1"/>
            </p:cNvSpPr>
            <p:nvPr/>
          </p:nvSpPr>
          <p:spPr bwMode="auto">
            <a:xfrm>
              <a:off x="6436" y="5867"/>
              <a:ext cx="4320" cy="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8" name="AutoShape 5"/>
            <p:cNvSpPr>
              <a:spLocks noChangeAspect="1" noChangeArrowheads="1"/>
            </p:cNvSpPr>
            <p:nvPr/>
          </p:nvSpPr>
          <p:spPr bwMode="auto">
            <a:xfrm>
              <a:off x="7243" y="5872"/>
              <a:ext cx="2860" cy="563"/>
            </a:xfrm>
            <a:prstGeom prst="roundRect">
              <a:avLst>
                <a:gd name="adj" fmla="val 16667"/>
              </a:avLst>
            </a:prstGeom>
            <a:solidFill>
              <a:srgbClr val="F4F3BF"/>
            </a:solidFill>
            <a:ln w="9525">
              <a:solidFill>
                <a:srgbClr val="000000"/>
              </a:solidFill>
              <a:round/>
              <a:headEnd/>
              <a:tailEnd/>
            </a:ln>
          </p:spPr>
          <p:txBody>
            <a:bodyPr/>
            <a:lstStyle/>
            <a:p>
              <a:endParaRPr lang="en-US"/>
            </a:p>
          </p:txBody>
        </p:sp>
        <p:sp>
          <p:nvSpPr>
            <p:cNvPr id="26639" name="Text Box 6"/>
            <p:cNvSpPr txBox="1">
              <a:spLocks noChangeAspect="1" noChangeArrowheads="1"/>
            </p:cNvSpPr>
            <p:nvPr/>
          </p:nvSpPr>
          <p:spPr bwMode="auto">
            <a:xfrm>
              <a:off x="7503" y="5901"/>
              <a:ext cx="2328" cy="520"/>
            </a:xfrm>
            <a:prstGeom prst="rect">
              <a:avLst/>
            </a:prstGeom>
            <a:solidFill>
              <a:srgbClr val="F4F3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MVAPICH-hybrid with Reliability Settings</a:t>
              </a:r>
              <a:endParaRPr lang="en-US" b="1"/>
            </a:p>
          </p:txBody>
        </p:sp>
        <p:sp>
          <p:nvSpPr>
            <p:cNvPr id="26640" name="Text Box 7"/>
            <p:cNvSpPr txBox="1">
              <a:spLocks noChangeAspect="1" noChangeArrowheads="1"/>
            </p:cNvSpPr>
            <p:nvPr/>
          </p:nvSpPr>
          <p:spPr bwMode="auto">
            <a:xfrm>
              <a:off x="7389" y="6461"/>
              <a:ext cx="2567" cy="299"/>
            </a:xfrm>
            <a:prstGeom prst="rect">
              <a:avLst/>
            </a:prstGeom>
            <a:solidFill>
              <a:srgbClr val="F4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OF Verbs Interface</a:t>
              </a:r>
              <a:endParaRPr lang="en-US" b="1"/>
            </a:p>
          </p:txBody>
        </p:sp>
        <p:sp>
          <p:nvSpPr>
            <p:cNvPr id="26641" name="Text Box 8"/>
            <p:cNvSpPr txBox="1">
              <a:spLocks noChangeAspect="1" noChangeArrowheads="1"/>
            </p:cNvSpPr>
            <p:nvPr/>
          </p:nvSpPr>
          <p:spPr bwMode="auto">
            <a:xfrm>
              <a:off x="7389" y="6787"/>
              <a:ext cx="2567" cy="304"/>
            </a:xfrm>
            <a:prstGeom prst="rect">
              <a:avLst/>
            </a:prstGeom>
            <a:solidFill>
              <a:srgbClr val="F4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Native iWARP Verbs Interface</a:t>
              </a:r>
              <a:endParaRPr lang="en-US" b="1"/>
            </a:p>
          </p:txBody>
        </p:sp>
        <p:sp>
          <p:nvSpPr>
            <p:cNvPr id="26642" name="Text Box 9"/>
            <p:cNvSpPr txBox="1">
              <a:spLocks noChangeAspect="1" noChangeArrowheads="1"/>
            </p:cNvSpPr>
            <p:nvPr/>
          </p:nvSpPr>
          <p:spPr bwMode="auto">
            <a:xfrm>
              <a:off x="7389" y="7100"/>
              <a:ext cx="2567" cy="340"/>
            </a:xfrm>
            <a:prstGeom prst="rect">
              <a:avLst/>
            </a:prstGeom>
            <a:solidFill>
              <a:srgbClr val="F4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RDMAP Layer -RC &amp; UD</a:t>
              </a:r>
              <a:endParaRPr lang="en-US" b="1"/>
            </a:p>
          </p:txBody>
        </p:sp>
        <p:sp>
          <p:nvSpPr>
            <p:cNvPr id="26643" name="Text Box 10"/>
            <p:cNvSpPr txBox="1">
              <a:spLocks noChangeAspect="1" noChangeArrowheads="1"/>
            </p:cNvSpPr>
            <p:nvPr/>
          </p:nvSpPr>
          <p:spPr bwMode="auto">
            <a:xfrm>
              <a:off x="7389" y="7466"/>
              <a:ext cx="2567" cy="363"/>
            </a:xfrm>
            <a:prstGeom prst="rect">
              <a:avLst/>
            </a:prstGeom>
            <a:solidFill>
              <a:srgbClr val="F4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DDP Layer - Untagged</a:t>
              </a:r>
              <a:endParaRPr lang="en-US" b="1"/>
            </a:p>
          </p:txBody>
        </p:sp>
        <p:sp>
          <p:nvSpPr>
            <p:cNvPr id="26644" name="Text Box 11"/>
            <p:cNvSpPr txBox="1">
              <a:spLocks noChangeAspect="1" noChangeArrowheads="1"/>
            </p:cNvSpPr>
            <p:nvPr/>
          </p:nvSpPr>
          <p:spPr bwMode="auto">
            <a:xfrm>
              <a:off x="7389" y="7851"/>
              <a:ext cx="1287" cy="483"/>
            </a:xfrm>
            <a:prstGeom prst="rect">
              <a:avLst/>
            </a:prstGeom>
            <a:solidFill>
              <a:srgbClr val="F4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MPA markers</a:t>
              </a:r>
              <a:endParaRPr lang="en-US" b="1"/>
            </a:p>
          </p:txBody>
        </p:sp>
        <p:sp>
          <p:nvSpPr>
            <p:cNvPr id="26645" name="Text Box 12"/>
            <p:cNvSpPr txBox="1">
              <a:spLocks noChangeAspect="1" noChangeArrowheads="1"/>
            </p:cNvSpPr>
            <p:nvPr/>
          </p:nvSpPr>
          <p:spPr bwMode="auto">
            <a:xfrm>
              <a:off x="7389" y="8357"/>
              <a:ext cx="1287" cy="483"/>
            </a:xfrm>
            <a:prstGeom prst="rect">
              <a:avLst/>
            </a:prstGeom>
            <a:solidFill>
              <a:srgbClr val="E7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400">
                <a:latin typeface="Times New Roman" pitchFamily="18" charset="0"/>
              </a:endParaRPr>
            </a:p>
            <a:p>
              <a:pPr algn="ctr" eaLnBrk="1" hangingPunct="1"/>
              <a:r>
                <a:rPr lang="en-US" b="1">
                  <a:latin typeface="Times New Roman" pitchFamily="18" charset="0"/>
                </a:rPr>
                <a:t>TCP</a:t>
              </a:r>
              <a:endParaRPr lang="en-US" b="1"/>
            </a:p>
          </p:txBody>
        </p:sp>
        <p:sp>
          <p:nvSpPr>
            <p:cNvPr id="26646" name="Text Box 13"/>
            <p:cNvSpPr txBox="1">
              <a:spLocks noChangeAspect="1" noChangeArrowheads="1"/>
            </p:cNvSpPr>
            <p:nvPr/>
          </p:nvSpPr>
          <p:spPr bwMode="auto">
            <a:xfrm>
              <a:off x="8696" y="8459"/>
              <a:ext cx="1260" cy="379"/>
            </a:xfrm>
            <a:prstGeom prst="rect">
              <a:avLst/>
            </a:prstGeom>
            <a:solidFill>
              <a:srgbClr val="E7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UDP</a:t>
              </a:r>
              <a:endParaRPr lang="en-US" b="1"/>
            </a:p>
          </p:txBody>
        </p:sp>
        <p:sp>
          <p:nvSpPr>
            <p:cNvPr id="26647" name="Text Box 14"/>
            <p:cNvSpPr txBox="1">
              <a:spLocks noChangeAspect="1" noChangeArrowheads="1"/>
            </p:cNvSpPr>
            <p:nvPr/>
          </p:nvSpPr>
          <p:spPr bwMode="auto">
            <a:xfrm>
              <a:off x="7389" y="8858"/>
              <a:ext cx="2567" cy="299"/>
            </a:xfrm>
            <a:prstGeom prst="rect">
              <a:avLst/>
            </a:prstGeom>
            <a:solidFill>
              <a:srgbClr val="E7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Tuned Linux Kernel</a:t>
              </a:r>
              <a:endParaRPr lang="en-US" b="1"/>
            </a:p>
          </p:txBody>
        </p:sp>
        <p:sp>
          <p:nvSpPr>
            <p:cNvPr id="26648" name="Text Box 15"/>
            <p:cNvSpPr txBox="1">
              <a:spLocks noChangeAspect="1" noChangeArrowheads="1"/>
            </p:cNvSpPr>
            <p:nvPr/>
          </p:nvSpPr>
          <p:spPr bwMode="auto">
            <a:xfrm>
              <a:off x="7389" y="9176"/>
              <a:ext cx="2567" cy="339"/>
            </a:xfrm>
            <a:prstGeom prst="rect">
              <a:avLst/>
            </a:prstGeom>
            <a:solidFill>
              <a:srgbClr val="E7F3BF"/>
            </a:solidFill>
            <a:ln w="9525">
              <a:solidFill>
                <a:srgbClr val="000000"/>
              </a:solidFill>
              <a:miter lim="800000"/>
              <a:headEnd/>
              <a:tailEnd/>
            </a:ln>
          </p:spPr>
          <p:txBody>
            <a:bodyPr lIns="137160" tIns="68580" rIns="137160" bIns="6858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latin typeface="Times New Roman" pitchFamily="18" charset="0"/>
                </a:rPr>
                <a:t>Tuned Ethernet Link Layer</a:t>
              </a:r>
              <a:endParaRPr lang="en-US" b="1"/>
            </a:p>
          </p:txBody>
        </p:sp>
        <p:sp>
          <p:nvSpPr>
            <p:cNvPr id="26649" name="Line 16"/>
            <p:cNvSpPr>
              <a:spLocks noChangeAspect="1" noChangeShapeType="1"/>
            </p:cNvSpPr>
            <p:nvPr/>
          </p:nvSpPr>
          <p:spPr bwMode="auto">
            <a:xfrm>
              <a:off x="9187" y="7847"/>
              <a:ext cx="14" cy="638"/>
            </a:xfrm>
            <a:prstGeom prst="line">
              <a:avLst/>
            </a:prstGeom>
            <a:noFill/>
            <a:ln w="38100" cmpd="dbl">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2305" name="AutoShape 17"/>
          <p:cNvSpPr>
            <a:spLocks/>
          </p:cNvSpPr>
          <p:nvPr/>
        </p:nvSpPr>
        <p:spPr bwMode="auto">
          <a:xfrm>
            <a:off x="5105400" y="3379788"/>
            <a:ext cx="3810000" cy="430212"/>
          </a:xfrm>
          <a:prstGeom prst="accentBorderCallout1">
            <a:avLst>
              <a:gd name="adj1" fmla="val 26569"/>
              <a:gd name="adj2" fmla="val -2000"/>
              <a:gd name="adj3" fmla="val 26569"/>
              <a:gd name="adj4" fmla="val -10833"/>
            </a:avLst>
          </a:prstGeom>
          <a:solidFill>
            <a:srgbClr val="DFDFB9"/>
          </a:solidFill>
          <a:ln w="9525">
            <a:solidFill>
              <a:schemeClr val="tx1"/>
            </a:solidFill>
            <a:miter lim="800000"/>
            <a:headEnd/>
            <a:tailEnd/>
          </a:ln>
        </p:spPr>
        <p:txBody>
          <a:bodyPr/>
          <a:lstStyle/>
          <a:p>
            <a:r>
              <a:rPr lang="en-US"/>
              <a:t>Extended for SW Datagram-iWARP</a:t>
            </a:r>
          </a:p>
          <a:p>
            <a:pPr algn="ctr"/>
            <a:endParaRPr lang="en-US"/>
          </a:p>
        </p:txBody>
      </p:sp>
      <p:sp>
        <p:nvSpPr>
          <p:cNvPr id="12306" name="Line 18"/>
          <p:cNvSpPr>
            <a:spLocks noChangeShapeType="1"/>
          </p:cNvSpPr>
          <p:nvPr/>
        </p:nvSpPr>
        <p:spPr bwMode="auto">
          <a:xfrm flipH="1" flipV="1">
            <a:off x="4038600" y="32004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7" name="Line 19"/>
          <p:cNvSpPr>
            <a:spLocks noChangeShapeType="1"/>
          </p:cNvSpPr>
          <p:nvPr/>
        </p:nvSpPr>
        <p:spPr bwMode="auto">
          <a:xfrm flipH="1">
            <a:off x="4038600" y="35052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8" name="AutoShape 20"/>
          <p:cNvSpPr>
            <a:spLocks/>
          </p:cNvSpPr>
          <p:nvPr/>
        </p:nvSpPr>
        <p:spPr bwMode="auto">
          <a:xfrm>
            <a:off x="5105400" y="2667000"/>
            <a:ext cx="3810000" cy="381000"/>
          </a:xfrm>
          <a:prstGeom prst="accentBorderCallout1">
            <a:avLst>
              <a:gd name="adj1" fmla="val 30000"/>
              <a:gd name="adj2" fmla="val -2000"/>
              <a:gd name="adj3" fmla="val 30000"/>
              <a:gd name="adj4" fmla="val -28417"/>
            </a:avLst>
          </a:prstGeom>
          <a:solidFill>
            <a:srgbClr val="DFDFB9"/>
          </a:solidFill>
          <a:ln w="9525">
            <a:solidFill>
              <a:schemeClr val="tx1"/>
            </a:solidFill>
            <a:miter lim="800000"/>
            <a:headEnd/>
            <a:tailEnd type="triangle" w="med" len="med"/>
          </a:ln>
        </p:spPr>
        <p:txBody>
          <a:bodyPr/>
          <a:lstStyle/>
          <a:p>
            <a:r>
              <a:rPr lang="en-US"/>
              <a:t>Extended for SW Datagram-iWARP</a:t>
            </a:r>
          </a:p>
        </p:txBody>
      </p:sp>
      <p:sp>
        <p:nvSpPr>
          <p:cNvPr id="12309" name="AutoShape 21"/>
          <p:cNvSpPr>
            <a:spLocks/>
          </p:cNvSpPr>
          <p:nvPr/>
        </p:nvSpPr>
        <p:spPr bwMode="auto">
          <a:xfrm>
            <a:off x="5105400" y="2133600"/>
            <a:ext cx="3810000" cy="381000"/>
          </a:xfrm>
          <a:prstGeom prst="accentBorderCallout1">
            <a:avLst>
              <a:gd name="adj1" fmla="val 30000"/>
              <a:gd name="adj2" fmla="val -2000"/>
              <a:gd name="adj3" fmla="val 50000"/>
              <a:gd name="adj4" fmla="val -27417"/>
            </a:avLst>
          </a:prstGeom>
          <a:solidFill>
            <a:srgbClr val="DFDFB9"/>
          </a:solidFill>
          <a:ln w="9525">
            <a:solidFill>
              <a:schemeClr val="tx1"/>
            </a:solidFill>
            <a:miter lim="800000"/>
            <a:headEnd/>
            <a:tailEnd type="triangle" w="med" len="med"/>
          </a:ln>
        </p:spPr>
        <p:txBody>
          <a:bodyPr/>
          <a:lstStyle/>
          <a:p>
            <a:r>
              <a:rPr lang="en-US"/>
              <a:t>Developed for SW iWARP</a:t>
            </a:r>
          </a:p>
          <a:p>
            <a:endParaRPr lang="en-US"/>
          </a:p>
        </p:txBody>
      </p:sp>
      <p:sp>
        <p:nvSpPr>
          <p:cNvPr id="12310" name="AutoShape 22"/>
          <p:cNvSpPr>
            <a:spLocks/>
          </p:cNvSpPr>
          <p:nvPr/>
        </p:nvSpPr>
        <p:spPr bwMode="auto">
          <a:xfrm>
            <a:off x="5105400" y="1524000"/>
            <a:ext cx="3810000" cy="381000"/>
          </a:xfrm>
          <a:prstGeom prst="accentBorderCallout1">
            <a:avLst>
              <a:gd name="adj1" fmla="val 30000"/>
              <a:gd name="adj2" fmla="val -2000"/>
              <a:gd name="adj3" fmla="val 29583"/>
              <a:gd name="adj4" fmla="val -22667"/>
            </a:avLst>
          </a:prstGeom>
          <a:solidFill>
            <a:srgbClr val="DFDFB9"/>
          </a:solidFill>
          <a:ln w="9525">
            <a:solidFill>
              <a:schemeClr val="tx1"/>
            </a:solidFill>
            <a:miter lim="800000"/>
            <a:headEnd/>
            <a:tailEnd type="triangle" w="med" len="med"/>
          </a:ln>
        </p:spPr>
        <p:txBody>
          <a:bodyPr/>
          <a:lstStyle/>
          <a:p>
            <a:r>
              <a:rPr lang="en-US"/>
              <a:t>Adapted to run over SW iWARP</a:t>
            </a:r>
          </a:p>
        </p:txBody>
      </p:sp>
      <p:sp>
        <p:nvSpPr>
          <p:cNvPr id="12311" name="AutoShape 23"/>
          <p:cNvSpPr>
            <a:spLocks/>
          </p:cNvSpPr>
          <p:nvPr/>
        </p:nvSpPr>
        <p:spPr bwMode="auto">
          <a:xfrm>
            <a:off x="5118100" y="5270500"/>
            <a:ext cx="3733800" cy="762000"/>
          </a:xfrm>
          <a:prstGeom prst="accentBorderCallout1">
            <a:avLst>
              <a:gd name="adj1" fmla="val 15000"/>
              <a:gd name="adj2" fmla="val -2042"/>
              <a:gd name="adj3" fmla="val 17500"/>
              <a:gd name="adj4" fmla="val -12838"/>
            </a:avLst>
          </a:prstGeom>
          <a:solidFill>
            <a:srgbClr val="DFDFB9"/>
          </a:solidFill>
          <a:ln w="9525">
            <a:solidFill>
              <a:schemeClr val="tx1"/>
            </a:solidFill>
            <a:miter lim="800000"/>
            <a:headEnd/>
            <a:tailEnd/>
          </a:ln>
        </p:spPr>
        <p:txBody>
          <a:bodyPr/>
          <a:lstStyle/>
          <a:p>
            <a:r>
              <a:rPr lang="en-US"/>
              <a:t>Tuned for best performance </a:t>
            </a:r>
          </a:p>
          <a:p>
            <a:r>
              <a:rPr lang="en-US"/>
              <a:t>of MPI over SW Datagram iWARP</a:t>
            </a:r>
          </a:p>
        </p:txBody>
      </p:sp>
      <p:sp>
        <p:nvSpPr>
          <p:cNvPr id="12312" name="Line 24"/>
          <p:cNvSpPr>
            <a:spLocks noChangeShapeType="1"/>
          </p:cNvSpPr>
          <p:nvPr/>
        </p:nvSpPr>
        <p:spPr bwMode="auto">
          <a:xfrm flipH="1">
            <a:off x="4038600" y="5410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3" name="Line 25"/>
          <p:cNvSpPr>
            <a:spLocks noChangeShapeType="1"/>
          </p:cNvSpPr>
          <p:nvPr/>
        </p:nvSpPr>
        <p:spPr bwMode="auto">
          <a:xfrm flipH="1">
            <a:off x="4038600" y="54102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310"/>
                                        </p:tgtEl>
                                        <p:attrNameLst>
                                          <p:attrName>style.visibility</p:attrName>
                                        </p:attrNameLst>
                                      </p:cBhvr>
                                      <p:to>
                                        <p:strVal val="visible"/>
                                      </p:to>
                                    </p:set>
                                    <p:animEffect transition="in" filter="strips(downLeft)">
                                      <p:cBhvr>
                                        <p:cTn id="7" dur="500"/>
                                        <p:tgtEl>
                                          <p:spTgt spid="12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309"/>
                                        </p:tgtEl>
                                        <p:attrNameLst>
                                          <p:attrName>style.visibility</p:attrName>
                                        </p:attrNameLst>
                                      </p:cBhvr>
                                      <p:to>
                                        <p:strVal val="visible"/>
                                      </p:to>
                                    </p:set>
                                    <p:animEffect transition="in" filter="strips(downLeft)">
                                      <p:cBhvr>
                                        <p:cTn id="12" dur="500"/>
                                        <p:tgtEl>
                                          <p:spTgt spid="12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308"/>
                                        </p:tgtEl>
                                        <p:attrNameLst>
                                          <p:attrName>style.visibility</p:attrName>
                                        </p:attrNameLst>
                                      </p:cBhvr>
                                      <p:to>
                                        <p:strVal val="visible"/>
                                      </p:to>
                                    </p:set>
                                    <p:animEffect transition="in" filter="strips(downLeft)">
                                      <p:cBhvr>
                                        <p:cTn id="17" dur="500"/>
                                        <p:tgtEl>
                                          <p:spTgt spid="12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2305"/>
                                        </p:tgtEl>
                                        <p:attrNameLst>
                                          <p:attrName>style.visibility</p:attrName>
                                        </p:attrNameLst>
                                      </p:cBhvr>
                                      <p:to>
                                        <p:strVal val="visible"/>
                                      </p:to>
                                    </p:set>
                                    <p:animEffect transition="in" filter="strips(downLeft)">
                                      <p:cBhvr>
                                        <p:cTn id="22" dur="500"/>
                                        <p:tgtEl>
                                          <p:spTgt spid="12305"/>
                                        </p:tgtEl>
                                      </p:cBhvr>
                                    </p:animEffect>
                                  </p:childTnLst>
                                </p:cTn>
                              </p:par>
                            </p:childTnLst>
                          </p:cTn>
                        </p:par>
                        <p:par>
                          <p:cTn id="23" fill="hold" nodeType="afterGroup">
                            <p:stCondLst>
                              <p:cond delay="500"/>
                            </p:stCondLst>
                            <p:childTnLst>
                              <p:par>
                                <p:cTn id="24" presetID="18" presetClass="entr" presetSubtype="12" fill="hold" grpId="0" nodeType="afterEffect">
                                  <p:stCondLst>
                                    <p:cond delay="0"/>
                                  </p:stCondLst>
                                  <p:childTnLst>
                                    <p:set>
                                      <p:cBhvr>
                                        <p:cTn id="25" dur="1" fill="hold">
                                          <p:stCondLst>
                                            <p:cond delay="0"/>
                                          </p:stCondLst>
                                        </p:cTn>
                                        <p:tgtEl>
                                          <p:spTgt spid="12307"/>
                                        </p:tgtEl>
                                        <p:attrNameLst>
                                          <p:attrName>style.visibility</p:attrName>
                                        </p:attrNameLst>
                                      </p:cBhvr>
                                      <p:to>
                                        <p:strVal val="visible"/>
                                      </p:to>
                                    </p:set>
                                    <p:animEffect transition="in" filter="strips(downLeft)">
                                      <p:cBhvr>
                                        <p:cTn id="26" dur="500"/>
                                        <p:tgtEl>
                                          <p:spTgt spid="12307"/>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2306"/>
                                        </p:tgtEl>
                                        <p:attrNameLst>
                                          <p:attrName>style.visibility</p:attrName>
                                        </p:attrNameLst>
                                      </p:cBhvr>
                                      <p:to>
                                        <p:strVal val="visible"/>
                                      </p:to>
                                    </p:set>
                                    <p:animEffect transition="in" filter="strips(downLeft)">
                                      <p:cBhvr>
                                        <p:cTn id="29" dur="500"/>
                                        <p:tgtEl>
                                          <p:spTgt spid="123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12311"/>
                                        </p:tgtEl>
                                        <p:attrNameLst>
                                          <p:attrName>style.visibility</p:attrName>
                                        </p:attrNameLst>
                                      </p:cBhvr>
                                      <p:to>
                                        <p:strVal val="visible"/>
                                      </p:to>
                                    </p:set>
                                    <p:animEffect transition="in" filter="strips(downLeft)">
                                      <p:cBhvr>
                                        <p:cTn id="34" dur="500"/>
                                        <p:tgtEl>
                                          <p:spTgt spid="12311"/>
                                        </p:tgtEl>
                                      </p:cBhvr>
                                    </p:animEffect>
                                  </p:childTnLst>
                                </p:cTn>
                              </p:par>
                            </p:childTnLst>
                          </p:cTn>
                        </p:par>
                        <p:par>
                          <p:cTn id="35" fill="hold" nodeType="afterGroup">
                            <p:stCondLst>
                              <p:cond delay="500"/>
                            </p:stCondLst>
                            <p:childTnLst>
                              <p:par>
                                <p:cTn id="36" presetID="18" presetClass="entr" presetSubtype="12" fill="hold" grpId="0" nodeType="afterEffect">
                                  <p:stCondLst>
                                    <p:cond delay="0"/>
                                  </p:stCondLst>
                                  <p:childTnLst>
                                    <p:set>
                                      <p:cBhvr>
                                        <p:cTn id="37" dur="1" fill="hold">
                                          <p:stCondLst>
                                            <p:cond delay="0"/>
                                          </p:stCondLst>
                                        </p:cTn>
                                        <p:tgtEl>
                                          <p:spTgt spid="12312"/>
                                        </p:tgtEl>
                                        <p:attrNameLst>
                                          <p:attrName>style.visibility</p:attrName>
                                        </p:attrNameLst>
                                      </p:cBhvr>
                                      <p:to>
                                        <p:strVal val="visible"/>
                                      </p:to>
                                    </p:set>
                                    <p:animEffect transition="in" filter="strips(downLeft)">
                                      <p:cBhvr>
                                        <p:cTn id="38" dur="500"/>
                                        <p:tgtEl>
                                          <p:spTgt spid="12312"/>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12313"/>
                                        </p:tgtEl>
                                        <p:attrNameLst>
                                          <p:attrName>style.visibility</p:attrName>
                                        </p:attrNameLst>
                                      </p:cBhvr>
                                      <p:to>
                                        <p:strVal val="visible"/>
                                      </p:to>
                                    </p:set>
                                    <p:animEffect transition="in" filter="strips(downLeft)">
                                      <p:cBhvr>
                                        <p:cTn id="41" dur="500"/>
                                        <p:tgtEl>
                                          <p:spTgt spid="12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0" animBg="1"/>
      <p:bldP spid="12306" grpId="0" animBg="1"/>
      <p:bldP spid="12307" grpId="0" animBg="1"/>
      <p:bldP spid="12308" grpId="0" animBg="1"/>
      <p:bldP spid="12309" grpId="0" animBg="1"/>
      <p:bldP spid="12310" grpId="0" animBg="1"/>
      <p:bldP spid="12311" grpId="0" animBg="1"/>
      <p:bldP spid="12312" grpId="0" animBg="1"/>
      <p:bldP spid="123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Software Implementation</a:t>
            </a:r>
          </a:p>
        </p:txBody>
      </p:sp>
      <p:sp>
        <p:nvSpPr>
          <p:cNvPr id="3" name="Content Placeholder 2"/>
          <p:cNvSpPr>
            <a:spLocks noGrp="1"/>
          </p:cNvSpPr>
          <p:nvPr>
            <p:ph idx="1"/>
          </p:nvPr>
        </p:nvSpPr>
        <p:spPr>
          <a:xfrm>
            <a:off x="381000" y="1295400"/>
            <a:ext cx="8458200" cy="4953000"/>
          </a:xfrm>
        </p:spPr>
        <p:txBody>
          <a:bodyPr/>
          <a:lstStyle/>
          <a:p>
            <a:r>
              <a:rPr lang="en-US" sz="2800" smtClean="0"/>
              <a:t>Based on the OSC SW-iWARP (TCP-based)</a:t>
            </a:r>
          </a:p>
          <a:p>
            <a:r>
              <a:rPr lang="en-US" sz="2800" smtClean="0"/>
              <a:t>New Native Verbs to Support Datagrams</a:t>
            </a:r>
          </a:p>
          <a:p>
            <a:r>
              <a:rPr lang="en-US" sz="2800" smtClean="0"/>
              <a:t>Implementing Standard OF-verbs </a:t>
            </a:r>
          </a:p>
          <a:p>
            <a:pPr lvl="1"/>
            <a:r>
              <a:rPr lang="en-US" sz="2400" smtClean="0"/>
              <a:t>On top of UDP- and TCP-based native verbs</a:t>
            </a:r>
          </a:p>
          <a:p>
            <a:pPr lvl="1"/>
            <a:r>
              <a:rPr lang="en-US" sz="2400" smtClean="0"/>
              <a:t>No new verbs at this layer</a:t>
            </a:r>
          </a:p>
          <a:p>
            <a:r>
              <a:rPr lang="en-US" sz="2800" smtClean="0"/>
              <a:t>Using IO-Vectors for Low-latency SW-based Datagram Transfer</a:t>
            </a:r>
          </a:p>
          <a:p>
            <a:r>
              <a:rPr lang="en-US" sz="2800" smtClean="0"/>
              <a:t>Utilizing UDP Offload-engine</a:t>
            </a:r>
          </a:p>
          <a:p>
            <a:pPr lvl="1"/>
            <a:r>
              <a:rPr lang="en-US" sz="2400" smtClean="0"/>
              <a:t>Large Receive Offload</a:t>
            </a:r>
          </a:p>
          <a:p>
            <a:pPr lvl="1"/>
            <a:r>
              <a:rPr lang="en-US" sz="2400" smtClean="0"/>
              <a:t>UDP checksum (optional)</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lide(fromBottom)">
                                      <p:cBhvr>
                                        <p:cTn id="20" dur="500"/>
                                        <p:tgtEl>
                                          <p:spTgt spid="3">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slide(fromBottom)">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slide(fromBottom)">
                                      <p:cBhvr>
                                        <p:cTn id="33" dur="500"/>
                                        <p:tgtEl>
                                          <p:spTgt spid="3">
                                            <p:txEl>
                                              <p:pRg st="6" end="6"/>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slide(fromBottom)">
                                      <p:cBhvr>
                                        <p:cTn id="36" dur="500"/>
                                        <p:tgtEl>
                                          <p:spTgt spid="3">
                                            <p:txEl>
                                              <p:pRg st="7" end="7"/>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slide(fromBottom)">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pPr eaLnBrk="1" hangingPunct="1"/>
            <a:r>
              <a:rPr lang="en-US" sz="2500" smtClean="0"/>
              <a:t>PRESENTATION OUTLINE</a:t>
            </a:r>
          </a:p>
        </p:txBody>
      </p:sp>
      <p:sp>
        <p:nvSpPr>
          <p:cNvPr id="3" name="Content Placeholder 2"/>
          <p:cNvSpPr>
            <a:spLocks noGrp="1"/>
          </p:cNvSpPr>
          <p:nvPr>
            <p:ph idx="4294967295"/>
          </p:nvPr>
        </p:nvSpPr>
        <p:spPr>
          <a:xfrm>
            <a:off x="457200" y="1676400"/>
            <a:ext cx="8229600" cy="5029200"/>
          </a:xfrm>
        </p:spPr>
        <p:txBody>
          <a:bodyPr/>
          <a:lstStyle/>
          <a:p>
            <a:pPr eaLnBrk="1" hangingPunct="1">
              <a:lnSpc>
                <a:spcPct val="80000"/>
              </a:lnSpc>
            </a:pPr>
            <a:r>
              <a:rPr lang="en-US" sz="2700" smtClean="0"/>
              <a:t>Background</a:t>
            </a:r>
          </a:p>
          <a:p>
            <a:pPr eaLnBrk="1" hangingPunct="1">
              <a:lnSpc>
                <a:spcPct val="80000"/>
              </a:lnSpc>
            </a:pPr>
            <a:endParaRPr lang="en-US" sz="2500" smtClean="0">
              <a:solidFill>
                <a:srgbClr val="7F7F7F"/>
              </a:solidFill>
            </a:endParaRPr>
          </a:p>
          <a:p>
            <a:pPr eaLnBrk="1" hangingPunct="1">
              <a:lnSpc>
                <a:spcPct val="80000"/>
              </a:lnSpc>
            </a:pPr>
            <a:r>
              <a:rPr lang="en-US" sz="2700" smtClean="0"/>
              <a:t>Motivation for a Datagram-based iWARP</a:t>
            </a:r>
          </a:p>
          <a:p>
            <a:pPr eaLnBrk="1" hangingPunct="1">
              <a:lnSpc>
                <a:spcPct val="80000"/>
              </a:lnSpc>
            </a:pPr>
            <a:endParaRPr lang="en-US" sz="2700" smtClean="0"/>
          </a:p>
          <a:p>
            <a:pPr eaLnBrk="1" hangingPunct="1">
              <a:lnSpc>
                <a:spcPct val="80000"/>
              </a:lnSpc>
            </a:pPr>
            <a:r>
              <a:rPr lang="en-US" sz="2700" smtClean="0"/>
              <a:t>Datagram-iWARP Design &amp; Implementation</a:t>
            </a:r>
          </a:p>
          <a:p>
            <a:pPr eaLnBrk="1" hangingPunct="1">
              <a:lnSpc>
                <a:spcPct val="80000"/>
              </a:lnSpc>
            </a:pPr>
            <a:endParaRPr lang="en-US" sz="2700" smtClean="0"/>
          </a:p>
          <a:p>
            <a:pPr eaLnBrk="1" hangingPunct="1">
              <a:lnSpc>
                <a:spcPct val="80000"/>
              </a:lnSpc>
            </a:pPr>
            <a:r>
              <a:rPr lang="en-US" sz="2700" u="sng" smtClean="0">
                <a:solidFill>
                  <a:srgbClr val="339966"/>
                </a:solidFill>
              </a:rPr>
              <a:t>Experimental Results</a:t>
            </a:r>
          </a:p>
          <a:p>
            <a:pPr eaLnBrk="1" hangingPunct="1">
              <a:lnSpc>
                <a:spcPct val="80000"/>
              </a:lnSpc>
            </a:pPr>
            <a:endParaRPr lang="en-US" sz="2700" smtClean="0"/>
          </a:p>
          <a:p>
            <a:pPr eaLnBrk="1" hangingPunct="1">
              <a:lnSpc>
                <a:spcPct val="80000"/>
              </a:lnSpc>
            </a:pPr>
            <a:r>
              <a:rPr lang="en-US" sz="2500" smtClean="0"/>
              <a:t>Summary &amp; Future Works</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slide(fromBottom)">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Experimental Platform</a:t>
            </a:r>
          </a:p>
        </p:txBody>
      </p:sp>
      <p:graphicFrame>
        <p:nvGraphicFramePr>
          <p:cNvPr id="5" name="Content Placeholder 4"/>
          <p:cNvGraphicFramePr>
            <a:graphicFrameLocks noGrp="1"/>
          </p:cNvGraphicFramePr>
          <p:nvPr>
            <p:ph idx="1"/>
          </p:nvPr>
        </p:nvGraphicFramePr>
        <p:xfrm>
          <a:off x="228600" y="1600200"/>
          <a:ext cx="8737600" cy="3565525"/>
        </p:xfrm>
        <a:graphic>
          <a:graphicData uri="http://schemas.openxmlformats.org/drawingml/2006/table">
            <a:tbl>
              <a:tblPr firstRow="1" bandRow="1">
                <a:tableStyleId>{5C22544A-7EE6-4342-B048-85BDC9FD1C3A}</a:tableStyleId>
              </a:tblPr>
              <a:tblGrid>
                <a:gridCol w="1168399"/>
                <a:gridCol w="889001"/>
                <a:gridCol w="1676400"/>
                <a:gridCol w="1447800"/>
                <a:gridCol w="1968499"/>
                <a:gridCol w="1587500"/>
              </a:tblGrid>
              <a:tr h="639959">
                <a:tc>
                  <a:txBody>
                    <a:bodyPr/>
                    <a:lstStyle/>
                    <a:p>
                      <a:pPr algn="ctr"/>
                      <a:r>
                        <a:rPr lang="en-US" sz="1800" dirty="0" smtClean="0"/>
                        <a:t>Platform</a:t>
                      </a:r>
                      <a:endParaRPr lang="en-US" sz="1800" dirty="0"/>
                    </a:p>
                  </a:txBody>
                  <a:tcPr marT="45704" marB="45704"/>
                </a:tc>
                <a:tc>
                  <a:txBody>
                    <a:bodyPr/>
                    <a:lstStyle/>
                    <a:p>
                      <a:pPr algn="ctr"/>
                      <a:r>
                        <a:rPr lang="en-US" sz="1800" dirty="0" smtClean="0"/>
                        <a:t>Nodes</a:t>
                      </a:r>
                      <a:endParaRPr lang="en-US" sz="1800" dirty="0"/>
                    </a:p>
                  </a:txBody>
                  <a:tcPr marT="45704" marB="45704"/>
                </a:tc>
                <a:tc>
                  <a:txBody>
                    <a:bodyPr/>
                    <a:lstStyle/>
                    <a:p>
                      <a:pPr algn="ctr"/>
                      <a:r>
                        <a:rPr lang="en-US" sz="1800" dirty="0" smtClean="0"/>
                        <a:t>Processor</a:t>
                      </a:r>
                      <a:endParaRPr lang="en-US" sz="1800" dirty="0"/>
                    </a:p>
                  </a:txBody>
                  <a:tcPr marT="45704" marB="45704"/>
                </a:tc>
                <a:tc>
                  <a:txBody>
                    <a:bodyPr/>
                    <a:lstStyle/>
                    <a:p>
                      <a:pPr algn="ctr"/>
                      <a:r>
                        <a:rPr lang="en-US" sz="1800" dirty="0" smtClean="0"/>
                        <a:t>Memory/</a:t>
                      </a:r>
                    </a:p>
                    <a:p>
                      <a:pPr algn="ctr"/>
                      <a:r>
                        <a:rPr lang="en-US" sz="1800" dirty="0" smtClean="0"/>
                        <a:t>Cache</a:t>
                      </a:r>
                      <a:endParaRPr lang="en-US" sz="1800" dirty="0"/>
                    </a:p>
                  </a:txBody>
                  <a:tcPr marT="45704" marB="45704"/>
                </a:tc>
                <a:tc>
                  <a:txBody>
                    <a:bodyPr/>
                    <a:lstStyle/>
                    <a:p>
                      <a:pPr algn="ctr"/>
                      <a:r>
                        <a:rPr lang="en-US" sz="1800" dirty="0" smtClean="0"/>
                        <a:t>Network</a:t>
                      </a:r>
                      <a:endParaRPr lang="en-US" sz="1800" dirty="0"/>
                    </a:p>
                  </a:txBody>
                  <a:tcPr marT="45704" marB="45704"/>
                </a:tc>
                <a:tc>
                  <a:txBody>
                    <a:bodyPr/>
                    <a:lstStyle/>
                    <a:p>
                      <a:pPr algn="ctr"/>
                      <a:r>
                        <a:rPr lang="en-US" sz="1800" dirty="0" smtClean="0"/>
                        <a:t>OS/ Software</a:t>
                      </a:r>
                      <a:endParaRPr lang="en-US" sz="1800" dirty="0"/>
                    </a:p>
                  </a:txBody>
                  <a:tcPr marT="45704" marB="45704"/>
                </a:tc>
              </a:tr>
              <a:tr h="1615158">
                <a:tc>
                  <a:txBody>
                    <a:bodyPr/>
                    <a:lstStyle/>
                    <a:p>
                      <a:r>
                        <a:rPr lang="en-US" sz="2000" dirty="0" smtClean="0"/>
                        <a:t>C1</a:t>
                      </a:r>
                      <a:endParaRPr lang="en-US" sz="2000" dirty="0"/>
                    </a:p>
                  </a:txBody>
                  <a:tcPr marT="45704" marB="45704"/>
                </a:tc>
                <a:tc>
                  <a:txBody>
                    <a:bodyPr/>
                    <a:lstStyle/>
                    <a:p>
                      <a:r>
                        <a:rPr lang="en-US" sz="2000" dirty="0" smtClean="0"/>
                        <a:t>4</a:t>
                      </a:r>
                      <a:endParaRPr lang="en-US" sz="2000" dirty="0"/>
                    </a:p>
                  </a:txBody>
                  <a:tcPr marT="45704" marB="45704"/>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Two quad-core 2GHz </a:t>
                      </a:r>
                      <a:r>
                        <a:rPr lang="en-US" sz="2000" kern="1200" dirty="0" err="1" smtClean="0">
                          <a:solidFill>
                            <a:schemeClr val="dk1"/>
                          </a:solidFill>
                          <a:latin typeface="+mn-lt"/>
                          <a:ea typeface="+mn-ea"/>
                          <a:cs typeface="+mn-cs"/>
                        </a:rPr>
                        <a:t>Opteron</a:t>
                      </a:r>
                      <a:endParaRPr lang="en-US" sz="2000" kern="1200" dirty="0" smtClean="0">
                        <a:solidFill>
                          <a:schemeClr val="dk1"/>
                        </a:solidFill>
                        <a:latin typeface="+mn-lt"/>
                        <a:ea typeface="+mn-ea"/>
                        <a:cs typeface="+mn-cs"/>
                      </a:endParaRPr>
                    </a:p>
                    <a:p>
                      <a:pPr marL="0" algn="l" defTabSz="914400" rtl="0" eaLnBrk="1" latinLnBrk="0" hangingPunct="1"/>
                      <a:endParaRPr lang="en-US" sz="2000" kern="1200" dirty="0" smtClean="0">
                        <a:solidFill>
                          <a:schemeClr val="dk1"/>
                        </a:solidFill>
                        <a:latin typeface="+mn-lt"/>
                        <a:ea typeface="+mn-ea"/>
                        <a:cs typeface="+mn-cs"/>
                      </a:endParaRPr>
                    </a:p>
                  </a:txBody>
                  <a:tcPr marT="45704" marB="45704"/>
                </a:tc>
                <a:tc>
                  <a:txBody>
                    <a:bodyPr/>
                    <a:lstStyle/>
                    <a:p>
                      <a:r>
                        <a:rPr lang="en-US" sz="2000" dirty="0" smtClean="0"/>
                        <a:t>RAM: 8GB</a:t>
                      </a:r>
                    </a:p>
                    <a:p>
                      <a:r>
                        <a:rPr lang="en-US" sz="2000" dirty="0" smtClean="0"/>
                        <a:t>L3: 8MB</a:t>
                      </a:r>
                    </a:p>
                    <a:p>
                      <a:r>
                        <a:rPr lang="en-US" sz="2000" dirty="0" smtClean="0"/>
                        <a:t>L2: 512K</a:t>
                      </a:r>
                      <a:endParaRPr lang="en-US" sz="2000" dirty="0"/>
                    </a:p>
                  </a:txBody>
                  <a:tcPr marT="45704" marB="45704"/>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dk1"/>
                          </a:solidFill>
                          <a:latin typeface="+mn-lt"/>
                          <a:ea typeface="+mn-ea"/>
                          <a:cs typeface="+mn-cs"/>
                        </a:rPr>
                        <a:t>NIC</a:t>
                      </a:r>
                      <a:r>
                        <a:rPr lang="en-US" sz="2000" kern="1200" dirty="0" smtClean="0">
                          <a:solidFill>
                            <a:schemeClr val="dk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err="1" smtClean="0">
                          <a:solidFill>
                            <a:schemeClr val="dk1"/>
                          </a:solidFill>
                          <a:latin typeface="+mn-lt"/>
                          <a:ea typeface="+mn-ea"/>
                          <a:cs typeface="+mn-cs"/>
                        </a:rPr>
                        <a:t>NetEffect</a:t>
                      </a:r>
                      <a:r>
                        <a:rPr lang="en-US" sz="2000" kern="1200" dirty="0" smtClean="0">
                          <a:solidFill>
                            <a:schemeClr val="dk1"/>
                          </a:solidFill>
                          <a:latin typeface="+mn-lt"/>
                          <a:ea typeface="+mn-ea"/>
                          <a:cs typeface="+mn-cs"/>
                        </a:rPr>
                        <a:t> 10GE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dk1"/>
                          </a:solidFill>
                          <a:latin typeface="+mn-lt"/>
                          <a:ea typeface="+mn-ea"/>
                          <a:cs typeface="+mn-cs"/>
                        </a:rPr>
                        <a:t>Switch</a:t>
                      </a:r>
                      <a:r>
                        <a:rPr lang="en-US" sz="2000" kern="1200" dirty="0" smtClean="0">
                          <a:solidFill>
                            <a:schemeClr val="dk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Fujitsu 10GE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kern="1200" dirty="0" smtClean="0">
                        <a:solidFill>
                          <a:schemeClr val="dk1"/>
                        </a:solidFill>
                        <a:latin typeface="+mn-lt"/>
                        <a:ea typeface="+mn-ea"/>
                        <a:cs typeface="+mn-cs"/>
                      </a:endParaRPr>
                    </a:p>
                  </a:txBody>
                  <a:tcPr marT="45704" marB="45704"/>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b="0" dirty="0" smtClean="0"/>
                        <a:t>Fedora 12/ MVAPICH</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2000" b="0" dirty="0" smtClean="0"/>
                        <a:t>1.1</a:t>
                      </a:r>
                      <a:endParaRPr lang="en-US" sz="2000" b="0" dirty="0"/>
                    </a:p>
                  </a:txBody>
                  <a:tcPr marT="45704" marB="45704"/>
                </a:tc>
              </a:tr>
              <a:tr h="1310408">
                <a:tc>
                  <a:txBody>
                    <a:bodyPr/>
                    <a:lstStyle/>
                    <a:p>
                      <a:r>
                        <a:rPr lang="en-US" sz="2000" dirty="0" smtClean="0"/>
                        <a:t>C2</a:t>
                      </a:r>
                      <a:endParaRPr lang="en-US" sz="2000" dirty="0"/>
                    </a:p>
                  </a:txBody>
                  <a:tcPr marT="45704" marB="45704"/>
                </a:tc>
                <a:tc>
                  <a:txBody>
                    <a:bodyPr/>
                    <a:lstStyle/>
                    <a:p>
                      <a:r>
                        <a:rPr lang="en-US" sz="2000" dirty="0" smtClean="0"/>
                        <a:t>16</a:t>
                      </a:r>
                      <a:endParaRPr lang="en-US" sz="2000" dirty="0"/>
                    </a:p>
                  </a:txBody>
                  <a:tcPr marT="45704" marB="45704"/>
                </a:tc>
                <a:tc>
                  <a:txBody>
                    <a:bodyPr/>
                    <a:lstStyle/>
                    <a:p>
                      <a:r>
                        <a:rPr lang="en-US" sz="2000" dirty="0" smtClean="0"/>
                        <a:t>Two dual-core 2.8GHz </a:t>
                      </a:r>
                      <a:r>
                        <a:rPr lang="en-US" sz="2000" dirty="0" err="1" smtClean="0"/>
                        <a:t>Opteron</a:t>
                      </a:r>
                      <a:endParaRPr lang="en-US" sz="2000" dirty="0"/>
                    </a:p>
                  </a:txBody>
                  <a:tcPr marT="45704" marB="45704"/>
                </a:tc>
                <a:tc>
                  <a:txBody>
                    <a:bodyPr/>
                    <a:lstStyle/>
                    <a:p>
                      <a:r>
                        <a:rPr lang="en-US" sz="2000" dirty="0" smtClean="0"/>
                        <a:t>RAM: 4GB</a:t>
                      </a:r>
                    </a:p>
                    <a:p>
                      <a:r>
                        <a:rPr lang="en-US" sz="2000" dirty="0" smtClean="0"/>
                        <a:t>L2: 1MB</a:t>
                      </a:r>
                      <a:endParaRPr lang="en-US" sz="2000" dirty="0"/>
                    </a:p>
                  </a:txBody>
                  <a:tcPr marT="45704" marB="45704"/>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dk1"/>
                          </a:solidFill>
                          <a:latin typeface="+mn-lt"/>
                          <a:ea typeface="+mn-ea"/>
                          <a:cs typeface="+mn-cs"/>
                        </a:rPr>
                        <a:t>NIC</a:t>
                      </a:r>
                      <a:r>
                        <a:rPr lang="en-US" sz="2000" kern="1200" dirty="0" smtClean="0">
                          <a:solidFill>
                            <a:schemeClr val="dk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err="1" smtClean="0">
                          <a:solidFill>
                            <a:schemeClr val="dk1"/>
                          </a:solidFill>
                          <a:latin typeface="+mn-lt"/>
                          <a:ea typeface="+mn-ea"/>
                          <a:cs typeface="+mn-cs"/>
                        </a:rPr>
                        <a:t>Myricom</a:t>
                      </a:r>
                      <a:r>
                        <a:rPr lang="en-US" sz="2000" kern="1200" dirty="0" smtClean="0">
                          <a:solidFill>
                            <a:schemeClr val="dk1"/>
                          </a:solidFill>
                          <a:latin typeface="+mn-lt"/>
                          <a:ea typeface="+mn-ea"/>
                          <a:cs typeface="+mn-cs"/>
                        </a:rPr>
                        <a:t> 10GE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dk1"/>
                          </a:solidFill>
                          <a:latin typeface="+mn-lt"/>
                          <a:ea typeface="+mn-ea"/>
                          <a:cs typeface="+mn-cs"/>
                        </a:rPr>
                        <a:t>Switch</a:t>
                      </a:r>
                      <a:r>
                        <a:rPr lang="en-US" sz="2000" kern="1200" dirty="0" smtClean="0">
                          <a:solidFill>
                            <a:schemeClr val="dk1"/>
                          </a:solidFill>
                          <a:latin typeface="+mn-lt"/>
                          <a:ea typeface="+mn-ea"/>
                          <a:cs typeface="+mn-cs"/>
                        </a:rPr>
                        <a:t>: Fulcrum 10GE</a:t>
                      </a:r>
                    </a:p>
                  </a:txBody>
                  <a:tcPr marT="45704" marB="45704"/>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b="0" dirty="0" err="1" smtClean="0"/>
                        <a:t>Ubuntu</a:t>
                      </a:r>
                      <a:r>
                        <a:rPr lang="en-US" sz="2000" b="0" dirty="0" smtClean="0"/>
                        <a:t>/ MVAPICH</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2000" b="0" dirty="0" smtClean="0"/>
                        <a:t>1.1</a:t>
                      </a:r>
                    </a:p>
                    <a:p>
                      <a:endParaRPr lang="en-US" sz="2000" b="0" dirty="0"/>
                    </a:p>
                  </a:txBody>
                  <a:tcPr marT="45704" marB="45704"/>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pPr eaLnBrk="1" hangingPunct="1"/>
            <a:r>
              <a:rPr lang="en-US" sz="2500" smtClean="0"/>
              <a:t>Verbs-level Latency - Small Messages</a:t>
            </a:r>
          </a:p>
        </p:txBody>
      </p:sp>
      <p:sp>
        <p:nvSpPr>
          <p:cNvPr id="30723" name="Rectangle 17"/>
          <p:cNvSpPr>
            <a:spLocks noChangeArrowheads="1"/>
          </p:cNvSpPr>
          <p:nvPr/>
        </p:nvSpPr>
        <p:spPr bwMode="auto">
          <a:xfrm>
            <a:off x="6065838" y="2511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0724" name="Rectangle 20"/>
          <p:cNvSpPr>
            <a:spLocks noChangeArrowheads="1"/>
          </p:cNvSpPr>
          <p:nvPr/>
        </p:nvSpPr>
        <p:spPr bwMode="auto">
          <a:xfrm>
            <a:off x="1506538" y="2549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0725" name="Rectangle 22"/>
          <p:cNvSpPr>
            <a:spLocks noChangeArrowheads="1"/>
          </p:cNvSpPr>
          <p:nvPr/>
        </p:nvSpPr>
        <p:spPr bwMode="auto">
          <a:xfrm>
            <a:off x="5537200" y="3244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0726" name="Rectangle 24"/>
          <p:cNvSpPr>
            <a:spLocks noChangeArrowheads="1"/>
          </p:cNvSpPr>
          <p:nvPr/>
        </p:nvSpPr>
        <p:spPr bwMode="auto">
          <a:xfrm>
            <a:off x="5564188" y="3695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0727"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080125"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2400" smtClean="0">
                <a:solidFill>
                  <a:srgbClr val="336666"/>
                </a:solidFill>
              </a:rPr>
              <a:t>Verbs-level Latency - Medium Messages</a:t>
            </a:r>
            <a:endParaRPr lang="en-US" sz="2400" smtClean="0"/>
          </a:p>
        </p:txBody>
      </p:sp>
      <p:pic>
        <p:nvPicPr>
          <p:cNvPr id="3174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0833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eaLnBrk="1" hangingPunct="1"/>
            <a:r>
              <a:rPr lang="en-US" sz="2500" smtClean="0"/>
              <a:t>PRESENTATION OUTLINE</a:t>
            </a:r>
          </a:p>
        </p:txBody>
      </p:sp>
      <p:sp>
        <p:nvSpPr>
          <p:cNvPr id="3" name="Content Placeholder 2"/>
          <p:cNvSpPr>
            <a:spLocks noGrp="1"/>
          </p:cNvSpPr>
          <p:nvPr>
            <p:ph idx="4294967295"/>
          </p:nvPr>
        </p:nvSpPr>
        <p:spPr>
          <a:xfrm>
            <a:off x="457200" y="1676400"/>
            <a:ext cx="8229600" cy="5029200"/>
          </a:xfrm>
        </p:spPr>
        <p:txBody>
          <a:bodyPr/>
          <a:lstStyle/>
          <a:p>
            <a:pPr eaLnBrk="1" hangingPunct="1">
              <a:lnSpc>
                <a:spcPct val="80000"/>
              </a:lnSpc>
            </a:pPr>
            <a:r>
              <a:rPr lang="en-US" sz="2700" u="sng" smtClean="0">
                <a:solidFill>
                  <a:srgbClr val="339966"/>
                </a:solidFill>
              </a:rPr>
              <a:t>Background</a:t>
            </a:r>
          </a:p>
          <a:p>
            <a:pPr eaLnBrk="1" hangingPunct="1">
              <a:lnSpc>
                <a:spcPct val="80000"/>
              </a:lnSpc>
            </a:pPr>
            <a:endParaRPr lang="en-US" sz="2700" smtClean="0">
              <a:solidFill>
                <a:srgbClr val="339933"/>
              </a:solidFill>
            </a:endParaRPr>
          </a:p>
          <a:p>
            <a:pPr eaLnBrk="1" hangingPunct="1">
              <a:lnSpc>
                <a:spcPct val="80000"/>
              </a:lnSpc>
            </a:pPr>
            <a:r>
              <a:rPr lang="en-US" sz="2700" smtClean="0"/>
              <a:t>Motivation for a Datagram-based iWARP</a:t>
            </a:r>
          </a:p>
          <a:p>
            <a:pPr eaLnBrk="1" hangingPunct="1">
              <a:lnSpc>
                <a:spcPct val="80000"/>
              </a:lnSpc>
            </a:pPr>
            <a:endParaRPr lang="en-US" sz="2700" smtClean="0"/>
          </a:p>
          <a:p>
            <a:pPr eaLnBrk="1" hangingPunct="1">
              <a:lnSpc>
                <a:spcPct val="80000"/>
              </a:lnSpc>
            </a:pPr>
            <a:r>
              <a:rPr lang="en-US" sz="2700" smtClean="0"/>
              <a:t>Datagram-iWARP Design &amp; Implementation</a:t>
            </a:r>
          </a:p>
          <a:p>
            <a:pPr eaLnBrk="1" hangingPunct="1">
              <a:lnSpc>
                <a:spcPct val="80000"/>
              </a:lnSpc>
            </a:pPr>
            <a:endParaRPr lang="en-US" sz="2700" smtClean="0"/>
          </a:p>
          <a:p>
            <a:pPr eaLnBrk="1" hangingPunct="1">
              <a:lnSpc>
                <a:spcPct val="80000"/>
              </a:lnSpc>
            </a:pPr>
            <a:r>
              <a:rPr lang="en-US" sz="2700" smtClean="0"/>
              <a:t>Experimental Results</a:t>
            </a:r>
          </a:p>
          <a:p>
            <a:pPr eaLnBrk="1" hangingPunct="1">
              <a:lnSpc>
                <a:spcPct val="80000"/>
              </a:lnSpc>
            </a:pPr>
            <a:endParaRPr lang="en-US" sz="2700" smtClean="0"/>
          </a:p>
          <a:p>
            <a:pPr eaLnBrk="1" hangingPunct="1">
              <a:lnSpc>
                <a:spcPct val="80000"/>
              </a:lnSpc>
            </a:pPr>
            <a:r>
              <a:rPr lang="en-US" sz="2700" smtClean="0"/>
              <a:t>Summary &amp; Future Works</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2500" smtClean="0">
                <a:solidFill>
                  <a:srgbClr val="336666"/>
                </a:solidFill>
              </a:rPr>
              <a:t>Verbs-level Latency - Large Messages</a:t>
            </a:r>
            <a:endParaRPr lang="en-US" smtClean="0"/>
          </a:p>
        </p:txBody>
      </p:sp>
      <p:pic>
        <p:nvPicPr>
          <p:cNvPr id="32771"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1341438"/>
            <a:ext cx="608012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2500" smtClean="0"/>
              <a:t>MPI</a:t>
            </a:r>
            <a:r>
              <a:rPr lang="en-US" sz="2500" smtClean="0">
                <a:solidFill>
                  <a:srgbClr val="336666"/>
                </a:solidFill>
              </a:rPr>
              <a:t>-level Latency – Small Messages</a:t>
            </a:r>
            <a:endParaRPr lang="en-US" sz="2500" smtClean="0"/>
          </a:p>
        </p:txBody>
      </p:sp>
      <p:sp>
        <p:nvSpPr>
          <p:cNvPr id="33795" name="Rectangle 5"/>
          <p:cNvSpPr>
            <a:spLocks noChangeArrowheads="1"/>
          </p:cNvSpPr>
          <p:nvPr/>
        </p:nvSpPr>
        <p:spPr bwMode="auto">
          <a:xfrm>
            <a:off x="3717925" y="3344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3796" name="Rectangle 7"/>
          <p:cNvSpPr>
            <a:spLocks noChangeArrowheads="1"/>
          </p:cNvSpPr>
          <p:nvPr/>
        </p:nvSpPr>
        <p:spPr bwMode="auto">
          <a:xfrm>
            <a:off x="6826250" y="4233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3797"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6080125"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2500" smtClean="0">
                <a:solidFill>
                  <a:srgbClr val="336666"/>
                </a:solidFill>
              </a:rPr>
              <a:t>MPI-level Latency – Medium Messages</a:t>
            </a:r>
            <a:endParaRPr lang="en-US" smtClean="0"/>
          </a:p>
        </p:txBody>
      </p:sp>
      <p:sp>
        <p:nvSpPr>
          <p:cNvPr id="34819" name="Text Placeholder 3"/>
          <p:cNvSpPr>
            <a:spLocks noGrp="1"/>
          </p:cNvSpPr>
          <p:nvPr>
            <p:ph type="body" sz="quarter" idx="4294967295"/>
          </p:nvPr>
        </p:nvSpPr>
        <p:spPr>
          <a:xfrm>
            <a:off x="6172200" y="6400800"/>
            <a:ext cx="1905000" cy="457200"/>
          </a:xfrm>
        </p:spPr>
        <p:txBody>
          <a:bodyPr/>
          <a:lstStyle/>
          <a:p>
            <a:endParaRPr lang="en-US" smtClean="0"/>
          </a:p>
        </p:txBody>
      </p:sp>
      <p:pic>
        <p:nvPicPr>
          <p:cNvPr id="3482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080125"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500" smtClean="0">
                <a:solidFill>
                  <a:srgbClr val="336666"/>
                </a:solidFill>
              </a:rPr>
              <a:t>MPI-level Latency - Large Messages</a:t>
            </a:r>
            <a:endParaRPr lang="en-US" smtClean="0"/>
          </a:p>
        </p:txBody>
      </p:sp>
      <p:sp>
        <p:nvSpPr>
          <p:cNvPr id="35843" name="Text Placeholder 3"/>
          <p:cNvSpPr>
            <a:spLocks noGrp="1"/>
          </p:cNvSpPr>
          <p:nvPr>
            <p:ph type="body" sz="quarter" idx="4294967295"/>
          </p:nvPr>
        </p:nvSpPr>
        <p:spPr>
          <a:xfrm>
            <a:off x="6172200" y="6400800"/>
            <a:ext cx="1905000" cy="457200"/>
          </a:xfrm>
        </p:spPr>
        <p:txBody>
          <a:bodyPr/>
          <a:lstStyle/>
          <a:p>
            <a:endParaRPr lang="en-US" smtClean="0"/>
          </a:p>
        </p:txBody>
      </p:sp>
      <p:pic>
        <p:nvPicPr>
          <p:cNvPr id="35844"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080125"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2500" smtClean="0"/>
              <a:t>MPI Micro-benchmark Bandwidth Results</a:t>
            </a:r>
          </a:p>
        </p:txBody>
      </p:sp>
      <p:pic>
        <p:nvPicPr>
          <p:cNvPr id="3686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41438"/>
            <a:ext cx="625792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76200"/>
            <a:ext cx="8077200" cy="1143000"/>
          </a:xfrm>
        </p:spPr>
        <p:txBody>
          <a:bodyPr/>
          <a:lstStyle/>
          <a:p>
            <a:pPr eaLnBrk="1" hangingPunct="1"/>
            <a:r>
              <a:rPr lang="en-US" sz="2500" smtClean="0"/>
              <a:t>  Application Performance Improvement (I)</a:t>
            </a:r>
          </a:p>
        </p:txBody>
      </p:sp>
      <p:sp>
        <p:nvSpPr>
          <p:cNvPr id="37891" name="Text Box 5"/>
          <p:cNvSpPr txBox="1">
            <a:spLocks noChangeArrowheads="1"/>
          </p:cNvSpPr>
          <p:nvPr/>
        </p:nvSpPr>
        <p:spPr bwMode="auto">
          <a:xfrm>
            <a:off x="6318250" y="3038475"/>
            <a:ext cx="27495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Application </a:t>
            </a:r>
          </a:p>
          <a:p>
            <a:pPr eaLnBrk="1" hangingPunct="1"/>
            <a:r>
              <a:rPr lang="en-US" b="1"/>
              <a:t>Communication-time </a:t>
            </a:r>
          </a:p>
          <a:p>
            <a:pPr eaLnBrk="1" hangingPunct="1"/>
            <a:r>
              <a:rPr lang="en-US" b="1"/>
              <a:t>Improvement</a:t>
            </a:r>
          </a:p>
          <a:p>
            <a:pPr eaLnBrk="1" hangingPunct="1"/>
            <a:endParaRPr lang="en-US" b="1"/>
          </a:p>
          <a:p>
            <a:pPr eaLnBrk="1" hangingPunct="1"/>
            <a:r>
              <a:rPr lang="en-US">
                <a:solidFill>
                  <a:srgbClr val="FF3300"/>
                </a:solidFill>
              </a:rPr>
              <a:t>exceeding </a:t>
            </a:r>
            <a:r>
              <a:rPr lang="en-US" b="1">
                <a:solidFill>
                  <a:srgbClr val="FF3300"/>
                </a:solidFill>
              </a:rPr>
              <a:t>40% </a:t>
            </a:r>
            <a:r>
              <a:rPr lang="en-US">
                <a:solidFill>
                  <a:srgbClr val="FF3300"/>
                </a:solidFill>
              </a:rPr>
              <a:t>for Radix</a:t>
            </a:r>
          </a:p>
        </p:txBody>
      </p:sp>
      <p:pic>
        <p:nvPicPr>
          <p:cNvPr id="37892"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6099175"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28600" y="76200"/>
            <a:ext cx="8077200" cy="1143000"/>
          </a:xfrm>
        </p:spPr>
        <p:txBody>
          <a:bodyPr/>
          <a:lstStyle/>
          <a:p>
            <a:r>
              <a:rPr lang="en-US" sz="2500" smtClean="0">
                <a:solidFill>
                  <a:srgbClr val="336666"/>
                </a:solidFill>
              </a:rPr>
              <a:t> Application Performance Improvement (II)</a:t>
            </a:r>
            <a:endParaRPr lang="en-US" smtClean="0"/>
          </a:p>
        </p:txBody>
      </p:sp>
      <p:sp>
        <p:nvSpPr>
          <p:cNvPr id="38915" name="Text Box 6"/>
          <p:cNvSpPr txBox="1">
            <a:spLocks noChangeArrowheads="1"/>
          </p:cNvSpPr>
          <p:nvPr/>
        </p:nvSpPr>
        <p:spPr bwMode="auto">
          <a:xfrm>
            <a:off x="6324600" y="2865438"/>
            <a:ext cx="3657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Application Runtime </a:t>
            </a:r>
          </a:p>
          <a:p>
            <a:pPr eaLnBrk="1" hangingPunct="1"/>
            <a:r>
              <a:rPr lang="en-US" b="1"/>
              <a:t>Improvement</a:t>
            </a:r>
            <a:endParaRPr lang="en-US"/>
          </a:p>
          <a:p>
            <a:pPr eaLnBrk="1" hangingPunct="1"/>
            <a:r>
              <a:rPr lang="en-US"/>
              <a:t> </a:t>
            </a:r>
          </a:p>
          <a:p>
            <a:pPr eaLnBrk="1" hangingPunct="1"/>
            <a:r>
              <a:rPr lang="en-US">
                <a:solidFill>
                  <a:srgbClr val="FF3300"/>
                </a:solidFill>
              </a:rPr>
              <a:t>exceeding </a:t>
            </a:r>
            <a:r>
              <a:rPr lang="en-US" b="1">
                <a:solidFill>
                  <a:srgbClr val="FF3300"/>
                </a:solidFill>
              </a:rPr>
              <a:t>45% </a:t>
            </a:r>
            <a:r>
              <a:rPr lang="en-US">
                <a:solidFill>
                  <a:srgbClr val="FF3300"/>
                </a:solidFill>
              </a:rPr>
              <a:t>for </a:t>
            </a:r>
          </a:p>
          <a:p>
            <a:pPr eaLnBrk="1" hangingPunct="1"/>
            <a:r>
              <a:rPr lang="en-US">
                <a:solidFill>
                  <a:srgbClr val="FF3300"/>
                </a:solidFill>
              </a:rPr>
              <a:t>SMG2000</a:t>
            </a:r>
          </a:p>
        </p:txBody>
      </p:sp>
      <p:pic>
        <p:nvPicPr>
          <p:cNvPr id="38916"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60960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2500" smtClean="0"/>
              <a:t>  Application Memory-usage Reduction</a:t>
            </a:r>
          </a:p>
        </p:txBody>
      </p:sp>
      <p:sp>
        <p:nvSpPr>
          <p:cNvPr id="39939" name="Text Box 6"/>
          <p:cNvSpPr txBox="1">
            <a:spLocks noChangeArrowheads="1"/>
          </p:cNvSpPr>
          <p:nvPr/>
        </p:nvSpPr>
        <p:spPr bwMode="auto">
          <a:xfrm>
            <a:off x="6096000" y="1447800"/>
            <a:ext cx="316071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Tx/>
              <a:buChar char="•"/>
            </a:pPr>
            <a:r>
              <a:rPr lang="en-US"/>
              <a:t> </a:t>
            </a:r>
            <a:r>
              <a:rPr lang="en-US" b="1"/>
              <a:t>Memory usage decrease</a:t>
            </a:r>
            <a:r>
              <a:rPr lang="en-US"/>
              <a:t> </a:t>
            </a:r>
          </a:p>
          <a:p>
            <a:pPr eaLnBrk="1" hangingPunct="1"/>
            <a:r>
              <a:rPr lang="en-US">
                <a:solidFill>
                  <a:srgbClr val="FF3300"/>
                </a:solidFill>
              </a:rPr>
              <a:t>  exceeding </a:t>
            </a:r>
            <a:r>
              <a:rPr lang="en-US" b="1">
                <a:solidFill>
                  <a:srgbClr val="FF3300"/>
                </a:solidFill>
              </a:rPr>
              <a:t>30% </a:t>
            </a:r>
            <a:r>
              <a:rPr lang="en-US">
                <a:solidFill>
                  <a:srgbClr val="FF3300"/>
                </a:solidFill>
              </a:rPr>
              <a:t>for Radix</a:t>
            </a:r>
          </a:p>
          <a:p>
            <a:pPr eaLnBrk="1" hangingPunct="1"/>
            <a:endParaRPr lang="en-US"/>
          </a:p>
          <a:p>
            <a:pPr eaLnBrk="1" hangingPunct="1">
              <a:buFontTx/>
              <a:buChar char="•"/>
            </a:pPr>
            <a:r>
              <a:rPr lang="en-US"/>
              <a:t> High savings for SMG, Radix which have complete connection graphs</a:t>
            </a:r>
          </a:p>
          <a:p>
            <a:pPr eaLnBrk="1" hangingPunct="1"/>
            <a:r>
              <a:rPr lang="en-US"/>
              <a:t> </a:t>
            </a:r>
          </a:p>
          <a:p>
            <a:pPr eaLnBrk="1" hangingPunct="1">
              <a:buFontTx/>
              <a:buChar char="•"/>
            </a:pPr>
            <a:r>
              <a:rPr lang="en-US"/>
              <a:t>Scalable improvement     </a:t>
            </a:r>
          </a:p>
          <a:p>
            <a:pPr eaLnBrk="1" hangingPunct="1"/>
            <a:r>
              <a:rPr lang="en-US"/>
              <a:t>  trend   </a:t>
            </a:r>
          </a:p>
          <a:p>
            <a:pPr eaLnBrk="1" hangingPunct="1"/>
            <a:r>
              <a:rPr lang="en-US"/>
              <a:t>  </a:t>
            </a:r>
          </a:p>
          <a:p>
            <a:pPr eaLnBrk="1" hangingPunct="1">
              <a:buFontTx/>
              <a:buChar char="•"/>
            </a:pPr>
            <a:r>
              <a:rPr lang="en-US"/>
              <a:t> For both performance </a:t>
            </a:r>
          </a:p>
          <a:p>
            <a:pPr eaLnBrk="1" hangingPunct="1"/>
            <a:r>
              <a:rPr lang="en-US"/>
              <a:t>  and memory usage:</a:t>
            </a:r>
          </a:p>
          <a:p>
            <a:pPr lvl="1" eaLnBrk="1" hangingPunct="1">
              <a:buFontTx/>
              <a:buChar char="•"/>
            </a:pPr>
            <a:r>
              <a:rPr lang="en-US"/>
              <a:t> </a:t>
            </a:r>
            <a:r>
              <a:rPr lang="en-US" u="sng"/>
              <a:t>C2 cluster results are </a:t>
            </a:r>
          </a:p>
          <a:p>
            <a:pPr lvl="1" eaLnBrk="1" hangingPunct="1"/>
            <a:r>
              <a:rPr lang="en-US"/>
              <a:t>  </a:t>
            </a:r>
            <a:r>
              <a:rPr lang="en-US" u="sng"/>
              <a:t>better than C1 cluster</a:t>
            </a:r>
          </a:p>
          <a:p>
            <a:pPr eaLnBrk="1" hangingPunct="1">
              <a:buFontTx/>
              <a:buChar char="•"/>
            </a:pPr>
            <a:endParaRPr lang="en-US"/>
          </a:p>
          <a:p>
            <a:pPr eaLnBrk="1" hangingPunct="1">
              <a:buFontTx/>
              <a:buChar char="•"/>
            </a:pPr>
            <a:endParaRPr lang="en-US"/>
          </a:p>
          <a:p>
            <a:pPr eaLnBrk="1" hangingPunct="1">
              <a:buFontTx/>
              <a:buChar char="•"/>
            </a:pPr>
            <a:endParaRPr lang="en-US"/>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58674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sz="2500" smtClean="0"/>
              <a:t>PRESENTATION OUTLINE</a:t>
            </a:r>
          </a:p>
        </p:txBody>
      </p:sp>
      <p:sp>
        <p:nvSpPr>
          <p:cNvPr id="3" name="Content Placeholder 2"/>
          <p:cNvSpPr>
            <a:spLocks noGrp="1"/>
          </p:cNvSpPr>
          <p:nvPr>
            <p:ph idx="4294967295"/>
          </p:nvPr>
        </p:nvSpPr>
        <p:spPr>
          <a:xfrm>
            <a:off x="457200" y="1600200"/>
            <a:ext cx="8229600" cy="5029200"/>
          </a:xfrm>
        </p:spPr>
        <p:txBody>
          <a:bodyPr/>
          <a:lstStyle/>
          <a:p>
            <a:pPr eaLnBrk="1" hangingPunct="1">
              <a:lnSpc>
                <a:spcPct val="80000"/>
              </a:lnSpc>
            </a:pPr>
            <a:r>
              <a:rPr lang="en-US" sz="2700" smtClean="0"/>
              <a:t>Background</a:t>
            </a:r>
          </a:p>
          <a:p>
            <a:pPr eaLnBrk="1" hangingPunct="1">
              <a:lnSpc>
                <a:spcPct val="80000"/>
              </a:lnSpc>
            </a:pPr>
            <a:endParaRPr lang="en-US" sz="2700" smtClean="0"/>
          </a:p>
          <a:p>
            <a:pPr eaLnBrk="1" hangingPunct="1">
              <a:lnSpc>
                <a:spcPct val="80000"/>
              </a:lnSpc>
            </a:pPr>
            <a:r>
              <a:rPr lang="en-US" sz="2700" smtClean="0"/>
              <a:t>Motivation for a Datagram-based iWARP</a:t>
            </a:r>
          </a:p>
          <a:p>
            <a:pPr eaLnBrk="1" hangingPunct="1">
              <a:lnSpc>
                <a:spcPct val="80000"/>
              </a:lnSpc>
            </a:pPr>
            <a:endParaRPr lang="en-US" sz="2700" smtClean="0"/>
          </a:p>
          <a:p>
            <a:pPr eaLnBrk="1" hangingPunct="1">
              <a:lnSpc>
                <a:spcPct val="80000"/>
              </a:lnSpc>
            </a:pPr>
            <a:r>
              <a:rPr lang="en-US" sz="2700" smtClean="0"/>
              <a:t>Datagram-iWARP Design &amp; Implementation</a:t>
            </a:r>
          </a:p>
          <a:p>
            <a:pPr eaLnBrk="1" hangingPunct="1">
              <a:lnSpc>
                <a:spcPct val="80000"/>
              </a:lnSpc>
            </a:pPr>
            <a:endParaRPr lang="en-US" sz="2700" smtClean="0"/>
          </a:p>
          <a:p>
            <a:pPr eaLnBrk="1" hangingPunct="1">
              <a:lnSpc>
                <a:spcPct val="80000"/>
              </a:lnSpc>
            </a:pPr>
            <a:r>
              <a:rPr lang="en-US" sz="2700" smtClean="0"/>
              <a:t>Experimental Results</a:t>
            </a:r>
          </a:p>
          <a:p>
            <a:pPr eaLnBrk="1" hangingPunct="1">
              <a:lnSpc>
                <a:spcPct val="80000"/>
              </a:lnSpc>
            </a:pPr>
            <a:endParaRPr lang="en-US" sz="2700" smtClean="0"/>
          </a:p>
          <a:p>
            <a:pPr eaLnBrk="1" hangingPunct="1">
              <a:lnSpc>
                <a:spcPct val="80000"/>
              </a:lnSpc>
            </a:pPr>
            <a:r>
              <a:rPr lang="en-US" sz="2700" u="sng" smtClean="0">
                <a:solidFill>
                  <a:srgbClr val="339966"/>
                </a:solidFill>
              </a:rPr>
              <a:t>Summary &amp; Future Works</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slide(fromBottom)">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Summary</a:t>
            </a:r>
          </a:p>
        </p:txBody>
      </p:sp>
      <p:sp>
        <p:nvSpPr>
          <p:cNvPr id="55299" name="Rectangle 3"/>
          <p:cNvSpPr>
            <a:spLocks noGrp="1" noChangeArrowheads="1"/>
          </p:cNvSpPr>
          <p:nvPr>
            <p:ph type="body" idx="1"/>
          </p:nvPr>
        </p:nvSpPr>
        <p:spPr>
          <a:xfrm>
            <a:off x="457200" y="1371600"/>
            <a:ext cx="8534400" cy="4876800"/>
          </a:xfrm>
        </p:spPr>
        <p:txBody>
          <a:bodyPr/>
          <a:lstStyle/>
          <a:p>
            <a:pPr eaLnBrk="1" hangingPunct="1">
              <a:lnSpc>
                <a:spcPct val="90000"/>
              </a:lnSpc>
            </a:pPr>
            <a:r>
              <a:rPr lang="en-US" sz="2800" smtClean="0"/>
              <a:t>Proposed extension of iWARP over Datagrams</a:t>
            </a:r>
          </a:p>
          <a:p>
            <a:pPr lvl="1" eaLnBrk="1" hangingPunct="1">
              <a:lnSpc>
                <a:spcPct val="90000"/>
              </a:lnSpc>
            </a:pPr>
            <a:r>
              <a:rPr lang="en-US" sz="2400" smtClean="0"/>
              <a:t> Over UDP (reliable &amp; unreliable)</a:t>
            </a:r>
          </a:p>
          <a:p>
            <a:pPr lvl="1" eaLnBrk="1" hangingPunct="1">
              <a:lnSpc>
                <a:spcPct val="90000"/>
              </a:lnSpc>
            </a:pPr>
            <a:endParaRPr lang="en-US" sz="1200" smtClean="0"/>
          </a:p>
          <a:p>
            <a:pPr eaLnBrk="1" hangingPunct="1">
              <a:lnSpc>
                <a:spcPct val="90000"/>
              </a:lnSpc>
            </a:pPr>
            <a:r>
              <a:rPr lang="en-US" sz="2800" smtClean="0"/>
              <a:t>Implemented Untagged Model (send/recv) in Software</a:t>
            </a:r>
          </a:p>
          <a:p>
            <a:pPr lvl="1" eaLnBrk="1" hangingPunct="1">
              <a:lnSpc>
                <a:spcPct val="90000"/>
              </a:lnSpc>
            </a:pPr>
            <a:r>
              <a:rPr lang="en-US" sz="2400" smtClean="0"/>
              <a:t>OF-verbs over SW Datagram-iWARP</a:t>
            </a:r>
          </a:p>
          <a:p>
            <a:pPr lvl="1" eaLnBrk="1" hangingPunct="1">
              <a:lnSpc>
                <a:spcPct val="90000"/>
              </a:lnSpc>
            </a:pPr>
            <a:r>
              <a:rPr lang="en-US" sz="2400" smtClean="0"/>
              <a:t>MPI over OF-verbs using Datagram-iWARP</a:t>
            </a:r>
          </a:p>
          <a:p>
            <a:pPr lvl="1" eaLnBrk="1" hangingPunct="1">
              <a:lnSpc>
                <a:spcPct val="90000"/>
              </a:lnSpc>
            </a:pPr>
            <a:endParaRPr lang="en-US" sz="1200" smtClean="0"/>
          </a:p>
          <a:p>
            <a:pPr eaLnBrk="1" hangingPunct="1">
              <a:lnSpc>
                <a:spcPct val="90000"/>
              </a:lnSpc>
            </a:pPr>
            <a:r>
              <a:rPr lang="en-US" sz="2800" smtClean="0"/>
              <a:t>Results</a:t>
            </a:r>
          </a:p>
          <a:p>
            <a:pPr lvl="1" eaLnBrk="1" hangingPunct="1">
              <a:lnSpc>
                <a:spcPct val="90000"/>
              </a:lnSpc>
            </a:pPr>
            <a:r>
              <a:rPr lang="en-US" sz="2400" smtClean="0"/>
              <a:t>Significant application memory usage reduction</a:t>
            </a:r>
          </a:p>
          <a:p>
            <a:pPr lvl="1" eaLnBrk="1" hangingPunct="1">
              <a:lnSpc>
                <a:spcPct val="90000"/>
              </a:lnSpc>
            </a:pPr>
            <a:r>
              <a:rPr lang="en-US" sz="2400" smtClean="0"/>
              <a:t>High application performance increase</a:t>
            </a:r>
          </a:p>
          <a:p>
            <a:pPr lvl="1" eaLnBrk="1" hangingPunct="1">
              <a:lnSpc>
                <a:spcPct val="90000"/>
              </a:lnSpc>
            </a:pPr>
            <a:r>
              <a:rPr lang="en-US" sz="2400" smtClean="0"/>
              <a:t>The benefits scale up with more #processes</a:t>
            </a:r>
          </a:p>
          <a:p>
            <a:pPr lvl="1" eaLnBrk="1" hangingPunct="1">
              <a:lnSpc>
                <a:spcPct val="90000"/>
              </a:lnSpc>
            </a:pPr>
            <a:endParaRPr lang="en-US" smtClean="0"/>
          </a:p>
          <a:p>
            <a:pPr eaLnBrk="1" hangingPunct="1">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slide(fromBottom)">
                                      <p:cBhvr>
                                        <p:cTn id="7" dur="500"/>
                                        <p:tgtEl>
                                          <p:spTgt spid="5529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slide(fromBottom)">
                                      <p:cBhvr>
                                        <p:cTn id="10" dur="500"/>
                                        <p:tgtEl>
                                          <p:spTgt spid="552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animEffect transition="in" filter="slide(fromBottom)">
                                      <p:cBhvr>
                                        <p:cTn id="15" dur="500"/>
                                        <p:tgtEl>
                                          <p:spTgt spid="55299">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55299">
                                            <p:txEl>
                                              <p:pRg st="4" end="4"/>
                                            </p:txEl>
                                          </p:spTgt>
                                        </p:tgtEl>
                                        <p:attrNameLst>
                                          <p:attrName>style.visibility</p:attrName>
                                        </p:attrNameLst>
                                      </p:cBhvr>
                                      <p:to>
                                        <p:strVal val="visible"/>
                                      </p:to>
                                    </p:set>
                                    <p:animEffect transition="in" filter="slide(fromBottom)">
                                      <p:cBhvr>
                                        <p:cTn id="18" dur="500"/>
                                        <p:tgtEl>
                                          <p:spTgt spid="55299">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55299">
                                            <p:txEl>
                                              <p:pRg st="5" end="5"/>
                                            </p:txEl>
                                          </p:spTgt>
                                        </p:tgtEl>
                                        <p:attrNameLst>
                                          <p:attrName>style.visibility</p:attrName>
                                        </p:attrNameLst>
                                      </p:cBhvr>
                                      <p:to>
                                        <p:strVal val="visible"/>
                                      </p:to>
                                    </p:set>
                                    <p:animEffect transition="in" filter="slide(fromBottom)">
                                      <p:cBhvr>
                                        <p:cTn id="21" dur="500"/>
                                        <p:tgtEl>
                                          <p:spTgt spid="55299">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55299">
                                            <p:txEl>
                                              <p:pRg st="7" end="7"/>
                                            </p:txEl>
                                          </p:spTgt>
                                        </p:tgtEl>
                                        <p:attrNameLst>
                                          <p:attrName>style.visibility</p:attrName>
                                        </p:attrNameLst>
                                      </p:cBhvr>
                                      <p:to>
                                        <p:strVal val="visible"/>
                                      </p:to>
                                    </p:set>
                                    <p:animEffect transition="in" filter="slide(fromBottom)">
                                      <p:cBhvr>
                                        <p:cTn id="26" dur="500"/>
                                        <p:tgtEl>
                                          <p:spTgt spid="55299">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55299">
                                            <p:txEl>
                                              <p:pRg st="8" end="8"/>
                                            </p:txEl>
                                          </p:spTgt>
                                        </p:tgtEl>
                                        <p:attrNameLst>
                                          <p:attrName>style.visibility</p:attrName>
                                        </p:attrNameLst>
                                      </p:cBhvr>
                                      <p:to>
                                        <p:strVal val="visible"/>
                                      </p:to>
                                    </p:set>
                                    <p:animEffect transition="in" filter="slide(fromBottom)">
                                      <p:cBhvr>
                                        <p:cTn id="29" dur="500"/>
                                        <p:tgtEl>
                                          <p:spTgt spid="55299">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55299">
                                            <p:txEl>
                                              <p:pRg st="9" end="9"/>
                                            </p:txEl>
                                          </p:spTgt>
                                        </p:tgtEl>
                                        <p:attrNameLst>
                                          <p:attrName>style.visibility</p:attrName>
                                        </p:attrNameLst>
                                      </p:cBhvr>
                                      <p:to>
                                        <p:strVal val="visible"/>
                                      </p:to>
                                    </p:set>
                                    <p:animEffect transition="in" filter="slide(fromBottom)">
                                      <p:cBhvr>
                                        <p:cTn id="32" dur="500"/>
                                        <p:tgtEl>
                                          <p:spTgt spid="55299">
                                            <p:txEl>
                                              <p:pRg st="9" end="9"/>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55299">
                                            <p:txEl>
                                              <p:pRg st="10" end="10"/>
                                            </p:txEl>
                                          </p:spTgt>
                                        </p:tgtEl>
                                        <p:attrNameLst>
                                          <p:attrName>style.visibility</p:attrName>
                                        </p:attrNameLst>
                                      </p:cBhvr>
                                      <p:to>
                                        <p:strVal val="visible"/>
                                      </p:to>
                                    </p:set>
                                    <p:animEffect transition="in" filter="slide(fromBottom)">
                                      <p:cBhvr>
                                        <p:cTn id="35" dur="500"/>
                                        <p:tgtEl>
                                          <p:spTgt spid="55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200" smtClean="0"/>
              <a:t>iWARP Ethernet Standard</a:t>
            </a:r>
          </a:p>
        </p:txBody>
      </p:sp>
      <p:sp>
        <p:nvSpPr>
          <p:cNvPr id="33795" name="Rectangle 3"/>
          <p:cNvSpPr>
            <a:spLocks noGrp="1" noChangeArrowheads="1"/>
          </p:cNvSpPr>
          <p:nvPr>
            <p:ph type="body" idx="1"/>
          </p:nvPr>
        </p:nvSpPr>
        <p:spPr>
          <a:xfrm>
            <a:off x="533400" y="1371600"/>
            <a:ext cx="8229600" cy="4953000"/>
          </a:xfrm>
        </p:spPr>
        <p:txBody>
          <a:bodyPr/>
          <a:lstStyle/>
          <a:p>
            <a:pPr eaLnBrk="1" hangingPunct="1">
              <a:lnSpc>
                <a:spcPct val="80000"/>
              </a:lnSpc>
            </a:pPr>
            <a:r>
              <a:rPr lang="en-US" sz="2700" smtClean="0"/>
              <a:t>Internet Wide-Area RDMA Protocol</a:t>
            </a:r>
          </a:p>
          <a:p>
            <a:pPr lvl="1" eaLnBrk="1" hangingPunct="1">
              <a:lnSpc>
                <a:spcPct val="80000"/>
              </a:lnSpc>
            </a:pPr>
            <a:r>
              <a:rPr lang="en-US" sz="2200" smtClean="0"/>
              <a:t>RDMA-enabled Ethernet</a:t>
            </a:r>
          </a:p>
          <a:p>
            <a:pPr lvl="1" eaLnBrk="1" hangingPunct="1">
              <a:lnSpc>
                <a:spcPct val="80000"/>
              </a:lnSpc>
            </a:pPr>
            <a:r>
              <a:rPr lang="en-US" sz="2200" smtClean="0"/>
              <a:t>Standardized by RDMA Consortium</a:t>
            </a:r>
          </a:p>
          <a:p>
            <a:pPr lvl="1" eaLnBrk="1" hangingPunct="1">
              <a:lnSpc>
                <a:spcPct val="80000"/>
              </a:lnSpc>
            </a:pPr>
            <a:endParaRPr lang="en-US" sz="1000" smtClean="0"/>
          </a:p>
          <a:p>
            <a:pPr eaLnBrk="1" hangingPunct="1">
              <a:lnSpc>
                <a:spcPct val="80000"/>
              </a:lnSpc>
            </a:pPr>
            <a:r>
              <a:rPr lang="en-US" sz="2700" smtClean="0"/>
              <a:t>Defined over Reliable Transports</a:t>
            </a:r>
          </a:p>
          <a:p>
            <a:pPr lvl="1" eaLnBrk="1" hangingPunct="1">
              <a:lnSpc>
                <a:spcPct val="80000"/>
              </a:lnSpc>
            </a:pPr>
            <a:r>
              <a:rPr lang="en-US" sz="2200" smtClean="0"/>
              <a:t>TCP and SCTP</a:t>
            </a:r>
          </a:p>
          <a:p>
            <a:pPr lvl="1" eaLnBrk="1" hangingPunct="1">
              <a:lnSpc>
                <a:spcPct val="80000"/>
              </a:lnSpc>
            </a:pPr>
            <a:endParaRPr lang="en-US" sz="1000" smtClean="0"/>
          </a:p>
          <a:p>
            <a:pPr eaLnBrk="1" hangingPunct="1">
              <a:lnSpc>
                <a:spcPct val="80000"/>
              </a:lnSpc>
            </a:pPr>
            <a:r>
              <a:rPr lang="en-US" sz="2700" smtClean="0"/>
              <a:t>Benefits over Traditional TCP/IP</a:t>
            </a:r>
          </a:p>
          <a:p>
            <a:pPr lvl="1" eaLnBrk="1" hangingPunct="1">
              <a:lnSpc>
                <a:spcPct val="80000"/>
              </a:lnSpc>
            </a:pPr>
            <a:r>
              <a:rPr lang="en-US" sz="2200" smtClean="0"/>
              <a:t>Low latency / high throughput</a:t>
            </a:r>
          </a:p>
          <a:p>
            <a:pPr lvl="1" eaLnBrk="1" hangingPunct="1">
              <a:lnSpc>
                <a:spcPct val="80000"/>
              </a:lnSpc>
            </a:pPr>
            <a:r>
              <a:rPr lang="en-US" sz="2200" smtClean="0"/>
              <a:t>Protocol offload: lower host CPU/bus utilization</a:t>
            </a:r>
          </a:p>
          <a:p>
            <a:pPr lvl="1" eaLnBrk="1" hangingPunct="1">
              <a:lnSpc>
                <a:spcPct val="80000"/>
              </a:lnSpc>
            </a:pPr>
            <a:r>
              <a:rPr lang="en-US" sz="2200" smtClean="0"/>
              <a:t>Zero-copy: lower latency and host CPU utilization</a:t>
            </a:r>
          </a:p>
          <a:p>
            <a:pPr lvl="2" eaLnBrk="1" hangingPunct="1">
              <a:lnSpc>
                <a:spcPct val="80000"/>
              </a:lnSpc>
            </a:pPr>
            <a:r>
              <a:rPr lang="en-US" sz="2000" smtClean="0"/>
              <a:t>Critical for servers</a:t>
            </a:r>
          </a:p>
          <a:p>
            <a:pPr lvl="1" eaLnBrk="1" hangingPunct="1">
              <a:lnSpc>
                <a:spcPct val="80000"/>
              </a:lnSpc>
            </a:pPr>
            <a:r>
              <a:rPr lang="en-US" sz="2200" smtClean="0"/>
              <a:t>User-level library: bypass OS involvement overhead</a:t>
            </a:r>
          </a:p>
          <a:p>
            <a:pPr lvl="1" eaLnBrk="1" hangingPunct="1">
              <a:lnSpc>
                <a:spcPct val="80000"/>
              </a:lnSpc>
            </a:pPr>
            <a:endParaRPr lang="en-US" sz="1000" smtClean="0"/>
          </a:p>
          <a:p>
            <a:pPr eaLnBrk="1" hangingPunct="1">
              <a:lnSpc>
                <a:spcPct val="80000"/>
              </a:lnSpc>
            </a:pPr>
            <a:r>
              <a:rPr lang="en-US" sz="2700" smtClean="0"/>
              <a:t>Message-oriented Protocol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slide(fromBottom)">
                                      <p:cBhvr>
                                        <p:cTn id="7" dur="500"/>
                                        <p:tgtEl>
                                          <p:spTgt spid="3379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slide(fromBottom)">
                                      <p:cBhvr>
                                        <p:cTn id="10" dur="500"/>
                                        <p:tgtEl>
                                          <p:spTgt spid="33795">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slide(fromBottom)">
                                      <p:cBhvr>
                                        <p:cTn id="13" dur="500"/>
                                        <p:tgtEl>
                                          <p:spTgt spid="337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slide(fromBottom)">
                                      <p:cBhvr>
                                        <p:cTn id="18" dur="500"/>
                                        <p:tgtEl>
                                          <p:spTgt spid="33795">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3795">
                                            <p:txEl>
                                              <p:pRg st="5" end="5"/>
                                            </p:txEl>
                                          </p:spTgt>
                                        </p:tgtEl>
                                        <p:attrNameLst>
                                          <p:attrName>style.visibility</p:attrName>
                                        </p:attrNameLst>
                                      </p:cBhvr>
                                      <p:to>
                                        <p:strVal val="visible"/>
                                      </p:to>
                                    </p:set>
                                    <p:animEffect transition="in" filter="slide(fromBottom)">
                                      <p:cBhvr>
                                        <p:cTn id="21" dur="500"/>
                                        <p:tgtEl>
                                          <p:spTgt spid="33795">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33795">
                                            <p:txEl>
                                              <p:pRg st="7" end="7"/>
                                            </p:txEl>
                                          </p:spTgt>
                                        </p:tgtEl>
                                        <p:attrNameLst>
                                          <p:attrName>style.visibility</p:attrName>
                                        </p:attrNameLst>
                                      </p:cBhvr>
                                      <p:to>
                                        <p:strVal val="visible"/>
                                      </p:to>
                                    </p:set>
                                    <p:animEffect transition="in" filter="slide(fromBottom)">
                                      <p:cBhvr>
                                        <p:cTn id="26" dur="500"/>
                                        <p:tgtEl>
                                          <p:spTgt spid="33795">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3795">
                                            <p:txEl>
                                              <p:pRg st="8" end="8"/>
                                            </p:txEl>
                                          </p:spTgt>
                                        </p:tgtEl>
                                        <p:attrNameLst>
                                          <p:attrName>style.visibility</p:attrName>
                                        </p:attrNameLst>
                                      </p:cBhvr>
                                      <p:to>
                                        <p:strVal val="visible"/>
                                      </p:to>
                                    </p:set>
                                    <p:animEffect transition="in" filter="slide(fromBottom)">
                                      <p:cBhvr>
                                        <p:cTn id="29" dur="500"/>
                                        <p:tgtEl>
                                          <p:spTgt spid="33795">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3795">
                                            <p:txEl>
                                              <p:pRg st="9" end="9"/>
                                            </p:txEl>
                                          </p:spTgt>
                                        </p:tgtEl>
                                        <p:attrNameLst>
                                          <p:attrName>style.visibility</p:attrName>
                                        </p:attrNameLst>
                                      </p:cBhvr>
                                      <p:to>
                                        <p:strVal val="visible"/>
                                      </p:to>
                                    </p:set>
                                    <p:animEffect transition="in" filter="slide(fromBottom)">
                                      <p:cBhvr>
                                        <p:cTn id="32" dur="500"/>
                                        <p:tgtEl>
                                          <p:spTgt spid="33795">
                                            <p:txEl>
                                              <p:pRg st="9" end="9"/>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33795">
                                            <p:txEl>
                                              <p:pRg st="10" end="10"/>
                                            </p:txEl>
                                          </p:spTgt>
                                        </p:tgtEl>
                                        <p:attrNameLst>
                                          <p:attrName>style.visibility</p:attrName>
                                        </p:attrNameLst>
                                      </p:cBhvr>
                                      <p:to>
                                        <p:strVal val="visible"/>
                                      </p:to>
                                    </p:set>
                                    <p:animEffect transition="in" filter="slide(fromBottom)">
                                      <p:cBhvr>
                                        <p:cTn id="35" dur="500"/>
                                        <p:tgtEl>
                                          <p:spTgt spid="33795">
                                            <p:txEl>
                                              <p:pRg st="10" end="10"/>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33795">
                                            <p:txEl>
                                              <p:pRg st="11" end="11"/>
                                            </p:txEl>
                                          </p:spTgt>
                                        </p:tgtEl>
                                        <p:attrNameLst>
                                          <p:attrName>style.visibility</p:attrName>
                                        </p:attrNameLst>
                                      </p:cBhvr>
                                      <p:to>
                                        <p:strVal val="visible"/>
                                      </p:to>
                                    </p:set>
                                    <p:animEffect transition="in" filter="slide(fromBottom)">
                                      <p:cBhvr>
                                        <p:cTn id="38" dur="500"/>
                                        <p:tgtEl>
                                          <p:spTgt spid="33795">
                                            <p:txEl>
                                              <p:pRg st="11" end="11"/>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33795">
                                            <p:txEl>
                                              <p:pRg st="12" end="12"/>
                                            </p:txEl>
                                          </p:spTgt>
                                        </p:tgtEl>
                                        <p:attrNameLst>
                                          <p:attrName>style.visibility</p:attrName>
                                        </p:attrNameLst>
                                      </p:cBhvr>
                                      <p:to>
                                        <p:strVal val="visible"/>
                                      </p:to>
                                    </p:set>
                                    <p:animEffect transition="in" filter="slide(fromBottom)">
                                      <p:cBhvr>
                                        <p:cTn id="41" dur="500"/>
                                        <p:tgtEl>
                                          <p:spTgt spid="33795">
                                            <p:txEl>
                                              <p:pRg st="12" end="1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33795">
                                            <p:txEl>
                                              <p:pRg st="14" end="14"/>
                                            </p:txEl>
                                          </p:spTgt>
                                        </p:tgtEl>
                                        <p:attrNameLst>
                                          <p:attrName>style.visibility</p:attrName>
                                        </p:attrNameLst>
                                      </p:cBhvr>
                                      <p:to>
                                        <p:strVal val="visible"/>
                                      </p:to>
                                    </p:set>
                                    <p:animEffect transition="in" filter="slide(fromBottom)">
                                      <p:cBhvr>
                                        <p:cTn id="46" dur="500"/>
                                        <p:tgtEl>
                                          <p:spTgt spid="337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200" smtClean="0"/>
              <a:t>Conclusions</a:t>
            </a:r>
          </a:p>
        </p:txBody>
      </p:sp>
      <p:sp>
        <p:nvSpPr>
          <p:cNvPr id="57347" name="Rectangle 3"/>
          <p:cNvSpPr>
            <a:spLocks noGrp="1" noChangeArrowheads="1"/>
          </p:cNvSpPr>
          <p:nvPr>
            <p:ph type="body" idx="1"/>
          </p:nvPr>
        </p:nvSpPr>
        <p:spPr>
          <a:xfrm>
            <a:off x="685800" y="1371600"/>
            <a:ext cx="8305800" cy="5105400"/>
          </a:xfrm>
        </p:spPr>
        <p:txBody>
          <a:bodyPr/>
          <a:lstStyle/>
          <a:p>
            <a:pPr eaLnBrk="1" hangingPunct="1"/>
            <a:r>
              <a:rPr lang="en-US" sz="3000" smtClean="0"/>
              <a:t>Datagram-iWARP Complements the Current iWARP Standard</a:t>
            </a:r>
          </a:p>
          <a:p>
            <a:pPr eaLnBrk="1" hangingPunct="1"/>
            <a:r>
              <a:rPr lang="en-US" sz="3000" smtClean="0"/>
              <a:t>Extends Usability Domain of iWARP Standard</a:t>
            </a:r>
          </a:p>
          <a:p>
            <a:pPr lvl="1" eaLnBrk="1" hangingPunct="1"/>
            <a:r>
              <a:rPr lang="en-US" sz="2500" smtClean="0"/>
              <a:t>Can serve datagram-based applications</a:t>
            </a:r>
          </a:p>
          <a:p>
            <a:pPr lvl="1" eaLnBrk="1" hangingPunct="1"/>
            <a:r>
              <a:rPr lang="en-US" sz="2500" smtClean="0"/>
              <a:t>For both HPC and datacenter systems</a:t>
            </a:r>
          </a:p>
          <a:p>
            <a:pPr eaLnBrk="1" hangingPunct="1"/>
            <a:r>
              <a:rPr lang="en-US" sz="3000" smtClean="0"/>
              <a:t>Improves Performance</a:t>
            </a:r>
          </a:p>
          <a:p>
            <a:pPr eaLnBrk="1" hangingPunct="1"/>
            <a:r>
              <a:rPr lang="en-US" sz="3000" smtClean="0"/>
              <a:t>Offers Higher Scalability</a:t>
            </a:r>
          </a:p>
          <a:p>
            <a:pPr lvl="1" eaLnBrk="1" hangingPunct="1"/>
            <a:r>
              <a:rPr lang="en-US" sz="2500" smtClean="0"/>
              <a:t>Lower memory usage</a:t>
            </a:r>
          </a:p>
          <a:p>
            <a:pPr lvl="1" eaLnBrk="1" hangingPunct="1"/>
            <a:r>
              <a:rPr lang="en-US" sz="2500" smtClean="0"/>
              <a:t>Lower fabrication cost &amp; power consumption</a:t>
            </a:r>
          </a:p>
          <a:p>
            <a:pPr lvl="2" eaLnBrk="1" hangingPunct="1"/>
            <a:r>
              <a:rPr lang="en-US" sz="2300" smtClean="0"/>
              <a:t>If implemented in HW</a:t>
            </a:r>
          </a:p>
          <a:p>
            <a:pPr eaLnBrk="1" hangingPunct="1"/>
            <a:endParaRPr lang="en-US" sz="25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slide(fromBottom)">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slide(fromBottom)">
                                      <p:cBhvr>
                                        <p:cTn id="12" dur="500"/>
                                        <p:tgtEl>
                                          <p:spTgt spid="57347">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slide(fromBottom)">
                                      <p:cBhvr>
                                        <p:cTn id="15" dur="500"/>
                                        <p:tgtEl>
                                          <p:spTgt spid="57347">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slide(fromBottom)">
                                      <p:cBhvr>
                                        <p:cTn id="18" dur="500"/>
                                        <p:tgtEl>
                                          <p:spTgt spid="573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Effect transition="in" filter="slide(fromBottom)">
                                      <p:cBhvr>
                                        <p:cTn id="23" dur="500"/>
                                        <p:tgtEl>
                                          <p:spTgt spid="573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57347">
                                            <p:txEl>
                                              <p:pRg st="5" end="5"/>
                                            </p:txEl>
                                          </p:spTgt>
                                        </p:tgtEl>
                                        <p:attrNameLst>
                                          <p:attrName>style.visibility</p:attrName>
                                        </p:attrNameLst>
                                      </p:cBhvr>
                                      <p:to>
                                        <p:strVal val="visible"/>
                                      </p:to>
                                    </p:set>
                                    <p:animEffect transition="in" filter="slide(fromBottom)">
                                      <p:cBhvr>
                                        <p:cTn id="28" dur="500"/>
                                        <p:tgtEl>
                                          <p:spTgt spid="57347">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animEffect transition="in" filter="slide(fromBottom)">
                                      <p:cBhvr>
                                        <p:cTn id="31" dur="500"/>
                                        <p:tgtEl>
                                          <p:spTgt spid="57347">
                                            <p:txEl>
                                              <p:pRg st="6" end="6"/>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57347">
                                            <p:txEl>
                                              <p:pRg st="7" end="7"/>
                                            </p:txEl>
                                          </p:spTgt>
                                        </p:tgtEl>
                                        <p:attrNameLst>
                                          <p:attrName>style.visibility</p:attrName>
                                        </p:attrNameLst>
                                      </p:cBhvr>
                                      <p:to>
                                        <p:strVal val="visible"/>
                                      </p:to>
                                    </p:set>
                                    <p:animEffect transition="in" filter="slide(fromBottom)">
                                      <p:cBhvr>
                                        <p:cTn id="34" dur="500"/>
                                        <p:tgtEl>
                                          <p:spTgt spid="57347">
                                            <p:txEl>
                                              <p:pRg st="7" end="7"/>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57347">
                                            <p:txEl>
                                              <p:pRg st="8" end="8"/>
                                            </p:txEl>
                                          </p:spTgt>
                                        </p:tgtEl>
                                        <p:attrNameLst>
                                          <p:attrName>style.visibility</p:attrName>
                                        </p:attrNameLst>
                                      </p:cBhvr>
                                      <p:to>
                                        <p:strVal val="visible"/>
                                      </p:to>
                                    </p:set>
                                    <p:animEffect transition="in" filter="slide(fromBottom)">
                                      <p:cBhvr>
                                        <p:cTn id="37" dur="500"/>
                                        <p:tgtEl>
                                          <p:spTgt spid="57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52400"/>
            <a:ext cx="8077200" cy="1066800"/>
          </a:xfrm>
        </p:spPr>
        <p:txBody>
          <a:bodyPr/>
          <a:lstStyle/>
          <a:p>
            <a:pPr eaLnBrk="1" hangingPunct="1"/>
            <a:r>
              <a:rPr lang="en-US" sz="3200" smtClean="0"/>
              <a:t>Future Directions</a:t>
            </a:r>
          </a:p>
        </p:txBody>
      </p:sp>
      <p:sp>
        <p:nvSpPr>
          <p:cNvPr id="56323" name="Rectangle 3"/>
          <p:cNvSpPr>
            <a:spLocks noGrp="1" noChangeArrowheads="1"/>
          </p:cNvSpPr>
          <p:nvPr>
            <p:ph type="body" idx="1"/>
          </p:nvPr>
        </p:nvSpPr>
        <p:spPr>
          <a:xfrm>
            <a:off x="533400" y="1295400"/>
            <a:ext cx="8229600" cy="4419600"/>
          </a:xfrm>
        </p:spPr>
        <p:txBody>
          <a:bodyPr/>
          <a:lstStyle/>
          <a:p>
            <a:pPr eaLnBrk="1" hangingPunct="1">
              <a:lnSpc>
                <a:spcPct val="90000"/>
              </a:lnSpc>
            </a:pPr>
            <a:r>
              <a:rPr lang="en-US" smtClean="0"/>
              <a:t>Tagged (RDMA Read/Write) Model</a:t>
            </a:r>
          </a:p>
          <a:p>
            <a:pPr lvl="1" eaLnBrk="1" hangingPunct="1">
              <a:lnSpc>
                <a:spcPct val="90000"/>
              </a:lnSpc>
            </a:pPr>
            <a:r>
              <a:rPr lang="en-US" smtClean="0"/>
              <a:t>Define unreliable RDMA operations over UD</a:t>
            </a:r>
          </a:p>
          <a:p>
            <a:pPr lvl="1" eaLnBrk="1" hangingPunct="1">
              <a:lnSpc>
                <a:spcPct val="90000"/>
              </a:lnSpc>
            </a:pPr>
            <a:r>
              <a:rPr lang="en-US" smtClean="0"/>
              <a:t>Integrate with socket-based applications</a:t>
            </a:r>
          </a:p>
          <a:p>
            <a:pPr lvl="2" eaLnBrk="1" hangingPunct="1">
              <a:lnSpc>
                <a:spcPct val="90000"/>
              </a:lnSpc>
            </a:pPr>
            <a:r>
              <a:rPr lang="en-US" smtClean="0"/>
              <a:t>To appear in </a:t>
            </a:r>
            <a:r>
              <a:rPr lang="en-US" smtClean="0">
                <a:solidFill>
                  <a:srgbClr val="FF0000"/>
                </a:solidFill>
              </a:rPr>
              <a:t>IPDPS 2011</a:t>
            </a:r>
            <a:endParaRPr lang="en-US" smtClean="0"/>
          </a:p>
          <a:p>
            <a:pPr lvl="1" eaLnBrk="1" hangingPunct="1">
              <a:lnSpc>
                <a:spcPct val="90000"/>
              </a:lnSpc>
            </a:pPr>
            <a:r>
              <a:rPr lang="en-US" smtClean="0"/>
              <a:t>Integrate with MPI</a:t>
            </a:r>
          </a:p>
          <a:p>
            <a:pPr lvl="2" eaLnBrk="1" hangingPunct="1">
              <a:lnSpc>
                <a:spcPct val="90000"/>
              </a:lnSpc>
            </a:pPr>
            <a:r>
              <a:rPr lang="en-US" smtClean="0"/>
              <a:t>To be completed soon </a:t>
            </a:r>
          </a:p>
          <a:p>
            <a:pPr lvl="2" eaLnBrk="1" hangingPunct="1">
              <a:lnSpc>
                <a:spcPct val="90000"/>
              </a:lnSpc>
            </a:pPr>
            <a:endParaRPr lang="en-US" sz="1200" smtClean="0"/>
          </a:p>
          <a:p>
            <a:pPr eaLnBrk="1" hangingPunct="1">
              <a:lnSpc>
                <a:spcPct val="90000"/>
              </a:lnSpc>
            </a:pPr>
            <a:r>
              <a:rPr lang="en-US" smtClean="0"/>
              <a:t>Port Datagram-iWARP over Reliable UDP</a:t>
            </a:r>
          </a:p>
          <a:p>
            <a:pPr lvl="1" eaLnBrk="1" hangingPunct="1">
              <a:lnSpc>
                <a:spcPct val="90000"/>
              </a:lnSpc>
            </a:pPr>
            <a:r>
              <a:rPr lang="en-US" smtClean="0"/>
              <a:t>No need for reliability at MPI layer</a:t>
            </a:r>
          </a:p>
          <a:p>
            <a:pPr lvl="1" eaLnBrk="1" hangingPunct="1">
              <a:lnSpc>
                <a:spcPct val="90000"/>
              </a:lnSpc>
            </a:pPr>
            <a:r>
              <a:rPr lang="en-US" smtClean="0"/>
              <a:t>Much lighter weight than TCP/SCTP</a:t>
            </a:r>
          </a:p>
          <a:p>
            <a:pPr lvl="1" eaLnBrk="1" hangingPunct="1">
              <a:lnSpc>
                <a:spcPct val="90000"/>
              </a:lnSpc>
            </a:pPr>
            <a:endParaRPr lang="en-US" sz="1200" smtClean="0"/>
          </a:p>
          <a:p>
            <a:pPr eaLnBrk="1" hangingPunct="1">
              <a:lnSpc>
                <a:spcPct val="90000"/>
              </a:lnSpc>
            </a:pPr>
            <a:r>
              <a:rPr lang="en-US" smtClean="0"/>
              <a:t>Standardization of Datagram-iWARP</a:t>
            </a:r>
          </a:p>
        </p:txBody>
      </p:sp>
      <p:pic>
        <p:nvPicPr>
          <p:cNvPr id="56325" name="Picture 5" descr="ANd9GcRKcmONSPeqttILANxXMhx5J_eHS4syinuiz45cDnyCr0kj7A_D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1676400"/>
            <a:ext cx="4381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6" descr="ANd9GcRKcmONSPeqttILANxXMhx5J_eHS4syinuiz45cDnyCr0kj7A_D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2100263"/>
            <a:ext cx="4381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slide(fromBottom)">
                                      <p:cBhvr>
                                        <p:cTn id="7" dur="500"/>
                                        <p:tgtEl>
                                          <p:spTgt spid="5632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323">
                                            <p:txEl>
                                              <p:pRg st="1" end="1"/>
                                            </p:txEl>
                                          </p:spTgt>
                                        </p:tgtEl>
                                        <p:attrNameLst>
                                          <p:attrName>style.visibility</p:attrName>
                                        </p:attrNameLst>
                                      </p:cBhvr>
                                      <p:to>
                                        <p:strVal val="visible"/>
                                      </p:to>
                                    </p:set>
                                    <p:animEffect transition="in" filter="slide(fromBottom)">
                                      <p:cBhvr>
                                        <p:cTn id="10" dur="500"/>
                                        <p:tgtEl>
                                          <p:spTgt spid="5632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6325"/>
                                        </p:tgtEl>
                                        <p:attrNameLst>
                                          <p:attrName>style.visibility</p:attrName>
                                        </p:attrNameLst>
                                      </p:cBhvr>
                                      <p:to>
                                        <p:strVal val="visible"/>
                                      </p:to>
                                    </p:set>
                                    <p:animEffect transition="in" filter="slide(fromBottom)">
                                      <p:cBhvr>
                                        <p:cTn id="13" dur="500"/>
                                        <p:tgtEl>
                                          <p:spTgt spid="56325"/>
                                        </p:tgtEl>
                                      </p:cBhvr>
                                    </p:animEffect>
                                  </p:childTnLst>
                                </p:cTn>
                              </p:par>
                              <p:par>
                                <p:cTn id="14" presetID="12" presetClass="entr" presetSubtype="4" fill="hold" nodeType="withEffect">
                                  <p:stCondLst>
                                    <p:cond delay="0"/>
                                  </p:stCondLst>
                                  <p:childTnLst>
                                    <p:set>
                                      <p:cBhvr>
                                        <p:cTn id="15" dur="1" fill="hold">
                                          <p:stCondLst>
                                            <p:cond delay="0"/>
                                          </p:stCondLst>
                                        </p:cTn>
                                        <p:tgtEl>
                                          <p:spTgt spid="56326"/>
                                        </p:tgtEl>
                                        <p:attrNameLst>
                                          <p:attrName>style.visibility</p:attrName>
                                        </p:attrNameLst>
                                      </p:cBhvr>
                                      <p:to>
                                        <p:strVal val="visible"/>
                                      </p:to>
                                    </p:set>
                                    <p:animEffect transition="in" filter="slide(fromBottom)">
                                      <p:cBhvr>
                                        <p:cTn id="16" dur="500"/>
                                        <p:tgtEl>
                                          <p:spTgt spid="56326"/>
                                        </p:tgtEl>
                                      </p:cBhvr>
                                    </p:animEffect>
                                  </p:childTnLst>
                                </p:cTn>
                              </p:par>
                              <p:par>
                                <p:cTn id="17" presetID="12" presetClass="entr" presetSubtype="4" fill="hold" nodeType="with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Effect transition="in" filter="slide(fromBottom)">
                                      <p:cBhvr>
                                        <p:cTn id="19" dur="500"/>
                                        <p:tgtEl>
                                          <p:spTgt spid="56323">
                                            <p:txEl>
                                              <p:pRg st="2" end="2"/>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slide(fromBottom)">
                                      <p:cBhvr>
                                        <p:cTn id="22" dur="500"/>
                                        <p:tgtEl>
                                          <p:spTgt spid="5632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56323">
                                            <p:txEl>
                                              <p:pRg st="4" end="4"/>
                                            </p:txEl>
                                          </p:spTgt>
                                        </p:tgtEl>
                                        <p:attrNameLst>
                                          <p:attrName>style.visibility</p:attrName>
                                        </p:attrNameLst>
                                      </p:cBhvr>
                                      <p:to>
                                        <p:strVal val="visible"/>
                                      </p:to>
                                    </p:set>
                                    <p:animEffect transition="in" filter="slide(fromBottom)">
                                      <p:cBhvr>
                                        <p:cTn id="25" dur="500"/>
                                        <p:tgtEl>
                                          <p:spTgt spid="56323">
                                            <p:txEl>
                                              <p:pRg st="4" end="4"/>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56323">
                                            <p:txEl>
                                              <p:pRg st="5" end="5"/>
                                            </p:txEl>
                                          </p:spTgt>
                                        </p:tgtEl>
                                        <p:attrNameLst>
                                          <p:attrName>style.visibility</p:attrName>
                                        </p:attrNameLst>
                                      </p:cBhvr>
                                      <p:to>
                                        <p:strVal val="visible"/>
                                      </p:to>
                                    </p:set>
                                    <p:animEffect transition="in" filter="slide(fromBottom)">
                                      <p:cBhvr>
                                        <p:cTn id="28" dur="500"/>
                                        <p:tgtEl>
                                          <p:spTgt spid="5632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56323">
                                            <p:txEl>
                                              <p:pRg st="7" end="7"/>
                                            </p:txEl>
                                          </p:spTgt>
                                        </p:tgtEl>
                                        <p:attrNameLst>
                                          <p:attrName>style.visibility</p:attrName>
                                        </p:attrNameLst>
                                      </p:cBhvr>
                                      <p:to>
                                        <p:strVal val="visible"/>
                                      </p:to>
                                    </p:set>
                                    <p:animEffect transition="in" filter="slide(fromBottom)">
                                      <p:cBhvr>
                                        <p:cTn id="33" dur="500"/>
                                        <p:tgtEl>
                                          <p:spTgt spid="56323">
                                            <p:txEl>
                                              <p:pRg st="7" end="7"/>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56323">
                                            <p:txEl>
                                              <p:pRg st="8" end="8"/>
                                            </p:txEl>
                                          </p:spTgt>
                                        </p:tgtEl>
                                        <p:attrNameLst>
                                          <p:attrName>style.visibility</p:attrName>
                                        </p:attrNameLst>
                                      </p:cBhvr>
                                      <p:to>
                                        <p:strVal val="visible"/>
                                      </p:to>
                                    </p:set>
                                    <p:animEffect transition="in" filter="slide(fromBottom)">
                                      <p:cBhvr>
                                        <p:cTn id="36" dur="500"/>
                                        <p:tgtEl>
                                          <p:spTgt spid="56323">
                                            <p:txEl>
                                              <p:pRg st="8" end="8"/>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56323">
                                            <p:txEl>
                                              <p:pRg st="9" end="9"/>
                                            </p:txEl>
                                          </p:spTgt>
                                        </p:tgtEl>
                                        <p:attrNameLst>
                                          <p:attrName>style.visibility</p:attrName>
                                        </p:attrNameLst>
                                      </p:cBhvr>
                                      <p:to>
                                        <p:strVal val="visible"/>
                                      </p:to>
                                    </p:set>
                                    <p:animEffect transition="in" filter="slide(fromBottom)">
                                      <p:cBhvr>
                                        <p:cTn id="39" dur="500"/>
                                        <p:tgtEl>
                                          <p:spTgt spid="56323">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56323">
                                            <p:txEl>
                                              <p:pRg st="11" end="11"/>
                                            </p:txEl>
                                          </p:spTgt>
                                        </p:tgtEl>
                                        <p:attrNameLst>
                                          <p:attrName>style.visibility</p:attrName>
                                        </p:attrNameLst>
                                      </p:cBhvr>
                                      <p:to>
                                        <p:strVal val="visible"/>
                                      </p:to>
                                    </p:set>
                                    <p:animEffect transition="in" filter="slide(fromBottom)">
                                      <p:cBhvr>
                                        <p:cTn id="44" dur="500"/>
                                        <p:tgtEl>
                                          <p:spTgt spid="56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152400"/>
            <a:ext cx="8077200" cy="1066800"/>
          </a:xfrm>
        </p:spPr>
        <p:txBody>
          <a:bodyPr/>
          <a:lstStyle/>
          <a:p>
            <a:pPr eaLnBrk="1" hangingPunct="1"/>
            <a:r>
              <a:rPr lang="en-US" sz="2500" smtClean="0"/>
              <a:t>Acknowledgement</a:t>
            </a:r>
          </a:p>
        </p:txBody>
      </p:sp>
      <p:pic>
        <p:nvPicPr>
          <p:cNvPr id="45059" name="Picture 3" descr="argonn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22574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nser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1524000"/>
            <a:ext cx="33623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cfi.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962400"/>
            <a:ext cx="3429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oit.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657600"/>
            <a:ext cx="2095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Thank_you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9600"/>
            <a:ext cx="4229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Picture 3" descr="questions-and-answers-thumb56659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33800"/>
            <a:ext cx="190182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ctrTitle"/>
          </p:nvPr>
        </p:nvSpPr>
        <p:spPr/>
        <p:txBody>
          <a:bodyPr/>
          <a:lstStyle/>
          <a:p>
            <a:r>
              <a:rPr lang="en-US" smtClean="0"/>
              <a:t>Extra Slides</a:t>
            </a:r>
          </a:p>
        </p:txBody>
      </p:sp>
      <p:sp>
        <p:nvSpPr>
          <p:cNvPr id="47107" name="Subtitle 4"/>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Related Work</a:t>
            </a:r>
          </a:p>
        </p:txBody>
      </p:sp>
      <p:sp>
        <p:nvSpPr>
          <p:cNvPr id="48131" name="Content Placeholder 2"/>
          <p:cNvSpPr>
            <a:spLocks noGrp="1"/>
          </p:cNvSpPr>
          <p:nvPr>
            <p:ph idx="1"/>
          </p:nvPr>
        </p:nvSpPr>
        <p:spPr/>
        <p:txBody>
          <a:bodyPr/>
          <a:lstStyle/>
          <a:p>
            <a:r>
              <a:rPr lang="en-US" smtClean="0"/>
              <a:t>OSC Software iWARP (TCP-based)</a:t>
            </a:r>
          </a:p>
          <a:p>
            <a:pPr lvl="1"/>
            <a:r>
              <a:rPr lang="en-US" smtClean="0"/>
              <a:t>Kernel-level</a:t>
            </a:r>
          </a:p>
          <a:p>
            <a:pPr lvl="1"/>
            <a:r>
              <a:rPr lang="en-US" smtClean="0"/>
              <a:t>User-level: the base of our work</a:t>
            </a:r>
          </a:p>
          <a:p>
            <a:r>
              <a:rPr lang="en-US" smtClean="0"/>
              <a:t>IBM Zurich SoftRDMA</a:t>
            </a:r>
          </a:p>
          <a:p>
            <a:pPr lvl="1"/>
            <a:r>
              <a:rPr lang="en-US" smtClean="0"/>
              <a:t>SW iWARP stack for OFED package</a:t>
            </a:r>
          </a:p>
          <a:p>
            <a:r>
              <a:rPr lang="en-US" smtClean="0"/>
              <a:t>Myricom MX over Ethernet</a:t>
            </a:r>
          </a:p>
          <a:p>
            <a:r>
              <a:rPr lang="en-US" smtClean="0"/>
              <a:t>InfiniBand over Ethernet</a:t>
            </a:r>
          </a:p>
          <a:p>
            <a:r>
              <a:rPr lang="en-US" smtClean="0"/>
              <a:t>RDMA over CEE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iWARP Protocol Stack</a:t>
            </a:r>
          </a:p>
        </p:txBody>
      </p:sp>
      <p:sp>
        <p:nvSpPr>
          <p:cNvPr id="3" name="Content Placeholder 2"/>
          <p:cNvSpPr>
            <a:spLocks noGrp="1"/>
          </p:cNvSpPr>
          <p:nvPr>
            <p:ph idx="1"/>
          </p:nvPr>
        </p:nvSpPr>
        <p:spPr>
          <a:xfrm>
            <a:off x="457200" y="1143000"/>
            <a:ext cx="8382000" cy="4953000"/>
          </a:xfrm>
        </p:spPr>
        <p:txBody>
          <a:bodyPr/>
          <a:lstStyle/>
          <a:p>
            <a:pPr>
              <a:defRPr/>
            </a:pPr>
            <a:r>
              <a:rPr lang="en-US" sz="2800" dirty="0" smtClean="0">
                <a:solidFill>
                  <a:srgbClr val="FF0000"/>
                </a:solidFill>
              </a:rPr>
              <a:t>Verbs</a:t>
            </a:r>
            <a:r>
              <a:rPr lang="en-US" sz="2800" dirty="0" smtClean="0"/>
              <a:t>: a set of descriptive user-level interfaces</a:t>
            </a:r>
          </a:p>
          <a:p>
            <a:pPr lvl="1">
              <a:defRPr/>
            </a:pPr>
            <a:r>
              <a:rPr lang="en-US" sz="2400" dirty="0" smtClean="0">
                <a:ea typeface="+mn-ea"/>
              </a:rPr>
              <a:t>User-level: bypass OS</a:t>
            </a:r>
            <a:endParaRPr lang="en-US" sz="2400" dirty="0" smtClean="0"/>
          </a:p>
          <a:p>
            <a:pPr>
              <a:defRPr/>
            </a:pPr>
            <a:r>
              <a:rPr lang="en-US" sz="2800" dirty="0" smtClean="0">
                <a:solidFill>
                  <a:srgbClr val="FF0000"/>
                </a:solidFill>
              </a:rPr>
              <a:t>RDMAP</a:t>
            </a:r>
            <a:r>
              <a:rPr lang="en-US" sz="2800" dirty="0" smtClean="0"/>
              <a:t>: supplies communication primitives for verbs layer</a:t>
            </a:r>
          </a:p>
          <a:p>
            <a:pPr lvl="1">
              <a:defRPr/>
            </a:pPr>
            <a:r>
              <a:rPr lang="en-US" sz="2400" dirty="0" smtClean="0">
                <a:ea typeface="+mn-ea"/>
              </a:rPr>
              <a:t>Send/</a:t>
            </a:r>
            <a:r>
              <a:rPr lang="en-US" sz="2400" dirty="0" err="1" smtClean="0">
                <a:ea typeface="+mn-ea"/>
              </a:rPr>
              <a:t>Recv</a:t>
            </a:r>
            <a:r>
              <a:rPr lang="en-US" sz="2400" dirty="0" smtClean="0">
                <a:ea typeface="+mn-ea"/>
              </a:rPr>
              <a:t>, RDMA Write, RDMA Read</a:t>
            </a:r>
          </a:p>
          <a:p>
            <a:pPr lvl="1">
              <a:defRPr/>
            </a:pPr>
            <a:r>
              <a:rPr lang="en-US" sz="2400" dirty="0" smtClean="0">
                <a:ea typeface="+mn-ea"/>
              </a:rPr>
              <a:t>QP-based semantics</a:t>
            </a:r>
            <a:endParaRPr lang="en-US" sz="2400" dirty="0" smtClean="0"/>
          </a:p>
          <a:p>
            <a:pPr>
              <a:defRPr/>
            </a:pPr>
            <a:r>
              <a:rPr lang="en-US" sz="2800" dirty="0" smtClean="0">
                <a:solidFill>
                  <a:srgbClr val="FF0000"/>
                </a:solidFill>
              </a:rPr>
              <a:t>DDP</a:t>
            </a:r>
            <a:r>
              <a:rPr lang="en-US" sz="2800" dirty="0" smtClean="0"/>
              <a:t>: directly transfers data between the user buffer and the RNIC</a:t>
            </a:r>
          </a:p>
          <a:p>
            <a:pPr>
              <a:defRPr/>
            </a:pPr>
            <a:r>
              <a:rPr lang="en-US" sz="2800" dirty="0" smtClean="0"/>
              <a:t>without intermediate buffering</a:t>
            </a:r>
          </a:p>
          <a:p>
            <a:pPr>
              <a:defRPr/>
            </a:pPr>
            <a:r>
              <a:rPr lang="en-US" sz="2800" dirty="0" smtClean="0">
                <a:solidFill>
                  <a:srgbClr val="FF0000"/>
                </a:solidFill>
              </a:rPr>
              <a:t>MPA</a:t>
            </a:r>
            <a:r>
              <a:rPr lang="en-US" sz="2800" dirty="0" smtClean="0"/>
              <a:t>: inserts markers to distinguish </a:t>
            </a:r>
            <a:r>
              <a:rPr lang="en-US" sz="2800" dirty="0" err="1" smtClean="0"/>
              <a:t>iWARP</a:t>
            </a:r>
            <a:r>
              <a:rPr lang="en-US" sz="2800" dirty="0" smtClean="0"/>
              <a:t> messages in TCP stream </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en-US" sz="3000" smtClean="0"/>
              <a:t>RDMA Technology – Zero copy</a:t>
            </a:r>
          </a:p>
        </p:txBody>
      </p:sp>
      <p:sp>
        <p:nvSpPr>
          <p:cNvPr id="50179" name="AutoShape 5"/>
          <p:cNvSpPr>
            <a:spLocks noChangeAspect="1" noChangeArrowheads="1"/>
          </p:cNvSpPr>
          <p:nvPr/>
        </p:nvSpPr>
        <p:spPr bwMode="auto">
          <a:xfrm>
            <a:off x="506413" y="1600200"/>
            <a:ext cx="8637587"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Rectangle 6"/>
          <p:cNvSpPr>
            <a:spLocks noChangeArrowheads="1"/>
          </p:cNvSpPr>
          <p:nvPr/>
        </p:nvSpPr>
        <p:spPr bwMode="auto">
          <a:xfrm>
            <a:off x="754063" y="2160588"/>
            <a:ext cx="3302000" cy="2544762"/>
          </a:xfrm>
          <a:prstGeom prst="rect">
            <a:avLst/>
          </a:prstGeom>
          <a:solidFill>
            <a:srgbClr val="FFFFFF"/>
          </a:solidFill>
          <a:ln w="9525">
            <a:solidFill>
              <a:srgbClr val="000000"/>
            </a:solidFill>
            <a:miter lim="800000"/>
            <a:headEnd/>
            <a:tailEnd/>
          </a:ln>
        </p:spPr>
        <p:txBody>
          <a:bodyPr/>
          <a:lstStyle/>
          <a:p>
            <a:endParaRPr lang="en-US"/>
          </a:p>
        </p:txBody>
      </p:sp>
      <p:sp>
        <p:nvSpPr>
          <p:cNvPr id="50181" name="Rectangle 7"/>
          <p:cNvSpPr>
            <a:spLocks noChangeArrowheads="1"/>
          </p:cNvSpPr>
          <p:nvPr/>
        </p:nvSpPr>
        <p:spPr bwMode="auto">
          <a:xfrm>
            <a:off x="5416550" y="2103438"/>
            <a:ext cx="3300413" cy="2601912"/>
          </a:xfrm>
          <a:prstGeom prst="rect">
            <a:avLst/>
          </a:prstGeom>
          <a:solidFill>
            <a:srgbClr val="FFFFFF"/>
          </a:solidFill>
          <a:ln w="9525">
            <a:solidFill>
              <a:srgbClr val="000000"/>
            </a:solidFill>
            <a:miter lim="800000"/>
            <a:headEnd/>
            <a:tailEnd/>
          </a:ln>
        </p:spPr>
        <p:txBody>
          <a:bodyPr/>
          <a:lstStyle/>
          <a:p>
            <a:endParaRPr lang="en-US"/>
          </a:p>
        </p:txBody>
      </p:sp>
      <p:sp>
        <p:nvSpPr>
          <p:cNvPr id="50182" name="Text Box 8"/>
          <p:cNvSpPr txBox="1">
            <a:spLocks noChangeArrowheads="1"/>
          </p:cNvSpPr>
          <p:nvPr/>
        </p:nvSpPr>
        <p:spPr bwMode="auto">
          <a:xfrm>
            <a:off x="890588" y="2297113"/>
            <a:ext cx="1611312" cy="4397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User Buffer</a:t>
            </a:r>
            <a:endParaRPr lang="en-US" sz="2000"/>
          </a:p>
        </p:txBody>
      </p:sp>
      <p:sp>
        <p:nvSpPr>
          <p:cNvPr id="50183" name="Text Box 9"/>
          <p:cNvSpPr txBox="1">
            <a:spLocks noChangeArrowheads="1"/>
          </p:cNvSpPr>
          <p:nvPr/>
        </p:nvSpPr>
        <p:spPr bwMode="auto">
          <a:xfrm>
            <a:off x="5564188" y="2239963"/>
            <a:ext cx="1611312" cy="4397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User Buffer</a:t>
            </a:r>
            <a:endParaRPr lang="en-US" sz="2000"/>
          </a:p>
        </p:txBody>
      </p:sp>
      <p:sp>
        <p:nvSpPr>
          <p:cNvPr id="50184" name="Text Box 10"/>
          <p:cNvSpPr txBox="1">
            <a:spLocks noChangeArrowheads="1"/>
          </p:cNvSpPr>
          <p:nvPr/>
        </p:nvSpPr>
        <p:spPr bwMode="auto">
          <a:xfrm>
            <a:off x="3097213" y="2297113"/>
            <a:ext cx="868362" cy="64452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200">
              <a:latin typeface="Times New Roman" pitchFamily="18" charset="0"/>
            </a:endParaRPr>
          </a:p>
          <a:p>
            <a:pPr algn="ctr" eaLnBrk="1" hangingPunct="1"/>
            <a:r>
              <a:rPr lang="en-US" sz="2000">
                <a:latin typeface="Times New Roman" pitchFamily="18" charset="0"/>
              </a:rPr>
              <a:t>CPU</a:t>
            </a:r>
            <a:endParaRPr lang="en-US" sz="2000"/>
          </a:p>
        </p:txBody>
      </p:sp>
      <p:sp>
        <p:nvSpPr>
          <p:cNvPr id="50185" name="Text Box 11"/>
          <p:cNvSpPr txBox="1">
            <a:spLocks noChangeArrowheads="1"/>
          </p:cNvSpPr>
          <p:nvPr/>
        </p:nvSpPr>
        <p:spPr bwMode="auto">
          <a:xfrm>
            <a:off x="7769225" y="2239963"/>
            <a:ext cx="868363" cy="64452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200">
              <a:latin typeface="Times New Roman" pitchFamily="18" charset="0"/>
            </a:endParaRPr>
          </a:p>
          <a:p>
            <a:pPr algn="ctr" eaLnBrk="1" hangingPunct="1"/>
            <a:r>
              <a:rPr lang="en-US" sz="2000">
                <a:latin typeface="Times New Roman" pitchFamily="18" charset="0"/>
              </a:rPr>
              <a:t>CPU</a:t>
            </a:r>
            <a:endParaRPr lang="en-US" sz="2000"/>
          </a:p>
        </p:txBody>
      </p:sp>
      <p:sp>
        <p:nvSpPr>
          <p:cNvPr id="50186" name="Text Box 12"/>
          <p:cNvSpPr txBox="1">
            <a:spLocks noChangeArrowheads="1"/>
          </p:cNvSpPr>
          <p:nvPr/>
        </p:nvSpPr>
        <p:spPr bwMode="auto">
          <a:xfrm>
            <a:off x="1543050" y="4251325"/>
            <a:ext cx="1633538" cy="45402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NIC</a:t>
            </a:r>
            <a:endParaRPr lang="en-US" sz="2000"/>
          </a:p>
        </p:txBody>
      </p:sp>
      <p:sp>
        <p:nvSpPr>
          <p:cNvPr id="50187" name="Text Box 13"/>
          <p:cNvSpPr txBox="1">
            <a:spLocks noChangeArrowheads="1"/>
          </p:cNvSpPr>
          <p:nvPr/>
        </p:nvSpPr>
        <p:spPr bwMode="auto">
          <a:xfrm>
            <a:off x="6227763" y="4251325"/>
            <a:ext cx="1622425" cy="45402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NIC</a:t>
            </a:r>
            <a:endParaRPr lang="en-US" sz="2000"/>
          </a:p>
        </p:txBody>
      </p:sp>
      <p:sp>
        <p:nvSpPr>
          <p:cNvPr id="50188" name="Text Box 14"/>
          <p:cNvSpPr txBox="1">
            <a:spLocks noChangeArrowheads="1"/>
          </p:cNvSpPr>
          <p:nvPr/>
        </p:nvSpPr>
        <p:spPr bwMode="auto">
          <a:xfrm>
            <a:off x="7010400" y="3281363"/>
            <a:ext cx="1627188" cy="48418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latin typeface="Times New Roman" pitchFamily="18" charset="0"/>
              </a:rPr>
              <a:t>Kernel Buffer</a:t>
            </a:r>
            <a:endParaRPr lang="en-US" sz="2000"/>
          </a:p>
        </p:txBody>
      </p:sp>
      <p:sp>
        <p:nvSpPr>
          <p:cNvPr id="50189" name="Text Box 15"/>
          <p:cNvSpPr txBox="1">
            <a:spLocks noChangeArrowheads="1"/>
          </p:cNvSpPr>
          <p:nvPr/>
        </p:nvSpPr>
        <p:spPr bwMode="auto">
          <a:xfrm>
            <a:off x="2305050" y="3281363"/>
            <a:ext cx="1660525" cy="48418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Kernel Buffer</a:t>
            </a:r>
            <a:endParaRPr lang="en-US" sz="2000"/>
          </a:p>
        </p:txBody>
      </p:sp>
      <p:sp>
        <p:nvSpPr>
          <p:cNvPr id="57360" name="AutoShape 16"/>
          <p:cNvSpPr>
            <a:spLocks noChangeArrowheads="1"/>
          </p:cNvSpPr>
          <p:nvPr/>
        </p:nvSpPr>
        <p:spPr bwMode="auto">
          <a:xfrm>
            <a:off x="1771650" y="2736850"/>
            <a:ext cx="163513" cy="1514475"/>
          </a:xfrm>
          <a:prstGeom prst="downArrow">
            <a:avLst>
              <a:gd name="adj1" fmla="val 50000"/>
              <a:gd name="adj2" fmla="val 231553"/>
            </a:avLst>
          </a:prstGeom>
          <a:solidFill>
            <a:srgbClr val="C00000"/>
          </a:solidFill>
          <a:ln w="9525">
            <a:solidFill>
              <a:schemeClr val="accent2"/>
            </a:solidFill>
            <a:miter lim="800000"/>
            <a:headEnd/>
            <a:tailEnd/>
          </a:ln>
        </p:spPr>
        <p:txBody>
          <a:bodyPr/>
          <a:lstStyle/>
          <a:p>
            <a:endParaRPr lang="en-US"/>
          </a:p>
        </p:txBody>
      </p:sp>
      <p:cxnSp>
        <p:nvCxnSpPr>
          <p:cNvPr id="57361" name="AutoShape 17"/>
          <p:cNvCxnSpPr>
            <a:cxnSpLocks noChangeShapeType="1"/>
            <a:stCxn id="50186" idx="2"/>
            <a:endCxn id="50187" idx="2"/>
          </p:cNvCxnSpPr>
          <p:nvPr/>
        </p:nvCxnSpPr>
        <p:spPr bwMode="auto">
          <a:xfrm rot="16200000" flipH="1">
            <a:off x="4698206" y="2366169"/>
            <a:ext cx="1588" cy="4679950"/>
          </a:xfrm>
          <a:prstGeom prst="curvedConnector3">
            <a:avLst>
              <a:gd name="adj1" fmla="val 35900014"/>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57362" name="AutoShape 18"/>
          <p:cNvSpPr>
            <a:spLocks noChangeArrowheads="1"/>
          </p:cNvSpPr>
          <p:nvPr/>
        </p:nvSpPr>
        <p:spPr bwMode="auto">
          <a:xfrm>
            <a:off x="6535738" y="2679700"/>
            <a:ext cx="163512" cy="1571625"/>
          </a:xfrm>
          <a:prstGeom prst="upArrow">
            <a:avLst>
              <a:gd name="adj1" fmla="val 50000"/>
              <a:gd name="adj2" fmla="val 240292"/>
            </a:avLst>
          </a:prstGeom>
          <a:solidFill>
            <a:srgbClr val="C00000"/>
          </a:solidFill>
          <a:ln w="9525">
            <a:solidFill>
              <a:schemeClr val="accent2"/>
            </a:solidFill>
            <a:miter lim="800000"/>
            <a:headEnd/>
            <a:tailEnd/>
          </a:ln>
        </p:spPr>
        <p:txBody>
          <a:bodyPr/>
          <a:lstStyle/>
          <a:p>
            <a:endParaRPr lang="en-US"/>
          </a:p>
        </p:txBody>
      </p:sp>
      <p:sp>
        <p:nvSpPr>
          <p:cNvPr id="57363" name="Text Box 19"/>
          <p:cNvSpPr txBox="1">
            <a:spLocks noChangeArrowheads="1"/>
          </p:cNvSpPr>
          <p:nvPr/>
        </p:nvSpPr>
        <p:spPr bwMode="auto">
          <a:xfrm>
            <a:off x="5484813" y="3138488"/>
            <a:ext cx="11303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FF0000"/>
                </a:solidFill>
                <a:latin typeface="Times New Roman" pitchFamily="18" charset="0"/>
              </a:rPr>
              <a:t>RDMA</a:t>
            </a:r>
            <a:endParaRPr lang="en-US" sz="2000">
              <a:solidFill>
                <a:srgbClr val="FF0000"/>
              </a:solidFill>
            </a:endParaRPr>
          </a:p>
        </p:txBody>
      </p:sp>
      <p:sp>
        <p:nvSpPr>
          <p:cNvPr id="57364" name="Text Box 20"/>
          <p:cNvSpPr txBox="1">
            <a:spLocks noChangeArrowheads="1"/>
          </p:cNvSpPr>
          <p:nvPr/>
        </p:nvSpPr>
        <p:spPr bwMode="auto">
          <a:xfrm>
            <a:off x="708025" y="3063875"/>
            <a:ext cx="11318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FF0000"/>
                </a:solidFill>
                <a:latin typeface="Times New Roman" pitchFamily="18" charset="0"/>
              </a:rPr>
              <a:t>RDMA</a:t>
            </a:r>
            <a:endParaRPr lang="en-US" sz="2000">
              <a:solidFill>
                <a:srgbClr val="FF0000"/>
              </a:solidFill>
            </a:endParaRPr>
          </a:p>
        </p:txBody>
      </p:sp>
      <p:sp>
        <p:nvSpPr>
          <p:cNvPr id="57365" name="AutoShape 21"/>
          <p:cNvSpPr>
            <a:spLocks noChangeArrowheads="1"/>
          </p:cNvSpPr>
          <p:nvPr/>
        </p:nvSpPr>
        <p:spPr bwMode="auto">
          <a:xfrm>
            <a:off x="2501900" y="2341563"/>
            <a:ext cx="595313" cy="168275"/>
          </a:xfrm>
          <a:prstGeom prst="rightArrow">
            <a:avLst>
              <a:gd name="adj1" fmla="val 50000"/>
              <a:gd name="adj2" fmla="val 88443"/>
            </a:avLst>
          </a:prstGeom>
          <a:solidFill>
            <a:srgbClr val="333333"/>
          </a:solidFill>
          <a:ln w="9525">
            <a:solidFill>
              <a:srgbClr val="333333"/>
            </a:solidFill>
            <a:miter lim="800000"/>
            <a:headEnd/>
            <a:tailEnd/>
          </a:ln>
        </p:spPr>
        <p:txBody>
          <a:bodyPr/>
          <a:lstStyle/>
          <a:p>
            <a:endParaRPr lang="en-US"/>
          </a:p>
        </p:txBody>
      </p:sp>
      <p:sp>
        <p:nvSpPr>
          <p:cNvPr id="57366" name="AutoShape 22"/>
          <p:cNvSpPr>
            <a:spLocks noChangeArrowheads="1"/>
          </p:cNvSpPr>
          <p:nvPr/>
        </p:nvSpPr>
        <p:spPr bwMode="auto">
          <a:xfrm>
            <a:off x="3416300" y="2941638"/>
            <a:ext cx="163513" cy="339725"/>
          </a:xfrm>
          <a:prstGeom prst="downArrow">
            <a:avLst>
              <a:gd name="adj1" fmla="val 50000"/>
              <a:gd name="adj2" fmla="val 51942"/>
            </a:avLst>
          </a:prstGeom>
          <a:solidFill>
            <a:srgbClr val="333333"/>
          </a:solidFill>
          <a:ln w="9525">
            <a:solidFill>
              <a:srgbClr val="333333"/>
            </a:solidFill>
            <a:miter lim="800000"/>
            <a:headEnd/>
            <a:tailEnd/>
          </a:ln>
        </p:spPr>
        <p:txBody>
          <a:bodyPr/>
          <a:lstStyle/>
          <a:p>
            <a:endParaRPr lang="en-US"/>
          </a:p>
        </p:txBody>
      </p:sp>
      <p:sp>
        <p:nvSpPr>
          <p:cNvPr id="57367" name="AutoShape 23"/>
          <p:cNvSpPr>
            <a:spLocks noChangeArrowheads="1"/>
          </p:cNvSpPr>
          <p:nvPr/>
        </p:nvSpPr>
        <p:spPr bwMode="auto">
          <a:xfrm>
            <a:off x="2879725" y="3765550"/>
            <a:ext cx="217488" cy="485775"/>
          </a:xfrm>
          <a:prstGeom prst="downArrow">
            <a:avLst>
              <a:gd name="adj1" fmla="val 50000"/>
              <a:gd name="adj2" fmla="val 55839"/>
            </a:avLst>
          </a:prstGeom>
          <a:solidFill>
            <a:srgbClr val="333333"/>
          </a:solidFill>
          <a:ln w="9525">
            <a:solidFill>
              <a:srgbClr val="333333"/>
            </a:solidFill>
            <a:miter lim="800000"/>
            <a:headEnd/>
            <a:tailEnd/>
          </a:ln>
        </p:spPr>
        <p:txBody>
          <a:bodyPr/>
          <a:lstStyle/>
          <a:p>
            <a:endParaRPr lang="en-US"/>
          </a:p>
        </p:txBody>
      </p:sp>
      <p:sp>
        <p:nvSpPr>
          <p:cNvPr id="57368" name="AutoShape 24"/>
          <p:cNvSpPr>
            <a:spLocks noChangeArrowheads="1"/>
          </p:cNvSpPr>
          <p:nvPr/>
        </p:nvSpPr>
        <p:spPr bwMode="auto">
          <a:xfrm>
            <a:off x="7175500" y="2341563"/>
            <a:ext cx="593725" cy="168275"/>
          </a:xfrm>
          <a:prstGeom prst="leftArrow">
            <a:avLst>
              <a:gd name="adj1" fmla="val 50000"/>
              <a:gd name="adj2" fmla="val 88208"/>
            </a:avLst>
          </a:prstGeom>
          <a:solidFill>
            <a:srgbClr val="333333"/>
          </a:solidFill>
          <a:ln w="9525">
            <a:solidFill>
              <a:srgbClr val="333333"/>
            </a:solidFill>
            <a:miter lim="800000"/>
            <a:headEnd/>
            <a:tailEnd/>
          </a:ln>
        </p:spPr>
        <p:txBody>
          <a:bodyPr/>
          <a:lstStyle/>
          <a:p>
            <a:endParaRPr lang="en-US"/>
          </a:p>
        </p:txBody>
      </p:sp>
      <p:sp>
        <p:nvSpPr>
          <p:cNvPr id="57369" name="AutoShape 25"/>
          <p:cNvSpPr>
            <a:spLocks noChangeArrowheads="1"/>
          </p:cNvSpPr>
          <p:nvPr/>
        </p:nvSpPr>
        <p:spPr bwMode="auto">
          <a:xfrm>
            <a:off x="7300913" y="3765550"/>
            <a:ext cx="163512" cy="485775"/>
          </a:xfrm>
          <a:prstGeom prst="upArrow">
            <a:avLst>
              <a:gd name="adj1" fmla="val 50000"/>
              <a:gd name="adj2" fmla="val 74272"/>
            </a:avLst>
          </a:prstGeom>
          <a:solidFill>
            <a:srgbClr val="333333"/>
          </a:solidFill>
          <a:ln w="9525">
            <a:solidFill>
              <a:srgbClr val="333333"/>
            </a:solidFill>
            <a:miter lim="800000"/>
            <a:headEnd/>
            <a:tailEnd/>
          </a:ln>
        </p:spPr>
        <p:txBody>
          <a:bodyPr/>
          <a:lstStyle/>
          <a:p>
            <a:endParaRPr lang="en-US"/>
          </a:p>
        </p:txBody>
      </p:sp>
      <p:sp>
        <p:nvSpPr>
          <p:cNvPr id="57370" name="AutoShape 26"/>
          <p:cNvSpPr>
            <a:spLocks noChangeArrowheads="1"/>
          </p:cNvSpPr>
          <p:nvPr/>
        </p:nvSpPr>
        <p:spPr bwMode="auto">
          <a:xfrm>
            <a:off x="8040688" y="2884488"/>
            <a:ext cx="163512" cy="396875"/>
          </a:xfrm>
          <a:prstGeom prst="upArrow">
            <a:avLst>
              <a:gd name="adj1" fmla="val 50000"/>
              <a:gd name="adj2" fmla="val 60680"/>
            </a:avLst>
          </a:prstGeom>
          <a:solidFill>
            <a:srgbClr val="333333"/>
          </a:solidFill>
          <a:ln w="9525">
            <a:solidFill>
              <a:srgbClr val="333333"/>
            </a:solidFill>
            <a:miter lim="800000"/>
            <a:headEnd/>
            <a:tailEnd/>
          </a:ln>
        </p:spPr>
        <p:txBody>
          <a:bodyPr/>
          <a:lstStyle/>
          <a:p>
            <a:endParaRPr lang="en-US"/>
          </a:p>
        </p:txBody>
      </p:sp>
      <p:sp>
        <p:nvSpPr>
          <p:cNvPr id="57371" name="Freeform 27"/>
          <p:cNvSpPr>
            <a:spLocks/>
          </p:cNvSpPr>
          <p:nvPr/>
        </p:nvSpPr>
        <p:spPr bwMode="auto">
          <a:xfrm>
            <a:off x="2139950" y="4705350"/>
            <a:ext cx="5160963" cy="1130300"/>
          </a:xfrm>
          <a:custGeom>
            <a:avLst/>
            <a:gdLst>
              <a:gd name="T0" fmla="*/ 2147483647 w 4660"/>
              <a:gd name="T1" fmla="*/ 0 h 989"/>
              <a:gd name="T2" fmla="*/ 2147483647 w 4660"/>
              <a:gd name="T3" fmla="*/ 2147483647 h 989"/>
              <a:gd name="T4" fmla="*/ 2147483647 w 4660"/>
              <a:gd name="T5" fmla="*/ 2147483647 h 989"/>
              <a:gd name="T6" fmla="*/ 2147483647 w 4660"/>
              <a:gd name="T7" fmla="*/ 2147483647 h 989"/>
              <a:gd name="T8" fmla="*/ 2147483647 w 4660"/>
              <a:gd name="T9" fmla="*/ 2147483647 h 989"/>
              <a:gd name="T10" fmla="*/ 2147483647 w 4660"/>
              <a:gd name="T11" fmla="*/ 2147483647 h 989"/>
              <a:gd name="T12" fmla="*/ 2147483647 w 4660"/>
              <a:gd name="T13" fmla="*/ 2147483647 h 989"/>
              <a:gd name="T14" fmla="*/ 0 60000 65536"/>
              <a:gd name="T15" fmla="*/ 0 60000 65536"/>
              <a:gd name="T16" fmla="*/ 0 60000 65536"/>
              <a:gd name="T17" fmla="*/ 0 60000 65536"/>
              <a:gd name="T18" fmla="*/ 0 60000 65536"/>
              <a:gd name="T19" fmla="*/ 0 60000 65536"/>
              <a:gd name="T20" fmla="*/ 0 60000 65536"/>
              <a:gd name="T21" fmla="*/ 0 w 4660"/>
              <a:gd name="T22" fmla="*/ 0 h 989"/>
              <a:gd name="T23" fmla="*/ 4660 w 4660"/>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60" h="989">
                <a:moveTo>
                  <a:pt x="17" y="0"/>
                </a:moveTo>
                <a:cubicBezTo>
                  <a:pt x="8" y="173"/>
                  <a:pt x="0" y="347"/>
                  <a:pt x="192" y="499"/>
                </a:cubicBezTo>
                <a:cubicBezTo>
                  <a:pt x="384" y="651"/>
                  <a:pt x="681" y="832"/>
                  <a:pt x="1167" y="909"/>
                </a:cubicBezTo>
                <a:cubicBezTo>
                  <a:pt x="1653" y="986"/>
                  <a:pt x="2614" y="989"/>
                  <a:pt x="3107" y="959"/>
                </a:cubicBezTo>
                <a:cubicBezTo>
                  <a:pt x="3600" y="929"/>
                  <a:pt x="3887" y="831"/>
                  <a:pt x="4127" y="729"/>
                </a:cubicBezTo>
                <a:cubicBezTo>
                  <a:pt x="4367" y="627"/>
                  <a:pt x="4461" y="470"/>
                  <a:pt x="4550" y="349"/>
                </a:cubicBezTo>
                <a:cubicBezTo>
                  <a:pt x="4639" y="228"/>
                  <a:pt x="4660" y="18"/>
                  <a:pt x="4660" y="1"/>
                </a:cubicBezTo>
              </a:path>
            </a:pathLst>
          </a:custGeom>
          <a:noFill/>
          <a:ln w="38100">
            <a:solidFill>
              <a:srgbClr val="3333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72" name="Text Box 28"/>
          <p:cNvSpPr txBox="1">
            <a:spLocks noChangeArrowheads="1"/>
          </p:cNvSpPr>
          <p:nvPr/>
        </p:nvSpPr>
        <p:spPr bwMode="auto">
          <a:xfrm>
            <a:off x="7507288" y="3765550"/>
            <a:ext cx="993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333333"/>
                </a:solidFill>
                <a:latin typeface="Times New Roman" pitchFamily="18" charset="0"/>
              </a:rPr>
              <a:t>DMA</a:t>
            </a:r>
            <a:endParaRPr lang="en-US" sz="2000"/>
          </a:p>
        </p:txBody>
      </p:sp>
      <p:sp>
        <p:nvSpPr>
          <p:cNvPr id="57373" name="Text Box 29"/>
          <p:cNvSpPr txBox="1">
            <a:spLocks noChangeArrowheads="1"/>
          </p:cNvSpPr>
          <p:nvPr/>
        </p:nvSpPr>
        <p:spPr bwMode="auto">
          <a:xfrm>
            <a:off x="3062288" y="3765550"/>
            <a:ext cx="993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333333"/>
                </a:solidFill>
                <a:latin typeface="Times New Roman" pitchFamily="18" charset="0"/>
              </a:rPr>
              <a:t>DMA</a:t>
            </a:r>
            <a:endParaRPr lang="en-US" sz="2000"/>
          </a:p>
        </p:txBody>
      </p:sp>
      <p:sp>
        <p:nvSpPr>
          <p:cNvPr id="57374" name="Freeform 30"/>
          <p:cNvSpPr>
            <a:spLocks/>
          </p:cNvSpPr>
          <p:nvPr/>
        </p:nvSpPr>
        <p:spPr bwMode="auto">
          <a:xfrm>
            <a:off x="2501900" y="2613025"/>
            <a:ext cx="595313" cy="9525"/>
          </a:xfrm>
          <a:custGeom>
            <a:avLst/>
            <a:gdLst>
              <a:gd name="T0" fmla="*/ 2147483647 w 520"/>
              <a:gd name="T1" fmla="*/ 2147483647 h 8"/>
              <a:gd name="T2" fmla="*/ 0 w 520"/>
              <a:gd name="T3" fmla="*/ 2147483647 h 8"/>
              <a:gd name="T4" fmla="*/ 0 60000 65536"/>
              <a:gd name="T5" fmla="*/ 0 60000 65536"/>
              <a:gd name="T6" fmla="*/ 0 w 520"/>
              <a:gd name="T7" fmla="*/ 0 h 8"/>
              <a:gd name="T8" fmla="*/ 520 w 520"/>
              <a:gd name="T9" fmla="*/ 8 h 8"/>
            </a:gdLst>
            <a:ahLst/>
            <a:cxnLst>
              <a:cxn ang="T4">
                <a:pos x="T0" y="T1"/>
              </a:cxn>
              <a:cxn ang="T5">
                <a:pos x="T2" y="T3"/>
              </a:cxn>
            </a:cxnLst>
            <a:rect l="T6" t="T7" r="T8" b="T9"/>
            <a:pathLst>
              <a:path w="520" h="8">
                <a:moveTo>
                  <a:pt x="520" y="8"/>
                </a:moveTo>
                <a:cubicBezTo>
                  <a:pt x="286" y="4"/>
                  <a:pt x="53" y="0"/>
                  <a:pt x="0" y="8"/>
                </a:cubicBezTo>
              </a:path>
            </a:pathLst>
          </a:custGeom>
          <a:solidFill>
            <a:srgbClr val="99CCFF"/>
          </a:solidFill>
          <a:ln w="9525">
            <a:solidFill>
              <a:schemeClr val="accent2"/>
            </a:solidFill>
            <a:round/>
            <a:headEnd/>
            <a:tailEnd type="arrow" w="med" len="med"/>
          </a:ln>
        </p:spPr>
        <p:txBody>
          <a:bodyPr/>
          <a:lstStyle/>
          <a:p>
            <a:endParaRPr lang="en-US"/>
          </a:p>
        </p:txBody>
      </p:sp>
      <p:sp>
        <p:nvSpPr>
          <p:cNvPr id="50205" name="Text Box 31"/>
          <p:cNvSpPr txBox="1">
            <a:spLocks noChangeArrowheads="1"/>
          </p:cNvSpPr>
          <p:nvPr/>
        </p:nvSpPr>
        <p:spPr bwMode="auto">
          <a:xfrm>
            <a:off x="1668463" y="1671638"/>
            <a:ext cx="1508125" cy="41116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Data Source</a:t>
            </a:r>
            <a:endParaRPr lang="en-US" sz="2000"/>
          </a:p>
        </p:txBody>
      </p:sp>
      <p:sp>
        <p:nvSpPr>
          <p:cNvPr id="50206" name="Text Box 32"/>
          <p:cNvSpPr txBox="1">
            <a:spLocks noChangeArrowheads="1"/>
          </p:cNvSpPr>
          <p:nvPr/>
        </p:nvSpPr>
        <p:spPr bwMode="auto">
          <a:xfrm>
            <a:off x="6342063" y="1627188"/>
            <a:ext cx="1508125" cy="41116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Data Sink</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blinds(horizontal)">
                                      <p:cBhvr>
                                        <p:cTn id="7" dur="500"/>
                                        <p:tgtEl>
                                          <p:spTgt spid="57365"/>
                                        </p:tgtEl>
                                      </p:cBhvr>
                                    </p:animEffect>
                                  </p:childTnLst>
                                </p:cTn>
                              </p:par>
                            </p:childTnLst>
                          </p:cTn>
                        </p:par>
                        <p:par>
                          <p:cTn id="8" fill="hold" nodeType="afterGroup">
                            <p:stCondLst>
                              <p:cond delay="500"/>
                            </p:stCondLst>
                            <p:childTnLst>
                              <p:par>
                                <p:cTn id="9" presetID="18" presetClass="entr" presetSubtype="12" fill="hold" grpId="0" nodeType="afterEffect">
                                  <p:stCondLst>
                                    <p:cond delay="1500"/>
                                  </p:stCondLst>
                                  <p:childTnLst>
                                    <p:set>
                                      <p:cBhvr>
                                        <p:cTn id="10" dur="1" fill="hold">
                                          <p:stCondLst>
                                            <p:cond delay="0"/>
                                          </p:stCondLst>
                                        </p:cTn>
                                        <p:tgtEl>
                                          <p:spTgt spid="57366"/>
                                        </p:tgtEl>
                                        <p:attrNameLst>
                                          <p:attrName>style.visibility</p:attrName>
                                        </p:attrNameLst>
                                      </p:cBhvr>
                                      <p:to>
                                        <p:strVal val="visible"/>
                                      </p:to>
                                    </p:set>
                                    <p:animEffect transition="in" filter="strips(downLeft)">
                                      <p:cBhvr>
                                        <p:cTn id="11" dur="500"/>
                                        <p:tgtEl>
                                          <p:spTgt spid="57366"/>
                                        </p:tgtEl>
                                      </p:cBhvr>
                                    </p:animEffect>
                                  </p:childTnLst>
                                </p:cTn>
                              </p:par>
                            </p:childTnLst>
                          </p:cTn>
                        </p:par>
                        <p:par>
                          <p:cTn id="12" fill="hold" nodeType="afterGroup">
                            <p:stCondLst>
                              <p:cond delay="2500"/>
                            </p:stCondLst>
                            <p:childTnLst>
                              <p:par>
                                <p:cTn id="13" presetID="18" presetClass="entr" presetSubtype="12" fill="hold" grpId="0" nodeType="afterEffect">
                                  <p:stCondLst>
                                    <p:cond delay="1500"/>
                                  </p:stCondLst>
                                  <p:childTnLst>
                                    <p:set>
                                      <p:cBhvr>
                                        <p:cTn id="14" dur="1" fill="hold">
                                          <p:stCondLst>
                                            <p:cond delay="0"/>
                                          </p:stCondLst>
                                        </p:cTn>
                                        <p:tgtEl>
                                          <p:spTgt spid="57367"/>
                                        </p:tgtEl>
                                        <p:attrNameLst>
                                          <p:attrName>style.visibility</p:attrName>
                                        </p:attrNameLst>
                                      </p:cBhvr>
                                      <p:to>
                                        <p:strVal val="visible"/>
                                      </p:to>
                                    </p:set>
                                    <p:animEffect transition="in" filter="strips(downLeft)">
                                      <p:cBhvr>
                                        <p:cTn id="15" dur="500"/>
                                        <p:tgtEl>
                                          <p:spTgt spid="57367"/>
                                        </p:tgtEl>
                                      </p:cBhvr>
                                    </p:animEffect>
                                  </p:childTnLst>
                                </p:cTn>
                              </p:par>
                            </p:childTnLst>
                          </p:cTn>
                        </p:par>
                        <p:par>
                          <p:cTn id="16" fill="hold" nodeType="afterGroup">
                            <p:stCondLst>
                              <p:cond delay="4500"/>
                            </p:stCondLst>
                            <p:childTnLst>
                              <p:par>
                                <p:cTn id="17" presetID="1" presetClass="entr" presetSubtype="0" fill="hold" grpId="0" nodeType="afterEffect">
                                  <p:stCondLst>
                                    <p:cond delay="0"/>
                                  </p:stCondLst>
                                  <p:childTnLst>
                                    <p:set>
                                      <p:cBhvr>
                                        <p:cTn id="18" dur="1" fill="hold">
                                          <p:stCondLst>
                                            <p:cond delay="0"/>
                                          </p:stCondLst>
                                        </p:cTn>
                                        <p:tgtEl>
                                          <p:spTgt spid="57373"/>
                                        </p:tgtEl>
                                        <p:attrNameLst>
                                          <p:attrName>style.visibility</p:attrName>
                                        </p:attrNameLst>
                                      </p:cBhvr>
                                      <p:to>
                                        <p:strVal val="visible"/>
                                      </p:to>
                                    </p:set>
                                  </p:childTnLst>
                                </p:cTn>
                              </p:par>
                            </p:childTnLst>
                          </p:cTn>
                        </p:par>
                        <p:par>
                          <p:cTn id="19" fill="hold" nodeType="afterGroup">
                            <p:stCondLst>
                              <p:cond delay="4500"/>
                            </p:stCondLst>
                            <p:childTnLst>
                              <p:par>
                                <p:cTn id="20" presetID="3" presetClass="entr" presetSubtype="10" fill="hold" grpId="0" nodeType="afterEffect">
                                  <p:stCondLst>
                                    <p:cond delay="1500"/>
                                  </p:stCondLst>
                                  <p:childTnLst>
                                    <p:set>
                                      <p:cBhvr>
                                        <p:cTn id="21" dur="1" fill="hold">
                                          <p:stCondLst>
                                            <p:cond delay="0"/>
                                          </p:stCondLst>
                                        </p:cTn>
                                        <p:tgtEl>
                                          <p:spTgt spid="57371"/>
                                        </p:tgtEl>
                                        <p:attrNameLst>
                                          <p:attrName>style.visibility</p:attrName>
                                        </p:attrNameLst>
                                      </p:cBhvr>
                                      <p:to>
                                        <p:strVal val="visible"/>
                                      </p:to>
                                    </p:set>
                                    <p:animEffect transition="in" filter="blinds(horizontal)">
                                      <p:cBhvr>
                                        <p:cTn id="22" dur="500"/>
                                        <p:tgtEl>
                                          <p:spTgt spid="57371"/>
                                        </p:tgtEl>
                                      </p:cBhvr>
                                    </p:animEffect>
                                  </p:childTnLst>
                                </p:cTn>
                              </p:par>
                            </p:childTnLst>
                          </p:cTn>
                        </p:par>
                        <p:par>
                          <p:cTn id="23" fill="hold" nodeType="afterGroup">
                            <p:stCondLst>
                              <p:cond delay="6500"/>
                            </p:stCondLst>
                            <p:childTnLst>
                              <p:par>
                                <p:cTn id="24" presetID="22" presetClass="entr" presetSubtype="4" fill="hold" grpId="0" nodeType="afterEffect">
                                  <p:stCondLst>
                                    <p:cond delay="1500"/>
                                  </p:stCondLst>
                                  <p:childTnLst>
                                    <p:set>
                                      <p:cBhvr>
                                        <p:cTn id="25" dur="1" fill="hold">
                                          <p:stCondLst>
                                            <p:cond delay="0"/>
                                          </p:stCondLst>
                                        </p:cTn>
                                        <p:tgtEl>
                                          <p:spTgt spid="57369"/>
                                        </p:tgtEl>
                                        <p:attrNameLst>
                                          <p:attrName>style.visibility</p:attrName>
                                        </p:attrNameLst>
                                      </p:cBhvr>
                                      <p:to>
                                        <p:strVal val="visible"/>
                                      </p:to>
                                    </p:set>
                                    <p:animEffect transition="in" filter="wipe(down)">
                                      <p:cBhvr>
                                        <p:cTn id="26" dur="500"/>
                                        <p:tgtEl>
                                          <p:spTgt spid="57369"/>
                                        </p:tgtEl>
                                      </p:cBhvr>
                                    </p:animEffect>
                                  </p:childTnLst>
                                </p:cTn>
                              </p:par>
                            </p:childTnLst>
                          </p:cTn>
                        </p:par>
                        <p:par>
                          <p:cTn id="27" fill="hold" nodeType="afterGroup">
                            <p:stCondLst>
                              <p:cond delay="8500"/>
                            </p:stCondLst>
                            <p:childTnLst>
                              <p:par>
                                <p:cTn id="28" presetID="1" presetClass="entr" presetSubtype="0" fill="hold" grpId="0" nodeType="afterEffect">
                                  <p:stCondLst>
                                    <p:cond delay="0"/>
                                  </p:stCondLst>
                                  <p:childTnLst>
                                    <p:set>
                                      <p:cBhvr>
                                        <p:cTn id="29" dur="1" fill="hold">
                                          <p:stCondLst>
                                            <p:cond delay="0"/>
                                          </p:stCondLst>
                                        </p:cTn>
                                        <p:tgtEl>
                                          <p:spTgt spid="57372"/>
                                        </p:tgtEl>
                                        <p:attrNameLst>
                                          <p:attrName>style.visibility</p:attrName>
                                        </p:attrNameLst>
                                      </p:cBhvr>
                                      <p:to>
                                        <p:strVal val="visible"/>
                                      </p:to>
                                    </p:set>
                                  </p:childTnLst>
                                </p:cTn>
                              </p:par>
                            </p:childTnLst>
                          </p:cTn>
                        </p:par>
                        <p:par>
                          <p:cTn id="30" fill="hold" nodeType="afterGroup">
                            <p:stCondLst>
                              <p:cond delay="8500"/>
                            </p:stCondLst>
                            <p:childTnLst>
                              <p:par>
                                <p:cTn id="31" presetID="22" presetClass="entr" presetSubtype="4" fill="hold" grpId="0" nodeType="afterEffect">
                                  <p:stCondLst>
                                    <p:cond delay="1500"/>
                                  </p:stCondLst>
                                  <p:childTnLst>
                                    <p:set>
                                      <p:cBhvr>
                                        <p:cTn id="32" dur="1" fill="hold">
                                          <p:stCondLst>
                                            <p:cond delay="0"/>
                                          </p:stCondLst>
                                        </p:cTn>
                                        <p:tgtEl>
                                          <p:spTgt spid="57370"/>
                                        </p:tgtEl>
                                        <p:attrNameLst>
                                          <p:attrName>style.visibility</p:attrName>
                                        </p:attrNameLst>
                                      </p:cBhvr>
                                      <p:to>
                                        <p:strVal val="visible"/>
                                      </p:to>
                                    </p:set>
                                    <p:animEffect transition="in" filter="wipe(down)">
                                      <p:cBhvr>
                                        <p:cTn id="33" dur="500"/>
                                        <p:tgtEl>
                                          <p:spTgt spid="57370"/>
                                        </p:tgtEl>
                                      </p:cBhvr>
                                    </p:animEffect>
                                  </p:childTnLst>
                                </p:cTn>
                              </p:par>
                            </p:childTnLst>
                          </p:cTn>
                        </p:par>
                        <p:par>
                          <p:cTn id="34" fill="hold" nodeType="afterGroup">
                            <p:stCondLst>
                              <p:cond delay="10500"/>
                            </p:stCondLst>
                            <p:childTnLst>
                              <p:par>
                                <p:cTn id="35" presetID="18" presetClass="entr" presetSubtype="12" fill="hold" grpId="0" nodeType="afterEffect">
                                  <p:stCondLst>
                                    <p:cond delay="1500"/>
                                  </p:stCondLst>
                                  <p:childTnLst>
                                    <p:set>
                                      <p:cBhvr>
                                        <p:cTn id="36" dur="1" fill="hold">
                                          <p:stCondLst>
                                            <p:cond delay="0"/>
                                          </p:stCondLst>
                                        </p:cTn>
                                        <p:tgtEl>
                                          <p:spTgt spid="57368"/>
                                        </p:tgtEl>
                                        <p:attrNameLst>
                                          <p:attrName>style.visibility</p:attrName>
                                        </p:attrNameLst>
                                      </p:cBhvr>
                                      <p:to>
                                        <p:strVal val="visible"/>
                                      </p:to>
                                    </p:set>
                                    <p:animEffect transition="in" filter="strips(downLeft)">
                                      <p:cBhvr>
                                        <p:cTn id="37" dur="500"/>
                                        <p:tgtEl>
                                          <p:spTgt spid="573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57374"/>
                                        </p:tgtEl>
                                        <p:attrNameLst>
                                          <p:attrName>style.visibility</p:attrName>
                                        </p:attrNameLst>
                                      </p:cBhvr>
                                      <p:to>
                                        <p:strVal val="visible"/>
                                      </p:to>
                                    </p:set>
                                    <p:animEffect transition="in" filter="strips(downLeft)">
                                      <p:cBhvr>
                                        <p:cTn id="42" dur="500"/>
                                        <p:tgtEl>
                                          <p:spTgt spid="57374"/>
                                        </p:tgtEl>
                                      </p:cBhvr>
                                    </p:animEffect>
                                  </p:childTnLst>
                                </p:cTn>
                              </p:par>
                            </p:childTnLst>
                          </p:cTn>
                        </p:par>
                        <p:par>
                          <p:cTn id="43" fill="hold" nodeType="afterGroup">
                            <p:stCondLst>
                              <p:cond delay="500"/>
                            </p:stCondLst>
                            <p:childTnLst>
                              <p:par>
                                <p:cTn id="44" presetID="18" presetClass="entr" presetSubtype="12" fill="hold" grpId="0" nodeType="afterEffect">
                                  <p:stCondLst>
                                    <p:cond delay="1500"/>
                                  </p:stCondLst>
                                  <p:childTnLst>
                                    <p:set>
                                      <p:cBhvr>
                                        <p:cTn id="45" dur="1" fill="hold">
                                          <p:stCondLst>
                                            <p:cond delay="0"/>
                                          </p:stCondLst>
                                        </p:cTn>
                                        <p:tgtEl>
                                          <p:spTgt spid="57360"/>
                                        </p:tgtEl>
                                        <p:attrNameLst>
                                          <p:attrName>style.visibility</p:attrName>
                                        </p:attrNameLst>
                                      </p:cBhvr>
                                      <p:to>
                                        <p:strVal val="visible"/>
                                      </p:to>
                                    </p:set>
                                    <p:animEffect transition="in" filter="strips(downLeft)">
                                      <p:cBhvr>
                                        <p:cTn id="46" dur="500"/>
                                        <p:tgtEl>
                                          <p:spTgt spid="57360"/>
                                        </p:tgtEl>
                                      </p:cBhvr>
                                    </p:animEffect>
                                  </p:childTnLst>
                                </p:cTn>
                              </p:par>
                            </p:childTnLst>
                          </p:cTn>
                        </p:par>
                        <p:par>
                          <p:cTn id="47" fill="hold" nodeType="afterGroup">
                            <p:stCondLst>
                              <p:cond delay="2500"/>
                            </p:stCondLst>
                            <p:childTnLst>
                              <p:par>
                                <p:cTn id="48" presetID="1" presetClass="entr" presetSubtype="0" fill="hold" grpId="0" nodeType="afterEffect">
                                  <p:stCondLst>
                                    <p:cond delay="0"/>
                                  </p:stCondLst>
                                  <p:childTnLst>
                                    <p:set>
                                      <p:cBhvr>
                                        <p:cTn id="49" dur="1" fill="hold">
                                          <p:stCondLst>
                                            <p:cond delay="0"/>
                                          </p:stCondLst>
                                        </p:cTn>
                                        <p:tgtEl>
                                          <p:spTgt spid="57364"/>
                                        </p:tgtEl>
                                        <p:attrNameLst>
                                          <p:attrName>style.visibility</p:attrName>
                                        </p:attrNameLst>
                                      </p:cBhvr>
                                      <p:to>
                                        <p:strVal val="visible"/>
                                      </p:to>
                                    </p:set>
                                  </p:childTnLst>
                                </p:cTn>
                              </p:par>
                            </p:childTnLst>
                          </p:cTn>
                        </p:par>
                        <p:par>
                          <p:cTn id="50" fill="hold" nodeType="afterGroup">
                            <p:stCondLst>
                              <p:cond delay="2500"/>
                            </p:stCondLst>
                            <p:childTnLst>
                              <p:par>
                                <p:cTn id="51" presetID="3" presetClass="entr" presetSubtype="10" fill="hold" nodeType="afterEffect">
                                  <p:stCondLst>
                                    <p:cond delay="1500"/>
                                  </p:stCondLst>
                                  <p:childTnLst>
                                    <p:set>
                                      <p:cBhvr>
                                        <p:cTn id="52" dur="1" fill="hold">
                                          <p:stCondLst>
                                            <p:cond delay="0"/>
                                          </p:stCondLst>
                                        </p:cTn>
                                        <p:tgtEl>
                                          <p:spTgt spid="57361"/>
                                        </p:tgtEl>
                                        <p:attrNameLst>
                                          <p:attrName>style.visibility</p:attrName>
                                        </p:attrNameLst>
                                      </p:cBhvr>
                                      <p:to>
                                        <p:strVal val="visible"/>
                                      </p:to>
                                    </p:set>
                                    <p:animEffect transition="in" filter="blinds(horizontal)">
                                      <p:cBhvr>
                                        <p:cTn id="53" dur="500"/>
                                        <p:tgtEl>
                                          <p:spTgt spid="57361"/>
                                        </p:tgtEl>
                                      </p:cBhvr>
                                    </p:animEffect>
                                  </p:childTnLst>
                                </p:cTn>
                              </p:par>
                            </p:childTnLst>
                          </p:cTn>
                        </p:par>
                        <p:par>
                          <p:cTn id="54" fill="hold" nodeType="afterGroup">
                            <p:stCondLst>
                              <p:cond delay="4500"/>
                            </p:stCondLst>
                            <p:childTnLst>
                              <p:par>
                                <p:cTn id="55" presetID="22" presetClass="entr" presetSubtype="4" fill="hold" grpId="0" nodeType="afterEffect">
                                  <p:stCondLst>
                                    <p:cond delay="1500"/>
                                  </p:stCondLst>
                                  <p:childTnLst>
                                    <p:set>
                                      <p:cBhvr>
                                        <p:cTn id="56" dur="1" fill="hold">
                                          <p:stCondLst>
                                            <p:cond delay="0"/>
                                          </p:stCondLst>
                                        </p:cTn>
                                        <p:tgtEl>
                                          <p:spTgt spid="57362"/>
                                        </p:tgtEl>
                                        <p:attrNameLst>
                                          <p:attrName>style.visibility</p:attrName>
                                        </p:attrNameLst>
                                      </p:cBhvr>
                                      <p:to>
                                        <p:strVal val="visible"/>
                                      </p:to>
                                    </p:set>
                                    <p:animEffect transition="in" filter="wipe(down)">
                                      <p:cBhvr>
                                        <p:cTn id="57" dur="500"/>
                                        <p:tgtEl>
                                          <p:spTgt spid="57362"/>
                                        </p:tgtEl>
                                      </p:cBhvr>
                                    </p:animEffect>
                                  </p:childTnLst>
                                </p:cTn>
                              </p:par>
                            </p:childTnLst>
                          </p:cTn>
                        </p:par>
                        <p:par>
                          <p:cTn id="58" fill="hold" nodeType="afterGroup">
                            <p:stCondLst>
                              <p:cond delay="6500"/>
                            </p:stCondLst>
                            <p:childTnLst>
                              <p:par>
                                <p:cTn id="59" presetID="1" presetClass="entr" presetSubtype="0" fill="hold" grpId="0" nodeType="afterEffect">
                                  <p:stCondLst>
                                    <p:cond delay="0"/>
                                  </p:stCondLst>
                                  <p:childTnLst>
                                    <p:set>
                                      <p:cBhvr>
                                        <p:cTn id="60" dur="1" fill="hold">
                                          <p:stCondLst>
                                            <p:cond delay="0"/>
                                          </p:stCondLst>
                                        </p:cTn>
                                        <p:tgtEl>
                                          <p:spTgt spid="57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nimBg="1"/>
      <p:bldP spid="57362" grpId="0" animBg="1"/>
      <p:bldP spid="57363" grpId="0"/>
      <p:bldP spid="57364" grpId="0"/>
      <p:bldP spid="57365" grpId="0" animBg="1"/>
      <p:bldP spid="57366" grpId="0" animBg="1"/>
      <p:bldP spid="57367" grpId="0" animBg="1"/>
      <p:bldP spid="57368" grpId="0" animBg="1"/>
      <p:bldP spid="57369" grpId="0" animBg="1"/>
      <p:bldP spid="57370" grpId="0" animBg="1"/>
      <p:bldP spid="57371" grpId="0" animBg="1"/>
      <p:bldP spid="57372" grpId="0"/>
      <p:bldP spid="57373" grpId="0"/>
      <p:bldP spid="573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Queue-pair Communication</a:t>
            </a:r>
          </a:p>
        </p:txBody>
      </p:sp>
      <p:sp>
        <p:nvSpPr>
          <p:cNvPr id="16387" name="Content Placeholder 2"/>
          <p:cNvSpPr>
            <a:spLocks noGrp="1"/>
          </p:cNvSpPr>
          <p:nvPr>
            <p:ph idx="1"/>
          </p:nvPr>
        </p:nvSpPr>
        <p:spPr>
          <a:xfrm>
            <a:off x="228600" y="1371600"/>
            <a:ext cx="3962400" cy="4267200"/>
          </a:xfrm>
        </p:spPr>
        <p:txBody>
          <a:bodyPr/>
          <a:lstStyle/>
          <a:p>
            <a:r>
              <a:rPr lang="en-US" sz="2500" smtClean="0"/>
              <a:t>CPU posts WRs to QP</a:t>
            </a:r>
          </a:p>
          <a:p>
            <a:r>
              <a:rPr lang="en-US" sz="2500" smtClean="0"/>
              <a:t>RNIC performs data transfer asynchronously and are Zero-copy</a:t>
            </a:r>
          </a:p>
          <a:p>
            <a:r>
              <a:rPr lang="en-US" sz="2500" smtClean="0"/>
              <a:t>Completion events are put in CQ for polling</a:t>
            </a:r>
          </a:p>
          <a:p>
            <a:r>
              <a:rPr lang="en-US" sz="2500" smtClean="0"/>
              <a:t>WRs can be:</a:t>
            </a:r>
          </a:p>
          <a:p>
            <a:pPr lvl="1"/>
            <a:r>
              <a:rPr lang="en-US" sz="2000" smtClean="0"/>
              <a:t>Send</a:t>
            </a:r>
          </a:p>
          <a:p>
            <a:pPr lvl="1"/>
            <a:r>
              <a:rPr lang="en-US" sz="2000" smtClean="0"/>
              <a:t>Receive</a:t>
            </a:r>
          </a:p>
          <a:p>
            <a:pPr lvl="1"/>
            <a:r>
              <a:rPr lang="en-US" sz="2000" smtClean="0"/>
              <a:t>RDMA Write</a:t>
            </a:r>
          </a:p>
          <a:p>
            <a:pPr lvl="1"/>
            <a:r>
              <a:rPr lang="en-US" sz="2000" smtClean="0"/>
              <a:t>RDMA Read </a:t>
            </a:r>
          </a:p>
        </p:txBody>
      </p:sp>
      <p:sp>
        <p:nvSpPr>
          <p:cNvPr id="16388" name="Rectangle 4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nvGrpSpPr>
          <p:cNvPr id="16389" name="Group 1"/>
          <p:cNvGrpSpPr>
            <a:grpSpLocks noChangeAspect="1"/>
          </p:cNvGrpSpPr>
          <p:nvPr/>
        </p:nvGrpSpPr>
        <p:grpSpPr bwMode="auto">
          <a:xfrm>
            <a:off x="3689350" y="1397000"/>
            <a:ext cx="5607050" cy="4851400"/>
            <a:chOff x="4908" y="7670"/>
            <a:chExt cx="4056" cy="4299"/>
          </a:xfrm>
        </p:grpSpPr>
        <p:sp>
          <p:nvSpPr>
            <p:cNvPr id="16390" name="AutoShape 45"/>
            <p:cNvSpPr>
              <a:spLocks noChangeAspect="1" noChangeArrowheads="1" noTextEdit="1"/>
            </p:cNvSpPr>
            <p:nvPr/>
          </p:nvSpPr>
          <p:spPr bwMode="auto">
            <a:xfrm>
              <a:off x="4908" y="7670"/>
              <a:ext cx="4056" cy="4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1" name="AutoShape 44"/>
            <p:cNvSpPr>
              <a:spLocks noChangeArrowheads="1"/>
            </p:cNvSpPr>
            <p:nvPr/>
          </p:nvSpPr>
          <p:spPr bwMode="auto">
            <a:xfrm>
              <a:off x="5880" y="7780"/>
              <a:ext cx="2010" cy="381"/>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16392" name="Text Box 43"/>
            <p:cNvSpPr txBox="1">
              <a:spLocks noChangeArrowheads="1"/>
            </p:cNvSpPr>
            <p:nvPr/>
          </p:nvSpPr>
          <p:spPr bwMode="auto">
            <a:xfrm>
              <a:off x="5950" y="7780"/>
              <a:ext cx="186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825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400">
                  <a:latin typeface="Times New Roman" pitchFamily="18" charset="0"/>
                  <a:cs typeface="Times New Roman" pitchFamily="18" charset="0"/>
                </a:rPr>
                <a:t>Consumer CPU</a:t>
              </a:r>
              <a:endParaRPr lang="en-US" sz="2400"/>
            </a:p>
          </p:txBody>
        </p:sp>
        <p:sp>
          <p:nvSpPr>
            <p:cNvPr id="16393" name="AutoShape 42"/>
            <p:cNvSpPr>
              <a:spLocks noChangeArrowheads="1"/>
            </p:cNvSpPr>
            <p:nvPr/>
          </p:nvSpPr>
          <p:spPr bwMode="auto">
            <a:xfrm>
              <a:off x="5270" y="8640"/>
              <a:ext cx="3350" cy="2590"/>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16394" name="AutoShape 41"/>
            <p:cNvSpPr>
              <a:spLocks noChangeArrowheads="1"/>
            </p:cNvSpPr>
            <p:nvPr/>
          </p:nvSpPr>
          <p:spPr bwMode="auto">
            <a:xfrm>
              <a:off x="6440" y="11060"/>
              <a:ext cx="970" cy="440"/>
            </a:xfrm>
            <a:prstGeom prst="flowChartOffpageConnector">
              <a:avLst/>
            </a:prstGeom>
            <a:solidFill>
              <a:srgbClr val="BFBFBF"/>
            </a:solidFill>
            <a:ln w="9525">
              <a:solidFill>
                <a:srgbClr val="000000"/>
              </a:solidFill>
              <a:miter lim="800000"/>
              <a:headEnd/>
              <a:tailEnd/>
            </a:ln>
          </p:spPr>
          <p:txBody>
            <a:bodyPr/>
            <a:lstStyle/>
            <a:p>
              <a:endParaRPr lang="en-US"/>
            </a:p>
          </p:txBody>
        </p:sp>
        <p:sp>
          <p:nvSpPr>
            <p:cNvPr id="16395" name="Text Box 40"/>
            <p:cNvSpPr txBox="1">
              <a:spLocks noChangeArrowheads="1"/>
            </p:cNvSpPr>
            <p:nvPr/>
          </p:nvSpPr>
          <p:spPr bwMode="auto">
            <a:xfrm>
              <a:off x="6530" y="11060"/>
              <a:ext cx="82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Port</a:t>
              </a:r>
              <a:endParaRPr lang="en-US" sz="2200"/>
            </a:p>
          </p:txBody>
        </p:sp>
        <p:sp>
          <p:nvSpPr>
            <p:cNvPr id="16396" name="Text Box 39"/>
            <p:cNvSpPr txBox="1">
              <a:spLocks noChangeArrowheads="1"/>
            </p:cNvSpPr>
            <p:nvPr/>
          </p:nvSpPr>
          <p:spPr bwMode="auto">
            <a:xfrm>
              <a:off x="5735" y="9228"/>
              <a:ext cx="63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QP</a:t>
              </a:r>
              <a:endParaRPr lang="en-US" sz="2200"/>
            </a:p>
          </p:txBody>
        </p:sp>
        <p:sp>
          <p:nvSpPr>
            <p:cNvPr id="16397" name="Rectangle 38"/>
            <p:cNvSpPr>
              <a:spLocks noChangeArrowheads="1"/>
            </p:cNvSpPr>
            <p:nvPr/>
          </p:nvSpPr>
          <p:spPr bwMode="auto">
            <a:xfrm>
              <a:off x="5640" y="9671"/>
              <a:ext cx="2630" cy="10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8" name="Rectangle 37"/>
            <p:cNvSpPr>
              <a:spLocks noChangeArrowheads="1"/>
            </p:cNvSpPr>
            <p:nvPr/>
          </p:nvSpPr>
          <p:spPr bwMode="auto">
            <a:xfrm>
              <a:off x="6190" y="8951"/>
              <a:ext cx="1560" cy="919"/>
            </a:xfrm>
            <a:prstGeom prst="rect">
              <a:avLst/>
            </a:prstGeom>
            <a:solidFill>
              <a:srgbClr val="D8D8D8"/>
            </a:solidFill>
            <a:ln w="9525">
              <a:solidFill>
                <a:srgbClr val="000000"/>
              </a:solidFill>
              <a:miter lim="800000"/>
              <a:headEnd/>
              <a:tailEnd/>
            </a:ln>
          </p:spPr>
          <p:txBody>
            <a:bodyPr/>
            <a:lstStyle/>
            <a:p>
              <a:endParaRPr lang="en-US"/>
            </a:p>
          </p:txBody>
        </p:sp>
        <p:cxnSp>
          <p:nvCxnSpPr>
            <p:cNvPr id="16399" name="AutoShape 36"/>
            <p:cNvCxnSpPr>
              <a:cxnSpLocks noChangeShapeType="1"/>
            </p:cNvCxnSpPr>
            <p:nvPr/>
          </p:nvCxnSpPr>
          <p:spPr bwMode="auto">
            <a:xfrm>
              <a:off x="7140" y="9077"/>
              <a:ext cx="1" cy="5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0" name="AutoShape 35"/>
            <p:cNvCxnSpPr>
              <a:cxnSpLocks noChangeShapeType="1"/>
            </p:cNvCxnSpPr>
            <p:nvPr/>
          </p:nvCxnSpPr>
          <p:spPr bwMode="auto">
            <a:xfrm>
              <a:off x="7470" y="9077"/>
              <a:ext cx="1" cy="5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1" name="AutoShape 34"/>
            <p:cNvCxnSpPr>
              <a:cxnSpLocks noChangeShapeType="1"/>
            </p:cNvCxnSpPr>
            <p:nvPr/>
          </p:nvCxnSpPr>
          <p:spPr bwMode="auto">
            <a:xfrm>
              <a:off x="7142" y="9587"/>
              <a:ext cx="329"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2" name="AutoShape 33"/>
            <p:cNvCxnSpPr>
              <a:cxnSpLocks noChangeShapeType="1"/>
            </p:cNvCxnSpPr>
            <p:nvPr/>
          </p:nvCxnSpPr>
          <p:spPr bwMode="auto">
            <a:xfrm>
              <a:off x="7242" y="9491"/>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3" name="AutoShape 32"/>
            <p:cNvCxnSpPr>
              <a:cxnSpLocks noChangeShapeType="1"/>
            </p:cNvCxnSpPr>
            <p:nvPr/>
          </p:nvCxnSpPr>
          <p:spPr bwMode="auto">
            <a:xfrm>
              <a:off x="7242" y="9391"/>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4" name="AutoShape 31"/>
            <p:cNvCxnSpPr>
              <a:cxnSpLocks noChangeShapeType="1"/>
            </p:cNvCxnSpPr>
            <p:nvPr/>
          </p:nvCxnSpPr>
          <p:spPr bwMode="auto">
            <a:xfrm>
              <a:off x="7242" y="9301"/>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5" name="AutoShape 30"/>
            <p:cNvCxnSpPr>
              <a:cxnSpLocks noChangeShapeType="1"/>
            </p:cNvCxnSpPr>
            <p:nvPr/>
          </p:nvCxnSpPr>
          <p:spPr bwMode="auto">
            <a:xfrm>
              <a:off x="7242" y="9201"/>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6" name="AutoShape 29"/>
            <p:cNvCxnSpPr>
              <a:cxnSpLocks noChangeShapeType="1"/>
            </p:cNvCxnSpPr>
            <p:nvPr/>
          </p:nvCxnSpPr>
          <p:spPr bwMode="auto">
            <a:xfrm>
              <a:off x="6440" y="9076"/>
              <a:ext cx="1" cy="5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7" name="AutoShape 28"/>
            <p:cNvCxnSpPr>
              <a:cxnSpLocks noChangeShapeType="1"/>
            </p:cNvCxnSpPr>
            <p:nvPr/>
          </p:nvCxnSpPr>
          <p:spPr bwMode="auto">
            <a:xfrm>
              <a:off x="6770" y="9076"/>
              <a:ext cx="1" cy="5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8" name="AutoShape 27"/>
            <p:cNvCxnSpPr>
              <a:cxnSpLocks noChangeShapeType="1"/>
            </p:cNvCxnSpPr>
            <p:nvPr/>
          </p:nvCxnSpPr>
          <p:spPr bwMode="auto">
            <a:xfrm>
              <a:off x="6441" y="9585"/>
              <a:ext cx="329"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09" name="AutoShape 26"/>
            <p:cNvCxnSpPr>
              <a:cxnSpLocks noChangeShapeType="1"/>
            </p:cNvCxnSpPr>
            <p:nvPr/>
          </p:nvCxnSpPr>
          <p:spPr bwMode="auto">
            <a:xfrm>
              <a:off x="6542" y="949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10" name="AutoShape 25"/>
            <p:cNvCxnSpPr>
              <a:cxnSpLocks noChangeShapeType="1"/>
            </p:cNvCxnSpPr>
            <p:nvPr/>
          </p:nvCxnSpPr>
          <p:spPr bwMode="auto">
            <a:xfrm>
              <a:off x="6542" y="939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11" name="AutoShape 24"/>
            <p:cNvCxnSpPr>
              <a:cxnSpLocks noChangeShapeType="1"/>
            </p:cNvCxnSpPr>
            <p:nvPr/>
          </p:nvCxnSpPr>
          <p:spPr bwMode="auto">
            <a:xfrm>
              <a:off x="6542" y="930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12" name="AutoShape 23"/>
            <p:cNvCxnSpPr>
              <a:cxnSpLocks noChangeShapeType="1"/>
            </p:cNvCxnSpPr>
            <p:nvPr/>
          </p:nvCxnSpPr>
          <p:spPr bwMode="auto">
            <a:xfrm>
              <a:off x="6542" y="920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413" name="Text Box 22"/>
            <p:cNvSpPr txBox="1">
              <a:spLocks noChangeArrowheads="1"/>
            </p:cNvSpPr>
            <p:nvPr/>
          </p:nvSpPr>
          <p:spPr bwMode="auto">
            <a:xfrm>
              <a:off x="6290" y="9538"/>
              <a:ext cx="63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send</a:t>
              </a:r>
              <a:endParaRPr lang="en-US" sz="2200"/>
            </a:p>
          </p:txBody>
        </p:sp>
        <p:sp>
          <p:nvSpPr>
            <p:cNvPr id="16414" name="Text Box 21"/>
            <p:cNvSpPr txBox="1">
              <a:spLocks noChangeArrowheads="1"/>
            </p:cNvSpPr>
            <p:nvPr/>
          </p:nvSpPr>
          <p:spPr bwMode="auto">
            <a:xfrm>
              <a:off x="6998" y="9538"/>
              <a:ext cx="63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recv</a:t>
              </a:r>
              <a:endParaRPr lang="en-US" sz="2200"/>
            </a:p>
          </p:txBody>
        </p:sp>
        <p:cxnSp>
          <p:nvCxnSpPr>
            <p:cNvPr id="16415" name="AutoShape 20"/>
            <p:cNvCxnSpPr>
              <a:cxnSpLocks noChangeShapeType="1"/>
            </p:cNvCxnSpPr>
            <p:nvPr/>
          </p:nvCxnSpPr>
          <p:spPr bwMode="auto">
            <a:xfrm>
              <a:off x="6620" y="8827"/>
              <a:ext cx="1" cy="311"/>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6416" name="AutoShape 19"/>
            <p:cNvCxnSpPr>
              <a:cxnSpLocks noChangeShapeType="1"/>
            </p:cNvCxnSpPr>
            <p:nvPr/>
          </p:nvCxnSpPr>
          <p:spPr bwMode="auto">
            <a:xfrm>
              <a:off x="7302" y="8827"/>
              <a:ext cx="1" cy="311"/>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6417" name="AutoShape 18"/>
            <p:cNvCxnSpPr>
              <a:cxnSpLocks noChangeShapeType="1"/>
            </p:cNvCxnSpPr>
            <p:nvPr/>
          </p:nvCxnSpPr>
          <p:spPr bwMode="auto">
            <a:xfrm>
              <a:off x="6620" y="8815"/>
              <a:ext cx="683" cy="1"/>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6418" name="AutoShape 17"/>
            <p:cNvCxnSpPr>
              <a:cxnSpLocks noChangeShapeType="1"/>
            </p:cNvCxnSpPr>
            <p:nvPr/>
          </p:nvCxnSpPr>
          <p:spPr bwMode="auto">
            <a:xfrm>
              <a:off x="6920" y="8161"/>
              <a:ext cx="1" cy="65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6419" name="Text Box 16"/>
            <p:cNvSpPr txBox="1">
              <a:spLocks noChangeArrowheads="1"/>
            </p:cNvSpPr>
            <p:nvPr/>
          </p:nvSpPr>
          <p:spPr bwMode="auto">
            <a:xfrm>
              <a:off x="5978" y="10077"/>
              <a:ext cx="1991"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100">
                  <a:latin typeface="Times New Roman" pitchFamily="18" charset="0"/>
                  <a:cs typeface="Times New Roman" pitchFamily="18" charset="0"/>
                </a:rPr>
                <a:t>iWARP and TCP/IP Stack</a:t>
              </a:r>
              <a:endParaRPr lang="en-US" sz="2100"/>
            </a:p>
          </p:txBody>
        </p:sp>
        <p:cxnSp>
          <p:nvCxnSpPr>
            <p:cNvPr id="16420" name="AutoShape 15"/>
            <p:cNvCxnSpPr>
              <a:cxnSpLocks noChangeShapeType="1"/>
            </p:cNvCxnSpPr>
            <p:nvPr/>
          </p:nvCxnSpPr>
          <p:spPr bwMode="auto">
            <a:xfrm>
              <a:off x="6998" y="9870"/>
              <a:ext cx="1" cy="31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421" name="AutoShape 14"/>
            <p:cNvCxnSpPr>
              <a:cxnSpLocks noChangeShapeType="1"/>
            </p:cNvCxnSpPr>
            <p:nvPr/>
          </p:nvCxnSpPr>
          <p:spPr bwMode="auto">
            <a:xfrm>
              <a:off x="6988" y="10700"/>
              <a:ext cx="1" cy="31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6422" name="Text Box 13"/>
            <p:cNvSpPr txBox="1">
              <a:spLocks noChangeArrowheads="1"/>
            </p:cNvSpPr>
            <p:nvPr/>
          </p:nvSpPr>
          <p:spPr bwMode="auto">
            <a:xfrm>
              <a:off x="5722" y="10685"/>
              <a:ext cx="140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data packet</a:t>
              </a:r>
              <a:endParaRPr lang="en-US" sz="2200"/>
            </a:p>
          </p:txBody>
        </p:sp>
        <p:sp>
          <p:nvSpPr>
            <p:cNvPr id="16423" name="Text Box 12"/>
            <p:cNvSpPr txBox="1">
              <a:spLocks noChangeArrowheads="1"/>
            </p:cNvSpPr>
            <p:nvPr/>
          </p:nvSpPr>
          <p:spPr bwMode="auto">
            <a:xfrm>
              <a:off x="6360" y="8228"/>
              <a:ext cx="68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WR</a:t>
              </a:r>
              <a:endParaRPr lang="en-US" sz="2200"/>
            </a:p>
          </p:txBody>
        </p:sp>
        <p:cxnSp>
          <p:nvCxnSpPr>
            <p:cNvPr id="16424" name="AutoShape 11"/>
            <p:cNvCxnSpPr>
              <a:cxnSpLocks noChangeShapeType="1"/>
            </p:cNvCxnSpPr>
            <p:nvPr/>
          </p:nvCxnSpPr>
          <p:spPr bwMode="auto">
            <a:xfrm>
              <a:off x="7870" y="9006"/>
              <a:ext cx="1" cy="5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25" name="AutoShape 10"/>
            <p:cNvCxnSpPr>
              <a:cxnSpLocks noChangeShapeType="1"/>
            </p:cNvCxnSpPr>
            <p:nvPr/>
          </p:nvCxnSpPr>
          <p:spPr bwMode="auto">
            <a:xfrm>
              <a:off x="8200" y="9006"/>
              <a:ext cx="1" cy="5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26" name="AutoShape 9"/>
            <p:cNvCxnSpPr>
              <a:cxnSpLocks noChangeShapeType="1"/>
            </p:cNvCxnSpPr>
            <p:nvPr/>
          </p:nvCxnSpPr>
          <p:spPr bwMode="auto">
            <a:xfrm>
              <a:off x="7871" y="9005"/>
              <a:ext cx="329"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27" name="AutoShape 8"/>
            <p:cNvCxnSpPr>
              <a:cxnSpLocks noChangeShapeType="1"/>
            </p:cNvCxnSpPr>
            <p:nvPr/>
          </p:nvCxnSpPr>
          <p:spPr bwMode="auto">
            <a:xfrm>
              <a:off x="7972" y="942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28" name="AutoShape 7"/>
            <p:cNvCxnSpPr>
              <a:cxnSpLocks noChangeShapeType="1"/>
            </p:cNvCxnSpPr>
            <p:nvPr/>
          </p:nvCxnSpPr>
          <p:spPr bwMode="auto">
            <a:xfrm>
              <a:off x="7972" y="932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29" name="AutoShape 6"/>
            <p:cNvCxnSpPr>
              <a:cxnSpLocks noChangeShapeType="1"/>
            </p:cNvCxnSpPr>
            <p:nvPr/>
          </p:nvCxnSpPr>
          <p:spPr bwMode="auto">
            <a:xfrm>
              <a:off x="7972" y="923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30" name="AutoShape 5"/>
            <p:cNvCxnSpPr>
              <a:cxnSpLocks noChangeShapeType="1"/>
            </p:cNvCxnSpPr>
            <p:nvPr/>
          </p:nvCxnSpPr>
          <p:spPr bwMode="auto">
            <a:xfrm>
              <a:off x="7972" y="9130"/>
              <a:ext cx="14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431" name="AutoShape 4"/>
            <p:cNvCxnSpPr>
              <a:cxnSpLocks noChangeShapeType="1"/>
            </p:cNvCxnSpPr>
            <p:nvPr/>
          </p:nvCxnSpPr>
          <p:spPr bwMode="auto">
            <a:xfrm flipV="1">
              <a:off x="8032" y="9515"/>
              <a:ext cx="1" cy="311"/>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
          <p:nvSpPr>
            <p:cNvPr id="16432" name="Text Box 3"/>
            <p:cNvSpPr txBox="1">
              <a:spLocks noChangeArrowheads="1"/>
            </p:cNvSpPr>
            <p:nvPr/>
          </p:nvSpPr>
          <p:spPr bwMode="auto">
            <a:xfrm>
              <a:off x="7750" y="8660"/>
              <a:ext cx="63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CQ</a:t>
              </a:r>
              <a:endParaRPr lang="en-US" sz="2200"/>
            </a:p>
          </p:txBody>
        </p:sp>
        <p:sp>
          <p:nvSpPr>
            <p:cNvPr id="16433" name="Text Box 2"/>
            <p:cNvSpPr txBox="1">
              <a:spLocks noChangeArrowheads="1"/>
            </p:cNvSpPr>
            <p:nvPr/>
          </p:nvSpPr>
          <p:spPr bwMode="auto">
            <a:xfrm>
              <a:off x="6043" y="11557"/>
              <a:ext cx="176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200">
                  <a:latin typeface="Times New Roman" pitchFamily="18" charset="0"/>
                  <a:cs typeface="Times New Roman" pitchFamily="18" charset="0"/>
                </a:rPr>
                <a:t>iWARP RNIC</a:t>
              </a:r>
              <a:endParaRPr lang="en-US" sz="22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76200"/>
            <a:ext cx="8077200" cy="1143000"/>
          </a:xfrm>
        </p:spPr>
        <p:txBody>
          <a:bodyPr/>
          <a:lstStyle/>
          <a:p>
            <a:pPr eaLnBrk="1" hangingPunct="1"/>
            <a:r>
              <a:rPr lang="en-US" sz="2800" smtClean="0"/>
              <a:t>iWARP Stack compared to </a:t>
            </a:r>
            <a:br>
              <a:rPr lang="en-US" sz="2800" smtClean="0"/>
            </a:br>
            <a:r>
              <a:rPr lang="en-US" sz="2800" smtClean="0"/>
              <a:t>Host-based TCP/IP</a:t>
            </a:r>
          </a:p>
        </p:txBody>
      </p:sp>
      <p:grpSp>
        <p:nvGrpSpPr>
          <p:cNvPr id="17411" name="Group 36"/>
          <p:cNvGrpSpPr>
            <a:grpSpLocks/>
          </p:cNvGrpSpPr>
          <p:nvPr/>
        </p:nvGrpSpPr>
        <p:grpSpPr bwMode="auto">
          <a:xfrm>
            <a:off x="457200" y="1219200"/>
            <a:ext cx="8001000" cy="5257800"/>
            <a:chOff x="457200" y="1219200"/>
            <a:chExt cx="8001000" cy="5257800"/>
          </a:xfrm>
        </p:grpSpPr>
        <p:sp>
          <p:nvSpPr>
            <p:cNvPr id="17412" name="Text Box 4"/>
            <p:cNvSpPr txBox="1">
              <a:spLocks noChangeAspect="1" noChangeArrowheads="1"/>
            </p:cNvSpPr>
            <p:nvPr/>
          </p:nvSpPr>
          <p:spPr bwMode="auto">
            <a:xfrm>
              <a:off x="1838325" y="1219200"/>
              <a:ext cx="5094288" cy="501650"/>
            </a:xfrm>
            <a:prstGeom prst="rect">
              <a:avLst/>
            </a:prstGeom>
            <a:solidFill>
              <a:srgbClr val="F0F2DA"/>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User Applications</a:t>
              </a:r>
              <a:endParaRPr lang="en-US" sz="2000"/>
            </a:p>
          </p:txBody>
        </p:sp>
        <p:sp>
          <p:nvSpPr>
            <p:cNvPr id="17413" name="Text Box 5"/>
            <p:cNvSpPr txBox="1">
              <a:spLocks noChangeAspect="1" noChangeArrowheads="1"/>
            </p:cNvSpPr>
            <p:nvPr/>
          </p:nvSpPr>
          <p:spPr bwMode="auto">
            <a:xfrm>
              <a:off x="2127250" y="1962150"/>
              <a:ext cx="1978025" cy="504825"/>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MPI,SDP, etc.</a:t>
              </a:r>
              <a:endParaRPr lang="en-US" sz="2000"/>
            </a:p>
          </p:txBody>
        </p:sp>
        <p:sp>
          <p:nvSpPr>
            <p:cNvPr id="17414" name="Text Box 6"/>
            <p:cNvSpPr txBox="1">
              <a:spLocks noChangeAspect="1" noChangeArrowheads="1"/>
            </p:cNvSpPr>
            <p:nvPr/>
          </p:nvSpPr>
          <p:spPr bwMode="auto">
            <a:xfrm>
              <a:off x="1889125" y="2489200"/>
              <a:ext cx="2263775" cy="425450"/>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Verbs Interface</a:t>
              </a:r>
              <a:endParaRPr lang="en-US" sz="2000"/>
            </a:p>
          </p:txBody>
        </p:sp>
        <p:sp>
          <p:nvSpPr>
            <p:cNvPr id="17415" name="Text Box 7"/>
            <p:cNvSpPr txBox="1">
              <a:spLocks noChangeAspect="1" noChangeArrowheads="1"/>
            </p:cNvSpPr>
            <p:nvPr/>
          </p:nvSpPr>
          <p:spPr bwMode="auto">
            <a:xfrm>
              <a:off x="4229100" y="1974850"/>
              <a:ext cx="2551113" cy="463550"/>
            </a:xfrm>
            <a:prstGeom prst="rect">
              <a:avLst/>
            </a:prstGeom>
            <a:solidFill>
              <a:srgbClr val="E7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Socket Interface</a:t>
              </a:r>
              <a:endParaRPr lang="en-US" sz="2000"/>
            </a:p>
          </p:txBody>
        </p:sp>
        <p:sp>
          <p:nvSpPr>
            <p:cNvPr id="17416" name="Line 8"/>
            <p:cNvSpPr>
              <a:spLocks noChangeAspect="1" noChangeShapeType="1"/>
            </p:cNvSpPr>
            <p:nvPr/>
          </p:nvSpPr>
          <p:spPr bwMode="auto">
            <a:xfrm>
              <a:off x="1939925" y="1714500"/>
              <a:ext cx="0" cy="785813"/>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417" name="Line 9"/>
            <p:cNvSpPr>
              <a:spLocks noChangeAspect="1" noChangeShapeType="1"/>
            </p:cNvSpPr>
            <p:nvPr/>
          </p:nvSpPr>
          <p:spPr bwMode="auto">
            <a:xfrm flipH="1">
              <a:off x="3105150" y="1720850"/>
              <a:ext cx="3175" cy="2286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418" name="Line 10"/>
            <p:cNvSpPr>
              <a:spLocks noChangeAspect="1" noChangeShapeType="1"/>
            </p:cNvSpPr>
            <p:nvPr/>
          </p:nvSpPr>
          <p:spPr bwMode="auto">
            <a:xfrm>
              <a:off x="6700838" y="1704975"/>
              <a:ext cx="3175" cy="28575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419" name="Text Box 11"/>
            <p:cNvSpPr txBox="1">
              <a:spLocks noChangeAspect="1" noChangeArrowheads="1"/>
            </p:cNvSpPr>
            <p:nvPr/>
          </p:nvSpPr>
          <p:spPr bwMode="auto">
            <a:xfrm>
              <a:off x="1889125" y="3378200"/>
              <a:ext cx="2260600" cy="490538"/>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RDMAP </a:t>
              </a:r>
              <a:endParaRPr lang="en-US" sz="2000"/>
            </a:p>
          </p:txBody>
        </p:sp>
        <p:sp>
          <p:nvSpPr>
            <p:cNvPr id="17420" name="Text Box 12"/>
            <p:cNvSpPr txBox="1">
              <a:spLocks noChangeAspect="1" noChangeArrowheads="1"/>
            </p:cNvSpPr>
            <p:nvPr/>
          </p:nvSpPr>
          <p:spPr bwMode="auto">
            <a:xfrm>
              <a:off x="1882775" y="3868738"/>
              <a:ext cx="2270125" cy="492125"/>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DDP</a:t>
              </a:r>
              <a:endParaRPr lang="en-US" sz="2000"/>
            </a:p>
          </p:txBody>
        </p:sp>
        <p:sp>
          <p:nvSpPr>
            <p:cNvPr id="17421" name="Text Box 13"/>
            <p:cNvSpPr txBox="1">
              <a:spLocks noChangeAspect="1" noChangeArrowheads="1"/>
            </p:cNvSpPr>
            <p:nvPr/>
          </p:nvSpPr>
          <p:spPr bwMode="auto">
            <a:xfrm>
              <a:off x="1889125" y="4348163"/>
              <a:ext cx="1012825" cy="669925"/>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300">
                <a:latin typeface="Times New Roman" pitchFamily="18" charset="0"/>
              </a:endParaRPr>
            </a:p>
            <a:p>
              <a:pPr algn="ctr" eaLnBrk="1" hangingPunct="1"/>
              <a:r>
                <a:rPr lang="en-US" sz="2000">
                  <a:latin typeface="Times New Roman" pitchFamily="18" charset="0"/>
                </a:rPr>
                <a:t>MPA</a:t>
              </a:r>
              <a:endParaRPr lang="en-US" sz="2000"/>
            </a:p>
          </p:txBody>
        </p:sp>
        <p:sp>
          <p:nvSpPr>
            <p:cNvPr id="17422" name="Text Box 14"/>
            <p:cNvSpPr txBox="1">
              <a:spLocks noChangeAspect="1" noChangeArrowheads="1"/>
            </p:cNvSpPr>
            <p:nvPr/>
          </p:nvSpPr>
          <p:spPr bwMode="auto">
            <a:xfrm>
              <a:off x="1885950" y="5011738"/>
              <a:ext cx="1016000" cy="673100"/>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300">
                <a:latin typeface="Times New Roman" pitchFamily="18" charset="0"/>
              </a:endParaRPr>
            </a:p>
            <a:p>
              <a:pPr algn="ctr" eaLnBrk="1" hangingPunct="1"/>
              <a:r>
                <a:rPr lang="en-US" sz="2000">
                  <a:latin typeface="Times New Roman" pitchFamily="18" charset="0"/>
                </a:rPr>
                <a:t>TCP/IP</a:t>
              </a:r>
              <a:endParaRPr lang="en-US" sz="2000"/>
            </a:p>
          </p:txBody>
        </p:sp>
        <p:sp>
          <p:nvSpPr>
            <p:cNvPr id="17423" name="Text Box 15"/>
            <p:cNvSpPr txBox="1">
              <a:spLocks noChangeAspect="1" noChangeArrowheads="1"/>
            </p:cNvSpPr>
            <p:nvPr/>
          </p:nvSpPr>
          <p:spPr bwMode="auto">
            <a:xfrm>
              <a:off x="2892425" y="4348163"/>
              <a:ext cx="1257300" cy="1336675"/>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1300">
                <a:latin typeface="Times New Roman" pitchFamily="18" charset="0"/>
              </a:endParaRPr>
            </a:p>
            <a:p>
              <a:pPr algn="ctr" eaLnBrk="1" hangingPunct="1"/>
              <a:endParaRPr lang="en-US" sz="1600">
                <a:latin typeface="Times New Roman" pitchFamily="18" charset="0"/>
              </a:endParaRPr>
            </a:p>
            <a:p>
              <a:pPr algn="ctr" eaLnBrk="1" hangingPunct="1"/>
              <a:r>
                <a:rPr lang="en-US" sz="2000">
                  <a:latin typeface="Times New Roman" pitchFamily="18" charset="0"/>
                </a:rPr>
                <a:t>SCTP/IP</a:t>
              </a:r>
              <a:endParaRPr lang="en-US" sz="2000"/>
            </a:p>
          </p:txBody>
        </p:sp>
        <p:sp>
          <p:nvSpPr>
            <p:cNvPr id="17424" name="Rectangle 16"/>
            <p:cNvSpPr>
              <a:spLocks noChangeAspect="1" noChangeArrowheads="1"/>
            </p:cNvSpPr>
            <p:nvPr/>
          </p:nvSpPr>
          <p:spPr bwMode="auto">
            <a:xfrm>
              <a:off x="4191000" y="2473325"/>
              <a:ext cx="2722563" cy="3217863"/>
            </a:xfrm>
            <a:prstGeom prst="rect">
              <a:avLst/>
            </a:prstGeom>
            <a:solidFill>
              <a:srgbClr val="EFF7D5"/>
            </a:solidFill>
            <a:ln w="9525">
              <a:solidFill>
                <a:srgbClr val="000000"/>
              </a:solidFill>
              <a:miter lim="800000"/>
              <a:headEnd/>
              <a:tailEnd/>
            </a:ln>
          </p:spPr>
          <p:txBody>
            <a:bodyPr/>
            <a:lstStyle/>
            <a:p>
              <a:endParaRPr lang="en-US"/>
            </a:p>
          </p:txBody>
        </p:sp>
        <p:sp>
          <p:nvSpPr>
            <p:cNvPr id="17425" name="Text Box 17"/>
            <p:cNvSpPr txBox="1">
              <a:spLocks noChangeAspect="1" noChangeArrowheads="1"/>
            </p:cNvSpPr>
            <p:nvPr/>
          </p:nvSpPr>
          <p:spPr bwMode="auto">
            <a:xfrm>
              <a:off x="1876425" y="5715000"/>
              <a:ext cx="5030788" cy="520700"/>
            </a:xfrm>
            <a:prstGeom prst="rect">
              <a:avLst/>
            </a:prstGeom>
            <a:solidFill>
              <a:srgbClr val="F0F2DA"/>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Ethernet Link Layer</a:t>
              </a:r>
              <a:endParaRPr lang="en-US" sz="2000"/>
            </a:p>
          </p:txBody>
        </p:sp>
        <p:sp>
          <p:nvSpPr>
            <p:cNvPr id="17426" name="Text Box 18"/>
            <p:cNvSpPr txBox="1">
              <a:spLocks noChangeAspect="1" noChangeArrowheads="1"/>
            </p:cNvSpPr>
            <p:nvPr/>
          </p:nvSpPr>
          <p:spPr bwMode="auto">
            <a:xfrm>
              <a:off x="5005388" y="2590800"/>
              <a:ext cx="1876425" cy="431800"/>
            </a:xfrm>
            <a:prstGeom prst="rect">
              <a:avLst/>
            </a:prstGeom>
            <a:solidFill>
              <a:srgbClr val="E7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Socket Buffer</a:t>
              </a:r>
              <a:endParaRPr lang="en-US" sz="2000"/>
            </a:p>
          </p:txBody>
        </p:sp>
        <p:sp>
          <p:nvSpPr>
            <p:cNvPr id="17427" name="Text Box 19"/>
            <p:cNvSpPr txBox="1">
              <a:spLocks noChangeAspect="1" noChangeArrowheads="1"/>
            </p:cNvSpPr>
            <p:nvPr/>
          </p:nvSpPr>
          <p:spPr bwMode="auto">
            <a:xfrm>
              <a:off x="5005388" y="3184525"/>
              <a:ext cx="1870075" cy="820738"/>
            </a:xfrm>
            <a:prstGeom prst="rect">
              <a:avLst/>
            </a:prstGeom>
            <a:solidFill>
              <a:srgbClr val="E7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Kernel Processing</a:t>
              </a:r>
              <a:endParaRPr lang="en-US" sz="2000"/>
            </a:p>
          </p:txBody>
        </p:sp>
        <p:sp>
          <p:nvSpPr>
            <p:cNvPr id="17428" name="Text Box 20"/>
            <p:cNvSpPr txBox="1">
              <a:spLocks noChangeAspect="1" noChangeArrowheads="1"/>
            </p:cNvSpPr>
            <p:nvPr/>
          </p:nvSpPr>
          <p:spPr bwMode="auto">
            <a:xfrm>
              <a:off x="5014913" y="4189413"/>
              <a:ext cx="1844675" cy="825500"/>
            </a:xfrm>
            <a:prstGeom prst="rect">
              <a:avLst/>
            </a:prstGeom>
            <a:solidFill>
              <a:srgbClr val="E7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Interrupt Handling</a:t>
              </a:r>
              <a:endParaRPr lang="en-US" sz="2000"/>
            </a:p>
          </p:txBody>
        </p:sp>
        <p:sp>
          <p:nvSpPr>
            <p:cNvPr id="17429" name="Text Box 21"/>
            <p:cNvSpPr txBox="1">
              <a:spLocks noChangeAspect="1" noChangeArrowheads="1"/>
            </p:cNvSpPr>
            <p:nvPr/>
          </p:nvSpPr>
          <p:spPr bwMode="auto">
            <a:xfrm>
              <a:off x="4191000" y="3492500"/>
              <a:ext cx="1255713"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Times New Roman" pitchFamily="18" charset="0"/>
                </a:rPr>
                <a:t>OS</a:t>
              </a:r>
            </a:p>
            <a:p>
              <a:pPr eaLnBrk="1" hangingPunct="1"/>
              <a:r>
                <a:rPr lang="en-US">
                  <a:latin typeface="Times New Roman" pitchFamily="18" charset="0"/>
                </a:rPr>
                <a:t>TCP/IP proc.</a:t>
              </a:r>
              <a:endParaRPr lang="en-US"/>
            </a:p>
          </p:txBody>
        </p:sp>
        <p:sp>
          <p:nvSpPr>
            <p:cNvPr id="17430" name="Line 23"/>
            <p:cNvSpPr>
              <a:spLocks noChangeAspect="1" noChangeShapeType="1"/>
            </p:cNvSpPr>
            <p:nvPr/>
          </p:nvSpPr>
          <p:spPr bwMode="auto">
            <a:xfrm flipH="1">
              <a:off x="533400" y="3375025"/>
              <a:ext cx="13335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Text Box 25"/>
            <p:cNvSpPr txBox="1">
              <a:spLocks noChangeAspect="1" noChangeArrowheads="1"/>
            </p:cNvSpPr>
            <p:nvPr/>
          </p:nvSpPr>
          <p:spPr bwMode="auto">
            <a:xfrm>
              <a:off x="457200" y="3429000"/>
              <a:ext cx="15271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latin typeface="Times New Roman" pitchFamily="18" charset="0"/>
                </a:rPr>
                <a:t>NIC Hardware</a:t>
              </a:r>
              <a:endParaRPr lang="en-US" sz="1600"/>
            </a:p>
          </p:txBody>
        </p:sp>
        <p:sp>
          <p:nvSpPr>
            <p:cNvPr id="17432" name="Text Box 26"/>
            <p:cNvSpPr txBox="1">
              <a:spLocks noChangeAspect="1" noChangeArrowheads="1"/>
            </p:cNvSpPr>
            <p:nvPr/>
          </p:nvSpPr>
          <p:spPr bwMode="auto">
            <a:xfrm>
              <a:off x="914400" y="2819400"/>
              <a:ext cx="10064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1400">
                <a:latin typeface="Times New Roman" pitchFamily="18" charset="0"/>
              </a:endParaRPr>
            </a:p>
            <a:p>
              <a:pPr eaLnBrk="1" hangingPunct="1"/>
              <a:r>
                <a:rPr lang="en-US" sz="1600">
                  <a:latin typeface="Times New Roman" pitchFamily="18" charset="0"/>
                </a:rPr>
                <a:t>Software</a:t>
              </a:r>
              <a:endParaRPr lang="en-US" sz="1600"/>
            </a:p>
          </p:txBody>
        </p:sp>
        <p:sp>
          <p:nvSpPr>
            <p:cNvPr id="17433" name="Line 27"/>
            <p:cNvSpPr>
              <a:spLocks noChangeAspect="1" noChangeShapeType="1"/>
            </p:cNvSpPr>
            <p:nvPr/>
          </p:nvSpPr>
          <p:spPr bwMode="auto">
            <a:xfrm>
              <a:off x="5557838" y="3022600"/>
              <a:ext cx="0" cy="177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28"/>
            <p:cNvSpPr>
              <a:spLocks noChangeAspect="1" noChangeShapeType="1"/>
            </p:cNvSpPr>
            <p:nvPr/>
          </p:nvSpPr>
          <p:spPr bwMode="auto">
            <a:xfrm>
              <a:off x="5529263" y="4011613"/>
              <a:ext cx="0" cy="177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29"/>
            <p:cNvSpPr>
              <a:spLocks noChangeAspect="1" noChangeShapeType="1"/>
            </p:cNvSpPr>
            <p:nvPr/>
          </p:nvSpPr>
          <p:spPr bwMode="auto">
            <a:xfrm>
              <a:off x="5487988" y="5049838"/>
              <a:ext cx="3175" cy="174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Text Box 31"/>
            <p:cNvSpPr txBox="1">
              <a:spLocks noChangeAspect="1" noChangeArrowheads="1"/>
            </p:cNvSpPr>
            <p:nvPr/>
          </p:nvSpPr>
          <p:spPr bwMode="auto">
            <a:xfrm>
              <a:off x="5024438" y="5195888"/>
              <a:ext cx="1841500" cy="447675"/>
            </a:xfrm>
            <a:prstGeom prst="rect">
              <a:avLst/>
            </a:prstGeom>
            <a:solidFill>
              <a:srgbClr val="E7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NIC Driver</a:t>
              </a:r>
              <a:endParaRPr lang="en-US" sz="2000"/>
            </a:p>
          </p:txBody>
        </p:sp>
        <p:sp>
          <p:nvSpPr>
            <p:cNvPr id="17437" name="Text Box 32"/>
            <p:cNvSpPr txBox="1">
              <a:spLocks noChangeAspect="1" noChangeArrowheads="1"/>
            </p:cNvSpPr>
            <p:nvPr/>
          </p:nvSpPr>
          <p:spPr bwMode="auto">
            <a:xfrm>
              <a:off x="1889125" y="2898775"/>
              <a:ext cx="2263775" cy="473075"/>
            </a:xfrm>
            <a:prstGeom prst="rect">
              <a:avLst/>
            </a:prstGeom>
            <a:solidFill>
              <a:srgbClr val="F4F3B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latin typeface="Times New Roman" pitchFamily="18" charset="0"/>
                </a:rPr>
                <a:t>RNIC Driver</a:t>
              </a:r>
              <a:endParaRPr lang="en-US" sz="2000"/>
            </a:p>
          </p:txBody>
        </p:sp>
        <p:sp>
          <p:nvSpPr>
            <p:cNvPr id="17438" name="Line 33"/>
            <p:cNvSpPr>
              <a:spLocks noChangeAspect="1" noChangeShapeType="1"/>
            </p:cNvSpPr>
            <p:nvPr/>
          </p:nvSpPr>
          <p:spPr bwMode="auto">
            <a:xfrm>
              <a:off x="5584825" y="2414588"/>
              <a:ext cx="0" cy="187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23"/>
            <p:cNvSpPr>
              <a:spLocks noChangeAspect="1" noChangeShapeType="1"/>
            </p:cNvSpPr>
            <p:nvPr/>
          </p:nvSpPr>
          <p:spPr bwMode="auto">
            <a:xfrm flipH="1">
              <a:off x="6854825" y="5713413"/>
              <a:ext cx="13335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Text Box 25"/>
            <p:cNvSpPr txBox="1">
              <a:spLocks noChangeAspect="1" noChangeArrowheads="1"/>
            </p:cNvSpPr>
            <p:nvPr/>
          </p:nvSpPr>
          <p:spPr bwMode="auto">
            <a:xfrm>
              <a:off x="6931025" y="5767388"/>
              <a:ext cx="15271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latin typeface="Times New Roman" pitchFamily="18" charset="0"/>
                </a:rPr>
                <a:t> NIC Hardware</a:t>
              </a:r>
              <a:endParaRPr lang="en-US" sz="1600"/>
            </a:p>
          </p:txBody>
        </p:sp>
        <p:sp>
          <p:nvSpPr>
            <p:cNvPr id="17441" name="Text Box 26"/>
            <p:cNvSpPr txBox="1">
              <a:spLocks noChangeAspect="1" noChangeArrowheads="1"/>
            </p:cNvSpPr>
            <p:nvPr/>
          </p:nvSpPr>
          <p:spPr bwMode="auto">
            <a:xfrm>
              <a:off x="6934200" y="5157788"/>
              <a:ext cx="10064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1400">
                <a:latin typeface="Times New Roman" pitchFamily="18" charset="0"/>
              </a:endParaRPr>
            </a:p>
            <a:p>
              <a:pPr eaLnBrk="1" hangingPunct="1"/>
              <a:r>
                <a:rPr lang="en-US" sz="1600">
                  <a:latin typeface="Times New Roman" pitchFamily="18" charset="0"/>
                </a:rPr>
                <a:t> Software</a:t>
              </a:r>
              <a:endParaRPr lang="en-US" sz="1600"/>
            </a:p>
          </p:txBody>
        </p:sp>
        <p:cxnSp>
          <p:nvCxnSpPr>
            <p:cNvPr id="39" name="Straight Arrow Connector 38"/>
            <p:cNvCxnSpPr/>
            <p:nvPr/>
          </p:nvCxnSpPr>
          <p:spPr>
            <a:xfrm rot="5400000" flipH="1" flipV="1">
              <a:off x="1648619" y="31234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1648619" y="3628231"/>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6820694" y="5430044"/>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6820694" y="5933281"/>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US" sz="2500" smtClean="0"/>
              <a:t>PRESENTATION OUTLINE</a:t>
            </a:r>
          </a:p>
        </p:txBody>
      </p:sp>
      <p:sp>
        <p:nvSpPr>
          <p:cNvPr id="3" name="Content Placeholder 2"/>
          <p:cNvSpPr>
            <a:spLocks noGrp="1"/>
          </p:cNvSpPr>
          <p:nvPr>
            <p:ph idx="4294967295"/>
          </p:nvPr>
        </p:nvSpPr>
        <p:spPr>
          <a:xfrm>
            <a:off x="457200" y="1676400"/>
            <a:ext cx="8229600" cy="5029200"/>
          </a:xfrm>
        </p:spPr>
        <p:txBody>
          <a:bodyPr/>
          <a:lstStyle/>
          <a:p>
            <a:pPr eaLnBrk="1" hangingPunct="1">
              <a:lnSpc>
                <a:spcPct val="80000"/>
              </a:lnSpc>
            </a:pPr>
            <a:r>
              <a:rPr lang="en-US" sz="2700" smtClean="0"/>
              <a:t>Background</a:t>
            </a:r>
          </a:p>
          <a:p>
            <a:pPr eaLnBrk="1" hangingPunct="1">
              <a:lnSpc>
                <a:spcPct val="80000"/>
              </a:lnSpc>
            </a:pPr>
            <a:endParaRPr lang="en-US" sz="2500" smtClean="0">
              <a:solidFill>
                <a:srgbClr val="7F7F7F"/>
              </a:solidFill>
            </a:endParaRPr>
          </a:p>
          <a:p>
            <a:pPr eaLnBrk="1" hangingPunct="1">
              <a:lnSpc>
                <a:spcPct val="80000"/>
              </a:lnSpc>
            </a:pPr>
            <a:r>
              <a:rPr lang="en-US" sz="2700" u="sng" smtClean="0">
                <a:solidFill>
                  <a:srgbClr val="339966"/>
                </a:solidFill>
              </a:rPr>
              <a:t>Motivation for a Datagram-based iWARP</a:t>
            </a:r>
          </a:p>
          <a:p>
            <a:pPr eaLnBrk="1" hangingPunct="1">
              <a:lnSpc>
                <a:spcPct val="80000"/>
              </a:lnSpc>
            </a:pPr>
            <a:endParaRPr lang="en-US" sz="2700" u="sng" smtClean="0">
              <a:solidFill>
                <a:srgbClr val="339966"/>
              </a:solidFill>
            </a:endParaRPr>
          </a:p>
          <a:p>
            <a:pPr eaLnBrk="1" hangingPunct="1">
              <a:lnSpc>
                <a:spcPct val="80000"/>
              </a:lnSpc>
            </a:pPr>
            <a:r>
              <a:rPr lang="en-US" sz="2700" smtClean="0"/>
              <a:t>Datagram-iWARP Design &amp; Implementation</a:t>
            </a:r>
          </a:p>
          <a:p>
            <a:pPr eaLnBrk="1" hangingPunct="1">
              <a:lnSpc>
                <a:spcPct val="80000"/>
              </a:lnSpc>
            </a:pPr>
            <a:endParaRPr lang="en-US" sz="2700" smtClean="0"/>
          </a:p>
          <a:p>
            <a:pPr eaLnBrk="1" hangingPunct="1">
              <a:lnSpc>
                <a:spcPct val="80000"/>
              </a:lnSpc>
            </a:pPr>
            <a:r>
              <a:rPr lang="en-US" sz="2700" smtClean="0"/>
              <a:t>Experimental Results</a:t>
            </a:r>
          </a:p>
          <a:p>
            <a:pPr eaLnBrk="1" hangingPunct="1">
              <a:lnSpc>
                <a:spcPct val="80000"/>
              </a:lnSpc>
            </a:pPr>
            <a:endParaRPr lang="en-US" sz="2700" smtClean="0"/>
          </a:p>
          <a:p>
            <a:pPr eaLnBrk="1" hangingPunct="1">
              <a:lnSpc>
                <a:spcPct val="80000"/>
              </a:lnSpc>
            </a:pPr>
            <a:r>
              <a:rPr lang="en-US" sz="2500" smtClean="0"/>
              <a:t>Summary &amp; Future Works</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76225"/>
            <a:ext cx="8077200" cy="942975"/>
          </a:xfrm>
        </p:spPr>
        <p:txBody>
          <a:bodyPr/>
          <a:lstStyle/>
          <a:p>
            <a:pPr eaLnBrk="1" hangingPunct="1"/>
            <a:r>
              <a:rPr lang="en-US" sz="2500" smtClean="0"/>
              <a:t>Motivation for Datagram-iWARP (1)</a:t>
            </a:r>
          </a:p>
        </p:txBody>
      </p:sp>
      <p:sp>
        <p:nvSpPr>
          <p:cNvPr id="6147" name="Rectangle 3"/>
          <p:cNvSpPr>
            <a:spLocks noGrp="1" noChangeArrowheads="1"/>
          </p:cNvSpPr>
          <p:nvPr>
            <p:ph type="body" idx="1"/>
          </p:nvPr>
        </p:nvSpPr>
        <p:spPr>
          <a:xfrm>
            <a:off x="457200" y="1371600"/>
            <a:ext cx="8229600" cy="4953000"/>
          </a:xfrm>
        </p:spPr>
        <p:txBody>
          <a:bodyPr/>
          <a:lstStyle/>
          <a:p>
            <a:pPr eaLnBrk="1" hangingPunct="1">
              <a:lnSpc>
                <a:spcPct val="90000"/>
              </a:lnSpc>
              <a:defRPr/>
            </a:pPr>
            <a:r>
              <a:rPr lang="en-US" dirty="0" smtClean="0"/>
              <a:t>Widespread use of Ethernet:</a:t>
            </a:r>
          </a:p>
          <a:p>
            <a:pPr eaLnBrk="1" hangingPunct="1">
              <a:lnSpc>
                <a:spcPct val="90000"/>
              </a:lnSpc>
              <a:defRPr/>
            </a:pPr>
            <a:endParaRPr lang="en-US" sz="1050" dirty="0" smtClean="0"/>
          </a:p>
          <a:p>
            <a:pPr lvl="1" eaLnBrk="1" hangingPunct="1">
              <a:lnSpc>
                <a:spcPct val="90000"/>
              </a:lnSpc>
              <a:defRPr/>
            </a:pPr>
            <a:r>
              <a:rPr lang="en-US" dirty="0" smtClean="0"/>
              <a:t>HPC Clusters (~50% of Top500)</a:t>
            </a:r>
          </a:p>
          <a:p>
            <a:pPr lvl="1" eaLnBrk="1" hangingPunct="1">
              <a:lnSpc>
                <a:spcPct val="90000"/>
              </a:lnSpc>
              <a:defRPr/>
            </a:pPr>
            <a:endParaRPr lang="en-US" sz="1400" dirty="0" smtClean="0"/>
          </a:p>
          <a:p>
            <a:pPr lvl="1" eaLnBrk="1" hangingPunct="1">
              <a:lnSpc>
                <a:spcPct val="90000"/>
              </a:lnSpc>
              <a:defRPr/>
            </a:pPr>
            <a:r>
              <a:rPr lang="en-US" dirty="0" smtClean="0"/>
              <a:t>Data Services (media streaming, gaming, etc.)</a:t>
            </a:r>
          </a:p>
          <a:p>
            <a:pPr lvl="2" eaLnBrk="1" hangingPunct="1">
              <a:lnSpc>
                <a:spcPct val="90000"/>
              </a:lnSpc>
              <a:defRPr/>
            </a:pPr>
            <a:r>
              <a:rPr lang="en-US" dirty="0" smtClean="0"/>
              <a:t>Extensively use Ethernet for intra- and inter-networking</a:t>
            </a:r>
          </a:p>
          <a:p>
            <a:pPr lvl="2" eaLnBrk="1" hangingPunct="1">
              <a:lnSpc>
                <a:spcPct val="90000"/>
              </a:lnSpc>
              <a:defRPr/>
            </a:pPr>
            <a:endParaRPr lang="en-US" sz="1400" dirty="0" smtClean="0"/>
          </a:p>
          <a:p>
            <a:pPr lvl="1" eaLnBrk="1" hangingPunct="1">
              <a:lnSpc>
                <a:spcPct val="90000"/>
              </a:lnSpc>
              <a:defRPr/>
            </a:pPr>
            <a:r>
              <a:rPr lang="en-US" dirty="0" smtClean="0"/>
              <a:t>UDP-based Services and Applications</a:t>
            </a:r>
          </a:p>
          <a:p>
            <a:pPr lvl="2" eaLnBrk="1" hangingPunct="1">
              <a:lnSpc>
                <a:spcPct val="90000"/>
              </a:lnSpc>
              <a:defRPr/>
            </a:pPr>
            <a:r>
              <a:rPr lang="en-US" dirty="0" smtClean="0"/>
              <a:t>Currently cannot utilize </a:t>
            </a:r>
            <a:r>
              <a:rPr lang="en-US" dirty="0" err="1" smtClean="0"/>
              <a:t>iWARP</a:t>
            </a:r>
            <a:endParaRPr lang="en-US" dirty="0" smtClean="0"/>
          </a:p>
          <a:p>
            <a:pPr lvl="2" eaLnBrk="1" hangingPunct="1">
              <a:lnSpc>
                <a:spcPct val="90000"/>
              </a:lnSpc>
              <a:defRPr/>
            </a:pPr>
            <a:endParaRPr lang="en-US" sz="1400" dirty="0" smtClean="0"/>
          </a:p>
          <a:p>
            <a:pPr lvl="1" eaLnBrk="1" hangingPunct="1">
              <a:lnSpc>
                <a:spcPct val="90000"/>
              </a:lnSpc>
              <a:defRPr/>
            </a:pPr>
            <a:r>
              <a:rPr lang="en-US" dirty="0" smtClean="0"/>
              <a:t>Datagrams Traffic Increase: 40% per year </a:t>
            </a:r>
          </a:p>
          <a:p>
            <a:pPr lvl="2" eaLnBrk="1" hangingPunct="1">
              <a:lnSpc>
                <a:spcPct val="90000"/>
              </a:lnSpc>
              <a:defRPr/>
            </a:pPr>
            <a:r>
              <a:rPr lang="en-US" dirty="0" smtClean="0"/>
              <a:t>91% of Internet traffic by 2014 (according to Cisco)</a:t>
            </a:r>
          </a:p>
          <a:p>
            <a:pPr eaLnBrk="1" hangingPunct="1">
              <a:lnSpc>
                <a:spcPct val="90000"/>
              </a:lnSpc>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lide(fromBottom)">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slide(fromBottom)">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slide(fromBottom)">
                                      <p:cBhvr>
                                        <p:cTn id="17" dur="500"/>
                                        <p:tgtEl>
                                          <p:spTgt spid="6147">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6147">
                                            <p:txEl>
                                              <p:pRg st="5" end="5"/>
                                            </p:txEl>
                                          </p:spTgt>
                                        </p:tgtEl>
                                        <p:attrNameLst>
                                          <p:attrName>style.visibility</p:attrName>
                                        </p:attrNameLst>
                                      </p:cBhvr>
                                      <p:to>
                                        <p:strVal val="visible"/>
                                      </p:to>
                                    </p:set>
                                    <p:animEffect transition="in" filter="slide(fromBottom)">
                                      <p:cBhvr>
                                        <p:cTn id="20" dur="500"/>
                                        <p:tgtEl>
                                          <p:spTgt spid="6147">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animEffect transition="in" filter="slide(fromBottom)">
                                      <p:cBhvr>
                                        <p:cTn id="25" dur="500"/>
                                        <p:tgtEl>
                                          <p:spTgt spid="6147">
                                            <p:txEl>
                                              <p:pRg st="7" end="7"/>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6147">
                                            <p:txEl>
                                              <p:pRg st="8" end="8"/>
                                            </p:txEl>
                                          </p:spTgt>
                                        </p:tgtEl>
                                        <p:attrNameLst>
                                          <p:attrName>style.visibility</p:attrName>
                                        </p:attrNameLst>
                                      </p:cBhvr>
                                      <p:to>
                                        <p:strVal val="visible"/>
                                      </p:to>
                                    </p:set>
                                    <p:animEffect transition="in" filter="slide(fromBottom)">
                                      <p:cBhvr>
                                        <p:cTn id="28" dur="500"/>
                                        <p:tgtEl>
                                          <p:spTgt spid="6147">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6147">
                                            <p:txEl>
                                              <p:pRg st="10" end="10"/>
                                            </p:txEl>
                                          </p:spTgt>
                                        </p:tgtEl>
                                        <p:attrNameLst>
                                          <p:attrName>style.visibility</p:attrName>
                                        </p:attrNameLst>
                                      </p:cBhvr>
                                      <p:to>
                                        <p:strVal val="visible"/>
                                      </p:to>
                                    </p:set>
                                    <p:animEffect transition="in" filter="slide(fromBottom)">
                                      <p:cBhvr>
                                        <p:cTn id="33" dur="500"/>
                                        <p:tgtEl>
                                          <p:spTgt spid="6147">
                                            <p:txEl>
                                              <p:pRg st="10" end="10"/>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6147">
                                            <p:txEl>
                                              <p:pRg st="11" end="11"/>
                                            </p:txEl>
                                          </p:spTgt>
                                        </p:tgtEl>
                                        <p:attrNameLst>
                                          <p:attrName>style.visibility</p:attrName>
                                        </p:attrNameLst>
                                      </p:cBhvr>
                                      <p:to>
                                        <p:strVal val="visible"/>
                                      </p:to>
                                    </p:set>
                                    <p:animEffect transition="in" filter="slide(fromBottom)">
                                      <p:cBhvr>
                                        <p:cTn id="36" dur="500"/>
                                        <p:tgtEl>
                                          <p:spTgt spid="6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76225"/>
            <a:ext cx="8077200" cy="942975"/>
          </a:xfrm>
        </p:spPr>
        <p:txBody>
          <a:bodyPr/>
          <a:lstStyle/>
          <a:p>
            <a:pPr eaLnBrk="1" hangingPunct="1"/>
            <a:r>
              <a:rPr lang="en-US" sz="2500" smtClean="0"/>
              <a:t>Motivation for Datagram-iWARP (2)</a:t>
            </a:r>
          </a:p>
        </p:txBody>
      </p:sp>
      <p:sp>
        <p:nvSpPr>
          <p:cNvPr id="49155" name="Rectangle 3"/>
          <p:cNvSpPr>
            <a:spLocks noGrp="1" noChangeArrowheads="1"/>
          </p:cNvSpPr>
          <p:nvPr>
            <p:ph type="body" idx="1"/>
          </p:nvPr>
        </p:nvSpPr>
        <p:spPr>
          <a:xfrm>
            <a:off x="457200" y="1219200"/>
            <a:ext cx="8458200" cy="4953000"/>
          </a:xfrm>
        </p:spPr>
        <p:txBody>
          <a:bodyPr/>
          <a:lstStyle/>
          <a:p>
            <a:pPr eaLnBrk="1" hangingPunct="1">
              <a:lnSpc>
                <a:spcPct val="90000"/>
              </a:lnSpc>
            </a:pPr>
            <a:r>
              <a:rPr lang="en-US" smtClean="0"/>
              <a:t>Memory-usage Scalability of iWARP</a:t>
            </a:r>
          </a:p>
          <a:p>
            <a:pPr lvl="1" eaLnBrk="1" hangingPunct="1">
              <a:lnSpc>
                <a:spcPct val="90000"/>
              </a:lnSpc>
            </a:pPr>
            <a:r>
              <a:rPr lang="en-US" smtClean="0"/>
              <a:t>Future systems will be much more memory-tight</a:t>
            </a:r>
          </a:p>
          <a:p>
            <a:pPr lvl="1" eaLnBrk="1" hangingPunct="1">
              <a:lnSpc>
                <a:spcPct val="90000"/>
              </a:lnSpc>
            </a:pPr>
            <a:r>
              <a:rPr lang="en-US" smtClean="0"/>
              <a:t>Connection memory usage is not scalable</a:t>
            </a:r>
          </a:p>
          <a:p>
            <a:pPr lvl="2" eaLnBrk="1" hangingPunct="1">
              <a:lnSpc>
                <a:spcPct val="90000"/>
              </a:lnSpc>
            </a:pPr>
            <a:r>
              <a:rPr lang="en-US" smtClean="0"/>
              <a:t>At NIC / HW layer </a:t>
            </a:r>
          </a:p>
          <a:p>
            <a:pPr lvl="3" eaLnBrk="1" hangingPunct="1">
              <a:lnSpc>
                <a:spcPct val="90000"/>
              </a:lnSpc>
            </a:pPr>
            <a:r>
              <a:rPr lang="en-US" smtClean="0"/>
              <a:t>Limited NIC cache                    need to utilize host memory</a:t>
            </a:r>
          </a:p>
          <a:p>
            <a:pPr lvl="2" eaLnBrk="1" hangingPunct="1">
              <a:lnSpc>
                <a:spcPct val="90000"/>
              </a:lnSpc>
            </a:pPr>
            <a:r>
              <a:rPr lang="en-US" smtClean="0"/>
              <a:t>At application library (MPI / socket) layer</a:t>
            </a:r>
          </a:p>
          <a:p>
            <a:pPr lvl="3" eaLnBrk="1" hangingPunct="1">
              <a:lnSpc>
                <a:spcPct val="90000"/>
              </a:lnSpc>
            </a:pPr>
            <a:r>
              <a:rPr lang="en-US" smtClean="0"/>
              <a:t>pre-allocated user- and/or kernel-level buffers</a:t>
            </a:r>
          </a:p>
          <a:p>
            <a:pPr lvl="2" eaLnBrk="1" hangingPunct="1">
              <a:lnSpc>
                <a:spcPct val="90000"/>
              </a:lnSpc>
            </a:pPr>
            <a:endParaRPr lang="en-US" sz="1000" smtClean="0"/>
          </a:p>
          <a:p>
            <a:pPr eaLnBrk="1" hangingPunct="1">
              <a:lnSpc>
                <a:spcPct val="90000"/>
              </a:lnSpc>
            </a:pPr>
            <a:r>
              <a:rPr lang="en-US" sz="2800" smtClean="0"/>
              <a:t>HW Complexity and Fabrication Cost</a:t>
            </a:r>
          </a:p>
          <a:p>
            <a:pPr lvl="1" eaLnBrk="1" hangingPunct="1">
              <a:lnSpc>
                <a:spcPct val="90000"/>
              </a:lnSpc>
            </a:pPr>
            <a:r>
              <a:rPr lang="en-US" sz="2400" smtClean="0"/>
              <a:t>UDP is much simpler to offload</a:t>
            </a:r>
          </a:p>
          <a:p>
            <a:pPr lvl="1" eaLnBrk="1" hangingPunct="1">
              <a:lnSpc>
                <a:spcPct val="90000"/>
              </a:lnSpc>
            </a:pPr>
            <a:r>
              <a:rPr lang="en-US" sz="2400" smtClean="0"/>
              <a:t>More room for offload-engine parallelism for multi-cores</a:t>
            </a:r>
          </a:p>
          <a:p>
            <a:pPr lvl="1" eaLnBrk="1" hangingPunct="1">
              <a:lnSpc>
                <a:spcPct val="90000"/>
              </a:lnSpc>
            </a:pPr>
            <a:r>
              <a:rPr lang="en-US" sz="2400" smtClean="0"/>
              <a:t>More room for more offloaded functionality</a:t>
            </a:r>
          </a:p>
          <a:p>
            <a:pPr lvl="1" eaLnBrk="1" hangingPunct="1">
              <a:lnSpc>
                <a:spcPct val="90000"/>
              </a:lnSpc>
            </a:pPr>
            <a:r>
              <a:rPr lang="en-US" sz="2400" smtClean="0"/>
              <a:t>For applications that only need datagrams</a:t>
            </a:r>
          </a:p>
          <a:p>
            <a:pPr lvl="1" eaLnBrk="1" hangingPunct="1">
              <a:lnSpc>
                <a:spcPct val="90000"/>
              </a:lnSpc>
            </a:pPr>
            <a:endParaRPr lang="en-US" sz="1600" smtClean="0"/>
          </a:p>
        </p:txBody>
      </p:sp>
      <p:sp>
        <p:nvSpPr>
          <p:cNvPr id="49163" name="AutoShape 11"/>
          <p:cNvSpPr>
            <a:spLocks noChangeArrowheads="1"/>
          </p:cNvSpPr>
          <p:nvPr/>
        </p:nvSpPr>
        <p:spPr bwMode="auto">
          <a:xfrm>
            <a:off x="4343400" y="3048000"/>
            <a:ext cx="1219200" cy="1524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slide(fromBottom)">
                                      <p:cBhvr>
                                        <p:cTn id="7" dur="500"/>
                                        <p:tgtEl>
                                          <p:spTgt spid="4915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slide(fromBottom)">
                                      <p:cBhvr>
                                        <p:cTn id="10" dur="500"/>
                                        <p:tgtEl>
                                          <p:spTgt spid="491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slide(fromBottom)">
                                      <p:cBhvr>
                                        <p:cTn id="15" dur="500"/>
                                        <p:tgtEl>
                                          <p:spTgt spid="49155">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slide(fromBottom)">
                                      <p:cBhvr>
                                        <p:cTn id="18" dur="500"/>
                                        <p:tgtEl>
                                          <p:spTgt spid="49155">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Effect transition="in" filter="slide(fromBottom)">
                                      <p:cBhvr>
                                        <p:cTn id="21" dur="500"/>
                                        <p:tgtEl>
                                          <p:spTgt spid="49155">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49155">
                                            <p:txEl>
                                              <p:pRg st="5" end="5"/>
                                            </p:txEl>
                                          </p:spTgt>
                                        </p:tgtEl>
                                        <p:attrNameLst>
                                          <p:attrName>style.visibility</p:attrName>
                                        </p:attrNameLst>
                                      </p:cBhvr>
                                      <p:to>
                                        <p:strVal val="visible"/>
                                      </p:to>
                                    </p:set>
                                    <p:animEffect transition="in" filter="slide(fromBottom)">
                                      <p:cBhvr>
                                        <p:cTn id="24" dur="500"/>
                                        <p:tgtEl>
                                          <p:spTgt spid="49155">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animEffect transition="in" filter="slide(fromBottom)">
                                      <p:cBhvr>
                                        <p:cTn id="27" dur="500"/>
                                        <p:tgtEl>
                                          <p:spTgt spid="49155">
                                            <p:txEl>
                                              <p:pRg st="6" end="6"/>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49163"/>
                                        </p:tgtEl>
                                        <p:attrNameLst>
                                          <p:attrName>style.visibility</p:attrName>
                                        </p:attrNameLst>
                                      </p:cBhvr>
                                      <p:to>
                                        <p:strVal val="visible"/>
                                      </p:to>
                                    </p:set>
                                    <p:animEffect transition="in" filter="slide(fromBottom)">
                                      <p:cBhvr>
                                        <p:cTn id="30" dur="500"/>
                                        <p:tgtEl>
                                          <p:spTgt spid="491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49155">
                                            <p:txEl>
                                              <p:pRg st="8" end="8"/>
                                            </p:txEl>
                                          </p:spTgt>
                                        </p:tgtEl>
                                        <p:attrNameLst>
                                          <p:attrName>style.visibility</p:attrName>
                                        </p:attrNameLst>
                                      </p:cBhvr>
                                      <p:to>
                                        <p:strVal val="visible"/>
                                      </p:to>
                                    </p:set>
                                    <p:animEffect transition="in" filter="slide(fromBottom)">
                                      <p:cBhvr>
                                        <p:cTn id="35" dur="500"/>
                                        <p:tgtEl>
                                          <p:spTgt spid="49155">
                                            <p:txEl>
                                              <p:pRg st="8" end="8"/>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49155">
                                            <p:txEl>
                                              <p:pRg st="9" end="9"/>
                                            </p:txEl>
                                          </p:spTgt>
                                        </p:tgtEl>
                                        <p:attrNameLst>
                                          <p:attrName>style.visibility</p:attrName>
                                        </p:attrNameLst>
                                      </p:cBhvr>
                                      <p:to>
                                        <p:strVal val="visible"/>
                                      </p:to>
                                    </p:set>
                                    <p:animEffect transition="in" filter="slide(fromBottom)">
                                      <p:cBhvr>
                                        <p:cTn id="38" dur="500"/>
                                        <p:tgtEl>
                                          <p:spTgt spid="49155">
                                            <p:txEl>
                                              <p:pRg st="9" end="9"/>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49155">
                                            <p:txEl>
                                              <p:pRg st="10" end="10"/>
                                            </p:txEl>
                                          </p:spTgt>
                                        </p:tgtEl>
                                        <p:attrNameLst>
                                          <p:attrName>style.visibility</p:attrName>
                                        </p:attrNameLst>
                                      </p:cBhvr>
                                      <p:to>
                                        <p:strVal val="visible"/>
                                      </p:to>
                                    </p:set>
                                    <p:animEffect transition="in" filter="slide(fromBottom)">
                                      <p:cBhvr>
                                        <p:cTn id="41" dur="500"/>
                                        <p:tgtEl>
                                          <p:spTgt spid="49155">
                                            <p:txEl>
                                              <p:pRg st="10" end="10"/>
                                            </p:txEl>
                                          </p:spTgt>
                                        </p:tgtEl>
                                      </p:cBhvr>
                                    </p:animEffect>
                                  </p:childTnLst>
                                </p:cTn>
                              </p:par>
                              <p:par>
                                <p:cTn id="42" presetID="12" presetClass="entr" presetSubtype="4" fill="hold" nodeType="withEffect">
                                  <p:stCondLst>
                                    <p:cond delay="0"/>
                                  </p:stCondLst>
                                  <p:childTnLst>
                                    <p:set>
                                      <p:cBhvr>
                                        <p:cTn id="43" dur="1" fill="hold">
                                          <p:stCondLst>
                                            <p:cond delay="0"/>
                                          </p:stCondLst>
                                        </p:cTn>
                                        <p:tgtEl>
                                          <p:spTgt spid="49155">
                                            <p:txEl>
                                              <p:pRg st="11" end="11"/>
                                            </p:txEl>
                                          </p:spTgt>
                                        </p:tgtEl>
                                        <p:attrNameLst>
                                          <p:attrName>style.visibility</p:attrName>
                                        </p:attrNameLst>
                                      </p:cBhvr>
                                      <p:to>
                                        <p:strVal val="visible"/>
                                      </p:to>
                                    </p:set>
                                    <p:animEffect transition="in" filter="slide(fromBottom)">
                                      <p:cBhvr>
                                        <p:cTn id="44" dur="500"/>
                                        <p:tgtEl>
                                          <p:spTgt spid="49155">
                                            <p:txEl>
                                              <p:pRg st="11" end="11"/>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49155">
                                            <p:txEl>
                                              <p:pRg st="12" end="12"/>
                                            </p:txEl>
                                          </p:spTgt>
                                        </p:tgtEl>
                                        <p:attrNameLst>
                                          <p:attrName>style.visibility</p:attrName>
                                        </p:attrNameLst>
                                      </p:cBhvr>
                                      <p:to>
                                        <p:strVal val="visible"/>
                                      </p:to>
                                    </p:set>
                                    <p:animEffect transition="in" filter="slide(fromBottom)">
                                      <p:cBhvr>
                                        <p:cTn id="47" dur="500"/>
                                        <p:tgtEl>
                                          <p:spTgt spid="491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304800"/>
            <a:ext cx="8077200" cy="942975"/>
          </a:xfrm>
        </p:spPr>
        <p:txBody>
          <a:bodyPr/>
          <a:lstStyle/>
          <a:p>
            <a:pPr eaLnBrk="1" hangingPunct="1"/>
            <a:r>
              <a:rPr lang="en-US" sz="2500" smtClean="0"/>
              <a:t>Motivation for Datagram-iWARP (3)</a:t>
            </a:r>
          </a:p>
        </p:txBody>
      </p:sp>
      <p:sp>
        <p:nvSpPr>
          <p:cNvPr id="34819" name="Rectangle 3"/>
          <p:cNvSpPr>
            <a:spLocks noGrp="1" noChangeArrowheads="1"/>
          </p:cNvSpPr>
          <p:nvPr>
            <p:ph type="body" idx="1"/>
          </p:nvPr>
        </p:nvSpPr>
        <p:spPr>
          <a:xfrm>
            <a:off x="457200" y="1295400"/>
            <a:ext cx="8229600" cy="5105400"/>
          </a:xfrm>
        </p:spPr>
        <p:txBody>
          <a:bodyPr/>
          <a:lstStyle/>
          <a:p>
            <a:pPr eaLnBrk="1" hangingPunct="1">
              <a:lnSpc>
                <a:spcPct val="90000"/>
              </a:lnSpc>
            </a:pPr>
            <a:r>
              <a:rPr lang="en-US" sz="3200" smtClean="0"/>
              <a:t>Performance Issues of the Current iWARP</a:t>
            </a:r>
          </a:p>
          <a:p>
            <a:pPr lvl="1" eaLnBrk="1" hangingPunct="1">
              <a:lnSpc>
                <a:spcPct val="90000"/>
              </a:lnSpc>
            </a:pPr>
            <a:r>
              <a:rPr lang="en-US" sz="2800" smtClean="0"/>
              <a:t>TCP/SCTP performance barriers </a:t>
            </a:r>
          </a:p>
          <a:p>
            <a:pPr lvl="2" eaLnBrk="1" hangingPunct="1">
              <a:lnSpc>
                <a:spcPct val="90000"/>
              </a:lnSpc>
            </a:pPr>
            <a:r>
              <a:rPr lang="en-US" sz="2400" smtClean="0"/>
              <a:t>Reliability / Flow control</a:t>
            </a:r>
          </a:p>
          <a:p>
            <a:pPr lvl="2" eaLnBrk="1" hangingPunct="1">
              <a:lnSpc>
                <a:spcPct val="90000"/>
              </a:lnSpc>
            </a:pPr>
            <a:r>
              <a:rPr lang="en-US" sz="2400" smtClean="0"/>
              <a:t>Too much overhead for low-error-rate networks</a:t>
            </a:r>
          </a:p>
          <a:p>
            <a:pPr lvl="2" eaLnBrk="1" hangingPunct="1">
              <a:lnSpc>
                <a:spcPct val="90000"/>
              </a:lnSpc>
            </a:pPr>
            <a:endParaRPr lang="en-US" sz="900" smtClean="0"/>
          </a:p>
          <a:p>
            <a:pPr lvl="1" eaLnBrk="1" hangingPunct="1">
              <a:lnSpc>
                <a:spcPct val="90000"/>
              </a:lnSpc>
            </a:pPr>
            <a:r>
              <a:rPr lang="en-US" sz="2800" smtClean="0"/>
              <a:t>Marking (MPA layer) costs: required for TCP</a:t>
            </a:r>
          </a:p>
          <a:p>
            <a:pPr lvl="1" eaLnBrk="1" hangingPunct="1">
              <a:lnSpc>
                <a:spcPct val="90000"/>
              </a:lnSpc>
            </a:pPr>
            <a:endParaRPr lang="en-US" sz="900" smtClean="0"/>
          </a:p>
          <a:p>
            <a:pPr lvl="1" eaLnBrk="1" hangingPunct="1">
              <a:lnSpc>
                <a:spcPct val="90000"/>
              </a:lnSpc>
            </a:pPr>
            <a:endParaRPr lang="en-US" sz="900" smtClean="0"/>
          </a:p>
          <a:p>
            <a:pPr eaLnBrk="1" hangingPunct="1">
              <a:lnSpc>
                <a:spcPct val="90000"/>
              </a:lnSpc>
            </a:pPr>
            <a:r>
              <a:rPr lang="en-US" sz="3200" smtClean="0"/>
              <a:t>Hardware-level Multicast and Broadcast</a:t>
            </a:r>
          </a:p>
          <a:p>
            <a:pPr lvl="1" eaLnBrk="1" hangingPunct="1">
              <a:lnSpc>
                <a:spcPct val="90000"/>
              </a:lnSpc>
            </a:pPr>
            <a:r>
              <a:rPr lang="en-US" sz="2800" smtClean="0"/>
              <a:t>Important for HPC and datacenters</a:t>
            </a:r>
          </a:p>
          <a:p>
            <a:pPr lvl="1" eaLnBrk="1" hangingPunct="1">
              <a:lnSpc>
                <a:spcPct val="90000"/>
              </a:lnSpc>
            </a:pPr>
            <a:r>
              <a:rPr lang="en-US" sz="2800" smtClean="0"/>
              <a:t>Not supported in TCP</a:t>
            </a:r>
          </a:p>
          <a:p>
            <a:pPr lvl="1" eaLnBrk="1" hangingPunct="1">
              <a:lnSpc>
                <a:spcPct val="90000"/>
              </a:lnSpc>
            </a:pPr>
            <a:r>
              <a:rPr lang="en-US" sz="2800" smtClean="0"/>
              <a:t>Can be efficiently supported in UDP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lide(fromBottom)">
                                      <p:cBhvr>
                                        <p:cTn id="7" dur="500"/>
                                        <p:tgtEl>
                                          <p:spTgt spid="3481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slide(fromBottom)">
                                      <p:cBhvr>
                                        <p:cTn id="10" dur="500"/>
                                        <p:tgtEl>
                                          <p:spTgt spid="34819">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slide(fromBottom)">
                                      <p:cBhvr>
                                        <p:cTn id="13" dur="500"/>
                                        <p:tgtEl>
                                          <p:spTgt spid="34819">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slide(fromBottom)">
                                      <p:cBhvr>
                                        <p:cTn id="16" dur="500"/>
                                        <p:tgtEl>
                                          <p:spTgt spid="34819">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animEffect transition="in" filter="slide(fromBottom)">
                                      <p:cBhvr>
                                        <p:cTn id="19" dur="500"/>
                                        <p:tgtEl>
                                          <p:spTgt spid="34819">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34819">
                                            <p:txEl>
                                              <p:pRg st="8" end="8"/>
                                            </p:txEl>
                                          </p:spTgt>
                                        </p:tgtEl>
                                        <p:attrNameLst>
                                          <p:attrName>style.visibility</p:attrName>
                                        </p:attrNameLst>
                                      </p:cBhvr>
                                      <p:to>
                                        <p:strVal val="visible"/>
                                      </p:to>
                                    </p:set>
                                    <p:animEffect transition="in" filter="slide(fromBottom)">
                                      <p:cBhvr>
                                        <p:cTn id="24" dur="500"/>
                                        <p:tgtEl>
                                          <p:spTgt spid="34819">
                                            <p:txEl>
                                              <p:pRg st="8" end="8"/>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4819">
                                            <p:txEl>
                                              <p:pRg st="10" end="10"/>
                                            </p:txEl>
                                          </p:spTgt>
                                        </p:tgtEl>
                                        <p:attrNameLst>
                                          <p:attrName>style.visibility</p:attrName>
                                        </p:attrNameLst>
                                      </p:cBhvr>
                                      <p:to>
                                        <p:strVal val="visible"/>
                                      </p:to>
                                    </p:set>
                                    <p:animEffect transition="in" filter="slide(fromBottom)">
                                      <p:cBhvr>
                                        <p:cTn id="27" dur="500"/>
                                        <p:tgtEl>
                                          <p:spTgt spid="34819">
                                            <p:txEl>
                                              <p:pRg st="10" end="10"/>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34819">
                                            <p:txEl>
                                              <p:pRg st="9" end="9"/>
                                            </p:txEl>
                                          </p:spTgt>
                                        </p:tgtEl>
                                        <p:attrNameLst>
                                          <p:attrName>style.visibility</p:attrName>
                                        </p:attrNameLst>
                                      </p:cBhvr>
                                      <p:to>
                                        <p:strVal val="visible"/>
                                      </p:to>
                                    </p:set>
                                    <p:animEffect transition="in" filter="slide(fromBottom)">
                                      <p:cBhvr>
                                        <p:cTn id="30" dur="500"/>
                                        <p:tgtEl>
                                          <p:spTgt spid="34819">
                                            <p:txEl>
                                              <p:pRg st="9" end="9"/>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34819">
                                            <p:txEl>
                                              <p:pRg st="11" end="11"/>
                                            </p:txEl>
                                          </p:spTgt>
                                        </p:tgtEl>
                                        <p:attrNameLst>
                                          <p:attrName>style.visibility</p:attrName>
                                        </p:attrNameLst>
                                      </p:cBhvr>
                                      <p:to>
                                        <p:strVal val="visible"/>
                                      </p:to>
                                    </p:set>
                                    <p:animEffect transition="in" filter="slide(fromBottom)">
                                      <p:cBhvr>
                                        <p:cTn id="33" dur="500"/>
                                        <p:tgtEl>
                                          <p:spTgt spid="348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3239</TotalTime>
  <Words>1340</Words>
  <Application>Microsoft Office PowerPoint</Application>
  <PresentationFormat>On-screen Show (4:3)</PresentationFormat>
  <Paragraphs>390</Paragraphs>
  <Slides>37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Wingdings</vt:lpstr>
      <vt:lpstr>Times New Roman</vt:lpstr>
      <vt:lpstr>Calibri</vt:lpstr>
      <vt:lpstr>Studio</vt:lpstr>
      <vt:lpstr>iWARP Redefined: Scalable Connectionless Communication Over High-Speed Ethernet</vt:lpstr>
      <vt:lpstr>PRESENTATION OUTLINE</vt:lpstr>
      <vt:lpstr>iWARP Ethernet Standard</vt:lpstr>
      <vt:lpstr>Queue-pair Communication</vt:lpstr>
      <vt:lpstr>iWARP Stack compared to  Host-based TCP/IP</vt:lpstr>
      <vt:lpstr>PRESENTATION OUTLINE</vt:lpstr>
      <vt:lpstr>Motivation for Datagram-iWARP (1)</vt:lpstr>
      <vt:lpstr>Motivation for Datagram-iWARP (2)</vt:lpstr>
      <vt:lpstr>Motivation for Datagram-iWARP (3)</vt:lpstr>
      <vt:lpstr>PRESENTATION OUTLINE</vt:lpstr>
      <vt:lpstr>Datagram-iWARP: General Design at  Different Layers </vt:lpstr>
      <vt:lpstr>Design Considerations (1)</vt:lpstr>
      <vt:lpstr>Design Considerations (2)</vt:lpstr>
      <vt:lpstr>Software-based Datagram iWARP</vt:lpstr>
      <vt:lpstr>Software Implementation</vt:lpstr>
      <vt:lpstr>PRESENTATION OUTLINE</vt:lpstr>
      <vt:lpstr>Experimental Platform</vt:lpstr>
      <vt:lpstr>Verbs-level Latency - Small Messages</vt:lpstr>
      <vt:lpstr>Verbs-level Latency - Medium Messages</vt:lpstr>
      <vt:lpstr>Verbs-level Latency - Large Messages</vt:lpstr>
      <vt:lpstr>MPI-level Latency – Small Messages</vt:lpstr>
      <vt:lpstr>MPI-level Latency – Medium Messages</vt:lpstr>
      <vt:lpstr>MPI-level Latency - Large Messages</vt:lpstr>
      <vt:lpstr>MPI Micro-benchmark Bandwidth Results</vt:lpstr>
      <vt:lpstr>  Application Performance Improvement (I)</vt:lpstr>
      <vt:lpstr> Application Performance Improvement (II)</vt:lpstr>
      <vt:lpstr>  Application Memory-usage Reduction</vt:lpstr>
      <vt:lpstr>PRESENTATION OUTLINE</vt:lpstr>
      <vt:lpstr>Summary</vt:lpstr>
      <vt:lpstr>Conclusions</vt:lpstr>
      <vt:lpstr>Future Directions</vt:lpstr>
      <vt:lpstr>Acknowledgement</vt:lpstr>
      <vt:lpstr>PowerPoint Presentation</vt:lpstr>
      <vt:lpstr>Extra Slides</vt:lpstr>
      <vt:lpstr>Related Work</vt:lpstr>
      <vt:lpstr>iWARP Protocol Stack</vt:lpstr>
      <vt:lpstr>RDMA Technology – Zero copy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iWARP Redefined: Scalable Connectionless Communication Over High-Speed Ethernet</dc:title>
  <dc:creator>User</dc:creator>
  <cp:lastModifiedBy>Pavan Balaji</cp:lastModifiedBy>
  <cp:revision>160</cp:revision>
  <dcterms:created xsi:type="dcterms:W3CDTF">2010-12-07T02:55:57Z</dcterms:created>
  <dcterms:modified xsi:type="dcterms:W3CDTF">2011-01-10T13:22:06Z</dcterms:modified>
</cp:coreProperties>
</file>