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3"/>
  </p:notesMasterIdLst>
  <p:handoutMasterIdLst>
    <p:handoutMasterId r:id="rId44"/>
  </p:handoutMasterIdLst>
  <p:sldIdLst>
    <p:sldId id="525" r:id="rId2"/>
    <p:sldId id="461" r:id="rId3"/>
    <p:sldId id="462" r:id="rId4"/>
    <p:sldId id="463" r:id="rId5"/>
    <p:sldId id="530" r:id="rId6"/>
    <p:sldId id="553" r:id="rId7"/>
    <p:sldId id="542" r:id="rId8"/>
    <p:sldId id="543" r:id="rId9"/>
    <p:sldId id="544" r:id="rId10"/>
    <p:sldId id="509" r:id="rId11"/>
    <p:sldId id="510" r:id="rId12"/>
    <p:sldId id="511" r:id="rId13"/>
    <p:sldId id="512" r:id="rId14"/>
    <p:sldId id="513" r:id="rId15"/>
    <p:sldId id="526" r:id="rId16"/>
    <p:sldId id="527" r:id="rId17"/>
    <p:sldId id="529" r:id="rId18"/>
    <p:sldId id="528" r:id="rId19"/>
    <p:sldId id="515" r:id="rId20"/>
    <p:sldId id="516" r:id="rId21"/>
    <p:sldId id="517" r:id="rId22"/>
    <p:sldId id="520" r:id="rId23"/>
    <p:sldId id="545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493" r:id="rId34"/>
    <p:sldId id="547" r:id="rId35"/>
    <p:sldId id="499" r:id="rId36"/>
    <p:sldId id="549" r:id="rId37"/>
    <p:sldId id="550" r:id="rId38"/>
    <p:sldId id="552" r:id="rId39"/>
    <p:sldId id="548" r:id="rId40"/>
    <p:sldId id="551" r:id="rId41"/>
    <p:sldId id="505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2C2C"/>
    <a:srgbClr val="1B1B1B"/>
    <a:srgbClr val="181CD0"/>
    <a:srgbClr val="FFFF00"/>
    <a:srgbClr val="8AFF86"/>
    <a:srgbClr val="FF9CD5"/>
    <a:srgbClr val="99F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1" autoAdjust="0"/>
    <p:restoredTop sz="94660"/>
  </p:normalViewPr>
  <p:slideViewPr>
    <p:cSldViewPr>
      <p:cViewPr varScale="1">
        <p:scale>
          <a:sx n="114" d="100"/>
          <a:sy n="114" d="100"/>
        </p:scale>
        <p:origin x="-9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fld id="{048113AB-76B4-4097-8788-E70C5A08844E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fld id="{EB64B3DB-614D-4C13-BC94-F190FBAAC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fld id="{4A0222C1-A7FB-4E5A-9798-2181A2A1C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13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7" rIns="96653" bIns="48327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D8DBB897-4076-4B72-9E32-BF44651AC0F7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466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</p:spPr>
        <p:txBody>
          <a:bodyPr lIns="96653" tIns="48327" rIns="96653" bIns="48327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7" rIns="96653" bIns="48327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BB5C8C42-3F9D-4C70-AF35-43D441DAAE27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481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481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</p:spPr>
        <p:txBody>
          <a:bodyPr lIns="96653" tIns="48327" rIns="96653" bIns="48327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28388" name="Picture 7" descr="title head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8389" name="Picture 7" descr="doe_bl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8390" name="Picture 8" descr="title footer_Blue_64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35A8F6-A66A-4A95-99F9-7D1CFA8F42E6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4EA97-B78F-4D23-8707-B57578920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C0A97-EC8A-4A31-8E7E-900E69FF0743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C5838-4F44-407F-A2CA-9C9FA2D595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72250"/>
            <a:ext cx="1371600" cy="209550"/>
          </a:xfrm>
        </p:spPr>
        <p:txBody>
          <a:bodyPr/>
          <a:lstStyle>
            <a:lvl1pPr>
              <a:defRPr/>
            </a:lvl1pPr>
          </a:lstStyle>
          <a:p>
            <a:fld id="{B39AD80C-00BA-4954-BB09-B46F8B94729C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84175" cy="365125"/>
          </a:xfrm>
        </p:spPr>
        <p:txBody>
          <a:bodyPr/>
          <a:lstStyle>
            <a:lvl1pPr>
              <a:defRPr/>
            </a:lvl1pPr>
          </a:lstStyle>
          <a:p>
            <a:fld id="{AFE4D2A0-780B-4BE2-9464-2BA4E367B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44CA4-3A42-457D-8257-4449DA14EA7A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32F79-AADE-43AE-824D-1207C7BC9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0AD415-B890-4923-962C-4342C983319F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AAFFA-1F36-44F9-A6E0-DA80DC6A7F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4F0A91-4401-4647-8161-14B4EFFBC437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2C6E1-C703-46C7-A8B5-F7D2B3C28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3B9C2B-255C-46A1-8904-D9C157AC9BB9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CEA4-4D19-4DA4-8FB2-58CE82328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28198-1151-4802-BEDB-A3EA401A3506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F329D-FACC-45D2-9709-8FA5C7122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1502DB-AA10-490E-A064-DD56C070BCE9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90A62-7E6E-4036-A8E4-8E1CA0A40C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3BA02-76ED-49A7-BCE6-2ACFD1562FCE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877B4-E096-431B-9EB0-E32D5F74E1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ECC27E-0348-428C-9026-0D02E544B1E2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FD74C-4A13-4CB9-8953-3A794C4CA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62" name="Picture 5" descr="slide footer_blue_646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7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9D6D347-751C-4D70-9895-D07A0BC22A6D}" type="datetime1">
              <a:rPr lang="en-US"/>
              <a:pPr/>
              <a:t>1/10/2011</a:t>
            </a:fld>
            <a:endParaRPr lang="en-US"/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F37FA88E-752A-4928-A6EF-9FE2B0D9FA4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27368" name="Picture 7" descr="slide header_646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000">
          <a:solidFill>
            <a:srgbClr val="1B1B1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85838" y="1981200"/>
            <a:ext cx="7696200" cy="1069975"/>
          </a:xfrm>
        </p:spPr>
        <p:txBody>
          <a:bodyPr/>
          <a:lstStyle/>
          <a:p>
            <a:r>
              <a:rPr lang="en-US"/>
              <a:t>MPI at Exascale</a:t>
            </a:r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Rajeev Thakur</a:t>
            </a:r>
          </a:p>
          <a:p>
            <a:r>
              <a:rPr lang="en-US"/>
              <a:t>Mathematics and Computer Science Division</a:t>
            </a:r>
          </a:p>
          <a:p>
            <a:r>
              <a:rPr lang="en-US"/>
              <a:t>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F65A-9ED4-4FB9-B98A-32914930D118}" type="slidenum">
              <a:rPr lang="en-US"/>
              <a:pPr/>
              <a:t>10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Zero-byte MPI_Alltoallv time on BG/P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5470525"/>
            <a:ext cx="8224837" cy="70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is just the time to scan the parameter array to determine it is 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0 bytes. No communication performed.</a:t>
            </a:r>
          </a:p>
        </p:txBody>
      </p:sp>
      <p:pic>
        <p:nvPicPr>
          <p:cNvPr id="485380" name="Picture 4" descr="alltoall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29400" cy="41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58D4-52D5-4A14-8555-E6003CF11230}" type="slidenum">
              <a:rPr lang="en-US"/>
              <a:pPr/>
              <a:t>11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221662" cy="976312"/>
          </a:xfrm>
        </p:spPr>
        <p:txBody>
          <a:bodyPr/>
          <a:lstStyle/>
          <a:p>
            <a:r>
              <a:rPr lang="en-US"/>
              <a:t>Scalability Issues in the MPI Specification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657725"/>
          </a:xfrm>
        </p:spPr>
        <p:txBody>
          <a:bodyPr/>
          <a:lstStyle/>
          <a:p>
            <a:r>
              <a:rPr lang="en-US"/>
              <a:t>Graph Topology</a:t>
            </a:r>
          </a:p>
          <a:p>
            <a:pPr lvl="1"/>
            <a:r>
              <a:rPr lang="en-US"/>
              <a:t>In MPI 2.1 and earlier, requires the entire graph to be specified on each process</a:t>
            </a:r>
          </a:p>
          <a:p>
            <a:pPr lvl="1"/>
            <a:r>
              <a:rPr lang="en-US"/>
              <a:t>Already fixed in MPI 2.2 – new distributed graph topology functions</a:t>
            </a:r>
          </a:p>
          <a:p>
            <a:pPr lvl="1"/>
            <a:endParaRPr lang="en-US"/>
          </a:p>
          <a:p>
            <a:r>
              <a:rPr lang="en-US"/>
              <a:t>One-sided communication</a:t>
            </a:r>
          </a:p>
          <a:p>
            <a:pPr lvl="1"/>
            <a:r>
              <a:rPr lang="en-US"/>
              <a:t>Synchronization functions turn out to be expensive</a:t>
            </a:r>
          </a:p>
          <a:p>
            <a:pPr lvl="1"/>
            <a:r>
              <a:rPr lang="en-US"/>
              <a:t>Being addressed by RMA working group of MPI-3</a:t>
            </a:r>
          </a:p>
          <a:p>
            <a:pPr lvl="1"/>
            <a:endParaRPr lang="en-US"/>
          </a:p>
          <a:p>
            <a:r>
              <a:rPr lang="en-US"/>
              <a:t>Representation of process ranks</a:t>
            </a:r>
          </a:p>
          <a:p>
            <a:pPr lvl="1"/>
            <a:r>
              <a:rPr lang="en-US"/>
              <a:t>Explicit representation of process ranks in some functions, such as MPI_Group_incl and MPI_Group_excl</a:t>
            </a:r>
          </a:p>
          <a:p>
            <a:pPr lvl="1"/>
            <a:r>
              <a:rPr lang="en-US"/>
              <a:t>Concise representations should be considered</a:t>
            </a: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117-AC57-44FF-90A3-322F9879ED29}" type="slidenum">
              <a:rPr lang="en-US"/>
              <a:pPr/>
              <a:t>12</a:t>
            </a:fld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221662" cy="976312"/>
          </a:xfrm>
        </p:spPr>
        <p:txBody>
          <a:bodyPr/>
          <a:lstStyle/>
          <a:p>
            <a:r>
              <a:rPr lang="en-US"/>
              <a:t>Scalability Issues in the MPI Specification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292600"/>
          </a:xfrm>
        </p:spPr>
        <p:txBody>
          <a:bodyPr/>
          <a:lstStyle/>
          <a:p>
            <a:r>
              <a:rPr lang="en-US"/>
              <a:t>All-to-all communication</a:t>
            </a:r>
          </a:p>
          <a:p>
            <a:pPr lvl="1"/>
            <a:r>
              <a:rPr lang="en-US"/>
              <a:t>Not a scalable communication pattern</a:t>
            </a:r>
          </a:p>
          <a:p>
            <a:pPr lvl="1"/>
            <a:r>
              <a:rPr lang="en-US"/>
              <a:t>Applications may need to consider newer algorithms that do not require all-to-all</a:t>
            </a:r>
          </a:p>
          <a:p>
            <a:pPr lvl="1"/>
            <a:endParaRPr lang="en-US"/>
          </a:p>
          <a:p>
            <a:r>
              <a:rPr lang="en-US"/>
              <a:t>Fault tolerance</a:t>
            </a:r>
          </a:p>
          <a:p>
            <a:pPr lvl="1"/>
            <a:r>
              <a:rPr lang="en-US"/>
              <a:t>Large component counts will result in frequent failures</a:t>
            </a:r>
          </a:p>
          <a:p>
            <a:pPr lvl="1"/>
            <a:r>
              <a:rPr lang="en-US"/>
              <a:t>Greater resilience needed from all components of the software stack</a:t>
            </a:r>
          </a:p>
          <a:p>
            <a:pPr lvl="1"/>
            <a:r>
              <a:rPr lang="en-US"/>
              <a:t>MPI can return error codes, but need more support than that</a:t>
            </a:r>
          </a:p>
          <a:p>
            <a:pPr lvl="1"/>
            <a:r>
              <a:rPr lang="en-US"/>
              <a:t>Being addressed in the fault tolerance group of MPI-3</a:t>
            </a: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9732-32CD-4F28-BDFC-8A30B17D1F24}" type="slidenum">
              <a:rPr lang="en-US"/>
              <a:pPr/>
              <a:t>13</a:t>
            </a:fld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Implementation Scalability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2832100"/>
          </a:xfrm>
        </p:spPr>
        <p:txBody>
          <a:bodyPr/>
          <a:lstStyle/>
          <a:p>
            <a:r>
              <a:rPr lang="en-US"/>
              <a:t>MPI implementations must pay attention to two aspects as the number of processes is increased: </a:t>
            </a:r>
          </a:p>
          <a:p>
            <a:pPr lvl="1"/>
            <a:r>
              <a:rPr lang="en-US"/>
              <a:t>memory consumption of any function, and</a:t>
            </a:r>
          </a:p>
          <a:p>
            <a:pPr lvl="1"/>
            <a:r>
              <a:rPr lang="en-US"/>
              <a:t>performance of </a:t>
            </a:r>
            <a:r>
              <a:rPr lang="en-US" i="1"/>
              <a:t>all </a:t>
            </a:r>
            <a:r>
              <a:rPr lang="en-US"/>
              <a:t>collective functions </a:t>
            </a:r>
          </a:p>
          <a:p>
            <a:pPr lvl="2"/>
            <a:r>
              <a:rPr lang="en-US"/>
              <a:t>Not just collective communication functions that are commonly optimized</a:t>
            </a:r>
          </a:p>
          <a:p>
            <a:pPr lvl="2"/>
            <a:r>
              <a:rPr lang="en-US"/>
              <a:t>Also functions such as MPI_Init and MPI_Comm_split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07C4-276E-4CCD-BB41-E4F087E29D65}" type="slidenum">
              <a:rPr lang="en-US"/>
              <a:pPr/>
              <a:t>14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Mappings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2771775"/>
          </a:xfrm>
        </p:spPr>
        <p:txBody>
          <a:bodyPr/>
          <a:lstStyle/>
          <a:p>
            <a:r>
              <a:rPr lang="en-US"/>
              <a:t>MPI communicators maintain mapping from ranks to processor ids</a:t>
            </a:r>
          </a:p>
          <a:p>
            <a:r>
              <a:rPr lang="en-US"/>
              <a:t>This mapping is often a table of O(nprocs) size in the communicator</a:t>
            </a:r>
          </a:p>
          <a:p>
            <a:r>
              <a:rPr lang="en-US"/>
              <a:t>Need to explore more memory-efficient mappings, at least for common cases</a:t>
            </a:r>
          </a:p>
          <a:p>
            <a:r>
              <a:rPr lang="en-US"/>
              <a:t>More systematic approaches to compact representations of permutations (research problem)</a:t>
            </a:r>
          </a:p>
          <a:p>
            <a:pPr lvl="1"/>
            <a:r>
              <a:rPr lang="en-US"/>
              <a:t>See recent paper at HPDC 2010 by Alan Wagner et al. from the University of British Columbia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46BF-512E-4EE6-ADD5-27A4E3310569}" type="slidenum">
              <a:rPr lang="en-US"/>
              <a:pPr/>
              <a:t>15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Communicator Memory Consumption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NEK5000 is a well-known fluid dynamics code developed by Paul Fischer and colleagues at Argonne</a:t>
            </a:r>
          </a:p>
          <a:p>
            <a:r>
              <a:rPr lang="en-US"/>
              <a:t>When they first tried to scale this code on the BG/P, it failed on as little as 8K processes because the MPI library ran out of communicator memory</a:t>
            </a:r>
          </a:p>
          <a:p>
            <a:r>
              <a:rPr lang="en-US"/>
              <a:t>NEK5000 calls MPI_Comm_dup about 64 times (because it makes calls to libraries)</a:t>
            </a:r>
          </a:p>
          <a:p>
            <a:r>
              <a:rPr lang="en-US"/>
              <a:t>64 is not a large number, and, in any case, MPI_Comm_dup should not consume O(nprocs) memory (it doesn’t in MPICH2)</a:t>
            </a:r>
          </a:p>
          <a:p>
            <a:endParaRPr lang="en-US"/>
          </a:p>
          <a:p>
            <a:r>
              <a:rPr lang="en-US"/>
              <a:t>We ran an experiment to see what was going on…</a:t>
            </a:r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FB7-3AC3-437E-8E4E-323C3EA0367E}" type="slidenum">
              <a:rPr lang="en-US"/>
              <a:pPr/>
              <a:t>16</a:t>
            </a:fld>
            <a:endParaRPr lang="en-US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682037" cy="511175"/>
          </a:xfrm>
        </p:spPr>
        <p:txBody>
          <a:bodyPr/>
          <a:lstStyle/>
          <a:p>
            <a:r>
              <a:rPr lang="en-US" sz="2400"/>
              <a:t>Communicator Memory Consumption with original MPI on BG/P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20000" cy="915988"/>
          </a:xfrm>
        </p:spPr>
        <p:txBody>
          <a:bodyPr/>
          <a:lstStyle/>
          <a:p>
            <a:r>
              <a:rPr lang="en-US"/>
              <a:t>Run MPI_Comm_dup in a loop until it fails. Vary the no. of processes</a:t>
            </a:r>
            <a:endParaRPr lang="en-US" sz="1800"/>
          </a:p>
        </p:txBody>
      </p:sp>
      <p:graphicFrame>
        <p:nvGraphicFramePr>
          <p:cNvPr id="546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057400"/>
          <a:ext cx="7050088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2" name="Chart" r:id="rId3" imgW="5995156" imgH="3387128" progId="Excel.Chart.8">
                  <p:embed/>
                </p:oleObj>
              </mc:Choice>
              <mc:Fallback>
                <p:oleObj name="Chart" r:id="rId3" imgW="5995156" imgH="3387128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050088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924C-A2F1-4105-8E89-3CADBCD3F6DF}" type="slidenum">
              <a:rPr lang="en-US"/>
              <a:pPr/>
              <a:t>17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going on --- and the fix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default MPI_Comm_dup in IBM’s MPI was allocating memory to store process mapping info for optimizing future calls to collective communication (Alltoall)</a:t>
            </a:r>
          </a:p>
          <a:p>
            <a:r>
              <a:rPr lang="en-US"/>
              <a:t>Allocated memory was growing linearly with system size</a:t>
            </a:r>
          </a:p>
          <a:p>
            <a:r>
              <a:rPr lang="en-US"/>
              <a:t>One could disable the memory allocation with an environment variable, but that would also disable the collective optimizations</a:t>
            </a:r>
          </a:p>
          <a:p>
            <a:endParaRPr lang="en-US"/>
          </a:p>
          <a:p>
            <a:r>
              <a:rPr lang="en-US"/>
              <a:t>On further investigation we found that they really only needed one buffer per thread instead of one buffer per new communicator</a:t>
            </a:r>
          </a:p>
          <a:p>
            <a:endParaRPr lang="en-US"/>
          </a:p>
          <a:p>
            <a:r>
              <a:rPr lang="en-US"/>
              <a:t>Since there are only four threads on the BG/P, we fixed the problem by allocating a fixed buffer pool within MPI</a:t>
            </a:r>
          </a:p>
          <a:p>
            <a:endParaRPr lang="en-US"/>
          </a:p>
          <a:p>
            <a:r>
              <a:rPr lang="en-US"/>
              <a:t>We provided IBM with a patch that fixed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7B97-DC08-4022-AB4B-9304193BA792}" type="slidenum">
              <a:rPr lang="en-US"/>
              <a:pPr/>
              <a:t>18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682037" cy="511175"/>
          </a:xfrm>
        </p:spPr>
        <p:txBody>
          <a:bodyPr/>
          <a:lstStyle/>
          <a:p>
            <a:r>
              <a:rPr lang="en-US"/>
              <a:t>Communicator Memory Consumption Fixed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5332413"/>
            <a:ext cx="7620000" cy="915987"/>
          </a:xfrm>
        </p:spPr>
        <p:txBody>
          <a:bodyPr/>
          <a:lstStyle/>
          <a:p>
            <a:r>
              <a:rPr lang="en-US" sz="1800"/>
              <a:t>NEK5000 code failed on BG/P at large scale because MPI ran out of communicator memory. We fixed the problem by using a fixed buffer pool within MPI and provided a patch to IBM.</a:t>
            </a:r>
          </a:p>
        </p:txBody>
      </p:sp>
      <p:graphicFrame>
        <p:nvGraphicFramePr>
          <p:cNvPr id="547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5988" y="1120775"/>
          <a:ext cx="695325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6" name="Chart" r:id="rId3" imgW="5915770" imgH="3323603" progId="Excel.Chart.8">
                  <p:embed/>
                </p:oleObj>
              </mc:Choice>
              <mc:Fallback>
                <p:oleObj name="Chart" r:id="rId3" imgW="5915770" imgH="3323603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120775"/>
                        <a:ext cx="695325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BE5-D73C-4D8B-922A-7DDC9B71DCCE}" type="slidenum">
              <a:rPr lang="en-US"/>
              <a:pPr/>
              <a:t>19</a:t>
            </a:fld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6388"/>
            <a:ext cx="8213725" cy="976312"/>
          </a:xfrm>
        </p:spPr>
        <p:txBody>
          <a:bodyPr/>
          <a:lstStyle/>
          <a:p>
            <a:r>
              <a:rPr lang="en-US"/>
              <a:t>MPI Memory Usage on BG/P after 32 calls to MPI_Comm_dup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562600"/>
            <a:ext cx="7848600" cy="641350"/>
          </a:xfrm>
        </p:spPr>
        <p:txBody>
          <a:bodyPr/>
          <a:lstStyle/>
          <a:p>
            <a:r>
              <a:rPr lang="en-US" sz="1800"/>
              <a:t>Using a buffer pool enables all collective optimizations and takes up only a small amount of memory</a:t>
            </a:r>
          </a:p>
        </p:txBody>
      </p:sp>
      <p:graphicFrame>
        <p:nvGraphicFramePr>
          <p:cNvPr id="4915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1319213"/>
          <a:ext cx="63595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6" name="Chart" r:id="rId3" imgW="5526093" imgH="3443000" progId="Excel.Chart.8">
                  <p:embed/>
                </p:oleObj>
              </mc:Choice>
              <mc:Fallback>
                <p:oleObj name="Chart" r:id="rId3" imgW="5526093" imgH="344300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19213"/>
                        <a:ext cx="63595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2F3-E62B-42C4-9652-A5EF04339A42}" type="slidenum">
              <a:rPr lang="en-US"/>
              <a:pPr/>
              <a:t>2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on the Largest Machines Today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185863"/>
            <a:ext cx="8264525" cy="4352925"/>
          </a:xfrm>
        </p:spPr>
        <p:txBody>
          <a:bodyPr/>
          <a:lstStyle/>
          <a:p>
            <a:r>
              <a:rPr lang="en-US"/>
              <a:t>Systems with the largest core counts in June 2010 Top500 list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2"/>
                </a:solidFill>
              </a:rPr>
              <a:t>                </a:t>
            </a:r>
            <a:r>
              <a:rPr lang="en-US">
                <a:solidFill>
                  <a:srgbClr val="181CD0"/>
                </a:solidFill>
              </a:rPr>
              <a:t>Juelich BG/P                 294,912 cores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181CD0"/>
                </a:solidFill>
              </a:rPr>
              <a:t>                Oak Ridge Cray XT5     224,162  cores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181CD0"/>
                </a:solidFill>
              </a:rPr>
              <a:t>                LLNL BG/L                     212,992 cores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181CD0"/>
                </a:solidFill>
              </a:rPr>
              <a:t>                Argonne BG/P              163,840 cores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181CD0"/>
                </a:solidFill>
              </a:rPr>
              <a:t>                LLNL BG/P (Dawn)       147,456 cores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(All these systems run MPICH2-based MPI implementations)</a:t>
            </a:r>
          </a:p>
          <a:p>
            <a:endParaRPr lang="en-US"/>
          </a:p>
          <a:p>
            <a:r>
              <a:rPr lang="en-US"/>
              <a:t>In a couple of years, we will have systems with more than a million cores</a:t>
            </a:r>
          </a:p>
          <a:p>
            <a:endParaRPr lang="en-US"/>
          </a:p>
          <a:p>
            <a:r>
              <a:rPr lang="en-US"/>
              <a:t>For example, in 2012, the Sequoia machine at Livermore will be an IBM Blue Gene/Q with 1,572,864 cores (~1.6 million cores)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D217-E34C-4D64-9666-AE8459B65A21}" type="slidenum">
              <a:rPr lang="en-US"/>
              <a:pPr/>
              <a:t>20</a:t>
            </a:fld>
            <a:endParaRPr 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682037" cy="511175"/>
          </a:xfrm>
        </p:spPr>
        <p:txBody>
          <a:bodyPr/>
          <a:lstStyle/>
          <a:p>
            <a:r>
              <a:rPr lang="en-US"/>
              <a:t>Scalability of MPI_Init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54638"/>
            <a:ext cx="8224838" cy="1066800"/>
          </a:xfrm>
        </p:spPr>
        <p:txBody>
          <a:bodyPr/>
          <a:lstStyle/>
          <a:p>
            <a:r>
              <a:rPr lang="en-US"/>
              <a:t>Cluster with 8 cores per node. TCP/IP across nodes</a:t>
            </a:r>
          </a:p>
          <a:p>
            <a:r>
              <a:rPr lang="en-US"/>
              <a:t>Setting up all connections at Init time is too expensive at large scale; must be done on demand as needed</a:t>
            </a:r>
          </a:p>
        </p:txBody>
      </p:sp>
      <p:pic>
        <p:nvPicPr>
          <p:cNvPr id="492548" name="Picture 4" descr="co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01675"/>
            <a:ext cx="6858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D04-487B-4A3C-9727-1752FDB7F0A8}" type="slidenum">
              <a:rPr lang="en-US"/>
              <a:pPr/>
              <a:t>21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221662" cy="976312"/>
          </a:xfrm>
        </p:spPr>
        <p:txBody>
          <a:bodyPr/>
          <a:lstStyle/>
          <a:p>
            <a:r>
              <a:rPr lang="en-US"/>
              <a:t>Scalable Algorithms for Collective Communication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422400"/>
            <a:ext cx="7935913" cy="4902200"/>
          </a:xfrm>
        </p:spPr>
        <p:txBody>
          <a:bodyPr/>
          <a:lstStyle/>
          <a:p>
            <a:r>
              <a:rPr lang="en-US"/>
              <a:t>MPI implementations typically use </a:t>
            </a:r>
          </a:p>
          <a:p>
            <a:pPr lvl="1"/>
            <a:r>
              <a:rPr lang="en-US"/>
              <a:t>O(lg p) algorithms for short messages (binomial tree)</a:t>
            </a:r>
          </a:p>
          <a:p>
            <a:pPr lvl="1"/>
            <a:r>
              <a:rPr lang="en-US"/>
              <a:t>O(m) algorithms, where m=message size, for large messages</a:t>
            </a:r>
          </a:p>
          <a:p>
            <a:pPr lvl="2"/>
            <a:r>
              <a:rPr lang="en-US"/>
              <a:t>E.g., bcast implemented as scatter + allgather</a:t>
            </a:r>
          </a:p>
          <a:p>
            <a:r>
              <a:rPr lang="en-US"/>
              <a:t>O(lg p) algorithms can still be used on a million processors for short messages</a:t>
            </a:r>
          </a:p>
          <a:p>
            <a:r>
              <a:rPr lang="en-US"/>
              <a:t>However, O(m) algorithms for large messages may not scale, as the message size in the allgather phase can get very small</a:t>
            </a:r>
          </a:p>
          <a:p>
            <a:pPr lvl="1"/>
            <a:r>
              <a:rPr lang="en-US"/>
              <a:t>E.g., for a 1 MB bcast on a million processes, the allgather phase involves 1 byte messages</a:t>
            </a:r>
          </a:p>
          <a:p>
            <a:r>
              <a:rPr lang="en-US"/>
              <a:t>Hybrid algorithms that do logarithmic bcast to a subset of nodes, followed by scatter/allgather may be needed</a:t>
            </a:r>
          </a:p>
          <a:p>
            <a:r>
              <a:rPr lang="en-US"/>
              <a:t>Topology-aware pipelined algorithms may be needed</a:t>
            </a:r>
          </a:p>
          <a:p>
            <a:r>
              <a:rPr lang="en-US"/>
              <a:t>Use network hardware for broadcast/combine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598-E992-4EBB-A15A-4CF09D397340}" type="slidenum">
              <a:rPr lang="en-US"/>
              <a:pPr/>
              <a:t>22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Hybrid Programming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721225"/>
          </a:xfrm>
        </p:spPr>
        <p:txBody>
          <a:bodyPr/>
          <a:lstStyle/>
          <a:p>
            <a:r>
              <a:rPr lang="en-US"/>
              <a:t>MPI is good at moving data between address spaces</a:t>
            </a:r>
          </a:p>
          <a:p>
            <a:r>
              <a:rPr lang="en-US"/>
              <a:t>Within an address space, MPI can interoperate with other “shared memory” programming models</a:t>
            </a:r>
          </a:p>
          <a:p>
            <a:r>
              <a:rPr lang="en-US"/>
              <a:t>Useful on future machines that will have limited memory per core</a:t>
            </a:r>
          </a:p>
          <a:p>
            <a:r>
              <a:rPr lang="en-US"/>
              <a:t>(MPI + X) Model: MPI across address spaces, X within an address space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MPI + OpenMP</a:t>
            </a:r>
          </a:p>
          <a:p>
            <a:pPr lvl="1"/>
            <a:r>
              <a:rPr lang="en-US"/>
              <a:t>MPI + UPC/CAF (here UPC/CAF address space could span multiple nodes)</a:t>
            </a:r>
          </a:p>
          <a:p>
            <a:pPr lvl="1"/>
            <a:r>
              <a:rPr lang="en-US"/>
              <a:t>MPI + CUDA/OpenCL on GPU-accelerated systems</a:t>
            </a:r>
          </a:p>
          <a:p>
            <a:r>
              <a:rPr lang="en-US"/>
              <a:t>Precise thread-safety semantics of MPI enable such hybrid models</a:t>
            </a:r>
          </a:p>
          <a:p>
            <a:pPr lvl="1"/>
            <a:endParaRPr lang="en-US"/>
          </a:p>
          <a:p>
            <a:r>
              <a:rPr lang="en-US"/>
              <a:t>MPI Forum is exploring further enhancements to MPI to support efficient hybrid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68C-AAC3-4C57-A178-FC0EE017E8B5}" type="slidenum">
              <a:rPr lang="en-US"/>
              <a:pPr/>
              <a:t>23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2350"/>
          </a:xfrm>
        </p:spPr>
        <p:txBody>
          <a:bodyPr/>
          <a:lstStyle/>
          <a:p>
            <a:r>
              <a:rPr lang="en-US" sz="2400"/>
              <a:t>MPI-3 Hybrid Proposal on Endpoints 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4838" cy="4267200"/>
          </a:xfrm>
        </p:spPr>
        <p:txBody>
          <a:bodyPr/>
          <a:lstStyle/>
          <a:p>
            <a:r>
              <a:rPr lang="en-US"/>
              <a:t>In MPI today, each process has one communication endpoint (rank in MPI_COMM_WORLD)</a:t>
            </a:r>
          </a:p>
          <a:p>
            <a:r>
              <a:rPr lang="en-US"/>
              <a:t>Multiple threads communicate through that one endpoint, requiring the implementation to do use locks etc., which are expensive</a:t>
            </a:r>
          </a:p>
          <a:p>
            <a:r>
              <a:rPr lang="en-US"/>
              <a:t>This proposal (originally by Marc Snir) allows a process to have multiple endpoints</a:t>
            </a:r>
          </a:p>
          <a:p>
            <a:r>
              <a:rPr lang="en-US"/>
              <a:t>Threads within a process attach to different endpoints and communicate through those endpoints as if they are separate ranks</a:t>
            </a:r>
          </a:p>
          <a:p>
            <a:r>
              <a:rPr lang="en-US"/>
              <a:t>The MPI implementation can avoid using locks if each thread communicates on a separate endpoint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21D-B227-41CF-833D-E9792D28DC9E}" type="slidenum">
              <a:rPr lang="en-US"/>
              <a:pPr/>
              <a:t>24</a:t>
            </a:fld>
            <a:endParaRPr lang="en-US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838200" y="2160588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“I replaced </a:t>
            </a:r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1295400" y="2770188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MPI_Allreduce</a:t>
            </a: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838200" y="3455988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by</a:t>
            </a:r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295400" y="3913188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MPI_Reduce + MPI_Bcast</a:t>
            </a:r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838200" y="4903788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And got better results…”</a:t>
            </a:r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5410200" y="4903788"/>
            <a:ext cx="2819400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Should not happen…</a:t>
            </a:r>
          </a:p>
        </p:txBody>
      </p:sp>
      <p:sp>
        <p:nvSpPr>
          <p:cNvPr id="559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Fewer Performance Surprises</a:t>
            </a:r>
          </a:p>
        </p:txBody>
      </p:sp>
      <p:sp>
        <p:nvSpPr>
          <p:cNvPr id="5591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50913"/>
          </a:xfrm>
        </p:spPr>
        <p:txBody>
          <a:bodyPr/>
          <a:lstStyle/>
          <a:p>
            <a:r>
              <a:rPr lang="en-US"/>
              <a:t>Sometimes we hear…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57C7-BE07-44DA-B596-120C2A1140F4}" type="slidenum">
              <a:rPr lang="en-US"/>
              <a:pPr/>
              <a:t>25</a:t>
            </a:fld>
            <a:endParaRPr lang="en-US"/>
          </a:p>
        </p:txBody>
      </p:sp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838200" y="1671638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“I replaced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295400" y="2281238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MPI_Send(n)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838200" y="296703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by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1295400" y="3424238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MPI_Send(n/k) + MPI_Send(n/k) + … + MPI_Send(n/k)</a:t>
            </a: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838200" y="4414838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And got better results…”</a:t>
            </a:r>
          </a:p>
        </p:txBody>
      </p: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4343400" y="4414838"/>
            <a:ext cx="4495800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Well, should probably not happen…</a:t>
            </a:r>
          </a:p>
        </p:txBody>
      </p:sp>
      <p:sp>
        <p:nvSpPr>
          <p:cNvPr id="5601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426D-E0F3-40AD-A612-8B1024A98B10}" type="slidenum">
              <a:rPr lang="en-US"/>
              <a:pPr/>
              <a:t>26</a:t>
            </a:fld>
            <a:endParaRPr lang="en-US"/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“I replaced</a:t>
            </a: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1295400" y="19812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MPI_Bcast(n)</a:t>
            </a:r>
          </a:p>
        </p:txBody>
      </p:sp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by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&lt;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this homemade algorithm with MPI_Send(n) and MPI_Recv(n)</a:t>
            </a:r>
            <a:r>
              <a:rPr lang="en-US" sz="2000">
                <a:latin typeface="Comic Sans MS" pitchFamily="66" charset="0"/>
              </a:rPr>
              <a:t>&gt;</a:t>
            </a:r>
          </a:p>
        </p:txBody>
      </p:sp>
      <p:sp>
        <p:nvSpPr>
          <p:cNvPr id="561158" name="Text Box 6"/>
          <p:cNvSpPr txBox="1">
            <a:spLocks noChangeArrowheads="1"/>
          </p:cNvSpPr>
          <p:nvPr/>
        </p:nvSpPr>
        <p:spPr bwMode="auto">
          <a:xfrm>
            <a:off x="838200" y="41148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And got better results…”</a:t>
            </a:r>
          </a:p>
        </p:txBody>
      </p: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5562600" y="4114800"/>
            <a:ext cx="2895600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Should not happen…</a:t>
            </a:r>
          </a:p>
        </p:txBody>
      </p:sp>
      <p:sp>
        <p:nvSpPr>
          <p:cNvPr id="561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BDB9-1B5F-42DB-8829-592BAF9C4835}" type="slidenum">
              <a:rPr lang="en-US"/>
              <a:pPr/>
              <a:t>27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221662" cy="976312"/>
          </a:xfrm>
        </p:spPr>
        <p:txBody>
          <a:bodyPr/>
          <a:lstStyle/>
          <a:p>
            <a:r>
              <a:rPr lang="en-US"/>
              <a:t>Self-Consistent MPI Performance Guidelines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3197225"/>
          </a:xfrm>
        </p:spPr>
        <p:txBody>
          <a:bodyPr/>
          <a:lstStyle/>
          <a:p>
            <a:r>
              <a:rPr lang="en-US"/>
              <a:t>Although MPI is portable, there is a lot of performance variability among MPI implementations</a:t>
            </a:r>
          </a:p>
          <a:p>
            <a:pPr lvl="1"/>
            <a:r>
              <a:rPr lang="en-US"/>
              <a:t>Lots of performance surprises</a:t>
            </a:r>
          </a:p>
          <a:p>
            <a:pPr lvl="1"/>
            <a:endParaRPr lang="en-US"/>
          </a:p>
          <a:p>
            <a:r>
              <a:rPr lang="en-US"/>
              <a:t>We (Traff, Gropp, Thakur) have defined some common-sense performance guidelines for MPI</a:t>
            </a:r>
            <a:endParaRPr lang="en-US" i="1"/>
          </a:p>
          <a:p>
            <a:pPr lvl="1"/>
            <a:r>
              <a:rPr lang="en-US" i="1"/>
              <a:t>“Self-Consistent MPI Performance Guidelines”, IEEE TPDS, 2010</a:t>
            </a:r>
          </a:p>
          <a:p>
            <a:pPr lvl="1"/>
            <a:endParaRPr lang="en-US"/>
          </a:p>
          <a:p>
            <a:r>
              <a:rPr lang="en-US"/>
              <a:t>Tools could be written to check for these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65C2-9E1A-45D6-816B-ADA732E51100}" type="slidenum">
              <a:rPr lang="en-US"/>
              <a:pPr/>
              <a:t>28</a:t>
            </a:fld>
            <a:endParaRPr lang="en-US"/>
          </a:p>
        </p:txBody>
      </p:sp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847725" y="1720850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If there is an obvious way – intended by the MPI standard – of improving communication time, </a:t>
            </a:r>
          </a:p>
          <a:p>
            <a:pPr eaLnBrk="0" hangingPunct="0"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a sound MPI implementation should do so!</a:t>
            </a:r>
          </a:p>
        </p:txBody>
      </p:sp>
      <p:sp>
        <p:nvSpPr>
          <p:cNvPr id="563203" name="Text Box 3"/>
          <p:cNvSpPr txBox="1">
            <a:spLocks noChangeArrowheads="1"/>
          </p:cNvSpPr>
          <p:nvPr/>
        </p:nvSpPr>
        <p:spPr bwMode="auto">
          <a:xfrm>
            <a:off x="847725" y="385445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- And not the user!</a:t>
            </a:r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1000125" y="248285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EAF-2DAC-430A-B231-EE06D836FE2C}" type="slidenum">
              <a:rPr lang="en-US"/>
              <a:pPr/>
              <a:t>29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Requirements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768850"/>
          </a:xfrm>
        </p:spPr>
        <p:txBody>
          <a:bodyPr/>
          <a:lstStyle/>
          <a:p>
            <a:r>
              <a:rPr lang="en-US"/>
              <a:t>Subdividing messages into multiple messages should not reduce the communication time</a:t>
            </a:r>
          </a:p>
          <a:p>
            <a:pPr lvl="1"/>
            <a:r>
              <a:rPr lang="en-US" sz="1400"/>
              <a:t>MPI_Send(1500 bytes) &lt;= MPI_Send(750 bytes) + MPI_Send(750 bytes)</a:t>
            </a:r>
          </a:p>
          <a:p>
            <a:endParaRPr lang="en-US"/>
          </a:p>
          <a:p>
            <a:r>
              <a:rPr lang="en-US"/>
              <a:t>Replacing an MPI function with a similar function that provides additional semantic guarantees should not reduce the communication time</a:t>
            </a:r>
          </a:p>
          <a:p>
            <a:pPr lvl="1"/>
            <a:r>
              <a:rPr lang="en-US"/>
              <a:t>MPI_Send &lt;= MPI_Ssend</a:t>
            </a:r>
          </a:p>
          <a:p>
            <a:pPr lvl="1"/>
            <a:endParaRPr lang="en-US"/>
          </a:p>
          <a:p>
            <a:r>
              <a:rPr lang="en-US"/>
              <a:t>Replacing a specific MPI operation by a more general operation by which the same functionality can be expressed should not reduce communication time</a:t>
            </a:r>
          </a:p>
          <a:p>
            <a:pPr lvl="1"/>
            <a:r>
              <a:rPr lang="en-US"/>
              <a:t>MPI_Scatter &lt;= MPI_Bcast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2D66-F526-4759-88D0-392501FBC334}" type="slidenum">
              <a:rPr lang="en-US"/>
              <a:pPr/>
              <a:t>3</a:t>
            </a:fld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Extreme Scale Platforms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2701925"/>
          </a:xfrm>
        </p:spPr>
        <p:txBody>
          <a:bodyPr/>
          <a:lstStyle/>
          <a:p>
            <a:r>
              <a:rPr lang="en-US"/>
              <a:t>Hundreds of thousands of “nodes”</a:t>
            </a:r>
          </a:p>
          <a:p>
            <a:r>
              <a:rPr lang="en-US"/>
              <a:t>Each node has large numbers of cores, including</a:t>
            </a:r>
          </a:p>
          <a:p>
            <a:pPr lvl="1"/>
            <a:r>
              <a:rPr lang="en-US"/>
              <a:t>Regular CPUs and accelerators (e.g., GPUs)</a:t>
            </a:r>
          </a:p>
        </p:txBody>
      </p:sp>
      <p:grpSp>
        <p:nvGrpSpPr>
          <p:cNvPr id="434181" name="Group 5"/>
          <p:cNvGrpSpPr>
            <a:grpSpLocks/>
          </p:cNvGrpSpPr>
          <p:nvPr/>
        </p:nvGrpSpPr>
        <p:grpSpPr bwMode="auto">
          <a:xfrm>
            <a:off x="1266825" y="2917825"/>
            <a:ext cx="838200" cy="1752600"/>
            <a:chOff x="192" y="1296"/>
            <a:chExt cx="528" cy="1104"/>
          </a:xfrm>
        </p:grpSpPr>
        <p:sp>
          <p:nvSpPr>
            <p:cNvPr id="434182" name="Rectangle 6"/>
            <p:cNvSpPr>
              <a:spLocks noChangeArrowheads="1"/>
            </p:cNvSpPr>
            <p:nvPr/>
          </p:nvSpPr>
          <p:spPr bwMode="auto">
            <a:xfrm>
              <a:off x="480" y="1872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83" name="Rectangle 7"/>
            <p:cNvSpPr>
              <a:spLocks noChangeArrowheads="1"/>
            </p:cNvSpPr>
            <p:nvPr/>
          </p:nvSpPr>
          <p:spPr bwMode="auto">
            <a:xfrm>
              <a:off x="480" y="1584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84" name="Rectangle 8"/>
            <p:cNvSpPr>
              <a:spLocks noChangeArrowheads="1"/>
            </p:cNvSpPr>
            <p:nvPr/>
          </p:nvSpPr>
          <p:spPr bwMode="auto">
            <a:xfrm>
              <a:off x="480" y="1296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336" y="2016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336" y="1440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192" y="2160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89" name="Rectangle 13"/>
            <p:cNvSpPr>
              <a:spLocks noChangeArrowheads="1"/>
            </p:cNvSpPr>
            <p:nvPr/>
          </p:nvSpPr>
          <p:spPr bwMode="auto">
            <a:xfrm>
              <a:off x="192" y="1872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0" name="Rectangle 14"/>
            <p:cNvSpPr>
              <a:spLocks noChangeArrowheads="1"/>
            </p:cNvSpPr>
            <p:nvPr/>
          </p:nvSpPr>
          <p:spPr bwMode="auto">
            <a:xfrm>
              <a:off x="192" y="1584"/>
              <a:ext cx="240" cy="240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434191" name="Group 15"/>
          <p:cNvGrpSpPr>
            <a:grpSpLocks/>
          </p:cNvGrpSpPr>
          <p:nvPr/>
        </p:nvGrpSpPr>
        <p:grpSpPr bwMode="auto">
          <a:xfrm>
            <a:off x="1952625" y="2689225"/>
            <a:ext cx="1066800" cy="2895600"/>
            <a:chOff x="432" y="1152"/>
            <a:chExt cx="672" cy="1824"/>
          </a:xfrm>
        </p:grpSpPr>
        <p:sp>
          <p:nvSpPr>
            <p:cNvPr id="434192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3" name="Rectangle 17"/>
            <p:cNvSpPr>
              <a:spLocks noChangeArrowheads="1"/>
            </p:cNvSpPr>
            <p:nvPr/>
          </p:nvSpPr>
          <p:spPr bwMode="auto">
            <a:xfrm>
              <a:off x="864" y="2016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4" name="Rectangle 18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5" name="Rectangle 19"/>
            <p:cNvSpPr>
              <a:spLocks noChangeArrowheads="1"/>
            </p:cNvSpPr>
            <p:nvPr/>
          </p:nvSpPr>
          <p:spPr bwMode="auto">
            <a:xfrm>
              <a:off x="864" y="1440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6" name="Rectangle 20"/>
            <p:cNvSpPr>
              <a:spLocks noChangeArrowheads="1"/>
            </p:cNvSpPr>
            <p:nvPr/>
          </p:nvSpPr>
          <p:spPr bwMode="auto">
            <a:xfrm>
              <a:off x="864" y="1152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7" name="Rectangle 21"/>
            <p:cNvSpPr>
              <a:spLocks noChangeArrowheads="1"/>
            </p:cNvSpPr>
            <p:nvPr/>
          </p:nvSpPr>
          <p:spPr bwMode="auto">
            <a:xfrm>
              <a:off x="720" y="2448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8" name="Rectangle 22"/>
            <p:cNvSpPr>
              <a:spLocks noChangeArrowheads="1"/>
            </p:cNvSpPr>
            <p:nvPr/>
          </p:nvSpPr>
          <p:spPr bwMode="auto">
            <a:xfrm>
              <a:off x="720" y="2160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199" name="Rectangle 23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0" name="Rectangle 24"/>
            <p:cNvSpPr>
              <a:spLocks noChangeArrowheads="1"/>
            </p:cNvSpPr>
            <p:nvPr/>
          </p:nvSpPr>
          <p:spPr bwMode="auto">
            <a:xfrm>
              <a:off x="720" y="1584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1" name="Rectangle 25"/>
            <p:cNvSpPr>
              <a:spLocks noChangeArrowheads="1"/>
            </p:cNvSpPr>
            <p:nvPr/>
          </p:nvSpPr>
          <p:spPr bwMode="auto">
            <a:xfrm>
              <a:off x="720" y="1296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2" name="Rectangle 26"/>
            <p:cNvSpPr>
              <a:spLocks noChangeArrowheads="1"/>
            </p:cNvSpPr>
            <p:nvPr/>
          </p:nvSpPr>
          <p:spPr bwMode="auto">
            <a:xfrm>
              <a:off x="576" y="2592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3" name="Rectangle 27"/>
            <p:cNvSpPr>
              <a:spLocks noChangeArrowheads="1"/>
            </p:cNvSpPr>
            <p:nvPr/>
          </p:nvSpPr>
          <p:spPr bwMode="auto">
            <a:xfrm>
              <a:off x="576" y="2304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4" name="Rectangle 28"/>
            <p:cNvSpPr>
              <a:spLocks noChangeArrowheads="1"/>
            </p:cNvSpPr>
            <p:nvPr/>
          </p:nvSpPr>
          <p:spPr bwMode="auto">
            <a:xfrm>
              <a:off x="576" y="2016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5" name="Rectangle 29"/>
            <p:cNvSpPr>
              <a:spLocks noChangeArrowheads="1"/>
            </p:cNvSpPr>
            <p:nvPr/>
          </p:nvSpPr>
          <p:spPr bwMode="auto">
            <a:xfrm>
              <a:off x="576" y="1728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6" name="Rectangle 30"/>
            <p:cNvSpPr>
              <a:spLocks noChangeArrowheads="1"/>
            </p:cNvSpPr>
            <p:nvPr/>
          </p:nvSpPr>
          <p:spPr bwMode="auto">
            <a:xfrm>
              <a:off x="576" y="1440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7" name="Rectangle 31"/>
            <p:cNvSpPr>
              <a:spLocks noChangeArrowheads="1"/>
            </p:cNvSpPr>
            <p:nvPr/>
          </p:nvSpPr>
          <p:spPr bwMode="auto">
            <a:xfrm>
              <a:off x="432" y="2736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8" name="Rectangle 32"/>
            <p:cNvSpPr>
              <a:spLocks noChangeArrowheads="1"/>
            </p:cNvSpPr>
            <p:nvPr/>
          </p:nvSpPr>
          <p:spPr bwMode="auto">
            <a:xfrm>
              <a:off x="432" y="2448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09" name="Rectangle 33"/>
            <p:cNvSpPr>
              <a:spLocks noChangeArrowheads="1"/>
            </p:cNvSpPr>
            <p:nvPr/>
          </p:nvSpPr>
          <p:spPr bwMode="auto">
            <a:xfrm>
              <a:off x="432" y="2160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0" name="Rectangle 34"/>
            <p:cNvSpPr>
              <a:spLocks noChangeArrowheads="1"/>
            </p:cNvSpPr>
            <p:nvPr/>
          </p:nvSpPr>
          <p:spPr bwMode="auto">
            <a:xfrm>
              <a:off x="432" y="1872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1" name="Rectangle 35"/>
            <p:cNvSpPr>
              <a:spLocks noChangeArrowheads="1"/>
            </p:cNvSpPr>
            <p:nvPr/>
          </p:nvSpPr>
          <p:spPr bwMode="auto">
            <a:xfrm>
              <a:off x="432" y="1584"/>
              <a:ext cx="240" cy="24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434212" name="Group 36"/>
          <p:cNvGrpSpPr>
            <a:grpSpLocks/>
          </p:cNvGrpSpPr>
          <p:nvPr/>
        </p:nvGrpSpPr>
        <p:grpSpPr bwMode="auto">
          <a:xfrm>
            <a:off x="2867025" y="2663825"/>
            <a:ext cx="3352800" cy="2895600"/>
            <a:chOff x="1488" y="1200"/>
            <a:chExt cx="2112" cy="1824"/>
          </a:xfrm>
        </p:grpSpPr>
        <p:sp>
          <p:nvSpPr>
            <p:cNvPr id="434213" name="Rectangle 37"/>
            <p:cNvSpPr>
              <a:spLocks noChangeArrowheads="1"/>
            </p:cNvSpPr>
            <p:nvPr/>
          </p:nvSpPr>
          <p:spPr bwMode="auto">
            <a:xfrm>
              <a:off x="1920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4" name="Rectangle 38"/>
            <p:cNvSpPr>
              <a:spLocks noChangeArrowheads="1"/>
            </p:cNvSpPr>
            <p:nvPr/>
          </p:nvSpPr>
          <p:spPr bwMode="auto">
            <a:xfrm>
              <a:off x="1920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5" name="Rectangle 39"/>
            <p:cNvSpPr>
              <a:spLocks noChangeArrowheads="1"/>
            </p:cNvSpPr>
            <p:nvPr/>
          </p:nvSpPr>
          <p:spPr bwMode="auto">
            <a:xfrm>
              <a:off x="1920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6" name="Rectangle 40"/>
            <p:cNvSpPr>
              <a:spLocks noChangeArrowheads="1"/>
            </p:cNvSpPr>
            <p:nvPr/>
          </p:nvSpPr>
          <p:spPr bwMode="auto">
            <a:xfrm>
              <a:off x="1920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7" name="Rectangle 41"/>
            <p:cNvSpPr>
              <a:spLocks noChangeArrowheads="1"/>
            </p:cNvSpPr>
            <p:nvPr/>
          </p:nvSpPr>
          <p:spPr bwMode="auto">
            <a:xfrm>
              <a:off x="1920" y="120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8" name="Rectangle 42"/>
            <p:cNvSpPr>
              <a:spLocks noChangeArrowheads="1"/>
            </p:cNvSpPr>
            <p:nvPr/>
          </p:nvSpPr>
          <p:spPr bwMode="auto">
            <a:xfrm>
              <a:off x="2208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19" name="Rectangle 43"/>
            <p:cNvSpPr>
              <a:spLocks noChangeArrowheads="1"/>
            </p:cNvSpPr>
            <p:nvPr/>
          </p:nvSpPr>
          <p:spPr bwMode="auto">
            <a:xfrm>
              <a:off x="2208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0" name="Rectangle 44"/>
            <p:cNvSpPr>
              <a:spLocks noChangeArrowheads="1"/>
            </p:cNvSpPr>
            <p:nvPr/>
          </p:nvSpPr>
          <p:spPr bwMode="auto">
            <a:xfrm>
              <a:off x="2208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1" name="Rectangle 45"/>
            <p:cNvSpPr>
              <a:spLocks noChangeArrowheads="1"/>
            </p:cNvSpPr>
            <p:nvPr/>
          </p:nvSpPr>
          <p:spPr bwMode="auto">
            <a:xfrm>
              <a:off x="2208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2" name="Rectangle 46"/>
            <p:cNvSpPr>
              <a:spLocks noChangeArrowheads="1"/>
            </p:cNvSpPr>
            <p:nvPr/>
          </p:nvSpPr>
          <p:spPr bwMode="auto">
            <a:xfrm>
              <a:off x="2208" y="120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3" name="Rectangle 47"/>
            <p:cNvSpPr>
              <a:spLocks noChangeArrowheads="1"/>
            </p:cNvSpPr>
            <p:nvPr/>
          </p:nvSpPr>
          <p:spPr bwMode="auto">
            <a:xfrm>
              <a:off x="2496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4" name="Rectangle 48"/>
            <p:cNvSpPr>
              <a:spLocks noChangeArrowheads="1"/>
            </p:cNvSpPr>
            <p:nvPr/>
          </p:nvSpPr>
          <p:spPr bwMode="auto">
            <a:xfrm>
              <a:off x="2496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5" name="Rectangle 49"/>
            <p:cNvSpPr>
              <a:spLocks noChangeArrowheads="1"/>
            </p:cNvSpPr>
            <p:nvPr/>
          </p:nvSpPr>
          <p:spPr bwMode="auto">
            <a:xfrm>
              <a:off x="2496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6" name="Rectangle 50"/>
            <p:cNvSpPr>
              <a:spLocks noChangeArrowheads="1"/>
            </p:cNvSpPr>
            <p:nvPr/>
          </p:nvSpPr>
          <p:spPr bwMode="auto">
            <a:xfrm>
              <a:off x="2496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7" name="Rectangle 51"/>
            <p:cNvSpPr>
              <a:spLocks noChangeArrowheads="1"/>
            </p:cNvSpPr>
            <p:nvPr/>
          </p:nvSpPr>
          <p:spPr bwMode="auto">
            <a:xfrm>
              <a:off x="2496" y="120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8" name="Rectangle 52"/>
            <p:cNvSpPr>
              <a:spLocks noChangeArrowheads="1"/>
            </p:cNvSpPr>
            <p:nvPr/>
          </p:nvSpPr>
          <p:spPr bwMode="auto">
            <a:xfrm>
              <a:off x="2784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29" name="Rectangle 53"/>
            <p:cNvSpPr>
              <a:spLocks noChangeArrowheads="1"/>
            </p:cNvSpPr>
            <p:nvPr/>
          </p:nvSpPr>
          <p:spPr bwMode="auto">
            <a:xfrm>
              <a:off x="2784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0" name="Rectangle 54"/>
            <p:cNvSpPr>
              <a:spLocks noChangeArrowheads="1"/>
            </p:cNvSpPr>
            <p:nvPr/>
          </p:nvSpPr>
          <p:spPr bwMode="auto">
            <a:xfrm>
              <a:off x="2784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1" name="Rectangle 55"/>
            <p:cNvSpPr>
              <a:spLocks noChangeArrowheads="1"/>
            </p:cNvSpPr>
            <p:nvPr/>
          </p:nvSpPr>
          <p:spPr bwMode="auto">
            <a:xfrm>
              <a:off x="2784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2" name="Rectangle 56"/>
            <p:cNvSpPr>
              <a:spLocks noChangeArrowheads="1"/>
            </p:cNvSpPr>
            <p:nvPr/>
          </p:nvSpPr>
          <p:spPr bwMode="auto">
            <a:xfrm>
              <a:off x="2784" y="120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3" name="Rectangle 57"/>
            <p:cNvSpPr>
              <a:spLocks noChangeArrowheads="1"/>
            </p:cNvSpPr>
            <p:nvPr/>
          </p:nvSpPr>
          <p:spPr bwMode="auto">
            <a:xfrm>
              <a:off x="3072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4" name="Rectangle 58"/>
            <p:cNvSpPr>
              <a:spLocks noChangeArrowheads="1"/>
            </p:cNvSpPr>
            <p:nvPr/>
          </p:nvSpPr>
          <p:spPr bwMode="auto">
            <a:xfrm>
              <a:off x="3072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5" name="Rectangle 59"/>
            <p:cNvSpPr>
              <a:spLocks noChangeArrowheads="1"/>
            </p:cNvSpPr>
            <p:nvPr/>
          </p:nvSpPr>
          <p:spPr bwMode="auto">
            <a:xfrm>
              <a:off x="3072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6" name="Rectangle 60"/>
            <p:cNvSpPr>
              <a:spLocks noChangeArrowheads="1"/>
            </p:cNvSpPr>
            <p:nvPr/>
          </p:nvSpPr>
          <p:spPr bwMode="auto">
            <a:xfrm>
              <a:off x="3072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7" name="Rectangle 61"/>
            <p:cNvSpPr>
              <a:spLocks noChangeArrowheads="1"/>
            </p:cNvSpPr>
            <p:nvPr/>
          </p:nvSpPr>
          <p:spPr bwMode="auto">
            <a:xfrm>
              <a:off x="3072" y="120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8" name="Rectangle 62"/>
            <p:cNvSpPr>
              <a:spLocks noChangeArrowheads="1"/>
            </p:cNvSpPr>
            <p:nvPr/>
          </p:nvSpPr>
          <p:spPr bwMode="auto">
            <a:xfrm>
              <a:off x="3360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39" name="Rectangle 63"/>
            <p:cNvSpPr>
              <a:spLocks noChangeArrowheads="1"/>
            </p:cNvSpPr>
            <p:nvPr/>
          </p:nvSpPr>
          <p:spPr bwMode="auto">
            <a:xfrm>
              <a:off x="3360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0" name="Rectangle 64"/>
            <p:cNvSpPr>
              <a:spLocks noChangeArrowheads="1"/>
            </p:cNvSpPr>
            <p:nvPr/>
          </p:nvSpPr>
          <p:spPr bwMode="auto">
            <a:xfrm>
              <a:off x="3360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1" name="Rectangle 65"/>
            <p:cNvSpPr>
              <a:spLocks noChangeArrowheads="1"/>
            </p:cNvSpPr>
            <p:nvPr/>
          </p:nvSpPr>
          <p:spPr bwMode="auto">
            <a:xfrm>
              <a:off x="3360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2" name="Rectangle 66"/>
            <p:cNvSpPr>
              <a:spLocks noChangeArrowheads="1"/>
            </p:cNvSpPr>
            <p:nvPr/>
          </p:nvSpPr>
          <p:spPr bwMode="auto">
            <a:xfrm>
              <a:off x="3360" y="120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3" name="Rectangle 67"/>
            <p:cNvSpPr>
              <a:spLocks noChangeArrowheads="1"/>
            </p:cNvSpPr>
            <p:nvPr/>
          </p:nvSpPr>
          <p:spPr bwMode="auto">
            <a:xfrm>
              <a:off x="1776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4" name="Rectangle 68"/>
            <p:cNvSpPr>
              <a:spLocks noChangeArrowheads="1"/>
            </p:cNvSpPr>
            <p:nvPr/>
          </p:nvSpPr>
          <p:spPr bwMode="auto">
            <a:xfrm>
              <a:off x="1776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5" name="Rectangle 69"/>
            <p:cNvSpPr>
              <a:spLocks noChangeArrowheads="1"/>
            </p:cNvSpPr>
            <p:nvPr/>
          </p:nvSpPr>
          <p:spPr bwMode="auto">
            <a:xfrm>
              <a:off x="1776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6" name="Rectangle 70"/>
            <p:cNvSpPr>
              <a:spLocks noChangeArrowheads="1"/>
            </p:cNvSpPr>
            <p:nvPr/>
          </p:nvSpPr>
          <p:spPr bwMode="auto">
            <a:xfrm>
              <a:off x="1776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7" name="Rectangle 71"/>
            <p:cNvSpPr>
              <a:spLocks noChangeArrowheads="1"/>
            </p:cNvSpPr>
            <p:nvPr/>
          </p:nvSpPr>
          <p:spPr bwMode="auto">
            <a:xfrm>
              <a:off x="1776" y="134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8" name="Rectangle 72"/>
            <p:cNvSpPr>
              <a:spLocks noChangeArrowheads="1"/>
            </p:cNvSpPr>
            <p:nvPr/>
          </p:nvSpPr>
          <p:spPr bwMode="auto">
            <a:xfrm>
              <a:off x="2064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49" name="Rectangle 73"/>
            <p:cNvSpPr>
              <a:spLocks noChangeArrowheads="1"/>
            </p:cNvSpPr>
            <p:nvPr/>
          </p:nvSpPr>
          <p:spPr bwMode="auto">
            <a:xfrm>
              <a:off x="2064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0" name="Rectangle 74"/>
            <p:cNvSpPr>
              <a:spLocks noChangeArrowheads="1"/>
            </p:cNvSpPr>
            <p:nvPr/>
          </p:nvSpPr>
          <p:spPr bwMode="auto">
            <a:xfrm>
              <a:off x="2064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1" name="Rectangle 75"/>
            <p:cNvSpPr>
              <a:spLocks noChangeArrowheads="1"/>
            </p:cNvSpPr>
            <p:nvPr/>
          </p:nvSpPr>
          <p:spPr bwMode="auto">
            <a:xfrm>
              <a:off x="2064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2" name="Rectangle 76"/>
            <p:cNvSpPr>
              <a:spLocks noChangeArrowheads="1"/>
            </p:cNvSpPr>
            <p:nvPr/>
          </p:nvSpPr>
          <p:spPr bwMode="auto">
            <a:xfrm>
              <a:off x="2064" y="134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3" name="Rectangle 77"/>
            <p:cNvSpPr>
              <a:spLocks noChangeArrowheads="1"/>
            </p:cNvSpPr>
            <p:nvPr/>
          </p:nvSpPr>
          <p:spPr bwMode="auto">
            <a:xfrm>
              <a:off x="2352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4" name="Rectangle 78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5" name="Rectangle 79"/>
            <p:cNvSpPr>
              <a:spLocks noChangeArrowheads="1"/>
            </p:cNvSpPr>
            <p:nvPr/>
          </p:nvSpPr>
          <p:spPr bwMode="auto">
            <a:xfrm>
              <a:off x="2352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6" name="Rectangle 80"/>
            <p:cNvSpPr>
              <a:spLocks noChangeArrowheads="1"/>
            </p:cNvSpPr>
            <p:nvPr/>
          </p:nvSpPr>
          <p:spPr bwMode="auto">
            <a:xfrm>
              <a:off x="2352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7" name="Rectangle 81"/>
            <p:cNvSpPr>
              <a:spLocks noChangeArrowheads="1"/>
            </p:cNvSpPr>
            <p:nvPr/>
          </p:nvSpPr>
          <p:spPr bwMode="auto">
            <a:xfrm>
              <a:off x="2352" y="134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8" name="Rectangle 82"/>
            <p:cNvSpPr>
              <a:spLocks noChangeArrowheads="1"/>
            </p:cNvSpPr>
            <p:nvPr/>
          </p:nvSpPr>
          <p:spPr bwMode="auto">
            <a:xfrm>
              <a:off x="2640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59" name="Rectangle 83"/>
            <p:cNvSpPr>
              <a:spLocks noChangeArrowheads="1"/>
            </p:cNvSpPr>
            <p:nvPr/>
          </p:nvSpPr>
          <p:spPr bwMode="auto">
            <a:xfrm>
              <a:off x="2640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0" name="Rectangle 84"/>
            <p:cNvSpPr>
              <a:spLocks noChangeArrowheads="1"/>
            </p:cNvSpPr>
            <p:nvPr/>
          </p:nvSpPr>
          <p:spPr bwMode="auto">
            <a:xfrm>
              <a:off x="2640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1" name="Rectangle 85"/>
            <p:cNvSpPr>
              <a:spLocks noChangeArrowheads="1"/>
            </p:cNvSpPr>
            <p:nvPr/>
          </p:nvSpPr>
          <p:spPr bwMode="auto">
            <a:xfrm>
              <a:off x="2640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2" name="Rectangle 86"/>
            <p:cNvSpPr>
              <a:spLocks noChangeArrowheads="1"/>
            </p:cNvSpPr>
            <p:nvPr/>
          </p:nvSpPr>
          <p:spPr bwMode="auto">
            <a:xfrm>
              <a:off x="2640" y="134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3" name="Rectangle 87"/>
            <p:cNvSpPr>
              <a:spLocks noChangeArrowheads="1"/>
            </p:cNvSpPr>
            <p:nvPr/>
          </p:nvSpPr>
          <p:spPr bwMode="auto">
            <a:xfrm>
              <a:off x="2928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4" name="Rectangle 88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5" name="Rectangle 89"/>
            <p:cNvSpPr>
              <a:spLocks noChangeArrowheads="1"/>
            </p:cNvSpPr>
            <p:nvPr/>
          </p:nvSpPr>
          <p:spPr bwMode="auto">
            <a:xfrm>
              <a:off x="2928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6" name="Rectangle 90"/>
            <p:cNvSpPr>
              <a:spLocks noChangeArrowheads="1"/>
            </p:cNvSpPr>
            <p:nvPr/>
          </p:nvSpPr>
          <p:spPr bwMode="auto">
            <a:xfrm>
              <a:off x="2928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7" name="Rectangle 91"/>
            <p:cNvSpPr>
              <a:spLocks noChangeArrowheads="1"/>
            </p:cNvSpPr>
            <p:nvPr/>
          </p:nvSpPr>
          <p:spPr bwMode="auto">
            <a:xfrm>
              <a:off x="2928" y="134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8" name="Rectangle 92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69" name="Rectangle 93"/>
            <p:cNvSpPr>
              <a:spLocks noChangeArrowheads="1"/>
            </p:cNvSpPr>
            <p:nvPr/>
          </p:nvSpPr>
          <p:spPr bwMode="auto">
            <a:xfrm>
              <a:off x="3216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0" name="Rectangle 94"/>
            <p:cNvSpPr>
              <a:spLocks noChangeArrowheads="1"/>
            </p:cNvSpPr>
            <p:nvPr/>
          </p:nvSpPr>
          <p:spPr bwMode="auto">
            <a:xfrm>
              <a:off x="3216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1" name="Rectangle 95"/>
            <p:cNvSpPr>
              <a:spLocks noChangeArrowheads="1"/>
            </p:cNvSpPr>
            <p:nvPr/>
          </p:nvSpPr>
          <p:spPr bwMode="auto">
            <a:xfrm>
              <a:off x="3216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2" name="Rectangle 96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3" name="Rectangle 97"/>
            <p:cNvSpPr>
              <a:spLocks noChangeArrowheads="1"/>
            </p:cNvSpPr>
            <p:nvPr/>
          </p:nvSpPr>
          <p:spPr bwMode="auto">
            <a:xfrm>
              <a:off x="1632" y="264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4" name="Rectangle 98"/>
            <p:cNvSpPr>
              <a:spLocks noChangeArrowheads="1"/>
            </p:cNvSpPr>
            <p:nvPr/>
          </p:nvSpPr>
          <p:spPr bwMode="auto">
            <a:xfrm>
              <a:off x="1632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5" name="Rectangle 99"/>
            <p:cNvSpPr>
              <a:spLocks noChangeArrowheads="1"/>
            </p:cNvSpPr>
            <p:nvPr/>
          </p:nvSpPr>
          <p:spPr bwMode="auto">
            <a:xfrm>
              <a:off x="1632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6" name="Rectangle 100"/>
            <p:cNvSpPr>
              <a:spLocks noChangeArrowheads="1"/>
            </p:cNvSpPr>
            <p:nvPr/>
          </p:nvSpPr>
          <p:spPr bwMode="auto">
            <a:xfrm>
              <a:off x="1632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7" name="Rectangle 101"/>
            <p:cNvSpPr>
              <a:spLocks noChangeArrowheads="1"/>
            </p:cNvSpPr>
            <p:nvPr/>
          </p:nvSpPr>
          <p:spPr bwMode="auto">
            <a:xfrm>
              <a:off x="1632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8" name="Rectangle 102"/>
            <p:cNvSpPr>
              <a:spLocks noChangeArrowheads="1"/>
            </p:cNvSpPr>
            <p:nvPr/>
          </p:nvSpPr>
          <p:spPr bwMode="auto">
            <a:xfrm>
              <a:off x="1920" y="264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79" name="Rectangle 103"/>
            <p:cNvSpPr>
              <a:spLocks noChangeArrowheads="1"/>
            </p:cNvSpPr>
            <p:nvPr/>
          </p:nvSpPr>
          <p:spPr bwMode="auto">
            <a:xfrm>
              <a:off x="1920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0" name="Rectangle 104"/>
            <p:cNvSpPr>
              <a:spLocks noChangeArrowheads="1"/>
            </p:cNvSpPr>
            <p:nvPr/>
          </p:nvSpPr>
          <p:spPr bwMode="auto">
            <a:xfrm>
              <a:off x="1920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1" name="Rectangle 105"/>
            <p:cNvSpPr>
              <a:spLocks noChangeArrowheads="1"/>
            </p:cNvSpPr>
            <p:nvPr/>
          </p:nvSpPr>
          <p:spPr bwMode="auto">
            <a:xfrm>
              <a:off x="1920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2" name="Rectangle 106"/>
            <p:cNvSpPr>
              <a:spLocks noChangeArrowheads="1"/>
            </p:cNvSpPr>
            <p:nvPr/>
          </p:nvSpPr>
          <p:spPr bwMode="auto">
            <a:xfrm>
              <a:off x="1920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3" name="Rectangle 107"/>
            <p:cNvSpPr>
              <a:spLocks noChangeArrowheads="1"/>
            </p:cNvSpPr>
            <p:nvPr/>
          </p:nvSpPr>
          <p:spPr bwMode="auto">
            <a:xfrm>
              <a:off x="2208" y="264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4" name="Rectangle 108"/>
            <p:cNvSpPr>
              <a:spLocks noChangeArrowheads="1"/>
            </p:cNvSpPr>
            <p:nvPr/>
          </p:nvSpPr>
          <p:spPr bwMode="auto">
            <a:xfrm>
              <a:off x="2208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5" name="Rectangle 109"/>
            <p:cNvSpPr>
              <a:spLocks noChangeArrowheads="1"/>
            </p:cNvSpPr>
            <p:nvPr/>
          </p:nvSpPr>
          <p:spPr bwMode="auto">
            <a:xfrm>
              <a:off x="2208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6" name="Rectangle 110"/>
            <p:cNvSpPr>
              <a:spLocks noChangeArrowheads="1"/>
            </p:cNvSpPr>
            <p:nvPr/>
          </p:nvSpPr>
          <p:spPr bwMode="auto">
            <a:xfrm>
              <a:off x="2208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7" name="Rectangle 111"/>
            <p:cNvSpPr>
              <a:spLocks noChangeArrowheads="1"/>
            </p:cNvSpPr>
            <p:nvPr/>
          </p:nvSpPr>
          <p:spPr bwMode="auto">
            <a:xfrm>
              <a:off x="2208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8" name="Rectangle 112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89" name="Rectangle 113"/>
            <p:cNvSpPr>
              <a:spLocks noChangeArrowheads="1"/>
            </p:cNvSpPr>
            <p:nvPr/>
          </p:nvSpPr>
          <p:spPr bwMode="auto">
            <a:xfrm>
              <a:off x="2496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0" name="Rectangle 114"/>
            <p:cNvSpPr>
              <a:spLocks noChangeArrowheads="1"/>
            </p:cNvSpPr>
            <p:nvPr/>
          </p:nvSpPr>
          <p:spPr bwMode="auto">
            <a:xfrm>
              <a:off x="2496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1" name="Rectangle 115"/>
            <p:cNvSpPr>
              <a:spLocks noChangeArrowheads="1"/>
            </p:cNvSpPr>
            <p:nvPr/>
          </p:nvSpPr>
          <p:spPr bwMode="auto">
            <a:xfrm>
              <a:off x="2496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2" name="Rectangle 116"/>
            <p:cNvSpPr>
              <a:spLocks noChangeArrowheads="1"/>
            </p:cNvSpPr>
            <p:nvPr/>
          </p:nvSpPr>
          <p:spPr bwMode="auto">
            <a:xfrm>
              <a:off x="2496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3" name="Rectangle 117"/>
            <p:cNvSpPr>
              <a:spLocks noChangeArrowheads="1"/>
            </p:cNvSpPr>
            <p:nvPr/>
          </p:nvSpPr>
          <p:spPr bwMode="auto">
            <a:xfrm>
              <a:off x="2784" y="264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4" name="Rectangle 118"/>
            <p:cNvSpPr>
              <a:spLocks noChangeArrowheads="1"/>
            </p:cNvSpPr>
            <p:nvPr/>
          </p:nvSpPr>
          <p:spPr bwMode="auto">
            <a:xfrm>
              <a:off x="2784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5" name="Rectangle 119"/>
            <p:cNvSpPr>
              <a:spLocks noChangeArrowheads="1"/>
            </p:cNvSpPr>
            <p:nvPr/>
          </p:nvSpPr>
          <p:spPr bwMode="auto">
            <a:xfrm>
              <a:off x="2784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6" name="Rectangle 120"/>
            <p:cNvSpPr>
              <a:spLocks noChangeArrowheads="1"/>
            </p:cNvSpPr>
            <p:nvPr/>
          </p:nvSpPr>
          <p:spPr bwMode="auto">
            <a:xfrm>
              <a:off x="2784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7" name="Rectangle 121"/>
            <p:cNvSpPr>
              <a:spLocks noChangeArrowheads="1"/>
            </p:cNvSpPr>
            <p:nvPr/>
          </p:nvSpPr>
          <p:spPr bwMode="auto">
            <a:xfrm>
              <a:off x="2784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8" name="Rectangle 122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299" name="Rectangle 123"/>
            <p:cNvSpPr>
              <a:spLocks noChangeArrowheads="1"/>
            </p:cNvSpPr>
            <p:nvPr/>
          </p:nvSpPr>
          <p:spPr bwMode="auto">
            <a:xfrm>
              <a:off x="3072" y="235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0" name="Rectangle 124"/>
            <p:cNvSpPr>
              <a:spLocks noChangeArrowheads="1"/>
            </p:cNvSpPr>
            <p:nvPr/>
          </p:nvSpPr>
          <p:spPr bwMode="auto">
            <a:xfrm>
              <a:off x="3072" y="206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1" name="Rectangle 125"/>
            <p:cNvSpPr>
              <a:spLocks noChangeArrowheads="1"/>
            </p:cNvSpPr>
            <p:nvPr/>
          </p:nvSpPr>
          <p:spPr bwMode="auto">
            <a:xfrm>
              <a:off x="3072" y="177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2" name="Rectangle 126"/>
            <p:cNvSpPr>
              <a:spLocks noChangeArrowheads="1"/>
            </p:cNvSpPr>
            <p:nvPr/>
          </p:nvSpPr>
          <p:spPr bwMode="auto">
            <a:xfrm>
              <a:off x="3072" y="148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3" name="Rectangle 127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4" name="Rectangle 128"/>
            <p:cNvSpPr>
              <a:spLocks noChangeArrowheads="1"/>
            </p:cNvSpPr>
            <p:nvPr/>
          </p:nvSpPr>
          <p:spPr bwMode="auto">
            <a:xfrm>
              <a:off x="1488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5" name="Rectangle 129"/>
            <p:cNvSpPr>
              <a:spLocks noChangeArrowheads="1"/>
            </p:cNvSpPr>
            <p:nvPr/>
          </p:nvSpPr>
          <p:spPr bwMode="auto">
            <a:xfrm>
              <a:off x="1488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6" name="Rectangle 130"/>
            <p:cNvSpPr>
              <a:spLocks noChangeArrowheads="1"/>
            </p:cNvSpPr>
            <p:nvPr/>
          </p:nvSpPr>
          <p:spPr bwMode="auto">
            <a:xfrm>
              <a:off x="1488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7" name="Rectangle 131"/>
            <p:cNvSpPr>
              <a:spLocks noChangeArrowheads="1"/>
            </p:cNvSpPr>
            <p:nvPr/>
          </p:nvSpPr>
          <p:spPr bwMode="auto">
            <a:xfrm>
              <a:off x="1488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8" name="Rectangle 132"/>
            <p:cNvSpPr>
              <a:spLocks noChangeArrowheads="1"/>
            </p:cNvSpPr>
            <p:nvPr/>
          </p:nvSpPr>
          <p:spPr bwMode="auto">
            <a:xfrm>
              <a:off x="1776" y="278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09" name="Rectangle 133"/>
            <p:cNvSpPr>
              <a:spLocks noChangeArrowheads="1"/>
            </p:cNvSpPr>
            <p:nvPr/>
          </p:nvSpPr>
          <p:spPr bwMode="auto">
            <a:xfrm>
              <a:off x="1776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0" name="Rectangle 134"/>
            <p:cNvSpPr>
              <a:spLocks noChangeArrowheads="1"/>
            </p:cNvSpPr>
            <p:nvPr/>
          </p:nvSpPr>
          <p:spPr bwMode="auto">
            <a:xfrm>
              <a:off x="1776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1" name="Rectangle 135"/>
            <p:cNvSpPr>
              <a:spLocks noChangeArrowheads="1"/>
            </p:cNvSpPr>
            <p:nvPr/>
          </p:nvSpPr>
          <p:spPr bwMode="auto">
            <a:xfrm>
              <a:off x="1776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2" name="Rectangle 136"/>
            <p:cNvSpPr>
              <a:spLocks noChangeArrowheads="1"/>
            </p:cNvSpPr>
            <p:nvPr/>
          </p:nvSpPr>
          <p:spPr bwMode="auto">
            <a:xfrm>
              <a:off x="1776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3" name="Rectangle 137"/>
            <p:cNvSpPr>
              <a:spLocks noChangeArrowheads="1"/>
            </p:cNvSpPr>
            <p:nvPr/>
          </p:nvSpPr>
          <p:spPr bwMode="auto">
            <a:xfrm>
              <a:off x="2064" y="278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4" name="Rectangle 138"/>
            <p:cNvSpPr>
              <a:spLocks noChangeArrowheads="1"/>
            </p:cNvSpPr>
            <p:nvPr/>
          </p:nvSpPr>
          <p:spPr bwMode="auto">
            <a:xfrm>
              <a:off x="2064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5" name="Rectangle 139"/>
            <p:cNvSpPr>
              <a:spLocks noChangeArrowheads="1"/>
            </p:cNvSpPr>
            <p:nvPr/>
          </p:nvSpPr>
          <p:spPr bwMode="auto">
            <a:xfrm>
              <a:off x="2064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6" name="Rectangle 140"/>
            <p:cNvSpPr>
              <a:spLocks noChangeArrowheads="1"/>
            </p:cNvSpPr>
            <p:nvPr/>
          </p:nvSpPr>
          <p:spPr bwMode="auto">
            <a:xfrm>
              <a:off x="2064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7" name="Rectangle 141"/>
            <p:cNvSpPr>
              <a:spLocks noChangeArrowheads="1"/>
            </p:cNvSpPr>
            <p:nvPr/>
          </p:nvSpPr>
          <p:spPr bwMode="auto">
            <a:xfrm>
              <a:off x="2064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8" name="Rectangle 142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19" name="Rectangle 143"/>
            <p:cNvSpPr>
              <a:spLocks noChangeArrowheads="1"/>
            </p:cNvSpPr>
            <p:nvPr/>
          </p:nvSpPr>
          <p:spPr bwMode="auto">
            <a:xfrm>
              <a:off x="2352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0" name="Rectangle 144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1" name="Rectangle 145"/>
            <p:cNvSpPr>
              <a:spLocks noChangeArrowheads="1"/>
            </p:cNvSpPr>
            <p:nvPr/>
          </p:nvSpPr>
          <p:spPr bwMode="auto">
            <a:xfrm>
              <a:off x="2352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2" name="Rectangle 146"/>
            <p:cNvSpPr>
              <a:spLocks noChangeArrowheads="1"/>
            </p:cNvSpPr>
            <p:nvPr/>
          </p:nvSpPr>
          <p:spPr bwMode="auto">
            <a:xfrm>
              <a:off x="2352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3" name="Rectangle 147"/>
            <p:cNvSpPr>
              <a:spLocks noChangeArrowheads="1"/>
            </p:cNvSpPr>
            <p:nvPr/>
          </p:nvSpPr>
          <p:spPr bwMode="auto">
            <a:xfrm>
              <a:off x="2640" y="278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4" name="Rectangle 148"/>
            <p:cNvSpPr>
              <a:spLocks noChangeArrowheads="1"/>
            </p:cNvSpPr>
            <p:nvPr/>
          </p:nvSpPr>
          <p:spPr bwMode="auto">
            <a:xfrm>
              <a:off x="2640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5" name="Rectangle 149"/>
            <p:cNvSpPr>
              <a:spLocks noChangeArrowheads="1"/>
            </p:cNvSpPr>
            <p:nvPr/>
          </p:nvSpPr>
          <p:spPr bwMode="auto">
            <a:xfrm>
              <a:off x="2640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6" name="Rectangle 150"/>
            <p:cNvSpPr>
              <a:spLocks noChangeArrowheads="1"/>
            </p:cNvSpPr>
            <p:nvPr/>
          </p:nvSpPr>
          <p:spPr bwMode="auto">
            <a:xfrm>
              <a:off x="2640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7" name="Rectangle 151"/>
            <p:cNvSpPr>
              <a:spLocks noChangeArrowheads="1"/>
            </p:cNvSpPr>
            <p:nvPr/>
          </p:nvSpPr>
          <p:spPr bwMode="auto">
            <a:xfrm>
              <a:off x="2640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8" name="Rectangle 152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29" name="Rectangle 153"/>
            <p:cNvSpPr>
              <a:spLocks noChangeArrowheads="1"/>
            </p:cNvSpPr>
            <p:nvPr/>
          </p:nvSpPr>
          <p:spPr bwMode="auto">
            <a:xfrm>
              <a:off x="2928" y="2496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0" name="Rectangle 154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1" name="Rectangle 155"/>
            <p:cNvSpPr>
              <a:spLocks noChangeArrowheads="1"/>
            </p:cNvSpPr>
            <p:nvPr/>
          </p:nvSpPr>
          <p:spPr bwMode="auto">
            <a:xfrm>
              <a:off x="2928" y="1920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2" name="Rectangle 156"/>
            <p:cNvSpPr>
              <a:spLocks noChangeArrowheads="1"/>
            </p:cNvSpPr>
            <p:nvPr/>
          </p:nvSpPr>
          <p:spPr bwMode="auto">
            <a:xfrm>
              <a:off x="2928" y="1632"/>
              <a:ext cx="240" cy="240"/>
            </a:xfrm>
            <a:prstGeom prst="rect">
              <a:avLst/>
            </a:prstGeom>
            <a:solidFill>
              <a:srgbClr val="00B8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8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434333" name="Group 157"/>
          <p:cNvGrpSpPr>
            <a:grpSpLocks/>
          </p:cNvGrpSpPr>
          <p:nvPr/>
        </p:nvGrpSpPr>
        <p:grpSpPr bwMode="auto">
          <a:xfrm>
            <a:off x="6067425" y="2676525"/>
            <a:ext cx="1066800" cy="2895600"/>
            <a:chOff x="4512" y="1104"/>
            <a:chExt cx="672" cy="1824"/>
          </a:xfrm>
        </p:grpSpPr>
        <p:sp>
          <p:nvSpPr>
            <p:cNvPr id="434334" name="Rectangle 158"/>
            <p:cNvSpPr>
              <a:spLocks noChangeArrowheads="1"/>
            </p:cNvSpPr>
            <p:nvPr/>
          </p:nvSpPr>
          <p:spPr bwMode="auto">
            <a:xfrm>
              <a:off x="4944" y="2256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5" name="Rectangle 159"/>
            <p:cNvSpPr>
              <a:spLocks noChangeArrowheads="1"/>
            </p:cNvSpPr>
            <p:nvPr/>
          </p:nvSpPr>
          <p:spPr bwMode="auto">
            <a:xfrm>
              <a:off x="4944" y="1968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6" name="Rectangle 160"/>
            <p:cNvSpPr>
              <a:spLocks noChangeArrowheads="1"/>
            </p:cNvSpPr>
            <p:nvPr/>
          </p:nvSpPr>
          <p:spPr bwMode="auto">
            <a:xfrm>
              <a:off x="4944" y="1680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7" name="Rectangle 161"/>
            <p:cNvSpPr>
              <a:spLocks noChangeArrowheads="1"/>
            </p:cNvSpPr>
            <p:nvPr/>
          </p:nvSpPr>
          <p:spPr bwMode="auto">
            <a:xfrm>
              <a:off x="4944" y="1392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8" name="Rectangle 162"/>
            <p:cNvSpPr>
              <a:spLocks noChangeArrowheads="1"/>
            </p:cNvSpPr>
            <p:nvPr/>
          </p:nvSpPr>
          <p:spPr bwMode="auto">
            <a:xfrm>
              <a:off x="4944" y="1104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39" name="Rectangle 163"/>
            <p:cNvSpPr>
              <a:spLocks noChangeArrowheads="1"/>
            </p:cNvSpPr>
            <p:nvPr/>
          </p:nvSpPr>
          <p:spPr bwMode="auto">
            <a:xfrm>
              <a:off x="4800" y="2400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0" name="Rectangle 164"/>
            <p:cNvSpPr>
              <a:spLocks noChangeArrowheads="1"/>
            </p:cNvSpPr>
            <p:nvPr/>
          </p:nvSpPr>
          <p:spPr bwMode="auto">
            <a:xfrm>
              <a:off x="4800" y="2112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1" name="Rectangle 165"/>
            <p:cNvSpPr>
              <a:spLocks noChangeArrowheads="1"/>
            </p:cNvSpPr>
            <p:nvPr/>
          </p:nvSpPr>
          <p:spPr bwMode="auto">
            <a:xfrm>
              <a:off x="4800" y="1824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2" name="Rectangle 166"/>
            <p:cNvSpPr>
              <a:spLocks noChangeArrowheads="1"/>
            </p:cNvSpPr>
            <p:nvPr/>
          </p:nvSpPr>
          <p:spPr bwMode="auto">
            <a:xfrm>
              <a:off x="4800" y="1536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3" name="Rectangle 167"/>
            <p:cNvSpPr>
              <a:spLocks noChangeArrowheads="1"/>
            </p:cNvSpPr>
            <p:nvPr/>
          </p:nvSpPr>
          <p:spPr bwMode="auto">
            <a:xfrm>
              <a:off x="4800" y="1248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4" name="Rectangle 168"/>
            <p:cNvSpPr>
              <a:spLocks noChangeArrowheads="1"/>
            </p:cNvSpPr>
            <p:nvPr/>
          </p:nvSpPr>
          <p:spPr bwMode="auto">
            <a:xfrm>
              <a:off x="4656" y="2544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5" name="Rectangle 169"/>
            <p:cNvSpPr>
              <a:spLocks noChangeArrowheads="1"/>
            </p:cNvSpPr>
            <p:nvPr/>
          </p:nvSpPr>
          <p:spPr bwMode="auto">
            <a:xfrm>
              <a:off x="4656" y="2256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6" name="Rectangle 170"/>
            <p:cNvSpPr>
              <a:spLocks noChangeArrowheads="1"/>
            </p:cNvSpPr>
            <p:nvPr/>
          </p:nvSpPr>
          <p:spPr bwMode="auto">
            <a:xfrm>
              <a:off x="4656" y="1968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7" name="Rectangle 171"/>
            <p:cNvSpPr>
              <a:spLocks noChangeArrowheads="1"/>
            </p:cNvSpPr>
            <p:nvPr/>
          </p:nvSpPr>
          <p:spPr bwMode="auto">
            <a:xfrm>
              <a:off x="4656" y="1680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8" name="Rectangle 172"/>
            <p:cNvSpPr>
              <a:spLocks noChangeArrowheads="1"/>
            </p:cNvSpPr>
            <p:nvPr/>
          </p:nvSpPr>
          <p:spPr bwMode="auto">
            <a:xfrm>
              <a:off x="4656" y="1392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49" name="Rectangle 173"/>
            <p:cNvSpPr>
              <a:spLocks noChangeArrowheads="1"/>
            </p:cNvSpPr>
            <p:nvPr/>
          </p:nvSpPr>
          <p:spPr bwMode="auto">
            <a:xfrm>
              <a:off x="4512" y="2688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0" name="Rectangle 174"/>
            <p:cNvSpPr>
              <a:spLocks noChangeArrowheads="1"/>
            </p:cNvSpPr>
            <p:nvPr/>
          </p:nvSpPr>
          <p:spPr bwMode="auto">
            <a:xfrm>
              <a:off x="4512" y="2400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1" name="Rectangle 175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2" name="Rectangle 176"/>
            <p:cNvSpPr>
              <a:spLocks noChangeArrowheads="1"/>
            </p:cNvSpPr>
            <p:nvPr/>
          </p:nvSpPr>
          <p:spPr bwMode="auto">
            <a:xfrm>
              <a:off x="4512" y="1824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3" name="Rectangle 177"/>
            <p:cNvSpPr>
              <a:spLocks noChangeArrowheads="1"/>
            </p:cNvSpPr>
            <p:nvPr/>
          </p:nvSpPr>
          <p:spPr bwMode="auto">
            <a:xfrm>
              <a:off x="4512" y="1536"/>
              <a:ext cx="240" cy="240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434354" name="Group 178"/>
          <p:cNvGrpSpPr>
            <a:grpSpLocks/>
          </p:cNvGrpSpPr>
          <p:nvPr/>
        </p:nvGrpSpPr>
        <p:grpSpPr bwMode="auto">
          <a:xfrm>
            <a:off x="7058025" y="2286000"/>
            <a:ext cx="762000" cy="2895600"/>
            <a:chOff x="4368" y="1138"/>
            <a:chExt cx="480" cy="1824"/>
          </a:xfrm>
        </p:grpSpPr>
        <p:sp>
          <p:nvSpPr>
            <p:cNvPr id="434355" name="Oval 179"/>
            <p:cNvSpPr>
              <a:spLocks noChangeArrowheads="1"/>
            </p:cNvSpPr>
            <p:nvPr/>
          </p:nvSpPr>
          <p:spPr bwMode="auto">
            <a:xfrm rot="1722357" flipV="1">
              <a:off x="4656" y="2242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6" name="Oval 180"/>
            <p:cNvSpPr>
              <a:spLocks noChangeArrowheads="1"/>
            </p:cNvSpPr>
            <p:nvPr/>
          </p:nvSpPr>
          <p:spPr bwMode="auto">
            <a:xfrm rot="1722357" flipV="1">
              <a:off x="4560" y="2386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7" name="Oval 181"/>
            <p:cNvSpPr>
              <a:spLocks noChangeArrowheads="1"/>
            </p:cNvSpPr>
            <p:nvPr/>
          </p:nvSpPr>
          <p:spPr bwMode="auto">
            <a:xfrm rot="1722357" flipV="1">
              <a:off x="4464" y="2578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8" name="Oval 182"/>
            <p:cNvSpPr>
              <a:spLocks noChangeArrowheads="1"/>
            </p:cNvSpPr>
            <p:nvPr/>
          </p:nvSpPr>
          <p:spPr bwMode="auto">
            <a:xfrm rot="1722357" flipV="1">
              <a:off x="4368" y="2770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59" name="Oval 183"/>
            <p:cNvSpPr>
              <a:spLocks noChangeArrowheads="1"/>
            </p:cNvSpPr>
            <p:nvPr/>
          </p:nvSpPr>
          <p:spPr bwMode="auto">
            <a:xfrm rot="1722357" flipV="1">
              <a:off x="4656" y="1714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60" name="Oval 184"/>
            <p:cNvSpPr>
              <a:spLocks noChangeArrowheads="1"/>
            </p:cNvSpPr>
            <p:nvPr/>
          </p:nvSpPr>
          <p:spPr bwMode="auto">
            <a:xfrm rot="1722357" flipV="1">
              <a:off x="4560" y="1858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61" name="Oval 185"/>
            <p:cNvSpPr>
              <a:spLocks noChangeArrowheads="1"/>
            </p:cNvSpPr>
            <p:nvPr/>
          </p:nvSpPr>
          <p:spPr bwMode="auto">
            <a:xfrm rot="1722357" flipV="1">
              <a:off x="4464" y="2050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62" name="Oval 186"/>
            <p:cNvSpPr>
              <a:spLocks noChangeArrowheads="1"/>
            </p:cNvSpPr>
            <p:nvPr/>
          </p:nvSpPr>
          <p:spPr bwMode="auto">
            <a:xfrm rot="1722357" flipV="1">
              <a:off x="4368" y="2242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63" name="Oval 187"/>
            <p:cNvSpPr>
              <a:spLocks noChangeArrowheads="1"/>
            </p:cNvSpPr>
            <p:nvPr/>
          </p:nvSpPr>
          <p:spPr bwMode="auto">
            <a:xfrm rot="1722357" flipV="1">
              <a:off x="4656" y="1138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64" name="Oval 188"/>
            <p:cNvSpPr>
              <a:spLocks noChangeArrowheads="1"/>
            </p:cNvSpPr>
            <p:nvPr/>
          </p:nvSpPr>
          <p:spPr bwMode="auto">
            <a:xfrm rot="1722357" flipV="1">
              <a:off x="4560" y="1282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65" name="Oval 189"/>
            <p:cNvSpPr>
              <a:spLocks noChangeArrowheads="1"/>
            </p:cNvSpPr>
            <p:nvPr/>
          </p:nvSpPr>
          <p:spPr bwMode="auto">
            <a:xfrm rot="1722357" flipV="1">
              <a:off x="4464" y="1474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4366" name="Oval 190"/>
            <p:cNvSpPr>
              <a:spLocks noChangeArrowheads="1"/>
            </p:cNvSpPr>
            <p:nvPr/>
          </p:nvSpPr>
          <p:spPr bwMode="auto">
            <a:xfrm rot="1722357" flipV="1">
              <a:off x="4368" y="1666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64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434367" name="Text Box 191"/>
          <p:cNvSpPr txBox="1">
            <a:spLocks noChangeArrowheads="1"/>
          </p:cNvSpPr>
          <p:nvPr/>
        </p:nvSpPr>
        <p:spPr bwMode="auto">
          <a:xfrm>
            <a:off x="3832225" y="5664200"/>
            <a:ext cx="14255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1B1B1B"/>
                </a:solidFill>
                <a:latin typeface="Arial" charset="0"/>
              </a:rPr>
              <a:t>Compute Nodes</a:t>
            </a:r>
          </a:p>
        </p:txBody>
      </p:sp>
      <p:sp>
        <p:nvSpPr>
          <p:cNvPr id="434368" name="Text Box 192"/>
          <p:cNvSpPr txBox="1">
            <a:spLocks noChangeArrowheads="1"/>
          </p:cNvSpPr>
          <p:nvPr/>
        </p:nvSpPr>
        <p:spPr bwMode="auto">
          <a:xfrm>
            <a:off x="6067425" y="5673725"/>
            <a:ext cx="10191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1B1B1B"/>
                </a:solidFill>
                <a:latin typeface="Arial" charset="0"/>
              </a:rPr>
              <a:t>I/O Nodes</a:t>
            </a:r>
          </a:p>
        </p:txBody>
      </p:sp>
      <p:sp>
        <p:nvSpPr>
          <p:cNvPr id="434369" name="Text Box 193"/>
          <p:cNvSpPr txBox="1">
            <a:spLocks noChangeArrowheads="1"/>
          </p:cNvSpPr>
          <p:nvPr/>
        </p:nvSpPr>
        <p:spPr bwMode="auto">
          <a:xfrm>
            <a:off x="6956425" y="5664200"/>
            <a:ext cx="11207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1B1B1B"/>
                </a:solidFill>
                <a:latin typeface="Arial" charset="0"/>
              </a:rPr>
              <a:t>Storage Targets</a:t>
            </a:r>
          </a:p>
        </p:txBody>
      </p:sp>
      <p:sp>
        <p:nvSpPr>
          <p:cNvPr id="434370" name="Text Box 194"/>
          <p:cNvSpPr txBox="1">
            <a:spLocks noChangeArrowheads="1"/>
          </p:cNvSpPr>
          <p:nvPr/>
        </p:nvSpPr>
        <p:spPr bwMode="auto">
          <a:xfrm>
            <a:off x="1851025" y="5664200"/>
            <a:ext cx="12731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1B1B1B"/>
                </a:solidFill>
                <a:latin typeface="Arial" charset="0"/>
              </a:rPr>
              <a:t>Mgmt Nodes</a:t>
            </a:r>
          </a:p>
        </p:txBody>
      </p:sp>
      <p:sp>
        <p:nvSpPr>
          <p:cNvPr id="434371" name="Text Box 195"/>
          <p:cNvSpPr txBox="1">
            <a:spLocks noChangeArrowheads="1"/>
          </p:cNvSpPr>
          <p:nvPr/>
        </p:nvSpPr>
        <p:spPr bwMode="auto">
          <a:xfrm>
            <a:off x="1143000" y="4813300"/>
            <a:ext cx="10160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1B1B1B"/>
                </a:solidFill>
                <a:latin typeface="Arial" charset="0"/>
              </a:rPr>
              <a:t>Login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C006-1315-4B0A-AB9E-8CBE5619F81A}" type="slidenum">
              <a:rPr lang="en-US"/>
              <a:pPr/>
              <a:t>30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Broadcast vs Scatter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882650" y="2541588"/>
            <a:ext cx="1690688" cy="192087"/>
          </a:xfrm>
          <a:prstGeom prst="rect">
            <a:avLst/>
          </a:prstGeom>
          <a:solidFill>
            <a:srgbClr val="ED1C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2798763" y="2533650"/>
            <a:ext cx="1690687" cy="192088"/>
          </a:xfrm>
          <a:prstGeom prst="rect">
            <a:avLst/>
          </a:prstGeom>
          <a:solidFill>
            <a:srgbClr val="ED1C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4718050" y="2536825"/>
            <a:ext cx="1690688" cy="192088"/>
          </a:xfrm>
          <a:prstGeom prst="rect">
            <a:avLst/>
          </a:prstGeom>
          <a:solidFill>
            <a:srgbClr val="ED1C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6594475" y="2540000"/>
            <a:ext cx="1690688" cy="192088"/>
          </a:xfrm>
          <a:prstGeom prst="rect">
            <a:avLst/>
          </a:prstGeom>
          <a:solidFill>
            <a:srgbClr val="ED1C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5" name="Text Box 7"/>
          <p:cNvSpPr txBox="1">
            <a:spLocks noChangeArrowheads="1"/>
          </p:cNvSpPr>
          <p:nvPr/>
        </p:nvSpPr>
        <p:spPr bwMode="auto">
          <a:xfrm>
            <a:off x="1320800" y="2063750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0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3206750" y="2033588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1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5130800" y="2024063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2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7018338" y="2003425"/>
            <a:ext cx="82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3</a:t>
            </a:r>
          </a:p>
        </p:txBody>
      </p:sp>
      <p:sp>
        <p:nvSpPr>
          <p:cNvPr id="565259" name="Rectangle 11"/>
          <p:cNvSpPr>
            <a:spLocks noChangeArrowheads="1"/>
          </p:cNvSpPr>
          <p:nvPr/>
        </p:nvSpPr>
        <p:spPr bwMode="auto">
          <a:xfrm>
            <a:off x="863600" y="4702175"/>
            <a:ext cx="436563" cy="182563"/>
          </a:xfrm>
          <a:prstGeom prst="rect">
            <a:avLst/>
          </a:prstGeom>
          <a:solidFill>
            <a:srgbClr val="ED1C2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>
              <a:latin typeface="Arial" charset="0"/>
            </a:endParaRPr>
          </a:p>
        </p:txBody>
      </p:sp>
      <p:sp>
        <p:nvSpPr>
          <p:cNvPr id="565260" name="Rectangle 12"/>
          <p:cNvSpPr>
            <a:spLocks noChangeArrowheads="1"/>
          </p:cNvSpPr>
          <p:nvPr/>
        </p:nvSpPr>
        <p:spPr bwMode="auto">
          <a:xfrm>
            <a:off x="1728788" y="4706938"/>
            <a:ext cx="436562" cy="182562"/>
          </a:xfrm>
          <a:prstGeom prst="rect">
            <a:avLst/>
          </a:prstGeom>
          <a:solidFill>
            <a:srgbClr val="EC008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>
              <a:latin typeface="Arial" charset="0"/>
            </a:endParaRPr>
          </a:p>
        </p:txBody>
      </p:sp>
      <p:sp>
        <p:nvSpPr>
          <p:cNvPr id="565261" name="Rectangle 13"/>
          <p:cNvSpPr>
            <a:spLocks noChangeArrowheads="1"/>
          </p:cNvSpPr>
          <p:nvPr/>
        </p:nvSpPr>
        <p:spPr bwMode="auto">
          <a:xfrm>
            <a:off x="6729413" y="4662488"/>
            <a:ext cx="436562" cy="182562"/>
          </a:xfrm>
          <a:prstGeom prst="rect">
            <a:avLst/>
          </a:prstGeom>
          <a:solidFill>
            <a:srgbClr val="0071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>
              <a:latin typeface="Arial" charset="0"/>
            </a:endParaRPr>
          </a:p>
        </p:txBody>
      </p:sp>
      <p:sp>
        <p:nvSpPr>
          <p:cNvPr id="565262" name="Rectangle 14"/>
          <p:cNvSpPr>
            <a:spLocks noChangeArrowheads="1"/>
          </p:cNvSpPr>
          <p:nvPr/>
        </p:nvSpPr>
        <p:spPr bwMode="auto">
          <a:xfrm>
            <a:off x="4851400" y="4679950"/>
            <a:ext cx="436563" cy="182563"/>
          </a:xfrm>
          <a:prstGeom prst="rect">
            <a:avLst/>
          </a:prstGeom>
          <a:solidFill>
            <a:srgbClr val="EC008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>
              <a:latin typeface="Arial" charset="0"/>
            </a:endParaRPr>
          </a:p>
        </p:txBody>
      </p: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2947988" y="4691063"/>
            <a:ext cx="436562" cy="182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>
              <a:latin typeface="Arial" charset="0"/>
            </a:endParaRPr>
          </a:p>
        </p:txBody>
      </p:sp>
      <p:sp>
        <p:nvSpPr>
          <p:cNvPr id="565264" name="Text Box 16"/>
          <p:cNvSpPr txBox="1">
            <a:spLocks noChangeArrowheads="1"/>
          </p:cNvSpPr>
          <p:nvPr/>
        </p:nvSpPr>
        <p:spPr bwMode="auto">
          <a:xfrm>
            <a:off x="1314450" y="4232275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0</a:t>
            </a:r>
          </a:p>
        </p:txBody>
      </p:sp>
      <p:sp>
        <p:nvSpPr>
          <p:cNvPr id="565265" name="Text Box 17"/>
          <p:cNvSpPr txBox="1">
            <a:spLocks noChangeArrowheads="1"/>
          </p:cNvSpPr>
          <p:nvPr/>
        </p:nvSpPr>
        <p:spPr bwMode="auto">
          <a:xfrm>
            <a:off x="3200400" y="4202113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1</a:t>
            </a:r>
          </a:p>
        </p:txBody>
      </p:sp>
      <p:sp>
        <p:nvSpPr>
          <p:cNvPr id="565266" name="Text Box 18"/>
          <p:cNvSpPr txBox="1">
            <a:spLocks noChangeArrowheads="1"/>
          </p:cNvSpPr>
          <p:nvPr/>
        </p:nvSpPr>
        <p:spPr bwMode="auto">
          <a:xfrm>
            <a:off x="5124450" y="4192588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2</a:t>
            </a:r>
          </a:p>
        </p:txBody>
      </p:sp>
      <p:sp>
        <p:nvSpPr>
          <p:cNvPr id="565267" name="Text Box 19"/>
          <p:cNvSpPr txBox="1">
            <a:spLocks noChangeArrowheads="1"/>
          </p:cNvSpPr>
          <p:nvPr/>
        </p:nvSpPr>
        <p:spPr bwMode="auto">
          <a:xfrm>
            <a:off x="7011988" y="4171950"/>
            <a:ext cx="82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Rank 3</a:t>
            </a:r>
          </a:p>
        </p:txBody>
      </p:sp>
      <p:sp>
        <p:nvSpPr>
          <p:cNvPr id="565268" name="Text Box 20"/>
          <p:cNvSpPr txBox="1">
            <a:spLocks noChangeArrowheads="1"/>
          </p:cNvSpPr>
          <p:nvPr/>
        </p:nvSpPr>
        <p:spPr bwMode="auto">
          <a:xfrm>
            <a:off x="723900" y="1392238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Broadcast</a:t>
            </a:r>
          </a:p>
        </p:txBody>
      </p:sp>
      <p:sp>
        <p:nvSpPr>
          <p:cNvPr id="565269" name="Text Box 21"/>
          <p:cNvSpPr txBox="1">
            <a:spLocks noChangeArrowheads="1"/>
          </p:cNvSpPr>
          <p:nvPr/>
        </p:nvSpPr>
        <p:spPr bwMode="auto">
          <a:xfrm>
            <a:off x="741363" y="3706813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Scatter</a:t>
            </a:r>
          </a:p>
        </p:txBody>
      </p:sp>
      <p:sp>
        <p:nvSpPr>
          <p:cNvPr id="565270" name="Rectangle 22"/>
          <p:cNvSpPr>
            <a:spLocks noChangeArrowheads="1"/>
          </p:cNvSpPr>
          <p:nvPr/>
        </p:nvSpPr>
        <p:spPr bwMode="auto">
          <a:xfrm>
            <a:off x="2159000" y="4703763"/>
            <a:ext cx="436563" cy="182562"/>
          </a:xfrm>
          <a:prstGeom prst="rect">
            <a:avLst/>
          </a:prstGeom>
          <a:solidFill>
            <a:srgbClr val="0071B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>
              <a:latin typeface="Arial" charset="0"/>
            </a:endParaRPr>
          </a:p>
        </p:txBody>
      </p:sp>
      <p:sp>
        <p:nvSpPr>
          <p:cNvPr id="56527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09600" y="5486400"/>
            <a:ext cx="7931150" cy="396875"/>
          </a:xfrm>
          <a:noFill/>
          <a:ln/>
        </p:spPr>
        <p:txBody>
          <a:bodyPr>
            <a:spAutoFit/>
          </a:bodyPr>
          <a:lstStyle/>
          <a:p>
            <a:r>
              <a:rPr lang="en-US"/>
              <a:t>Scatter should be faster (or at least no slower) than broadcast</a:t>
            </a:r>
          </a:p>
        </p:txBody>
      </p:sp>
      <p:sp>
        <p:nvSpPr>
          <p:cNvPr id="565272" name="Rectangle 24"/>
          <p:cNvSpPr>
            <a:spLocks noChangeArrowheads="1"/>
          </p:cNvSpPr>
          <p:nvPr/>
        </p:nvSpPr>
        <p:spPr bwMode="auto">
          <a:xfrm>
            <a:off x="1282700" y="4706938"/>
            <a:ext cx="436563" cy="182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3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 animBg="1"/>
      <p:bldP spid="565253" grpId="0" animBg="1"/>
      <p:bldP spid="565254" grpId="0" animBg="1"/>
      <p:bldP spid="565261" grpId="0" animBg="1"/>
      <p:bldP spid="565262" grpId="0" animBg="1"/>
      <p:bldP spid="565263" grpId="0" animBg="1"/>
      <p:bldP spid="5652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BF3E-E1AD-4158-8810-A4418DBED395}" type="slidenum">
              <a:rPr lang="en-US"/>
              <a:pPr/>
              <a:t>31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MPI_Bcast vs MPI_Scatter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4363" y="2403475"/>
            <a:ext cx="1546225" cy="241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64 processes</a:t>
            </a:r>
          </a:p>
        </p:txBody>
      </p:sp>
      <p:pic>
        <p:nvPicPr>
          <p:cNvPr id="566276" name="Picture 4" descr="bg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023938"/>
            <a:ext cx="5584825" cy="41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419100" y="5357813"/>
            <a:ext cx="7935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1B1B1B"/>
                </a:solidFill>
              </a:rPr>
              <a:t>On BG/P, scatter is 3-4 times slower than broadcast </a:t>
            </a: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1B1B1B"/>
                </a:solidFill>
              </a:rPr>
              <a:t>Broadcast has been optimized using hardware, scatter hasn’t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D19A-015E-449C-94C7-4A6F5A566E8F}" type="slidenum">
              <a:rPr lang="en-US"/>
              <a:pPr/>
              <a:t>32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221662" cy="976312"/>
          </a:xfrm>
        </p:spPr>
        <p:txBody>
          <a:bodyPr/>
          <a:lstStyle/>
          <a:p>
            <a:r>
              <a:rPr lang="en-US"/>
              <a:t>Eager vs Rendezvous Messages</a:t>
            </a:r>
          </a:p>
        </p:txBody>
      </p:sp>
      <p:pic>
        <p:nvPicPr>
          <p:cNvPr id="567299" name="Picture 3" descr="b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169988"/>
            <a:ext cx="5032375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7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0400" y="5072063"/>
            <a:ext cx="7935913" cy="1066800"/>
          </a:xfrm>
        </p:spPr>
        <p:txBody>
          <a:bodyPr/>
          <a:lstStyle/>
          <a:p>
            <a:r>
              <a:rPr lang="en-US"/>
              <a:t>Large jump in time when message delivery switches from eager to rendezvous</a:t>
            </a:r>
          </a:p>
          <a:p>
            <a:r>
              <a:rPr lang="en-US"/>
              <a:t>Sending 2 750-byte messages is faster than 1 1500-byte message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 rot="-5400000">
            <a:off x="1158875" y="2805113"/>
            <a:ext cx="1350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Arial" charset="0"/>
              </a:rPr>
              <a:t>Time (microsec)</a:t>
            </a: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4151313" y="4683125"/>
            <a:ext cx="1030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Arial" charset="0"/>
              </a:rPr>
              <a:t>Size (bytes)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59FB-3D46-44CD-87F3-10EC66F0E6DF}" type="slidenum">
              <a:rPr lang="en-US"/>
              <a:pPr/>
              <a:t>33</a:t>
            </a:fld>
            <a:endParaRPr lang="en-US"/>
          </a:p>
        </p:txBody>
      </p:sp>
      <p:sp>
        <p:nvSpPr>
          <p:cNvPr id="465922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5C5E73AB-64C3-4D16-B892-401458D36968}" type="slidenum">
              <a:rPr lang="en-US" sz="1000" b="1">
                <a:solidFill>
                  <a:schemeClr val="bg1"/>
                </a:solidFill>
              </a:rPr>
              <a:pPr algn="r"/>
              <a:t>33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465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296863"/>
            <a:ext cx="8221662" cy="595312"/>
          </a:xfrm>
        </p:spPr>
        <p:txBody>
          <a:bodyPr tIns="0">
            <a:spAutoFit/>
          </a:bodyPr>
          <a:lstStyle/>
          <a:p>
            <a:endParaRPr lang="en-US" sz="3600"/>
          </a:p>
        </p:txBody>
      </p:sp>
      <p:sp>
        <p:nvSpPr>
          <p:cNvPr id="465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681288"/>
            <a:ext cx="6207125" cy="519112"/>
          </a:xfrm>
        </p:spPr>
        <p:txBody>
          <a:bodyPr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2800" b="1" i="1">
                <a:solidFill>
                  <a:srgbClr val="0071BC"/>
                </a:solidFill>
              </a:rPr>
              <a:t>Recent Efforts of the MPI Forum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8294-BFD6-4685-93A3-04CAE4FA9F30}" type="slidenum">
              <a:rPr lang="en-US"/>
              <a:pPr/>
              <a:t>34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Standard Timeline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/>
              <a:t>MPI-1 (1994)</a:t>
            </a:r>
          </a:p>
          <a:p>
            <a:pPr lvl="1"/>
            <a:r>
              <a:rPr lang="en-US"/>
              <a:t>Basic point-to-point communication, collectives, datatypes, etc</a:t>
            </a:r>
          </a:p>
          <a:p>
            <a:r>
              <a:rPr lang="en-US"/>
              <a:t>MPI-2 (1997)</a:t>
            </a:r>
          </a:p>
          <a:p>
            <a:pPr lvl="1"/>
            <a:r>
              <a:rPr lang="en-US"/>
              <a:t>Added parallel I/O, RMA, dynamic processes, C++ bindings, etc</a:t>
            </a:r>
          </a:p>
          <a:p>
            <a:endParaRPr lang="en-US"/>
          </a:p>
          <a:p>
            <a:r>
              <a:rPr lang="en-US"/>
              <a:t>---- Stable for 10 years ----</a:t>
            </a:r>
          </a:p>
          <a:p>
            <a:endParaRPr lang="en-US"/>
          </a:p>
          <a:p>
            <a:r>
              <a:rPr lang="en-US"/>
              <a:t>MPI-2.1 (2008)</a:t>
            </a:r>
          </a:p>
          <a:p>
            <a:pPr lvl="1"/>
            <a:r>
              <a:rPr lang="en-US"/>
              <a:t>Minor clarifications and bug fixes to MPI-2</a:t>
            </a:r>
          </a:p>
          <a:p>
            <a:r>
              <a:rPr lang="en-US"/>
              <a:t>MPI-2.2 (2009)</a:t>
            </a:r>
          </a:p>
          <a:p>
            <a:pPr lvl="1"/>
            <a:r>
              <a:rPr lang="en-US"/>
              <a:t>Today’s official standard</a:t>
            </a:r>
          </a:p>
          <a:p>
            <a:pPr lvl="1"/>
            <a:r>
              <a:rPr lang="en-US"/>
              <a:t>Small updates and additions to MPI 2.1. Backward compatible</a:t>
            </a:r>
          </a:p>
          <a:p>
            <a:r>
              <a:rPr lang="en-US"/>
              <a:t>MPI-3 (in progress, expected late 2011)</a:t>
            </a:r>
          </a:p>
          <a:p>
            <a:pPr lvl="1"/>
            <a:r>
              <a:rPr lang="en-US"/>
              <a:t>Major new features and additions to extend MPI to exascale</a:t>
            </a:r>
          </a:p>
          <a:p>
            <a:pPr lvl="1"/>
            <a:r>
              <a:rPr lang="en-US"/>
              <a:t>Organized into several working groups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3FE-24A6-475D-8A1B-15934D1FB40E}" type="slidenum">
              <a:rPr lang="en-US"/>
              <a:pPr/>
              <a:t>35</a:t>
            </a:fld>
            <a:endParaRPr lang="en-US"/>
          </a:p>
        </p:txBody>
      </p:sp>
      <p:sp>
        <p:nvSpPr>
          <p:cNvPr id="4730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73075"/>
          </a:xfrm>
        </p:spPr>
        <p:txBody>
          <a:bodyPr tIns="0">
            <a:spAutoFit/>
          </a:bodyPr>
          <a:lstStyle/>
          <a:p>
            <a:r>
              <a:rPr lang="en-US"/>
              <a:t>New Features being considered in MPI-3</a:t>
            </a:r>
          </a:p>
        </p:txBody>
      </p:sp>
      <p:sp>
        <p:nvSpPr>
          <p:cNvPr id="473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374775"/>
            <a:ext cx="7935913" cy="4794250"/>
          </a:xfrm>
        </p:spPr>
        <p:txBody>
          <a:bodyPr>
            <a:spAutoFit/>
          </a:bodyPr>
          <a:lstStyle/>
          <a:p>
            <a:r>
              <a:rPr lang="en-US" b="1">
                <a:solidFill>
                  <a:srgbClr val="FF5050"/>
                </a:solidFill>
              </a:rPr>
              <a:t>Note: All these are still under discussion in the Forum and not final</a:t>
            </a:r>
          </a:p>
          <a:p>
            <a:endParaRPr lang="en-US"/>
          </a:p>
          <a:p>
            <a:r>
              <a:rPr lang="en-US"/>
              <a:t>Support for hybrid programming (Lead: Pavan Balaji, Argonne)</a:t>
            </a:r>
          </a:p>
          <a:p>
            <a:pPr lvl="1"/>
            <a:r>
              <a:rPr lang="en-US"/>
              <a:t>Extend MPI to allow multiple communication endpoints per process</a:t>
            </a:r>
          </a:p>
          <a:p>
            <a:pPr lvl="1"/>
            <a:r>
              <a:rPr lang="en-US"/>
              <a:t>Helper threads: application sharing threads with the implementation</a:t>
            </a:r>
          </a:p>
          <a:p>
            <a:pPr lvl="1"/>
            <a:endParaRPr lang="en-US"/>
          </a:p>
          <a:p>
            <a:r>
              <a:rPr lang="en-US"/>
              <a:t>Improved RMA (Leads: Bill Gropp, UIUC, and Rajeev Thakur, Argonne)</a:t>
            </a:r>
          </a:p>
          <a:p>
            <a:pPr lvl="1"/>
            <a:r>
              <a:rPr lang="en-US"/>
              <a:t>Fix the limitations of MPI-2 RMA</a:t>
            </a:r>
          </a:p>
          <a:p>
            <a:pPr lvl="1"/>
            <a:r>
              <a:rPr lang="en-US"/>
              <a:t>New compare-and-swap, fetch-and-add functions</a:t>
            </a:r>
          </a:p>
          <a:p>
            <a:pPr lvl="1"/>
            <a:r>
              <a:rPr lang="en-US"/>
              <a:t>Collective window memory allocation</a:t>
            </a:r>
          </a:p>
          <a:p>
            <a:pPr lvl="1"/>
            <a:r>
              <a:rPr lang="en-US"/>
              <a:t>Test for completion of individual operations</a:t>
            </a:r>
          </a:p>
          <a:p>
            <a:pPr lvl="1"/>
            <a:r>
              <a:rPr lang="en-US"/>
              <a:t>Others…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8D4-AAED-47AF-9124-E7E09F4D5A77}" type="slidenum">
              <a:rPr lang="en-US"/>
              <a:pPr/>
              <a:t>36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73075"/>
          </a:xfrm>
        </p:spPr>
        <p:txBody>
          <a:bodyPr tIns="0">
            <a:spAutoFit/>
          </a:bodyPr>
          <a:lstStyle/>
          <a:p>
            <a:r>
              <a:rPr lang="en-US"/>
              <a:t>New Features being considered in MPI-3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374775"/>
            <a:ext cx="7935913" cy="3622675"/>
          </a:xfrm>
        </p:spPr>
        <p:txBody>
          <a:bodyPr>
            <a:spAutoFit/>
          </a:bodyPr>
          <a:lstStyle/>
          <a:p>
            <a:r>
              <a:rPr lang="en-US"/>
              <a:t>New collectives (Lead: Torsten Hoefler, UIUC)</a:t>
            </a:r>
          </a:p>
          <a:p>
            <a:pPr lvl="1"/>
            <a:r>
              <a:rPr lang="en-US"/>
              <a:t>Nonblocking collectives already voted in (MPI_Ibcast, MPI_Ireduce, etc)</a:t>
            </a:r>
          </a:p>
          <a:p>
            <a:pPr lvl="1"/>
            <a:r>
              <a:rPr lang="en-US"/>
              <a:t>Sparse, neighborhood collectives being considered as alternatives to irregular collectives that take vector arguments</a:t>
            </a:r>
          </a:p>
          <a:p>
            <a:pPr lvl="1"/>
            <a:endParaRPr lang="en-US"/>
          </a:p>
          <a:p>
            <a:r>
              <a:rPr lang="en-US"/>
              <a:t>Fault tolerance (Lead: Rich Graham, Oak Ridge)</a:t>
            </a:r>
          </a:p>
          <a:p>
            <a:pPr lvl="1"/>
            <a:r>
              <a:rPr lang="en-US"/>
              <a:t>Detecting when a process has failed; agreeing that a process has failed</a:t>
            </a:r>
          </a:p>
          <a:p>
            <a:pPr lvl="1"/>
            <a:r>
              <a:rPr lang="en-US"/>
              <a:t>Rebuilding communicator when a process fails or allowing it to continue in a degraded state</a:t>
            </a:r>
          </a:p>
          <a:p>
            <a:pPr lvl="1"/>
            <a:r>
              <a:rPr lang="en-US"/>
              <a:t>Timeouts for dynamic processes (connect-accept)</a:t>
            </a:r>
          </a:p>
          <a:p>
            <a:pPr lvl="1"/>
            <a:r>
              <a:rPr lang="en-US"/>
              <a:t>Piggybacking messages to enable application-level fault tolerance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32F7-1805-4D19-9EA7-2614D21399B2}" type="slidenum">
              <a:rPr lang="en-US"/>
              <a:pPr/>
              <a:t>37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Features being considered in MPI-3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Fortran 2008 bindings (Lead: Craig Rasmussen, LANL)</a:t>
            </a:r>
          </a:p>
          <a:p>
            <a:pPr lvl="1"/>
            <a:r>
              <a:rPr lang="en-US"/>
              <a:t>Full and better quality argument checking with individual handles</a:t>
            </a:r>
          </a:p>
          <a:p>
            <a:pPr lvl="1"/>
            <a:r>
              <a:rPr lang="en-US"/>
              <a:t>Support for choice arguments, similar to (void *) in C</a:t>
            </a:r>
          </a:p>
          <a:p>
            <a:pPr lvl="1"/>
            <a:r>
              <a:rPr lang="en-US"/>
              <a:t>Passing array subsections to nonblocking functions</a:t>
            </a:r>
          </a:p>
          <a:p>
            <a:pPr lvl="1"/>
            <a:r>
              <a:rPr lang="en-US"/>
              <a:t>Many other issues</a:t>
            </a:r>
          </a:p>
          <a:p>
            <a:pPr lvl="1"/>
            <a:endParaRPr lang="en-US"/>
          </a:p>
          <a:p>
            <a:r>
              <a:rPr lang="en-US"/>
              <a:t>Better support for Tools (Lead: Martin Schulz, LLNL)</a:t>
            </a:r>
          </a:p>
          <a:p>
            <a:pPr lvl="1"/>
            <a:r>
              <a:rPr lang="en-US"/>
              <a:t>MPIT performance interface to query performance information internal to an implementation</a:t>
            </a:r>
          </a:p>
          <a:p>
            <a:pPr lvl="1"/>
            <a:r>
              <a:rPr lang="en-US"/>
              <a:t>Standardizing an interface for parallel debuggers</a:t>
            </a:r>
          </a:p>
          <a:p>
            <a:endParaRPr lang="en-US"/>
          </a:p>
          <a:p>
            <a:pPr lvl="1"/>
            <a:endParaRPr lang="en-US"/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52600" y="2740025"/>
            <a:ext cx="7086600" cy="1069975"/>
          </a:xfrm>
        </p:spPr>
        <p:txBody>
          <a:bodyPr/>
          <a:lstStyle/>
          <a:p>
            <a:r>
              <a:rPr lang="en-US" sz="3200" i="1">
                <a:solidFill>
                  <a:srgbClr val="0071BC"/>
                </a:solidFill>
                <a:latin typeface="Calibri" pitchFamily="34" charset="0"/>
              </a:rPr>
              <a:t>What are we doing in MPICH2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4DB3-56C5-4E95-8F1D-B15443FA60AA}" type="slidenum">
              <a:rPr lang="en-US"/>
              <a:pPr/>
              <a:t>39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the MPICH2 project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the MPI implementation of choice for the highest-end parallel machines</a:t>
            </a:r>
          </a:p>
          <a:p>
            <a:pPr lvl="1"/>
            <a:r>
              <a:rPr lang="en-US"/>
              <a:t>7 of the top 10 machines in the June 2010 Top500 list use MPICH2-based implementations</a:t>
            </a:r>
          </a:p>
          <a:p>
            <a:pPr lvl="1"/>
            <a:endParaRPr lang="en-US"/>
          </a:p>
          <a:p>
            <a:r>
              <a:rPr lang="en-US"/>
              <a:t>Carry out the research and development needed to scale MPI to exascale</a:t>
            </a:r>
          </a:p>
          <a:p>
            <a:pPr lvl="1"/>
            <a:r>
              <a:rPr lang="en-US"/>
              <a:t>Optimizations to reduce memory consumption</a:t>
            </a:r>
          </a:p>
          <a:p>
            <a:pPr lvl="1"/>
            <a:r>
              <a:rPr lang="en-US"/>
              <a:t>Fault tolerance</a:t>
            </a:r>
          </a:p>
          <a:p>
            <a:pPr lvl="1"/>
            <a:r>
              <a:rPr lang="en-US"/>
              <a:t>Efficient multithreaded support for hybrid programming</a:t>
            </a:r>
          </a:p>
          <a:p>
            <a:pPr lvl="1"/>
            <a:r>
              <a:rPr lang="en-US"/>
              <a:t>Performance scalability</a:t>
            </a:r>
          </a:p>
          <a:p>
            <a:endParaRPr lang="en-US"/>
          </a:p>
          <a:p>
            <a:r>
              <a:rPr lang="en-US"/>
              <a:t>Work with the MPI Forum on standardization and early prototyping of new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09-2C6B-4B5C-BEEE-C639B9FC08A2}" type="slidenum">
              <a:rPr lang="en-US"/>
              <a:pPr/>
              <a:t>4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6863"/>
            <a:ext cx="8453438" cy="511175"/>
          </a:xfrm>
        </p:spPr>
        <p:txBody>
          <a:bodyPr/>
          <a:lstStyle/>
          <a:p>
            <a:r>
              <a:rPr lang="en-US"/>
              <a:t>Multiple Cores Per Node</a:t>
            </a:r>
          </a:p>
        </p:txBody>
      </p:sp>
      <p:pic>
        <p:nvPicPr>
          <p:cNvPr id="435203" name="Picture 3" descr="heterogenous_c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705600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F07D-CA08-48D8-AE2C-AB2E775C8D51}" type="slidenum">
              <a:rPr lang="en-US"/>
              <a:pPr/>
              <a:t>40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MPICH2 collaboration with vendors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Enable vendors to provide high-performance MPI implementations on the leading machines of the future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Collaboration with IBM on MPI for the Blue Gene/Q</a:t>
            </a:r>
          </a:p>
          <a:p>
            <a:pPr lvl="1">
              <a:lnSpc>
                <a:spcPct val="90000"/>
              </a:lnSpc>
            </a:pPr>
            <a:r>
              <a:rPr lang="en-US"/>
              <a:t>Aggressive multithreaded optimizations for high concurrent message rates</a:t>
            </a:r>
          </a:p>
          <a:p>
            <a:pPr lvl="1">
              <a:lnSpc>
                <a:spcPct val="90000"/>
              </a:lnSpc>
            </a:pPr>
            <a:r>
              <a:rPr lang="en-US"/>
              <a:t>Recent publications in Cluster 2010 and EuroMPI 2010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Collaboration with Cray for MPI on their next-generation interconnect (Gemini)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Collaboration with UIUC on MPICH2 over LAPI for Blue Waters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Continued collaboration with Intel, Microsoft, and Ohio State (MVAPICH)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FFD-11B0-4723-A398-2EAF82740A86}" type="slidenum">
              <a:rPr lang="en-US"/>
              <a:pPr/>
              <a:t>41</a:t>
            </a:fld>
            <a:endParaRPr lang="en-US"/>
          </a:p>
        </p:txBody>
      </p:sp>
      <p:sp>
        <p:nvSpPr>
          <p:cNvPr id="480258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075AA407-980F-4B91-B0EE-6BA2F67E0E3B}" type="slidenum">
              <a:rPr lang="en-US" sz="1000" b="1">
                <a:solidFill>
                  <a:schemeClr val="bg1"/>
                </a:solidFill>
              </a:rPr>
              <a:pPr algn="r"/>
              <a:t>41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4802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73075"/>
          </a:xfrm>
        </p:spPr>
        <p:txBody>
          <a:bodyPr tIns="0">
            <a:sp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4802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1295400"/>
            <a:ext cx="7935912" cy="4597400"/>
          </a:xfrm>
        </p:spPr>
        <p:txBody>
          <a:bodyPr>
            <a:spAutoFit/>
          </a:bodyPr>
          <a:lstStyle/>
          <a:p>
            <a:r>
              <a:rPr lang="en-US"/>
              <a:t>MPI has succeeded because</a:t>
            </a:r>
          </a:p>
          <a:p>
            <a:pPr lvl="1"/>
            <a:r>
              <a:rPr lang="en-US"/>
              <a:t>features are orthogonal (complexity is the product of the number of </a:t>
            </a:r>
            <a:r>
              <a:rPr lang="en-US" i="1"/>
              <a:t>features</a:t>
            </a:r>
            <a:r>
              <a:rPr lang="en-US"/>
              <a:t>, not routines)</a:t>
            </a:r>
          </a:p>
          <a:p>
            <a:pPr lvl="1"/>
            <a:r>
              <a:rPr lang="en-US"/>
              <a:t>complex programs are no harder than easy ones</a:t>
            </a:r>
          </a:p>
          <a:p>
            <a:pPr lvl="1"/>
            <a:r>
              <a:rPr lang="en-US"/>
              <a:t>open process for defining MPI led to a solid design</a:t>
            </a:r>
          </a:p>
          <a:p>
            <a:pPr lvl="1"/>
            <a:r>
              <a:rPr lang="en-US"/>
              <a:t>programmer can control memory motion and program for locality (critical in high-performance computing)</a:t>
            </a:r>
          </a:p>
          <a:p>
            <a:pPr lvl="1"/>
            <a:r>
              <a:rPr lang="en-US"/>
              <a:t>precise thread-safety specification has enabled hybrid programming</a:t>
            </a:r>
          </a:p>
          <a:p>
            <a:pPr lvl="1"/>
            <a:endParaRPr lang="en-US"/>
          </a:p>
          <a:p>
            <a:r>
              <a:rPr lang="en-US"/>
              <a:t>MPI is ready for scaling to extreme scale systems with millions of cores barring a few issues that can be (and are being) fixed by the MPI Forum and by MPI implementations</a:t>
            </a: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7F38-B127-45F9-B86F-6D4EAC7F7B2E}" type="slidenum">
              <a:rPr lang="en-US"/>
              <a:pPr/>
              <a:t>5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MPI to Exascale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MPI already runs on the largest systems today at ~300,000 cores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What would it take to scale MPI to exascale systems with millions of cores?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On exascale, MPI is likely to be used as part of a “hybrid programming” model (MPI+X), much more so than it is today</a:t>
            </a:r>
          </a:p>
          <a:p>
            <a:pPr lvl="1">
              <a:lnSpc>
                <a:spcPct val="90000"/>
              </a:lnSpc>
            </a:pPr>
            <a:r>
              <a:rPr lang="en-US"/>
              <a:t>MPI being used to communicate between “address spaces”</a:t>
            </a:r>
          </a:p>
          <a:p>
            <a:pPr lvl="1">
              <a:lnSpc>
                <a:spcPct val="90000"/>
              </a:lnSpc>
            </a:pPr>
            <a:r>
              <a:rPr lang="en-US"/>
              <a:t>With some other “shared-memory” programming model (OpenMP, UPC, CUDA, OpenCL) for programming within an address space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How can MPI support efficient “hybrid” programming on exascale systems?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4869-C272-4599-BB27-4ED7ADD346DA}" type="slidenum">
              <a:rPr lang="en-US"/>
              <a:pPr/>
              <a:t>6</a:t>
            </a:fld>
            <a:endParaRPr 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MPI to Exascale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Although the original designers of MPI were not thinking of exascale, MPI was always intended and designed with scalability in mind. For example:</a:t>
            </a:r>
          </a:p>
          <a:p>
            <a:pPr lvl="1">
              <a:lnSpc>
                <a:spcPct val="90000"/>
              </a:lnSpc>
            </a:pPr>
            <a:r>
              <a:rPr lang="en-US"/>
              <a:t>A design goal was to enable implementations that maintain very little global state per process</a:t>
            </a:r>
          </a:p>
          <a:p>
            <a:pPr lvl="1">
              <a:lnSpc>
                <a:spcPct val="90000"/>
              </a:lnSpc>
            </a:pPr>
            <a:r>
              <a:rPr lang="en-US"/>
              <a:t>Another design goal was to require very little memory management within MPI (all memory for communication can be in user space)</a:t>
            </a:r>
          </a:p>
          <a:p>
            <a:pPr lvl="1">
              <a:lnSpc>
                <a:spcPct val="90000"/>
              </a:lnSpc>
            </a:pPr>
            <a:r>
              <a:rPr lang="en-US"/>
              <a:t>MPI defines many operations as </a:t>
            </a:r>
            <a:r>
              <a:rPr lang="en-US" i="1"/>
              <a:t>collective</a:t>
            </a:r>
            <a:r>
              <a:rPr lang="en-US"/>
              <a:t> (called by a group of processes), which enables them to be implemented scalably and efficiently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Nonetheless, some parts of the MPI specification may need to be fixed for exascale </a:t>
            </a:r>
          </a:p>
          <a:p>
            <a:pPr lvl="1">
              <a:lnSpc>
                <a:spcPct val="90000"/>
              </a:lnSpc>
            </a:pPr>
            <a:r>
              <a:rPr lang="en-US"/>
              <a:t>Being addressed by the MPI Forum in MPI-3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04DD-E7B6-4111-9451-6234848BA76F}" type="slidenum">
              <a:rPr lang="en-US"/>
              <a:pPr/>
              <a:t>7</a:t>
            </a:fld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Affecting MPI Scalability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30313"/>
            <a:ext cx="7935913" cy="4721225"/>
          </a:xfrm>
        </p:spPr>
        <p:txBody>
          <a:bodyPr/>
          <a:lstStyle/>
          <a:p>
            <a:r>
              <a:rPr lang="en-US"/>
              <a:t>Performance and memory consumption</a:t>
            </a:r>
          </a:p>
          <a:p>
            <a:r>
              <a:rPr lang="en-US"/>
              <a:t>A nonscalable MPI function is one whose time or memory consumption per process increase linearly (or worse) with the total number of processes (all else being equal)</a:t>
            </a:r>
          </a:p>
          <a:p>
            <a:r>
              <a:rPr lang="en-US"/>
              <a:t>For example</a:t>
            </a:r>
          </a:p>
          <a:p>
            <a:pPr lvl="1"/>
            <a:r>
              <a:rPr lang="en-US"/>
              <a:t>If memory consumption of MPI_Comm_dup increases linearly with the no. of processes, it is not scalable</a:t>
            </a:r>
          </a:p>
          <a:p>
            <a:pPr lvl="1"/>
            <a:r>
              <a:rPr lang="en-US"/>
              <a:t>If time taken by MPI_Comm_spawn increases linearly or more with the no. of processes being spawned, it indicates a nonscalable implementation of the function</a:t>
            </a:r>
          </a:p>
          <a:p>
            <a:r>
              <a:rPr lang="en-US"/>
              <a:t>Such examples need to be identified and fixed (in the specification and in implementations)</a:t>
            </a:r>
          </a:p>
          <a:p>
            <a:r>
              <a:rPr lang="en-US"/>
              <a:t>The goal should be to use constructs that require only constant space per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A032-F677-4159-B8A8-290F7F9E5334}" type="slidenum">
              <a:rPr lang="en-US"/>
              <a:pPr/>
              <a:t>8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of a message-passing library at extreme scale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374775"/>
            <a:ext cx="7935913" cy="4537075"/>
          </a:xfrm>
        </p:spPr>
        <p:txBody>
          <a:bodyPr/>
          <a:lstStyle/>
          <a:p>
            <a:endParaRPr lang="en-US"/>
          </a:p>
          <a:p>
            <a:r>
              <a:rPr lang="en-US"/>
              <a:t>No O(</a:t>
            </a:r>
            <a:r>
              <a:rPr lang="en-US" i="1"/>
              <a:t>nprocs</a:t>
            </a:r>
            <a:r>
              <a:rPr lang="en-US"/>
              <a:t>) consumption of resources (memory, network connections) per process</a:t>
            </a:r>
          </a:p>
          <a:p>
            <a:r>
              <a:rPr lang="en-US"/>
              <a:t>Resilient and fault tolerant</a:t>
            </a:r>
          </a:p>
          <a:p>
            <a:r>
              <a:rPr lang="en-US"/>
              <a:t>Efficient support for hybrid programming (multithreaded communication)</a:t>
            </a:r>
          </a:p>
          <a:p>
            <a:r>
              <a:rPr lang="en-US"/>
              <a:t>Good performance over the entire range of message sizes and all functions, not just latency and bandwidth benchmarks</a:t>
            </a:r>
          </a:p>
          <a:p>
            <a:r>
              <a:rPr lang="en-US"/>
              <a:t>Fewer performance surprises (in implementations)</a:t>
            </a:r>
          </a:p>
          <a:p>
            <a:endParaRPr lang="en-US"/>
          </a:p>
          <a:p>
            <a:r>
              <a:rPr lang="en-US"/>
              <a:t>These issues are being addressed by the MPI Forum for MPI-3 and by MPI implementations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82D4-B713-42E1-946A-318746DE3A05}" type="slidenum">
              <a:rPr lang="en-US"/>
              <a:pPr/>
              <a:t>9</a:t>
            </a:fld>
            <a:endParaRPr 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96863"/>
            <a:ext cx="8221662" cy="976312"/>
          </a:xfrm>
        </p:spPr>
        <p:txBody>
          <a:bodyPr/>
          <a:lstStyle/>
          <a:p>
            <a:r>
              <a:rPr lang="en-US"/>
              <a:t>Scalability Issues in the MPI Specification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47800"/>
            <a:ext cx="8224837" cy="4343400"/>
          </a:xfrm>
        </p:spPr>
        <p:txBody>
          <a:bodyPr/>
          <a:lstStyle/>
          <a:p>
            <a:r>
              <a:rPr lang="en-US"/>
              <a:t>Some functions take parameters that grow linearly with number of processes</a:t>
            </a:r>
          </a:p>
          <a:p>
            <a:r>
              <a:rPr lang="en-US"/>
              <a:t>E.g., irregular (or “v”) version of collectives such as MPI_Gatherv</a:t>
            </a:r>
          </a:p>
          <a:p>
            <a:r>
              <a:rPr lang="en-US"/>
              <a:t>Extreme case: MPI_Alltoallw takes six such arrays</a:t>
            </a:r>
          </a:p>
          <a:p>
            <a:pPr lvl="1"/>
            <a:r>
              <a:rPr lang="en-US"/>
              <a:t>On a million processes, that requires 24 MB on each process</a:t>
            </a:r>
          </a:p>
          <a:p>
            <a:r>
              <a:rPr lang="en-US"/>
              <a:t>On low-frequency cores, even scanning through large arrays takes time (see next slide)</a:t>
            </a:r>
          </a:p>
          <a:p>
            <a:endParaRPr lang="en-US"/>
          </a:p>
          <a:p>
            <a:r>
              <a:rPr lang="en-US"/>
              <a:t>Solution: The MPI Forum is considering a proposal to define sparse, neighborhood collectives that could be used instead of irregular collectives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3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28508</TotalTime>
  <Words>2500</Words>
  <Application>Microsoft Office PowerPoint</Application>
  <PresentationFormat>On-screen Show (4:3)</PresentationFormat>
  <Paragraphs>354</Paragraphs>
  <Slides>41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blue_2003</vt:lpstr>
      <vt:lpstr>Chart</vt:lpstr>
      <vt:lpstr>MPI at Exascale</vt:lpstr>
      <vt:lpstr>MPI on the Largest Machines Today</vt:lpstr>
      <vt:lpstr>Future Extreme Scale Platforms</vt:lpstr>
      <vt:lpstr>Multiple Cores Per Node</vt:lpstr>
      <vt:lpstr>Scaling MPI to Exascale</vt:lpstr>
      <vt:lpstr>Scaling MPI to Exascale</vt:lpstr>
      <vt:lpstr>Factors Affecting MPI Scalability</vt:lpstr>
      <vt:lpstr>Requirements of a message-passing library at extreme scale</vt:lpstr>
      <vt:lpstr>Scalability Issues in the MPI Specification</vt:lpstr>
      <vt:lpstr>Zero-byte MPI_Alltoallv time on BG/P</vt:lpstr>
      <vt:lpstr>Scalability Issues in the MPI Specification</vt:lpstr>
      <vt:lpstr>Scalability Issues in the MPI Specification</vt:lpstr>
      <vt:lpstr>MPI Implementation Scalability</vt:lpstr>
      <vt:lpstr>Process Mappings</vt:lpstr>
      <vt:lpstr>Communicator Memory Consumption</vt:lpstr>
      <vt:lpstr>Communicator Memory Consumption with original MPI on BG/P</vt:lpstr>
      <vt:lpstr>What was going on --- and the fix</vt:lpstr>
      <vt:lpstr>Communicator Memory Consumption Fixed</vt:lpstr>
      <vt:lpstr>MPI Memory Usage on BG/P after 32 calls to MPI_Comm_dup</vt:lpstr>
      <vt:lpstr>Scalability of MPI_Init</vt:lpstr>
      <vt:lpstr>Scalable Algorithms for Collective Communication</vt:lpstr>
      <vt:lpstr>Enabling Hybrid Programming</vt:lpstr>
      <vt:lpstr>MPI-3 Hybrid Proposal on Endpoints </vt:lpstr>
      <vt:lpstr>Fewer Performance Surprises</vt:lpstr>
      <vt:lpstr>Or…</vt:lpstr>
      <vt:lpstr>Or…</vt:lpstr>
      <vt:lpstr>Self-Consistent MPI Performance Guidelines</vt:lpstr>
      <vt:lpstr>General Principles</vt:lpstr>
      <vt:lpstr>Sample Requirements</vt:lpstr>
      <vt:lpstr>Example: Broadcast vs Scatter</vt:lpstr>
      <vt:lpstr>MPI_Bcast vs MPI_Scatter</vt:lpstr>
      <vt:lpstr>Eager vs Rendezvous Messages</vt:lpstr>
      <vt:lpstr>PowerPoint Presentation</vt:lpstr>
      <vt:lpstr>MPI Standard Timeline</vt:lpstr>
      <vt:lpstr>New Features being considered in MPI-3</vt:lpstr>
      <vt:lpstr>New Features being considered in MPI-3</vt:lpstr>
      <vt:lpstr>New Features being considered in MPI-3</vt:lpstr>
      <vt:lpstr>What are we doing in MPICH2</vt:lpstr>
      <vt:lpstr>Goals of the MPICH2 project</vt:lpstr>
      <vt:lpstr>MPICH2 collaboration with vendors</vt:lpstr>
      <vt:lpstr>Conclusions</vt:lpstr>
    </vt:vector>
  </TitlesOfParts>
  <Company>Ewing Lusk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and Computer Science Division</dc:title>
  <dc:creator>Pavan Balaji</dc:creator>
  <cp:lastModifiedBy>Pavan Balaji</cp:lastModifiedBy>
  <cp:revision>486</cp:revision>
  <cp:lastPrinted>2009-07-22T20:15:32Z</cp:lastPrinted>
  <dcterms:modified xsi:type="dcterms:W3CDTF">2011-01-10T13:22:58Z</dcterms:modified>
</cp:coreProperties>
</file>