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theme/theme2.xml" ContentType="application/vnd.openxmlformats-officedocument.theme+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theme/theme3.xml" ContentType="application/vnd.openxmlformats-officedocument.theme+xml"/>
  <Override PartName="/ppt/slideLayouts/slideLayout3.xml" ContentType="application/vnd.openxmlformats-officedocument.presentationml.slideLayout+xml"/>
  <Override PartName="/ppt/slides/slide21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notesSlides/notesSlide4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Override PartName="/ppt/commentAuthors.xml" ContentType="application/vnd.openxmlformats-officedocument.presentationml.commentAuthors+xml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png" ContentType="image/png"/>
  <Override PartName="/docProps/core.xml" ContentType="application/vnd.openxmlformats-package.core-properties+xml"/>
  <Override PartName="/ppt/slides/slide8.xml" ContentType="application/vnd.openxmlformats-officedocument.presentationml.slide+xml"/>
  <Override PartName="/ppt/slides/slide15.xml" ContentType="application/vnd.openxmlformats-officedocument.presentationml.slide+xml"/>
  <Default Extension="bin" ContentType="application/vnd.openxmlformats-officedocument.presentationml.printerSettings"/>
  <Default Extension="rels" ContentType="application/vnd.openxmlformats-package.relationships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Default Extension="pdf" ContentType="application/pdf"/>
  <Override PartName="/ppt/slides/slide19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SpecialPlsOnTitleSld="0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83" r:id="rId2"/>
    <p:sldId id="421" r:id="rId3"/>
    <p:sldId id="420" r:id="rId4"/>
    <p:sldId id="447" r:id="rId5"/>
    <p:sldId id="451" r:id="rId6"/>
    <p:sldId id="459" r:id="rId7"/>
    <p:sldId id="452" r:id="rId8"/>
    <p:sldId id="431" r:id="rId9"/>
    <p:sldId id="415" r:id="rId10"/>
    <p:sldId id="439" r:id="rId11"/>
    <p:sldId id="455" r:id="rId12"/>
    <p:sldId id="432" r:id="rId13"/>
    <p:sldId id="456" r:id="rId14"/>
    <p:sldId id="457" r:id="rId15"/>
    <p:sldId id="442" r:id="rId16"/>
    <p:sldId id="425" r:id="rId17"/>
    <p:sldId id="443" r:id="rId18"/>
    <p:sldId id="446" r:id="rId19"/>
    <p:sldId id="450" r:id="rId20"/>
    <p:sldId id="445" r:id="rId21"/>
    <p:sldId id="384" r:id="rId22"/>
  </p:sldIdLst>
  <p:sldSz cx="9144000" cy="6858000" type="screen4x3"/>
  <p:notesSz cx="9271000" cy="6997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9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9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9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9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9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109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109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109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109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mAuthor id="0" name="Abhinav Vishnu" initials="S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E8E8E8"/>
    <a:srgbClr val="66CCFF"/>
    <a:srgbClr val="008000"/>
    <a:srgbClr val="A0CEFF"/>
    <a:srgbClr val="CCECFF"/>
    <a:srgbClr val="008080"/>
    <a:srgbClr val="FFFF99"/>
    <a:srgbClr val="DDDDDD"/>
    <a:srgbClr val="00605E"/>
    <a:srgbClr val="00006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20879" autoAdjust="0"/>
    <p:restoredTop sz="95181" autoAdjust="0"/>
  </p:normalViewPr>
  <p:slideViewPr>
    <p:cSldViewPr snapToGrid="0">
      <p:cViewPr varScale="1">
        <p:scale>
          <a:sx n="110" d="100"/>
          <a:sy n="110" d="100"/>
        </p:scale>
        <p:origin x="-584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268859152" y="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slide" Target="slides/slide6.xml"/><Relationship Id="rId1" Type="http://schemas.openxmlformats.org/officeDocument/2006/relationships/slideMaster" Target="slideMasters/slideMaster1.xml"/><Relationship Id="rId24" Type="http://schemas.openxmlformats.org/officeDocument/2006/relationships/handoutMaster" Target="handoutMasters/handoutMaster1.xml"/><Relationship Id="rId25" Type="http://schemas.openxmlformats.org/officeDocument/2006/relationships/printerSettings" Target="printerSettings/printerSettings1.bin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0" Type="http://schemas.openxmlformats.org/officeDocument/2006/relationships/slide" Target="slides/slide9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7" Type="http://schemas.openxmlformats.org/officeDocument/2006/relationships/presProps" Target="presProps.xml"/><Relationship Id="rId14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28" Type="http://schemas.openxmlformats.org/officeDocument/2006/relationships/viewProps" Target="viewProps.xml"/><Relationship Id="rId26" Type="http://schemas.openxmlformats.org/officeDocument/2006/relationships/commentAuthors" Target="commentAuthors.xml"/><Relationship Id="rId30" Type="http://schemas.openxmlformats.org/officeDocument/2006/relationships/tableStyles" Target="tableStyles.xml"/><Relationship Id="rId11" Type="http://schemas.openxmlformats.org/officeDocument/2006/relationships/slide" Target="slides/slide10.xml"/><Relationship Id="rId29" Type="http://schemas.openxmlformats.org/officeDocument/2006/relationships/theme" Target="theme/theme1.xml"/><Relationship Id="rId6" Type="http://schemas.openxmlformats.org/officeDocument/2006/relationships/slide" Target="slides/slide5.xml"/><Relationship Id="rId16" Type="http://schemas.openxmlformats.org/officeDocument/2006/relationships/slide" Target="slides/slide1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2" Type="http://schemas.openxmlformats.org/officeDocument/2006/relationships/slide" Target="slides/slide21.xml"/><Relationship Id="rId21" Type="http://schemas.openxmlformats.org/officeDocument/2006/relationships/slide" Target="slides/slide20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17963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itchFamily="-109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53038" y="0"/>
            <a:ext cx="4017962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-109" charset="0"/>
              </a:defRPr>
            </a:lvl1pPr>
          </a:lstStyle>
          <a:p>
            <a:fld id="{DFB46026-84E4-E247-B90D-4B37E0B16BA6}" type="datetime1">
              <a:rPr lang="en-US"/>
              <a:pPr/>
              <a:t>5/25/11</a:t>
            </a:fld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48450"/>
            <a:ext cx="4017963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itchFamily="-109" charset="0"/>
              </a:defRPr>
            </a:lvl1pPr>
          </a:lstStyle>
          <a:p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53038" y="6648450"/>
            <a:ext cx="4017962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-109" charset="0"/>
              </a:defRPr>
            </a:lvl1pPr>
          </a:lstStyle>
          <a:p>
            <a:fld id="{8C516EE8-7DB8-FA47-ADB4-92766714CC5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17963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endParaRPr 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53038" y="0"/>
            <a:ext cx="4017962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AD24C700-6FFB-9249-AE7D-0793E0D0CB03}" type="datetime1">
              <a:rPr lang="en-US"/>
              <a:pPr/>
              <a:t>5/25/11</a:t>
            </a:fld>
            <a:endParaRPr lang="en-US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86075" y="525463"/>
            <a:ext cx="3498850" cy="26241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36663" y="3324225"/>
            <a:ext cx="6797675" cy="314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48450"/>
            <a:ext cx="4017963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endParaRPr lang="en-US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53038" y="6648450"/>
            <a:ext cx="4017962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71CEA4A1-36DD-2F49-BF18-E97DF844A9D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80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80" charset="0"/>
        <a:ea typeface="ＭＳ Ｐゴシック" pitchFamily="-109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80" charset="0"/>
        <a:ea typeface="ＭＳ Ｐゴシック" pitchFamily="-109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80" charset="0"/>
        <a:ea typeface="ＭＳ Ｐゴシック" pitchFamily="-109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80" charset="0"/>
        <a:ea typeface="ＭＳ Ｐゴシック" pitchFamily="-109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09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AD24C700-6FFB-9249-AE7D-0793E0D0CB03}" type="datetime1">
              <a:rPr lang="en-US" smtClean="0"/>
              <a:pPr/>
              <a:t>5/25/11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CEA4A1-36DD-2F49-BF18-E97DF844A9D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AD24C700-6FFB-9249-AE7D-0793E0D0CB03}" type="datetime1">
              <a:rPr lang="en-US" smtClean="0"/>
              <a:pPr/>
              <a:t>5/25/11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CEA4A1-36DD-2F49-BF18-E97DF844A9D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AD24C700-6FFB-9249-AE7D-0793E0D0CB03}" type="datetime1">
              <a:rPr lang="en-US" smtClean="0"/>
              <a:pPr/>
              <a:t>5/25/11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CEA4A1-36DD-2F49-BF18-E97DF844A9D4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9900" y="1831975"/>
            <a:ext cx="8212138" cy="906463"/>
          </a:xfrm>
        </p:spPr>
        <p:txBody>
          <a:bodyPr lIns="91440" tIns="45720" rIns="91440" bIns="45720"/>
          <a:lstStyle>
            <a:lvl1pPr>
              <a:defRPr sz="4000">
                <a:solidFill>
                  <a:srgbClr val="C97A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71488" y="2973388"/>
            <a:ext cx="8208962" cy="2279650"/>
          </a:xfrm>
        </p:spPr>
        <p:txBody>
          <a:bodyPr lIns="91440" tIns="45720" rIns="91440" bIns="45720"/>
          <a:lstStyle>
            <a:lvl1pPr marL="0" indent="0"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PowerPoint_Path_Foot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75" y="5487988"/>
            <a:ext cx="9140825" cy="1370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PNNL_Logo_2-Color_v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29463" y="5849938"/>
            <a:ext cx="1828800" cy="79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C3D7FFA-F7B5-8846-A59C-1BF0CD15C85C}" type="slidenum">
              <a:rPr lang="en-US"/>
              <a:pPr/>
              <a:t>‹#›</a:t>
            </a:fld>
            <a:r>
              <a:rPr lang="en-US">
                <a:latin typeface="Times New Roman" pitchFamily="-109" charset="0"/>
              </a:rPr>
              <a:t> 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PowerPoint_Path_Foot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487988"/>
            <a:ext cx="9140825" cy="1370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PNNL_Logo_2-Color_v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29463" y="5849938"/>
            <a:ext cx="1828800" cy="79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rgbClr val="D57500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5C4CA2A-CA38-AA44-87BA-12B0DC1133D3}" type="slidenum">
              <a:rPr lang="en-US"/>
              <a:pPr/>
              <a:t>‹#›</a:t>
            </a:fld>
            <a:r>
              <a:rPr lang="en-US">
                <a:latin typeface="Times New Roman" pitchFamily="-109" charset="0"/>
              </a:rPr>
              <a:t> 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588" y="0"/>
            <a:ext cx="9144000" cy="914400"/>
          </a:xfrm>
          <a:prstGeom prst="rect">
            <a:avLst/>
          </a:prstGeom>
          <a:solidFill>
            <a:srgbClr val="D57500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6" descr="PNNL_Logo_2-Color_v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29463" y="5849938"/>
            <a:ext cx="1828800" cy="79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459E26E-7C02-A947-92E7-A628C4FD2E40}" type="slidenum">
              <a:rPr lang="en-US"/>
              <a:pPr/>
              <a:t>‹#›</a:t>
            </a:fld>
            <a:r>
              <a:rPr lang="en-US">
                <a:latin typeface="Times New Roman" pitchFamily="-109" charset="0"/>
              </a:rPr>
              <a:t> 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1311275"/>
          </a:xfrm>
          <a:prstGeom prst="rect">
            <a:avLst/>
          </a:prstGeom>
          <a:solidFill>
            <a:srgbClr val="D57500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6" descr="PNNL_Logo_2-Color_v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29463" y="5849938"/>
            <a:ext cx="1828800" cy="79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buSzPct val="80000"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25B356D-1084-D44E-A8FE-784C55F65564}" type="slidenum">
              <a:rPr lang="en-US"/>
              <a:pPr/>
              <a:t>‹#›</a:t>
            </a:fld>
            <a:r>
              <a:rPr lang="en-US">
                <a:latin typeface="Times New Roman" pitchFamily="-109" charset="0"/>
              </a:rPr>
              <a:t> 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PNNL_Logo_2-Color_v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29463" y="5849938"/>
            <a:ext cx="1828800" cy="79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A8476D8-F173-714C-B022-F2B9BDA816AF}" type="slidenum">
              <a:rPr lang="en-US"/>
              <a:pPr/>
              <a:t>‹#›</a:t>
            </a:fld>
            <a:r>
              <a:rPr lang="en-US">
                <a:latin typeface="Times New Roman" pitchFamily="-109" charset="0"/>
              </a:rPr>
              <a:t> 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707276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5" descr="PNNL_Logo_Whit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29463" y="5849938"/>
            <a:ext cx="1828800" cy="79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4C0337A-1590-D64D-8175-6C5216C35E8E}" type="slidenum">
              <a:rPr lang="en-US"/>
              <a:pPr/>
              <a:t>‹#›</a:t>
            </a:fld>
            <a:r>
              <a:rPr lang="en-US">
                <a:latin typeface="Times New Roman" pitchFamily="-109" charset="0"/>
              </a:rPr>
              <a:t> 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57500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3" descr="PNNL_Logo_Whit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29463" y="5849938"/>
            <a:ext cx="1828800" cy="79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7EAEDA7-1632-A043-A2D4-A8817EB03D8A}" type="slidenum">
              <a:rPr lang="en-US"/>
              <a:pPr/>
              <a:t>‹#›</a:t>
            </a:fld>
            <a:r>
              <a:rPr lang="en-US">
                <a:latin typeface="Times New Roman" pitchFamily="-109" charset="0"/>
              </a:rPr>
              <a:t> 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E4D53C-2A76-524B-B820-BAF93B24D5E6}" type="slidenum">
              <a:rPr lang="en-US"/>
              <a:pPr/>
              <a:t>‹#›</a:t>
            </a:fld>
            <a:r>
              <a:rPr lang="en-US">
                <a:latin typeface="Times New Roman" pitchFamily="-109" charset="0"/>
              </a:rPr>
              <a:t> 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4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7" Type="http://schemas.openxmlformats.org/officeDocument/2006/relationships/slideLayout" Target="../slideLayouts/slideLayout7.xml"/><Relationship Id="rId11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1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4663" y="460375"/>
            <a:ext cx="8204200" cy="98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2125" y="1676400"/>
            <a:ext cx="8186738" cy="357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80975" y="6424613"/>
            <a:ext cx="609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rgbClr val="777777"/>
                </a:solidFill>
              </a:defRPr>
            </a:lvl1pPr>
          </a:lstStyle>
          <a:p>
            <a:fld id="{46E29A56-EBB3-3847-983B-C97A9823D338}" type="slidenum">
              <a:rPr lang="en-US"/>
              <a:pPr/>
              <a:t>‹#›</a:t>
            </a:fld>
            <a:r>
              <a:rPr lang="en-US">
                <a:latin typeface="Times New Roman" pitchFamily="-109" charset="0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26" r:id="rId1"/>
    <p:sldLayoutId id="2147484627" r:id="rId2"/>
    <p:sldLayoutId id="2147484628" r:id="rId3"/>
    <p:sldLayoutId id="2147484629" r:id="rId4"/>
    <p:sldLayoutId id="2147484630" r:id="rId5"/>
    <p:sldLayoutId id="2147484631" r:id="rId6"/>
    <p:sldLayoutId id="2147484632" r:id="rId7"/>
    <p:sldLayoutId id="2147484633" r:id="rId8"/>
    <p:sldLayoutId id="2147484625" r:id="rId9"/>
  </p:sldLayoutIdLst>
  <p:hf sldNum="0" hd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30000"/>
        </a:spcBef>
        <a:spcAft>
          <a:spcPct val="0"/>
        </a:spcAft>
        <a:buClr>
          <a:schemeClr val="folHlink"/>
        </a:buClr>
        <a:buBlip>
          <a:blip r:embed="rId11"/>
        </a:buBlip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85000"/>
        </a:lnSpc>
        <a:spcBef>
          <a:spcPct val="30000"/>
        </a:spcBef>
        <a:spcAft>
          <a:spcPct val="0"/>
        </a:spcAft>
        <a:buClr>
          <a:schemeClr val="tx2"/>
        </a:buClr>
        <a:buSzPct val="80000"/>
        <a:buBlip>
          <a:blip r:embed="rId12"/>
        </a:buBlip>
        <a:defRPr sz="2000">
          <a:solidFill>
            <a:schemeClr val="tx1"/>
          </a:solidFill>
          <a:latin typeface="+mn-lt"/>
          <a:ea typeface="ＭＳ Ｐゴシック" pitchFamily="-109" charset="-128"/>
        </a:defRPr>
      </a:lvl2pPr>
      <a:lvl3pPr marL="1143000" indent="-228600" algn="l" rtl="0" eaLnBrk="0" fontAlgn="base" hangingPunct="0">
        <a:lnSpc>
          <a:spcPct val="85000"/>
        </a:lnSpc>
        <a:spcBef>
          <a:spcPct val="30000"/>
        </a:spcBef>
        <a:spcAft>
          <a:spcPct val="0"/>
        </a:spcAft>
        <a:buClr>
          <a:srgbClr val="737373"/>
        </a:buClr>
        <a:buSzPct val="60000"/>
        <a:buBlip>
          <a:blip r:embed="rId13"/>
        </a:buBlip>
        <a:defRPr sz="2000">
          <a:solidFill>
            <a:schemeClr val="tx1"/>
          </a:solidFill>
          <a:latin typeface="+mn-lt"/>
          <a:ea typeface="ＭＳ Ｐゴシック" pitchFamily="-109" charset="-128"/>
        </a:defRPr>
      </a:lvl3pPr>
      <a:lvl4pPr marL="1600200" indent="-228600" algn="l" rtl="0" eaLnBrk="0" fontAlgn="base" hangingPunct="0">
        <a:lnSpc>
          <a:spcPct val="85000"/>
        </a:lnSpc>
        <a:spcBef>
          <a:spcPct val="30000"/>
        </a:spcBef>
        <a:spcAft>
          <a:spcPct val="0"/>
        </a:spcAft>
        <a:buBlip>
          <a:blip r:embed="rId14"/>
        </a:buBlip>
        <a:defRPr sz="1600">
          <a:solidFill>
            <a:schemeClr val="tx1"/>
          </a:solidFill>
          <a:latin typeface="+mn-lt"/>
          <a:ea typeface="ＭＳ Ｐゴシック" pitchFamily="-109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Blip>
          <a:blip r:embed="rId11"/>
        </a:buBlip>
        <a:defRPr sz="1400">
          <a:solidFill>
            <a:schemeClr val="tx1"/>
          </a:solidFill>
          <a:latin typeface="+mn-lt"/>
          <a:ea typeface="ＭＳ Ｐゴシック" pitchFamily="-109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Blip>
          <a:blip r:embed="rId14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Blip>
          <a:blip r:embed="rId14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Blip>
          <a:blip r:embed="rId14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Blip>
          <a:blip r:embed="rId14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df"/><Relationship Id="rId3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df"/><Relationship Id="rId3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df"/><Relationship Id="rId3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hyperlink" Target="http://hpc.pnl.gov" TargetMode="External"/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emsl.pnl.gov/docs/global/" TargetMode="External"/><Relationship Id="rId3" Type="http://schemas.openxmlformats.org/officeDocument/2006/relationships/hyperlink" Target="http://www.emsl.pnl.gov/docs/parsoft/armci/" TargetMode="External"/><Relationship Id="rId5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3"/>
          <p:cNvSpPr>
            <a:spLocks noGrp="1"/>
          </p:cNvSpPr>
          <p:nvPr>
            <p:ph type="ctrTitle"/>
          </p:nvPr>
        </p:nvSpPr>
        <p:spPr>
          <a:xfrm>
            <a:off x="465931" y="1288813"/>
            <a:ext cx="8212138" cy="1344612"/>
          </a:xfrm>
        </p:spPr>
        <p:txBody>
          <a:bodyPr lIns="91440" tIns="45720" rIns="91440" bIns="45720"/>
          <a:lstStyle/>
          <a:p>
            <a:pPr algn="ctr">
              <a:lnSpc>
                <a:spcPct val="95000"/>
              </a:lnSpc>
            </a:pPr>
            <a:r>
              <a:rPr lang="en-GB" sz="3200" dirty="0" smtClean="0"/>
              <a:t>Dynamic Time Variant Connection Management for PGAS Models on InfiniBand</a:t>
            </a:r>
            <a:endParaRPr lang="en-US" sz="3200" dirty="0"/>
          </a:p>
        </p:txBody>
      </p:sp>
      <p:sp>
        <p:nvSpPr>
          <p:cNvPr id="16387" name="Subtitle 4"/>
          <p:cNvSpPr>
            <a:spLocks noGrp="1"/>
          </p:cNvSpPr>
          <p:nvPr>
            <p:ph type="subTitle" idx="1"/>
          </p:nvPr>
        </p:nvSpPr>
        <p:spPr>
          <a:xfrm>
            <a:off x="467519" y="2940282"/>
            <a:ext cx="8208962" cy="1898650"/>
          </a:xfrm>
        </p:spPr>
        <p:txBody>
          <a:bodyPr lIns="91440" tIns="45720" rIns="91440" bIns="45720"/>
          <a:lstStyle/>
          <a:p>
            <a:pPr marL="0" indent="0" algn="ctr">
              <a:buFontTx/>
              <a:buNone/>
            </a:pPr>
            <a:r>
              <a:rPr lang="en-US" sz="2000" b="1" i="1" dirty="0" smtClean="0"/>
              <a:t>Abhinav Vishnu</a:t>
            </a:r>
            <a:r>
              <a:rPr lang="en-US" sz="2000" b="1" i="1" baseline="30000" dirty="0" smtClean="0"/>
              <a:t>1</a:t>
            </a:r>
            <a:r>
              <a:rPr lang="en-US" sz="2000" b="1" dirty="0" smtClean="0"/>
              <a:t>, </a:t>
            </a:r>
            <a:r>
              <a:rPr lang="en-US" sz="2000" dirty="0" err="1" smtClean="0"/>
              <a:t>Manoj</a:t>
            </a:r>
            <a:r>
              <a:rPr lang="en-US" sz="2000" dirty="0" smtClean="0"/>
              <a:t> Krishnan</a:t>
            </a:r>
            <a:r>
              <a:rPr lang="en-US" sz="2000" baseline="30000" dirty="0" smtClean="0"/>
              <a:t>1</a:t>
            </a:r>
            <a:r>
              <a:rPr lang="en-US" sz="2000" dirty="0" smtClean="0"/>
              <a:t> </a:t>
            </a:r>
          </a:p>
          <a:p>
            <a:pPr marL="0" indent="0" algn="ctr">
              <a:buFontTx/>
              <a:buNone/>
            </a:pPr>
            <a:r>
              <a:rPr lang="en-US" sz="2000" dirty="0" smtClean="0"/>
              <a:t>and </a:t>
            </a:r>
            <a:r>
              <a:rPr lang="en-US" sz="2000" dirty="0" err="1" smtClean="0"/>
              <a:t>Pavan</a:t>
            </a:r>
            <a:r>
              <a:rPr lang="en-US" sz="2000" dirty="0" smtClean="0"/>
              <a:t> Balaji</a:t>
            </a:r>
            <a:r>
              <a:rPr lang="en-US" sz="2000" baseline="30000" dirty="0" smtClean="0"/>
              <a:t>2</a:t>
            </a:r>
            <a:endParaRPr lang="en-GB" sz="2000" b="1" baseline="30000" dirty="0" smtClean="0">
              <a:solidFill>
                <a:srgbClr val="008000"/>
              </a:solidFill>
            </a:endParaRPr>
          </a:p>
          <a:p>
            <a:pPr marL="0" indent="0">
              <a:buFontTx/>
              <a:buNone/>
            </a:pPr>
            <a:endParaRPr lang="en-GB" sz="2000" b="1" baseline="300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>
              <a:buNone/>
            </a:pPr>
            <a:r>
              <a:rPr lang="en-US" sz="2000" baseline="30000" dirty="0" smtClean="0"/>
              <a:t>1</a:t>
            </a:r>
            <a:r>
              <a:rPr lang="en-US" sz="2000" dirty="0" smtClean="0"/>
              <a:t>Pacific Northwest National Laboratory</a:t>
            </a:r>
          </a:p>
          <a:p>
            <a:pPr algn="ctr">
              <a:buNone/>
            </a:pPr>
            <a:r>
              <a:rPr lang="en-US" sz="2000" dirty="0" smtClean="0"/>
              <a:t>Richland, WA</a:t>
            </a:r>
          </a:p>
          <a:p>
            <a:pPr algn="ctr">
              <a:buNone/>
            </a:pPr>
            <a:r>
              <a:rPr lang="en-US" sz="2000" baseline="30000" dirty="0" smtClean="0"/>
              <a:t>2</a:t>
            </a:r>
            <a:r>
              <a:rPr lang="en-US" sz="2000" dirty="0" smtClean="0"/>
              <a:t>Argonne National Laboratory</a:t>
            </a:r>
          </a:p>
          <a:p>
            <a:pPr algn="ctr">
              <a:buNone/>
            </a:pPr>
            <a:r>
              <a:rPr lang="en-US" sz="2000" dirty="0" smtClean="0"/>
              <a:t>Argonne, IL</a:t>
            </a:r>
          </a:p>
          <a:p>
            <a:pPr algn="ctr">
              <a:buNone/>
            </a:pPr>
            <a:endParaRPr lang="en-US" dirty="0" smtClean="0">
              <a:solidFill>
                <a:srgbClr val="008000"/>
              </a:solidFill>
            </a:endParaRPr>
          </a:p>
          <a:p>
            <a:pPr marL="0" indent="0">
              <a:buFontTx/>
              <a:buNone/>
            </a:pPr>
            <a:endParaRPr lang="en-US" sz="2800" b="1" i="1" dirty="0" smtClean="0"/>
          </a:p>
          <a:p>
            <a:pPr marL="0" indent="0">
              <a:buFontTx/>
              <a:buNone/>
            </a:pPr>
            <a:endParaRPr lang="en-US" sz="28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Aggregate Remote Memory Copy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Communication Runtime Systems for Global Arrays</a:t>
            </a:r>
          </a:p>
          <a:p>
            <a:pPr lvl="1"/>
            <a:r>
              <a:rPr lang="en-US" dirty="0" smtClean="0"/>
              <a:t>Used in Global Trees, and Chapel</a:t>
            </a:r>
          </a:p>
          <a:p>
            <a:r>
              <a:rPr lang="en-US" sz="2000" dirty="0" smtClean="0"/>
              <a:t>Provides one-sided communication runtime primitives</a:t>
            </a:r>
          </a:p>
          <a:p>
            <a:r>
              <a:rPr lang="en-US" sz="2000" dirty="0" smtClean="0"/>
              <a:t>Currently Supported Platforms</a:t>
            </a:r>
          </a:p>
          <a:p>
            <a:pPr lvl="1"/>
            <a:r>
              <a:rPr lang="en-US" dirty="0" smtClean="0"/>
              <a:t>Commodity Networks</a:t>
            </a:r>
          </a:p>
          <a:p>
            <a:pPr lvl="2"/>
            <a:r>
              <a:rPr lang="en-US" dirty="0" smtClean="0"/>
              <a:t>InfiniBand, Ethernet ..</a:t>
            </a:r>
          </a:p>
          <a:p>
            <a:pPr lvl="1"/>
            <a:r>
              <a:rPr lang="en-US" dirty="0" smtClean="0"/>
              <a:t>Leadership Class Machines</a:t>
            </a:r>
          </a:p>
          <a:p>
            <a:pPr lvl="2"/>
            <a:r>
              <a:rPr lang="en-US" dirty="0" smtClean="0"/>
              <a:t>Cray XE6, Cray XTs</a:t>
            </a:r>
          </a:p>
          <a:p>
            <a:pPr lvl="2"/>
            <a:r>
              <a:rPr lang="en-US" dirty="0" smtClean="0"/>
              <a:t>IBM BG’s</a:t>
            </a:r>
          </a:p>
          <a:p>
            <a:pPr lvl="2"/>
            <a:r>
              <a:rPr lang="en-US" dirty="0" smtClean="0"/>
              <a:t>On-going -&gt; BG/Q and </a:t>
            </a:r>
            <a:r>
              <a:rPr lang="en-US" dirty="0" err="1" smtClean="0"/>
              <a:t>BlueWaters</a:t>
            </a:r>
            <a:endParaRPr lang="en-US" dirty="0" smtClean="0"/>
          </a:p>
          <a:p>
            <a:pPr lvl="1"/>
            <a:r>
              <a:rPr lang="en-US" dirty="0" smtClean="0"/>
              <a:t>Upcoming features</a:t>
            </a:r>
          </a:p>
          <a:p>
            <a:pPr lvl="2"/>
            <a:r>
              <a:rPr lang="en-US" dirty="0" smtClean="0"/>
              <a:t>Fault tolerant continued execution (5.1)</a:t>
            </a:r>
          </a:p>
          <a:p>
            <a:pPr lvl="2"/>
            <a:r>
              <a:rPr lang="en-US" dirty="0" smtClean="0"/>
              <a:t>Energy Efficiency modes (5.2)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7459E26E-7C02-A947-92E7-A628C4FD2E40}" type="slidenum">
              <a:rPr lang="en-US" smtClean="0"/>
              <a:pPr/>
              <a:t>10</a:t>
            </a:fld>
            <a:r>
              <a:rPr lang="en-US" smtClean="0">
                <a:latin typeface="Times New Roman" pitchFamily="-109" charset="0"/>
              </a:rPr>
              <a:t> </a:t>
            </a:r>
            <a:endParaRPr lang="en-US">
              <a:latin typeface="Times New Roman" pitchFamily="-10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74663" y="460375"/>
            <a:ext cx="8204200" cy="403957"/>
          </a:xfrm>
        </p:spPr>
        <p:txBody>
          <a:bodyPr>
            <a:spAutoFit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492125" y="1272360"/>
            <a:ext cx="8186738" cy="4570482"/>
          </a:xfr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Introduction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Background and Motivation</a:t>
            </a:r>
          </a:p>
          <a:p>
            <a:pPr lvl="1"/>
            <a:r>
              <a:rPr lang="en-US" sz="2400" dirty="0" smtClean="0">
                <a:solidFill>
                  <a:schemeClr val="accent1"/>
                </a:solidFill>
              </a:rPr>
              <a:t>InfiniBand Connection Semantics</a:t>
            </a:r>
          </a:p>
          <a:p>
            <a:pPr lvl="1"/>
            <a:r>
              <a:rPr lang="en-US" sz="2400" dirty="0" smtClean="0">
                <a:solidFill>
                  <a:schemeClr val="accent1"/>
                </a:solidFill>
              </a:rPr>
              <a:t>Global Arrays and ARMCI</a:t>
            </a:r>
          </a:p>
          <a:p>
            <a:r>
              <a:rPr lang="en-US" dirty="0" smtClean="0"/>
              <a:t>Overall Design</a:t>
            </a:r>
          </a:p>
          <a:p>
            <a:pPr lvl="1"/>
            <a:r>
              <a:rPr lang="en-US" sz="2400" dirty="0" smtClean="0"/>
              <a:t>Efficient Connection Teardown</a:t>
            </a:r>
          </a:p>
          <a:p>
            <a:pPr lvl="1"/>
            <a:r>
              <a:rPr lang="en-US" sz="2400" dirty="0" smtClean="0"/>
              <a:t>Connection Cache Management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Performance Evaluation</a:t>
            </a:r>
          </a:p>
          <a:p>
            <a:pPr lvl="1"/>
            <a:r>
              <a:rPr lang="en-US" sz="2400" dirty="0" smtClean="0">
                <a:solidFill>
                  <a:schemeClr val="accent5"/>
                </a:solidFill>
              </a:rPr>
              <a:t>Computational Chemistry</a:t>
            </a:r>
          </a:p>
          <a:p>
            <a:pPr lvl="1"/>
            <a:r>
              <a:rPr lang="en-US" sz="2400" dirty="0" smtClean="0">
                <a:solidFill>
                  <a:schemeClr val="accent5"/>
                </a:solidFill>
              </a:rPr>
              <a:t>Sub-surface modeling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Conclusions and Future Work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 Structure in ARMCI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F5C4CA2A-CA38-AA44-87BA-12B0DC1133D3}" type="slidenum">
              <a:rPr lang="en-US" smtClean="0"/>
              <a:pPr/>
              <a:t>12</a:t>
            </a:fld>
            <a:r>
              <a:rPr lang="en-US" smtClean="0">
                <a:latin typeface="Times New Roman" pitchFamily="-109" charset="0"/>
              </a:rPr>
              <a:t> </a:t>
            </a:r>
            <a:endParaRPr lang="en-US">
              <a:latin typeface="Times New Roman" pitchFamily="-10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3971" y="2351183"/>
            <a:ext cx="3386558" cy="7642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58596" y="2511389"/>
            <a:ext cx="446838" cy="458572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340048" y="2511389"/>
            <a:ext cx="446838" cy="458572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162703" y="2511389"/>
            <a:ext cx="446838" cy="45857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032395" y="2511389"/>
            <a:ext cx="446838" cy="45857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997058" y="2362484"/>
            <a:ext cx="3386558" cy="7642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161683" y="2522690"/>
            <a:ext cx="446838" cy="458572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043135" y="2522690"/>
            <a:ext cx="446838" cy="458572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865790" y="2522690"/>
            <a:ext cx="446838" cy="45857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735482" y="2522690"/>
            <a:ext cx="446838" cy="45857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834313" y="4443237"/>
            <a:ext cx="446838" cy="458572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810332" y="5148732"/>
            <a:ext cx="446838" cy="458572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349289" y="4443694"/>
            <a:ext cx="446838" cy="45857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364394" y="5170224"/>
            <a:ext cx="1788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Master Process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375688" y="4518653"/>
            <a:ext cx="2134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Server thread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902887" y="4506437"/>
            <a:ext cx="1672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 Process</a:t>
            </a:r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 rot="5400000">
            <a:off x="-99909" y="2674535"/>
            <a:ext cx="1563848" cy="1588"/>
          </a:xfrm>
          <a:prstGeom prst="line">
            <a:avLst/>
          </a:prstGeom>
          <a:ln>
            <a:solidFill>
              <a:srgbClr val="008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5400000">
            <a:off x="4626696" y="2732869"/>
            <a:ext cx="1563848" cy="1588"/>
          </a:xfrm>
          <a:prstGeom prst="line">
            <a:avLst/>
          </a:prstGeom>
          <a:ln>
            <a:solidFill>
              <a:srgbClr val="008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Freeform 37"/>
          <p:cNvSpPr/>
          <p:nvPr/>
        </p:nvSpPr>
        <p:spPr>
          <a:xfrm>
            <a:off x="693774" y="1181237"/>
            <a:ext cx="5597227" cy="1334562"/>
          </a:xfrm>
          <a:custGeom>
            <a:avLst/>
            <a:gdLst>
              <a:gd name="connsiteX0" fmla="*/ 5597227 w 5597227"/>
              <a:gd name="connsiteY0" fmla="*/ 1334562 h 1334562"/>
              <a:gd name="connsiteX1" fmla="*/ 2657507 w 5597227"/>
              <a:gd name="connsiteY1" fmla="*/ 5879 h 1334562"/>
              <a:gd name="connsiteX2" fmla="*/ 0 w 5597227"/>
              <a:gd name="connsiteY2" fmla="*/ 1299287 h 1334562"/>
              <a:gd name="connsiteX3" fmla="*/ 0 w 5597227"/>
              <a:gd name="connsiteY3" fmla="*/ 1299287 h 1334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97227" h="1334562">
                <a:moveTo>
                  <a:pt x="5597227" y="1334562"/>
                </a:moveTo>
                <a:cubicBezTo>
                  <a:pt x="4593802" y="673160"/>
                  <a:pt x="3590378" y="11758"/>
                  <a:pt x="2657507" y="5879"/>
                </a:cubicBezTo>
                <a:cubicBezTo>
                  <a:pt x="1724636" y="0"/>
                  <a:pt x="0" y="1299287"/>
                  <a:pt x="0" y="1299287"/>
                </a:cubicBezTo>
                <a:lnTo>
                  <a:pt x="0" y="1299287"/>
                </a:lnTo>
              </a:path>
            </a:pathLst>
          </a:custGeom>
          <a:ln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8"/>
          <p:cNvSpPr/>
          <p:nvPr/>
        </p:nvSpPr>
        <p:spPr>
          <a:xfrm>
            <a:off x="693774" y="1198874"/>
            <a:ext cx="6385072" cy="1316925"/>
          </a:xfrm>
          <a:custGeom>
            <a:avLst/>
            <a:gdLst>
              <a:gd name="connsiteX0" fmla="*/ 6385072 w 6385072"/>
              <a:gd name="connsiteY0" fmla="*/ 1316925 h 1316925"/>
              <a:gd name="connsiteX1" fmla="*/ 3104345 w 6385072"/>
              <a:gd name="connsiteY1" fmla="*/ 0 h 1316925"/>
              <a:gd name="connsiteX2" fmla="*/ 23518 w 6385072"/>
              <a:gd name="connsiteY2" fmla="*/ 1316925 h 1316925"/>
              <a:gd name="connsiteX3" fmla="*/ 23518 w 6385072"/>
              <a:gd name="connsiteY3" fmla="*/ 1316925 h 1316925"/>
              <a:gd name="connsiteX4" fmla="*/ 0 w 6385072"/>
              <a:gd name="connsiteY4" fmla="*/ 1316925 h 1316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85072" h="1316925">
                <a:moveTo>
                  <a:pt x="6385072" y="1316925"/>
                </a:moveTo>
                <a:cubicBezTo>
                  <a:pt x="5274838" y="658462"/>
                  <a:pt x="4164604" y="0"/>
                  <a:pt x="3104345" y="0"/>
                </a:cubicBezTo>
                <a:cubicBezTo>
                  <a:pt x="2044086" y="0"/>
                  <a:pt x="23518" y="1316925"/>
                  <a:pt x="23518" y="1316925"/>
                </a:cubicBezTo>
                <a:lnTo>
                  <a:pt x="23518" y="1316925"/>
                </a:lnTo>
                <a:lnTo>
                  <a:pt x="0" y="1316925"/>
                </a:lnTo>
              </a:path>
            </a:pathLst>
          </a:custGeom>
          <a:ln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39"/>
          <p:cNvSpPr/>
          <p:nvPr/>
        </p:nvSpPr>
        <p:spPr>
          <a:xfrm>
            <a:off x="729051" y="1210633"/>
            <a:ext cx="7255229" cy="1293407"/>
          </a:xfrm>
          <a:custGeom>
            <a:avLst/>
            <a:gdLst>
              <a:gd name="connsiteX0" fmla="*/ 7255229 w 7255229"/>
              <a:gd name="connsiteY0" fmla="*/ 1293407 h 1293407"/>
              <a:gd name="connsiteX1" fmla="*/ 3739324 w 7255229"/>
              <a:gd name="connsiteY1" fmla="*/ 0 h 1293407"/>
              <a:gd name="connsiteX2" fmla="*/ 0 w 7255229"/>
              <a:gd name="connsiteY2" fmla="*/ 1293407 h 1293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55229" h="1293407">
                <a:moveTo>
                  <a:pt x="7255229" y="1293407"/>
                </a:moveTo>
                <a:cubicBezTo>
                  <a:pt x="6101879" y="646703"/>
                  <a:pt x="4948529" y="0"/>
                  <a:pt x="3739324" y="0"/>
                </a:cubicBezTo>
                <a:cubicBezTo>
                  <a:pt x="2530119" y="0"/>
                  <a:pt x="0" y="1293407"/>
                  <a:pt x="0" y="1293407"/>
                </a:cubicBezTo>
              </a:path>
            </a:pathLst>
          </a:custGeom>
          <a:ln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 43"/>
          <p:cNvSpPr/>
          <p:nvPr/>
        </p:nvSpPr>
        <p:spPr>
          <a:xfrm>
            <a:off x="1563931" y="2974371"/>
            <a:ext cx="3845154" cy="1132711"/>
          </a:xfrm>
          <a:custGeom>
            <a:avLst/>
            <a:gdLst>
              <a:gd name="connsiteX0" fmla="*/ 0 w 3845154"/>
              <a:gd name="connsiteY0" fmla="*/ 0 h 1132711"/>
              <a:gd name="connsiteX1" fmla="*/ 2398812 w 3845154"/>
              <a:gd name="connsiteY1" fmla="*/ 1128792 h 1132711"/>
              <a:gd name="connsiteX2" fmla="*/ 3845154 w 3845154"/>
              <a:gd name="connsiteY2" fmla="*/ 23516 h 1132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45154" h="1132711">
                <a:moveTo>
                  <a:pt x="0" y="0"/>
                </a:moveTo>
                <a:cubicBezTo>
                  <a:pt x="878976" y="562436"/>
                  <a:pt x="1757953" y="1124873"/>
                  <a:pt x="2398812" y="1128792"/>
                </a:cubicBezTo>
                <a:cubicBezTo>
                  <a:pt x="3039671" y="1132711"/>
                  <a:pt x="3845154" y="23516"/>
                  <a:pt x="3845154" y="23516"/>
                </a:cubicBezTo>
              </a:path>
            </a:pathLst>
          </a:cu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44"/>
          <p:cNvSpPr/>
          <p:nvPr/>
        </p:nvSpPr>
        <p:spPr>
          <a:xfrm>
            <a:off x="2387053" y="2962612"/>
            <a:ext cx="3057309" cy="1167986"/>
          </a:xfrm>
          <a:custGeom>
            <a:avLst/>
            <a:gdLst>
              <a:gd name="connsiteX0" fmla="*/ 0 w 3057309"/>
              <a:gd name="connsiteY0" fmla="*/ 23517 h 1167986"/>
              <a:gd name="connsiteX1" fmla="*/ 1575690 w 3057309"/>
              <a:gd name="connsiteY1" fmla="*/ 1164067 h 1167986"/>
              <a:gd name="connsiteX2" fmla="*/ 3057309 w 3057309"/>
              <a:gd name="connsiteY2" fmla="*/ 0 h 1167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57309" h="1167986">
                <a:moveTo>
                  <a:pt x="0" y="23517"/>
                </a:moveTo>
                <a:cubicBezTo>
                  <a:pt x="533069" y="595751"/>
                  <a:pt x="1066139" y="1167986"/>
                  <a:pt x="1575690" y="1164067"/>
                </a:cubicBezTo>
                <a:cubicBezTo>
                  <a:pt x="2085241" y="1160148"/>
                  <a:pt x="3057309" y="0"/>
                  <a:pt x="3057309" y="0"/>
                </a:cubicBezTo>
              </a:path>
            </a:pathLst>
          </a:cu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45"/>
          <p:cNvSpPr/>
          <p:nvPr/>
        </p:nvSpPr>
        <p:spPr>
          <a:xfrm>
            <a:off x="3257210" y="2986129"/>
            <a:ext cx="2128358" cy="1144469"/>
          </a:xfrm>
          <a:custGeom>
            <a:avLst/>
            <a:gdLst>
              <a:gd name="connsiteX0" fmla="*/ 0 w 2128358"/>
              <a:gd name="connsiteY0" fmla="*/ 0 h 1144469"/>
              <a:gd name="connsiteX1" fmla="*/ 717292 w 2128358"/>
              <a:gd name="connsiteY1" fmla="*/ 1140550 h 1144469"/>
              <a:gd name="connsiteX2" fmla="*/ 2128358 w 2128358"/>
              <a:gd name="connsiteY2" fmla="*/ 23516 h 1144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28358" h="1144469">
                <a:moveTo>
                  <a:pt x="0" y="0"/>
                </a:moveTo>
                <a:cubicBezTo>
                  <a:pt x="181283" y="568315"/>
                  <a:pt x="362566" y="1136631"/>
                  <a:pt x="717292" y="1140550"/>
                </a:cubicBezTo>
                <a:cubicBezTo>
                  <a:pt x="1072018" y="1144469"/>
                  <a:pt x="2128358" y="23516"/>
                  <a:pt x="2128358" y="23516"/>
                </a:cubicBezTo>
              </a:path>
            </a:pathLst>
          </a:cu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 Cache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Number of active connections</a:t>
            </a:r>
          </a:p>
          <a:p>
            <a:pPr lvl="1"/>
            <a:r>
              <a:rPr lang="en-US" dirty="0" smtClean="0"/>
              <a:t>Model?</a:t>
            </a:r>
          </a:p>
          <a:p>
            <a:pPr lvl="1"/>
            <a:r>
              <a:rPr lang="en-US" dirty="0" smtClean="0"/>
              <a:t>Dynamic behavior for task-based computations</a:t>
            </a:r>
          </a:p>
          <a:p>
            <a:r>
              <a:rPr lang="en-US" dirty="0" smtClean="0"/>
              <a:t>Finding a victim connection</a:t>
            </a:r>
          </a:p>
          <a:p>
            <a:pPr lvl="1"/>
            <a:r>
              <a:rPr lang="en-US" dirty="0" smtClean="0"/>
              <a:t>LRU</a:t>
            </a:r>
          </a:p>
          <a:p>
            <a:r>
              <a:rPr lang="en-US" dirty="0" smtClean="0"/>
              <a:t>LRU insufficient with communication cliques</a:t>
            </a:r>
          </a:p>
          <a:p>
            <a:pPr lvl="1"/>
            <a:r>
              <a:rPr lang="en-US" dirty="0" smtClean="0"/>
              <a:t>Multi-phase applications (use-case: Flow + Chemistry)</a:t>
            </a:r>
          </a:p>
          <a:p>
            <a:pPr lvl="1"/>
            <a:r>
              <a:rPr lang="en-US" dirty="0" smtClean="0"/>
              <a:t>Modified-LRU (LRU-M)</a:t>
            </a:r>
          </a:p>
          <a:p>
            <a:pPr lvl="1"/>
            <a:r>
              <a:rPr lang="en-US" dirty="0" smtClean="0"/>
              <a:t>Temporal locality of connections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F25B356D-1084-D44E-A8FE-784C55F65564}" type="slidenum">
              <a:rPr lang="en-US" smtClean="0"/>
              <a:pPr/>
              <a:t>13</a:t>
            </a:fld>
            <a:r>
              <a:rPr lang="en-US" smtClean="0">
                <a:latin typeface="Times New Roman" pitchFamily="-109" charset="0"/>
              </a:rPr>
              <a:t> </a:t>
            </a:r>
            <a:endParaRPr lang="en-US">
              <a:latin typeface="Times New Roman" pitchFamily="-10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Overlap Disconnection Protocol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F5C4CA2A-CA38-AA44-87BA-12B0DC1133D3}" type="slidenum">
              <a:rPr lang="en-US" smtClean="0"/>
              <a:pPr/>
              <a:t>14</a:t>
            </a:fld>
            <a:r>
              <a:rPr lang="en-US" smtClean="0">
                <a:latin typeface="Times New Roman" pitchFamily="-109" charset="0"/>
              </a:rPr>
              <a:t> </a:t>
            </a:r>
            <a:endParaRPr lang="en-US">
              <a:latin typeface="Times New Roman" pitchFamily="-10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rot="5400000">
            <a:off x="-24977" y="3853730"/>
            <a:ext cx="3057145" cy="1588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rot="5400000">
            <a:off x="633052" y="3853274"/>
            <a:ext cx="3057145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5400000">
            <a:off x="4242566" y="3857227"/>
            <a:ext cx="3057145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5400000">
            <a:off x="5982414" y="3828842"/>
            <a:ext cx="3057145" cy="1588"/>
          </a:xfrm>
          <a:prstGeom prst="straightConnector1">
            <a:avLst/>
          </a:prstGeom>
          <a:ln w="25400" cap="flat" cmpd="sng" algn="ctr">
            <a:solidFill>
              <a:schemeClr val="accent4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891639" y="1960652"/>
            <a:ext cx="774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20349" y="1960194"/>
            <a:ext cx="1416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Server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734710" y="1948894"/>
            <a:ext cx="1788095" cy="371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Master Process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264927" y="3287901"/>
            <a:ext cx="5279738" cy="282198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10800000" flipV="1">
            <a:off x="2175605" y="5024324"/>
            <a:ext cx="5338532" cy="11758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211720" y="2621053"/>
            <a:ext cx="5279738" cy="282198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70164" y="3600067"/>
            <a:ext cx="689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677952" y="2330964"/>
            <a:ext cx="1199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WaitProc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771239" y="3059668"/>
            <a:ext cx="800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Flush</a:t>
            </a:r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2214653" y="3814758"/>
            <a:ext cx="5279738" cy="282198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771239" y="3592880"/>
            <a:ext cx="1673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Teardown </a:t>
            </a:r>
            <a:r>
              <a:rPr lang="en-US" dirty="0" err="1" smtClean="0"/>
              <a:t>Req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641188" y="4650449"/>
            <a:ext cx="2817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Acknowledgement</a:t>
            </a:r>
            <a:endParaRPr lang="en-US" dirty="0"/>
          </a:p>
        </p:txBody>
      </p:sp>
      <p:cxnSp>
        <p:nvCxnSpPr>
          <p:cNvPr id="35" name="Straight Arrow Connector 34"/>
          <p:cNvCxnSpPr/>
          <p:nvPr/>
        </p:nvCxnSpPr>
        <p:spPr>
          <a:xfrm rot="16200000" flipH="1">
            <a:off x="1655219" y="4154315"/>
            <a:ext cx="702519" cy="135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16200000" flipH="1">
            <a:off x="7306857" y="4495856"/>
            <a:ext cx="702519" cy="135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237273" y="3982971"/>
            <a:ext cx="1199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break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713259" y="4270472"/>
            <a:ext cx="1199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break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2" grpId="0"/>
      <p:bldP spid="33" grpId="0"/>
      <p:bldP spid="38" grpId="0"/>
      <p:bldP spid="3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74663" y="460375"/>
            <a:ext cx="8204200" cy="403957"/>
          </a:xfrm>
        </p:spPr>
        <p:txBody>
          <a:bodyPr>
            <a:spAutoFit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492125" y="1272360"/>
            <a:ext cx="8186738" cy="3454792"/>
          </a:xfrm>
        </p:spPr>
        <p:txBody>
          <a:bodyPr>
            <a:spAutoFit/>
          </a:bodyPr>
          <a:lstStyle/>
          <a:p>
            <a:r>
              <a:rPr lang="en-US" sz="2000" dirty="0" smtClean="0">
                <a:solidFill>
                  <a:schemeClr val="accent1"/>
                </a:solidFill>
              </a:rPr>
              <a:t>Introduction</a:t>
            </a:r>
          </a:p>
          <a:p>
            <a:r>
              <a:rPr lang="en-US" sz="2000" dirty="0" smtClean="0">
                <a:solidFill>
                  <a:schemeClr val="accent1"/>
                </a:solidFill>
              </a:rPr>
              <a:t>Background and Motivation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InfiniBand Connection Semantics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Global Arrays and ARMCI</a:t>
            </a:r>
          </a:p>
          <a:p>
            <a:r>
              <a:rPr lang="en-US" sz="2000" dirty="0" smtClean="0">
                <a:solidFill>
                  <a:schemeClr val="accent1"/>
                </a:solidFill>
              </a:rPr>
              <a:t>Overall Design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Efficient Connection Teardown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Connection Cache Management</a:t>
            </a:r>
          </a:p>
          <a:p>
            <a:r>
              <a:rPr lang="en-US" sz="2000" dirty="0" smtClean="0"/>
              <a:t>Performance Evaluation</a:t>
            </a:r>
          </a:p>
          <a:p>
            <a:pPr lvl="1"/>
            <a:r>
              <a:rPr lang="en-US" dirty="0" smtClean="0"/>
              <a:t>Computational Chemistry and Sub-surface Modeling</a:t>
            </a:r>
          </a:p>
          <a:p>
            <a:r>
              <a:rPr lang="en-US" sz="2000" dirty="0" smtClean="0">
                <a:solidFill>
                  <a:schemeClr val="accent1"/>
                </a:solidFill>
              </a:rPr>
              <a:t>Conclusions and Future Work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Evaluation Test Bed</a:t>
            </a:r>
          </a:p>
          <a:p>
            <a:pPr lvl="1"/>
            <a:r>
              <a:rPr lang="en-US" dirty="0" smtClean="0"/>
              <a:t>160 </a:t>
            </a:r>
            <a:r>
              <a:rPr lang="en-US" dirty="0" err="1" smtClean="0"/>
              <a:t>Tflop</a:t>
            </a:r>
            <a:r>
              <a:rPr lang="en-US" dirty="0" smtClean="0"/>
              <a:t> system with 2310 Dual socket quad core Barcelona processor</a:t>
            </a:r>
          </a:p>
          <a:p>
            <a:pPr lvl="1"/>
            <a:r>
              <a:rPr lang="en-US" dirty="0" smtClean="0"/>
              <a:t>InfiniBand DDR with PCI Express using DDR Voltaire switches</a:t>
            </a:r>
          </a:p>
          <a:p>
            <a:r>
              <a:rPr lang="en-US" dirty="0" smtClean="0"/>
              <a:t>Original implementation is Global Arrays (GA) version 4.3</a:t>
            </a:r>
          </a:p>
          <a:p>
            <a:pPr lvl="1"/>
            <a:r>
              <a:rPr lang="en-US" dirty="0" smtClean="0"/>
              <a:t>The presented design is available with GA-5.0</a:t>
            </a:r>
          </a:p>
          <a:p>
            <a:r>
              <a:rPr lang="en-US" dirty="0" smtClean="0"/>
              <a:t>Methodologies</a:t>
            </a:r>
          </a:p>
          <a:p>
            <a:pPr lvl="1"/>
            <a:r>
              <a:rPr lang="en-US" dirty="0" smtClean="0"/>
              <a:t>LRU, and LRU-M</a:t>
            </a:r>
          </a:p>
          <a:p>
            <a:pPr lvl="1"/>
            <a:r>
              <a:rPr lang="en-US" dirty="0" smtClean="0"/>
              <a:t>Varying the number of connection entries in connection cache</a:t>
            </a:r>
          </a:p>
          <a:p>
            <a:r>
              <a:rPr lang="en-US" dirty="0" smtClean="0"/>
              <a:t>Applications</a:t>
            </a:r>
          </a:p>
          <a:p>
            <a:pPr lvl="1"/>
            <a:r>
              <a:rPr lang="en-US" dirty="0" smtClean="0"/>
              <a:t>Northwest Chemistry (NWChem)</a:t>
            </a:r>
          </a:p>
          <a:p>
            <a:pPr lvl="1"/>
            <a:r>
              <a:rPr lang="en-US" dirty="0" smtClean="0"/>
              <a:t>Sub-surface Transport on Multiple Phases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F5C4CA2A-CA38-AA44-87BA-12B0DC1133D3}" type="slidenum">
              <a:rPr lang="en-US" smtClean="0"/>
              <a:pPr/>
              <a:t>16</a:t>
            </a:fld>
            <a:r>
              <a:rPr lang="en-US" smtClean="0"/>
              <a:t>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Evaluation with NWChem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0" y="2107556"/>
            <a:ext cx="3877839" cy="4049061"/>
          </a:xfrm>
        </p:spPr>
        <p:txBody>
          <a:bodyPr/>
          <a:lstStyle/>
          <a:p>
            <a:r>
              <a:rPr lang="en-US" sz="2000" dirty="0" smtClean="0"/>
              <a:t>Evaluation with pentane input deck on 6144 processes</a:t>
            </a:r>
          </a:p>
          <a:p>
            <a:r>
              <a:rPr lang="en-US" sz="2000" dirty="0" smtClean="0"/>
              <a:t>The connection cache has a total of 128, 32, and 4 entries</a:t>
            </a:r>
          </a:p>
          <a:p>
            <a:r>
              <a:rPr lang="en-US" sz="2000" dirty="0" smtClean="0"/>
              <a:t>Negligible performance degradation for 128 and 32 cache size</a:t>
            </a:r>
          </a:p>
          <a:p>
            <a:r>
              <a:rPr lang="en-US" sz="2000" dirty="0" smtClean="0"/>
              <a:t>Total connections created – 91-117</a:t>
            </a:r>
          </a:p>
          <a:p>
            <a:pPr lvl="1"/>
            <a:r>
              <a:rPr lang="en-US" sz="1600" dirty="0" smtClean="0"/>
              <a:t>3-4 times for 32 cache size</a:t>
            </a:r>
          </a:p>
          <a:p>
            <a:pPr lvl="1"/>
            <a:r>
              <a:rPr lang="en-US" sz="1600" dirty="0" smtClean="0"/>
              <a:t>~32 times for 4 cache size</a:t>
            </a:r>
          </a:p>
          <a:p>
            <a:endParaRPr lang="en-US" sz="2000" dirty="0" smtClean="0"/>
          </a:p>
          <a:p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F5C4CA2A-CA38-AA44-87BA-12B0DC1133D3}" type="slidenum">
              <a:rPr lang="en-US" smtClean="0"/>
              <a:pPr/>
              <a:t>17</a:t>
            </a:fld>
            <a:r>
              <a:rPr lang="en-US" smtClean="0">
                <a:latin typeface="Times New Roman" pitchFamily="-109" charset="0"/>
              </a:rPr>
              <a:t> </a:t>
            </a:r>
            <a:endParaRPr lang="en-US">
              <a:latin typeface="Times New Roman" pitchFamily="-109" charset="0"/>
            </a:endParaRPr>
          </a:p>
        </p:txBody>
      </p:sp>
      <p:pic>
        <p:nvPicPr>
          <p:cNvPr id="9" name="Picture 8" descr="nwchem-6144.eps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0" y="2048325"/>
            <a:ext cx="4800501" cy="27613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Evaluation :NWChem (</a:t>
            </a:r>
            <a:r>
              <a:rPr lang="en-US" dirty="0" err="1" smtClean="0"/>
              <a:t>Contd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0" y="2067026"/>
            <a:ext cx="3877839" cy="4049061"/>
          </a:xfrm>
        </p:spPr>
        <p:txBody>
          <a:bodyPr/>
          <a:lstStyle/>
          <a:p>
            <a:r>
              <a:rPr lang="en-US" sz="2000" dirty="0" smtClean="0"/>
              <a:t>Evaluation with siosi7 input deck on 4096 processes</a:t>
            </a:r>
          </a:p>
          <a:p>
            <a:r>
              <a:rPr lang="en-US" sz="2000" dirty="0" smtClean="0"/>
              <a:t>The connection cache has a total of 128, 32, and 4 entries</a:t>
            </a:r>
          </a:p>
          <a:p>
            <a:r>
              <a:rPr lang="en-US" sz="2000" dirty="0" smtClean="0"/>
              <a:t>Negligible performance degradation for 128 and 32 connection size</a:t>
            </a:r>
          </a:p>
          <a:p>
            <a:r>
              <a:rPr lang="en-US" sz="2000" dirty="0" smtClean="0"/>
              <a:t>Total connections created – 93-121</a:t>
            </a:r>
          </a:p>
          <a:p>
            <a:pPr lvl="1"/>
            <a:r>
              <a:rPr lang="en-US" sz="1600" dirty="0" smtClean="0"/>
              <a:t>3-4 times for 32 cache size</a:t>
            </a:r>
          </a:p>
          <a:p>
            <a:pPr lvl="1"/>
            <a:r>
              <a:rPr lang="en-US" sz="1600" dirty="0" smtClean="0"/>
              <a:t>~32 times for 4 cache size</a:t>
            </a:r>
          </a:p>
          <a:p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F5C4CA2A-CA38-AA44-87BA-12B0DC1133D3}" type="slidenum">
              <a:rPr lang="en-US" smtClean="0"/>
              <a:pPr/>
              <a:t>18</a:t>
            </a:fld>
            <a:r>
              <a:rPr lang="en-US" smtClean="0">
                <a:latin typeface="Times New Roman" pitchFamily="-109" charset="0"/>
              </a:rPr>
              <a:t> </a:t>
            </a:r>
            <a:endParaRPr lang="en-US">
              <a:latin typeface="Times New Roman" pitchFamily="-109" charset="0"/>
            </a:endParaRPr>
          </a:p>
        </p:txBody>
      </p:sp>
      <p:pic>
        <p:nvPicPr>
          <p:cNvPr id="9" name="Picture 8" descr="nwchem-4096.eps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0" y="2106854"/>
            <a:ext cx="4572000" cy="26442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Evaluation :STOMP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0" y="2808939"/>
            <a:ext cx="3877839" cy="4049061"/>
          </a:xfrm>
        </p:spPr>
        <p:txBody>
          <a:bodyPr/>
          <a:lstStyle/>
          <a:p>
            <a:r>
              <a:rPr lang="en-US" sz="2000" dirty="0" smtClean="0"/>
              <a:t>Evaluation on 8192 processes</a:t>
            </a:r>
          </a:p>
          <a:p>
            <a:r>
              <a:rPr lang="en-US" sz="2000" dirty="0" smtClean="0"/>
              <a:t>The connection cache has a total of 128, 32, and 4 entries</a:t>
            </a:r>
          </a:p>
          <a:p>
            <a:r>
              <a:rPr lang="en-US" sz="2000" dirty="0" smtClean="0"/>
              <a:t>LRU-M reduces the overall connection establishment and break time in comparison to LRU</a:t>
            </a:r>
          </a:p>
          <a:p>
            <a:pPr>
              <a:buNone/>
            </a:pPr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F5C4CA2A-CA38-AA44-87BA-12B0DC1133D3}" type="slidenum">
              <a:rPr lang="en-US" smtClean="0"/>
              <a:pPr/>
              <a:t>19</a:t>
            </a:fld>
            <a:r>
              <a:rPr lang="en-US" smtClean="0">
                <a:latin typeface="Times New Roman" pitchFamily="-109" charset="0"/>
              </a:rPr>
              <a:t> </a:t>
            </a:r>
            <a:endParaRPr lang="en-US">
              <a:latin typeface="Times New Roman" pitchFamily="-109" charset="0"/>
            </a:endParaRPr>
          </a:p>
        </p:txBody>
      </p:sp>
      <p:pic>
        <p:nvPicPr>
          <p:cNvPr id="14" name="Picture 13" descr="stomp-8192.eps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0" y="2114044"/>
            <a:ext cx="4572000" cy="26299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74663" y="460375"/>
            <a:ext cx="8204200" cy="403957"/>
          </a:xfrm>
        </p:spPr>
        <p:txBody>
          <a:bodyPr>
            <a:spAutoFit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492125" y="1272360"/>
            <a:ext cx="8186738" cy="3808735"/>
          </a:xfrm>
        </p:spPr>
        <p:txBody>
          <a:bodyPr>
            <a:spAutoFit/>
          </a:bodyPr>
          <a:lstStyle/>
          <a:p>
            <a:r>
              <a:rPr lang="en-US" sz="2000" dirty="0" smtClean="0"/>
              <a:t>Introduction</a:t>
            </a:r>
          </a:p>
          <a:p>
            <a:r>
              <a:rPr lang="en-US" sz="2000" dirty="0" smtClean="0"/>
              <a:t>Background and Motivation</a:t>
            </a:r>
          </a:p>
          <a:p>
            <a:pPr lvl="1"/>
            <a:r>
              <a:rPr lang="en-US" dirty="0" smtClean="0"/>
              <a:t>InfiniBand Connection Semantics</a:t>
            </a:r>
          </a:p>
          <a:p>
            <a:pPr lvl="1"/>
            <a:r>
              <a:rPr lang="en-US" dirty="0" smtClean="0"/>
              <a:t>Global Arrays and ARMCI</a:t>
            </a:r>
          </a:p>
          <a:p>
            <a:r>
              <a:rPr lang="en-US" sz="2000" dirty="0" smtClean="0"/>
              <a:t>Overall Design</a:t>
            </a:r>
          </a:p>
          <a:p>
            <a:pPr lvl="1"/>
            <a:r>
              <a:rPr lang="en-US" dirty="0" smtClean="0"/>
              <a:t>Efficient Connection Teardown</a:t>
            </a:r>
          </a:p>
          <a:p>
            <a:pPr lvl="1"/>
            <a:r>
              <a:rPr lang="en-US" dirty="0" smtClean="0"/>
              <a:t>Connection Cache Management</a:t>
            </a:r>
          </a:p>
          <a:p>
            <a:r>
              <a:rPr lang="en-US" sz="2000" dirty="0" smtClean="0"/>
              <a:t>Performance Evaluation</a:t>
            </a:r>
          </a:p>
          <a:p>
            <a:pPr lvl="1"/>
            <a:r>
              <a:rPr lang="en-US" dirty="0" smtClean="0"/>
              <a:t>Computational Chemistry</a:t>
            </a:r>
          </a:p>
          <a:p>
            <a:pPr lvl="1"/>
            <a:r>
              <a:rPr lang="en-US" dirty="0" smtClean="0"/>
              <a:t>Sub-surface modeling</a:t>
            </a:r>
          </a:p>
          <a:p>
            <a:r>
              <a:rPr lang="en-US" sz="2000" dirty="0" smtClean="0"/>
              <a:t>Conclusions and Future Work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 and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Persistent on-demand connection approaches are insufficient</a:t>
            </a:r>
          </a:p>
          <a:p>
            <a:r>
              <a:rPr lang="en-US" dirty="0" smtClean="0"/>
              <a:t>Presented a design for connection management</a:t>
            </a:r>
          </a:p>
          <a:p>
            <a:pPr lvl="1"/>
            <a:r>
              <a:rPr lang="en-US" dirty="0" smtClean="0"/>
              <a:t>Efficient connection cache management</a:t>
            </a:r>
          </a:p>
          <a:p>
            <a:pPr lvl="1"/>
            <a:r>
              <a:rPr lang="en-US" dirty="0" smtClean="0"/>
              <a:t>A conducive protocol for PGAS Models</a:t>
            </a:r>
          </a:p>
          <a:p>
            <a:r>
              <a:rPr lang="en-US" dirty="0" smtClean="0"/>
              <a:t>Memory benefits for two class of applications</a:t>
            </a:r>
          </a:p>
          <a:p>
            <a:r>
              <a:rPr lang="en-US" dirty="0" smtClean="0"/>
              <a:t>Future Work:</a:t>
            </a:r>
          </a:p>
          <a:p>
            <a:pPr lvl="1"/>
            <a:r>
              <a:rPr lang="en-US" dirty="0" smtClean="0"/>
              <a:t>Solve the problem for two-sided (pair-wise) connections</a:t>
            </a:r>
          </a:p>
          <a:p>
            <a:pPr lvl="1"/>
            <a:r>
              <a:rPr lang="en-US" dirty="0" smtClean="0"/>
              <a:t>Apply the problem to other communication data structures (remote registration caches)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F5C4CA2A-CA38-AA44-87BA-12B0DC1133D3}" type="slidenum">
              <a:rPr lang="en-US" smtClean="0"/>
              <a:pPr/>
              <a:t>20</a:t>
            </a:fld>
            <a:r>
              <a:rPr lang="en-US" smtClean="0">
                <a:latin typeface="Times New Roman" pitchFamily="-109" charset="0"/>
              </a:rPr>
              <a:t> </a:t>
            </a:r>
            <a:endParaRPr lang="en-US">
              <a:latin typeface="Times New Roman" pitchFamily="-10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78631" y="3429000"/>
            <a:ext cx="8229632" cy="2548096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Global Arrays</a:t>
            </a:r>
          </a:p>
          <a:p>
            <a:pPr lvl="1"/>
            <a:r>
              <a:rPr lang="en-US" dirty="0" smtClean="0">
                <a:hlinkClick r:id="rId2"/>
              </a:rPr>
              <a:t>http://www.emsl.pnl.gov/docs/global/</a:t>
            </a:r>
            <a:endParaRPr lang="en-US" dirty="0" smtClean="0"/>
          </a:p>
          <a:p>
            <a:r>
              <a:rPr lang="en-US" dirty="0" smtClean="0"/>
              <a:t>ARMCI</a:t>
            </a:r>
          </a:p>
          <a:p>
            <a:pPr lvl="1"/>
            <a:r>
              <a:rPr lang="en-US" dirty="0" smtClean="0">
                <a:hlinkClick r:id="rId3"/>
              </a:rPr>
              <a:t>http://www.emsl.pnl.gov/docs/parsoft/armci/</a:t>
            </a:r>
            <a:endParaRPr lang="en-US" dirty="0" smtClean="0"/>
          </a:p>
          <a:p>
            <a:r>
              <a:rPr lang="en-US" dirty="0" smtClean="0"/>
              <a:t>HPC-PNL</a:t>
            </a:r>
          </a:p>
          <a:p>
            <a:pPr lvl="1"/>
            <a:r>
              <a:rPr lang="en-US" dirty="0" smtClean="0">
                <a:hlinkClick r:id="rId4"/>
              </a:rPr>
              <a:t>http://hpc.pnl.gov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F5C4CA2A-CA38-AA44-87BA-12B0DC1133D3}" type="slidenum">
              <a:rPr lang="en-US" smtClean="0"/>
              <a:pPr/>
              <a:t>21</a:t>
            </a:fld>
            <a:r>
              <a:rPr lang="en-US" smtClean="0">
                <a:latin typeface="Times New Roman" pitchFamily="-109" charset="0"/>
              </a:rPr>
              <a:t> </a:t>
            </a:r>
            <a:endParaRPr lang="en-US">
              <a:latin typeface="Times New Roman" pitchFamily="-10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7263" y="1367158"/>
            <a:ext cx="1649474" cy="20618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78631" y="1132164"/>
            <a:ext cx="8203714" cy="4724833"/>
          </a:xfrm>
        </p:spPr>
        <p:txBody>
          <a:bodyPr/>
          <a:lstStyle/>
          <a:p>
            <a:r>
              <a:rPr lang="en-US" dirty="0" smtClean="0"/>
              <a:t>For runtime systems, scalable communication data structures is critical</a:t>
            </a:r>
          </a:p>
          <a:p>
            <a:r>
              <a:rPr lang="en-US" dirty="0" smtClean="0"/>
              <a:t>Communication data structures</a:t>
            </a:r>
          </a:p>
          <a:p>
            <a:pPr lvl="1"/>
            <a:r>
              <a:rPr lang="en-US" dirty="0" smtClean="0"/>
              <a:t>Buffers (data, control messages ..)</a:t>
            </a:r>
          </a:p>
          <a:p>
            <a:pPr lvl="1"/>
            <a:r>
              <a:rPr lang="en-US" dirty="0" smtClean="0"/>
              <a:t>Connections </a:t>
            </a:r>
          </a:p>
          <a:p>
            <a:pPr lvl="2"/>
            <a:r>
              <a:rPr lang="en-US" dirty="0" smtClean="0"/>
              <a:t>End-points (Gemini, </a:t>
            </a:r>
            <a:r>
              <a:rPr lang="en-US" dirty="0" err="1" smtClean="0"/>
              <a:t>Seastar</a:t>
            </a:r>
            <a:r>
              <a:rPr lang="en-US" dirty="0" smtClean="0"/>
              <a:t>, BG ..)  </a:t>
            </a:r>
          </a:p>
          <a:p>
            <a:pPr lvl="2"/>
            <a:r>
              <a:rPr lang="en-US" dirty="0" smtClean="0"/>
              <a:t>One-to-one mapping (IB))</a:t>
            </a:r>
          </a:p>
          <a:p>
            <a:pPr lvl="1"/>
            <a:r>
              <a:rPr lang="en-US" dirty="0" smtClean="0"/>
              <a:t>Registration data structures (Local for MPI, Local + Remote for PGAS)</a:t>
            </a:r>
          </a:p>
          <a:p>
            <a:pPr lvl="1"/>
            <a:r>
              <a:rPr lang="en-US" dirty="0" smtClean="0"/>
              <a:t>…. </a:t>
            </a:r>
          </a:p>
          <a:p>
            <a:r>
              <a:rPr lang="en-US" dirty="0" smtClean="0"/>
              <a:t>Efficient connection management is important</a:t>
            </a:r>
          </a:p>
          <a:p>
            <a:pPr lvl="1"/>
            <a:r>
              <a:rPr lang="en-US" dirty="0" smtClean="0"/>
              <a:t>213 InfiniBand systems in TOP500</a:t>
            </a:r>
          </a:p>
          <a:p>
            <a:r>
              <a:rPr lang="en-US" dirty="0" smtClean="0"/>
              <a:t>PGAS Models are becoming popular</a:t>
            </a:r>
          </a:p>
          <a:p>
            <a:pPr lvl="1">
              <a:buNone/>
            </a:pPr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7C3D7FFA-F7B5-8846-A59C-1BF0CD15C85C}" type="slidenum">
              <a:rPr lang="en-US" smtClean="0"/>
              <a:pPr/>
              <a:t>3</a:t>
            </a:fld>
            <a:r>
              <a:rPr lang="en-US" smtClean="0">
                <a:latin typeface="Times New Roman" pitchFamily="-109" charset="0"/>
              </a:rPr>
              <a:t> </a:t>
            </a:r>
            <a:endParaRPr lang="en-US">
              <a:latin typeface="Times New Roman" pitchFamily="-10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InfiniBand Connection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On-demand pair-wise process creation</a:t>
            </a:r>
          </a:p>
          <a:p>
            <a:pPr lvl="1"/>
            <a:r>
              <a:rPr lang="en-US" dirty="0" smtClean="0"/>
              <a:t>Cluster’02 (VIA), IPDPS’06, Cluster’08  (IB-MPI), CCGrid’10 (IB-PGAS)</a:t>
            </a:r>
          </a:p>
          <a:p>
            <a:pPr lvl="1"/>
            <a:r>
              <a:rPr lang="en-US" dirty="0" smtClean="0"/>
              <a:t>Persistent through the application lifetime</a:t>
            </a:r>
          </a:p>
          <a:p>
            <a:r>
              <a:rPr lang="en-US" dirty="0" smtClean="0"/>
              <a:t>Unreliable datagram based approaches (ICS’07)</a:t>
            </a:r>
          </a:p>
          <a:p>
            <a:pPr lvl="1"/>
            <a:r>
              <a:rPr lang="en-US" dirty="0" smtClean="0"/>
              <a:t>Natural fit for two-sided communication (send/receive model)</a:t>
            </a:r>
          </a:p>
          <a:p>
            <a:pPr lvl="1"/>
            <a:r>
              <a:rPr lang="en-US" dirty="0" smtClean="0"/>
              <a:t>Designing get and bulk data transfer is prohibitive</a:t>
            </a:r>
          </a:p>
          <a:p>
            <a:pPr lvl="1"/>
            <a:r>
              <a:rPr lang="en-US" dirty="0" smtClean="0"/>
              <a:t>Software maintained reliability</a:t>
            </a:r>
          </a:p>
          <a:p>
            <a:r>
              <a:rPr lang="en-US" dirty="0" err="1" smtClean="0"/>
              <a:t>eXtended</a:t>
            </a:r>
            <a:r>
              <a:rPr lang="en-US" dirty="0" smtClean="0"/>
              <a:t> Reliable Connection (XRC)</a:t>
            </a:r>
          </a:p>
          <a:p>
            <a:pPr lvl="1"/>
            <a:r>
              <a:rPr lang="en-US" dirty="0" smtClean="0"/>
              <a:t>Connection memory increases with nodes and not processes (ICS’07, Cluster’08)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7459E26E-7C02-A947-92E7-A628C4FD2E40}" type="slidenum">
              <a:rPr lang="en-US" smtClean="0"/>
              <a:pPr/>
              <a:t>4</a:t>
            </a:fld>
            <a:r>
              <a:rPr lang="en-US" smtClean="0">
                <a:latin typeface="Times New Roman" pitchFamily="-109" charset="0"/>
              </a:rPr>
              <a:t> </a:t>
            </a:r>
            <a:endParaRPr lang="en-US">
              <a:latin typeface="Times New Roman" pitchFamily="-10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 for PGAS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Frequently combined with non-SPMD execution models</a:t>
            </a:r>
          </a:p>
          <a:p>
            <a:endParaRPr lang="en-US" dirty="0" smtClean="0"/>
          </a:p>
          <a:p>
            <a:r>
              <a:rPr lang="en-US" dirty="0" smtClean="0"/>
              <a:t>Task Based Computations</a:t>
            </a:r>
          </a:p>
          <a:p>
            <a:pPr lvl="1"/>
            <a:r>
              <a:rPr lang="en-US" dirty="0" smtClean="0"/>
              <a:t>Dynamic load balancing and work stealing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Linear communication over the application execution lifetime</a:t>
            </a:r>
          </a:p>
          <a:p>
            <a:pPr lvl="1"/>
            <a:r>
              <a:rPr lang="en-US" dirty="0" smtClean="0"/>
              <a:t>Time-Variance in execution</a:t>
            </a:r>
          </a:p>
          <a:p>
            <a:pPr lvl="1"/>
            <a:r>
              <a:rPr lang="en-US" dirty="0" smtClean="0"/>
              <a:t>Little temporal reuse (SC’09)</a:t>
            </a:r>
          </a:p>
          <a:p>
            <a:pPr lvl="1"/>
            <a:r>
              <a:rPr lang="en-US" dirty="0" smtClean="0"/>
              <a:t>Connection persistence is not useful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7459E26E-7C02-A947-92E7-A628C4FD2E40}" type="slidenum">
              <a:rPr lang="en-US" smtClean="0"/>
              <a:pPr/>
              <a:t>5</a:t>
            </a:fld>
            <a:r>
              <a:rPr lang="en-US" smtClean="0">
                <a:latin typeface="Times New Roman" pitchFamily="-109" charset="0"/>
              </a:rPr>
              <a:t> </a:t>
            </a:r>
            <a:endParaRPr lang="en-US">
              <a:latin typeface="Times New Roman" pitchFamily="-10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low temporal locality for PGAS models and non-SPMD executions</a:t>
            </a:r>
          </a:p>
          <a:p>
            <a:pPr lvl="1"/>
            <a:r>
              <a:rPr lang="en-US" dirty="0" smtClean="0"/>
              <a:t>What are the design choices for a disconnection protocol?</a:t>
            </a:r>
          </a:p>
          <a:p>
            <a:pPr lvl="1"/>
            <a:r>
              <a:rPr lang="en-US" dirty="0" smtClean="0"/>
              <a:t>What are the memory benefits and possible performance degradations?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7459E26E-7C02-A947-92E7-A628C4FD2E40}" type="slidenum">
              <a:rPr lang="en-US" smtClean="0"/>
              <a:pPr/>
              <a:t>6</a:t>
            </a:fld>
            <a:r>
              <a:rPr lang="en-US" smtClean="0">
                <a:latin typeface="Times New Roman" pitchFamily="-109" charset="0"/>
              </a:rPr>
              <a:t> </a:t>
            </a:r>
            <a:endParaRPr lang="en-US">
              <a:latin typeface="Times New Roman" pitchFamily="-10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74663" y="460375"/>
            <a:ext cx="8204200" cy="403957"/>
          </a:xfrm>
        </p:spPr>
        <p:txBody>
          <a:bodyPr>
            <a:spAutoFit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492125" y="1272360"/>
            <a:ext cx="8186738" cy="4570482"/>
          </a:xfr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Introduction</a:t>
            </a:r>
          </a:p>
          <a:p>
            <a:r>
              <a:rPr lang="en-US" dirty="0" smtClean="0"/>
              <a:t>Background and Motivation</a:t>
            </a:r>
          </a:p>
          <a:p>
            <a:pPr lvl="1"/>
            <a:r>
              <a:rPr lang="en-US" sz="2400" dirty="0" smtClean="0"/>
              <a:t>InfiniBand Connection Semantics</a:t>
            </a:r>
          </a:p>
          <a:p>
            <a:pPr lvl="1"/>
            <a:r>
              <a:rPr lang="en-US" sz="2400" dirty="0" smtClean="0"/>
              <a:t>Global Arrays and ARMCI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Overall Design</a:t>
            </a:r>
          </a:p>
          <a:p>
            <a:pPr lvl="1"/>
            <a:r>
              <a:rPr lang="en-US" sz="2400" dirty="0" smtClean="0">
                <a:solidFill>
                  <a:schemeClr val="accent5"/>
                </a:solidFill>
              </a:rPr>
              <a:t>Efficient Connection Teardown</a:t>
            </a:r>
          </a:p>
          <a:p>
            <a:pPr lvl="1"/>
            <a:r>
              <a:rPr lang="en-US" sz="2400" dirty="0" smtClean="0">
                <a:solidFill>
                  <a:schemeClr val="accent5"/>
                </a:solidFill>
              </a:rPr>
              <a:t>Connection Cache Management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Performance Evaluation</a:t>
            </a:r>
          </a:p>
          <a:p>
            <a:pPr lvl="1"/>
            <a:r>
              <a:rPr lang="en-US" sz="2400" dirty="0" smtClean="0">
                <a:solidFill>
                  <a:schemeClr val="accent5"/>
                </a:solidFill>
              </a:rPr>
              <a:t>Computational Chemistry</a:t>
            </a:r>
          </a:p>
          <a:p>
            <a:pPr lvl="1"/>
            <a:r>
              <a:rPr lang="en-US" sz="2400" dirty="0" smtClean="0">
                <a:solidFill>
                  <a:schemeClr val="accent5"/>
                </a:solidFill>
              </a:rPr>
              <a:t>Sub-surface modeling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Conclusions and Future Work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InfiniBand Transport Semantics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Reliable Connection</a:t>
            </a:r>
          </a:p>
          <a:p>
            <a:pPr lvl="1"/>
            <a:r>
              <a:rPr lang="en-US" dirty="0" smtClean="0"/>
              <a:t>Most frequently used</a:t>
            </a:r>
          </a:p>
          <a:p>
            <a:pPr lvl="1"/>
            <a:r>
              <a:rPr lang="en-US" dirty="0" smtClean="0"/>
              <a:t>Supports In-order delivery, RDMA, </a:t>
            </a:r>
            <a:r>
              <a:rPr lang="en-US" dirty="0" err="1" smtClean="0"/>
              <a:t>QoS</a:t>
            </a:r>
            <a:r>
              <a:rPr lang="en-US" dirty="0" smtClean="0"/>
              <a:t> ..</a:t>
            </a:r>
          </a:p>
          <a:p>
            <a:r>
              <a:rPr lang="en-US" dirty="0" smtClean="0"/>
              <a:t>Reliable Datagram</a:t>
            </a:r>
          </a:p>
          <a:p>
            <a:pPr lvl="1"/>
            <a:r>
              <a:rPr lang="en-US" dirty="0" smtClean="0"/>
              <a:t>Most RC features, but ..</a:t>
            </a:r>
          </a:p>
          <a:p>
            <a:r>
              <a:rPr lang="en-US" dirty="0" smtClean="0"/>
              <a:t>Unreliable Connection</a:t>
            </a:r>
          </a:p>
          <a:p>
            <a:pPr lvl="1"/>
            <a:r>
              <a:rPr lang="en-US" dirty="0" smtClean="0"/>
              <a:t>RDMA, requires dedicated QP</a:t>
            </a:r>
          </a:p>
          <a:p>
            <a:pPr lvl="1"/>
            <a:r>
              <a:rPr lang="en-US" dirty="0" smtClean="0"/>
              <a:t>No ordering</a:t>
            </a:r>
          </a:p>
          <a:p>
            <a:r>
              <a:rPr lang="en-US" dirty="0" smtClean="0"/>
              <a:t>Unreliable Datagram</a:t>
            </a:r>
          </a:p>
          <a:p>
            <a:pPr lvl="1"/>
            <a:r>
              <a:rPr lang="en-US" dirty="0" smtClean="0"/>
              <a:t>Connectionless</a:t>
            </a:r>
          </a:p>
          <a:p>
            <a:pPr lvl="1"/>
            <a:r>
              <a:rPr lang="en-US" dirty="0" smtClean="0"/>
              <a:t>limited message size to MTU</a:t>
            </a:r>
          </a:p>
          <a:p>
            <a:pPr lvl="1"/>
            <a:r>
              <a:rPr lang="en-US" dirty="0" smtClean="0"/>
              <a:t>No ordering or reliability guarantees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F5C4CA2A-CA38-AA44-87BA-12B0DC1133D3}" type="slidenum">
              <a:rPr lang="en-US" smtClean="0"/>
              <a:pPr/>
              <a:t>8</a:t>
            </a:fld>
            <a:r>
              <a:rPr lang="en-US" smtClean="0">
                <a:latin typeface="Times New Roman" pitchFamily="-109" charset="0"/>
              </a:rPr>
              <a:t> </a:t>
            </a:r>
            <a:endParaRPr lang="en-US">
              <a:latin typeface="Times New Roman" pitchFamily="-10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74663" y="460375"/>
            <a:ext cx="8204200" cy="403957"/>
          </a:xfrm>
        </p:spPr>
        <p:txBody>
          <a:bodyPr>
            <a:spAutoFit/>
          </a:bodyPr>
          <a:lstStyle/>
          <a:p>
            <a:r>
              <a:rPr lang="en-US" dirty="0" smtClean="0"/>
              <a:t>Global Arrays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952105" y="1004052"/>
            <a:ext cx="4764106" cy="4082657"/>
          </a:xfrm>
        </p:spPr>
        <p:txBody>
          <a:bodyPr wrap="square">
            <a:spAutoFit/>
          </a:bodyPr>
          <a:lstStyle/>
          <a:p>
            <a:r>
              <a:rPr lang="en-US" dirty="0" smtClean="0"/>
              <a:t>Global Arrays is a PGAS programming model</a:t>
            </a:r>
          </a:p>
          <a:p>
            <a:pPr lvl="1"/>
            <a:r>
              <a:rPr lang="en-US" dirty="0" smtClean="0"/>
              <a:t>GA presents a shared view</a:t>
            </a:r>
          </a:p>
          <a:p>
            <a:pPr lvl="1"/>
            <a:r>
              <a:rPr lang="en-US" dirty="0" smtClean="0"/>
              <a:t>Provides one-sided communication model </a:t>
            </a:r>
          </a:p>
          <a:p>
            <a:pPr lvl="1"/>
            <a:r>
              <a:rPr lang="en-US" dirty="0" smtClean="0"/>
              <a:t>Used in wide variety of applications</a:t>
            </a:r>
          </a:p>
          <a:p>
            <a:pPr lvl="1"/>
            <a:r>
              <a:rPr lang="en-US" dirty="0" smtClean="0"/>
              <a:t>Computational Chemistry</a:t>
            </a:r>
          </a:p>
          <a:p>
            <a:pPr lvl="2"/>
            <a:r>
              <a:rPr lang="en-US" dirty="0" smtClean="0"/>
              <a:t>NWChem, </a:t>
            </a:r>
            <a:r>
              <a:rPr lang="en-US" dirty="0" err="1" smtClean="0"/>
              <a:t>Molcas</a:t>
            </a:r>
            <a:r>
              <a:rPr lang="en-US" dirty="0" smtClean="0"/>
              <a:t>, </a:t>
            </a:r>
            <a:r>
              <a:rPr lang="en-US" dirty="0" err="1" smtClean="0"/>
              <a:t>Molpro</a:t>
            </a:r>
            <a:r>
              <a:rPr lang="en-US" dirty="0" smtClean="0"/>
              <a:t> …</a:t>
            </a:r>
          </a:p>
          <a:p>
            <a:pPr lvl="1"/>
            <a:r>
              <a:rPr lang="en-US" dirty="0" smtClean="0"/>
              <a:t>Bioinformatics</a:t>
            </a:r>
          </a:p>
          <a:p>
            <a:pPr lvl="2"/>
            <a:r>
              <a:rPr lang="en-US" dirty="0" smtClean="0"/>
              <a:t>ScalaBLAST</a:t>
            </a:r>
          </a:p>
          <a:p>
            <a:pPr lvl="1"/>
            <a:r>
              <a:rPr lang="en-US" dirty="0" smtClean="0"/>
              <a:t>Ground Water Modeling</a:t>
            </a:r>
          </a:p>
          <a:p>
            <a:pPr lvl="2"/>
            <a:r>
              <a:rPr lang="en-US" dirty="0" smtClean="0"/>
              <a:t>STOMP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F5C4CA2A-CA38-AA44-87BA-12B0DC1133D3}" type="slidenum">
              <a:rPr lang="en-US" smtClean="0"/>
              <a:pPr/>
              <a:t>9</a:t>
            </a:fld>
            <a:r>
              <a:rPr lang="en-US" smtClean="0">
                <a:latin typeface="Times New Roman" pitchFamily="-109" charset="0"/>
              </a:rPr>
              <a:t> </a:t>
            </a:r>
            <a:endParaRPr lang="en-US">
              <a:latin typeface="Times New Roman" pitchFamily="-109" charset="0"/>
            </a:endParaRPr>
          </a:p>
        </p:txBody>
      </p:sp>
      <p:grpSp>
        <p:nvGrpSpPr>
          <p:cNvPr id="2" name="Group 1079"/>
          <p:cNvGrpSpPr/>
          <p:nvPr/>
        </p:nvGrpSpPr>
        <p:grpSpPr>
          <a:xfrm>
            <a:off x="563416" y="1600096"/>
            <a:ext cx="3168650" cy="4103688"/>
            <a:chOff x="485775" y="2482850"/>
            <a:chExt cx="3168650" cy="4103688"/>
          </a:xfrm>
        </p:grpSpPr>
        <p:sp>
          <p:nvSpPr>
            <p:cNvPr id="8" name="Freeform 4"/>
            <p:cNvSpPr>
              <a:spLocks/>
            </p:cNvSpPr>
            <p:nvPr/>
          </p:nvSpPr>
          <p:spPr bwMode="auto">
            <a:xfrm>
              <a:off x="485775" y="4254500"/>
              <a:ext cx="3168650" cy="696913"/>
            </a:xfrm>
            <a:custGeom>
              <a:avLst/>
              <a:gdLst/>
              <a:ahLst/>
              <a:cxnLst>
                <a:cxn ang="0">
                  <a:pos x="222" y="0"/>
                </a:cxn>
                <a:cxn ang="0">
                  <a:pos x="204" y="18"/>
                </a:cxn>
                <a:cxn ang="0">
                  <a:pos x="130" y="18"/>
                </a:cxn>
                <a:cxn ang="0">
                  <a:pos x="111" y="36"/>
                </a:cxn>
                <a:cxn ang="0">
                  <a:pos x="93" y="18"/>
                </a:cxn>
                <a:cxn ang="0">
                  <a:pos x="19" y="18"/>
                </a:cxn>
                <a:cxn ang="0">
                  <a:pos x="0" y="0"/>
                </a:cxn>
              </a:cxnLst>
              <a:rect l="0" t="0" r="r" b="b"/>
              <a:pathLst>
                <a:path w="222" h="36">
                  <a:moveTo>
                    <a:pt x="222" y="0"/>
                  </a:moveTo>
                  <a:cubicBezTo>
                    <a:pt x="222" y="10"/>
                    <a:pt x="214" y="18"/>
                    <a:pt x="204" y="18"/>
                  </a:cubicBezTo>
                  <a:lnTo>
                    <a:pt x="130" y="18"/>
                  </a:lnTo>
                  <a:cubicBezTo>
                    <a:pt x="119" y="18"/>
                    <a:pt x="111" y="26"/>
                    <a:pt x="111" y="36"/>
                  </a:cubicBezTo>
                  <a:cubicBezTo>
                    <a:pt x="111" y="26"/>
                    <a:pt x="103" y="18"/>
                    <a:pt x="93" y="18"/>
                  </a:cubicBezTo>
                  <a:lnTo>
                    <a:pt x="19" y="18"/>
                  </a:lnTo>
                  <a:cubicBezTo>
                    <a:pt x="8" y="18"/>
                    <a:pt x="0" y="10"/>
                    <a:pt x="0" y="0"/>
                  </a:cubicBezTo>
                </a:path>
              </a:pathLst>
            </a:custGeom>
            <a:noFill/>
            <a:ln w="42863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917575" y="5824538"/>
              <a:ext cx="561975" cy="188912"/>
              <a:chOff x="798" y="3341"/>
              <a:chExt cx="354" cy="119"/>
            </a:xfrm>
          </p:grpSpPr>
          <p:grpSp>
            <p:nvGrpSpPr>
              <p:cNvPr id="7" name="Group 6"/>
              <p:cNvGrpSpPr>
                <a:grpSpLocks/>
              </p:cNvGrpSpPr>
              <p:nvPr/>
            </p:nvGrpSpPr>
            <p:grpSpPr bwMode="auto">
              <a:xfrm>
                <a:off x="798" y="3341"/>
                <a:ext cx="136" cy="119"/>
                <a:chOff x="798" y="3341"/>
                <a:chExt cx="136" cy="119"/>
              </a:xfrm>
            </p:grpSpPr>
            <p:sp>
              <p:nvSpPr>
                <p:cNvPr id="25" name="Freeform 7"/>
                <p:cNvSpPr>
                  <a:spLocks/>
                </p:cNvSpPr>
                <p:nvPr/>
              </p:nvSpPr>
              <p:spPr bwMode="auto">
                <a:xfrm>
                  <a:off x="798" y="3341"/>
                  <a:ext cx="136" cy="119"/>
                </a:xfrm>
                <a:custGeom>
                  <a:avLst/>
                  <a:gdLst/>
                  <a:ahLst/>
                  <a:cxnLst>
                    <a:cxn ang="0">
                      <a:pos x="36" y="0"/>
                    </a:cxn>
                    <a:cxn ang="0">
                      <a:pos x="0" y="27"/>
                    </a:cxn>
                    <a:cxn ang="0">
                      <a:pos x="0" y="119"/>
                    </a:cxn>
                    <a:cxn ang="0">
                      <a:pos x="109" y="119"/>
                    </a:cxn>
                    <a:cxn ang="0">
                      <a:pos x="136" y="91"/>
                    </a:cxn>
                    <a:cxn ang="0">
                      <a:pos x="136" y="0"/>
                    </a:cxn>
                    <a:cxn ang="0">
                      <a:pos x="36" y="0"/>
                    </a:cxn>
                  </a:cxnLst>
                  <a:rect l="0" t="0" r="r" b="b"/>
                  <a:pathLst>
                    <a:path w="136" h="119">
                      <a:moveTo>
                        <a:pt x="36" y="0"/>
                      </a:moveTo>
                      <a:lnTo>
                        <a:pt x="0" y="27"/>
                      </a:lnTo>
                      <a:lnTo>
                        <a:pt x="0" y="119"/>
                      </a:lnTo>
                      <a:lnTo>
                        <a:pt x="109" y="119"/>
                      </a:lnTo>
                      <a:lnTo>
                        <a:pt x="136" y="91"/>
                      </a:lnTo>
                      <a:lnTo>
                        <a:pt x="136" y="0"/>
                      </a:lnTo>
                      <a:lnTo>
                        <a:pt x="36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" name="Freeform 8"/>
                <p:cNvSpPr>
                  <a:spLocks/>
                </p:cNvSpPr>
                <p:nvPr/>
              </p:nvSpPr>
              <p:spPr bwMode="auto">
                <a:xfrm>
                  <a:off x="798" y="3341"/>
                  <a:ext cx="136" cy="27"/>
                </a:xfrm>
                <a:custGeom>
                  <a:avLst/>
                  <a:gdLst/>
                  <a:ahLst/>
                  <a:cxnLst>
                    <a:cxn ang="0">
                      <a:pos x="0" y="27"/>
                    </a:cxn>
                    <a:cxn ang="0">
                      <a:pos x="109" y="27"/>
                    </a:cxn>
                    <a:cxn ang="0">
                      <a:pos x="136" y="0"/>
                    </a:cxn>
                    <a:cxn ang="0">
                      <a:pos x="36" y="0"/>
                    </a:cxn>
                    <a:cxn ang="0">
                      <a:pos x="0" y="27"/>
                    </a:cxn>
                  </a:cxnLst>
                  <a:rect l="0" t="0" r="r" b="b"/>
                  <a:pathLst>
                    <a:path w="136" h="27">
                      <a:moveTo>
                        <a:pt x="0" y="27"/>
                      </a:moveTo>
                      <a:lnTo>
                        <a:pt x="109" y="27"/>
                      </a:lnTo>
                      <a:lnTo>
                        <a:pt x="136" y="0"/>
                      </a:lnTo>
                      <a:lnTo>
                        <a:pt x="36" y="0"/>
                      </a:lnTo>
                      <a:lnTo>
                        <a:pt x="0" y="27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" name="Freeform 9"/>
                <p:cNvSpPr>
                  <a:spLocks/>
                </p:cNvSpPr>
                <p:nvPr/>
              </p:nvSpPr>
              <p:spPr bwMode="auto">
                <a:xfrm>
                  <a:off x="907" y="3341"/>
                  <a:ext cx="27" cy="119"/>
                </a:xfrm>
                <a:custGeom>
                  <a:avLst/>
                  <a:gdLst/>
                  <a:ahLst/>
                  <a:cxnLst>
                    <a:cxn ang="0">
                      <a:pos x="0" y="27"/>
                    </a:cxn>
                    <a:cxn ang="0">
                      <a:pos x="27" y="0"/>
                    </a:cxn>
                    <a:cxn ang="0">
                      <a:pos x="27" y="91"/>
                    </a:cxn>
                    <a:cxn ang="0">
                      <a:pos x="0" y="119"/>
                    </a:cxn>
                    <a:cxn ang="0">
                      <a:pos x="0" y="27"/>
                    </a:cxn>
                  </a:cxnLst>
                  <a:rect l="0" t="0" r="r" b="b"/>
                  <a:pathLst>
                    <a:path w="27" h="119">
                      <a:moveTo>
                        <a:pt x="0" y="27"/>
                      </a:moveTo>
                      <a:lnTo>
                        <a:pt x="27" y="0"/>
                      </a:lnTo>
                      <a:lnTo>
                        <a:pt x="27" y="91"/>
                      </a:lnTo>
                      <a:lnTo>
                        <a:pt x="0" y="119"/>
                      </a:lnTo>
                      <a:lnTo>
                        <a:pt x="0" y="27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" name="Freeform 10"/>
                <p:cNvSpPr>
                  <a:spLocks/>
                </p:cNvSpPr>
                <p:nvPr/>
              </p:nvSpPr>
              <p:spPr bwMode="auto">
                <a:xfrm>
                  <a:off x="798" y="3341"/>
                  <a:ext cx="136" cy="119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3"/>
                    </a:cxn>
                    <a:cxn ang="0">
                      <a:pos x="0" y="13"/>
                    </a:cxn>
                    <a:cxn ang="0">
                      <a:pos x="12" y="13"/>
                    </a:cxn>
                    <a:cxn ang="0">
                      <a:pos x="15" y="10"/>
                    </a:cxn>
                    <a:cxn ang="0">
                      <a:pos x="15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15" h="13">
                      <a:moveTo>
                        <a:pt x="4" y="0"/>
                      </a:moveTo>
                      <a:lnTo>
                        <a:pt x="0" y="3"/>
                      </a:lnTo>
                      <a:lnTo>
                        <a:pt x="0" y="13"/>
                      </a:lnTo>
                      <a:lnTo>
                        <a:pt x="12" y="13"/>
                      </a:lnTo>
                      <a:lnTo>
                        <a:pt x="15" y="10"/>
                      </a:lnTo>
                      <a:lnTo>
                        <a:pt x="15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4288" cap="flat">
                  <a:solidFill>
                    <a:srgbClr val="3333CC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" name="Freeform 11"/>
                <p:cNvSpPr>
                  <a:spLocks/>
                </p:cNvSpPr>
                <p:nvPr/>
              </p:nvSpPr>
              <p:spPr bwMode="auto">
                <a:xfrm>
                  <a:off x="798" y="3341"/>
                  <a:ext cx="136" cy="27"/>
                </a:xfrm>
                <a:custGeom>
                  <a:avLst/>
                  <a:gdLst/>
                  <a:ahLst/>
                  <a:cxnLst>
                    <a:cxn ang="0">
                      <a:pos x="0" y="3"/>
                    </a:cxn>
                    <a:cxn ang="0">
                      <a:pos x="12" y="3"/>
                    </a:cxn>
                    <a:cxn ang="0">
                      <a:pos x="15" y="0"/>
                    </a:cxn>
                  </a:cxnLst>
                  <a:rect l="0" t="0" r="r" b="b"/>
                  <a:pathLst>
                    <a:path w="15" h="3">
                      <a:moveTo>
                        <a:pt x="0" y="3"/>
                      </a:moveTo>
                      <a:lnTo>
                        <a:pt x="12" y="3"/>
                      </a:lnTo>
                      <a:lnTo>
                        <a:pt x="15" y="0"/>
                      </a:lnTo>
                    </a:path>
                  </a:pathLst>
                </a:custGeom>
                <a:solidFill>
                  <a:srgbClr val="FFCC99"/>
                </a:solidFill>
                <a:ln w="14288" cap="flat">
                  <a:solidFill>
                    <a:srgbClr val="3333CC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" name="Line 12"/>
                <p:cNvSpPr>
                  <a:spLocks noChangeShapeType="1"/>
                </p:cNvSpPr>
                <p:nvPr/>
              </p:nvSpPr>
              <p:spPr bwMode="auto">
                <a:xfrm>
                  <a:off x="907" y="3368"/>
                  <a:ext cx="1" cy="92"/>
                </a:xfrm>
                <a:prstGeom prst="line">
                  <a:avLst/>
                </a:prstGeom>
                <a:noFill/>
                <a:ln w="14288">
                  <a:solidFill>
                    <a:srgbClr val="3333CC"/>
                  </a:solidFill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9" name="Group 13"/>
              <p:cNvGrpSpPr>
                <a:grpSpLocks/>
              </p:cNvGrpSpPr>
              <p:nvPr/>
            </p:nvGrpSpPr>
            <p:grpSpPr bwMode="auto">
              <a:xfrm>
                <a:off x="916" y="3341"/>
                <a:ext cx="127" cy="119"/>
                <a:chOff x="916" y="3341"/>
                <a:chExt cx="127" cy="119"/>
              </a:xfrm>
            </p:grpSpPr>
            <p:sp>
              <p:nvSpPr>
                <p:cNvPr id="19" name="Freeform 14"/>
                <p:cNvSpPr>
                  <a:spLocks/>
                </p:cNvSpPr>
                <p:nvPr/>
              </p:nvSpPr>
              <p:spPr bwMode="auto">
                <a:xfrm>
                  <a:off x="916" y="3341"/>
                  <a:ext cx="127" cy="119"/>
                </a:xfrm>
                <a:custGeom>
                  <a:avLst/>
                  <a:gdLst/>
                  <a:ahLst/>
                  <a:cxnLst>
                    <a:cxn ang="0">
                      <a:pos x="27" y="0"/>
                    </a:cxn>
                    <a:cxn ang="0">
                      <a:pos x="0" y="27"/>
                    </a:cxn>
                    <a:cxn ang="0">
                      <a:pos x="0" y="119"/>
                    </a:cxn>
                    <a:cxn ang="0">
                      <a:pos x="100" y="119"/>
                    </a:cxn>
                    <a:cxn ang="0">
                      <a:pos x="127" y="91"/>
                    </a:cxn>
                    <a:cxn ang="0">
                      <a:pos x="127" y="0"/>
                    </a:cxn>
                    <a:cxn ang="0">
                      <a:pos x="27" y="0"/>
                    </a:cxn>
                  </a:cxnLst>
                  <a:rect l="0" t="0" r="r" b="b"/>
                  <a:pathLst>
                    <a:path w="127" h="119">
                      <a:moveTo>
                        <a:pt x="27" y="0"/>
                      </a:moveTo>
                      <a:lnTo>
                        <a:pt x="0" y="27"/>
                      </a:lnTo>
                      <a:lnTo>
                        <a:pt x="0" y="119"/>
                      </a:lnTo>
                      <a:lnTo>
                        <a:pt x="100" y="119"/>
                      </a:lnTo>
                      <a:lnTo>
                        <a:pt x="127" y="91"/>
                      </a:lnTo>
                      <a:lnTo>
                        <a:pt x="127" y="0"/>
                      </a:lnTo>
                      <a:lnTo>
                        <a:pt x="27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" name="Freeform 15"/>
                <p:cNvSpPr>
                  <a:spLocks/>
                </p:cNvSpPr>
                <p:nvPr/>
              </p:nvSpPr>
              <p:spPr bwMode="auto">
                <a:xfrm>
                  <a:off x="916" y="3341"/>
                  <a:ext cx="127" cy="27"/>
                </a:xfrm>
                <a:custGeom>
                  <a:avLst/>
                  <a:gdLst/>
                  <a:ahLst/>
                  <a:cxnLst>
                    <a:cxn ang="0">
                      <a:pos x="0" y="27"/>
                    </a:cxn>
                    <a:cxn ang="0">
                      <a:pos x="100" y="27"/>
                    </a:cxn>
                    <a:cxn ang="0">
                      <a:pos x="127" y="0"/>
                    </a:cxn>
                    <a:cxn ang="0">
                      <a:pos x="27" y="0"/>
                    </a:cxn>
                    <a:cxn ang="0">
                      <a:pos x="0" y="27"/>
                    </a:cxn>
                  </a:cxnLst>
                  <a:rect l="0" t="0" r="r" b="b"/>
                  <a:pathLst>
                    <a:path w="127" h="27">
                      <a:moveTo>
                        <a:pt x="0" y="27"/>
                      </a:moveTo>
                      <a:lnTo>
                        <a:pt x="100" y="27"/>
                      </a:lnTo>
                      <a:lnTo>
                        <a:pt x="127" y="0"/>
                      </a:lnTo>
                      <a:lnTo>
                        <a:pt x="27" y="0"/>
                      </a:lnTo>
                      <a:lnTo>
                        <a:pt x="0" y="27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" name="Freeform 16"/>
                <p:cNvSpPr>
                  <a:spLocks/>
                </p:cNvSpPr>
                <p:nvPr/>
              </p:nvSpPr>
              <p:spPr bwMode="auto">
                <a:xfrm>
                  <a:off x="1016" y="3341"/>
                  <a:ext cx="27" cy="119"/>
                </a:xfrm>
                <a:custGeom>
                  <a:avLst/>
                  <a:gdLst/>
                  <a:ahLst/>
                  <a:cxnLst>
                    <a:cxn ang="0">
                      <a:pos x="0" y="27"/>
                    </a:cxn>
                    <a:cxn ang="0">
                      <a:pos x="27" y="0"/>
                    </a:cxn>
                    <a:cxn ang="0">
                      <a:pos x="27" y="91"/>
                    </a:cxn>
                    <a:cxn ang="0">
                      <a:pos x="0" y="119"/>
                    </a:cxn>
                    <a:cxn ang="0">
                      <a:pos x="0" y="27"/>
                    </a:cxn>
                  </a:cxnLst>
                  <a:rect l="0" t="0" r="r" b="b"/>
                  <a:pathLst>
                    <a:path w="27" h="119">
                      <a:moveTo>
                        <a:pt x="0" y="27"/>
                      </a:moveTo>
                      <a:lnTo>
                        <a:pt x="27" y="0"/>
                      </a:lnTo>
                      <a:lnTo>
                        <a:pt x="27" y="91"/>
                      </a:lnTo>
                      <a:lnTo>
                        <a:pt x="0" y="119"/>
                      </a:lnTo>
                      <a:lnTo>
                        <a:pt x="0" y="27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" name="Freeform 17"/>
                <p:cNvSpPr>
                  <a:spLocks/>
                </p:cNvSpPr>
                <p:nvPr/>
              </p:nvSpPr>
              <p:spPr bwMode="auto">
                <a:xfrm>
                  <a:off x="916" y="3341"/>
                  <a:ext cx="127" cy="119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3"/>
                    </a:cxn>
                    <a:cxn ang="0">
                      <a:pos x="0" y="13"/>
                    </a:cxn>
                    <a:cxn ang="0">
                      <a:pos x="11" y="13"/>
                    </a:cxn>
                    <a:cxn ang="0">
                      <a:pos x="14" y="10"/>
                    </a:cxn>
                    <a:cxn ang="0">
                      <a:pos x="14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14" h="13">
                      <a:moveTo>
                        <a:pt x="3" y="0"/>
                      </a:moveTo>
                      <a:lnTo>
                        <a:pt x="0" y="3"/>
                      </a:lnTo>
                      <a:lnTo>
                        <a:pt x="0" y="13"/>
                      </a:lnTo>
                      <a:lnTo>
                        <a:pt x="11" y="13"/>
                      </a:lnTo>
                      <a:lnTo>
                        <a:pt x="14" y="10"/>
                      </a:lnTo>
                      <a:lnTo>
                        <a:pt x="14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4288" cap="flat">
                  <a:solidFill>
                    <a:srgbClr val="3333CC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" name="Freeform 18"/>
                <p:cNvSpPr>
                  <a:spLocks/>
                </p:cNvSpPr>
                <p:nvPr/>
              </p:nvSpPr>
              <p:spPr bwMode="auto">
                <a:xfrm>
                  <a:off x="916" y="3341"/>
                  <a:ext cx="127" cy="27"/>
                </a:xfrm>
                <a:custGeom>
                  <a:avLst/>
                  <a:gdLst/>
                  <a:ahLst/>
                  <a:cxnLst>
                    <a:cxn ang="0">
                      <a:pos x="0" y="3"/>
                    </a:cxn>
                    <a:cxn ang="0">
                      <a:pos x="11" y="3"/>
                    </a:cxn>
                    <a:cxn ang="0">
                      <a:pos x="14" y="0"/>
                    </a:cxn>
                  </a:cxnLst>
                  <a:rect l="0" t="0" r="r" b="b"/>
                  <a:pathLst>
                    <a:path w="14" h="3">
                      <a:moveTo>
                        <a:pt x="0" y="3"/>
                      </a:moveTo>
                      <a:lnTo>
                        <a:pt x="11" y="3"/>
                      </a:lnTo>
                      <a:lnTo>
                        <a:pt x="14" y="0"/>
                      </a:lnTo>
                    </a:path>
                  </a:pathLst>
                </a:custGeom>
                <a:solidFill>
                  <a:srgbClr val="FFCC99"/>
                </a:solidFill>
                <a:ln w="14288" cap="flat">
                  <a:solidFill>
                    <a:srgbClr val="3333CC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" name="Line 19"/>
                <p:cNvSpPr>
                  <a:spLocks noChangeShapeType="1"/>
                </p:cNvSpPr>
                <p:nvPr/>
              </p:nvSpPr>
              <p:spPr bwMode="auto">
                <a:xfrm>
                  <a:off x="1016" y="3368"/>
                  <a:ext cx="1" cy="92"/>
                </a:xfrm>
                <a:prstGeom prst="line">
                  <a:avLst/>
                </a:prstGeom>
                <a:noFill/>
                <a:ln w="14288">
                  <a:solidFill>
                    <a:srgbClr val="3333CC"/>
                  </a:solidFill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0" name="Group 20"/>
              <p:cNvGrpSpPr>
                <a:grpSpLocks/>
              </p:cNvGrpSpPr>
              <p:nvPr/>
            </p:nvGrpSpPr>
            <p:grpSpPr bwMode="auto">
              <a:xfrm>
                <a:off x="1025" y="3341"/>
                <a:ext cx="127" cy="119"/>
                <a:chOff x="1025" y="3341"/>
                <a:chExt cx="127" cy="119"/>
              </a:xfrm>
            </p:grpSpPr>
            <p:sp>
              <p:nvSpPr>
                <p:cNvPr id="13" name="Freeform 21"/>
                <p:cNvSpPr>
                  <a:spLocks/>
                </p:cNvSpPr>
                <p:nvPr/>
              </p:nvSpPr>
              <p:spPr bwMode="auto">
                <a:xfrm>
                  <a:off x="1025" y="3341"/>
                  <a:ext cx="127" cy="119"/>
                </a:xfrm>
                <a:custGeom>
                  <a:avLst/>
                  <a:gdLst/>
                  <a:ahLst/>
                  <a:cxnLst>
                    <a:cxn ang="0">
                      <a:pos x="27" y="0"/>
                    </a:cxn>
                    <a:cxn ang="0">
                      <a:pos x="0" y="27"/>
                    </a:cxn>
                    <a:cxn ang="0">
                      <a:pos x="0" y="119"/>
                    </a:cxn>
                    <a:cxn ang="0">
                      <a:pos x="100" y="119"/>
                    </a:cxn>
                    <a:cxn ang="0">
                      <a:pos x="127" y="91"/>
                    </a:cxn>
                    <a:cxn ang="0">
                      <a:pos x="127" y="0"/>
                    </a:cxn>
                    <a:cxn ang="0">
                      <a:pos x="27" y="0"/>
                    </a:cxn>
                  </a:cxnLst>
                  <a:rect l="0" t="0" r="r" b="b"/>
                  <a:pathLst>
                    <a:path w="127" h="119">
                      <a:moveTo>
                        <a:pt x="27" y="0"/>
                      </a:moveTo>
                      <a:lnTo>
                        <a:pt x="0" y="27"/>
                      </a:lnTo>
                      <a:lnTo>
                        <a:pt x="0" y="119"/>
                      </a:lnTo>
                      <a:lnTo>
                        <a:pt x="100" y="119"/>
                      </a:lnTo>
                      <a:lnTo>
                        <a:pt x="127" y="91"/>
                      </a:lnTo>
                      <a:lnTo>
                        <a:pt x="127" y="0"/>
                      </a:lnTo>
                      <a:lnTo>
                        <a:pt x="27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" name="Freeform 22"/>
                <p:cNvSpPr>
                  <a:spLocks/>
                </p:cNvSpPr>
                <p:nvPr/>
              </p:nvSpPr>
              <p:spPr bwMode="auto">
                <a:xfrm>
                  <a:off x="1025" y="3341"/>
                  <a:ext cx="127" cy="27"/>
                </a:xfrm>
                <a:custGeom>
                  <a:avLst/>
                  <a:gdLst/>
                  <a:ahLst/>
                  <a:cxnLst>
                    <a:cxn ang="0">
                      <a:pos x="0" y="27"/>
                    </a:cxn>
                    <a:cxn ang="0">
                      <a:pos x="100" y="27"/>
                    </a:cxn>
                    <a:cxn ang="0">
                      <a:pos x="127" y="0"/>
                    </a:cxn>
                    <a:cxn ang="0">
                      <a:pos x="27" y="0"/>
                    </a:cxn>
                    <a:cxn ang="0">
                      <a:pos x="0" y="27"/>
                    </a:cxn>
                  </a:cxnLst>
                  <a:rect l="0" t="0" r="r" b="b"/>
                  <a:pathLst>
                    <a:path w="127" h="27">
                      <a:moveTo>
                        <a:pt x="0" y="27"/>
                      </a:moveTo>
                      <a:lnTo>
                        <a:pt x="100" y="27"/>
                      </a:lnTo>
                      <a:lnTo>
                        <a:pt x="127" y="0"/>
                      </a:lnTo>
                      <a:lnTo>
                        <a:pt x="27" y="0"/>
                      </a:lnTo>
                      <a:lnTo>
                        <a:pt x="0" y="27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" name="Freeform 23"/>
                <p:cNvSpPr>
                  <a:spLocks/>
                </p:cNvSpPr>
                <p:nvPr/>
              </p:nvSpPr>
              <p:spPr bwMode="auto">
                <a:xfrm>
                  <a:off x="1125" y="3341"/>
                  <a:ext cx="27" cy="119"/>
                </a:xfrm>
                <a:custGeom>
                  <a:avLst/>
                  <a:gdLst/>
                  <a:ahLst/>
                  <a:cxnLst>
                    <a:cxn ang="0">
                      <a:pos x="0" y="27"/>
                    </a:cxn>
                    <a:cxn ang="0">
                      <a:pos x="27" y="0"/>
                    </a:cxn>
                    <a:cxn ang="0">
                      <a:pos x="27" y="91"/>
                    </a:cxn>
                    <a:cxn ang="0">
                      <a:pos x="0" y="119"/>
                    </a:cxn>
                    <a:cxn ang="0">
                      <a:pos x="0" y="27"/>
                    </a:cxn>
                  </a:cxnLst>
                  <a:rect l="0" t="0" r="r" b="b"/>
                  <a:pathLst>
                    <a:path w="27" h="119">
                      <a:moveTo>
                        <a:pt x="0" y="27"/>
                      </a:moveTo>
                      <a:lnTo>
                        <a:pt x="27" y="0"/>
                      </a:lnTo>
                      <a:lnTo>
                        <a:pt x="27" y="91"/>
                      </a:lnTo>
                      <a:lnTo>
                        <a:pt x="0" y="119"/>
                      </a:lnTo>
                      <a:lnTo>
                        <a:pt x="0" y="27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" name="Freeform 24"/>
                <p:cNvSpPr>
                  <a:spLocks/>
                </p:cNvSpPr>
                <p:nvPr/>
              </p:nvSpPr>
              <p:spPr bwMode="auto">
                <a:xfrm>
                  <a:off x="1025" y="3341"/>
                  <a:ext cx="127" cy="119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3"/>
                    </a:cxn>
                    <a:cxn ang="0">
                      <a:pos x="0" y="13"/>
                    </a:cxn>
                    <a:cxn ang="0">
                      <a:pos x="11" y="13"/>
                    </a:cxn>
                    <a:cxn ang="0">
                      <a:pos x="14" y="10"/>
                    </a:cxn>
                    <a:cxn ang="0">
                      <a:pos x="14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14" h="13">
                      <a:moveTo>
                        <a:pt x="3" y="0"/>
                      </a:moveTo>
                      <a:lnTo>
                        <a:pt x="0" y="3"/>
                      </a:lnTo>
                      <a:lnTo>
                        <a:pt x="0" y="13"/>
                      </a:lnTo>
                      <a:lnTo>
                        <a:pt x="11" y="13"/>
                      </a:lnTo>
                      <a:lnTo>
                        <a:pt x="14" y="10"/>
                      </a:lnTo>
                      <a:lnTo>
                        <a:pt x="14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4288" cap="flat">
                  <a:solidFill>
                    <a:srgbClr val="3333CC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" name="Freeform 25"/>
                <p:cNvSpPr>
                  <a:spLocks/>
                </p:cNvSpPr>
                <p:nvPr/>
              </p:nvSpPr>
              <p:spPr bwMode="auto">
                <a:xfrm>
                  <a:off x="1025" y="3341"/>
                  <a:ext cx="127" cy="27"/>
                </a:xfrm>
                <a:custGeom>
                  <a:avLst/>
                  <a:gdLst/>
                  <a:ahLst/>
                  <a:cxnLst>
                    <a:cxn ang="0">
                      <a:pos x="0" y="3"/>
                    </a:cxn>
                    <a:cxn ang="0">
                      <a:pos x="11" y="3"/>
                    </a:cxn>
                    <a:cxn ang="0">
                      <a:pos x="14" y="0"/>
                    </a:cxn>
                  </a:cxnLst>
                  <a:rect l="0" t="0" r="r" b="b"/>
                  <a:pathLst>
                    <a:path w="14" h="3">
                      <a:moveTo>
                        <a:pt x="0" y="3"/>
                      </a:moveTo>
                      <a:lnTo>
                        <a:pt x="11" y="3"/>
                      </a:lnTo>
                      <a:lnTo>
                        <a:pt x="14" y="0"/>
                      </a:lnTo>
                    </a:path>
                  </a:pathLst>
                </a:custGeom>
                <a:solidFill>
                  <a:srgbClr val="FFCC99"/>
                </a:solidFill>
                <a:ln w="14288" cap="flat">
                  <a:solidFill>
                    <a:srgbClr val="3333CC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" name="Line 26"/>
                <p:cNvSpPr>
                  <a:spLocks noChangeShapeType="1"/>
                </p:cNvSpPr>
                <p:nvPr/>
              </p:nvSpPr>
              <p:spPr bwMode="auto">
                <a:xfrm>
                  <a:off x="1125" y="3368"/>
                  <a:ext cx="1" cy="92"/>
                </a:xfrm>
                <a:prstGeom prst="line">
                  <a:avLst/>
                </a:prstGeom>
                <a:noFill/>
                <a:ln w="14288">
                  <a:solidFill>
                    <a:srgbClr val="3333CC"/>
                  </a:solidFill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11" name="Group 27"/>
            <p:cNvGrpSpPr>
              <a:grpSpLocks/>
            </p:cNvGrpSpPr>
            <p:nvPr/>
          </p:nvGrpSpPr>
          <p:grpSpPr bwMode="auto">
            <a:xfrm>
              <a:off x="917575" y="5678488"/>
              <a:ext cx="561975" cy="174625"/>
              <a:chOff x="798" y="3249"/>
              <a:chExt cx="354" cy="110"/>
            </a:xfrm>
          </p:grpSpPr>
          <p:grpSp>
            <p:nvGrpSpPr>
              <p:cNvPr id="12" name="Group 28"/>
              <p:cNvGrpSpPr>
                <a:grpSpLocks/>
              </p:cNvGrpSpPr>
              <p:nvPr/>
            </p:nvGrpSpPr>
            <p:grpSpPr bwMode="auto">
              <a:xfrm>
                <a:off x="798" y="3249"/>
                <a:ext cx="136" cy="110"/>
                <a:chOff x="798" y="3249"/>
                <a:chExt cx="136" cy="110"/>
              </a:xfrm>
            </p:grpSpPr>
            <p:sp>
              <p:nvSpPr>
                <p:cNvPr id="47" name="Freeform 29"/>
                <p:cNvSpPr>
                  <a:spLocks/>
                </p:cNvSpPr>
                <p:nvPr/>
              </p:nvSpPr>
              <p:spPr bwMode="auto">
                <a:xfrm>
                  <a:off x="798" y="3249"/>
                  <a:ext cx="136" cy="110"/>
                </a:xfrm>
                <a:custGeom>
                  <a:avLst/>
                  <a:gdLst/>
                  <a:ahLst/>
                  <a:cxnLst>
                    <a:cxn ang="0">
                      <a:pos x="36" y="0"/>
                    </a:cxn>
                    <a:cxn ang="0">
                      <a:pos x="0" y="28"/>
                    </a:cxn>
                    <a:cxn ang="0">
                      <a:pos x="0" y="110"/>
                    </a:cxn>
                    <a:cxn ang="0">
                      <a:pos x="109" y="110"/>
                    </a:cxn>
                    <a:cxn ang="0">
                      <a:pos x="136" y="83"/>
                    </a:cxn>
                    <a:cxn ang="0">
                      <a:pos x="136" y="0"/>
                    </a:cxn>
                    <a:cxn ang="0">
                      <a:pos x="36" y="0"/>
                    </a:cxn>
                  </a:cxnLst>
                  <a:rect l="0" t="0" r="r" b="b"/>
                  <a:pathLst>
                    <a:path w="136" h="110">
                      <a:moveTo>
                        <a:pt x="36" y="0"/>
                      </a:moveTo>
                      <a:lnTo>
                        <a:pt x="0" y="28"/>
                      </a:lnTo>
                      <a:lnTo>
                        <a:pt x="0" y="110"/>
                      </a:lnTo>
                      <a:lnTo>
                        <a:pt x="109" y="110"/>
                      </a:lnTo>
                      <a:lnTo>
                        <a:pt x="136" y="83"/>
                      </a:lnTo>
                      <a:lnTo>
                        <a:pt x="136" y="0"/>
                      </a:lnTo>
                      <a:lnTo>
                        <a:pt x="36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8" name="Freeform 30"/>
                <p:cNvSpPr>
                  <a:spLocks/>
                </p:cNvSpPr>
                <p:nvPr/>
              </p:nvSpPr>
              <p:spPr bwMode="auto">
                <a:xfrm>
                  <a:off x="798" y="3249"/>
                  <a:ext cx="136" cy="28"/>
                </a:xfrm>
                <a:custGeom>
                  <a:avLst/>
                  <a:gdLst/>
                  <a:ahLst/>
                  <a:cxnLst>
                    <a:cxn ang="0">
                      <a:pos x="0" y="28"/>
                    </a:cxn>
                    <a:cxn ang="0">
                      <a:pos x="109" y="28"/>
                    </a:cxn>
                    <a:cxn ang="0">
                      <a:pos x="136" y="0"/>
                    </a:cxn>
                    <a:cxn ang="0">
                      <a:pos x="36" y="0"/>
                    </a:cxn>
                    <a:cxn ang="0">
                      <a:pos x="0" y="28"/>
                    </a:cxn>
                  </a:cxnLst>
                  <a:rect l="0" t="0" r="r" b="b"/>
                  <a:pathLst>
                    <a:path w="136" h="28">
                      <a:moveTo>
                        <a:pt x="0" y="28"/>
                      </a:moveTo>
                      <a:lnTo>
                        <a:pt x="109" y="28"/>
                      </a:lnTo>
                      <a:lnTo>
                        <a:pt x="136" y="0"/>
                      </a:lnTo>
                      <a:lnTo>
                        <a:pt x="36" y="0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9" name="Freeform 31"/>
                <p:cNvSpPr>
                  <a:spLocks/>
                </p:cNvSpPr>
                <p:nvPr/>
              </p:nvSpPr>
              <p:spPr bwMode="auto">
                <a:xfrm>
                  <a:off x="907" y="3249"/>
                  <a:ext cx="27" cy="110"/>
                </a:xfrm>
                <a:custGeom>
                  <a:avLst/>
                  <a:gdLst/>
                  <a:ahLst/>
                  <a:cxnLst>
                    <a:cxn ang="0">
                      <a:pos x="0" y="28"/>
                    </a:cxn>
                    <a:cxn ang="0">
                      <a:pos x="27" y="0"/>
                    </a:cxn>
                    <a:cxn ang="0">
                      <a:pos x="27" y="83"/>
                    </a:cxn>
                    <a:cxn ang="0">
                      <a:pos x="0" y="110"/>
                    </a:cxn>
                    <a:cxn ang="0">
                      <a:pos x="0" y="28"/>
                    </a:cxn>
                  </a:cxnLst>
                  <a:rect l="0" t="0" r="r" b="b"/>
                  <a:pathLst>
                    <a:path w="27" h="110">
                      <a:moveTo>
                        <a:pt x="0" y="28"/>
                      </a:moveTo>
                      <a:lnTo>
                        <a:pt x="27" y="0"/>
                      </a:lnTo>
                      <a:lnTo>
                        <a:pt x="27" y="83"/>
                      </a:lnTo>
                      <a:lnTo>
                        <a:pt x="0" y="110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0" name="Freeform 32"/>
                <p:cNvSpPr>
                  <a:spLocks/>
                </p:cNvSpPr>
                <p:nvPr/>
              </p:nvSpPr>
              <p:spPr bwMode="auto">
                <a:xfrm>
                  <a:off x="798" y="3249"/>
                  <a:ext cx="136" cy="110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3"/>
                    </a:cxn>
                    <a:cxn ang="0">
                      <a:pos x="0" y="12"/>
                    </a:cxn>
                    <a:cxn ang="0">
                      <a:pos x="12" y="12"/>
                    </a:cxn>
                    <a:cxn ang="0">
                      <a:pos x="15" y="9"/>
                    </a:cxn>
                    <a:cxn ang="0">
                      <a:pos x="15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15" h="12">
                      <a:moveTo>
                        <a:pt x="4" y="0"/>
                      </a:moveTo>
                      <a:lnTo>
                        <a:pt x="0" y="3"/>
                      </a:lnTo>
                      <a:lnTo>
                        <a:pt x="0" y="12"/>
                      </a:lnTo>
                      <a:lnTo>
                        <a:pt x="12" y="12"/>
                      </a:lnTo>
                      <a:lnTo>
                        <a:pt x="15" y="9"/>
                      </a:lnTo>
                      <a:lnTo>
                        <a:pt x="15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4288" cap="flat">
                  <a:solidFill>
                    <a:srgbClr val="3333CC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1" name="Freeform 33"/>
                <p:cNvSpPr>
                  <a:spLocks/>
                </p:cNvSpPr>
                <p:nvPr/>
              </p:nvSpPr>
              <p:spPr bwMode="auto">
                <a:xfrm>
                  <a:off x="798" y="3249"/>
                  <a:ext cx="136" cy="28"/>
                </a:xfrm>
                <a:custGeom>
                  <a:avLst/>
                  <a:gdLst/>
                  <a:ahLst/>
                  <a:cxnLst>
                    <a:cxn ang="0">
                      <a:pos x="0" y="3"/>
                    </a:cxn>
                    <a:cxn ang="0">
                      <a:pos x="12" y="3"/>
                    </a:cxn>
                    <a:cxn ang="0">
                      <a:pos x="15" y="0"/>
                    </a:cxn>
                  </a:cxnLst>
                  <a:rect l="0" t="0" r="r" b="b"/>
                  <a:pathLst>
                    <a:path w="15" h="3">
                      <a:moveTo>
                        <a:pt x="0" y="3"/>
                      </a:moveTo>
                      <a:lnTo>
                        <a:pt x="12" y="3"/>
                      </a:lnTo>
                      <a:lnTo>
                        <a:pt x="15" y="0"/>
                      </a:lnTo>
                    </a:path>
                  </a:pathLst>
                </a:custGeom>
                <a:solidFill>
                  <a:srgbClr val="FFCC99"/>
                </a:solidFill>
                <a:ln w="14288" cap="flat">
                  <a:solidFill>
                    <a:srgbClr val="3333CC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2" name="Line 34"/>
                <p:cNvSpPr>
                  <a:spLocks noChangeShapeType="1"/>
                </p:cNvSpPr>
                <p:nvPr/>
              </p:nvSpPr>
              <p:spPr bwMode="auto">
                <a:xfrm>
                  <a:off x="907" y="3277"/>
                  <a:ext cx="1" cy="82"/>
                </a:xfrm>
                <a:prstGeom prst="line">
                  <a:avLst/>
                </a:prstGeom>
                <a:noFill/>
                <a:ln w="14288">
                  <a:solidFill>
                    <a:srgbClr val="3333CC"/>
                  </a:solidFill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1" name="Group 35"/>
              <p:cNvGrpSpPr>
                <a:grpSpLocks/>
              </p:cNvGrpSpPr>
              <p:nvPr/>
            </p:nvGrpSpPr>
            <p:grpSpPr bwMode="auto">
              <a:xfrm>
                <a:off x="916" y="3249"/>
                <a:ext cx="127" cy="110"/>
                <a:chOff x="916" y="3249"/>
                <a:chExt cx="127" cy="110"/>
              </a:xfrm>
            </p:grpSpPr>
            <p:sp>
              <p:nvSpPr>
                <p:cNvPr id="41" name="Freeform 36"/>
                <p:cNvSpPr>
                  <a:spLocks/>
                </p:cNvSpPr>
                <p:nvPr/>
              </p:nvSpPr>
              <p:spPr bwMode="auto">
                <a:xfrm>
                  <a:off x="916" y="3249"/>
                  <a:ext cx="127" cy="110"/>
                </a:xfrm>
                <a:custGeom>
                  <a:avLst/>
                  <a:gdLst/>
                  <a:ahLst/>
                  <a:cxnLst>
                    <a:cxn ang="0">
                      <a:pos x="27" y="0"/>
                    </a:cxn>
                    <a:cxn ang="0">
                      <a:pos x="0" y="28"/>
                    </a:cxn>
                    <a:cxn ang="0">
                      <a:pos x="0" y="110"/>
                    </a:cxn>
                    <a:cxn ang="0">
                      <a:pos x="100" y="110"/>
                    </a:cxn>
                    <a:cxn ang="0">
                      <a:pos x="127" y="83"/>
                    </a:cxn>
                    <a:cxn ang="0">
                      <a:pos x="127" y="0"/>
                    </a:cxn>
                    <a:cxn ang="0">
                      <a:pos x="27" y="0"/>
                    </a:cxn>
                  </a:cxnLst>
                  <a:rect l="0" t="0" r="r" b="b"/>
                  <a:pathLst>
                    <a:path w="127" h="110">
                      <a:moveTo>
                        <a:pt x="27" y="0"/>
                      </a:moveTo>
                      <a:lnTo>
                        <a:pt x="0" y="28"/>
                      </a:lnTo>
                      <a:lnTo>
                        <a:pt x="0" y="110"/>
                      </a:lnTo>
                      <a:lnTo>
                        <a:pt x="100" y="110"/>
                      </a:lnTo>
                      <a:lnTo>
                        <a:pt x="127" y="83"/>
                      </a:lnTo>
                      <a:lnTo>
                        <a:pt x="127" y="0"/>
                      </a:lnTo>
                      <a:lnTo>
                        <a:pt x="27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2" name="Freeform 37"/>
                <p:cNvSpPr>
                  <a:spLocks/>
                </p:cNvSpPr>
                <p:nvPr/>
              </p:nvSpPr>
              <p:spPr bwMode="auto">
                <a:xfrm>
                  <a:off x="916" y="3249"/>
                  <a:ext cx="127" cy="28"/>
                </a:xfrm>
                <a:custGeom>
                  <a:avLst/>
                  <a:gdLst/>
                  <a:ahLst/>
                  <a:cxnLst>
                    <a:cxn ang="0">
                      <a:pos x="0" y="28"/>
                    </a:cxn>
                    <a:cxn ang="0">
                      <a:pos x="100" y="28"/>
                    </a:cxn>
                    <a:cxn ang="0">
                      <a:pos x="127" y="0"/>
                    </a:cxn>
                    <a:cxn ang="0">
                      <a:pos x="27" y="0"/>
                    </a:cxn>
                    <a:cxn ang="0">
                      <a:pos x="0" y="28"/>
                    </a:cxn>
                  </a:cxnLst>
                  <a:rect l="0" t="0" r="r" b="b"/>
                  <a:pathLst>
                    <a:path w="127" h="28">
                      <a:moveTo>
                        <a:pt x="0" y="28"/>
                      </a:moveTo>
                      <a:lnTo>
                        <a:pt x="100" y="28"/>
                      </a:lnTo>
                      <a:lnTo>
                        <a:pt x="127" y="0"/>
                      </a:lnTo>
                      <a:lnTo>
                        <a:pt x="27" y="0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" name="Freeform 38"/>
                <p:cNvSpPr>
                  <a:spLocks/>
                </p:cNvSpPr>
                <p:nvPr/>
              </p:nvSpPr>
              <p:spPr bwMode="auto">
                <a:xfrm>
                  <a:off x="1016" y="3249"/>
                  <a:ext cx="27" cy="110"/>
                </a:xfrm>
                <a:custGeom>
                  <a:avLst/>
                  <a:gdLst/>
                  <a:ahLst/>
                  <a:cxnLst>
                    <a:cxn ang="0">
                      <a:pos x="0" y="28"/>
                    </a:cxn>
                    <a:cxn ang="0">
                      <a:pos x="27" y="0"/>
                    </a:cxn>
                    <a:cxn ang="0">
                      <a:pos x="27" y="83"/>
                    </a:cxn>
                    <a:cxn ang="0">
                      <a:pos x="0" y="110"/>
                    </a:cxn>
                    <a:cxn ang="0">
                      <a:pos x="0" y="28"/>
                    </a:cxn>
                  </a:cxnLst>
                  <a:rect l="0" t="0" r="r" b="b"/>
                  <a:pathLst>
                    <a:path w="27" h="110">
                      <a:moveTo>
                        <a:pt x="0" y="28"/>
                      </a:moveTo>
                      <a:lnTo>
                        <a:pt x="27" y="0"/>
                      </a:lnTo>
                      <a:lnTo>
                        <a:pt x="27" y="83"/>
                      </a:lnTo>
                      <a:lnTo>
                        <a:pt x="0" y="110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4" name="Freeform 39"/>
                <p:cNvSpPr>
                  <a:spLocks/>
                </p:cNvSpPr>
                <p:nvPr/>
              </p:nvSpPr>
              <p:spPr bwMode="auto">
                <a:xfrm>
                  <a:off x="916" y="3249"/>
                  <a:ext cx="127" cy="110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3"/>
                    </a:cxn>
                    <a:cxn ang="0">
                      <a:pos x="0" y="12"/>
                    </a:cxn>
                    <a:cxn ang="0">
                      <a:pos x="11" y="12"/>
                    </a:cxn>
                    <a:cxn ang="0">
                      <a:pos x="14" y="9"/>
                    </a:cxn>
                    <a:cxn ang="0">
                      <a:pos x="14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14" h="12">
                      <a:moveTo>
                        <a:pt x="3" y="0"/>
                      </a:moveTo>
                      <a:lnTo>
                        <a:pt x="0" y="3"/>
                      </a:lnTo>
                      <a:lnTo>
                        <a:pt x="0" y="12"/>
                      </a:lnTo>
                      <a:lnTo>
                        <a:pt x="11" y="12"/>
                      </a:lnTo>
                      <a:lnTo>
                        <a:pt x="14" y="9"/>
                      </a:lnTo>
                      <a:lnTo>
                        <a:pt x="14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4288" cap="flat">
                  <a:solidFill>
                    <a:srgbClr val="3333CC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5" name="Freeform 40"/>
                <p:cNvSpPr>
                  <a:spLocks/>
                </p:cNvSpPr>
                <p:nvPr/>
              </p:nvSpPr>
              <p:spPr bwMode="auto">
                <a:xfrm>
                  <a:off x="916" y="3249"/>
                  <a:ext cx="127" cy="28"/>
                </a:xfrm>
                <a:custGeom>
                  <a:avLst/>
                  <a:gdLst/>
                  <a:ahLst/>
                  <a:cxnLst>
                    <a:cxn ang="0">
                      <a:pos x="0" y="3"/>
                    </a:cxn>
                    <a:cxn ang="0">
                      <a:pos x="11" y="3"/>
                    </a:cxn>
                    <a:cxn ang="0">
                      <a:pos x="14" y="0"/>
                    </a:cxn>
                  </a:cxnLst>
                  <a:rect l="0" t="0" r="r" b="b"/>
                  <a:pathLst>
                    <a:path w="14" h="3">
                      <a:moveTo>
                        <a:pt x="0" y="3"/>
                      </a:moveTo>
                      <a:lnTo>
                        <a:pt x="11" y="3"/>
                      </a:lnTo>
                      <a:lnTo>
                        <a:pt x="14" y="0"/>
                      </a:lnTo>
                    </a:path>
                  </a:pathLst>
                </a:custGeom>
                <a:solidFill>
                  <a:srgbClr val="FFCC99"/>
                </a:solidFill>
                <a:ln w="14288" cap="flat">
                  <a:solidFill>
                    <a:srgbClr val="3333CC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6" name="Line 41"/>
                <p:cNvSpPr>
                  <a:spLocks noChangeShapeType="1"/>
                </p:cNvSpPr>
                <p:nvPr/>
              </p:nvSpPr>
              <p:spPr bwMode="auto">
                <a:xfrm>
                  <a:off x="1016" y="3277"/>
                  <a:ext cx="1" cy="82"/>
                </a:xfrm>
                <a:prstGeom prst="line">
                  <a:avLst/>
                </a:prstGeom>
                <a:noFill/>
                <a:ln w="14288">
                  <a:solidFill>
                    <a:srgbClr val="3333CC"/>
                  </a:solidFill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2" name="Group 42"/>
              <p:cNvGrpSpPr>
                <a:grpSpLocks/>
              </p:cNvGrpSpPr>
              <p:nvPr/>
            </p:nvGrpSpPr>
            <p:grpSpPr bwMode="auto">
              <a:xfrm>
                <a:off x="1025" y="3249"/>
                <a:ext cx="127" cy="110"/>
                <a:chOff x="1025" y="3249"/>
                <a:chExt cx="127" cy="110"/>
              </a:xfrm>
            </p:grpSpPr>
            <p:sp>
              <p:nvSpPr>
                <p:cNvPr id="35" name="Freeform 43"/>
                <p:cNvSpPr>
                  <a:spLocks/>
                </p:cNvSpPr>
                <p:nvPr/>
              </p:nvSpPr>
              <p:spPr bwMode="auto">
                <a:xfrm>
                  <a:off x="1025" y="3249"/>
                  <a:ext cx="127" cy="110"/>
                </a:xfrm>
                <a:custGeom>
                  <a:avLst/>
                  <a:gdLst/>
                  <a:ahLst/>
                  <a:cxnLst>
                    <a:cxn ang="0">
                      <a:pos x="27" y="0"/>
                    </a:cxn>
                    <a:cxn ang="0">
                      <a:pos x="0" y="28"/>
                    </a:cxn>
                    <a:cxn ang="0">
                      <a:pos x="0" y="110"/>
                    </a:cxn>
                    <a:cxn ang="0">
                      <a:pos x="100" y="110"/>
                    </a:cxn>
                    <a:cxn ang="0">
                      <a:pos x="127" y="83"/>
                    </a:cxn>
                    <a:cxn ang="0">
                      <a:pos x="127" y="0"/>
                    </a:cxn>
                    <a:cxn ang="0">
                      <a:pos x="27" y="0"/>
                    </a:cxn>
                  </a:cxnLst>
                  <a:rect l="0" t="0" r="r" b="b"/>
                  <a:pathLst>
                    <a:path w="127" h="110">
                      <a:moveTo>
                        <a:pt x="27" y="0"/>
                      </a:moveTo>
                      <a:lnTo>
                        <a:pt x="0" y="28"/>
                      </a:lnTo>
                      <a:lnTo>
                        <a:pt x="0" y="110"/>
                      </a:lnTo>
                      <a:lnTo>
                        <a:pt x="100" y="110"/>
                      </a:lnTo>
                      <a:lnTo>
                        <a:pt x="127" y="83"/>
                      </a:lnTo>
                      <a:lnTo>
                        <a:pt x="127" y="0"/>
                      </a:lnTo>
                      <a:lnTo>
                        <a:pt x="27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6" name="Freeform 44"/>
                <p:cNvSpPr>
                  <a:spLocks/>
                </p:cNvSpPr>
                <p:nvPr/>
              </p:nvSpPr>
              <p:spPr bwMode="auto">
                <a:xfrm>
                  <a:off x="1025" y="3249"/>
                  <a:ext cx="127" cy="28"/>
                </a:xfrm>
                <a:custGeom>
                  <a:avLst/>
                  <a:gdLst/>
                  <a:ahLst/>
                  <a:cxnLst>
                    <a:cxn ang="0">
                      <a:pos x="0" y="28"/>
                    </a:cxn>
                    <a:cxn ang="0">
                      <a:pos x="100" y="28"/>
                    </a:cxn>
                    <a:cxn ang="0">
                      <a:pos x="127" y="0"/>
                    </a:cxn>
                    <a:cxn ang="0">
                      <a:pos x="27" y="0"/>
                    </a:cxn>
                    <a:cxn ang="0">
                      <a:pos x="0" y="28"/>
                    </a:cxn>
                  </a:cxnLst>
                  <a:rect l="0" t="0" r="r" b="b"/>
                  <a:pathLst>
                    <a:path w="127" h="28">
                      <a:moveTo>
                        <a:pt x="0" y="28"/>
                      </a:moveTo>
                      <a:lnTo>
                        <a:pt x="100" y="28"/>
                      </a:lnTo>
                      <a:lnTo>
                        <a:pt x="127" y="0"/>
                      </a:lnTo>
                      <a:lnTo>
                        <a:pt x="27" y="0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7" name="Freeform 45"/>
                <p:cNvSpPr>
                  <a:spLocks/>
                </p:cNvSpPr>
                <p:nvPr/>
              </p:nvSpPr>
              <p:spPr bwMode="auto">
                <a:xfrm>
                  <a:off x="1125" y="3249"/>
                  <a:ext cx="27" cy="110"/>
                </a:xfrm>
                <a:custGeom>
                  <a:avLst/>
                  <a:gdLst/>
                  <a:ahLst/>
                  <a:cxnLst>
                    <a:cxn ang="0">
                      <a:pos x="0" y="28"/>
                    </a:cxn>
                    <a:cxn ang="0">
                      <a:pos x="27" y="0"/>
                    </a:cxn>
                    <a:cxn ang="0">
                      <a:pos x="27" y="83"/>
                    </a:cxn>
                    <a:cxn ang="0">
                      <a:pos x="0" y="110"/>
                    </a:cxn>
                    <a:cxn ang="0">
                      <a:pos x="0" y="28"/>
                    </a:cxn>
                  </a:cxnLst>
                  <a:rect l="0" t="0" r="r" b="b"/>
                  <a:pathLst>
                    <a:path w="27" h="110">
                      <a:moveTo>
                        <a:pt x="0" y="28"/>
                      </a:moveTo>
                      <a:lnTo>
                        <a:pt x="27" y="0"/>
                      </a:lnTo>
                      <a:lnTo>
                        <a:pt x="27" y="83"/>
                      </a:lnTo>
                      <a:lnTo>
                        <a:pt x="0" y="110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8" name="Freeform 46"/>
                <p:cNvSpPr>
                  <a:spLocks/>
                </p:cNvSpPr>
                <p:nvPr/>
              </p:nvSpPr>
              <p:spPr bwMode="auto">
                <a:xfrm>
                  <a:off x="1025" y="3249"/>
                  <a:ext cx="127" cy="110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3"/>
                    </a:cxn>
                    <a:cxn ang="0">
                      <a:pos x="0" y="12"/>
                    </a:cxn>
                    <a:cxn ang="0">
                      <a:pos x="11" y="12"/>
                    </a:cxn>
                    <a:cxn ang="0">
                      <a:pos x="14" y="9"/>
                    </a:cxn>
                    <a:cxn ang="0">
                      <a:pos x="14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14" h="12">
                      <a:moveTo>
                        <a:pt x="3" y="0"/>
                      </a:moveTo>
                      <a:lnTo>
                        <a:pt x="0" y="3"/>
                      </a:lnTo>
                      <a:lnTo>
                        <a:pt x="0" y="12"/>
                      </a:lnTo>
                      <a:lnTo>
                        <a:pt x="11" y="12"/>
                      </a:lnTo>
                      <a:lnTo>
                        <a:pt x="14" y="9"/>
                      </a:lnTo>
                      <a:lnTo>
                        <a:pt x="14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4288" cap="flat">
                  <a:solidFill>
                    <a:srgbClr val="3333CC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9" name="Freeform 47"/>
                <p:cNvSpPr>
                  <a:spLocks/>
                </p:cNvSpPr>
                <p:nvPr/>
              </p:nvSpPr>
              <p:spPr bwMode="auto">
                <a:xfrm>
                  <a:off x="1025" y="3249"/>
                  <a:ext cx="127" cy="28"/>
                </a:xfrm>
                <a:custGeom>
                  <a:avLst/>
                  <a:gdLst/>
                  <a:ahLst/>
                  <a:cxnLst>
                    <a:cxn ang="0">
                      <a:pos x="0" y="3"/>
                    </a:cxn>
                    <a:cxn ang="0">
                      <a:pos x="11" y="3"/>
                    </a:cxn>
                    <a:cxn ang="0">
                      <a:pos x="14" y="0"/>
                    </a:cxn>
                  </a:cxnLst>
                  <a:rect l="0" t="0" r="r" b="b"/>
                  <a:pathLst>
                    <a:path w="14" h="3">
                      <a:moveTo>
                        <a:pt x="0" y="3"/>
                      </a:moveTo>
                      <a:lnTo>
                        <a:pt x="11" y="3"/>
                      </a:lnTo>
                      <a:lnTo>
                        <a:pt x="14" y="0"/>
                      </a:lnTo>
                    </a:path>
                  </a:pathLst>
                </a:custGeom>
                <a:solidFill>
                  <a:srgbClr val="FFCC99"/>
                </a:solidFill>
                <a:ln w="14288" cap="flat">
                  <a:solidFill>
                    <a:srgbClr val="3333CC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0" name="Line 48"/>
                <p:cNvSpPr>
                  <a:spLocks noChangeShapeType="1"/>
                </p:cNvSpPr>
                <p:nvPr/>
              </p:nvSpPr>
              <p:spPr bwMode="auto">
                <a:xfrm>
                  <a:off x="1125" y="3277"/>
                  <a:ext cx="1" cy="82"/>
                </a:xfrm>
                <a:prstGeom prst="line">
                  <a:avLst/>
                </a:prstGeom>
                <a:noFill/>
                <a:ln w="14288">
                  <a:solidFill>
                    <a:srgbClr val="3333CC"/>
                  </a:solidFill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33" name="Group 49"/>
            <p:cNvGrpSpPr>
              <a:grpSpLocks/>
            </p:cNvGrpSpPr>
            <p:nvPr/>
          </p:nvGrpSpPr>
          <p:grpSpPr bwMode="auto">
            <a:xfrm>
              <a:off x="917575" y="5519738"/>
              <a:ext cx="215900" cy="188912"/>
              <a:chOff x="798" y="3149"/>
              <a:chExt cx="136" cy="119"/>
            </a:xfrm>
          </p:grpSpPr>
          <p:sp>
            <p:nvSpPr>
              <p:cNvPr id="54" name="Freeform 50"/>
              <p:cNvSpPr>
                <a:spLocks/>
              </p:cNvSpPr>
              <p:nvPr/>
            </p:nvSpPr>
            <p:spPr bwMode="auto">
              <a:xfrm>
                <a:off x="798" y="3149"/>
                <a:ext cx="136" cy="119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0" y="36"/>
                  </a:cxn>
                  <a:cxn ang="0">
                    <a:pos x="0" y="119"/>
                  </a:cxn>
                  <a:cxn ang="0">
                    <a:pos x="109" y="119"/>
                  </a:cxn>
                  <a:cxn ang="0">
                    <a:pos x="136" y="91"/>
                  </a:cxn>
                  <a:cxn ang="0">
                    <a:pos x="136" y="0"/>
                  </a:cxn>
                  <a:cxn ang="0">
                    <a:pos x="36" y="0"/>
                  </a:cxn>
                </a:cxnLst>
                <a:rect l="0" t="0" r="r" b="b"/>
                <a:pathLst>
                  <a:path w="136" h="119">
                    <a:moveTo>
                      <a:pt x="36" y="0"/>
                    </a:moveTo>
                    <a:lnTo>
                      <a:pt x="0" y="36"/>
                    </a:lnTo>
                    <a:lnTo>
                      <a:pt x="0" y="119"/>
                    </a:lnTo>
                    <a:lnTo>
                      <a:pt x="109" y="119"/>
                    </a:lnTo>
                    <a:lnTo>
                      <a:pt x="136" y="91"/>
                    </a:lnTo>
                    <a:lnTo>
                      <a:pt x="136" y="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FFCC99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51"/>
              <p:cNvSpPr>
                <a:spLocks/>
              </p:cNvSpPr>
              <p:nvPr/>
            </p:nvSpPr>
            <p:spPr bwMode="auto">
              <a:xfrm>
                <a:off x="798" y="3149"/>
                <a:ext cx="136" cy="36"/>
              </a:xfrm>
              <a:custGeom>
                <a:avLst/>
                <a:gdLst/>
                <a:ahLst/>
                <a:cxnLst>
                  <a:cxn ang="0">
                    <a:pos x="0" y="36"/>
                  </a:cxn>
                  <a:cxn ang="0">
                    <a:pos x="109" y="36"/>
                  </a:cxn>
                  <a:cxn ang="0">
                    <a:pos x="136" y="0"/>
                  </a:cxn>
                  <a:cxn ang="0">
                    <a:pos x="36" y="0"/>
                  </a:cxn>
                  <a:cxn ang="0">
                    <a:pos x="0" y="36"/>
                  </a:cxn>
                </a:cxnLst>
                <a:rect l="0" t="0" r="r" b="b"/>
                <a:pathLst>
                  <a:path w="136" h="36">
                    <a:moveTo>
                      <a:pt x="0" y="36"/>
                    </a:moveTo>
                    <a:lnTo>
                      <a:pt x="109" y="36"/>
                    </a:lnTo>
                    <a:lnTo>
                      <a:pt x="136" y="0"/>
                    </a:lnTo>
                    <a:lnTo>
                      <a:pt x="36" y="0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FFCC99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52"/>
              <p:cNvSpPr>
                <a:spLocks/>
              </p:cNvSpPr>
              <p:nvPr/>
            </p:nvSpPr>
            <p:spPr bwMode="auto">
              <a:xfrm>
                <a:off x="907" y="3149"/>
                <a:ext cx="27" cy="119"/>
              </a:xfrm>
              <a:custGeom>
                <a:avLst/>
                <a:gdLst/>
                <a:ahLst/>
                <a:cxnLst>
                  <a:cxn ang="0">
                    <a:pos x="0" y="36"/>
                  </a:cxn>
                  <a:cxn ang="0">
                    <a:pos x="27" y="0"/>
                  </a:cxn>
                  <a:cxn ang="0">
                    <a:pos x="27" y="91"/>
                  </a:cxn>
                  <a:cxn ang="0">
                    <a:pos x="0" y="119"/>
                  </a:cxn>
                  <a:cxn ang="0">
                    <a:pos x="0" y="36"/>
                  </a:cxn>
                </a:cxnLst>
                <a:rect l="0" t="0" r="r" b="b"/>
                <a:pathLst>
                  <a:path w="27" h="119">
                    <a:moveTo>
                      <a:pt x="0" y="36"/>
                    </a:moveTo>
                    <a:lnTo>
                      <a:pt x="27" y="0"/>
                    </a:lnTo>
                    <a:lnTo>
                      <a:pt x="27" y="91"/>
                    </a:lnTo>
                    <a:lnTo>
                      <a:pt x="0" y="119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FFCC99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53"/>
              <p:cNvSpPr>
                <a:spLocks/>
              </p:cNvSpPr>
              <p:nvPr/>
            </p:nvSpPr>
            <p:spPr bwMode="auto">
              <a:xfrm>
                <a:off x="798" y="3149"/>
                <a:ext cx="136" cy="119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0" y="4"/>
                  </a:cxn>
                  <a:cxn ang="0">
                    <a:pos x="0" y="13"/>
                  </a:cxn>
                  <a:cxn ang="0">
                    <a:pos x="12" y="13"/>
                  </a:cxn>
                  <a:cxn ang="0">
                    <a:pos x="15" y="10"/>
                  </a:cxn>
                  <a:cxn ang="0">
                    <a:pos x="15" y="0"/>
                  </a:cxn>
                  <a:cxn ang="0">
                    <a:pos x="4" y="0"/>
                  </a:cxn>
                </a:cxnLst>
                <a:rect l="0" t="0" r="r" b="b"/>
                <a:pathLst>
                  <a:path w="15" h="13">
                    <a:moveTo>
                      <a:pt x="4" y="0"/>
                    </a:moveTo>
                    <a:lnTo>
                      <a:pt x="0" y="4"/>
                    </a:lnTo>
                    <a:lnTo>
                      <a:pt x="0" y="13"/>
                    </a:lnTo>
                    <a:lnTo>
                      <a:pt x="12" y="13"/>
                    </a:lnTo>
                    <a:lnTo>
                      <a:pt x="15" y="10"/>
                    </a:lnTo>
                    <a:lnTo>
                      <a:pt x="15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4288" cap="flat">
                <a:solidFill>
                  <a:srgbClr val="3333CC"/>
                </a:solidFill>
                <a:prstDash val="solid"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Freeform 54"/>
              <p:cNvSpPr>
                <a:spLocks/>
              </p:cNvSpPr>
              <p:nvPr/>
            </p:nvSpPr>
            <p:spPr bwMode="auto">
              <a:xfrm>
                <a:off x="798" y="3149"/>
                <a:ext cx="136" cy="36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12" y="4"/>
                  </a:cxn>
                  <a:cxn ang="0">
                    <a:pos x="15" y="0"/>
                  </a:cxn>
                </a:cxnLst>
                <a:rect l="0" t="0" r="r" b="b"/>
                <a:pathLst>
                  <a:path w="15" h="4">
                    <a:moveTo>
                      <a:pt x="0" y="4"/>
                    </a:moveTo>
                    <a:lnTo>
                      <a:pt x="12" y="4"/>
                    </a:lnTo>
                    <a:lnTo>
                      <a:pt x="15" y="0"/>
                    </a:lnTo>
                  </a:path>
                </a:pathLst>
              </a:custGeom>
              <a:solidFill>
                <a:srgbClr val="FFCC99"/>
              </a:solidFill>
              <a:ln w="14288" cap="flat">
                <a:solidFill>
                  <a:srgbClr val="3333CC"/>
                </a:solidFill>
                <a:prstDash val="solid"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Line 55"/>
              <p:cNvSpPr>
                <a:spLocks noChangeShapeType="1"/>
              </p:cNvSpPr>
              <p:nvPr/>
            </p:nvSpPr>
            <p:spPr bwMode="auto">
              <a:xfrm>
                <a:off x="907" y="3185"/>
                <a:ext cx="1" cy="83"/>
              </a:xfrm>
              <a:prstGeom prst="line">
                <a:avLst/>
              </a:prstGeom>
              <a:noFill/>
              <a:ln w="14288">
                <a:solidFill>
                  <a:srgbClr val="3333CC"/>
                </a:solidFill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4" name="Group 56"/>
            <p:cNvGrpSpPr>
              <a:grpSpLocks/>
            </p:cNvGrpSpPr>
            <p:nvPr/>
          </p:nvGrpSpPr>
          <p:grpSpPr bwMode="auto">
            <a:xfrm>
              <a:off x="1104900" y="5519738"/>
              <a:ext cx="201613" cy="188912"/>
              <a:chOff x="916" y="3149"/>
              <a:chExt cx="127" cy="119"/>
            </a:xfrm>
          </p:grpSpPr>
          <p:sp>
            <p:nvSpPr>
              <p:cNvPr id="61" name="Freeform 57"/>
              <p:cNvSpPr>
                <a:spLocks/>
              </p:cNvSpPr>
              <p:nvPr/>
            </p:nvSpPr>
            <p:spPr bwMode="auto">
              <a:xfrm>
                <a:off x="916" y="3149"/>
                <a:ext cx="127" cy="119"/>
              </a:xfrm>
              <a:custGeom>
                <a:avLst/>
                <a:gdLst/>
                <a:ahLst/>
                <a:cxnLst>
                  <a:cxn ang="0">
                    <a:pos x="27" y="0"/>
                  </a:cxn>
                  <a:cxn ang="0">
                    <a:pos x="0" y="36"/>
                  </a:cxn>
                  <a:cxn ang="0">
                    <a:pos x="0" y="119"/>
                  </a:cxn>
                  <a:cxn ang="0">
                    <a:pos x="100" y="119"/>
                  </a:cxn>
                  <a:cxn ang="0">
                    <a:pos x="127" y="91"/>
                  </a:cxn>
                  <a:cxn ang="0">
                    <a:pos x="127" y="0"/>
                  </a:cxn>
                  <a:cxn ang="0">
                    <a:pos x="27" y="0"/>
                  </a:cxn>
                </a:cxnLst>
                <a:rect l="0" t="0" r="r" b="b"/>
                <a:pathLst>
                  <a:path w="127" h="119">
                    <a:moveTo>
                      <a:pt x="27" y="0"/>
                    </a:moveTo>
                    <a:lnTo>
                      <a:pt x="0" y="36"/>
                    </a:lnTo>
                    <a:lnTo>
                      <a:pt x="0" y="119"/>
                    </a:lnTo>
                    <a:lnTo>
                      <a:pt x="100" y="119"/>
                    </a:lnTo>
                    <a:lnTo>
                      <a:pt x="127" y="91"/>
                    </a:lnTo>
                    <a:lnTo>
                      <a:pt x="127" y="0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FFCC99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58"/>
              <p:cNvSpPr>
                <a:spLocks/>
              </p:cNvSpPr>
              <p:nvPr/>
            </p:nvSpPr>
            <p:spPr bwMode="auto">
              <a:xfrm>
                <a:off x="916" y="3149"/>
                <a:ext cx="127" cy="36"/>
              </a:xfrm>
              <a:custGeom>
                <a:avLst/>
                <a:gdLst/>
                <a:ahLst/>
                <a:cxnLst>
                  <a:cxn ang="0">
                    <a:pos x="0" y="36"/>
                  </a:cxn>
                  <a:cxn ang="0">
                    <a:pos x="100" y="36"/>
                  </a:cxn>
                  <a:cxn ang="0">
                    <a:pos x="127" y="0"/>
                  </a:cxn>
                  <a:cxn ang="0">
                    <a:pos x="27" y="0"/>
                  </a:cxn>
                  <a:cxn ang="0">
                    <a:pos x="0" y="36"/>
                  </a:cxn>
                </a:cxnLst>
                <a:rect l="0" t="0" r="r" b="b"/>
                <a:pathLst>
                  <a:path w="127" h="36">
                    <a:moveTo>
                      <a:pt x="0" y="36"/>
                    </a:moveTo>
                    <a:lnTo>
                      <a:pt x="100" y="36"/>
                    </a:lnTo>
                    <a:lnTo>
                      <a:pt x="127" y="0"/>
                    </a:lnTo>
                    <a:lnTo>
                      <a:pt x="27" y="0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FFCC99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59"/>
              <p:cNvSpPr>
                <a:spLocks/>
              </p:cNvSpPr>
              <p:nvPr/>
            </p:nvSpPr>
            <p:spPr bwMode="auto">
              <a:xfrm>
                <a:off x="1016" y="3149"/>
                <a:ext cx="27" cy="119"/>
              </a:xfrm>
              <a:custGeom>
                <a:avLst/>
                <a:gdLst/>
                <a:ahLst/>
                <a:cxnLst>
                  <a:cxn ang="0">
                    <a:pos x="0" y="36"/>
                  </a:cxn>
                  <a:cxn ang="0">
                    <a:pos x="27" y="0"/>
                  </a:cxn>
                  <a:cxn ang="0">
                    <a:pos x="27" y="91"/>
                  </a:cxn>
                  <a:cxn ang="0">
                    <a:pos x="0" y="119"/>
                  </a:cxn>
                  <a:cxn ang="0">
                    <a:pos x="0" y="36"/>
                  </a:cxn>
                </a:cxnLst>
                <a:rect l="0" t="0" r="r" b="b"/>
                <a:pathLst>
                  <a:path w="27" h="119">
                    <a:moveTo>
                      <a:pt x="0" y="36"/>
                    </a:moveTo>
                    <a:lnTo>
                      <a:pt x="27" y="0"/>
                    </a:lnTo>
                    <a:lnTo>
                      <a:pt x="27" y="91"/>
                    </a:lnTo>
                    <a:lnTo>
                      <a:pt x="0" y="119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FFCC99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60"/>
              <p:cNvSpPr>
                <a:spLocks/>
              </p:cNvSpPr>
              <p:nvPr/>
            </p:nvSpPr>
            <p:spPr bwMode="auto">
              <a:xfrm>
                <a:off x="916" y="3149"/>
                <a:ext cx="127" cy="119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4"/>
                  </a:cxn>
                  <a:cxn ang="0">
                    <a:pos x="0" y="13"/>
                  </a:cxn>
                  <a:cxn ang="0">
                    <a:pos x="11" y="13"/>
                  </a:cxn>
                  <a:cxn ang="0">
                    <a:pos x="14" y="10"/>
                  </a:cxn>
                  <a:cxn ang="0">
                    <a:pos x="14" y="0"/>
                  </a:cxn>
                  <a:cxn ang="0">
                    <a:pos x="3" y="0"/>
                  </a:cxn>
                </a:cxnLst>
                <a:rect l="0" t="0" r="r" b="b"/>
                <a:pathLst>
                  <a:path w="14" h="13">
                    <a:moveTo>
                      <a:pt x="3" y="0"/>
                    </a:moveTo>
                    <a:lnTo>
                      <a:pt x="0" y="4"/>
                    </a:lnTo>
                    <a:lnTo>
                      <a:pt x="0" y="13"/>
                    </a:lnTo>
                    <a:lnTo>
                      <a:pt x="11" y="13"/>
                    </a:lnTo>
                    <a:lnTo>
                      <a:pt x="14" y="10"/>
                    </a:lnTo>
                    <a:lnTo>
                      <a:pt x="14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FFCC99"/>
              </a:solidFill>
              <a:ln w="14288" cap="flat">
                <a:solidFill>
                  <a:srgbClr val="3333CC"/>
                </a:solidFill>
                <a:prstDash val="solid"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61"/>
              <p:cNvSpPr>
                <a:spLocks/>
              </p:cNvSpPr>
              <p:nvPr/>
            </p:nvSpPr>
            <p:spPr bwMode="auto">
              <a:xfrm>
                <a:off x="916" y="3149"/>
                <a:ext cx="127" cy="36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11" y="4"/>
                  </a:cxn>
                  <a:cxn ang="0">
                    <a:pos x="14" y="0"/>
                  </a:cxn>
                </a:cxnLst>
                <a:rect l="0" t="0" r="r" b="b"/>
                <a:pathLst>
                  <a:path w="14" h="4">
                    <a:moveTo>
                      <a:pt x="0" y="4"/>
                    </a:moveTo>
                    <a:lnTo>
                      <a:pt x="11" y="4"/>
                    </a:lnTo>
                    <a:lnTo>
                      <a:pt x="14" y="0"/>
                    </a:lnTo>
                  </a:path>
                </a:pathLst>
              </a:custGeom>
              <a:solidFill>
                <a:srgbClr val="FFCC99"/>
              </a:solidFill>
              <a:ln w="14288" cap="flat">
                <a:solidFill>
                  <a:srgbClr val="3333CC"/>
                </a:solidFill>
                <a:prstDash val="solid"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Line 62"/>
              <p:cNvSpPr>
                <a:spLocks noChangeShapeType="1"/>
              </p:cNvSpPr>
              <p:nvPr/>
            </p:nvSpPr>
            <p:spPr bwMode="auto">
              <a:xfrm>
                <a:off x="1016" y="3185"/>
                <a:ext cx="1" cy="83"/>
              </a:xfrm>
              <a:prstGeom prst="line">
                <a:avLst/>
              </a:prstGeom>
              <a:noFill/>
              <a:ln w="14288">
                <a:solidFill>
                  <a:srgbClr val="3333CC"/>
                </a:solidFill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3" name="Group 63"/>
            <p:cNvGrpSpPr>
              <a:grpSpLocks/>
            </p:cNvGrpSpPr>
            <p:nvPr/>
          </p:nvGrpSpPr>
          <p:grpSpPr bwMode="auto">
            <a:xfrm>
              <a:off x="1277938" y="5519738"/>
              <a:ext cx="201612" cy="188912"/>
              <a:chOff x="1025" y="3149"/>
              <a:chExt cx="127" cy="119"/>
            </a:xfrm>
          </p:grpSpPr>
          <p:sp>
            <p:nvSpPr>
              <p:cNvPr id="68" name="Freeform 64"/>
              <p:cNvSpPr>
                <a:spLocks/>
              </p:cNvSpPr>
              <p:nvPr/>
            </p:nvSpPr>
            <p:spPr bwMode="auto">
              <a:xfrm>
                <a:off x="1025" y="3149"/>
                <a:ext cx="127" cy="119"/>
              </a:xfrm>
              <a:custGeom>
                <a:avLst/>
                <a:gdLst/>
                <a:ahLst/>
                <a:cxnLst>
                  <a:cxn ang="0">
                    <a:pos x="27" y="0"/>
                  </a:cxn>
                  <a:cxn ang="0">
                    <a:pos x="0" y="36"/>
                  </a:cxn>
                  <a:cxn ang="0">
                    <a:pos x="0" y="119"/>
                  </a:cxn>
                  <a:cxn ang="0">
                    <a:pos x="100" y="119"/>
                  </a:cxn>
                  <a:cxn ang="0">
                    <a:pos x="127" y="91"/>
                  </a:cxn>
                  <a:cxn ang="0">
                    <a:pos x="127" y="0"/>
                  </a:cxn>
                  <a:cxn ang="0">
                    <a:pos x="27" y="0"/>
                  </a:cxn>
                </a:cxnLst>
                <a:rect l="0" t="0" r="r" b="b"/>
                <a:pathLst>
                  <a:path w="127" h="119">
                    <a:moveTo>
                      <a:pt x="27" y="0"/>
                    </a:moveTo>
                    <a:lnTo>
                      <a:pt x="0" y="36"/>
                    </a:lnTo>
                    <a:lnTo>
                      <a:pt x="0" y="119"/>
                    </a:lnTo>
                    <a:lnTo>
                      <a:pt x="100" y="119"/>
                    </a:lnTo>
                    <a:lnTo>
                      <a:pt x="127" y="91"/>
                    </a:lnTo>
                    <a:lnTo>
                      <a:pt x="127" y="0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65"/>
              <p:cNvSpPr>
                <a:spLocks/>
              </p:cNvSpPr>
              <p:nvPr/>
            </p:nvSpPr>
            <p:spPr bwMode="auto">
              <a:xfrm>
                <a:off x="1025" y="3149"/>
                <a:ext cx="127" cy="36"/>
              </a:xfrm>
              <a:custGeom>
                <a:avLst/>
                <a:gdLst/>
                <a:ahLst/>
                <a:cxnLst>
                  <a:cxn ang="0">
                    <a:pos x="0" y="36"/>
                  </a:cxn>
                  <a:cxn ang="0">
                    <a:pos x="100" y="36"/>
                  </a:cxn>
                  <a:cxn ang="0">
                    <a:pos x="127" y="0"/>
                  </a:cxn>
                  <a:cxn ang="0">
                    <a:pos x="27" y="0"/>
                  </a:cxn>
                  <a:cxn ang="0">
                    <a:pos x="0" y="36"/>
                  </a:cxn>
                </a:cxnLst>
                <a:rect l="0" t="0" r="r" b="b"/>
                <a:pathLst>
                  <a:path w="127" h="36">
                    <a:moveTo>
                      <a:pt x="0" y="36"/>
                    </a:moveTo>
                    <a:lnTo>
                      <a:pt x="100" y="36"/>
                    </a:lnTo>
                    <a:lnTo>
                      <a:pt x="127" y="0"/>
                    </a:lnTo>
                    <a:lnTo>
                      <a:pt x="27" y="0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66"/>
              <p:cNvSpPr>
                <a:spLocks/>
              </p:cNvSpPr>
              <p:nvPr/>
            </p:nvSpPr>
            <p:spPr bwMode="auto">
              <a:xfrm>
                <a:off x="1125" y="3149"/>
                <a:ext cx="27" cy="119"/>
              </a:xfrm>
              <a:custGeom>
                <a:avLst/>
                <a:gdLst/>
                <a:ahLst/>
                <a:cxnLst>
                  <a:cxn ang="0">
                    <a:pos x="0" y="36"/>
                  </a:cxn>
                  <a:cxn ang="0">
                    <a:pos x="27" y="0"/>
                  </a:cxn>
                  <a:cxn ang="0">
                    <a:pos x="27" y="91"/>
                  </a:cxn>
                  <a:cxn ang="0">
                    <a:pos x="0" y="119"/>
                  </a:cxn>
                  <a:cxn ang="0">
                    <a:pos x="0" y="36"/>
                  </a:cxn>
                </a:cxnLst>
                <a:rect l="0" t="0" r="r" b="b"/>
                <a:pathLst>
                  <a:path w="27" h="119">
                    <a:moveTo>
                      <a:pt x="0" y="36"/>
                    </a:moveTo>
                    <a:lnTo>
                      <a:pt x="27" y="0"/>
                    </a:lnTo>
                    <a:lnTo>
                      <a:pt x="27" y="91"/>
                    </a:lnTo>
                    <a:lnTo>
                      <a:pt x="0" y="119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67"/>
              <p:cNvSpPr>
                <a:spLocks/>
              </p:cNvSpPr>
              <p:nvPr/>
            </p:nvSpPr>
            <p:spPr bwMode="auto">
              <a:xfrm>
                <a:off x="1025" y="3149"/>
                <a:ext cx="127" cy="119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4"/>
                  </a:cxn>
                  <a:cxn ang="0">
                    <a:pos x="0" y="13"/>
                  </a:cxn>
                  <a:cxn ang="0">
                    <a:pos x="11" y="13"/>
                  </a:cxn>
                  <a:cxn ang="0">
                    <a:pos x="14" y="10"/>
                  </a:cxn>
                  <a:cxn ang="0">
                    <a:pos x="14" y="0"/>
                  </a:cxn>
                  <a:cxn ang="0">
                    <a:pos x="3" y="0"/>
                  </a:cxn>
                </a:cxnLst>
                <a:rect l="0" t="0" r="r" b="b"/>
                <a:pathLst>
                  <a:path w="14" h="13">
                    <a:moveTo>
                      <a:pt x="3" y="0"/>
                    </a:moveTo>
                    <a:lnTo>
                      <a:pt x="0" y="4"/>
                    </a:lnTo>
                    <a:lnTo>
                      <a:pt x="0" y="13"/>
                    </a:lnTo>
                    <a:lnTo>
                      <a:pt x="11" y="13"/>
                    </a:lnTo>
                    <a:lnTo>
                      <a:pt x="14" y="10"/>
                    </a:lnTo>
                    <a:lnTo>
                      <a:pt x="14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4288" cap="flat">
                <a:solidFill>
                  <a:srgbClr val="3333CC"/>
                </a:solidFill>
                <a:prstDash val="solid"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68"/>
              <p:cNvSpPr>
                <a:spLocks/>
              </p:cNvSpPr>
              <p:nvPr/>
            </p:nvSpPr>
            <p:spPr bwMode="auto">
              <a:xfrm>
                <a:off x="1025" y="3149"/>
                <a:ext cx="127" cy="36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11" y="4"/>
                  </a:cxn>
                  <a:cxn ang="0">
                    <a:pos x="14" y="0"/>
                  </a:cxn>
                </a:cxnLst>
                <a:rect l="0" t="0" r="r" b="b"/>
                <a:pathLst>
                  <a:path w="14" h="4">
                    <a:moveTo>
                      <a:pt x="0" y="4"/>
                    </a:moveTo>
                    <a:lnTo>
                      <a:pt x="11" y="4"/>
                    </a:lnTo>
                    <a:lnTo>
                      <a:pt x="14" y="0"/>
                    </a:lnTo>
                  </a:path>
                </a:pathLst>
              </a:custGeom>
              <a:solidFill>
                <a:schemeClr val="accent2"/>
              </a:solidFill>
              <a:ln w="14288" cap="flat">
                <a:solidFill>
                  <a:srgbClr val="3333CC"/>
                </a:solidFill>
                <a:prstDash val="solid"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Line 69"/>
              <p:cNvSpPr>
                <a:spLocks noChangeShapeType="1"/>
              </p:cNvSpPr>
              <p:nvPr/>
            </p:nvSpPr>
            <p:spPr bwMode="auto">
              <a:xfrm>
                <a:off x="1125" y="3185"/>
                <a:ext cx="1" cy="83"/>
              </a:xfrm>
              <a:prstGeom prst="line">
                <a:avLst/>
              </a:prstGeom>
              <a:noFill/>
              <a:ln w="14288">
                <a:solidFill>
                  <a:srgbClr val="3333CC"/>
                </a:solidFill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0" name="Group 70"/>
            <p:cNvGrpSpPr>
              <a:grpSpLocks/>
            </p:cNvGrpSpPr>
            <p:nvPr/>
          </p:nvGrpSpPr>
          <p:grpSpPr bwMode="auto">
            <a:xfrm>
              <a:off x="1450975" y="5519738"/>
              <a:ext cx="546100" cy="493712"/>
              <a:chOff x="1134" y="3149"/>
              <a:chExt cx="344" cy="311"/>
            </a:xfrm>
          </p:grpSpPr>
          <p:grpSp>
            <p:nvGrpSpPr>
              <p:cNvPr id="67" name="Group 71"/>
              <p:cNvGrpSpPr>
                <a:grpSpLocks/>
              </p:cNvGrpSpPr>
              <p:nvPr/>
            </p:nvGrpSpPr>
            <p:grpSpPr bwMode="auto">
              <a:xfrm>
                <a:off x="1134" y="3341"/>
                <a:ext cx="344" cy="119"/>
                <a:chOff x="1134" y="3341"/>
                <a:chExt cx="344" cy="119"/>
              </a:xfrm>
            </p:grpSpPr>
            <p:grpSp>
              <p:nvGrpSpPr>
                <p:cNvPr id="74" name="Group 72"/>
                <p:cNvGrpSpPr>
                  <a:grpSpLocks/>
                </p:cNvGrpSpPr>
                <p:nvPr/>
              </p:nvGrpSpPr>
              <p:grpSpPr bwMode="auto">
                <a:xfrm>
                  <a:off x="1134" y="3341"/>
                  <a:ext cx="127" cy="119"/>
                  <a:chOff x="1134" y="3341"/>
                  <a:chExt cx="127" cy="119"/>
                </a:xfrm>
              </p:grpSpPr>
              <p:sp>
                <p:nvSpPr>
                  <p:cNvPr id="135" name="Freeform 73"/>
                  <p:cNvSpPr>
                    <a:spLocks/>
                  </p:cNvSpPr>
                  <p:nvPr/>
                </p:nvSpPr>
                <p:spPr bwMode="auto">
                  <a:xfrm>
                    <a:off x="1134" y="3341"/>
                    <a:ext cx="127" cy="119"/>
                  </a:xfrm>
                  <a:custGeom>
                    <a:avLst/>
                    <a:gdLst/>
                    <a:ahLst/>
                    <a:cxnLst>
                      <a:cxn ang="0">
                        <a:pos x="27" y="0"/>
                      </a:cxn>
                      <a:cxn ang="0">
                        <a:pos x="0" y="27"/>
                      </a:cxn>
                      <a:cxn ang="0">
                        <a:pos x="0" y="119"/>
                      </a:cxn>
                      <a:cxn ang="0">
                        <a:pos x="99" y="119"/>
                      </a:cxn>
                      <a:cxn ang="0">
                        <a:pos x="127" y="91"/>
                      </a:cxn>
                      <a:cxn ang="0">
                        <a:pos x="127" y="0"/>
                      </a:cxn>
                      <a:cxn ang="0">
                        <a:pos x="27" y="0"/>
                      </a:cxn>
                    </a:cxnLst>
                    <a:rect l="0" t="0" r="r" b="b"/>
                    <a:pathLst>
                      <a:path w="127" h="119">
                        <a:moveTo>
                          <a:pt x="27" y="0"/>
                        </a:moveTo>
                        <a:lnTo>
                          <a:pt x="0" y="27"/>
                        </a:lnTo>
                        <a:lnTo>
                          <a:pt x="0" y="119"/>
                        </a:lnTo>
                        <a:lnTo>
                          <a:pt x="99" y="119"/>
                        </a:lnTo>
                        <a:lnTo>
                          <a:pt x="127" y="91"/>
                        </a:lnTo>
                        <a:lnTo>
                          <a:pt x="127" y="0"/>
                        </a:lnTo>
                        <a:lnTo>
                          <a:pt x="27" y="0"/>
                        </a:lnTo>
                        <a:close/>
                      </a:path>
                    </a:pathLst>
                  </a:custGeom>
                  <a:solidFill>
                    <a:srgbClr val="FFCC99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6" name="Freeform 74"/>
                  <p:cNvSpPr>
                    <a:spLocks/>
                  </p:cNvSpPr>
                  <p:nvPr/>
                </p:nvSpPr>
                <p:spPr bwMode="auto">
                  <a:xfrm>
                    <a:off x="1134" y="3341"/>
                    <a:ext cx="127" cy="27"/>
                  </a:xfrm>
                  <a:custGeom>
                    <a:avLst/>
                    <a:gdLst/>
                    <a:ahLst/>
                    <a:cxnLst>
                      <a:cxn ang="0">
                        <a:pos x="0" y="27"/>
                      </a:cxn>
                      <a:cxn ang="0">
                        <a:pos x="99" y="27"/>
                      </a:cxn>
                      <a:cxn ang="0">
                        <a:pos x="127" y="0"/>
                      </a:cxn>
                      <a:cxn ang="0">
                        <a:pos x="27" y="0"/>
                      </a:cxn>
                      <a:cxn ang="0">
                        <a:pos x="0" y="27"/>
                      </a:cxn>
                    </a:cxnLst>
                    <a:rect l="0" t="0" r="r" b="b"/>
                    <a:pathLst>
                      <a:path w="127" h="27">
                        <a:moveTo>
                          <a:pt x="0" y="27"/>
                        </a:moveTo>
                        <a:lnTo>
                          <a:pt x="99" y="27"/>
                        </a:lnTo>
                        <a:lnTo>
                          <a:pt x="127" y="0"/>
                        </a:lnTo>
                        <a:lnTo>
                          <a:pt x="27" y="0"/>
                        </a:lnTo>
                        <a:lnTo>
                          <a:pt x="0" y="27"/>
                        </a:lnTo>
                        <a:close/>
                      </a:path>
                    </a:pathLst>
                  </a:custGeom>
                  <a:solidFill>
                    <a:srgbClr val="FFCC99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7" name="Freeform 75"/>
                  <p:cNvSpPr>
                    <a:spLocks/>
                  </p:cNvSpPr>
                  <p:nvPr/>
                </p:nvSpPr>
                <p:spPr bwMode="auto">
                  <a:xfrm>
                    <a:off x="1233" y="3341"/>
                    <a:ext cx="28" cy="119"/>
                  </a:xfrm>
                  <a:custGeom>
                    <a:avLst/>
                    <a:gdLst/>
                    <a:ahLst/>
                    <a:cxnLst>
                      <a:cxn ang="0">
                        <a:pos x="0" y="27"/>
                      </a:cxn>
                      <a:cxn ang="0">
                        <a:pos x="28" y="0"/>
                      </a:cxn>
                      <a:cxn ang="0">
                        <a:pos x="28" y="91"/>
                      </a:cxn>
                      <a:cxn ang="0">
                        <a:pos x="0" y="119"/>
                      </a:cxn>
                      <a:cxn ang="0">
                        <a:pos x="0" y="27"/>
                      </a:cxn>
                    </a:cxnLst>
                    <a:rect l="0" t="0" r="r" b="b"/>
                    <a:pathLst>
                      <a:path w="28" h="119">
                        <a:moveTo>
                          <a:pt x="0" y="27"/>
                        </a:moveTo>
                        <a:lnTo>
                          <a:pt x="28" y="0"/>
                        </a:lnTo>
                        <a:lnTo>
                          <a:pt x="28" y="91"/>
                        </a:lnTo>
                        <a:lnTo>
                          <a:pt x="0" y="119"/>
                        </a:lnTo>
                        <a:lnTo>
                          <a:pt x="0" y="27"/>
                        </a:lnTo>
                        <a:close/>
                      </a:path>
                    </a:pathLst>
                  </a:custGeom>
                  <a:solidFill>
                    <a:srgbClr val="FFCC99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8" name="Freeform 76"/>
                  <p:cNvSpPr>
                    <a:spLocks/>
                  </p:cNvSpPr>
                  <p:nvPr/>
                </p:nvSpPr>
                <p:spPr bwMode="auto">
                  <a:xfrm>
                    <a:off x="1134" y="3341"/>
                    <a:ext cx="127" cy="119"/>
                  </a:xfrm>
                  <a:custGeom>
                    <a:avLst/>
                    <a:gdLst/>
                    <a:ahLst/>
                    <a:cxnLst>
                      <a:cxn ang="0">
                        <a:pos x="3" y="0"/>
                      </a:cxn>
                      <a:cxn ang="0">
                        <a:pos x="0" y="3"/>
                      </a:cxn>
                      <a:cxn ang="0">
                        <a:pos x="0" y="13"/>
                      </a:cxn>
                      <a:cxn ang="0">
                        <a:pos x="11" y="13"/>
                      </a:cxn>
                      <a:cxn ang="0">
                        <a:pos x="14" y="10"/>
                      </a:cxn>
                      <a:cxn ang="0">
                        <a:pos x="14" y="0"/>
                      </a:cxn>
                      <a:cxn ang="0">
                        <a:pos x="3" y="0"/>
                      </a:cxn>
                    </a:cxnLst>
                    <a:rect l="0" t="0" r="r" b="b"/>
                    <a:pathLst>
                      <a:path w="14" h="13">
                        <a:moveTo>
                          <a:pt x="3" y="0"/>
                        </a:moveTo>
                        <a:lnTo>
                          <a:pt x="0" y="3"/>
                        </a:lnTo>
                        <a:lnTo>
                          <a:pt x="0" y="13"/>
                        </a:lnTo>
                        <a:lnTo>
                          <a:pt x="11" y="13"/>
                        </a:lnTo>
                        <a:lnTo>
                          <a:pt x="14" y="10"/>
                        </a:lnTo>
                        <a:lnTo>
                          <a:pt x="14" y="0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FFCC99"/>
                  </a:solidFill>
                  <a:ln w="14288" cap="flat">
                    <a:solidFill>
                      <a:srgbClr val="3333CC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9" name="Freeform 77"/>
                  <p:cNvSpPr>
                    <a:spLocks/>
                  </p:cNvSpPr>
                  <p:nvPr/>
                </p:nvSpPr>
                <p:spPr bwMode="auto">
                  <a:xfrm>
                    <a:off x="1134" y="3341"/>
                    <a:ext cx="127" cy="27"/>
                  </a:xfrm>
                  <a:custGeom>
                    <a:avLst/>
                    <a:gdLst/>
                    <a:ahLst/>
                    <a:cxnLst>
                      <a:cxn ang="0">
                        <a:pos x="0" y="3"/>
                      </a:cxn>
                      <a:cxn ang="0">
                        <a:pos x="11" y="3"/>
                      </a:cxn>
                      <a:cxn ang="0">
                        <a:pos x="14" y="0"/>
                      </a:cxn>
                    </a:cxnLst>
                    <a:rect l="0" t="0" r="r" b="b"/>
                    <a:pathLst>
                      <a:path w="14" h="3">
                        <a:moveTo>
                          <a:pt x="0" y="3"/>
                        </a:moveTo>
                        <a:lnTo>
                          <a:pt x="11" y="3"/>
                        </a:lnTo>
                        <a:lnTo>
                          <a:pt x="14" y="0"/>
                        </a:lnTo>
                      </a:path>
                    </a:pathLst>
                  </a:custGeom>
                  <a:solidFill>
                    <a:srgbClr val="FFCC99"/>
                  </a:solidFill>
                  <a:ln w="14288" cap="flat">
                    <a:solidFill>
                      <a:srgbClr val="3333CC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40" name="Line 78"/>
                  <p:cNvSpPr>
                    <a:spLocks noChangeShapeType="1"/>
                  </p:cNvSpPr>
                  <p:nvPr/>
                </p:nvSpPr>
                <p:spPr bwMode="auto">
                  <a:xfrm>
                    <a:off x="1233" y="3368"/>
                    <a:ext cx="1" cy="92"/>
                  </a:xfrm>
                  <a:prstGeom prst="line">
                    <a:avLst/>
                  </a:prstGeom>
                  <a:noFill/>
                  <a:ln w="14288">
                    <a:solidFill>
                      <a:srgbClr val="3333CC"/>
                    </a:solidFill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75" name="Group 79"/>
                <p:cNvGrpSpPr>
                  <a:grpSpLocks/>
                </p:cNvGrpSpPr>
                <p:nvPr/>
              </p:nvGrpSpPr>
              <p:grpSpPr bwMode="auto">
                <a:xfrm>
                  <a:off x="1243" y="3341"/>
                  <a:ext cx="127" cy="119"/>
                  <a:chOff x="1243" y="3341"/>
                  <a:chExt cx="127" cy="119"/>
                </a:xfrm>
              </p:grpSpPr>
              <p:sp>
                <p:nvSpPr>
                  <p:cNvPr id="129" name="Freeform 80"/>
                  <p:cNvSpPr>
                    <a:spLocks/>
                  </p:cNvSpPr>
                  <p:nvPr/>
                </p:nvSpPr>
                <p:spPr bwMode="auto">
                  <a:xfrm>
                    <a:off x="1243" y="3341"/>
                    <a:ext cx="127" cy="119"/>
                  </a:xfrm>
                  <a:custGeom>
                    <a:avLst/>
                    <a:gdLst/>
                    <a:ahLst/>
                    <a:cxnLst>
                      <a:cxn ang="0">
                        <a:pos x="27" y="0"/>
                      </a:cxn>
                      <a:cxn ang="0">
                        <a:pos x="0" y="27"/>
                      </a:cxn>
                      <a:cxn ang="0">
                        <a:pos x="0" y="119"/>
                      </a:cxn>
                      <a:cxn ang="0">
                        <a:pos x="99" y="119"/>
                      </a:cxn>
                      <a:cxn ang="0">
                        <a:pos x="127" y="91"/>
                      </a:cxn>
                      <a:cxn ang="0">
                        <a:pos x="127" y="0"/>
                      </a:cxn>
                      <a:cxn ang="0">
                        <a:pos x="27" y="0"/>
                      </a:cxn>
                    </a:cxnLst>
                    <a:rect l="0" t="0" r="r" b="b"/>
                    <a:pathLst>
                      <a:path w="127" h="119">
                        <a:moveTo>
                          <a:pt x="27" y="0"/>
                        </a:moveTo>
                        <a:lnTo>
                          <a:pt x="0" y="27"/>
                        </a:lnTo>
                        <a:lnTo>
                          <a:pt x="0" y="119"/>
                        </a:lnTo>
                        <a:lnTo>
                          <a:pt x="99" y="119"/>
                        </a:lnTo>
                        <a:lnTo>
                          <a:pt x="127" y="91"/>
                        </a:lnTo>
                        <a:lnTo>
                          <a:pt x="127" y="0"/>
                        </a:lnTo>
                        <a:lnTo>
                          <a:pt x="27" y="0"/>
                        </a:lnTo>
                        <a:close/>
                      </a:path>
                    </a:pathLst>
                  </a:custGeom>
                  <a:solidFill>
                    <a:srgbClr val="FFCC99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0" name="Freeform 81"/>
                  <p:cNvSpPr>
                    <a:spLocks/>
                  </p:cNvSpPr>
                  <p:nvPr/>
                </p:nvSpPr>
                <p:spPr bwMode="auto">
                  <a:xfrm>
                    <a:off x="1243" y="3341"/>
                    <a:ext cx="127" cy="27"/>
                  </a:xfrm>
                  <a:custGeom>
                    <a:avLst/>
                    <a:gdLst/>
                    <a:ahLst/>
                    <a:cxnLst>
                      <a:cxn ang="0">
                        <a:pos x="0" y="27"/>
                      </a:cxn>
                      <a:cxn ang="0">
                        <a:pos x="99" y="27"/>
                      </a:cxn>
                      <a:cxn ang="0">
                        <a:pos x="127" y="0"/>
                      </a:cxn>
                      <a:cxn ang="0">
                        <a:pos x="27" y="0"/>
                      </a:cxn>
                      <a:cxn ang="0">
                        <a:pos x="0" y="27"/>
                      </a:cxn>
                    </a:cxnLst>
                    <a:rect l="0" t="0" r="r" b="b"/>
                    <a:pathLst>
                      <a:path w="127" h="27">
                        <a:moveTo>
                          <a:pt x="0" y="27"/>
                        </a:moveTo>
                        <a:lnTo>
                          <a:pt x="99" y="27"/>
                        </a:lnTo>
                        <a:lnTo>
                          <a:pt x="127" y="0"/>
                        </a:lnTo>
                        <a:lnTo>
                          <a:pt x="27" y="0"/>
                        </a:lnTo>
                        <a:lnTo>
                          <a:pt x="0" y="27"/>
                        </a:lnTo>
                        <a:close/>
                      </a:path>
                    </a:pathLst>
                  </a:custGeom>
                  <a:solidFill>
                    <a:srgbClr val="FFCC99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1" name="Freeform 82"/>
                  <p:cNvSpPr>
                    <a:spLocks/>
                  </p:cNvSpPr>
                  <p:nvPr/>
                </p:nvSpPr>
                <p:spPr bwMode="auto">
                  <a:xfrm>
                    <a:off x="1342" y="3341"/>
                    <a:ext cx="28" cy="119"/>
                  </a:xfrm>
                  <a:custGeom>
                    <a:avLst/>
                    <a:gdLst/>
                    <a:ahLst/>
                    <a:cxnLst>
                      <a:cxn ang="0">
                        <a:pos x="0" y="27"/>
                      </a:cxn>
                      <a:cxn ang="0">
                        <a:pos x="28" y="0"/>
                      </a:cxn>
                      <a:cxn ang="0">
                        <a:pos x="28" y="91"/>
                      </a:cxn>
                      <a:cxn ang="0">
                        <a:pos x="0" y="119"/>
                      </a:cxn>
                      <a:cxn ang="0">
                        <a:pos x="0" y="27"/>
                      </a:cxn>
                    </a:cxnLst>
                    <a:rect l="0" t="0" r="r" b="b"/>
                    <a:pathLst>
                      <a:path w="28" h="119">
                        <a:moveTo>
                          <a:pt x="0" y="27"/>
                        </a:moveTo>
                        <a:lnTo>
                          <a:pt x="28" y="0"/>
                        </a:lnTo>
                        <a:lnTo>
                          <a:pt x="28" y="91"/>
                        </a:lnTo>
                        <a:lnTo>
                          <a:pt x="0" y="119"/>
                        </a:lnTo>
                        <a:lnTo>
                          <a:pt x="0" y="27"/>
                        </a:lnTo>
                        <a:close/>
                      </a:path>
                    </a:pathLst>
                  </a:custGeom>
                  <a:solidFill>
                    <a:srgbClr val="FFCC99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2" name="Freeform 83"/>
                  <p:cNvSpPr>
                    <a:spLocks/>
                  </p:cNvSpPr>
                  <p:nvPr/>
                </p:nvSpPr>
                <p:spPr bwMode="auto">
                  <a:xfrm>
                    <a:off x="1243" y="3341"/>
                    <a:ext cx="127" cy="119"/>
                  </a:xfrm>
                  <a:custGeom>
                    <a:avLst/>
                    <a:gdLst/>
                    <a:ahLst/>
                    <a:cxnLst>
                      <a:cxn ang="0">
                        <a:pos x="3" y="0"/>
                      </a:cxn>
                      <a:cxn ang="0">
                        <a:pos x="0" y="3"/>
                      </a:cxn>
                      <a:cxn ang="0">
                        <a:pos x="0" y="13"/>
                      </a:cxn>
                      <a:cxn ang="0">
                        <a:pos x="11" y="13"/>
                      </a:cxn>
                      <a:cxn ang="0">
                        <a:pos x="14" y="10"/>
                      </a:cxn>
                      <a:cxn ang="0">
                        <a:pos x="14" y="0"/>
                      </a:cxn>
                      <a:cxn ang="0">
                        <a:pos x="3" y="0"/>
                      </a:cxn>
                    </a:cxnLst>
                    <a:rect l="0" t="0" r="r" b="b"/>
                    <a:pathLst>
                      <a:path w="14" h="13">
                        <a:moveTo>
                          <a:pt x="3" y="0"/>
                        </a:moveTo>
                        <a:lnTo>
                          <a:pt x="0" y="3"/>
                        </a:lnTo>
                        <a:lnTo>
                          <a:pt x="0" y="13"/>
                        </a:lnTo>
                        <a:lnTo>
                          <a:pt x="11" y="13"/>
                        </a:lnTo>
                        <a:lnTo>
                          <a:pt x="14" y="10"/>
                        </a:lnTo>
                        <a:lnTo>
                          <a:pt x="14" y="0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FFCC99"/>
                  </a:solidFill>
                  <a:ln w="14288" cap="flat">
                    <a:solidFill>
                      <a:srgbClr val="3333CC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3" name="Freeform 84"/>
                  <p:cNvSpPr>
                    <a:spLocks/>
                  </p:cNvSpPr>
                  <p:nvPr/>
                </p:nvSpPr>
                <p:spPr bwMode="auto">
                  <a:xfrm>
                    <a:off x="1243" y="3341"/>
                    <a:ext cx="127" cy="27"/>
                  </a:xfrm>
                  <a:custGeom>
                    <a:avLst/>
                    <a:gdLst/>
                    <a:ahLst/>
                    <a:cxnLst>
                      <a:cxn ang="0">
                        <a:pos x="0" y="3"/>
                      </a:cxn>
                      <a:cxn ang="0">
                        <a:pos x="11" y="3"/>
                      </a:cxn>
                      <a:cxn ang="0">
                        <a:pos x="14" y="0"/>
                      </a:cxn>
                    </a:cxnLst>
                    <a:rect l="0" t="0" r="r" b="b"/>
                    <a:pathLst>
                      <a:path w="14" h="3">
                        <a:moveTo>
                          <a:pt x="0" y="3"/>
                        </a:moveTo>
                        <a:lnTo>
                          <a:pt x="11" y="3"/>
                        </a:lnTo>
                        <a:lnTo>
                          <a:pt x="14" y="0"/>
                        </a:lnTo>
                      </a:path>
                    </a:pathLst>
                  </a:custGeom>
                  <a:solidFill>
                    <a:srgbClr val="FFCC99"/>
                  </a:solidFill>
                  <a:ln w="14288" cap="flat">
                    <a:solidFill>
                      <a:srgbClr val="3333CC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4" name="Line 85"/>
                  <p:cNvSpPr>
                    <a:spLocks noChangeShapeType="1"/>
                  </p:cNvSpPr>
                  <p:nvPr/>
                </p:nvSpPr>
                <p:spPr bwMode="auto">
                  <a:xfrm>
                    <a:off x="1342" y="3368"/>
                    <a:ext cx="1" cy="92"/>
                  </a:xfrm>
                  <a:prstGeom prst="line">
                    <a:avLst/>
                  </a:prstGeom>
                  <a:noFill/>
                  <a:ln w="14288">
                    <a:solidFill>
                      <a:srgbClr val="3333CC"/>
                    </a:solidFill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76" name="Group 86"/>
                <p:cNvGrpSpPr>
                  <a:grpSpLocks/>
                </p:cNvGrpSpPr>
                <p:nvPr/>
              </p:nvGrpSpPr>
              <p:grpSpPr bwMode="auto">
                <a:xfrm>
                  <a:off x="1351" y="3341"/>
                  <a:ext cx="127" cy="119"/>
                  <a:chOff x="1351" y="3341"/>
                  <a:chExt cx="127" cy="119"/>
                </a:xfrm>
              </p:grpSpPr>
              <p:sp>
                <p:nvSpPr>
                  <p:cNvPr id="123" name="Freeform 87"/>
                  <p:cNvSpPr>
                    <a:spLocks/>
                  </p:cNvSpPr>
                  <p:nvPr/>
                </p:nvSpPr>
                <p:spPr bwMode="auto">
                  <a:xfrm>
                    <a:off x="1351" y="3341"/>
                    <a:ext cx="127" cy="119"/>
                  </a:xfrm>
                  <a:custGeom>
                    <a:avLst/>
                    <a:gdLst/>
                    <a:ahLst/>
                    <a:cxnLst>
                      <a:cxn ang="0">
                        <a:pos x="28" y="0"/>
                      </a:cxn>
                      <a:cxn ang="0">
                        <a:pos x="0" y="27"/>
                      </a:cxn>
                      <a:cxn ang="0">
                        <a:pos x="0" y="119"/>
                      </a:cxn>
                      <a:cxn ang="0">
                        <a:pos x="100" y="119"/>
                      </a:cxn>
                      <a:cxn ang="0">
                        <a:pos x="127" y="91"/>
                      </a:cxn>
                      <a:cxn ang="0">
                        <a:pos x="127" y="0"/>
                      </a:cxn>
                      <a:cxn ang="0">
                        <a:pos x="28" y="0"/>
                      </a:cxn>
                    </a:cxnLst>
                    <a:rect l="0" t="0" r="r" b="b"/>
                    <a:pathLst>
                      <a:path w="127" h="119">
                        <a:moveTo>
                          <a:pt x="28" y="0"/>
                        </a:moveTo>
                        <a:lnTo>
                          <a:pt x="0" y="27"/>
                        </a:lnTo>
                        <a:lnTo>
                          <a:pt x="0" y="119"/>
                        </a:lnTo>
                        <a:lnTo>
                          <a:pt x="100" y="119"/>
                        </a:lnTo>
                        <a:lnTo>
                          <a:pt x="127" y="91"/>
                        </a:lnTo>
                        <a:lnTo>
                          <a:pt x="127" y="0"/>
                        </a:lnTo>
                        <a:lnTo>
                          <a:pt x="28" y="0"/>
                        </a:lnTo>
                        <a:close/>
                      </a:path>
                    </a:pathLst>
                  </a:custGeom>
                  <a:solidFill>
                    <a:srgbClr val="FFCC99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4" name="Freeform 88"/>
                  <p:cNvSpPr>
                    <a:spLocks/>
                  </p:cNvSpPr>
                  <p:nvPr/>
                </p:nvSpPr>
                <p:spPr bwMode="auto">
                  <a:xfrm>
                    <a:off x="1351" y="3341"/>
                    <a:ext cx="127" cy="27"/>
                  </a:xfrm>
                  <a:custGeom>
                    <a:avLst/>
                    <a:gdLst/>
                    <a:ahLst/>
                    <a:cxnLst>
                      <a:cxn ang="0">
                        <a:pos x="0" y="27"/>
                      </a:cxn>
                      <a:cxn ang="0">
                        <a:pos x="100" y="27"/>
                      </a:cxn>
                      <a:cxn ang="0">
                        <a:pos x="127" y="0"/>
                      </a:cxn>
                      <a:cxn ang="0">
                        <a:pos x="28" y="0"/>
                      </a:cxn>
                      <a:cxn ang="0">
                        <a:pos x="0" y="27"/>
                      </a:cxn>
                    </a:cxnLst>
                    <a:rect l="0" t="0" r="r" b="b"/>
                    <a:pathLst>
                      <a:path w="127" h="27">
                        <a:moveTo>
                          <a:pt x="0" y="27"/>
                        </a:moveTo>
                        <a:lnTo>
                          <a:pt x="100" y="27"/>
                        </a:lnTo>
                        <a:lnTo>
                          <a:pt x="127" y="0"/>
                        </a:lnTo>
                        <a:lnTo>
                          <a:pt x="28" y="0"/>
                        </a:lnTo>
                        <a:lnTo>
                          <a:pt x="0" y="27"/>
                        </a:lnTo>
                        <a:close/>
                      </a:path>
                    </a:pathLst>
                  </a:custGeom>
                  <a:solidFill>
                    <a:srgbClr val="FFCC99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5" name="Freeform 89"/>
                  <p:cNvSpPr>
                    <a:spLocks/>
                  </p:cNvSpPr>
                  <p:nvPr/>
                </p:nvSpPr>
                <p:spPr bwMode="auto">
                  <a:xfrm>
                    <a:off x="1451" y="3341"/>
                    <a:ext cx="27" cy="119"/>
                  </a:xfrm>
                  <a:custGeom>
                    <a:avLst/>
                    <a:gdLst/>
                    <a:ahLst/>
                    <a:cxnLst>
                      <a:cxn ang="0">
                        <a:pos x="0" y="27"/>
                      </a:cxn>
                      <a:cxn ang="0">
                        <a:pos x="27" y="0"/>
                      </a:cxn>
                      <a:cxn ang="0">
                        <a:pos x="27" y="91"/>
                      </a:cxn>
                      <a:cxn ang="0">
                        <a:pos x="0" y="119"/>
                      </a:cxn>
                      <a:cxn ang="0">
                        <a:pos x="0" y="27"/>
                      </a:cxn>
                    </a:cxnLst>
                    <a:rect l="0" t="0" r="r" b="b"/>
                    <a:pathLst>
                      <a:path w="27" h="119">
                        <a:moveTo>
                          <a:pt x="0" y="27"/>
                        </a:moveTo>
                        <a:lnTo>
                          <a:pt x="27" y="0"/>
                        </a:lnTo>
                        <a:lnTo>
                          <a:pt x="27" y="91"/>
                        </a:lnTo>
                        <a:lnTo>
                          <a:pt x="0" y="119"/>
                        </a:lnTo>
                        <a:lnTo>
                          <a:pt x="0" y="27"/>
                        </a:lnTo>
                        <a:close/>
                      </a:path>
                    </a:pathLst>
                  </a:custGeom>
                  <a:solidFill>
                    <a:srgbClr val="FFCC99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6" name="Freeform 90"/>
                  <p:cNvSpPr>
                    <a:spLocks/>
                  </p:cNvSpPr>
                  <p:nvPr/>
                </p:nvSpPr>
                <p:spPr bwMode="auto">
                  <a:xfrm>
                    <a:off x="1351" y="3341"/>
                    <a:ext cx="127" cy="119"/>
                  </a:xfrm>
                  <a:custGeom>
                    <a:avLst/>
                    <a:gdLst/>
                    <a:ahLst/>
                    <a:cxnLst>
                      <a:cxn ang="0">
                        <a:pos x="3" y="0"/>
                      </a:cxn>
                      <a:cxn ang="0">
                        <a:pos x="0" y="3"/>
                      </a:cxn>
                      <a:cxn ang="0">
                        <a:pos x="0" y="13"/>
                      </a:cxn>
                      <a:cxn ang="0">
                        <a:pos x="11" y="13"/>
                      </a:cxn>
                      <a:cxn ang="0">
                        <a:pos x="14" y="10"/>
                      </a:cxn>
                      <a:cxn ang="0">
                        <a:pos x="14" y="0"/>
                      </a:cxn>
                      <a:cxn ang="0">
                        <a:pos x="3" y="0"/>
                      </a:cxn>
                    </a:cxnLst>
                    <a:rect l="0" t="0" r="r" b="b"/>
                    <a:pathLst>
                      <a:path w="14" h="13">
                        <a:moveTo>
                          <a:pt x="3" y="0"/>
                        </a:moveTo>
                        <a:lnTo>
                          <a:pt x="0" y="3"/>
                        </a:lnTo>
                        <a:lnTo>
                          <a:pt x="0" y="13"/>
                        </a:lnTo>
                        <a:lnTo>
                          <a:pt x="11" y="13"/>
                        </a:lnTo>
                        <a:lnTo>
                          <a:pt x="14" y="10"/>
                        </a:lnTo>
                        <a:lnTo>
                          <a:pt x="14" y="0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FFCC99"/>
                  </a:solidFill>
                  <a:ln w="14288" cap="flat">
                    <a:solidFill>
                      <a:srgbClr val="3333CC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7" name="Freeform 91"/>
                  <p:cNvSpPr>
                    <a:spLocks/>
                  </p:cNvSpPr>
                  <p:nvPr/>
                </p:nvSpPr>
                <p:spPr bwMode="auto">
                  <a:xfrm>
                    <a:off x="1351" y="3341"/>
                    <a:ext cx="127" cy="27"/>
                  </a:xfrm>
                  <a:custGeom>
                    <a:avLst/>
                    <a:gdLst/>
                    <a:ahLst/>
                    <a:cxnLst>
                      <a:cxn ang="0">
                        <a:pos x="0" y="3"/>
                      </a:cxn>
                      <a:cxn ang="0">
                        <a:pos x="11" y="3"/>
                      </a:cxn>
                      <a:cxn ang="0">
                        <a:pos x="14" y="0"/>
                      </a:cxn>
                    </a:cxnLst>
                    <a:rect l="0" t="0" r="r" b="b"/>
                    <a:pathLst>
                      <a:path w="14" h="3">
                        <a:moveTo>
                          <a:pt x="0" y="3"/>
                        </a:moveTo>
                        <a:lnTo>
                          <a:pt x="11" y="3"/>
                        </a:lnTo>
                        <a:lnTo>
                          <a:pt x="14" y="0"/>
                        </a:lnTo>
                      </a:path>
                    </a:pathLst>
                  </a:custGeom>
                  <a:solidFill>
                    <a:srgbClr val="FFCC99"/>
                  </a:solidFill>
                  <a:ln w="14288" cap="flat">
                    <a:solidFill>
                      <a:srgbClr val="3333CC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8" name="Line 92"/>
                  <p:cNvSpPr>
                    <a:spLocks noChangeShapeType="1"/>
                  </p:cNvSpPr>
                  <p:nvPr/>
                </p:nvSpPr>
                <p:spPr bwMode="auto">
                  <a:xfrm>
                    <a:off x="1451" y="3368"/>
                    <a:ext cx="1" cy="92"/>
                  </a:xfrm>
                  <a:prstGeom prst="line">
                    <a:avLst/>
                  </a:prstGeom>
                  <a:noFill/>
                  <a:ln w="14288">
                    <a:solidFill>
                      <a:srgbClr val="3333CC"/>
                    </a:solidFill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77" name="Group 93"/>
              <p:cNvGrpSpPr>
                <a:grpSpLocks/>
              </p:cNvGrpSpPr>
              <p:nvPr/>
            </p:nvGrpSpPr>
            <p:grpSpPr bwMode="auto">
              <a:xfrm>
                <a:off x="1134" y="3249"/>
                <a:ext cx="344" cy="110"/>
                <a:chOff x="1134" y="3249"/>
                <a:chExt cx="344" cy="110"/>
              </a:xfrm>
            </p:grpSpPr>
            <p:grpSp>
              <p:nvGrpSpPr>
                <p:cNvPr id="78" name="Group 94"/>
                <p:cNvGrpSpPr>
                  <a:grpSpLocks/>
                </p:cNvGrpSpPr>
                <p:nvPr/>
              </p:nvGrpSpPr>
              <p:grpSpPr bwMode="auto">
                <a:xfrm>
                  <a:off x="1134" y="3249"/>
                  <a:ext cx="127" cy="110"/>
                  <a:chOff x="1134" y="3249"/>
                  <a:chExt cx="127" cy="110"/>
                </a:xfrm>
              </p:grpSpPr>
              <p:sp>
                <p:nvSpPr>
                  <p:cNvPr id="114" name="Freeform 95"/>
                  <p:cNvSpPr>
                    <a:spLocks/>
                  </p:cNvSpPr>
                  <p:nvPr/>
                </p:nvSpPr>
                <p:spPr bwMode="auto">
                  <a:xfrm>
                    <a:off x="1134" y="3249"/>
                    <a:ext cx="127" cy="110"/>
                  </a:xfrm>
                  <a:custGeom>
                    <a:avLst/>
                    <a:gdLst/>
                    <a:ahLst/>
                    <a:cxnLst>
                      <a:cxn ang="0">
                        <a:pos x="27" y="0"/>
                      </a:cxn>
                      <a:cxn ang="0">
                        <a:pos x="0" y="28"/>
                      </a:cxn>
                      <a:cxn ang="0">
                        <a:pos x="0" y="110"/>
                      </a:cxn>
                      <a:cxn ang="0">
                        <a:pos x="99" y="110"/>
                      </a:cxn>
                      <a:cxn ang="0">
                        <a:pos x="127" y="83"/>
                      </a:cxn>
                      <a:cxn ang="0">
                        <a:pos x="127" y="0"/>
                      </a:cxn>
                      <a:cxn ang="0">
                        <a:pos x="27" y="0"/>
                      </a:cxn>
                    </a:cxnLst>
                    <a:rect l="0" t="0" r="r" b="b"/>
                    <a:pathLst>
                      <a:path w="127" h="110">
                        <a:moveTo>
                          <a:pt x="27" y="0"/>
                        </a:moveTo>
                        <a:lnTo>
                          <a:pt x="0" y="28"/>
                        </a:lnTo>
                        <a:lnTo>
                          <a:pt x="0" y="110"/>
                        </a:lnTo>
                        <a:lnTo>
                          <a:pt x="99" y="110"/>
                        </a:lnTo>
                        <a:lnTo>
                          <a:pt x="127" y="83"/>
                        </a:lnTo>
                        <a:lnTo>
                          <a:pt x="127" y="0"/>
                        </a:lnTo>
                        <a:lnTo>
                          <a:pt x="27" y="0"/>
                        </a:lnTo>
                        <a:close/>
                      </a:path>
                    </a:pathLst>
                  </a:custGeom>
                  <a:solidFill>
                    <a:srgbClr val="FFCC99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5" name="Freeform 96"/>
                  <p:cNvSpPr>
                    <a:spLocks/>
                  </p:cNvSpPr>
                  <p:nvPr/>
                </p:nvSpPr>
                <p:spPr bwMode="auto">
                  <a:xfrm>
                    <a:off x="1134" y="3249"/>
                    <a:ext cx="127" cy="28"/>
                  </a:xfrm>
                  <a:custGeom>
                    <a:avLst/>
                    <a:gdLst/>
                    <a:ahLst/>
                    <a:cxnLst>
                      <a:cxn ang="0">
                        <a:pos x="0" y="28"/>
                      </a:cxn>
                      <a:cxn ang="0">
                        <a:pos x="99" y="28"/>
                      </a:cxn>
                      <a:cxn ang="0">
                        <a:pos x="127" y="0"/>
                      </a:cxn>
                      <a:cxn ang="0">
                        <a:pos x="27" y="0"/>
                      </a:cxn>
                      <a:cxn ang="0">
                        <a:pos x="0" y="28"/>
                      </a:cxn>
                    </a:cxnLst>
                    <a:rect l="0" t="0" r="r" b="b"/>
                    <a:pathLst>
                      <a:path w="127" h="28">
                        <a:moveTo>
                          <a:pt x="0" y="28"/>
                        </a:moveTo>
                        <a:lnTo>
                          <a:pt x="99" y="28"/>
                        </a:lnTo>
                        <a:lnTo>
                          <a:pt x="127" y="0"/>
                        </a:lnTo>
                        <a:lnTo>
                          <a:pt x="27" y="0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FFCC99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6" name="Freeform 97"/>
                  <p:cNvSpPr>
                    <a:spLocks/>
                  </p:cNvSpPr>
                  <p:nvPr/>
                </p:nvSpPr>
                <p:spPr bwMode="auto">
                  <a:xfrm>
                    <a:off x="1233" y="3249"/>
                    <a:ext cx="28" cy="110"/>
                  </a:xfrm>
                  <a:custGeom>
                    <a:avLst/>
                    <a:gdLst/>
                    <a:ahLst/>
                    <a:cxnLst>
                      <a:cxn ang="0">
                        <a:pos x="0" y="28"/>
                      </a:cxn>
                      <a:cxn ang="0">
                        <a:pos x="28" y="0"/>
                      </a:cxn>
                      <a:cxn ang="0">
                        <a:pos x="28" y="83"/>
                      </a:cxn>
                      <a:cxn ang="0">
                        <a:pos x="0" y="110"/>
                      </a:cxn>
                      <a:cxn ang="0">
                        <a:pos x="0" y="28"/>
                      </a:cxn>
                    </a:cxnLst>
                    <a:rect l="0" t="0" r="r" b="b"/>
                    <a:pathLst>
                      <a:path w="28" h="110">
                        <a:moveTo>
                          <a:pt x="0" y="28"/>
                        </a:moveTo>
                        <a:lnTo>
                          <a:pt x="28" y="0"/>
                        </a:lnTo>
                        <a:lnTo>
                          <a:pt x="28" y="83"/>
                        </a:lnTo>
                        <a:lnTo>
                          <a:pt x="0" y="110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FFCC99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7" name="Freeform 98"/>
                  <p:cNvSpPr>
                    <a:spLocks/>
                  </p:cNvSpPr>
                  <p:nvPr/>
                </p:nvSpPr>
                <p:spPr bwMode="auto">
                  <a:xfrm>
                    <a:off x="1134" y="3249"/>
                    <a:ext cx="127" cy="110"/>
                  </a:xfrm>
                  <a:custGeom>
                    <a:avLst/>
                    <a:gdLst/>
                    <a:ahLst/>
                    <a:cxnLst>
                      <a:cxn ang="0">
                        <a:pos x="3" y="0"/>
                      </a:cxn>
                      <a:cxn ang="0">
                        <a:pos x="0" y="3"/>
                      </a:cxn>
                      <a:cxn ang="0">
                        <a:pos x="0" y="12"/>
                      </a:cxn>
                      <a:cxn ang="0">
                        <a:pos x="11" y="12"/>
                      </a:cxn>
                      <a:cxn ang="0">
                        <a:pos x="14" y="9"/>
                      </a:cxn>
                      <a:cxn ang="0">
                        <a:pos x="14" y="0"/>
                      </a:cxn>
                      <a:cxn ang="0">
                        <a:pos x="3" y="0"/>
                      </a:cxn>
                    </a:cxnLst>
                    <a:rect l="0" t="0" r="r" b="b"/>
                    <a:pathLst>
                      <a:path w="14" h="12">
                        <a:moveTo>
                          <a:pt x="3" y="0"/>
                        </a:moveTo>
                        <a:lnTo>
                          <a:pt x="0" y="3"/>
                        </a:lnTo>
                        <a:lnTo>
                          <a:pt x="0" y="12"/>
                        </a:lnTo>
                        <a:lnTo>
                          <a:pt x="11" y="12"/>
                        </a:lnTo>
                        <a:lnTo>
                          <a:pt x="14" y="9"/>
                        </a:lnTo>
                        <a:lnTo>
                          <a:pt x="14" y="0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FFCC99"/>
                  </a:solidFill>
                  <a:ln w="14288" cap="flat">
                    <a:solidFill>
                      <a:srgbClr val="3333CC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8" name="Freeform 99"/>
                  <p:cNvSpPr>
                    <a:spLocks/>
                  </p:cNvSpPr>
                  <p:nvPr/>
                </p:nvSpPr>
                <p:spPr bwMode="auto">
                  <a:xfrm>
                    <a:off x="1134" y="3249"/>
                    <a:ext cx="127" cy="28"/>
                  </a:xfrm>
                  <a:custGeom>
                    <a:avLst/>
                    <a:gdLst/>
                    <a:ahLst/>
                    <a:cxnLst>
                      <a:cxn ang="0">
                        <a:pos x="0" y="3"/>
                      </a:cxn>
                      <a:cxn ang="0">
                        <a:pos x="11" y="3"/>
                      </a:cxn>
                      <a:cxn ang="0">
                        <a:pos x="14" y="0"/>
                      </a:cxn>
                    </a:cxnLst>
                    <a:rect l="0" t="0" r="r" b="b"/>
                    <a:pathLst>
                      <a:path w="14" h="3">
                        <a:moveTo>
                          <a:pt x="0" y="3"/>
                        </a:moveTo>
                        <a:lnTo>
                          <a:pt x="11" y="3"/>
                        </a:lnTo>
                        <a:lnTo>
                          <a:pt x="14" y="0"/>
                        </a:lnTo>
                      </a:path>
                    </a:pathLst>
                  </a:custGeom>
                  <a:solidFill>
                    <a:srgbClr val="FFCC99"/>
                  </a:solidFill>
                  <a:ln w="14288" cap="flat">
                    <a:solidFill>
                      <a:srgbClr val="3333CC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9" name="Line 100"/>
                  <p:cNvSpPr>
                    <a:spLocks noChangeShapeType="1"/>
                  </p:cNvSpPr>
                  <p:nvPr/>
                </p:nvSpPr>
                <p:spPr bwMode="auto">
                  <a:xfrm>
                    <a:off x="1233" y="3277"/>
                    <a:ext cx="1" cy="82"/>
                  </a:xfrm>
                  <a:prstGeom prst="line">
                    <a:avLst/>
                  </a:prstGeom>
                  <a:noFill/>
                  <a:ln w="14288">
                    <a:solidFill>
                      <a:srgbClr val="3333CC"/>
                    </a:solidFill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79" name="Group 101"/>
                <p:cNvGrpSpPr>
                  <a:grpSpLocks/>
                </p:cNvGrpSpPr>
                <p:nvPr/>
              </p:nvGrpSpPr>
              <p:grpSpPr bwMode="auto">
                <a:xfrm>
                  <a:off x="1243" y="3249"/>
                  <a:ext cx="127" cy="110"/>
                  <a:chOff x="1243" y="3249"/>
                  <a:chExt cx="127" cy="110"/>
                </a:xfrm>
              </p:grpSpPr>
              <p:sp>
                <p:nvSpPr>
                  <p:cNvPr id="108" name="Freeform 102"/>
                  <p:cNvSpPr>
                    <a:spLocks/>
                  </p:cNvSpPr>
                  <p:nvPr/>
                </p:nvSpPr>
                <p:spPr bwMode="auto">
                  <a:xfrm>
                    <a:off x="1243" y="3249"/>
                    <a:ext cx="127" cy="110"/>
                  </a:xfrm>
                  <a:custGeom>
                    <a:avLst/>
                    <a:gdLst/>
                    <a:ahLst/>
                    <a:cxnLst>
                      <a:cxn ang="0">
                        <a:pos x="27" y="0"/>
                      </a:cxn>
                      <a:cxn ang="0">
                        <a:pos x="0" y="28"/>
                      </a:cxn>
                      <a:cxn ang="0">
                        <a:pos x="0" y="110"/>
                      </a:cxn>
                      <a:cxn ang="0">
                        <a:pos x="99" y="110"/>
                      </a:cxn>
                      <a:cxn ang="0">
                        <a:pos x="127" y="83"/>
                      </a:cxn>
                      <a:cxn ang="0">
                        <a:pos x="127" y="0"/>
                      </a:cxn>
                      <a:cxn ang="0">
                        <a:pos x="27" y="0"/>
                      </a:cxn>
                    </a:cxnLst>
                    <a:rect l="0" t="0" r="r" b="b"/>
                    <a:pathLst>
                      <a:path w="127" h="110">
                        <a:moveTo>
                          <a:pt x="27" y="0"/>
                        </a:moveTo>
                        <a:lnTo>
                          <a:pt x="0" y="28"/>
                        </a:lnTo>
                        <a:lnTo>
                          <a:pt x="0" y="110"/>
                        </a:lnTo>
                        <a:lnTo>
                          <a:pt x="99" y="110"/>
                        </a:lnTo>
                        <a:lnTo>
                          <a:pt x="127" y="83"/>
                        </a:lnTo>
                        <a:lnTo>
                          <a:pt x="127" y="0"/>
                        </a:lnTo>
                        <a:lnTo>
                          <a:pt x="27" y="0"/>
                        </a:lnTo>
                        <a:close/>
                      </a:path>
                    </a:pathLst>
                  </a:custGeom>
                  <a:solidFill>
                    <a:srgbClr val="FFCC99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9" name="Freeform 103"/>
                  <p:cNvSpPr>
                    <a:spLocks/>
                  </p:cNvSpPr>
                  <p:nvPr/>
                </p:nvSpPr>
                <p:spPr bwMode="auto">
                  <a:xfrm>
                    <a:off x="1243" y="3249"/>
                    <a:ext cx="127" cy="28"/>
                  </a:xfrm>
                  <a:custGeom>
                    <a:avLst/>
                    <a:gdLst/>
                    <a:ahLst/>
                    <a:cxnLst>
                      <a:cxn ang="0">
                        <a:pos x="0" y="28"/>
                      </a:cxn>
                      <a:cxn ang="0">
                        <a:pos x="99" y="28"/>
                      </a:cxn>
                      <a:cxn ang="0">
                        <a:pos x="127" y="0"/>
                      </a:cxn>
                      <a:cxn ang="0">
                        <a:pos x="27" y="0"/>
                      </a:cxn>
                      <a:cxn ang="0">
                        <a:pos x="0" y="28"/>
                      </a:cxn>
                    </a:cxnLst>
                    <a:rect l="0" t="0" r="r" b="b"/>
                    <a:pathLst>
                      <a:path w="127" h="28">
                        <a:moveTo>
                          <a:pt x="0" y="28"/>
                        </a:moveTo>
                        <a:lnTo>
                          <a:pt x="99" y="28"/>
                        </a:lnTo>
                        <a:lnTo>
                          <a:pt x="127" y="0"/>
                        </a:lnTo>
                        <a:lnTo>
                          <a:pt x="27" y="0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FFCC99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0" name="Freeform 104"/>
                  <p:cNvSpPr>
                    <a:spLocks/>
                  </p:cNvSpPr>
                  <p:nvPr/>
                </p:nvSpPr>
                <p:spPr bwMode="auto">
                  <a:xfrm>
                    <a:off x="1342" y="3249"/>
                    <a:ext cx="28" cy="110"/>
                  </a:xfrm>
                  <a:custGeom>
                    <a:avLst/>
                    <a:gdLst/>
                    <a:ahLst/>
                    <a:cxnLst>
                      <a:cxn ang="0">
                        <a:pos x="0" y="28"/>
                      </a:cxn>
                      <a:cxn ang="0">
                        <a:pos x="28" y="0"/>
                      </a:cxn>
                      <a:cxn ang="0">
                        <a:pos x="28" y="83"/>
                      </a:cxn>
                      <a:cxn ang="0">
                        <a:pos x="0" y="110"/>
                      </a:cxn>
                      <a:cxn ang="0">
                        <a:pos x="0" y="28"/>
                      </a:cxn>
                    </a:cxnLst>
                    <a:rect l="0" t="0" r="r" b="b"/>
                    <a:pathLst>
                      <a:path w="28" h="110">
                        <a:moveTo>
                          <a:pt x="0" y="28"/>
                        </a:moveTo>
                        <a:lnTo>
                          <a:pt x="28" y="0"/>
                        </a:lnTo>
                        <a:lnTo>
                          <a:pt x="28" y="83"/>
                        </a:lnTo>
                        <a:lnTo>
                          <a:pt x="0" y="110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FFCC99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1" name="Freeform 105"/>
                  <p:cNvSpPr>
                    <a:spLocks/>
                  </p:cNvSpPr>
                  <p:nvPr/>
                </p:nvSpPr>
                <p:spPr bwMode="auto">
                  <a:xfrm>
                    <a:off x="1243" y="3249"/>
                    <a:ext cx="127" cy="110"/>
                  </a:xfrm>
                  <a:custGeom>
                    <a:avLst/>
                    <a:gdLst/>
                    <a:ahLst/>
                    <a:cxnLst>
                      <a:cxn ang="0">
                        <a:pos x="3" y="0"/>
                      </a:cxn>
                      <a:cxn ang="0">
                        <a:pos x="0" y="3"/>
                      </a:cxn>
                      <a:cxn ang="0">
                        <a:pos x="0" y="12"/>
                      </a:cxn>
                      <a:cxn ang="0">
                        <a:pos x="11" y="12"/>
                      </a:cxn>
                      <a:cxn ang="0">
                        <a:pos x="14" y="9"/>
                      </a:cxn>
                      <a:cxn ang="0">
                        <a:pos x="14" y="0"/>
                      </a:cxn>
                      <a:cxn ang="0">
                        <a:pos x="3" y="0"/>
                      </a:cxn>
                    </a:cxnLst>
                    <a:rect l="0" t="0" r="r" b="b"/>
                    <a:pathLst>
                      <a:path w="14" h="12">
                        <a:moveTo>
                          <a:pt x="3" y="0"/>
                        </a:moveTo>
                        <a:lnTo>
                          <a:pt x="0" y="3"/>
                        </a:lnTo>
                        <a:lnTo>
                          <a:pt x="0" y="12"/>
                        </a:lnTo>
                        <a:lnTo>
                          <a:pt x="11" y="12"/>
                        </a:lnTo>
                        <a:lnTo>
                          <a:pt x="14" y="9"/>
                        </a:lnTo>
                        <a:lnTo>
                          <a:pt x="14" y="0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FFCC99"/>
                  </a:solidFill>
                  <a:ln w="14288" cap="flat">
                    <a:solidFill>
                      <a:srgbClr val="3333CC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2" name="Freeform 106"/>
                  <p:cNvSpPr>
                    <a:spLocks/>
                  </p:cNvSpPr>
                  <p:nvPr/>
                </p:nvSpPr>
                <p:spPr bwMode="auto">
                  <a:xfrm>
                    <a:off x="1243" y="3249"/>
                    <a:ext cx="127" cy="28"/>
                  </a:xfrm>
                  <a:custGeom>
                    <a:avLst/>
                    <a:gdLst/>
                    <a:ahLst/>
                    <a:cxnLst>
                      <a:cxn ang="0">
                        <a:pos x="0" y="3"/>
                      </a:cxn>
                      <a:cxn ang="0">
                        <a:pos x="11" y="3"/>
                      </a:cxn>
                      <a:cxn ang="0">
                        <a:pos x="14" y="0"/>
                      </a:cxn>
                    </a:cxnLst>
                    <a:rect l="0" t="0" r="r" b="b"/>
                    <a:pathLst>
                      <a:path w="14" h="3">
                        <a:moveTo>
                          <a:pt x="0" y="3"/>
                        </a:moveTo>
                        <a:lnTo>
                          <a:pt x="11" y="3"/>
                        </a:lnTo>
                        <a:lnTo>
                          <a:pt x="14" y="0"/>
                        </a:lnTo>
                      </a:path>
                    </a:pathLst>
                  </a:custGeom>
                  <a:solidFill>
                    <a:srgbClr val="FFCC99"/>
                  </a:solidFill>
                  <a:ln w="14288" cap="flat">
                    <a:solidFill>
                      <a:srgbClr val="3333CC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3" name="Line 107"/>
                  <p:cNvSpPr>
                    <a:spLocks noChangeShapeType="1"/>
                  </p:cNvSpPr>
                  <p:nvPr/>
                </p:nvSpPr>
                <p:spPr bwMode="auto">
                  <a:xfrm>
                    <a:off x="1342" y="3277"/>
                    <a:ext cx="1" cy="82"/>
                  </a:xfrm>
                  <a:prstGeom prst="line">
                    <a:avLst/>
                  </a:prstGeom>
                  <a:noFill/>
                  <a:ln w="14288">
                    <a:solidFill>
                      <a:srgbClr val="3333CC"/>
                    </a:solidFill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80" name="Group 108"/>
                <p:cNvGrpSpPr>
                  <a:grpSpLocks/>
                </p:cNvGrpSpPr>
                <p:nvPr/>
              </p:nvGrpSpPr>
              <p:grpSpPr bwMode="auto">
                <a:xfrm>
                  <a:off x="1351" y="3249"/>
                  <a:ext cx="127" cy="110"/>
                  <a:chOff x="1351" y="3249"/>
                  <a:chExt cx="127" cy="110"/>
                </a:xfrm>
              </p:grpSpPr>
              <p:sp>
                <p:nvSpPr>
                  <p:cNvPr id="102" name="Freeform 109"/>
                  <p:cNvSpPr>
                    <a:spLocks/>
                  </p:cNvSpPr>
                  <p:nvPr/>
                </p:nvSpPr>
                <p:spPr bwMode="auto">
                  <a:xfrm>
                    <a:off x="1351" y="3249"/>
                    <a:ext cx="127" cy="110"/>
                  </a:xfrm>
                  <a:custGeom>
                    <a:avLst/>
                    <a:gdLst/>
                    <a:ahLst/>
                    <a:cxnLst>
                      <a:cxn ang="0">
                        <a:pos x="28" y="0"/>
                      </a:cxn>
                      <a:cxn ang="0">
                        <a:pos x="0" y="28"/>
                      </a:cxn>
                      <a:cxn ang="0">
                        <a:pos x="0" y="110"/>
                      </a:cxn>
                      <a:cxn ang="0">
                        <a:pos x="100" y="110"/>
                      </a:cxn>
                      <a:cxn ang="0">
                        <a:pos x="127" y="83"/>
                      </a:cxn>
                      <a:cxn ang="0">
                        <a:pos x="127" y="0"/>
                      </a:cxn>
                      <a:cxn ang="0">
                        <a:pos x="28" y="0"/>
                      </a:cxn>
                    </a:cxnLst>
                    <a:rect l="0" t="0" r="r" b="b"/>
                    <a:pathLst>
                      <a:path w="127" h="110">
                        <a:moveTo>
                          <a:pt x="28" y="0"/>
                        </a:moveTo>
                        <a:lnTo>
                          <a:pt x="0" y="28"/>
                        </a:lnTo>
                        <a:lnTo>
                          <a:pt x="0" y="110"/>
                        </a:lnTo>
                        <a:lnTo>
                          <a:pt x="100" y="110"/>
                        </a:lnTo>
                        <a:lnTo>
                          <a:pt x="127" y="83"/>
                        </a:lnTo>
                        <a:lnTo>
                          <a:pt x="127" y="0"/>
                        </a:lnTo>
                        <a:lnTo>
                          <a:pt x="28" y="0"/>
                        </a:lnTo>
                        <a:close/>
                      </a:path>
                    </a:pathLst>
                  </a:custGeom>
                  <a:solidFill>
                    <a:srgbClr val="FFCC99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3" name="Freeform 110"/>
                  <p:cNvSpPr>
                    <a:spLocks/>
                  </p:cNvSpPr>
                  <p:nvPr/>
                </p:nvSpPr>
                <p:spPr bwMode="auto">
                  <a:xfrm>
                    <a:off x="1351" y="3249"/>
                    <a:ext cx="127" cy="28"/>
                  </a:xfrm>
                  <a:custGeom>
                    <a:avLst/>
                    <a:gdLst/>
                    <a:ahLst/>
                    <a:cxnLst>
                      <a:cxn ang="0">
                        <a:pos x="0" y="28"/>
                      </a:cxn>
                      <a:cxn ang="0">
                        <a:pos x="100" y="28"/>
                      </a:cxn>
                      <a:cxn ang="0">
                        <a:pos x="127" y="0"/>
                      </a:cxn>
                      <a:cxn ang="0">
                        <a:pos x="28" y="0"/>
                      </a:cxn>
                      <a:cxn ang="0">
                        <a:pos x="0" y="28"/>
                      </a:cxn>
                    </a:cxnLst>
                    <a:rect l="0" t="0" r="r" b="b"/>
                    <a:pathLst>
                      <a:path w="127" h="28">
                        <a:moveTo>
                          <a:pt x="0" y="28"/>
                        </a:moveTo>
                        <a:lnTo>
                          <a:pt x="100" y="28"/>
                        </a:lnTo>
                        <a:lnTo>
                          <a:pt x="127" y="0"/>
                        </a:lnTo>
                        <a:lnTo>
                          <a:pt x="28" y="0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FFCC99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4" name="Freeform 111"/>
                  <p:cNvSpPr>
                    <a:spLocks/>
                  </p:cNvSpPr>
                  <p:nvPr/>
                </p:nvSpPr>
                <p:spPr bwMode="auto">
                  <a:xfrm>
                    <a:off x="1451" y="3249"/>
                    <a:ext cx="27" cy="110"/>
                  </a:xfrm>
                  <a:custGeom>
                    <a:avLst/>
                    <a:gdLst/>
                    <a:ahLst/>
                    <a:cxnLst>
                      <a:cxn ang="0">
                        <a:pos x="0" y="28"/>
                      </a:cxn>
                      <a:cxn ang="0">
                        <a:pos x="27" y="0"/>
                      </a:cxn>
                      <a:cxn ang="0">
                        <a:pos x="27" y="83"/>
                      </a:cxn>
                      <a:cxn ang="0">
                        <a:pos x="0" y="110"/>
                      </a:cxn>
                      <a:cxn ang="0">
                        <a:pos x="0" y="28"/>
                      </a:cxn>
                    </a:cxnLst>
                    <a:rect l="0" t="0" r="r" b="b"/>
                    <a:pathLst>
                      <a:path w="27" h="110">
                        <a:moveTo>
                          <a:pt x="0" y="28"/>
                        </a:moveTo>
                        <a:lnTo>
                          <a:pt x="27" y="0"/>
                        </a:lnTo>
                        <a:lnTo>
                          <a:pt x="27" y="83"/>
                        </a:lnTo>
                        <a:lnTo>
                          <a:pt x="0" y="110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FFCC99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5" name="Freeform 112"/>
                  <p:cNvSpPr>
                    <a:spLocks/>
                  </p:cNvSpPr>
                  <p:nvPr/>
                </p:nvSpPr>
                <p:spPr bwMode="auto">
                  <a:xfrm>
                    <a:off x="1351" y="3249"/>
                    <a:ext cx="127" cy="110"/>
                  </a:xfrm>
                  <a:custGeom>
                    <a:avLst/>
                    <a:gdLst/>
                    <a:ahLst/>
                    <a:cxnLst>
                      <a:cxn ang="0">
                        <a:pos x="3" y="0"/>
                      </a:cxn>
                      <a:cxn ang="0">
                        <a:pos x="0" y="3"/>
                      </a:cxn>
                      <a:cxn ang="0">
                        <a:pos x="0" y="12"/>
                      </a:cxn>
                      <a:cxn ang="0">
                        <a:pos x="11" y="12"/>
                      </a:cxn>
                      <a:cxn ang="0">
                        <a:pos x="14" y="9"/>
                      </a:cxn>
                      <a:cxn ang="0">
                        <a:pos x="14" y="0"/>
                      </a:cxn>
                      <a:cxn ang="0">
                        <a:pos x="3" y="0"/>
                      </a:cxn>
                    </a:cxnLst>
                    <a:rect l="0" t="0" r="r" b="b"/>
                    <a:pathLst>
                      <a:path w="14" h="12">
                        <a:moveTo>
                          <a:pt x="3" y="0"/>
                        </a:moveTo>
                        <a:lnTo>
                          <a:pt x="0" y="3"/>
                        </a:lnTo>
                        <a:lnTo>
                          <a:pt x="0" y="12"/>
                        </a:lnTo>
                        <a:lnTo>
                          <a:pt x="11" y="12"/>
                        </a:lnTo>
                        <a:lnTo>
                          <a:pt x="14" y="9"/>
                        </a:lnTo>
                        <a:lnTo>
                          <a:pt x="14" y="0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FFCC99"/>
                  </a:solidFill>
                  <a:ln w="14288" cap="flat">
                    <a:solidFill>
                      <a:srgbClr val="3333CC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6" name="Freeform 113"/>
                  <p:cNvSpPr>
                    <a:spLocks/>
                  </p:cNvSpPr>
                  <p:nvPr/>
                </p:nvSpPr>
                <p:spPr bwMode="auto">
                  <a:xfrm>
                    <a:off x="1351" y="3249"/>
                    <a:ext cx="127" cy="28"/>
                  </a:xfrm>
                  <a:custGeom>
                    <a:avLst/>
                    <a:gdLst/>
                    <a:ahLst/>
                    <a:cxnLst>
                      <a:cxn ang="0">
                        <a:pos x="0" y="3"/>
                      </a:cxn>
                      <a:cxn ang="0">
                        <a:pos x="11" y="3"/>
                      </a:cxn>
                      <a:cxn ang="0">
                        <a:pos x="14" y="0"/>
                      </a:cxn>
                    </a:cxnLst>
                    <a:rect l="0" t="0" r="r" b="b"/>
                    <a:pathLst>
                      <a:path w="14" h="3">
                        <a:moveTo>
                          <a:pt x="0" y="3"/>
                        </a:moveTo>
                        <a:lnTo>
                          <a:pt x="11" y="3"/>
                        </a:lnTo>
                        <a:lnTo>
                          <a:pt x="14" y="0"/>
                        </a:lnTo>
                      </a:path>
                    </a:pathLst>
                  </a:custGeom>
                  <a:solidFill>
                    <a:srgbClr val="FFCC99"/>
                  </a:solidFill>
                  <a:ln w="14288" cap="flat">
                    <a:solidFill>
                      <a:srgbClr val="3333CC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7" name="Line 114"/>
                  <p:cNvSpPr>
                    <a:spLocks noChangeShapeType="1"/>
                  </p:cNvSpPr>
                  <p:nvPr/>
                </p:nvSpPr>
                <p:spPr bwMode="auto">
                  <a:xfrm>
                    <a:off x="1451" y="3277"/>
                    <a:ext cx="1" cy="82"/>
                  </a:xfrm>
                  <a:prstGeom prst="line">
                    <a:avLst/>
                  </a:prstGeom>
                  <a:noFill/>
                  <a:ln w="14288">
                    <a:solidFill>
                      <a:srgbClr val="3333CC"/>
                    </a:solidFill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99" name="Group 115"/>
              <p:cNvGrpSpPr>
                <a:grpSpLocks/>
              </p:cNvGrpSpPr>
              <p:nvPr/>
            </p:nvGrpSpPr>
            <p:grpSpPr bwMode="auto">
              <a:xfrm>
                <a:off x="1134" y="3149"/>
                <a:ext cx="344" cy="119"/>
                <a:chOff x="1134" y="3149"/>
                <a:chExt cx="344" cy="119"/>
              </a:xfrm>
            </p:grpSpPr>
            <p:grpSp>
              <p:nvGrpSpPr>
                <p:cNvPr id="100" name="Group 116"/>
                <p:cNvGrpSpPr>
                  <a:grpSpLocks/>
                </p:cNvGrpSpPr>
                <p:nvPr/>
              </p:nvGrpSpPr>
              <p:grpSpPr bwMode="auto">
                <a:xfrm>
                  <a:off x="1134" y="3149"/>
                  <a:ext cx="127" cy="119"/>
                  <a:chOff x="1134" y="3149"/>
                  <a:chExt cx="127" cy="119"/>
                </a:xfrm>
              </p:grpSpPr>
              <p:sp>
                <p:nvSpPr>
                  <p:cNvPr id="93" name="Freeform 117"/>
                  <p:cNvSpPr>
                    <a:spLocks/>
                  </p:cNvSpPr>
                  <p:nvPr/>
                </p:nvSpPr>
                <p:spPr bwMode="auto">
                  <a:xfrm>
                    <a:off x="1134" y="3149"/>
                    <a:ext cx="127" cy="119"/>
                  </a:xfrm>
                  <a:custGeom>
                    <a:avLst/>
                    <a:gdLst/>
                    <a:ahLst/>
                    <a:cxnLst>
                      <a:cxn ang="0">
                        <a:pos x="27" y="0"/>
                      </a:cxn>
                      <a:cxn ang="0">
                        <a:pos x="0" y="36"/>
                      </a:cxn>
                      <a:cxn ang="0">
                        <a:pos x="0" y="119"/>
                      </a:cxn>
                      <a:cxn ang="0">
                        <a:pos x="99" y="119"/>
                      </a:cxn>
                      <a:cxn ang="0">
                        <a:pos x="127" y="91"/>
                      </a:cxn>
                      <a:cxn ang="0">
                        <a:pos x="127" y="0"/>
                      </a:cxn>
                      <a:cxn ang="0">
                        <a:pos x="27" y="0"/>
                      </a:cxn>
                    </a:cxnLst>
                    <a:rect l="0" t="0" r="r" b="b"/>
                    <a:pathLst>
                      <a:path w="127" h="119">
                        <a:moveTo>
                          <a:pt x="27" y="0"/>
                        </a:moveTo>
                        <a:lnTo>
                          <a:pt x="0" y="36"/>
                        </a:lnTo>
                        <a:lnTo>
                          <a:pt x="0" y="119"/>
                        </a:lnTo>
                        <a:lnTo>
                          <a:pt x="99" y="119"/>
                        </a:lnTo>
                        <a:lnTo>
                          <a:pt x="127" y="91"/>
                        </a:lnTo>
                        <a:lnTo>
                          <a:pt x="127" y="0"/>
                        </a:lnTo>
                        <a:lnTo>
                          <a:pt x="27" y="0"/>
                        </a:lnTo>
                        <a:close/>
                      </a:path>
                    </a:pathLst>
                  </a:custGeom>
                  <a:solidFill>
                    <a:srgbClr val="FFCC99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4" name="Freeform 118"/>
                  <p:cNvSpPr>
                    <a:spLocks/>
                  </p:cNvSpPr>
                  <p:nvPr/>
                </p:nvSpPr>
                <p:spPr bwMode="auto">
                  <a:xfrm>
                    <a:off x="1134" y="3149"/>
                    <a:ext cx="127" cy="36"/>
                  </a:xfrm>
                  <a:custGeom>
                    <a:avLst/>
                    <a:gdLst/>
                    <a:ahLst/>
                    <a:cxnLst>
                      <a:cxn ang="0">
                        <a:pos x="0" y="36"/>
                      </a:cxn>
                      <a:cxn ang="0">
                        <a:pos x="99" y="36"/>
                      </a:cxn>
                      <a:cxn ang="0">
                        <a:pos x="127" y="0"/>
                      </a:cxn>
                      <a:cxn ang="0">
                        <a:pos x="27" y="0"/>
                      </a:cxn>
                      <a:cxn ang="0">
                        <a:pos x="0" y="36"/>
                      </a:cxn>
                    </a:cxnLst>
                    <a:rect l="0" t="0" r="r" b="b"/>
                    <a:pathLst>
                      <a:path w="127" h="36">
                        <a:moveTo>
                          <a:pt x="0" y="36"/>
                        </a:moveTo>
                        <a:lnTo>
                          <a:pt x="99" y="36"/>
                        </a:lnTo>
                        <a:lnTo>
                          <a:pt x="127" y="0"/>
                        </a:lnTo>
                        <a:lnTo>
                          <a:pt x="27" y="0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FFCC99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5" name="Freeform 119"/>
                  <p:cNvSpPr>
                    <a:spLocks/>
                  </p:cNvSpPr>
                  <p:nvPr/>
                </p:nvSpPr>
                <p:spPr bwMode="auto">
                  <a:xfrm>
                    <a:off x="1233" y="3149"/>
                    <a:ext cx="28" cy="119"/>
                  </a:xfrm>
                  <a:custGeom>
                    <a:avLst/>
                    <a:gdLst/>
                    <a:ahLst/>
                    <a:cxnLst>
                      <a:cxn ang="0">
                        <a:pos x="0" y="36"/>
                      </a:cxn>
                      <a:cxn ang="0">
                        <a:pos x="28" y="0"/>
                      </a:cxn>
                      <a:cxn ang="0">
                        <a:pos x="28" y="91"/>
                      </a:cxn>
                      <a:cxn ang="0">
                        <a:pos x="0" y="119"/>
                      </a:cxn>
                      <a:cxn ang="0">
                        <a:pos x="0" y="36"/>
                      </a:cxn>
                    </a:cxnLst>
                    <a:rect l="0" t="0" r="r" b="b"/>
                    <a:pathLst>
                      <a:path w="28" h="119">
                        <a:moveTo>
                          <a:pt x="0" y="36"/>
                        </a:moveTo>
                        <a:lnTo>
                          <a:pt x="28" y="0"/>
                        </a:lnTo>
                        <a:lnTo>
                          <a:pt x="28" y="91"/>
                        </a:lnTo>
                        <a:lnTo>
                          <a:pt x="0" y="119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FFCC99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6" name="Freeform 120"/>
                  <p:cNvSpPr>
                    <a:spLocks/>
                  </p:cNvSpPr>
                  <p:nvPr/>
                </p:nvSpPr>
                <p:spPr bwMode="auto">
                  <a:xfrm>
                    <a:off x="1134" y="3149"/>
                    <a:ext cx="127" cy="119"/>
                  </a:xfrm>
                  <a:custGeom>
                    <a:avLst/>
                    <a:gdLst/>
                    <a:ahLst/>
                    <a:cxnLst>
                      <a:cxn ang="0">
                        <a:pos x="3" y="0"/>
                      </a:cxn>
                      <a:cxn ang="0">
                        <a:pos x="0" y="4"/>
                      </a:cxn>
                      <a:cxn ang="0">
                        <a:pos x="0" y="13"/>
                      </a:cxn>
                      <a:cxn ang="0">
                        <a:pos x="11" y="13"/>
                      </a:cxn>
                      <a:cxn ang="0">
                        <a:pos x="14" y="10"/>
                      </a:cxn>
                      <a:cxn ang="0">
                        <a:pos x="14" y="0"/>
                      </a:cxn>
                      <a:cxn ang="0">
                        <a:pos x="3" y="0"/>
                      </a:cxn>
                    </a:cxnLst>
                    <a:rect l="0" t="0" r="r" b="b"/>
                    <a:pathLst>
                      <a:path w="14" h="13">
                        <a:moveTo>
                          <a:pt x="3" y="0"/>
                        </a:moveTo>
                        <a:lnTo>
                          <a:pt x="0" y="4"/>
                        </a:lnTo>
                        <a:lnTo>
                          <a:pt x="0" y="13"/>
                        </a:lnTo>
                        <a:lnTo>
                          <a:pt x="11" y="13"/>
                        </a:lnTo>
                        <a:lnTo>
                          <a:pt x="14" y="10"/>
                        </a:lnTo>
                        <a:lnTo>
                          <a:pt x="14" y="0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FFCC99"/>
                  </a:solidFill>
                  <a:ln w="14288" cap="flat">
                    <a:solidFill>
                      <a:srgbClr val="3333CC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7" name="Freeform 121"/>
                  <p:cNvSpPr>
                    <a:spLocks/>
                  </p:cNvSpPr>
                  <p:nvPr/>
                </p:nvSpPr>
                <p:spPr bwMode="auto">
                  <a:xfrm>
                    <a:off x="1134" y="3149"/>
                    <a:ext cx="127" cy="36"/>
                  </a:xfrm>
                  <a:custGeom>
                    <a:avLst/>
                    <a:gdLst/>
                    <a:ahLst/>
                    <a:cxnLst>
                      <a:cxn ang="0">
                        <a:pos x="0" y="4"/>
                      </a:cxn>
                      <a:cxn ang="0">
                        <a:pos x="11" y="4"/>
                      </a:cxn>
                      <a:cxn ang="0">
                        <a:pos x="14" y="0"/>
                      </a:cxn>
                    </a:cxnLst>
                    <a:rect l="0" t="0" r="r" b="b"/>
                    <a:pathLst>
                      <a:path w="14" h="4">
                        <a:moveTo>
                          <a:pt x="0" y="4"/>
                        </a:moveTo>
                        <a:lnTo>
                          <a:pt x="11" y="4"/>
                        </a:lnTo>
                        <a:lnTo>
                          <a:pt x="14" y="0"/>
                        </a:lnTo>
                      </a:path>
                    </a:pathLst>
                  </a:custGeom>
                  <a:solidFill>
                    <a:srgbClr val="FFCC99"/>
                  </a:solidFill>
                  <a:ln w="14288" cap="flat">
                    <a:solidFill>
                      <a:srgbClr val="3333CC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8" name="Line 122"/>
                  <p:cNvSpPr>
                    <a:spLocks noChangeShapeType="1"/>
                  </p:cNvSpPr>
                  <p:nvPr/>
                </p:nvSpPr>
                <p:spPr bwMode="auto">
                  <a:xfrm>
                    <a:off x="1233" y="3185"/>
                    <a:ext cx="1" cy="83"/>
                  </a:xfrm>
                  <a:prstGeom prst="line">
                    <a:avLst/>
                  </a:prstGeom>
                  <a:noFill/>
                  <a:ln w="14288">
                    <a:solidFill>
                      <a:srgbClr val="3333CC"/>
                    </a:solidFill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01" name="Group 123"/>
                <p:cNvGrpSpPr>
                  <a:grpSpLocks/>
                </p:cNvGrpSpPr>
                <p:nvPr/>
              </p:nvGrpSpPr>
              <p:grpSpPr bwMode="auto">
                <a:xfrm>
                  <a:off x="1243" y="3149"/>
                  <a:ext cx="127" cy="119"/>
                  <a:chOff x="1243" y="3149"/>
                  <a:chExt cx="127" cy="119"/>
                </a:xfrm>
              </p:grpSpPr>
              <p:sp>
                <p:nvSpPr>
                  <p:cNvPr id="87" name="Freeform 124"/>
                  <p:cNvSpPr>
                    <a:spLocks/>
                  </p:cNvSpPr>
                  <p:nvPr/>
                </p:nvSpPr>
                <p:spPr bwMode="auto">
                  <a:xfrm>
                    <a:off x="1243" y="3149"/>
                    <a:ext cx="127" cy="119"/>
                  </a:xfrm>
                  <a:custGeom>
                    <a:avLst/>
                    <a:gdLst/>
                    <a:ahLst/>
                    <a:cxnLst>
                      <a:cxn ang="0">
                        <a:pos x="27" y="0"/>
                      </a:cxn>
                      <a:cxn ang="0">
                        <a:pos x="0" y="36"/>
                      </a:cxn>
                      <a:cxn ang="0">
                        <a:pos x="0" y="119"/>
                      </a:cxn>
                      <a:cxn ang="0">
                        <a:pos x="99" y="119"/>
                      </a:cxn>
                      <a:cxn ang="0">
                        <a:pos x="127" y="91"/>
                      </a:cxn>
                      <a:cxn ang="0">
                        <a:pos x="127" y="0"/>
                      </a:cxn>
                      <a:cxn ang="0">
                        <a:pos x="27" y="0"/>
                      </a:cxn>
                    </a:cxnLst>
                    <a:rect l="0" t="0" r="r" b="b"/>
                    <a:pathLst>
                      <a:path w="127" h="119">
                        <a:moveTo>
                          <a:pt x="27" y="0"/>
                        </a:moveTo>
                        <a:lnTo>
                          <a:pt x="0" y="36"/>
                        </a:lnTo>
                        <a:lnTo>
                          <a:pt x="0" y="119"/>
                        </a:lnTo>
                        <a:lnTo>
                          <a:pt x="99" y="119"/>
                        </a:lnTo>
                        <a:lnTo>
                          <a:pt x="127" y="91"/>
                        </a:lnTo>
                        <a:lnTo>
                          <a:pt x="127" y="0"/>
                        </a:lnTo>
                        <a:lnTo>
                          <a:pt x="27" y="0"/>
                        </a:lnTo>
                        <a:close/>
                      </a:path>
                    </a:pathLst>
                  </a:custGeom>
                  <a:solidFill>
                    <a:srgbClr val="FFCC99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8" name="Freeform 125"/>
                  <p:cNvSpPr>
                    <a:spLocks/>
                  </p:cNvSpPr>
                  <p:nvPr/>
                </p:nvSpPr>
                <p:spPr bwMode="auto">
                  <a:xfrm>
                    <a:off x="1243" y="3149"/>
                    <a:ext cx="127" cy="36"/>
                  </a:xfrm>
                  <a:custGeom>
                    <a:avLst/>
                    <a:gdLst/>
                    <a:ahLst/>
                    <a:cxnLst>
                      <a:cxn ang="0">
                        <a:pos x="0" y="36"/>
                      </a:cxn>
                      <a:cxn ang="0">
                        <a:pos x="99" y="36"/>
                      </a:cxn>
                      <a:cxn ang="0">
                        <a:pos x="127" y="0"/>
                      </a:cxn>
                      <a:cxn ang="0">
                        <a:pos x="27" y="0"/>
                      </a:cxn>
                      <a:cxn ang="0">
                        <a:pos x="0" y="36"/>
                      </a:cxn>
                    </a:cxnLst>
                    <a:rect l="0" t="0" r="r" b="b"/>
                    <a:pathLst>
                      <a:path w="127" h="36">
                        <a:moveTo>
                          <a:pt x="0" y="36"/>
                        </a:moveTo>
                        <a:lnTo>
                          <a:pt x="99" y="36"/>
                        </a:lnTo>
                        <a:lnTo>
                          <a:pt x="127" y="0"/>
                        </a:lnTo>
                        <a:lnTo>
                          <a:pt x="27" y="0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FFCC99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9" name="Freeform 126"/>
                  <p:cNvSpPr>
                    <a:spLocks/>
                  </p:cNvSpPr>
                  <p:nvPr/>
                </p:nvSpPr>
                <p:spPr bwMode="auto">
                  <a:xfrm>
                    <a:off x="1342" y="3149"/>
                    <a:ext cx="28" cy="119"/>
                  </a:xfrm>
                  <a:custGeom>
                    <a:avLst/>
                    <a:gdLst/>
                    <a:ahLst/>
                    <a:cxnLst>
                      <a:cxn ang="0">
                        <a:pos x="0" y="36"/>
                      </a:cxn>
                      <a:cxn ang="0">
                        <a:pos x="28" y="0"/>
                      </a:cxn>
                      <a:cxn ang="0">
                        <a:pos x="28" y="91"/>
                      </a:cxn>
                      <a:cxn ang="0">
                        <a:pos x="0" y="119"/>
                      </a:cxn>
                      <a:cxn ang="0">
                        <a:pos x="0" y="36"/>
                      </a:cxn>
                    </a:cxnLst>
                    <a:rect l="0" t="0" r="r" b="b"/>
                    <a:pathLst>
                      <a:path w="28" h="119">
                        <a:moveTo>
                          <a:pt x="0" y="36"/>
                        </a:moveTo>
                        <a:lnTo>
                          <a:pt x="28" y="0"/>
                        </a:lnTo>
                        <a:lnTo>
                          <a:pt x="28" y="91"/>
                        </a:lnTo>
                        <a:lnTo>
                          <a:pt x="0" y="119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FFCC99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0" name="Freeform 127"/>
                  <p:cNvSpPr>
                    <a:spLocks/>
                  </p:cNvSpPr>
                  <p:nvPr/>
                </p:nvSpPr>
                <p:spPr bwMode="auto">
                  <a:xfrm>
                    <a:off x="1243" y="3149"/>
                    <a:ext cx="127" cy="119"/>
                  </a:xfrm>
                  <a:custGeom>
                    <a:avLst/>
                    <a:gdLst/>
                    <a:ahLst/>
                    <a:cxnLst>
                      <a:cxn ang="0">
                        <a:pos x="3" y="0"/>
                      </a:cxn>
                      <a:cxn ang="0">
                        <a:pos x="0" y="4"/>
                      </a:cxn>
                      <a:cxn ang="0">
                        <a:pos x="0" y="13"/>
                      </a:cxn>
                      <a:cxn ang="0">
                        <a:pos x="11" y="13"/>
                      </a:cxn>
                      <a:cxn ang="0">
                        <a:pos x="14" y="10"/>
                      </a:cxn>
                      <a:cxn ang="0">
                        <a:pos x="14" y="0"/>
                      </a:cxn>
                      <a:cxn ang="0">
                        <a:pos x="3" y="0"/>
                      </a:cxn>
                    </a:cxnLst>
                    <a:rect l="0" t="0" r="r" b="b"/>
                    <a:pathLst>
                      <a:path w="14" h="13">
                        <a:moveTo>
                          <a:pt x="3" y="0"/>
                        </a:moveTo>
                        <a:lnTo>
                          <a:pt x="0" y="4"/>
                        </a:lnTo>
                        <a:lnTo>
                          <a:pt x="0" y="13"/>
                        </a:lnTo>
                        <a:lnTo>
                          <a:pt x="11" y="13"/>
                        </a:lnTo>
                        <a:lnTo>
                          <a:pt x="14" y="10"/>
                        </a:lnTo>
                        <a:lnTo>
                          <a:pt x="14" y="0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FFCC99"/>
                  </a:solidFill>
                  <a:ln w="14288" cap="flat">
                    <a:solidFill>
                      <a:srgbClr val="3333CC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1" name="Freeform 128"/>
                  <p:cNvSpPr>
                    <a:spLocks/>
                  </p:cNvSpPr>
                  <p:nvPr/>
                </p:nvSpPr>
                <p:spPr bwMode="auto">
                  <a:xfrm>
                    <a:off x="1243" y="3149"/>
                    <a:ext cx="127" cy="36"/>
                  </a:xfrm>
                  <a:custGeom>
                    <a:avLst/>
                    <a:gdLst/>
                    <a:ahLst/>
                    <a:cxnLst>
                      <a:cxn ang="0">
                        <a:pos x="0" y="4"/>
                      </a:cxn>
                      <a:cxn ang="0">
                        <a:pos x="11" y="4"/>
                      </a:cxn>
                      <a:cxn ang="0">
                        <a:pos x="14" y="0"/>
                      </a:cxn>
                    </a:cxnLst>
                    <a:rect l="0" t="0" r="r" b="b"/>
                    <a:pathLst>
                      <a:path w="14" h="4">
                        <a:moveTo>
                          <a:pt x="0" y="4"/>
                        </a:moveTo>
                        <a:lnTo>
                          <a:pt x="11" y="4"/>
                        </a:lnTo>
                        <a:lnTo>
                          <a:pt x="14" y="0"/>
                        </a:lnTo>
                      </a:path>
                    </a:pathLst>
                  </a:custGeom>
                  <a:solidFill>
                    <a:srgbClr val="FFCC99"/>
                  </a:solidFill>
                  <a:ln w="14288" cap="flat">
                    <a:solidFill>
                      <a:srgbClr val="3333CC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2" name="Line 129"/>
                  <p:cNvSpPr>
                    <a:spLocks noChangeShapeType="1"/>
                  </p:cNvSpPr>
                  <p:nvPr/>
                </p:nvSpPr>
                <p:spPr bwMode="auto">
                  <a:xfrm>
                    <a:off x="1342" y="3185"/>
                    <a:ext cx="1" cy="83"/>
                  </a:xfrm>
                  <a:prstGeom prst="line">
                    <a:avLst/>
                  </a:prstGeom>
                  <a:noFill/>
                  <a:ln w="14288">
                    <a:solidFill>
                      <a:srgbClr val="3333CC"/>
                    </a:solidFill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0" name="Group 130"/>
                <p:cNvGrpSpPr>
                  <a:grpSpLocks/>
                </p:cNvGrpSpPr>
                <p:nvPr/>
              </p:nvGrpSpPr>
              <p:grpSpPr bwMode="auto">
                <a:xfrm>
                  <a:off x="1351" y="3149"/>
                  <a:ext cx="127" cy="119"/>
                  <a:chOff x="1351" y="3149"/>
                  <a:chExt cx="127" cy="119"/>
                </a:xfrm>
              </p:grpSpPr>
              <p:sp>
                <p:nvSpPr>
                  <p:cNvPr id="81" name="Freeform 131"/>
                  <p:cNvSpPr>
                    <a:spLocks/>
                  </p:cNvSpPr>
                  <p:nvPr/>
                </p:nvSpPr>
                <p:spPr bwMode="auto">
                  <a:xfrm>
                    <a:off x="1351" y="3149"/>
                    <a:ext cx="127" cy="119"/>
                  </a:xfrm>
                  <a:custGeom>
                    <a:avLst/>
                    <a:gdLst/>
                    <a:ahLst/>
                    <a:cxnLst>
                      <a:cxn ang="0">
                        <a:pos x="28" y="0"/>
                      </a:cxn>
                      <a:cxn ang="0">
                        <a:pos x="0" y="36"/>
                      </a:cxn>
                      <a:cxn ang="0">
                        <a:pos x="0" y="119"/>
                      </a:cxn>
                      <a:cxn ang="0">
                        <a:pos x="100" y="119"/>
                      </a:cxn>
                      <a:cxn ang="0">
                        <a:pos x="127" y="91"/>
                      </a:cxn>
                      <a:cxn ang="0">
                        <a:pos x="127" y="0"/>
                      </a:cxn>
                      <a:cxn ang="0">
                        <a:pos x="28" y="0"/>
                      </a:cxn>
                    </a:cxnLst>
                    <a:rect l="0" t="0" r="r" b="b"/>
                    <a:pathLst>
                      <a:path w="127" h="119">
                        <a:moveTo>
                          <a:pt x="28" y="0"/>
                        </a:moveTo>
                        <a:lnTo>
                          <a:pt x="0" y="36"/>
                        </a:lnTo>
                        <a:lnTo>
                          <a:pt x="0" y="119"/>
                        </a:lnTo>
                        <a:lnTo>
                          <a:pt x="100" y="119"/>
                        </a:lnTo>
                        <a:lnTo>
                          <a:pt x="127" y="91"/>
                        </a:lnTo>
                        <a:lnTo>
                          <a:pt x="127" y="0"/>
                        </a:lnTo>
                        <a:lnTo>
                          <a:pt x="28" y="0"/>
                        </a:lnTo>
                        <a:close/>
                      </a:path>
                    </a:pathLst>
                  </a:custGeom>
                  <a:solidFill>
                    <a:srgbClr val="FFCC99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2" name="Freeform 132"/>
                  <p:cNvSpPr>
                    <a:spLocks/>
                  </p:cNvSpPr>
                  <p:nvPr/>
                </p:nvSpPr>
                <p:spPr bwMode="auto">
                  <a:xfrm>
                    <a:off x="1351" y="3149"/>
                    <a:ext cx="127" cy="36"/>
                  </a:xfrm>
                  <a:custGeom>
                    <a:avLst/>
                    <a:gdLst/>
                    <a:ahLst/>
                    <a:cxnLst>
                      <a:cxn ang="0">
                        <a:pos x="0" y="36"/>
                      </a:cxn>
                      <a:cxn ang="0">
                        <a:pos x="100" y="36"/>
                      </a:cxn>
                      <a:cxn ang="0">
                        <a:pos x="127" y="0"/>
                      </a:cxn>
                      <a:cxn ang="0">
                        <a:pos x="28" y="0"/>
                      </a:cxn>
                      <a:cxn ang="0">
                        <a:pos x="0" y="36"/>
                      </a:cxn>
                    </a:cxnLst>
                    <a:rect l="0" t="0" r="r" b="b"/>
                    <a:pathLst>
                      <a:path w="127" h="36">
                        <a:moveTo>
                          <a:pt x="0" y="36"/>
                        </a:moveTo>
                        <a:lnTo>
                          <a:pt x="100" y="36"/>
                        </a:lnTo>
                        <a:lnTo>
                          <a:pt x="127" y="0"/>
                        </a:lnTo>
                        <a:lnTo>
                          <a:pt x="28" y="0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FFCC99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3" name="Freeform 133"/>
                  <p:cNvSpPr>
                    <a:spLocks/>
                  </p:cNvSpPr>
                  <p:nvPr/>
                </p:nvSpPr>
                <p:spPr bwMode="auto">
                  <a:xfrm>
                    <a:off x="1451" y="3149"/>
                    <a:ext cx="27" cy="119"/>
                  </a:xfrm>
                  <a:custGeom>
                    <a:avLst/>
                    <a:gdLst/>
                    <a:ahLst/>
                    <a:cxnLst>
                      <a:cxn ang="0">
                        <a:pos x="0" y="36"/>
                      </a:cxn>
                      <a:cxn ang="0">
                        <a:pos x="27" y="0"/>
                      </a:cxn>
                      <a:cxn ang="0">
                        <a:pos x="27" y="91"/>
                      </a:cxn>
                      <a:cxn ang="0">
                        <a:pos x="0" y="119"/>
                      </a:cxn>
                      <a:cxn ang="0">
                        <a:pos x="0" y="36"/>
                      </a:cxn>
                    </a:cxnLst>
                    <a:rect l="0" t="0" r="r" b="b"/>
                    <a:pathLst>
                      <a:path w="27" h="119">
                        <a:moveTo>
                          <a:pt x="0" y="36"/>
                        </a:moveTo>
                        <a:lnTo>
                          <a:pt x="27" y="0"/>
                        </a:lnTo>
                        <a:lnTo>
                          <a:pt x="27" y="91"/>
                        </a:lnTo>
                        <a:lnTo>
                          <a:pt x="0" y="119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FFCC99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4" name="Freeform 134"/>
                  <p:cNvSpPr>
                    <a:spLocks/>
                  </p:cNvSpPr>
                  <p:nvPr/>
                </p:nvSpPr>
                <p:spPr bwMode="auto">
                  <a:xfrm>
                    <a:off x="1351" y="3149"/>
                    <a:ext cx="127" cy="119"/>
                  </a:xfrm>
                  <a:custGeom>
                    <a:avLst/>
                    <a:gdLst/>
                    <a:ahLst/>
                    <a:cxnLst>
                      <a:cxn ang="0">
                        <a:pos x="3" y="0"/>
                      </a:cxn>
                      <a:cxn ang="0">
                        <a:pos x="0" y="4"/>
                      </a:cxn>
                      <a:cxn ang="0">
                        <a:pos x="0" y="13"/>
                      </a:cxn>
                      <a:cxn ang="0">
                        <a:pos x="11" y="13"/>
                      </a:cxn>
                      <a:cxn ang="0">
                        <a:pos x="14" y="10"/>
                      </a:cxn>
                      <a:cxn ang="0">
                        <a:pos x="14" y="0"/>
                      </a:cxn>
                      <a:cxn ang="0">
                        <a:pos x="3" y="0"/>
                      </a:cxn>
                    </a:cxnLst>
                    <a:rect l="0" t="0" r="r" b="b"/>
                    <a:pathLst>
                      <a:path w="14" h="13">
                        <a:moveTo>
                          <a:pt x="3" y="0"/>
                        </a:moveTo>
                        <a:lnTo>
                          <a:pt x="0" y="4"/>
                        </a:lnTo>
                        <a:lnTo>
                          <a:pt x="0" y="13"/>
                        </a:lnTo>
                        <a:lnTo>
                          <a:pt x="11" y="13"/>
                        </a:lnTo>
                        <a:lnTo>
                          <a:pt x="14" y="10"/>
                        </a:lnTo>
                        <a:lnTo>
                          <a:pt x="14" y="0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FFCC99"/>
                  </a:solidFill>
                  <a:ln w="14288" cap="flat">
                    <a:solidFill>
                      <a:srgbClr val="3333CC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5" name="Freeform 135"/>
                  <p:cNvSpPr>
                    <a:spLocks/>
                  </p:cNvSpPr>
                  <p:nvPr/>
                </p:nvSpPr>
                <p:spPr bwMode="auto">
                  <a:xfrm>
                    <a:off x="1351" y="3149"/>
                    <a:ext cx="127" cy="36"/>
                  </a:xfrm>
                  <a:custGeom>
                    <a:avLst/>
                    <a:gdLst/>
                    <a:ahLst/>
                    <a:cxnLst>
                      <a:cxn ang="0">
                        <a:pos x="0" y="4"/>
                      </a:cxn>
                      <a:cxn ang="0">
                        <a:pos x="11" y="4"/>
                      </a:cxn>
                      <a:cxn ang="0">
                        <a:pos x="14" y="0"/>
                      </a:cxn>
                    </a:cxnLst>
                    <a:rect l="0" t="0" r="r" b="b"/>
                    <a:pathLst>
                      <a:path w="14" h="4">
                        <a:moveTo>
                          <a:pt x="0" y="4"/>
                        </a:moveTo>
                        <a:lnTo>
                          <a:pt x="11" y="4"/>
                        </a:lnTo>
                        <a:lnTo>
                          <a:pt x="14" y="0"/>
                        </a:lnTo>
                      </a:path>
                    </a:pathLst>
                  </a:custGeom>
                  <a:solidFill>
                    <a:srgbClr val="FFCC99"/>
                  </a:solidFill>
                  <a:ln w="14288" cap="flat">
                    <a:solidFill>
                      <a:srgbClr val="3333CC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6" name="Line 136"/>
                  <p:cNvSpPr>
                    <a:spLocks noChangeShapeType="1"/>
                  </p:cNvSpPr>
                  <p:nvPr/>
                </p:nvSpPr>
                <p:spPr bwMode="auto">
                  <a:xfrm>
                    <a:off x="1451" y="3185"/>
                    <a:ext cx="1" cy="83"/>
                  </a:xfrm>
                  <a:prstGeom prst="line">
                    <a:avLst/>
                  </a:prstGeom>
                  <a:noFill/>
                  <a:ln w="14288">
                    <a:solidFill>
                      <a:srgbClr val="3333CC"/>
                    </a:solidFill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121" name="Group 137"/>
            <p:cNvGrpSpPr>
              <a:grpSpLocks/>
            </p:cNvGrpSpPr>
            <p:nvPr/>
          </p:nvGrpSpPr>
          <p:grpSpPr bwMode="auto">
            <a:xfrm>
              <a:off x="1968500" y="5519738"/>
              <a:ext cx="547688" cy="493712"/>
              <a:chOff x="1460" y="3149"/>
              <a:chExt cx="345" cy="311"/>
            </a:xfrm>
          </p:grpSpPr>
          <p:grpSp>
            <p:nvGrpSpPr>
              <p:cNvPr id="122" name="Group 138"/>
              <p:cNvGrpSpPr>
                <a:grpSpLocks/>
              </p:cNvGrpSpPr>
              <p:nvPr/>
            </p:nvGrpSpPr>
            <p:grpSpPr bwMode="auto">
              <a:xfrm>
                <a:off x="1460" y="3341"/>
                <a:ext cx="345" cy="119"/>
                <a:chOff x="1460" y="3341"/>
                <a:chExt cx="345" cy="119"/>
              </a:xfrm>
            </p:grpSpPr>
            <p:grpSp>
              <p:nvGrpSpPr>
                <p:cNvPr id="141" name="Group 139"/>
                <p:cNvGrpSpPr>
                  <a:grpSpLocks/>
                </p:cNvGrpSpPr>
                <p:nvPr/>
              </p:nvGrpSpPr>
              <p:grpSpPr bwMode="auto">
                <a:xfrm>
                  <a:off x="1460" y="3341"/>
                  <a:ext cx="127" cy="119"/>
                  <a:chOff x="1460" y="3341"/>
                  <a:chExt cx="127" cy="119"/>
                </a:xfrm>
              </p:grpSpPr>
              <p:sp>
                <p:nvSpPr>
                  <p:cNvPr id="202" name="Freeform 140"/>
                  <p:cNvSpPr>
                    <a:spLocks/>
                  </p:cNvSpPr>
                  <p:nvPr/>
                </p:nvSpPr>
                <p:spPr bwMode="auto">
                  <a:xfrm>
                    <a:off x="1460" y="3341"/>
                    <a:ext cx="127" cy="119"/>
                  </a:xfrm>
                  <a:custGeom>
                    <a:avLst/>
                    <a:gdLst/>
                    <a:ahLst/>
                    <a:cxnLst>
                      <a:cxn ang="0">
                        <a:pos x="27" y="0"/>
                      </a:cxn>
                      <a:cxn ang="0">
                        <a:pos x="0" y="27"/>
                      </a:cxn>
                      <a:cxn ang="0">
                        <a:pos x="0" y="119"/>
                      </a:cxn>
                      <a:cxn ang="0">
                        <a:pos x="100" y="119"/>
                      </a:cxn>
                      <a:cxn ang="0">
                        <a:pos x="127" y="91"/>
                      </a:cxn>
                      <a:cxn ang="0">
                        <a:pos x="127" y="0"/>
                      </a:cxn>
                      <a:cxn ang="0">
                        <a:pos x="27" y="0"/>
                      </a:cxn>
                    </a:cxnLst>
                    <a:rect l="0" t="0" r="r" b="b"/>
                    <a:pathLst>
                      <a:path w="127" h="119">
                        <a:moveTo>
                          <a:pt x="27" y="0"/>
                        </a:moveTo>
                        <a:lnTo>
                          <a:pt x="0" y="27"/>
                        </a:lnTo>
                        <a:lnTo>
                          <a:pt x="0" y="119"/>
                        </a:lnTo>
                        <a:lnTo>
                          <a:pt x="100" y="119"/>
                        </a:lnTo>
                        <a:lnTo>
                          <a:pt x="127" y="91"/>
                        </a:lnTo>
                        <a:lnTo>
                          <a:pt x="127" y="0"/>
                        </a:lnTo>
                        <a:lnTo>
                          <a:pt x="27" y="0"/>
                        </a:lnTo>
                        <a:close/>
                      </a:path>
                    </a:pathLst>
                  </a:custGeom>
                  <a:solidFill>
                    <a:srgbClr val="FFCC99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03" name="Freeform 141"/>
                  <p:cNvSpPr>
                    <a:spLocks/>
                  </p:cNvSpPr>
                  <p:nvPr/>
                </p:nvSpPr>
                <p:spPr bwMode="auto">
                  <a:xfrm>
                    <a:off x="1460" y="3341"/>
                    <a:ext cx="127" cy="27"/>
                  </a:xfrm>
                  <a:custGeom>
                    <a:avLst/>
                    <a:gdLst/>
                    <a:ahLst/>
                    <a:cxnLst>
                      <a:cxn ang="0">
                        <a:pos x="0" y="27"/>
                      </a:cxn>
                      <a:cxn ang="0">
                        <a:pos x="100" y="27"/>
                      </a:cxn>
                      <a:cxn ang="0">
                        <a:pos x="127" y="0"/>
                      </a:cxn>
                      <a:cxn ang="0">
                        <a:pos x="27" y="0"/>
                      </a:cxn>
                      <a:cxn ang="0">
                        <a:pos x="0" y="27"/>
                      </a:cxn>
                    </a:cxnLst>
                    <a:rect l="0" t="0" r="r" b="b"/>
                    <a:pathLst>
                      <a:path w="127" h="27">
                        <a:moveTo>
                          <a:pt x="0" y="27"/>
                        </a:moveTo>
                        <a:lnTo>
                          <a:pt x="100" y="27"/>
                        </a:lnTo>
                        <a:lnTo>
                          <a:pt x="127" y="0"/>
                        </a:lnTo>
                        <a:lnTo>
                          <a:pt x="27" y="0"/>
                        </a:lnTo>
                        <a:lnTo>
                          <a:pt x="0" y="27"/>
                        </a:lnTo>
                        <a:close/>
                      </a:path>
                    </a:pathLst>
                  </a:custGeom>
                  <a:solidFill>
                    <a:srgbClr val="FFCC99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04" name="Freeform 142"/>
                  <p:cNvSpPr>
                    <a:spLocks/>
                  </p:cNvSpPr>
                  <p:nvPr/>
                </p:nvSpPr>
                <p:spPr bwMode="auto">
                  <a:xfrm>
                    <a:off x="1560" y="3341"/>
                    <a:ext cx="27" cy="119"/>
                  </a:xfrm>
                  <a:custGeom>
                    <a:avLst/>
                    <a:gdLst/>
                    <a:ahLst/>
                    <a:cxnLst>
                      <a:cxn ang="0">
                        <a:pos x="0" y="27"/>
                      </a:cxn>
                      <a:cxn ang="0">
                        <a:pos x="27" y="0"/>
                      </a:cxn>
                      <a:cxn ang="0">
                        <a:pos x="27" y="91"/>
                      </a:cxn>
                      <a:cxn ang="0">
                        <a:pos x="0" y="119"/>
                      </a:cxn>
                      <a:cxn ang="0">
                        <a:pos x="0" y="27"/>
                      </a:cxn>
                    </a:cxnLst>
                    <a:rect l="0" t="0" r="r" b="b"/>
                    <a:pathLst>
                      <a:path w="27" h="119">
                        <a:moveTo>
                          <a:pt x="0" y="27"/>
                        </a:moveTo>
                        <a:lnTo>
                          <a:pt x="27" y="0"/>
                        </a:lnTo>
                        <a:lnTo>
                          <a:pt x="27" y="91"/>
                        </a:lnTo>
                        <a:lnTo>
                          <a:pt x="0" y="119"/>
                        </a:lnTo>
                        <a:lnTo>
                          <a:pt x="0" y="27"/>
                        </a:lnTo>
                        <a:close/>
                      </a:path>
                    </a:pathLst>
                  </a:custGeom>
                  <a:solidFill>
                    <a:srgbClr val="FFCC99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05" name="Freeform 143"/>
                  <p:cNvSpPr>
                    <a:spLocks/>
                  </p:cNvSpPr>
                  <p:nvPr/>
                </p:nvSpPr>
                <p:spPr bwMode="auto">
                  <a:xfrm>
                    <a:off x="1460" y="3341"/>
                    <a:ext cx="127" cy="119"/>
                  </a:xfrm>
                  <a:custGeom>
                    <a:avLst/>
                    <a:gdLst/>
                    <a:ahLst/>
                    <a:cxnLst>
                      <a:cxn ang="0">
                        <a:pos x="3" y="0"/>
                      </a:cxn>
                      <a:cxn ang="0">
                        <a:pos x="0" y="3"/>
                      </a:cxn>
                      <a:cxn ang="0">
                        <a:pos x="0" y="13"/>
                      </a:cxn>
                      <a:cxn ang="0">
                        <a:pos x="11" y="13"/>
                      </a:cxn>
                      <a:cxn ang="0">
                        <a:pos x="14" y="10"/>
                      </a:cxn>
                      <a:cxn ang="0">
                        <a:pos x="14" y="0"/>
                      </a:cxn>
                      <a:cxn ang="0">
                        <a:pos x="3" y="0"/>
                      </a:cxn>
                    </a:cxnLst>
                    <a:rect l="0" t="0" r="r" b="b"/>
                    <a:pathLst>
                      <a:path w="14" h="13">
                        <a:moveTo>
                          <a:pt x="3" y="0"/>
                        </a:moveTo>
                        <a:lnTo>
                          <a:pt x="0" y="3"/>
                        </a:lnTo>
                        <a:lnTo>
                          <a:pt x="0" y="13"/>
                        </a:lnTo>
                        <a:lnTo>
                          <a:pt x="11" y="13"/>
                        </a:lnTo>
                        <a:lnTo>
                          <a:pt x="14" y="10"/>
                        </a:lnTo>
                        <a:lnTo>
                          <a:pt x="14" y="0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FFCC99"/>
                  </a:solidFill>
                  <a:ln w="14288" cap="flat">
                    <a:solidFill>
                      <a:srgbClr val="3333CC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06" name="Freeform 144"/>
                  <p:cNvSpPr>
                    <a:spLocks/>
                  </p:cNvSpPr>
                  <p:nvPr/>
                </p:nvSpPr>
                <p:spPr bwMode="auto">
                  <a:xfrm>
                    <a:off x="1460" y="3341"/>
                    <a:ext cx="127" cy="27"/>
                  </a:xfrm>
                  <a:custGeom>
                    <a:avLst/>
                    <a:gdLst/>
                    <a:ahLst/>
                    <a:cxnLst>
                      <a:cxn ang="0">
                        <a:pos x="0" y="3"/>
                      </a:cxn>
                      <a:cxn ang="0">
                        <a:pos x="11" y="3"/>
                      </a:cxn>
                      <a:cxn ang="0">
                        <a:pos x="14" y="0"/>
                      </a:cxn>
                    </a:cxnLst>
                    <a:rect l="0" t="0" r="r" b="b"/>
                    <a:pathLst>
                      <a:path w="14" h="3">
                        <a:moveTo>
                          <a:pt x="0" y="3"/>
                        </a:moveTo>
                        <a:lnTo>
                          <a:pt x="11" y="3"/>
                        </a:lnTo>
                        <a:lnTo>
                          <a:pt x="14" y="0"/>
                        </a:lnTo>
                      </a:path>
                    </a:pathLst>
                  </a:custGeom>
                  <a:solidFill>
                    <a:srgbClr val="FFCC99"/>
                  </a:solidFill>
                  <a:ln w="14288" cap="flat">
                    <a:solidFill>
                      <a:srgbClr val="3333CC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07" name="Line 145"/>
                  <p:cNvSpPr>
                    <a:spLocks noChangeShapeType="1"/>
                  </p:cNvSpPr>
                  <p:nvPr/>
                </p:nvSpPr>
                <p:spPr bwMode="auto">
                  <a:xfrm>
                    <a:off x="1560" y="3368"/>
                    <a:ext cx="1" cy="92"/>
                  </a:xfrm>
                  <a:prstGeom prst="line">
                    <a:avLst/>
                  </a:prstGeom>
                  <a:noFill/>
                  <a:ln w="14288">
                    <a:solidFill>
                      <a:srgbClr val="3333CC"/>
                    </a:solidFill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42" name="Group 146"/>
                <p:cNvGrpSpPr>
                  <a:grpSpLocks/>
                </p:cNvGrpSpPr>
                <p:nvPr/>
              </p:nvGrpSpPr>
              <p:grpSpPr bwMode="auto">
                <a:xfrm>
                  <a:off x="1569" y="3341"/>
                  <a:ext cx="136" cy="119"/>
                  <a:chOff x="1569" y="3341"/>
                  <a:chExt cx="136" cy="119"/>
                </a:xfrm>
              </p:grpSpPr>
              <p:sp>
                <p:nvSpPr>
                  <p:cNvPr id="196" name="Freeform 147"/>
                  <p:cNvSpPr>
                    <a:spLocks/>
                  </p:cNvSpPr>
                  <p:nvPr/>
                </p:nvSpPr>
                <p:spPr bwMode="auto">
                  <a:xfrm>
                    <a:off x="1569" y="3341"/>
                    <a:ext cx="136" cy="119"/>
                  </a:xfrm>
                  <a:custGeom>
                    <a:avLst/>
                    <a:gdLst/>
                    <a:ahLst/>
                    <a:cxnLst>
                      <a:cxn ang="0">
                        <a:pos x="27" y="0"/>
                      </a:cxn>
                      <a:cxn ang="0">
                        <a:pos x="0" y="27"/>
                      </a:cxn>
                      <a:cxn ang="0">
                        <a:pos x="0" y="119"/>
                      </a:cxn>
                      <a:cxn ang="0">
                        <a:pos x="100" y="119"/>
                      </a:cxn>
                      <a:cxn ang="0">
                        <a:pos x="136" y="91"/>
                      </a:cxn>
                      <a:cxn ang="0">
                        <a:pos x="136" y="0"/>
                      </a:cxn>
                      <a:cxn ang="0">
                        <a:pos x="27" y="0"/>
                      </a:cxn>
                    </a:cxnLst>
                    <a:rect l="0" t="0" r="r" b="b"/>
                    <a:pathLst>
                      <a:path w="136" h="119">
                        <a:moveTo>
                          <a:pt x="27" y="0"/>
                        </a:moveTo>
                        <a:lnTo>
                          <a:pt x="0" y="27"/>
                        </a:lnTo>
                        <a:lnTo>
                          <a:pt x="0" y="119"/>
                        </a:lnTo>
                        <a:lnTo>
                          <a:pt x="100" y="119"/>
                        </a:lnTo>
                        <a:lnTo>
                          <a:pt x="136" y="91"/>
                        </a:lnTo>
                        <a:lnTo>
                          <a:pt x="136" y="0"/>
                        </a:lnTo>
                        <a:lnTo>
                          <a:pt x="27" y="0"/>
                        </a:lnTo>
                        <a:close/>
                      </a:path>
                    </a:pathLst>
                  </a:custGeom>
                  <a:solidFill>
                    <a:srgbClr val="FFCC99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7" name="Freeform 148"/>
                  <p:cNvSpPr>
                    <a:spLocks/>
                  </p:cNvSpPr>
                  <p:nvPr/>
                </p:nvSpPr>
                <p:spPr bwMode="auto">
                  <a:xfrm>
                    <a:off x="1569" y="3341"/>
                    <a:ext cx="136" cy="27"/>
                  </a:xfrm>
                  <a:custGeom>
                    <a:avLst/>
                    <a:gdLst/>
                    <a:ahLst/>
                    <a:cxnLst>
                      <a:cxn ang="0">
                        <a:pos x="0" y="27"/>
                      </a:cxn>
                      <a:cxn ang="0">
                        <a:pos x="100" y="27"/>
                      </a:cxn>
                      <a:cxn ang="0">
                        <a:pos x="136" y="0"/>
                      </a:cxn>
                      <a:cxn ang="0">
                        <a:pos x="27" y="0"/>
                      </a:cxn>
                      <a:cxn ang="0">
                        <a:pos x="0" y="27"/>
                      </a:cxn>
                    </a:cxnLst>
                    <a:rect l="0" t="0" r="r" b="b"/>
                    <a:pathLst>
                      <a:path w="136" h="27">
                        <a:moveTo>
                          <a:pt x="0" y="27"/>
                        </a:moveTo>
                        <a:lnTo>
                          <a:pt x="100" y="27"/>
                        </a:lnTo>
                        <a:lnTo>
                          <a:pt x="136" y="0"/>
                        </a:lnTo>
                        <a:lnTo>
                          <a:pt x="27" y="0"/>
                        </a:lnTo>
                        <a:lnTo>
                          <a:pt x="0" y="27"/>
                        </a:lnTo>
                        <a:close/>
                      </a:path>
                    </a:pathLst>
                  </a:custGeom>
                  <a:solidFill>
                    <a:srgbClr val="FFCC99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8" name="Freeform 149"/>
                  <p:cNvSpPr>
                    <a:spLocks/>
                  </p:cNvSpPr>
                  <p:nvPr/>
                </p:nvSpPr>
                <p:spPr bwMode="auto">
                  <a:xfrm>
                    <a:off x="1669" y="3341"/>
                    <a:ext cx="36" cy="119"/>
                  </a:xfrm>
                  <a:custGeom>
                    <a:avLst/>
                    <a:gdLst/>
                    <a:ahLst/>
                    <a:cxnLst>
                      <a:cxn ang="0">
                        <a:pos x="0" y="27"/>
                      </a:cxn>
                      <a:cxn ang="0">
                        <a:pos x="36" y="0"/>
                      </a:cxn>
                      <a:cxn ang="0">
                        <a:pos x="36" y="91"/>
                      </a:cxn>
                      <a:cxn ang="0">
                        <a:pos x="0" y="119"/>
                      </a:cxn>
                      <a:cxn ang="0">
                        <a:pos x="0" y="27"/>
                      </a:cxn>
                    </a:cxnLst>
                    <a:rect l="0" t="0" r="r" b="b"/>
                    <a:pathLst>
                      <a:path w="36" h="119">
                        <a:moveTo>
                          <a:pt x="0" y="27"/>
                        </a:moveTo>
                        <a:lnTo>
                          <a:pt x="36" y="0"/>
                        </a:lnTo>
                        <a:lnTo>
                          <a:pt x="36" y="91"/>
                        </a:lnTo>
                        <a:lnTo>
                          <a:pt x="0" y="119"/>
                        </a:lnTo>
                        <a:lnTo>
                          <a:pt x="0" y="27"/>
                        </a:lnTo>
                        <a:close/>
                      </a:path>
                    </a:pathLst>
                  </a:custGeom>
                  <a:solidFill>
                    <a:srgbClr val="FFCC99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9" name="Freeform 150"/>
                  <p:cNvSpPr>
                    <a:spLocks/>
                  </p:cNvSpPr>
                  <p:nvPr/>
                </p:nvSpPr>
                <p:spPr bwMode="auto">
                  <a:xfrm>
                    <a:off x="1569" y="3341"/>
                    <a:ext cx="136" cy="119"/>
                  </a:xfrm>
                  <a:custGeom>
                    <a:avLst/>
                    <a:gdLst/>
                    <a:ahLst/>
                    <a:cxnLst>
                      <a:cxn ang="0">
                        <a:pos x="3" y="0"/>
                      </a:cxn>
                      <a:cxn ang="0">
                        <a:pos x="0" y="3"/>
                      </a:cxn>
                      <a:cxn ang="0">
                        <a:pos x="0" y="13"/>
                      </a:cxn>
                      <a:cxn ang="0">
                        <a:pos x="11" y="13"/>
                      </a:cxn>
                      <a:cxn ang="0">
                        <a:pos x="15" y="10"/>
                      </a:cxn>
                      <a:cxn ang="0">
                        <a:pos x="15" y="0"/>
                      </a:cxn>
                      <a:cxn ang="0">
                        <a:pos x="3" y="0"/>
                      </a:cxn>
                    </a:cxnLst>
                    <a:rect l="0" t="0" r="r" b="b"/>
                    <a:pathLst>
                      <a:path w="15" h="13">
                        <a:moveTo>
                          <a:pt x="3" y="0"/>
                        </a:moveTo>
                        <a:lnTo>
                          <a:pt x="0" y="3"/>
                        </a:lnTo>
                        <a:lnTo>
                          <a:pt x="0" y="13"/>
                        </a:lnTo>
                        <a:lnTo>
                          <a:pt x="11" y="13"/>
                        </a:lnTo>
                        <a:lnTo>
                          <a:pt x="15" y="10"/>
                        </a:lnTo>
                        <a:lnTo>
                          <a:pt x="15" y="0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FFCC99"/>
                  </a:solidFill>
                  <a:ln w="14288" cap="flat">
                    <a:solidFill>
                      <a:srgbClr val="3333CC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00" name="Freeform 151"/>
                  <p:cNvSpPr>
                    <a:spLocks/>
                  </p:cNvSpPr>
                  <p:nvPr/>
                </p:nvSpPr>
                <p:spPr bwMode="auto">
                  <a:xfrm>
                    <a:off x="1569" y="3341"/>
                    <a:ext cx="136" cy="27"/>
                  </a:xfrm>
                  <a:custGeom>
                    <a:avLst/>
                    <a:gdLst/>
                    <a:ahLst/>
                    <a:cxnLst>
                      <a:cxn ang="0">
                        <a:pos x="0" y="3"/>
                      </a:cxn>
                      <a:cxn ang="0">
                        <a:pos x="11" y="3"/>
                      </a:cxn>
                      <a:cxn ang="0">
                        <a:pos x="15" y="0"/>
                      </a:cxn>
                    </a:cxnLst>
                    <a:rect l="0" t="0" r="r" b="b"/>
                    <a:pathLst>
                      <a:path w="15" h="3">
                        <a:moveTo>
                          <a:pt x="0" y="3"/>
                        </a:moveTo>
                        <a:lnTo>
                          <a:pt x="11" y="3"/>
                        </a:lnTo>
                        <a:lnTo>
                          <a:pt x="15" y="0"/>
                        </a:lnTo>
                      </a:path>
                    </a:pathLst>
                  </a:custGeom>
                  <a:solidFill>
                    <a:srgbClr val="FFCC99"/>
                  </a:solidFill>
                  <a:ln w="14288" cap="flat">
                    <a:solidFill>
                      <a:srgbClr val="3333CC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01" name="Line 152"/>
                  <p:cNvSpPr>
                    <a:spLocks noChangeShapeType="1"/>
                  </p:cNvSpPr>
                  <p:nvPr/>
                </p:nvSpPr>
                <p:spPr bwMode="auto">
                  <a:xfrm>
                    <a:off x="1669" y="3368"/>
                    <a:ext cx="1" cy="92"/>
                  </a:xfrm>
                  <a:prstGeom prst="line">
                    <a:avLst/>
                  </a:prstGeom>
                  <a:noFill/>
                  <a:ln w="14288">
                    <a:solidFill>
                      <a:srgbClr val="3333CC"/>
                    </a:solidFill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43" name="Group 153"/>
                <p:cNvGrpSpPr>
                  <a:grpSpLocks/>
                </p:cNvGrpSpPr>
                <p:nvPr/>
              </p:nvGrpSpPr>
              <p:grpSpPr bwMode="auto">
                <a:xfrm>
                  <a:off x="1678" y="3341"/>
                  <a:ext cx="127" cy="119"/>
                  <a:chOff x="1678" y="3341"/>
                  <a:chExt cx="127" cy="119"/>
                </a:xfrm>
              </p:grpSpPr>
              <p:sp>
                <p:nvSpPr>
                  <p:cNvPr id="190" name="Freeform 154"/>
                  <p:cNvSpPr>
                    <a:spLocks/>
                  </p:cNvSpPr>
                  <p:nvPr/>
                </p:nvSpPr>
                <p:spPr bwMode="auto">
                  <a:xfrm>
                    <a:off x="1678" y="3341"/>
                    <a:ext cx="127" cy="119"/>
                  </a:xfrm>
                  <a:custGeom>
                    <a:avLst/>
                    <a:gdLst/>
                    <a:ahLst/>
                    <a:cxnLst>
                      <a:cxn ang="0">
                        <a:pos x="27" y="0"/>
                      </a:cxn>
                      <a:cxn ang="0">
                        <a:pos x="0" y="27"/>
                      </a:cxn>
                      <a:cxn ang="0">
                        <a:pos x="0" y="119"/>
                      </a:cxn>
                      <a:cxn ang="0">
                        <a:pos x="100" y="119"/>
                      </a:cxn>
                      <a:cxn ang="0">
                        <a:pos x="127" y="91"/>
                      </a:cxn>
                      <a:cxn ang="0">
                        <a:pos x="127" y="0"/>
                      </a:cxn>
                      <a:cxn ang="0">
                        <a:pos x="27" y="0"/>
                      </a:cxn>
                    </a:cxnLst>
                    <a:rect l="0" t="0" r="r" b="b"/>
                    <a:pathLst>
                      <a:path w="127" h="119">
                        <a:moveTo>
                          <a:pt x="27" y="0"/>
                        </a:moveTo>
                        <a:lnTo>
                          <a:pt x="0" y="27"/>
                        </a:lnTo>
                        <a:lnTo>
                          <a:pt x="0" y="119"/>
                        </a:lnTo>
                        <a:lnTo>
                          <a:pt x="100" y="119"/>
                        </a:lnTo>
                        <a:lnTo>
                          <a:pt x="127" y="91"/>
                        </a:lnTo>
                        <a:lnTo>
                          <a:pt x="127" y="0"/>
                        </a:lnTo>
                        <a:lnTo>
                          <a:pt x="27" y="0"/>
                        </a:lnTo>
                        <a:close/>
                      </a:path>
                    </a:pathLst>
                  </a:custGeom>
                  <a:solidFill>
                    <a:srgbClr val="FFCC99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1" name="Freeform 155"/>
                  <p:cNvSpPr>
                    <a:spLocks/>
                  </p:cNvSpPr>
                  <p:nvPr/>
                </p:nvSpPr>
                <p:spPr bwMode="auto">
                  <a:xfrm>
                    <a:off x="1678" y="3341"/>
                    <a:ext cx="127" cy="27"/>
                  </a:xfrm>
                  <a:custGeom>
                    <a:avLst/>
                    <a:gdLst/>
                    <a:ahLst/>
                    <a:cxnLst>
                      <a:cxn ang="0">
                        <a:pos x="0" y="27"/>
                      </a:cxn>
                      <a:cxn ang="0">
                        <a:pos x="100" y="27"/>
                      </a:cxn>
                      <a:cxn ang="0">
                        <a:pos x="127" y="0"/>
                      </a:cxn>
                      <a:cxn ang="0">
                        <a:pos x="27" y="0"/>
                      </a:cxn>
                      <a:cxn ang="0">
                        <a:pos x="0" y="27"/>
                      </a:cxn>
                    </a:cxnLst>
                    <a:rect l="0" t="0" r="r" b="b"/>
                    <a:pathLst>
                      <a:path w="127" h="27">
                        <a:moveTo>
                          <a:pt x="0" y="27"/>
                        </a:moveTo>
                        <a:lnTo>
                          <a:pt x="100" y="27"/>
                        </a:lnTo>
                        <a:lnTo>
                          <a:pt x="127" y="0"/>
                        </a:lnTo>
                        <a:lnTo>
                          <a:pt x="27" y="0"/>
                        </a:lnTo>
                        <a:lnTo>
                          <a:pt x="0" y="27"/>
                        </a:lnTo>
                        <a:close/>
                      </a:path>
                    </a:pathLst>
                  </a:custGeom>
                  <a:solidFill>
                    <a:srgbClr val="FFCC99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2" name="Freeform 156"/>
                  <p:cNvSpPr>
                    <a:spLocks/>
                  </p:cNvSpPr>
                  <p:nvPr/>
                </p:nvSpPr>
                <p:spPr bwMode="auto">
                  <a:xfrm>
                    <a:off x="1778" y="3341"/>
                    <a:ext cx="27" cy="119"/>
                  </a:xfrm>
                  <a:custGeom>
                    <a:avLst/>
                    <a:gdLst/>
                    <a:ahLst/>
                    <a:cxnLst>
                      <a:cxn ang="0">
                        <a:pos x="0" y="27"/>
                      </a:cxn>
                      <a:cxn ang="0">
                        <a:pos x="27" y="0"/>
                      </a:cxn>
                      <a:cxn ang="0">
                        <a:pos x="27" y="91"/>
                      </a:cxn>
                      <a:cxn ang="0">
                        <a:pos x="0" y="119"/>
                      </a:cxn>
                      <a:cxn ang="0">
                        <a:pos x="0" y="27"/>
                      </a:cxn>
                    </a:cxnLst>
                    <a:rect l="0" t="0" r="r" b="b"/>
                    <a:pathLst>
                      <a:path w="27" h="119">
                        <a:moveTo>
                          <a:pt x="0" y="27"/>
                        </a:moveTo>
                        <a:lnTo>
                          <a:pt x="27" y="0"/>
                        </a:lnTo>
                        <a:lnTo>
                          <a:pt x="27" y="91"/>
                        </a:lnTo>
                        <a:lnTo>
                          <a:pt x="0" y="119"/>
                        </a:lnTo>
                        <a:lnTo>
                          <a:pt x="0" y="27"/>
                        </a:lnTo>
                        <a:close/>
                      </a:path>
                    </a:pathLst>
                  </a:custGeom>
                  <a:solidFill>
                    <a:srgbClr val="FFCC99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3" name="Freeform 157"/>
                  <p:cNvSpPr>
                    <a:spLocks/>
                  </p:cNvSpPr>
                  <p:nvPr/>
                </p:nvSpPr>
                <p:spPr bwMode="auto">
                  <a:xfrm>
                    <a:off x="1678" y="3341"/>
                    <a:ext cx="127" cy="119"/>
                  </a:xfrm>
                  <a:custGeom>
                    <a:avLst/>
                    <a:gdLst/>
                    <a:ahLst/>
                    <a:cxnLst>
                      <a:cxn ang="0">
                        <a:pos x="3" y="0"/>
                      </a:cxn>
                      <a:cxn ang="0">
                        <a:pos x="0" y="3"/>
                      </a:cxn>
                      <a:cxn ang="0">
                        <a:pos x="0" y="13"/>
                      </a:cxn>
                      <a:cxn ang="0">
                        <a:pos x="11" y="13"/>
                      </a:cxn>
                      <a:cxn ang="0">
                        <a:pos x="14" y="10"/>
                      </a:cxn>
                      <a:cxn ang="0">
                        <a:pos x="14" y="0"/>
                      </a:cxn>
                      <a:cxn ang="0">
                        <a:pos x="3" y="0"/>
                      </a:cxn>
                    </a:cxnLst>
                    <a:rect l="0" t="0" r="r" b="b"/>
                    <a:pathLst>
                      <a:path w="14" h="13">
                        <a:moveTo>
                          <a:pt x="3" y="0"/>
                        </a:moveTo>
                        <a:lnTo>
                          <a:pt x="0" y="3"/>
                        </a:lnTo>
                        <a:lnTo>
                          <a:pt x="0" y="13"/>
                        </a:lnTo>
                        <a:lnTo>
                          <a:pt x="11" y="13"/>
                        </a:lnTo>
                        <a:lnTo>
                          <a:pt x="14" y="10"/>
                        </a:lnTo>
                        <a:lnTo>
                          <a:pt x="14" y="0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FFCC99"/>
                  </a:solidFill>
                  <a:ln w="14288" cap="flat">
                    <a:solidFill>
                      <a:srgbClr val="3333CC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4" name="Freeform 158"/>
                  <p:cNvSpPr>
                    <a:spLocks/>
                  </p:cNvSpPr>
                  <p:nvPr/>
                </p:nvSpPr>
                <p:spPr bwMode="auto">
                  <a:xfrm>
                    <a:off x="1678" y="3341"/>
                    <a:ext cx="127" cy="27"/>
                  </a:xfrm>
                  <a:custGeom>
                    <a:avLst/>
                    <a:gdLst/>
                    <a:ahLst/>
                    <a:cxnLst>
                      <a:cxn ang="0">
                        <a:pos x="0" y="3"/>
                      </a:cxn>
                      <a:cxn ang="0">
                        <a:pos x="11" y="3"/>
                      </a:cxn>
                      <a:cxn ang="0">
                        <a:pos x="14" y="0"/>
                      </a:cxn>
                    </a:cxnLst>
                    <a:rect l="0" t="0" r="r" b="b"/>
                    <a:pathLst>
                      <a:path w="14" h="3">
                        <a:moveTo>
                          <a:pt x="0" y="3"/>
                        </a:moveTo>
                        <a:lnTo>
                          <a:pt x="11" y="3"/>
                        </a:lnTo>
                        <a:lnTo>
                          <a:pt x="14" y="0"/>
                        </a:lnTo>
                      </a:path>
                    </a:pathLst>
                  </a:custGeom>
                  <a:solidFill>
                    <a:srgbClr val="FFCC99"/>
                  </a:solidFill>
                  <a:ln w="14288" cap="flat">
                    <a:solidFill>
                      <a:srgbClr val="3333CC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5" name="Line 159"/>
                  <p:cNvSpPr>
                    <a:spLocks noChangeShapeType="1"/>
                  </p:cNvSpPr>
                  <p:nvPr/>
                </p:nvSpPr>
                <p:spPr bwMode="auto">
                  <a:xfrm>
                    <a:off x="1778" y="3368"/>
                    <a:ext cx="1" cy="92"/>
                  </a:xfrm>
                  <a:prstGeom prst="line">
                    <a:avLst/>
                  </a:prstGeom>
                  <a:noFill/>
                  <a:ln w="14288">
                    <a:solidFill>
                      <a:srgbClr val="3333CC"/>
                    </a:solidFill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44" name="Group 160"/>
              <p:cNvGrpSpPr>
                <a:grpSpLocks/>
              </p:cNvGrpSpPr>
              <p:nvPr/>
            </p:nvGrpSpPr>
            <p:grpSpPr bwMode="auto">
              <a:xfrm>
                <a:off x="1460" y="3249"/>
                <a:ext cx="345" cy="110"/>
                <a:chOff x="1460" y="3249"/>
                <a:chExt cx="345" cy="110"/>
              </a:xfrm>
            </p:grpSpPr>
            <p:grpSp>
              <p:nvGrpSpPr>
                <p:cNvPr id="145" name="Group 161"/>
                <p:cNvGrpSpPr>
                  <a:grpSpLocks/>
                </p:cNvGrpSpPr>
                <p:nvPr/>
              </p:nvGrpSpPr>
              <p:grpSpPr bwMode="auto">
                <a:xfrm>
                  <a:off x="1460" y="3249"/>
                  <a:ext cx="127" cy="110"/>
                  <a:chOff x="1460" y="3249"/>
                  <a:chExt cx="127" cy="110"/>
                </a:xfrm>
              </p:grpSpPr>
              <p:sp>
                <p:nvSpPr>
                  <p:cNvPr id="181" name="Freeform 162"/>
                  <p:cNvSpPr>
                    <a:spLocks/>
                  </p:cNvSpPr>
                  <p:nvPr/>
                </p:nvSpPr>
                <p:spPr bwMode="auto">
                  <a:xfrm>
                    <a:off x="1460" y="3249"/>
                    <a:ext cx="127" cy="110"/>
                  </a:xfrm>
                  <a:custGeom>
                    <a:avLst/>
                    <a:gdLst/>
                    <a:ahLst/>
                    <a:cxnLst>
                      <a:cxn ang="0">
                        <a:pos x="27" y="0"/>
                      </a:cxn>
                      <a:cxn ang="0">
                        <a:pos x="0" y="28"/>
                      </a:cxn>
                      <a:cxn ang="0">
                        <a:pos x="0" y="110"/>
                      </a:cxn>
                      <a:cxn ang="0">
                        <a:pos x="100" y="110"/>
                      </a:cxn>
                      <a:cxn ang="0">
                        <a:pos x="127" y="83"/>
                      </a:cxn>
                      <a:cxn ang="0">
                        <a:pos x="127" y="0"/>
                      </a:cxn>
                      <a:cxn ang="0">
                        <a:pos x="27" y="0"/>
                      </a:cxn>
                    </a:cxnLst>
                    <a:rect l="0" t="0" r="r" b="b"/>
                    <a:pathLst>
                      <a:path w="127" h="110">
                        <a:moveTo>
                          <a:pt x="27" y="0"/>
                        </a:moveTo>
                        <a:lnTo>
                          <a:pt x="0" y="28"/>
                        </a:lnTo>
                        <a:lnTo>
                          <a:pt x="0" y="110"/>
                        </a:lnTo>
                        <a:lnTo>
                          <a:pt x="100" y="110"/>
                        </a:lnTo>
                        <a:lnTo>
                          <a:pt x="127" y="83"/>
                        </a:lnTo>
                        <a:lnTo>
                          <a:pt x="127" y="0"/>
                        </a:lnTo>
                        <a:lnTo>
                          <a:pt x="27" y="0"/>
                        </a:lnTo>
                        <a:close/>
                      </a:path>
                    </a:pathLst>
                  </a:custGeom>
                  <a:solidFill>
                    <a:srgbClr val="FFCC99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2" name="Freeform 163"/>
                  <p:cNvSpPr>
                    <a:spLocks/>
                  </p:cNvSpPr>
                  <p:nvPr/>
                </p:nvSpPr>
                <p:spPr bwMode="auto">
                  <a:xfrm>
                    <a:off x="1460" y="3249"/>
                    <a:ext cx="127" cy="28"/>
                  </a:xfrm>
                  <a:custGeom>
                    <a:avLst/>
                    <a:gdLst/>
                    <a:ahLst/>
                    <a:cxnLst>
                      <a:cxn ang="0">
                        <a:pos x="0" y="28"/>
                      </a:cxn>
                      <a:cxn ang="0">
                        <a:pos x="100" y="28"/>
                      </a:cxn>
                      <a:cxn ang="0">
                        <a:pos x="127" y="0"/>
                      </a:cxn>
                      <a:cxn ang="0">
                        <a:pos x="27" y="0"/>
                      </a:cxn>
                      <a:cxn ang="0">
                        <a:pos x="0" y="28"/>
                      </a:cxn>
                    </a:cxnLst>
                    <a:rect l="0" t="0" r="r" b="b"/>
                    <a:pathLst>
                      <a:path w="127" h="28">
                        <a:moveTo>
                          <a:pt x="0" y="28"/>
                        </a:moveTo>
                        <a:lnTo>
                          <a:pt x="100" y="28"/>
                        </a:lnTo>
                        <a:lnTo>
                          <a:pt x="127" y="0"/>
                        </a:lnTo>
                        <a:lnTo>
                          <a:pt x="27" y="0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FFCC99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3" name="Freeform 164"/>
                  <p:cNvSpPr>
                    <a:spLocks/>
                  </p:cNvSpPr>
                  <p:nvPr/>
                </p:nvSpPr>
                <p:spPr bwMode="auto">
                  <a:xfrm>
                    <a:off x="1560" y="3249"/>
                    <a:ext cx="27" cy="110"/>
                  </a:xfrm>
                  <a:custGeom>
                    <a:avLst/>
                    <a:gdLst/>
                    <a:ahLst/>
                    <a:cxnLst>
                      <a:cxn ang="0">
                        <a:pos x="0" y="28"/>
                      </a:cxn>
                      <a:cxn ang="0">
                        <a:pos x="27" y="0"/>
                      </a:cxn>
                      <a:cxn ang="0">
                        <a:pos x="27" y="83"/>
                      </a:cxn>
                      <a:cxn ang="0">
                        <a:pos x="0" y="110"/>
                      </a:cxn>
                      <a:cxn ang="0">
                        <a:pos x="0" y="28"/>
                      </a:cxn>
                    </a:cxnLst>
                    <a:rect l="0" t="0" r="r" b="b"/>
                    <a:pathLst>
                      <a:path w="27" h="110">
                        <a:moveTo>
                          <a:pt x="0" y="28"/>
                        </a:moveTo>
                        <a:lnTo>
                          <a:pt x="27" y="0"/>
                        </a:lnTo>
                        <a:lnTo>
                          <a:pt x="27" y="83"/>
                        </a:lnTo>
                        <a:lnTo>
                          <a:pt x="0" y="110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FFCC99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4" name="Freeform 165"/>
                  <p:cNvSpPr>
                    <a:spLocks/>
                  </p:cNvSpPr>
                  <p:nvPr/>
                </p:nvSpPr>
                <p:spPr bwMode="auto">
                  <a:xfrm>
                    <a:off x="1460" y="3249"/>
                    <a:ext cx="127" cy="110"/>
                  </a:xfrm>
                  <a:custGeom>
                    <a:avLst/>
                    <a:gdLst/>
                    <a:ahLst/>
                    <a:cxnLst>
                      <a:cxn ang="0">
                        <a:pos x="3" y="0"/>
                      </a:cxn>
                      <a:cxn ang="0">
                        <a:pos x="0" y="3"/>
                      </a:cxn>
                      <a:cxn ang="0">
                        <a:pos x="0" y="12"/>
                      </a:cxn>
                      <a:cxn ang="0">
                        <a:pos x="11" y="12"/>
                      </a:cxn>
                      <a:cxn ang="0">
                        <a:pos x="14" y="9"/>
                      </a:cxn>
                      <a:cxn ang="0">
                        <a:pos x="14" y="0"/>
                      </a:cxn>
                      <a:cxn ang="0">
                        <a:pos x="3" y="0"/>
                      </a:cxn>
                    </a:cxnLst>
                    <a:rect l="0" t="0" r="r" b="b"/>
                    <a:pathLst>
                      <a:path w="14" h="12">
                        <a:moveTo>
                          <a:pt x="3" y="0"/>
                        </a:moveTo>
                        <a:lnTo>
                          <a:pt x="0" y="3"/>
                        </a:lnTo>
                        <a:lnTo>
                          <a:pt x="0" y="12"/>
                        </a:lnTo>
                        <a:lnTo>
                          <a:pt x="11" y="12"/>
                        </a:lnTo>
                        <a:lnTo>
                          <a:pt x="14" y="9"/>
                        </a:lnTo>
                        <a:lnTo>
                          <a:pt x="14" y="0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FFCC99"/>
                  </a:solidFill>
                  <a:ln w="14288" cap="flat">
                    <a:solidFill>
                      <a:srgbClr val="3333CC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5" name="Freeform 166"/>
                  <p:cNvSpPr>
                    <a:spLocks/>
                  </p:cNvSpPr>
                  <p:nvPr/>
                </p:nvSpPr>
                <p:spPr bwMode="auto">
                  <a:xfrm>
                    <a:off x="1460" y="3249"/>
                    <a:ext cx="127" cy="28"/>
                  </a:xfrm>
                  <a:custGeom>
                    <a:avLst/>
                    <a:gdLst/>
                    <a:ahLst/>
                    <a:cxnLst>
                      <a:cxn ang="0">
                        <a:pos x="0" y="3"/>
                      </a:cxn>
                      <a:cxn ang="0">
                        <a:pos x="11" y="3"/>
                      </a:cxn>
                      <a:cxn ang="0">
                        <a:pos x="14" y="0"/>
                      </a:cxn>
                    </a:cxnLst>
                    <a:rect l="0" t="0" r="r" b="b"/>
                    <a:pathLst>
                      <a:path w="14" h="3">
                        <a:moveTo>
                          <a:pt x="0" y="3"/>
                        </a:moveTo>
                        <a:lnTo>
                          <a:pt x="11" y="3"/>
                        </a:lnTo>
                        <a:lnTo>
                          <a:pt x="14" y="0"/>
                        </a:lnTo>
                      </a:path>
                    </a:pathLst>
                  </a:custGeom>
                  <a:solidFill>
                    <a:srgbClr val="FFCC99"/>
                  </a:solidFill>
                  <a:ln w="14288" cap="flat">
                    <a:solidFill>
                      <a:srgbClr val="3333CC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6" name="Line 167"/>
                  <p:cNvSpPr>
                    <a:spLocks noChangeShapeType="1"/>
                  </p:cNvSpPr>
                  <p:nvPr/>
                </p:nvSpPr>
                <p:spPr bwMode="auto">
                  <a:xfrm>
                    <a:off x="1560" y="3277"/>
                    <a:ext cx="1" cy="82"/>
                  </a:xfrm>
                  <a:prstGeom prst="line">
                    <a:avLst/>
                  </a:prstGeom>
                  <a:noFill/>
                  <a:ln w="14288">
                    <a:solidFill>
                      <a:srgbClr val="3333CC"/>
                    </a:solidFill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46" name="Group 168"/>
                <p:cNvGrpSpPr>
                  <a:grpSpLocks/>
                </p:cNvGrpSpPr>
                <p:nvPr/>
              </p:nvGrpSpPr>
              <p:grpSpPr bwMode="auto">
                <a:xfrm>
                  <a:off x="1569" y="3249"/>
                  <a:ext cx="136" cy="110"/>
                  <a:chOff x="1569" y="3249"/>
                  <a:chExt cx="136" cy="110"/>
                </a:xfrm>
              </p:grpSpPr>
              <p:sp>
                <p:nvSpPr>
                  <p:cNvPr id="175" name="Freeform 169"/>
                  <p:cNvSpPr>
                    <a:spLocks/>
                  </p:cNvSpPr>
                  <p:nvPr/>
                </p:nvSpPr>
                <p:spPr bwMode="auto">
                  <a:xfrm>
                    <a:off x="1569" y="3249"/>
                    <a:ext cx="136" cy="110"/>
                  </a:xfrm>
                  <a:custGeom>
                    <a:avLst/>
                    <a:gdLst/>
                    <a:ahLst/>
                    <a:cxnLst>
                      <a:cxn ang="0">
                        <a:pos x="27" y="0"/>
                      </a:cxn>
                      <a:cxn ang="0">
                        <a:pos x="0" y="28"/>
                      </a:cxn>
                      <a:cxn ang="0">
                        <a:pos x="0" y="110"/>
                      </a:cxn>
                      <a:cxn ang="0">
                        <a:pos x="100" y="110"/>
                      </a:cxn>
                      <a:cxn ang="0">
                        <a:pos x="136" y="83"/>
                      </a:cxn>
                      <a:cxn ang="0">
                        <a:pos x="136" y="0"/>
                      </a:cxn>
                      <a:cxn ang="0">
                        <a:pos x="27" y="0"/>
                      </a:cxn>
                    </a:cxnLst>
                    <a:rect l="0" t="0" r="r" b="b"/>
                    <a:pathLst>
                      <a:path w="136" h="110">
                        <a:moveTo>
                          <a:pt x="27" y="0"/>
                        </a:moveTo>
                        <a:lnTo>
                          <a:pt x="0" y="28"/>
                        </a:lnTo>
                        <a:lnTo>
                          <a:pt x="0" y="110"/>
                        </a:lnTo>
                        <a:lnTo>
                          <a:pt x="100" y="110"/>
                        </a:lnTo>
                        <a:lnTo>
                          <a:pt x="136" y="83"/>
                        </a:lnTo>
                        <a:lnTo>
                          <a:pt x="136" y="0"/>
                        </a:lnTo>
                        <a:lnTo>
                          <a:pt x="27" y="0"/>
                        </a:lnTo>
                        <a:close/>
                      </a:path>
                    </a:pathLst>
                  </a:custGeom>
                  <a:solidFill>
                    <a:srgbClr val="FFCC99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76" name="Freeform 170"/>
                  <p:cNvSpPr>
                    <a:spLocks/>
                  </p:cNvSpPr>
                  <p:nvPr/>
                </p:nvSpPr>
                <p:spPr bwMode="auto">
                  <a:xfrm>
                    <a:off x="1569" y="3249"/>
                    <a:ext cx="136" cy="28"/>
                  </a:xfrm>
                  <a:custGeom>
                    <a:avLst/>
                    <a:gdLst/>
                    <a:ahLst/>
                    <a:cxnLst>
                      <a:cxn ang="0">
                        <a:pos x="0" y="28"/>
                      </a:cxn>
                      <a:cxn ang="0">
                        <a:pos x="100" y="28"/>
                      </a:cxn>
                      <a:cxn ang="0">
                        <a:pos x="136" y="0"/>
                      </a:cxn>
                      <a:cxn ang="0">
                        <a:pos x="27" y="0"/>
                      </a:cxn>
                      <a:cxn ang="0">
                        <a:pos x="0" y="28"/>
                      </a:cxn>
                    </a:cxnLst>
                    <a:rect l="0" t="0" r="r" b="b"/>
                    <a:pathLst>
                      <a:path w="136" h="28">
                        <a:moveTo>
                          <a:pt x="0" y="28"/>
                        </a:moveTo>
                        <a:lnTo>
                          <a:pt x="100" y="28"/>
                        </a:lnTo>
                        <a:lnTo>
                          <a:pt x="136" y="0"/>
                        </a:lnTo>
                        <a:lnTo>
                          <a:pt x="27" y="0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FFCC99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77" name="Freeform 171"/>
                  <p:cNvSpPr>
                    <a:spLocks/>
                  </p:cNvSpPr>
                  <p:nvPr/>
                </p:nvSpPr>
                <p:spPr bwMode="auto">
                  <a:xfrm>
                    <a:off x="1669" y="3249"/>
                    <a:ext cx="36" cy="110"/>
                  </a:xfrm>
                  <a:custGeom>
                    <a:avLst/>
                    <a:gdLst/>
                    <a:ahLst/>
                    <a:cxnLst>
                      <a:cxn ang="0">
                        <a:pos x="0" y="28"/>
                      </a:cxn>
                      <a:cxn ang="0">
                        <a:pos x="36" y="0"/>
                      </a:cxn>
                      <a:cxn ang="0">
                        <a:pos x="36" y="83"/>
                      </a:cxn>
                      <a:cxn ang="0">
                        <a:pos x="0" y="110"/>
                      </a:cxn>
                      <a:cxn ang="0">
                        <a:pos x="0" y="28"/>
                      </a:cxn>
                    </a:cxnLst>
                    <a:rect l="0" t="0" r="r" b="b"/>
                    <a:pathLst>
                      <a:path w="36" h="110">
                        <a:moveTo>
                          <a:pt x="0" y="28"/>
                        </a:moveTo>
                        <a:lnTo>
                          <a:pt x="36" y="0"/>
                        </a:lnTo>
                        <a:lnTo>
                          <a:pt x="36" y="83"/>
                        </a:lnTo>
                        <a:lnTo>
                          <a:pt x="0" y="110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FFCC99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78" name="Freeform 172"/>
                  <p:cNvSpPr>
                    <a:spLocks/>
                  </p:cNvSpPr>
                  <p:nvPr/>
                </p:nvSpPr>
                <p:spPr bwMode="auto">
                  <a:xfrm>
                    <a:off x="1569" y="3249"/>
                    <a:ext cx="136" cy="110"/>
                  </a:xfrm>
                  <a:custGeom>
                    <a:avLst/>
                    <a:gdLst/>
                    <a:ahLst/>
                    <a:cxnLst>
                      <a:cxn ang="0">
                        <a:pos x="3" y="0"/>
                      </a:cxn>
                      <a:cxn ang="0">
                        <a:pos x="0" y="3"/>
                      </a:cxn>
                      <a:cxn ang="0">
                        <a:pos x="0" y="12"/>
                      </a:cxn>
                      <a:cxn ang="0">
                        <a:pos x="11" y="12"/>
                      </a:cxn>
                      <a:cxn ang="0">
                        <a:pos x="15" y="9"/>
                      </a:cxn>
                      <a:cxn ang="0">
                        <a:pos x="15" y="0"/>
                      </a:cxn>
                      <a:cxn ang="0">
                        <a:pos x="3" y="0"/>
                      </a:cxn>
                    </a:cxnLst>
                    <a:rect l="0" t="0" r="r" b="b"/>
                    <a:pathLst>
                      <a:path w="15" h="12">
                        <a:moveTo>
                          <a:pt x="3" y="0"/>
                        </a:moveTo>
                        <a:lnTo>
                          <a:pt x="0" y="3"/>
                        </a:lnTo>
                        <a:lnTo>
                          <a:pt x="0" y="12"/>
                        </a:lnTo>
                        <a:lnTo>
                          <a:pt x="11" y="12"/>
                        </a:lnTo>
                        <a:lnTo>
                          <a:pt x="15" y="9"/>
                        </a:lnTo>
                        <a:lnTo>
                          <a:pt x="15" y="0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FFCC99"/>
                  </a:solidFill>
                  <a:ln w="14288" cap="flat">
                    <a:solidFill>
                      <a:srgbClr val="3333CC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79" name="Freeform 173"/>
                  <p:cNvSpPr>
                    <a:spLocks/>
                  </p:cNvSpPr>
                  <p:nvPr/>
                </p:nvSpPr>
                <p:spPr bwMode="auto">
                  <a:xfrm>
                    <a:off x="1569" y="3249"/>
                    <a:ext cx="136" cy="28"/>
                  </a:xfrm>
                  <a:custGeom>
                    <a:avLst/>
                    <a:gdLst/>
                    <a:ahLst/>
                    <a:cxnLst>
                      <a:cxn ang="0">
                        <a:pos x="0" y="3"/>
                      </a:cxn>
                      <a:cxn ang="0">
                        <a:pos x="11" y="3"/>
                      </a:cxn>
                      <a:cxn ang="0">
                        <a:pos x="15" y="0"/>
                      </a:cxn>
                    </a:cxnLst>
                    <a:rect l="0" t="0" r="r" b="b"/>
                    <a:pathLst>
                      <a:path w="15" h="3">
                        <a:moveTo>
                          <a:pt x="0" y="3"/>
                        </a:moveTo>
                        <a:lnTo>
                          <a:pt x="11" y="3"/>
                        </a:lnTo>
                        <a:lnTo>
                          <a:pt x="15" y="0"/>
                        </a:lnTo>
                      </a:path>
                    </a:pathLst>
                  </a:custGeom>
                  <a:solidFill>
                    <a:srgbClr val="FFCC99"/>
                  </a:solidFill>
                  <a:ln w="14288" cap="flat">
                    <a:solidFill>
                      <a:srgbClr val="3333CC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0" name="Line 174"/>
                  <p:cNvSpPr>
                    <a:spLocks noChangeShapeType="1"/>
                  </p:cNvSpPr>
                  <p:nvPr/>
                </p:nvSpPr>
                <p:spPr bwMode="auto">
                  <a:xfrm>
                    <a:off x="1669" y="3277"/>
                    <a:ext cx="1" cy="82"/>
                  </a:xfrm>
                  <a:prstGeom prst="line">
                    <a:avLst/>
                  </a:prstGeom>
                  <a:noFill/>
                  <a:ln w="14288">
                    <a:solidFill>
                      <a:srgbClr val="3333CC"/>
                    </a:solidFill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47" name="Group 175"/>
                <p:cNvGrpSpPr>
                  <a:grpSpLocks/>
                </p:cNvGrpSpPr>
                <p:nvPr/>
              </p:nvGrpSpPr>
              <p:grpSpPr bwMode="auto">
                <a:xfrm>
                  <a:off x="1678" y="3249"/>
                  <a:ext cx="127" cy="110"/>
                  <a:chOff x="1678" y="3249"/>
                  <a:chExt cx="127" cy="110"/>
                </a:xfrm>
              </p:grpSpPr>
              <p:sp>
                <p:nvSpPr>
                  <p:cNvPr id="169" name="Freeform 176"/>
                  <p:cNvSpPr>
                    <a:spLocks/>
                  </p:cNvSpPr>
                  <p:nvPr/>
                </p:nvSpPr>
                <p:spPr bwMode="auto">
                  <a:xfrm>
                    <a:off x="1678" y="3249"/>
                    <a:ext cx="127" cy="110"/>
                  </a:xfrm>
                  <a:custGeom>
                    <a:avLst/>
                    <a:gdLst/>
                    <a:ahLst/>
                    <a:cxnLst>
                      <a:cxn ang="0">
                        <a:pos x="27" y="0"/>
                      </a:cxn>
                      <a:cxn ang="0">
                        <a:pos x="0" y="28"/>
                      </a:cxn>
                      <a:cxn ang="0">
                        <a:pos x="0" y="110"/>
                      </a:cxn>
                      <a:cxn ang="0">
                        <a:pos x="100" y="110"/>
                      </a:cxn>
                      <a:cxn ang="0">
                        <a:pos x="127" y="83"/>
                      </a:cxn>
                      <a:cxn ang="0">
                        <a:pos x="127" y="0"/>
                      </a:cxn>
                      <a:cxn ang="0">
                        <a:pos x="27" y="0"/>
                      </a:cxn>
                    </a:cxnLst>
                    <a:rect l="0" t="0" r="r" b="b"/>
                    <a:pathLst>
                      <a:path w="127" h="110">
                        <a:moveTo>
                          <a:pt x="27" y="0"/>
                        </a:moveTo>
                        <a:lnTo>
                          <a:pt x="0" y="28"/>
                        </a:lnTo>
                        <a:lnTo>
                          <a:pt x="0" y="110"/>
                        </a:lnTo>
                        <a:lnTo>
                          <a:pt x="100" y="110"/>
                        </a:lnTo>
                        <a:lnTo>
                          <a:pt x="127" y="83"/>
                        </a:lnTo>
                        <a:lnTo>
                          <a:pt x="127" y="0"/>
                        </a:lnTo>
                        <a:lnTo>
                          <a:pt x="27" y="0"/>
                        </a:lnTo>
                        <a:close/>
                      </a:path>
                    </a:pathLst>
                  </a:custGeom>
                  <a:solidFill>
                    <a:srgbClr val="FFCC99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70" name="Freeform 177"/>
                  <p:cNvSpPr>
                    <a:spLocks/>
                  </p:cNvSpPr>
                  <p:nvPr/>
                </p:nvSpPr>
                <p:spPr bwMode="auto">
                  <a:xfrm>
                    <a:off x="1678" y="3249"/>
                    <a:ext cx="127" cy="28"/>
                  </a:xfrm>
                  <a:custGeom>
                    <a:avLst/>
                    <a:gdLst/>
                    <a:ahLst/>
                    <a:cxnLst>
                      <a:cxn ang="0">
                        <a:pos x="0" y="28"/>
                      </a:cxn>
                      <a:cxn ang="0">
                        <a:pos x="100" y="28"/>
                      </a:cxn>
                      <a:cxn ang="0">
                        <a:pos x="127" y="0"/>
                      </a:cxn>
                      <a:cxn ang="0">
                        <a:pos x="27" y="0"/>
                      </a:cxn>
                      <a:cxn ang="0">
                        <a:pos x="0" y="28"/>
                      </a:cxn>
                    </a:cxnLst>
                    <a:rect l="0" t="0" r="r" b="b"/>
                    <a:pathLst>
                      <a:path w="127" h="28">
                        <a:moveTo>
                          <a:pt x="0" y="28"/>
                        </a:moveTo>
                        <a:lnTo>
                          <a:pt x="100" y="28"/>
                        </a:lnTo>
                        <a:lnTo>
                          <a:pt x="127" y="0"/>
                        </a:lnTo>
                        <a:lnTo>
                          <a:pt x="27" y="0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FFCC99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71" name="Freeform 178"/>
                  <p:cNvSpPr>
                    <a:spLocks/>
                  </p:cNvSpPr>
                  <p:nvPr/>
                </p:nvSpPr>
                <p:spPr bwMode="auto">
                  <a:xfrm>
                    <a:off x="1778" y="3249"/>
                    <a:ext cx="27" cy="110"/>
                  </a:xfrm>
                  <a:custGeom>
                    <a:avLst/>
                    <a:gdLst/>
                    <a:ahLst/>
                    <a:cxnLst>
                      <a:cxn ang="0">
                        <a:pos x="0" y="28"/>
                      </a:cxn>
                      <a:cxn ang="0">
                        <a:pos x="27" y="0"/>
                      </a:cxn>
                      <a:cxn ang="0">
                        <a:pos x="27" y="83"/>
                      </a:cxn>
                      <a:cxn ang="0">
                        <a:pos x="0" y="110"/>
                      </a:cxn>
                      <a:cxn ang="0">
                        <a:pos x="0" y="28"/>
                      </a:cxn>
                    </a:cxnLst>
                    <a:rect l="0" t="0" r="r" b="b"/>
                    <a:pathLst>
                      <a:path w="27" h="110">
                        <a:moveTo>
                          <a:pt x="0" y="28"/>
                        </a:moveTo>
                        <a:lnTo>
                          <a:pt x="27" y="0"/>
                        </a:lnTo>
                        <a:lnTo>
                          <a:pt x="27" y="83"/>
                        </a:lnTo>
                        <a:lnTo>
                          <a:pt x="0" y="110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FFCC99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72" name="Freeform 179"/>
                  <p:cNvSpPr>
                    <a:spLocks/>
                  </p:cNvSpPr>
                  <p:nvPr/>
                </p:nvSpPr>
                <p:spPr bwMode="auto">
                  <a:xfrm>
                    <a:off x="1678" y="3249"/>
                    <a:ext cx="127" cy="110"/>
                  </a:xfrm>
                  <a:custGeom>
                    <a:avLst/>
                    <a:gdLst/>
                    <a:ahLst/>
                    <a:cxnLst>
                      <a:cxn ang="0">
                        <a:pos x="3" y="0"/>
                      </a:cxn>
                      <a:cxn ang="0">
                        <a:pos x="0" y="3"/>
                      </a:cxn>
                      <a:cxn ang="0">
                        <a:pos x="0" y="12"/>
                      </a:cxn>
                      <a:cxn ang="0">
                        <a:pos x="11" y="12"/>
                      </a:cxn>
                      <a:cxn ang="0">
                        <a:pos x="14" y="9"/>
                      </a:cxn>
                      <a:cxn ang="0">
                        <a:pos x="14" y="0"/>
                      </a:cxn>
                      <a:cxn ang="0">
                        <a:pos x="3" y="0"/>
                      </a:cxn>
                    </a:cxnLst>
                    <a:rect l="0" t="0" r="r" b="b"/>
                    <a:pathLst>
                      <a:path w="14" h="12">
                        <a:moveTo>
                          <a:pt x="3" y="0"/>
                        </a:moveTo>
                        <a:lnTo>
                          <a:pt x="0" y="3"/>
                        </a:lnTo>
                        <a:lnTo>
                          <a:pt x="0" y="12"/>
                        </a:lnTo>
                        <a:lnTo>
                          <a:pt x="11" y="12"/>
                        </a:lnTo>
                        <a:lnTo>
                          <a:pt x="14" y="9"/>
                        </a:lnTo>
                        <a:lnTo>
                          <a:pt x="14" y="0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FFCC99"/>
                  </a:solidFill>
                  <a:ln w="14288" cap="flat">
                    <a:solidFill>
                      <a:srgbClr val="3333CC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73" name="Freeform 180"/>
                  <p:cNvSpPr>
                    <a:spLocks/>
                  </p:cNvSpPr>
                  <p:nvPr/>
                </p:nvSpPr>
                <p:spPr bwMode="auto">
                  <a:xfrm>
                    <a:off x="1678" y="3249"/>
                    <a:ext cx="127" cy="28"/>
                  </a:xfrm>
                  <a:custGeom>
                    <a:avLst/>
                    <a:gdLst/>
                    <a:ahLst/>
                    <a:cxnLst>
                      <a:cxn ang="0">
                        <a:pos x="0" y="3"/>
                      </a:cxn>
                      <a:cxn ang="0">
                        <a:pos x="11" y="3"/>
                      </a:cxn>
                      <a:cxn ang="0">
                        <a:pos x="14" y="0"/>
                      </a:cxn>
                    </a:cxnLst>
                    <a:rect l="0" t="0" r="r" b="b"/>
                    <a:pathLst>
                      <a:path w="14" h="3">
                        <a:moveTo>
                          <a:pt x="0" y="3"/>
                        </a:moveTo>
                        <a:lnTo>
                          <a:pt x="11" y="3"/>
                        </a:lnTo>
                        <a:lnTo>
                          <a:pt x="14" y="0"/>
                        </a:lnTo>
                      </a:path>
                    </a:pathLst>
                  </a:custGeom>
                  <a:solidFill>
                    <a:srgbClr val="FFCC99"/>
                  </a:solidFill>
                  <a:ln w="14288" cap="flat">
                    <a:solidFill>
                      <a:srgbClr val="3333CC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74" name="Line 181"/>
                  <p:cNvSpPr>
                    <a:spLocks noChangeShapeType="1"/>
                  </p:cNvSpPr>
                  <p:nvPr/>
                </p:nvSpPr>
                <p:spPr bwMode="auto">
                  <a:xfrm>
                    <a:off x="1778" y="3277"/>
                    <a:ext cx="1" cy="82"/>
                  </a:xfrm>
                  <a:prstGeom prst="line">
                    <a:avLst/>
                  </a:prstGeom>
                  <a:noFill/>
                  <a:ln w="14288">
                    <a:solidFill>
                      <a:srgbClr val="3333CC"/>
                    </a:solidFill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66" name="Group 182"/>
              <p:cNvGrpSpPr>
                <a:grpSpLocks/>
              </p:cNvGrpSpPr>
              <p:nvPr/>
            </p:nvGrpSpPr>
            <p:grpSpPr bwMode="auto">
              <a:xfrm>
                <a:off x="1460" y="3149"/>
                <a:ext cx="345" cy="119"/>
                <a:chOff x="1460" y="3149"/>
                <a:chExt cx="345" cy="119"/>
              </a:xfrm>
            </p:grpSpPr>
            <p:grpSp>
              <p:nvGrpSpPr>
                <p:cNvPr id="167" name="Group 183"/>
                <p:cNvGrpSpPr>
                  <a:grpSpLocks/>
                </p:cNvGrpSpPr>
                <p:nvPr/>
              </p:nvGrpSpPr>
              <p:grpSpPr bwMode="auto">
                <a:xfrm>
                  <a:off x="1460" y="3149"/>
                  <a:ext cx="127" cy="119"/>
                  <a:chOff x="1460" y="3149"/>
                  <a:chExt cx="127" cy="119"/>
                </a:xfrm>
              </p:grpSpPr>
              <p:sp>
                <p:nvSpPr>
                  <p:cNvPr id="160" name="Freeform 184"/>
                  <p:cNvSpPr>
                    <a:spLocks/>
                  </p:cNvSpPr>
                  <p:nvPr/>
                </p:nvSpPr>
                <p:spPr bwMode="auto">
                  <a:xfrm>
                    <a:off x="1460" y="3149"/>
                    <a:ext cx="127" cy="119"/>
                  </a:xfrm>
                  <a:custGeom>
                    <a:avLst/>
                    <a:gdLst/>
                    <a:ahLst/>
                    <a:cxnLst>
                      <a:cxn ang="0">
                        <a:pos x="27" y="0"/>
                      </a:cxn>
                      <a:cxn ang="0">
                        <a:pos x="0" y="36"/>
                      </a:cxn>
                      <a:cxn ang="0">
                        <a:pos x="0" y="119"/>
                      </a:cxn>
                      <a:cxn ang="0">
                        <a:pos x="100" y="119"/>
                      </a:cxn>
                      <a:cxn ang="0">
                        <a:pos x="127" y="91"/>
                      </a:cxn>
                      <a:cxn ang="0">
                        <a:pos x="127" y="0"/>
                      </a:cxn>
                      <a:cxn ang="0">
                        <a:pos x="27" y="0"/>
                      </a:cxn>
                    </a:cxnLst>
                    <a:rect l="0" t="0" r="r" b="b"/>
                    <a:pathLst>
                      <a:path w="127" h="119">
                        <a:moveTo>
                          <a:pt x="27" y="0"/>
                        </a:moveTo>
                        <a:lnTo>
                          <a:pt x="0" y="36"/>
                        </a:lnTo>
                        <a:lnTo>
                          <a:pt x="0" y="119"/>
                        </a:lnTo>
                        <a:lnTo>
                          <a:pt x="100" y="119"/>
                        </a:lnTo>
                        <a:lnTo>
                          <a:pt x="127" y="91"/>
                        </a:lnTo>
                        <a:lnTo>
                          <a:pt x="127" y="0"/>
                        </a:lnTo>
                        <a:lnTo>
                          <a:pt x="27" y="0"/>
                        </a:lnTo>
                        <a:close/>
                      </a:path>
                    </a:pathLst>
                  </a:custGeom>
                  <a:solidFill>
                    <a:srgbClr val="FFCC99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61" name="Freeform 185"/>
                  <p:cNvSpPr>
                    <a:spLocks/>
                  </p:cNvSpPr>
                  <p:nvPr/>
                </p:nvSpPr>
                <p:spPr bwMode="auto">
                  <a:xfrm>
                    <a:off x="1460" y="3149"/>
                    <a:ext cx="127" cy="36"/>
                  </a:xfrm>
                  <a:custGeom>
                    <a:avLst/>
                    <a:gdLst/>
                    <a:ahLst/>
                    <a:cxnLst>
                      <a:cxn ang="0">
                        <a:pos x="0" y="36"/>
                      </a:cxn>
                      <a:cxn ang="0">
                        <a:pos x="100" y="36"/>
                      </a:cxn>
                      <a:cxn ang="0">
                        <a:pos x="127" y="0"/>
                      </a:cxn>
                      <a:cxn ang="0">
                        <a:pos x="27" y="0"/>
                      </a:cxn>
                      <a:cxn ang="0">
                        <a:pos x="0" y="36"/>
                      </a:cxn>
                    </a:cxnLst>
                    <a:rect l="0" t="0" r="r" b="b"/>
                    <a:pathLst>
                      <a:path w="127" h="36">
                        <a:moveTo>
                          <a:pt x="0" y="36"/>
                        </a:moveTo>
                        <a:lnTo>
                          <a:pt x="100" y="36"/>
                        </a:lnTo>
                        <a:lnTo>
                          <a:pt x="127" y="0"/>
                        </a:lnTo>
                        <a:lnTo>
                          <a:pt x="27" y="0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FFCC99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62" name="Freeform 186"/>
                  <p:cNvSpPr>
                    <a:spLocks/>
                  </p:cNvSpPr>
                  <p:nvPr/>
                </p:nvSpPr>
                <p:spPr bwMode="auto">
                  <a:xfrm>
                    <a:off x="1560" y="3149"/>
                    <a:ext cx="27" cy="119"/>
                  </a:xfrm>
                  <a:custGeom>
                    <a:avLst/>
                    <a:gdLst/>
                    <a:ahLst/>
                    <a:cxnLst>
                      <a:cxn ang="0">
                        <a:pos x="0" y="36"/>
                      </a:cxn>
                      <a:cxn ang="0">
                        <a:pos x="27" y="0"/>
                      </a:cxn>
                      <a:cxn ang="0">
                        <a:pos x="27" y="91"/>
                      </a:cxn>
                      <a:cxn ang="0">
                        <a:pos x="0" y="119"/>
                      </a:cxn>
                      <a:cxn ang="0">
                        <a:pos x="0" y="36"/>
                      </a:cxn>
                    </a:cxnLst>
                    <a:rect l="0" t="0" r="r" b="b"/>
                    <a:pathLst>
                      <a:path w="27" h="119">
                        <a:moveTo>
                          <a:pt x="0" y="36"/>
                        </a:moveTo>
                        <a:lnTo>
                          <a:pt x="27" y="0"/>
                        </a:lnTo>
                        <a:lnTo>
                          <a:pt x="27" y="91"/>
                        </a:lnTo>
                        <a:lnTo>
                          <a:pt x="0" y="119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FFCC99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63" name="Freeform 187"/>
                  <p:cNvSpPr>
                    <a:spLocks/>
                  </p:cNvSpPr>
                  <p:nvPr/>
                </p:nvSpPr>
                <p:spPr bwMode="auto">
                  <a:xfrm>
                    <a:off x="1460" y="3149"/>
                    <a:ext cx="127" cy="119"/>
                  </a:xfrm>
                  <a:custGeom>
                    <a:avLst/>
                    <a:gdLst/>
                    <a:ahLst/>
                    <a:cxnLst>
                      <a:cxn ang="0">
                        <a:pos x="3" y="0"/>
                      </a:cxn>
                      <a:cxn ang="0">
                        <a:pos x="0" y="4"/>
                      </a:cxn>
                      <a:cxn ang="0">
                        <a:pos x="0" y="13"/>
                      </a:cxn>
                      <a:cxn ang="0">
                        <a:pos x="11" y="13"/>
                      </a:cxn>
                      <a:cxn ang="0">
                        <a:pos x="14" y="10"/>
                      </a:cxn>
                      <a:cxn ang="0">
                        <a:pos x="14" y="0"/>
                      </a:cxn>
                      <a:cxn ang="0">
                        <a:pos x="3" y="0"/>
                      </a:cxn>
                    </a:cxnLst>
                    <a:rect l="0" t="0" r="r" b="b"/>
                    <a:pathLst>
                      <a:path w="14" h="13">
                        <a:moveTo>
                          <a:pt x="3" y="0"/>
                        </a:moveTo>
                        <a:lnTo>
                          <a:pt x="0" y="4"/>
                        </a:lnTo>
                        <a:lnTo>
                          <a:pt x="0" y="13"/>
                        </a:lnTo>
                        <a:lnTo>
                          <a:pt x="11" y="13"/>
                        </a:lnTo>
                        <a:lnTo>
                          <a:pt x="14" y="10"/>
                        </a:lnTo>
                        <a:lnTo>
                          <a:pt x="14" y="0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FFCC99"/>
                  </a:solidFill>
                  <a:ln w="14288" cap="flat">
                    <a:solidFill>
                      <a:srgbClr val="3333CC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64" name="Freeform 188"/>
                  <p:cNvSpPr>
                    <a:spLocks/>
                  </p:cNvSpPr>
                  <p:nvPr/>
                </p:nvSpPr>
                <p:spPr bwMode="auto">
                  <a:xfrm>
                    <a:off x="1460" y="3149"/>
                    <a:ext cx="127" cy="36"/>
                  </a:xfrm>
                  <a:custGeom>
                    <a:avLst/>
                    <a:gdLst/>
                    <a:ahLst/>
                    <a:cxnLst>
                      <a:cxn ang="0">
                        <a:pos x="0" y="4"/>
                      </a:cxn>
                      <a:cxn ang="0">
                        <a:pos x="11" y="4"/>
                      </a:cxn>
                      <a:cxn ang="0">
                        <a:pos x="14" y="0"/>
                      </a:cxn>
                    </a:cxnLst>
                    <a:rect l="0" t="0" r="r" b="b"/>
                    <a:pathLst>
                      <a:path w="14" h="4">
                        <a:moveTo>
                          <a:pt x="0" y="4"/>
                        </a:moveTo>
                        <a:lnTo>
                          <a:pt x="11" y="4"/>
                        </a:lnTo>
                        <a:lnTo>
                          <a:pt x="14" y="0"/>
                        </a:lnTo>
                      </a:path>
                    </a:pathLst>
                  </a:custGeom>
                  <a:solidFill>
                    <a:srgbClr val="FFCC99"/>
                  </a:solidFill>
                  <a:ln w="14288" cap="flat">
                    <a:solidFill>
                      <a:srgbClr val="3333CC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65" name="Line 189"/>
                  <p:cNvSpPr>
                    <a:spLocks noChangeShapeType="1"/>
                  </p:cNvSpPr>
                  <p:nvPr/>
                </p:nvSpPr>
                <p:spPr bwMode="auto">
                  <a:xfrm>
                    <a:off x="1560" y="3185"/>
                    <a:ext cx="1" cy="83"/>
                  </a:xfrm>
                  <a:prstGeom prst="line">
                    <a:avLst/>
                  </a:prstGeom>
                  <a:noFill/>
                  <a:ln w="14288">
                    <a:solidFill>
                      <a:srgbClr val="3333CC"/>
                    </a:solidFill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68" name="Group 190"/>
                <p:cNvGrpSpPr>
                  <a:grpSpLocks/>
                </p:cNvGrpSpPr>
                <p:nvPr/>
              </p:nvGrpSpPr>
              <p:grpSpPr bwMode="auto">
                <a:xfrm>
                  <a:off x="1569" y="3149"/>
                  <a:ext cx="136" cy="119"/>
                  <a:chOff x="1569" y="3149"/>
                  <a:chExt cx="136" cy="119"/>
                </a:xfrm>
              </p:grpSpPr>
              <p:sp>
                <p:nvSpPr>
                  <p:cNvPr id="154" name="Freeform 191"/>
                  <p:cNvSpPr>
                    <a:spLocks/>
                  </p:cNvSpPr>
                  <p:nvPr/>
                </p:nvSpPr>
                <p:spPr bwMode="auto">
                  <a:xfrm>
                    <a:off x="1569" y="3149"/>
                    <a:ext cx="136" cy="119"/>
                  </a:xfrm>
                  <a:custGeom>
                    <a:avLst/>
                    <a:gdLst/>
                    <a:ahLst/>
                    <a:cxnLst>
                      <a:cxn ang="0">
                        <a:pos x="27" y="0"/>
                      </a:cxn>
                      <a:cxn ang="0">
                        <a:pos x="0" y="36"/>
                      </a:cxn>
                      <a:cxn ang="0">
                        <a:pos x="0" y="119"/>
                      </a:cxn>
                      <a:cxn ang="0">
                        <a:pos x="100" y="119"/>
                      </a:cxn>
                      <a:cxn ang="0">
                        <a:pos x="136" y="91"/>
                      </a:cxn>
                      <a:cxn ang="0">
                        <a:pos x="136" y="0"/>
                      </a:cxn>
                      <a:cxn ang="0">
                        <a:pos x="27" y="0"/>
                      </a:cxn>
                    </a:cxnLst>
                    <a:rect l="0" t="0" r="r" b="b"/>
                    <a:pathLst>
                      <a:path w="136" h="119">
                        <a:moveTo>
                          <a:pt x="27" y="0"/>
                        </a:moveTo>
                        <a:lnTo>
                          <a:pt x="0" y="36"/>
                        </a:lnTo>
                        <a:lnTo>
                          <a:pt x="0" y="119"/>
                        </a:lnTo>
                        <a:lnTo>
                          <a:pt x="100" y="119"/>
                        </a:lnTo>
                        <a:lnTo>
                          <a:pt x="136" y="91"/>
                        </a:lnTo>
                        <a:lnTo>
                          <a:pt x="136" y="0"/>
                        </a:lnTo>
                        <a:lnTo>
                          <a:pt x="27" y="0"/>
                        </a:lnTo>
                        <a:close/>
                      </a:path>
                    </a:pathLst>
                  </a:custGeom>
                  <a:solidFill>
                    <a:srgbClr val="FFCC99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55" name="Freeform 192"/>
                  <p:cNvSpPr>
                    <a:spLocks/>
                  </p:cNvSpPr>
                  <p:nvPr/>
                </p:nvSpPr>
                <p:spPr bwMode="auto">
                  <a:xfrm>
                    <a:off x="1569" y="3149"/>
                    <a:ext cx="136" cy="36"/>
                  </a:xfrm>
                  <a:custGeom>
                    <a:avLst/>
                    <a:gdLst/>
                    <a:ahLst/>
                    <a:cxnLst>
                      <a:cxn ang="0">
                        <a:pos x="0" y="36"/>
                      </a:cxn>
                      <a:cxn ang="0">
                        <a:pos x="100" y="36"/>
                      </a:cxn>
                      <a:cxn ang="0">
                        <a:pos x="136" y="0"/>
                      </a:cxn>
                      <a:cxn ang="0">
                        <a:pos x="27" y="0"/>
                      </a:cxn>
                      <a:cxn ang="0">
                        <a:pos x="0" y="36"/>
                      </a:cxn>
                    </a:cxnLst>
                    <a:rect l="0" t="0" r="r" b="b"/>
                    <a:pathLst>
                      <a:path w="136" h="36">
                        <a:moveTo>
                          <a:pt x="0" y="36"/>
                        </a:moveTo>
                        <a:lnTo>
                          <a:pt x="100" y="36"/>
                        </a:lnTo>
                        <a:lnTo>
                          <a:pt x="136" y="0"/>
                        </a:lnTo>
                        <a:lnTo>
                          <a:pt x="27" y="0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FFCC99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56" name="Freeform 193"/>
                  <p:cNvSpPr>
                    <a:spLocks/>
                  </p:cNvSpPr>
                  <p:nvPr/>
                </p:nvSpPr>
                <p:spPr bwMode="auto">
                  <a:xfrm>
                    <a:off x="1669" y="3149"/>
                    <a:ext cx="36" cy="119"/>
                  </a:xfrm>
                  <a:custGeom>
                    <a:avLst/>
                    <a:gdLst/>
                    <a:ahLst/>
                    <a:cxnLst>
                      <a:cxn ang="0">
                        <a:pos x="0" y="36"/>
                      </a:cxn>
                      <a:cxn ang="0">
                        <a:pos x="36" y="0"/>
                      </a:cxn>
                      <a:cxn ang="0">
                        <a:pos x="36" y="91"/>
                      </a:cxn>
                      <a:cxn ang="0">
                        <a:pos x="0" y="119"/>
                      </a:cxn>
                      <a:cxn ang="0">
                        <a:pos x="0" y="36"/>
                      </a:cxn>
                    </a:cxnLst>
                    <a:rect l="0" t="0" r="r" b="b"/>
                    <a:pathLst>
                      <a:path w="36" h="119">
                        <a:moveTo>
                          <a:pt x="0" y="36"/>
                        </a:moveTo>
                        <a:lnTo>
                          <a:pt x="36" y="0"/>
                        </a:lnTo>
                        <a:lnTo>
                          <a:pt x="36" y="91"/>
                        </a:lnTo>
                        <a:lnTo>
                          <a:pt x="0" y="119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FFCC99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57" name="Freeform 194"/>
                  <p:cNvSpPr>
                    <a:spLocks/>
                  </p:cNvSpPr>
                  <p:nvPr/>
                </p:nvSpPr>
                <p:spPr bwMode="auto">
                  <a:xfrm>
                    <a:off x="1569" y="3149"/>
                    <a:ext cx="136" cy="119"/>
                  </a:xfrm>
                  <a:custGeom>
                    <a:avLst/>
                    <a:gdLst/>
                    <a:ahLst/>
                    <a:cxnLst>
                      <a:cxn ang="0">
                        <a:pos x="3" y="0"/>
                      </a:cxn>
                      <a:cxn ang="0">
                        <a:pos x="0" y="4"/>
                      </a:cxn>
                      <a:cxn ang="0">
                        <a:pos x="0" y="13"/>
                      </a:cxn>
                      <a:cxn ang="0">
                        <a:pos x="11" y="13"/>
                      </a:cxn>
                      <a:cxn ang="0">
                        <a:pos x="15" y="10"/>
                      </a:cxn>
                      <a:cxn ang="0">
                        <a:pos x="15" y="0"/>
                      </a:cxn>
                      <a:cxn ang="0">
                        <a:pos x="3" y="0"/>
                      </a:cxn>
                    </a:cxnLst>
                    <a:rect l="0" t="0" r="r" b="b"/>
                    <a:pathLst>
                      <a:path w="15" h="13">
                        <a:moveTo>
                          <a:pt x="3" y="0"/>
                        </a:moveTo>
                        <a:lnTo>
                          <a:pt x="0" y="4"/>
                        </a:lnTo>
                        <a:lnTo>
                          <a:pt x="0" y="13"/>
                        </a:lnTo>
                        <a:lnTo>
                          <a:pt x="11" y="13"/>
                        </a:lnTo>
                        <a:lnTo>
                          <a:pt x="15" y="10"/>
                        </a:lnTo>
                        <a:lnTo>
                          <a:pt x="15" y="0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FFCC99"/>
                  </a:solidFill>
                  <a:ln w="14288" cap="flat">
                    <a:solidFill>
                      <a:srgbClr val="3333CC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58" name="Freeform 195"/>
                  <p:cNvSpPr>
                    <a:spLocks/>
                  </p:cNvSpPr>
                  <p:nvPr/>
                </p:nvSpPr>
                <p:spPr bwMode="auto">
                  <a:xfrm>
                    <a:off x="1569" y="3149"/>
                    <a:ext cx="136" cy="36"/>
                  </a:xfrm>
                  <a:custGeom>
                    <a:avLst/>
                    <a:gdLst/>
                    <a:ahLst/>
                    <a:cxnLst>
                      <a:cxn ang="0">
                        <a:pos x="0" y="4"/>
                      </a:cxn>
                      <a:cxn ang="0">
                        <a:pos x="11" y="4"/>
                      </a:cxn>
                      <a:cxn ang="0">
                        <a:pos x="15" y="0"/>
                      </a:cxn>
                    </a:cxnLst>
                    <a:rect l="0" t="0" r="r" b="b"/>
                    <a:pathLst>
                      <a:path w="15" h="4">
                        <a:moveTo>
                          <a:pt x="0" y="4"/>
                        </a:moveTo>
                        <a:lnTo>
                          <a:pt x="11" y="4"/>
                        </a:lnTo>
                        <a:lnTo>
                          <a:pt x="15" y="0"/>
                        </a:lnTo>
                      </a:path>
                    </a:pathLst>
                  </a:custGeom>
                  <a:solidFill>
                    <a:srgbClr val="FFCC99"/>
                  </a:solidFill>
                  <a:ln w="14288" cap="flat">
                    <a:solidFill>
                      <a:srgbClr val="3333CC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59" name="Line 196"/>
                  <p:cNvSpPr>
                    <a:spLocks noChangeShapeType="1"/>
                  </p:cNvSpPr>
                  <p:nvPr/>
                </p:nvSpPr>
                <p:spPr bwMode="auto">
                  <a:xfrm>
                    <a:off x="1669" y="3185"/>
                    <a:ext cx="1" cy="83"/>
                  </a:xfrm>
                  <a:prstGeom prst="line">
                    <a:avLst/>
                  </a:prstGeom>
                  <a:noFill/>
                  <a:ln w="14288">
                    <a:solidFill>
                      <a:srgbClr val="3333CC"/>
                    </a:solidFill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87" name="Group 197"/>
                <p:cNvGrpSpPr>
                  <a:grpSpLocks/>
                </p:cNvGrpSpPr>
                <p:nvPr/>
              </p:nvGrpSpPr>
              <p:grpSpPr bwMode="auto">
                <a:xfrm>
                  <a:off x="1678" y="3149"/>
                  <a:ext cx="127" cy="119"/>
                  <a:chOff x="1678" y="3149"/>
                  <a:chExt cx="127" cy="119"/>
                </a:xfrm>
              </p:grpSpPr>
              <p:sp>
                <p:nvSpPr>
                  <p:cNvPr id="148" name="Freeform 198"/>
                  <p:cNvSpPr>
                    <a:spLocks/>
                  </p:cNvSpPr>
                  <p:nvPr/>
                </p:nvSpPr>
                <p:spPr bwMode="auto">
                  <a:xfrm>
                    <a:off x="1678" y="3149"/>
                    <a:ext cx="127" cy="119"/>
                  </a:xfrm>
                  <a:custGeom>
                    <a:avLst/>
                    <a:gdLst/>
                    <a:ahLst/>
                    <a:cxnLst>
                      <a:cxn ang="0">
                        <a:pos x="27" y="0"/>
                      </a:cxn>
                      <a:cxn ang="0">
                        <a:pos x="0" y="36"/>
                      </a:cxn>
                      <a:cxn ang="0">
                        <a:pos x="0" y="119"/>
                      </a:cxn>
                      <a:cxn ang="0">
                        <a:pos x="100" y="119"/>
                      </a:cxn>
                      <a:cxn ang="0">
                        <a:pos x="127" y="91"/>
                      </a:cxn>
                      <a:cxn ang="0">
                        <a:pos x="127" y="0"/>
                      </a:cxn>
                      <a:cxn ang="0">
                        <a:pos x="27" y="0"/>
                      </a:cxn>
                    </a:cxnLst>
                    <a:rect l="0" t="0" r="r" b="b"/>
                    <a:pathLst>
                      <a:path w="127" h="119">
                        <a:moveTo>
                          <a:pt x="27" y="0"/>
                        </a:moveTo>
                        <a:lnTo>
                          <a:pt x="0" y="36"/>
                        </a:lnTo>
                        <a:lnTo>
                          <a:pt x="0" y="119"/>
                        </a:lnTo>
                        <a:lnTo>
                          <a:pt x="100" y="119"/>
                        </a:lnTo>
                        <a:lnTo>
                          <a:pt x="127" y="91"/>
                        </a:lnTo>
                        <a:lnTo>
                          <a:pt x="127" y="0"/>
                        </a:lnTo>
                        <a:lnTo>
                          <a:pt x="27" y="0"/>
                        </a:lnTo>
                        <a:close/>
                      </a:path>
                    </a:pathLst>
                  </a:custGeom>
                  <a:solidFill>
                    <a:srgbClr val="FFCC99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49" name="Freeform 199"/>
                  <p:cNvSpPr>
                    <a:spLocks/>
                  </p:cNvSpPr>
                  <p:nvPr/>
                </p:nvSpPr>
                <p:spPr bwMode="auto">
                  <a:xfrm>
                    <a:off x="1678" y="3149"/>
                    <a:ext cx="127" cy="36"/>
                  </a:xfrm>
                  <a:custGeom>
                    <a:avLst/>
                    <a:gdLst/>
                    <a:ahLst/>
                    <a:cxnLst>
                      <a:cxn ang="0">
                        <a:pos x="0" y="36"/>
                      </a:cxn>
                      <a:cxn ang="0">
                        <a:pos x="100" y="36"/>
                      </a:cxn>
                      <a:cxn ang="0">
                        <a:pos x="127" y="0"/>
                      </a:cxn>
                      <a:cxn ang="0">
                        <a:pos x="27" y="0"/>
                      </a:cxn>
                      <a:cxn ang="0">
                        <a:pos x="0" y="36"/>
                      </a:cxn>
                    </a:cxnLst>
                    <a:rect l="0" t="0" r="r" b="b"/>
                    <a:pathLst>
                      <a:path w="127" h="36">
                        <a:moveTo>
                          <a:pt x="0" y="36"/>
                        </a:moveTo>
                        <a:lnTo>
                          <a:pt x="100" y="36"/>
                        </a:lnTo>
                        <a:lnTo>
                          <a:pt x="127" y="0"/>
                        </a:lnTo>
                        <a:lnTo>
                          <a:pt x="27" y="0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FFCC99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50" name="Freeform 200"/>
                  <p:cNvSpPr>
                    <a:spLocks/>
                  </p:cNvSpPr>
                  <p:nvPr/>
                </p:nvSpPr>
                <p:spPr bwMode="auto">
                  <a:xfrm>
                    <a:off x="1778" y="3149"/>
                    <a:ext cx="27" cy="119"/>
                  </a:xfrm>
                  <a:custGeom>
                    <a:avLst/>
                    <a:gdLst/>
                    <a:ahLst/>
                    <a:cxnLst>
                      <a:cxn ang="0">
                        <a:pos x="0" y="36"/>
                      </a:cxn>
                      <a:cxn ang="0">
                        <a:pos x="27" y="0"/>
                      </a:cxn>
                      <a:cxn ang="0">
                        <a:pos x="27" y="91"/>
                      </a:cxn>
                      <a:cxn ang="0">
                        <a:pos x="0" y="119"/>
                      </a:cxn>
                      <a:cxn ang="0">
                        <a:pos x="0" y="36"/>
                      </a:cxn>
                    </a:cxnLst>
                    <a:rect l="0" t="0" r="r" b="b"/>
                    <a:pathLst>
                      <a:path w="27" h="119">
                        <a:moveTo>
                          <a:pt x="0" y="36"/>
                        </a:moveTo>
                        <a:lnTo>
                          <a:pt x="27" y="0"/>
                        </a:lnTo>
                        <a:lnTo>
                          <a:pt x="27" y="91"/>
                        </a:lnTo>
                        <a:lnTo>
                          <a:pt x="0" y="119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FFCC99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51" name="Freeform 201"/>
                  <p:cNvSpPr>
                    <a:spLocks/>
                  </p:cNvSpPr>
                  <p:nvPr/>
                </p:nvSpPr>
                <p:spPr bwMode="auto">
                  <a:xfrm>
                    <a:off x="1678" y="3149"/>
                    <a:ext cx="127" cy="119"/>
                  </a:xfrm>
                  <a:custGeom>
                    <a:avLst/>
                    <a:gdLst/>
                    <a:ahLst/>
                    <a:cxnLst>
                      <a:cxn ang="0">
                        <a:pos x="3" y="0"/>
                      </a:cxn>
                      <a:cxn ang="0">
                        <a:pos x="0" y="4"/>
                      </a:cxn>
                      <a:cxn ang="0">
                        <a:pos x="0" y="13"/>
                      </a:cxn>
                      <a:cxn ang="0">
                        <a:pos x="11" y="13"/>
                      </a:cxn>
                      <a:cxn ang="0">
                        <a:pos x="14" y="10"/>
                      </a:cxn>
                      <a:cxn ang="0">
                        <a:pos x="14" y="0"/>
                      </a:cxn>
                      <a:cxn ang="0">
                        <a:pos x="3" y="0"/>
                      </a:cxn>
                    </a:cxnLst>
                    <a:rect l="0" t="0" r="r" b="b"/>
                    <a:pathLst>
                      <a:path w="14" h="13">
                        <a:moveTo>
                          <a:pt x="3" y="0"/>
                        </a:moveTo>
                        <a:lnTo>
                          <a:pt x="0" y="4"/>
                        </a:lnTo>
                        <a:lnTo>
                          <a:pt x="0" y="13"/>
                        </a:lnTo>
                        <a:lnTo>
                          <a:pt x="11" y="13"/>
                        </a:lnTo>
                        <a:lnTo>
                          <a:pt x="14" y="10"/>
                        </a:lnTo>
                        <a:lnTo>
                          <a:pt x="14" y="0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FFCC99"/>
                  </a:solidFill>
                  <a:ln w="14288" cap="flat">
                    <a:solidFill>
                      <a:srgbClr val="3333CC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52" name="Freeform 202"/>
                  <p:cNvSpPr>
                    <a:spLocks/>
                  </p:cNvSpPr>
                  <p:nvPr/>
                </p:nvSpPr>
                <p:spPr bwMode="auto">
                  <a:xfrm>
                    <a:off x="1678" y="3149"/>
                    <a:ext cx="127" cy="36"/>
                  </a:xfrm>
                  <a:custGeom>
                    <a:avLst/>
                    <a:gdLst/>
                    <a:ahLst/>
                    <a:cxnLst>
                      <a:cxn ang="0">
                        <a:pos x="0" y="4"/>
                      </a:cxn>
                      <a:cxn ang="0">
                        <a:pos x="11" y="4"/>
                      </a:cxn>
                      <a:cxn ang="0">
                        <a:pos x="14" y="0"/>
                      </a:cxn>
                    </a:cxnLst>
                    <a:rect l="0" t="0" r="r" b="b"/>
                    <a:pathLst>
                      <a:path w="14" h="4">
                        <a:moveTo>
                          <a:pt x="0" y="4"/>
                        </a:moveTo>
                        <a:lnTo>
                          <a:pt x="11" y="4"/>
                        </a:lnTo>
                        <a:lnTo>
                          <a:pt x="14" y="0"/>
                        </a:lnTo>
                      </a:path>
                    </a:pathLst>
                  </a:custGeom>
                  <a:solidFill>
                    <a:srgbClr val="FFCC99"/>
                  </a:solidFill>
                  <a:ln w="14288" cap="flat">
                    <a:solidFill>
                      <a:srgbClr val="3333CC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53" name="Line 203"/>
                  <p:cNvSpPr>
                    <a:spLocks noChangeShapeType="1"/>
                  </p:cNvSpPr>
                  <p:nvPr/>
                </p:nvSpPr>
                <p:spPr bwMode="auto">
                  <a:xfrm>
                    <a:off x="1778" y="3185"/>
                    <a:ext cx="1" cy="83"/>
                  </a:xfrm>
                  <a:prstGeom prst="line">
                    <a:avLst/>
                  </a:prstGeom>
                  <a:noFill/>
                  <a:ln w="14288">
                    <a:solidFill>
                      <a:srgbClr val="3333CC"/>
                    </a:solidFill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188" name="Group 204"/>
            <p:cNvGrpSpPr>
              <a:grpSpLocks/>
            </p:cNvGrpSpPr>
            <p:nvPr/>
          </p:nvGrpSpPr>
          <p:grpSpPr bwMode="auto">
            <a:xfrm>
              <a:off x="2473325" y="5519738"/>
              <a:ext cx="561975" cy="493712"/>
              <a:chOff x="1778" y="3149"/>
              <a:chExt cx="354" cy="311"/>
            </a:xfrm>
          </p:grpSpPr>
          <p:grpSp>
            <p:nvGrpSpPr>
              <p:cNvPr id="189" name="Group 205"/>
              <p:cNvGrpSpPr>
                <a:grpSpLocks/>
              </p:cNvGrpSpPr>
              <p:nvPr/>
            </p:nvGrpSpPr>
            <p:grpSpPr bwMode="auto">
              <a:xfrm>
                <a:off x="1778" y="3341"/>
                <a:ext cx="354" cy="119"/>
                <a:chOff x="1778" y="3341"/>
                <a:chExt cx="354" cy="119"/>
              </a:xfrm>
            </p:grpSpPr>
            <p:grpSp>
              <p:nvGrpSpPr>
                <p:cNvPr id="208" name="Group 206"/>
                <p:cNvGrpSpPr>
                  <a:grpSpLocks/>
                </p:cNvGrpSpPr>
                <p:nvPr/>
              </p:nvGrpSpPr>
              <p:grpSpPr bwMode="auto">
                <a:xfrm>
                  <a:off x="1778" y="3341"/>
                  <a:ext cx="136" cy="119"/>
                  <a:chOff x="1778" y="3341"/>
                  <a:chExt cx="136" cy="119"/>
                </a:xfrm>
              </p:grpSpPr>
              <p:sp>
                <p:nvSpPr>
                  <p:cNvPr id="269" name="Freeform 207"/>
                  <p:cNvSpPr>
                    <a:spLocks/>
                  </p:cNvSpPr>
                  <p:nvPr/>
                </p:nvSpPr>
                <p:spPr bwMode="auto">
                  <a:xfrm>
                    <a:off x="1778" y="3341"/>
                    <a:ext cx="136" cy="119"/>
                  </a:xfrm>
                  <a:custGeom>
                    <a:avLst/>
                    <a:gdLst/>
                    <a:ahLst/>
                    <a:cxnLst>
                      <a:cxn ang="0">
                        <a:pos x="27" y="0"/>
                      </a:cxn>
                      <a:cxn ang="0">
                        <a:pos x="0" y="27"/>
                      </a:cxn>
                      <a:cxn ang="0">
                        <a:pos x="0" y="119"/>
                      </a:cxn>
                      <a:cxn ang="0">
                        <a:pos x="109" y="119"/>
                      </a:cxn>
                      <a:cxn ang="0">
                        <a:pos x="136" y="91"/>
                      </a:cxn>
                      <a:cxn ang="0">
                        <a:pos x="136" y="0"/>
                      </a:cxn>
                      <a:cxn ang="0">
                        <a:pos x="27" y="0"/>
                      </a:cxn>
                    </a:cxnLst>
                    <a:rect l="0" t="0" r="r" b="b"/>
                    <a:pathLst>
                      <a:path w="136" h="119">
                        <a:moveTo>
                          <a:pt x="27" y="0"/>
                        </a:moveTo>
                        <a:lnTo>
                          <a:pt x="0" y="27"/>
                        </a:lnTo>
                        <a:lnTo>
                          <a:pt x="0" y="119"/>
                        </a:lnTo>
                        <a:lnTo>
                          <a:pt x="109" y="119"/>
                        </a:lnTo>
                        <a:lnTo>
                          <a:pt x="136" y="91"/>
                        </a:lnTo>
                        <a:lnTo>
                          <a:pt x="136" y="0"/>
                        </a:lnTo>
                        <a:lnTo>
                          <a:pt x="27" y="0"/>
                        </a:lnTo>
                        <a:close/>
                      </a:path>
                    </a:pathLst>
                  </a:custGeom>
                  <a:solidFill>
                    <a:srgbClr val="FFCC99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0" name="Freeform 208"/>
                  <p:cNvSpPr>
                    <a:spLocks/>
                  </p:cNvSpPr>
                  <p:nvPr/>
                </p:nvSpPr>
                <p:spPr bwMode="auto">
                  <a:xfrm>
                    <a:off x="1778" y="3341"/>
                    <a:ext cx="136" cy="27"/>
                  </a:xfrm>
                  <a:custGeom>
                    <a:avLst/>
                    <a:gdLst/>
                    <a:ahLst/>
                    <a:cxnLst>
                      <a:cxn ang="0">
                        <a:pos x="0" y="27"/>
                      </a:cxn>
                      <a:cxn ang="0">
                        <a:pos x="109" y="27"/>
                      </a:cxn>
                      <a:cxn ang="0">
                        <a:pos x="136" y="0"/>
                      </a:cxn>
                      <a:cxn ang="0">
                        <a:pos x="27" y="0"/>
                      </a:cxn>
                      <a:cxn ang="0">
                        <a:pos x="0" y="27"/>
                      </a:cxn>
                    </a:cxnLst>
                    <a:rect l="0" t="0" r="r" b="b"/>
                    <a:pathLst>
                      <a:path w="136" h="27">
                        <a:moveTo>
                          <a:pt x="0" y="27"/>
                        </a:moveTo>
                        <a:lnTo>
                          <a:pt x="109" y="27"/>
                        </a:lnTo>
                        <a:lnTo>
                          <a:pt x="136" y="0"/>
                        </a:lnTo>
                        <a:lnTo>
                          <a:pt x="27" y="0"/>
                        </a:lnTo>
                        <a:lnTo>
                          <a:pt x="0" y="27"/>
                        </a:lnTo>
                        <a:close/>
                      </a:path>
                    </a:pathLst>
                  </a:custGeom>
                  <a:solidFill>
                    <a:srgbClr val="FFCC99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1" name="Freeform 209"/>
                  <p:cNvSpPr>
                    <a:spLocks/>
                  </p:cNvSpPr>
                  <p:nvPr/>
                </p:nvSpPr>
                <p:spPr bwMode="auto">
                  <a:xfrm>
                    <a:off x="1887" y="3341"/>
                    <a:ext cx="27" cy="119"/>
                  </a:xfrm>
                  <a:custGeom>
                    <a:avLst/>
                    <a:gdLst/>
                    <a:ahLst/>
                    <a:cxnLst>
                      <a:cxn ang="0">
                        <a:pos x="0" y="27"/>
                      </a:cxn>
                      <a:cxn ang="0">
                        <a:pos x="27" y="0"/>
                      </a:cxn>
                      <a:cxn ang="0">
                        <a:pos x="27" y="91"/>
                      </a:cxn>
                      <a:cxn ang="0">
                        <a:pos x="0" y="119"/>
                      </a:cxn>
                      <a:cxn ang="0">
                        <a:pos x="0" y="27"/>
                      </a:cxn>
                    </a:cxnLst>
                    <a:rect l="0" t="0" r="r" b="b"/>
                    <a:pathLst>
                      <a:path w="27" h="119">
                        <a:moveTo>
                          <a:pt x="0" y="27"/>
                        </a:moveTo>
                        <a:lnTo>
                          <a:pt x="27" y="0"/>
                        </a:lnTo>
                        <a:lnTo>
                          <a:pt x="27" y="91"/>
                        </a:lnTo>
                        <a:lnTo>
                          <a:pt x="0" y="119"/>
                        </a:lnTo>
                        <a:lnTo>
                          <a:pt x="0" y="27"/>
                        </a:lnTo>
                        <a:close/>
                      </a:path>
                    </a:pathLst>
                  </a:custGeom>
                  <a:solidFill>
                    <a:srgbClr val="FFCC99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2" name="Freeform 210"/>
                  <p:cNvSpPr>
                    <a:spLocks/>
                  </p:cNvSpPr>
                  <p:nvPr/>
                </p:nvSpPr>
                <p:spPr bwMode="auto">
                  <a:xfrm>
                    <a:off x="1778" y="3341"/>
                    <a:ext cx="136" cy="119"/>
                  </a:xfrm>
                  <a:custGeom>
                    <a:avLst/>
                    <a:gdLst/>
                    <a:ahLst/>
                    <a:cxnLst>
                      <a:cxn ang="0">
                        <a:pos x="3" y="0"/>
                      </a:cxn>
                      <a:cxn ang="0">
                        <a:pos x="0" y="3"/>
                      </a:cxn>
                      <a:cxn ang="0">
                        <a:pos x="0" y="13"/>
                      </a:cxn>
                      <a:cxn ang="0">
                        <a:pos x="12" y="13"/>
                      </a:cxn>
                      <a:cxn ang="0">
                        <a:pos x="15" y="10"/>
                      </a:cxn>
                      <a:cxn ang="0">
                        <a:pos x="15" y="0"/>
                      </a:cxn>
                      <a:cxn ang="0">
                        <a:pos x="3" y="0"/>
                      </a:cxn>
                    </a:cxnLst>
                    <a:rect l="0" t="0" r="r" b="b"/>
                    <a:pathLst>
                      <a:path w="15" h="13">
                        <a:moveTo>
                          <a:pt x="3" y="0"/>
                        </a:moveTo>
                        <a:lnTo>
                          <a:pt x="0" y="3"/>
                        </a:lnTo>
                        <a:lnTo>
                          <a:pt x="0" y="13"/>
                        </a:lnTo>
                        <a:lnTo>
                          <a:pt x="12" y="13"/>
                        </a:lnTo>
                        <a:lnTo>
                          <a:pt x="15" y="10"/>
                        </a:lnTo>
                        <a:lnTo>
                          <a:pt x="15" y="0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FFCC99"/>
                  </a:solidFill>
                  <a:ln w="14288" cap="flat">
                    <a:solidFill>
                      <a:srgbClr val="3333CC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3" name="Freeform 211"/>
                  <p:cNvSpPr>
                    <a:spLocks/>
                  </p:cNvSpPr>
                  <p:nvPr/>
                </p:nvSpPr>
                <p:spPr bwMode="auto">
                  <a:xfrm>
                    <a:off x="1778" y="3341"/>
                    <a:ext cx="136" cy="27"/>
                  </a:xfrm>
                  <a:custGeom>
                    <a:avLst/>
                    <a:gdLst/>
                    <a:ahLst/>
                    <a:cxnLst>
                      <a:cxn ang="0">
                        <a:pos x="0" y="3"/>
                      </a:cxn>
                      <a:cxn ang="0">
                        <a:pos x="12" y="3"/>
                      </a:cxn>
                      <a:cxn ang="0">
                        <a:pos x="15" y="0"/>
                      </a:cxn>
                    </a:cxnLst>
                    <a:rect l="0" t="0" r="r" b="b"/>
                    <a:pathLst>
                      <a:path w="15" h="3">
                        <a:moveTo>
                          <a:pt x="0" y="3"/>
                        </a:moveTo>
                        <a:lnTo>
                          <a:pt x="12" y="3"/>
                        </a:lnTo>
                        <a:lnTo>
                          <a:pt x="15" y="0"/>
                        </a:lnTo>
                      </a:path>
                    </a:pathLst>
                  </a:custGeom>
                  <a:solidFill>
                    <a:srgbClr val="FFCC99"/>
                  </a:solidFill>
                  <a:ln w="14288" cap="flat">
                    <a:solidFill>
                      <a:srgbClr val="3333CC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4" name="Line 212"/>
                  <p:cNvSpPr>
                    <a:spLocks noChangeShapeType="1"/>
                  </p:cNvSpPr>
                  <p:nvPr/>
                </p:nvSpPr>
                <p:spPr bwMode="auto">
                  <a:xfrm>
                    <a:off x="1887" y="3368"/>
                    <a:ext cx="1" cy="92"/>
                  </a:xfrm>
                  <a:prstGeom prst="line">
                    <a:avLst/>
                  </a:prstGeom>
                  <a:noFill/>
                  <a:ln w="14288">
                    <a:solidFill>
                      <a:srgbClr val="3333CC"/>
                    </a:solidFill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09" name="Group 213"/>
                <p:cNvGrpSpPr>
                  <a:grpSpLocks/>
                </p:cNvGrpSpPr>
                <p:nvPr/>
              </p:nvGrpSpPr>
              <p:grpSpPr bwMode="auto">
                <a:xfrm>
                  <a:off x="1887" y="3341"/>
                  <a:ext cx="136" cy="119"/>
                  <a:chOff x="1887" y="3341"/>
                  <a:chExt cx="136" cy="119"/>
                </a:xfrm>
              </p:grpSpPr>
              <p:sp>
                <p:nvSpPr>
                  <p:cNvPr id="263" name="Freeform 214"/>
                  <p:cNvSpPr>
                    <a:spLocks/>
                  </p:cNvSpPr>
                  <p:nvPr/>
                </p:nvSpPr>
                <p:spPr bwMode="auto">
                  <a:xfrm>
                    <a:off x="1887" y="3341"/>
                    <a:ext cx="136" cy="119"/>
                  </a:xfrm>
                  <a:custGeom>
                    <a:avLst/>
                    <a:gdLst/>
                    <a:ahLst/>
                    <a:cxnLst>
                      <a:cxn ang="0">
                        <a:pos x="36" y="0"/>
                      </a:cxn>
                      <a:cxn ang="0">
                        <a:pos x="0" y="27"/>
                      </a:cxn>
                      <a:cxn ang="0">
                        <a:pos x="0" y="119"/>
                      </a:cxn>
                      <a:cxn ang="0">
                        <a:pos x="108" y="119"/>
                      </a:cxn>
                      <a:cxn ang="0">
                        <a:pos x="136" y="91"/>
                      </a:cxn>
                      <a:cxn ang="0">
                        <a:pos x="136" y="0"/>
                      </a:cxn>
                      <a:cxn ang="0">
                        <a:pos x="36" y="0"/>
                      </a:cxn>
                    </a:cxnLst>
                    <a:rect l="0" t="0" r="r" b="b"/>
                    <a:pathLst>
                      <a:path w="136" h="119">
                        <a:moveTo>
                          <a:pt x="36" y="0"/>
                        </a:moveTo>
                        <a:lnTo>
                          <a:pt x="0" y="27"/>
                        </a:lnTo>
                        <a:lnTo>
                          <a:pt x="0" y="119"/>
                        </a:lnTo>
                        <a:lnTo>
                          <a:pt x="108" y="119"/>
                        </a:lnTo>
                        <a:lnTo>
                          <a:pt x="136" y="91"/>
                        </a:lnTo>
                        <a:lnTo>
                          <a:pt x="136" y="0"/>
                        </a:lnTo>
                        <a:lnTo>
                          <a:pt x="36" y="0"/>
                        </a:lnTo>
                        <a:close/>
                      </a:path>
                    </a:pathLst>
                  </a:custGeom>
                  <a:solidFill>
                    <a:srgbClr val="FFCC99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4" name="Freeform 215"/>
                  <p:cNvSpPr>
                    <a:spLocks/>
                  </p:cNvSpPr>
                  <p:nvPr/>
                </p:nvSpPr>
                <p:spPr bwMode="auto">
                  <a:xfrm>
                    <a:off x="1887" y="3341"/>
                    <a:ext cx="136" cy="27"/>
                  </a:xfrm>
                  <a:custGeom>
                    <a:avLst/>
                    <a:gdLst/>
                    <a:ahLst/>
                    <a:cxnLst>
                      <a:cxn ang="0">
                        <a:pos x="0" y="27"/>
                      </a:cxn>
                      <a:cxn ang="0">
                        <a:pos x="108" y="27"/>
                      </a:cxn>
                      <a:cxn ang="0">
                        <a:pos x="136" y="0"/>
                      </a:cxn>
                      <a:cxn ang="0">
                        <a:pos x="36" y="0"/>
                      </a:cxn>
                      <a:cxn ang="0">
                        <a:pos x="0" y="27"/>
                      </a:cxn>
                    </a:cxnLst>
                    <a:rect l="0" t="0" r="r" b="b"/>
                    <a:pathLst>
                      <a:path w="136" h="27">
                        <a:moveTo>
                          <a:pt x="0" y="27"/>
                        </a:moveTo>
                        <a:lnTo>
                          <a:pt x="108" y="27"/>
                        </a:lnTo>
                        <a:lnTo>
                          <a:pt x="136" y="0"/>
                        </a:lnTo>
                        <a:lnTo>
                          <a:pt x="36" y="0"/>
                        </a:lnTo>
                        <a:lnTo>
                          <a:pt x="0" y="27"/>
                        </a:lnTo>
                        <a:close/>
                      </a:path>
                    </a:pathLst>
                  </a:custGeom>
                  <a:solidFill>
                    <a:srgbClr val="FFCC99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5" name="Freeform 216"/>
                  <p:cNvSpPr>
                    <a:spLocks/>
                  </p:cNvSpPr>
                  <p:nvPr/>
                </p:nvSpPr>
                <p:spPr bwMode="auto">
                  <a:xfrm>
                    <a:off x="1995" y="3341"/>
                    <a:ext cx="28" cy="119"/>
                  </a:xfrm>
                  <a:custGeom>
                    <a:avLst/>
                    <a:gdLst/>
                    <a:ahLst/>
                    <a:cxnLst>
                      <a:cxn ang="0">
                        <a:pos x="0" y="27"/>
                      </a:cxn>
                      <a:cxn ang="0">
                        <a:pos x="28" y="0"/>
                      </a:cxn>
                      <a:cxn ang="0">
                        <a:pos x="28" y="91"/>
                      </a:cxn>
                      <a:cxn ang="0">
                        <a:pos x="0" y="119"/>
                      </a:cxn>
                      <a:cxn ang="0">
                        <a:pos x="0" y="27"/>
                      </a:cxn>
                    </a:cxnLst>
                    <a:rect l="0" t="0" r="r" b="b"/>
                    <a:pathLst>
                      <a:path w="28" h="119">
                        <a:moveTo>
                          <a:pt x="0" y="27"/>
                        </a:moveTo>
                        <a:lnTo>
                          <a:pt x="28" y="0"/>
                        </a:lnTo>
                        <a:lnTo>
                          <a:pt x="28" y="91"/>
                        </a:lnTo>
                        <a:lnTo>
                          <a:pt x="0" y="119"/>
                        </a:lnTo>
                        <a:lnTo>
                          <a:pt x="0" y="27"/>
                        </a:lnTo>
                        <a:close/>
                      </a:path>
                    </a:pathLst>
                  </a:custGeom>
                  <a:solidFill>
                    <a:srgbClr val="FFCC99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6" name="Freeform 217"/>
                  <p:cNvSpPr>
                    <a:spLocks/>
                  </p:cNvSpPr>
                  <p:nvPr/>
                </p:nvSpPr>
                <p:spPr bwMode="auto">
                  <a:xfrm>
                    <a:off x="1887" y="3341"/>
                    <a:ext cx="136" cy="119"/>
                  </a:xfrm>
                  <a:custGeom>
                    <a:avLst/>
                    <a:gdLst/>
                    <a:ahLst/>
                    <a:cxnLst>
                      <a:cxn ang="0">
                        <a:pos x="4" y="0"/>
                      </a:cxn>
                      <a:cxn ang="0">
                        <a:pos x="0" y="3"/>
                      </a:cxn>
                      <a:cxn ang="0">
                        <a:pos x="0" y="13"/>
                      </a:cxn>
                      <a:cxn ang="0">
                        <a:pos x="12" y="13"/>
                      </a:cxn>
                      <a:cxn ang="0">
                        <a:pos x="15" y="10"/>
                      </a:cxn>
                      <a:cxn ang="0">
                        <a:pos x="15" y="0"/>
                      </a:cxn>
                      <a:cxn ang="0">
                        <a:pos x="4" y="0"/>
                      </a:cxn>
                    </a:cxnLst>
                    <a:rect l="0" t="0" r="r" b="b"/>
                    <a:pathLst>
                      <a:path w="15" h="13">
                        <a:moveTo>
                          <a:pt x="4" y="0"/>
                        </a:moveTo>
                        <a:lnTo>
                          <a:pt x="0" y="3"/>
                        </a:lnTo>
                        <a:lnTo>
                          <a:pt x="0" y="13"/>
                        </a:lnTo>
                        <a:lnTo>
                          <a:pt x="12" y="13"/>
                        </a:lnTo>
                        <a:lnTo>
                          <a:pt x="15" y="10"/>
                        </a:lnTo>
                        <a:lnTo>
                          <a:pt x="15" y="0"/>
                        </a:lnTo>
                        <a:lnTo>
                          <a:pt x="4" y="0"/>
                        </a:lnTo>
                        <a:close/>
                      </a:path>
                    </a:pathLst>
                  </a:custGeom>
                  <a:solidFill>
                    <a:srgbClr val="FFCC99"/>
                  </a:solidFill>
                  <a:ln w="14288" cap="flat">
                    <a:solidFill>
                      <a:srgbClr val="3333CC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7" name="Freeform 218"/>
                  <p:cNvSpPr>
                    <a:spLocks/>
                  </p:cNvSpPr>
                  <p:nvPr/>
                </p:nvSpPr>
                <p:spPr bwMode="auto">
                  <a:xfrm>
                    <a:off x="1887" y="3341"/>
                    <a:ext cx="136" cy="27"/>
                  </a:xfrm>
                  <a:custGeom>
                    <a:avLst/>
                    <a:gdLst/>
                    <a:ahLst/>
                    <a:cxnLst>
                      <a:cxn ang="0">
                        <a:pos x="0" y="3"/>
                      </a:cxn>
                      <a:cxn ang="0">
                        <a:pos x="12" y="3"/>
                      </a:cxn>
                      <a:cxn ang="0">
                        <a:pos x="15" y="0"/>
                      </a:cxn>
                    </a:cxnLst>
                    <a:rect l="0" t="0" r="r" b="b"/>
                    <a:pathLst>
                      <a:path w="15" h="3">
                        <a:moveTo>
                          <a:pt x="0" y="3"/>
                        </a:moveTo>
                        <a:lnTo>
                          <a:pt x="12" y="3"/>
                        </a:lnTo>
                        <a:lnTo>
                          <a:pt x="15" y="0"/>
                        </a:lnTo>
                      </a:path>
                    </a:pathLst>
                  </a:custGeom>
                  <a:solidFill>
                    <a:srgbClr val="FFCC99"/>
                  </a:solidFill>
                  <a:ln w="14288" cap="flat">
                    <a:solidFill>
                      <a:srgbClr val="3333CC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8" name="Line 219"/>
                  <p:cNvSpPr>
                    <a:spLocks noChangeShapeType="1"/>
                  </p:cNvSpPr>
                  <p:nvPr/>
                </p:nvSpPr>
                <p:spPr bwMode="auto">
                  <a:xfrm>
                    <a:off x="1995" y="3368"/>
                    <a:ext cx="1" cy="92"/>
                  </a:xfrm>
                  <a:prstGeom prst="line">
                    <a:avLst/>
                  </a:prstGeom>
                  <a:noFill/>
                  <a:ln w="14288">
                    <a:solidFill>
                      <a:srgbClr val="3333CC"/>
                    </a:solidFill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10" name="Group 220"/>
                <p:cNvGrpSpPr>
                  <a:grpSpLocks/>
                </p:cNvGrpSpPr>
                <p:nvPr/>
              </p:nvGrpSpPr>
              <p:grpSpPr bwMode="auto">
                <a:xfrm>
                  <a:off x="1995" y="3341"/>
                  <a:ext cx="137" cy="119"/>
                  <a:chOff x="1995" y="3341"/>
                  <a:chExt cx="137" cy="119"/>
                </a:xfrm>
              </p:grpSpPr>
              <p:sp>
                <p:nvSpPr>
                  <p:cNvPr id="257" name="Freeform 221"/>
                  <p:cNvSpPr>
                    <a:spLocks/>
                  </p:cNvSpPr>
                  <p:nvPr/>
                </p:nvSpPr>
                <p:spPr bwMode="auto">
                  <a:xfrm>
                    <a:off x="1995" y="3341"/>
                    <a:ext cx="137" cy="119"/>
                  </a:xfrm>
                  <a:custGeom>
                    <a:avLst/>
                    <a:gdLst/>
                    <a:ahLst/>
                    <a:cxnLst>
                      <a:cxn ang="0">
                        <a:pos x="28" y="0"/>
                      </a:cxn>
                      <a:cxn ang="0">
                        <a:pos x="0" y="27"/>
                      </a:cxn>
                      <a:cxn ang="0">
                        <a:pos x="0" y="119"/>
                      </a:cxn>
                      <a:cxn ang="0">
                        <a:pos x="109" y="119"/>
                      </a:cxn>
                      <a:cxn ang="0">
                        <a:pos x="137" y="91"/>
                      </a:cxn>
                      <a:cxn ang="0">
                        <a:pos x="137" y="0"/>
                      </a:cxn>
                      <a:cxn ang="0">
                        <a:pos x="28" y="0"/>
                      </a:cxn>
                    </a:cxnLst>
                    <a:rect l="0" t="0" r="r" b="b"/>
                    <a:pathLst>
                      <a:path w="137" h="119">
                        <a:moveTo>
                          <a:pt x="28" y="0"/>
                        </a:moveTo>
                        <a:lnTo>
                          <a:pt x="0" y="27"/>
                        </a:lnTo>
                        <a:lnTo>
                          <a:pt x="0" y="119"/>
                        </a:lnTo>
                        <a:lnTo>
                          <a:pt x="109" y="119"/>
                        </a:lnTo>
                        <a:lnTo>
                          <a:pt x="137" y="91"/>
                        </a:lnTo>
                        <a:lnTo>
                          <a:pt x="137" y="0"/>
                        </a:lnTo>
                        <a:lnTo>
                          <a:pt x="28" y="0"/>
                        </a:lnTo>
                        <a:close/>
                      </a:path>
                    </a:pathLst>
                  </a:custGeom>
                  <a:solidFill>
                    <a:srgbClr val="FFCC99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8" name="Freeform 222"/>
                  <p:cNvSpPr>
                    <a:spLocks/>
                  </p:cNvSpPr>
                  <p:nvPr/>
                </p:nvSpPr>
                <p:spPr bwMode="auto">
                  <a:xfrm>
                    <a:off x="1995" y="3341"/>
                    <a:ext cx="137" cy="27"/>
                  </a:xfrm>
                  <a:custGeom>
                    <a:avLst/>
                    <a:gdLst/>
                    <a:ahLst/>
                    <a:cxnLst>
                      <a:cxn ang="0">
                        <a:pos x="0" y="27"/>
                      </a:cxn>
                      <a:cxn ang="0">
                        <a:pos x="109" y="27"/>
                      </a:cxn>
                      <a:cxn ang="0">
                        <a:pos x="137" y="0"/>
                      </a:cxn>
                      <a:cxn ang="0">
                        <a:pos x="28" y="0"/>
                      </a:cxn>
                      <a:cxn ang="0">
                        <a:pos x="0" y="27"/>
                      </a:cxn>
                    </a:cxnLst>
                    <a:rect l="0" t="0" r="r" b="b"/>
                    <a:pathLst>
                      <a:path w="137" h="27">
                        <a:moveTo>
                          <a:pt x="0" y="27"/>
                        </a:moveTo>
                        <a:lnTo>
                          <a:pt x="109" y="27"/>
                        </a:lnTo>
                        <a:lnTo>
                          <a:pt x="137" y="0"/>
                        </a:lnTo>
                        <a:lnTo>
                          <a:pt x="28" y="0"/>
                        </a:lnTo>
                        <a:lnTo>
                          <a:pt x="0" y="27"/>
                        </a:lnTo>
                        <a:close/>
                      </a:path>
                    </a:pathLst>
                  </a:custGeom>
                  <a:solidFill>
                    <a:srgbClr val="FFCC99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9" name="Freeform 223"/>
                  <p:cNvSpPr>
                    <a:spLocks/>
                  </p:cNvSpPr>
                  <p:nvPr/>
                </p:nvSpPr>
                <p:spPr bwMode="auto">
                  <a:xfrm>
                    <a:off x="2104" y="3341"/>
                    <a:ext cx="28" cy="119"/>
                  </a:xfrm>
                  <a:custGeom>
                    <a:avLst/>
                    <a:gdLst/>
                    <a:ahLst/>
                    <a:cxnLst>
                      <a:cxn ang="0">
                        <a:pos x="0" y="27"/>
                      </a:cxn>
                      <a:cxn ang="0">
                        <a:pos x="28" y="0"/>
                      </a:cxn>
                      <a:cxn ang="0">
                        <a:pos x="28" y="91"/>
                      </a:cxn>
                      <a:cxn ang="0">
                        <a:pos x="0" y="119"/>
                      </a:cxn>
                      <a:cxn ang="0">
                        <a:pos x="0" y="27"/>
                      </a:cxn>
                    </a:cxnLst>
                    <a:rect l="0" t="0" r="r" b="b"/>
                    <a:pathLst>
                      <a:path w="28" h="119">
                        <a:moveTo>
                          <a:pt x="0" y="27"/>
                        </a:moveTo>
                        <a:lnTo>
                          <a:pt x="28" y="0"/>
                        </a:lnTo>
                        <a:lnTo>
                          <a:pt x="28" y="91"/>
                        </a:lnTo>
                        <a:lnTo>
                          <a:pt x="0" y="119"/>
                        </a:lnTo>
                        <a:lnTo>
                          <a:pt x="0" y="27"/>
                        </a:lnTo>
                        <a:close/>
                      </a:path>
                    </a:pathLst>
                  </a:custGeom>
                  <a:solidFill>
                    <a:srgbClr val="FFCC99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0" name="Freeform 224"/>
                  <p:cNvSpPr>
                    <a:spLocks/>
                  </p:cNvSpPr>
                  <p:nvPr/>
                </p:nvSpPr>
                <p:spPr bwMode="auto">
                  <a:xfrm>
                    <a:off x="1995" y="3341"/>
                    <a:ext cx="137" cy="119"/>
                  </a:xfrm>
                  <a:custGeom>
                    <a:avLst/>
                    <a:gdLst/>
                    <a:ahLst/>
                    <a:cxnLst>
                      <a:cxn ang="0">
                        <a:pos x="3" y="0"/>
                      </a:cxn>
                      <a:cxn ang="0">
                        <a:pos x="0" y="3"/>
                      </a:cxn>
                      <a:cxn ang="0">
                        <a:pos x="0" y="13"/>
                      </a:cxn>
                      <a:cxn ang="0">
                        <a:pos x="12" y="13"/>
                      </a:cxn>
                      <a:cxn ang="0">
                        <a:pos x="15" y="10"/>
                      </a:cxn>
                      <a:cxn ang="0">
                        <a:pos x="15" y="0"/>
                      </a:cxn>
                      <a:cxn ang="0">
                        <a:pos x="3" y="0"/>
                      </a:cxn>
                    </a:cxnLst>
                    <a:rect l="0" t="0" r="r" b="b"/>
                    <a:pathLst>
                      <a:path w="15" h="13">
                        <a:moveTo>
                          <a:pt x="3" y="0"/>
                        </a:moveTo>
                        <a:lnTo>
                          <a:pt x="0" y="3"/>
                        </a:lnTo>
                        <a:lnTo>
                          <a:pt x="0" y="13"/>
                        </a:lnTo>
                        <a:lnTo>
                          <a:pt x="12" y="13"/>
                        </a:lnTo>
                        <a:lnTo>
                          <a:pt x="15" y="10"/>
                        </a:lnTo>
                        <a:lnTo>
                          <a:pt x="15" y="0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FFCC99"/>
                  </a:solidFill>
                  <a:ln w="14288" cap="flat">
                    <a:solidFill>
                      <a:srgbClr val="3333CC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1" name="Freeform 225"/>
                  <p:cNvSpPr>
                    <a:spLocks/>
                  </p:cNvSpPr>
                  <p:nvPr/>
                </p:nvSpPr>
                <p:spPr bwMode="auto">
                  <a:xfrm>
                    <a:off x="1995" y="3341"/>
                    <a:ext cx="137" cy="27"/>
                  </a:xfrm>
                  <a:custGeom>
                    <a:avLst/>
                    <a:gdLst/>
                    <a:ahLst/>
                    <a:cxnLst>
                      <a:cxn ang="0">
                        <a:pos x="0" y="3"/>
                      </a:cxn>
                      <a:cxn ang="0">
                        <a:pos x="12" y="3"/>
                      </a:cxn>
                      <a:cxn ang="0">
                        <a:pos x="15" y="0"/>
                      </a:cxn>
                    </a:cxnLst>
                    <a:rect l="0" t="0" r="r" b="b"/>
                    <a:pathLst>
                      <a:path w="15" h="3">
                        <a:moveTo>
                          <a:pt x="0" y="3"/>
                        </a:moveTo>
                        <a:lnTo>
                          <a:pt x="12" y="3"/>
                        </a:lnTo>
                        <a:lnTo>
                          <a:pt x="15" y="0"/>
                        </a:lnTo>
                      </a:path>
                    </a:pathLst>
                  </a:custGeom>
                  <a:solidFill>
                    <a:srgbClr val="FFCC99"/>
                  </a:solidFill>
                  <a:ln w="14288" cap="flat">
                    <a:solidFill>
                      <a:srgbClr val="3333CC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" name="Line 226"/>
                  <p:cNvSpPr>
                    <a:spLocks noChangeShapeType="1"/>
                  </p:cNvSpPr>
                  <p:nvPr/>
                </p:nvSpPr>
                <p:spPr bwMode="auto">
                  <a:xfrm>
                    <a:off x="2104" y="3368"/>
                    <a:ext cx="1" cy="92"/>
                  </a:xfrm>
                  <a:prstGeom prst="line">
                    <a:avLst/>
                  </a:prstGeom>
                  <a:noFill/>
                  <a:ln w="14288">
                    <a:solidFill>
                      <a:srgbClr val="3333CC"/>
                    </a:solidFill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11" name="Group 227"/>
              <p:cNvGrpSpPr>
                <a:grpSpLocks/>
              </p:cNvGrpSpPr>
              <p:nvPr/>
            </p:nvGrpSpPr>
            <p:grpSpPr bwMode="auto">
              <a:xfrm>
                <a:off x="1778" y="3249"/>
                <a:ext cx="354" cy="110"/>
                <a:chOff x="1778" y="3249"/>
                <a:chExt cx="354" cy="110"/>
              </a:xfrm>
            </p:grpSpPr>
            <p:grpSp>
              <p:nvGrpSpPr>
                <p:cNvPr id="212" name="Group 228"/>
                <p:cNvGrpSpPr>
                  <a:grpSpLocks/>
                </p:cNvGrpSpPr>
                <p:nvPr/>
              </p:nvGrpSpPr>
              <p:grpSpPr bwMode="auto">
                <a:xfrm>
                  <a:off x="1778" y="3249"/>
                  <a:ext cx="136" cy="110"/>
                  <a:chOff x="1778" y="3249"/>
                  <a:chExt cx="136" cy="110"/>
                </a:xfrm>
              </p:grpSpPr>
              <p:sp>
                <p:nvSpPr>
                  <p:cNvPr id="248" name="Freeform 229"/>
                  <p:cNvSpPr>
                    <a:spLocks/>
                  </p:cNvSpPr>
                  <p:nvPr/>
                </p:nvSpPr>
                <p:spPr bwMode="auto">
                  <a:xfrm>
                    <a:off x="1778" y="3249"/>
                    <a:ext cx="136" cy="110"/>
                  </a:xfrm>
                  <a:custGeom>
                    <a:avLst/>
                    <a:gdLst/>
                    <a:ahLst/>
                    <a:cxnLst>
                      <a:cxn ang="0">
                        <a:pos x="27" y="0"/>
                      </a:cxn>
                      <a:cxn ang="0">
                        <a:pos x="0" y="28"/>
                      </a:cxn>
                      <a:cxn ang="0">
                        <a:pos x="0" y="110"/>
                      </a:cxn>
                      <a:cxn ang="0">
                        <a:pos x="109" y="110"/>
                      </a:cxn>
                      <a:cxn ang="0">
                        <a:pos x="136" y="83"/>
                      </a:cxn>
                      <a:cxn ang="0">
                        <a:pos x="136" y="0"/>
                      </a:cxn>
                      <a:cxn ang="0">
                        <a:pos x="27" y="0"/>
                      </a:cxn>
                    </a:cxnLst>
                    <a:rect l="0" t="0" r="r" b="b"/>
                    <a:pathLst>
                      <a:path w="136" h="110">
                        <a:moveTo>
                          <a:pt x="27" y="0"/>
                        </a:moveTo>
                        <a:lnTo>
                          <a:pt x="0" y="28"/>
                        </a:lnTo>
                        <a:lnTo>
                          <a:pt x="0" y="110"/>
                        </a:lnTo>
                        <a:lnTo>
                          <a:pt x="109" y="110"/>
                        </a:lnTo>
                        <a:lnTo>
                          <a:pt x="136" y="83"/>
                        </a:lnTo>
                        <a:lnTo>
                          <a:pt x="136" y="0"/>
                        </a:lnTo>
                        <a:lnTo>
                          <a:pt x="27" y="0"/>
                        </a:lnTo>
                        <a:close/>
                      </a:path>
                    </a:pathLst>
                  </a:custGeom>
                  <a:solidFill>
                    <a:srgbClr val="FFCC99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49" name="Freeform 230"/>
                  <p:cNvSpPr>
                    <a:spLocks/>
                  </p:cNvSpPr>
                  <p:nvPr/>
                </p:nvSpPr>
                <p:spPr bwMode="auto">
                  <a:xfrm>
                    <a:off x="1778" y="3249"/>
                    <a:ext cx="136" cy="28"/>
                  </a:xfrm>
                  <a:custGeom>
                    <a:avLst/>
                    <a:gdLst/>
                    <a:ahLst/>
                    <a:cxnLst>
                      <a:cxn ang="0">
                        <a:pos x="0" y="28"/>
                      </a:cxn>
                      <a:cxn ang="0">
                        <a:pos x="109" y="28"/>
                      </a:cxn>
                      <a:cxn ang="0">
                        <a:pos x="136" y="0"/>
                      </a:cxn>
                      <a:cxn ang="0">
                        <a:pos x="27" y="0"/>
                      </a:cxn>
                      <a:cxn ang="0">
                        <a:pos x="0" y="28"/>
                      </a:cxn>
                    </a:cxnLst>
                    <a:rect l="0" t="0" r="r" b="b"/>
                    <a:pathLst>
                      <a:path w="136" h="28">
                        <a:moveTo>
                          <a:pt x="0" y="28"/>
                        </a:moveTo>
                        <a:lnTo>
                          <a:pt x="109" y="28"/>
                        </a:lnTo>
                        <a:lnTo>
                          <a:pt x="136" y="0"/>
                        </a:lnTo>
                        <a:lnTo>
                          <a:pt x="27" y="0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FFCC99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0" name="Freeform 231"/>
                  <p:cNvSpPr>
                    <a:spLocks/>
                  </p:cNvSpPr>
                  <p:nvPr/>
                </p:nvSpPr>
                <p:spPr bwMode="auto">
                  <a:xfrm>
                    <a:off x="1887" y="3249"/>
                    <a:ext cx="27" cy="110"/>
                  </a:xfrm>
                  <a:custGeom>
                    <a:avLst/>
                    <a:gdLst/>
                    <a:ahLst/>
                    <a:cxnLst>
                      <a:cxn ang="0">
                        <a:pos x="0" y="28"/>
                      </a:cxn>
                      <a:cxn ang="0">
                        <a:pos x="27" y="0"/>
                      </a:cxn>
                      <a:cxn ang="0">
                        <a:pos x="27" y="83"/>
                      </a:cxn>
                      <a:cxn ang="0">
                        <a:pos x="0" y="110"/>
                      </a:cxn>
                      <a:cxn ang="0">
                        <a:pos x="0" y="28"/>
                      </a:cxn>
                    </a:cxnLst>
                    <a:rect l="0" t="0" r="r" b="b"/>
                    <a:pathLst>
                      <a:path w="27" h="110">
                        <a:moveTo>
                          <a:pt x="0" y="28"/>
                        </a:moveTo>
                        <a:lnTo>
                          <a:pt x="27" y="0"/>
                        </a:lnTo>
                        <a:lnTo>
                          <a:pt x="27" y="83"/>
                        </a:lnTo>
                        <a:lnTo>
                          <a:pt x="0" y="110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FFCC99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1" name="Freeform 232"/>
                  <p:cNvSpPr>
                    <a:spLocks/>
                  </p:cNvSpPr>
                  <p:nvPr/>
                </p:nvSpPr>
                <p:spPr bwMode="auto">
                  <a:xfrm>
                    <a:off x="1778" y="3249"/>
                    <a:ext cx="136" cy="110"/>
                  </a:xfrm>
                  <a:custGeom>
                    <a:avLst/>
                    <a:gdLst/>
                    <a:ahLst/>
                    <a:cxnLst>
                      <a:cxn ang="0">
                        <a:pos x="3" y="0"/>
                      </a:cxn>
                      <a:cxn ang="0">
                        <a:pos x="0" y="3"/>
                      </a:cxn>
                      <a:cxn ang="0">
                        <a:pos x="0" y="12"/>
                      </a:cxn>
                      <a:cxn ang="0">
                        <a:pos x="12" y="12"/>
                      </a:cxn>
                      <a:cxn ang="0">
                        <a:pos x="15" y="9"/>
                      </a:cxn>
                      <a:cxn ang="0">
                        <a:pos x="15" y="0"/>
                      </a:cxn>
                      <a:cxn ang="0">
                        <a:pos x="3" y="0"/>
                      </a:cxn>
                    </a:cxnLst>
                    <a:rect l="0" t="0" r="r" b="b"/>
                    <a:pathLst>
                      <a:path w="15" h="12">
                        <a:moveTo>
                          <a:pt x="3" y="0"/>
                        </a:moveTo>
                        <a:lnTo>
                          <a:pt x="0" y="3"/>
                        </a:lnTo>
                        <a:lnTo>
                          <a:pt x="0" y="12"/>
                        </a:lnTo>
                        <a:lnTo>
                          <a:pt x="12" y="12"/>
                        </a:lnTo>
                        <a:lnTo>
                          <a:pt x="15" y="9"/>
                        </a:lnTo>
                        <a:lnTo>
                          <a:pt x="15" y="0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FFCC99"/>
                  </a:solidFill>
                  <a:ln w="14288" cap="flat">
                    <a:solidFill>
                      <a:srgbClr val="3333CC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2" name="Freeform 233"/>
                  <p:cNvSpPr>
                    <a:spLocks/>
                  </p:cNvSpPr>
                  <p:nvPr/>
                </p:nvSpPr>
                <p:spPr bwMode="auto">
                  <a:xfrm>
                    <a:off x="1778" y="3249"/>
                    <a:ext cx="136" cy="28"/>
                  </a:xfrm>
                  <a:custGeom>
                    <a:avLst/>
                    <a:gdLst/>
                    <a:ahLst/>
                    <a:cxnLst>
                      <a:cxn ang="0">
                        <a:pos x="0" y="3"/>
                      </a:cxn>
                      <a:cxn ang="0">
                        <a:pos x="12" y="3"/>
                      </a:cxn>
                      <a:cxn ang="0">
                        <a:pos x="15" y="0"/>
                      </a:cxn>
                    </a:cxnLst>
                    <a:rect l="0" t="0" r="r" b="b"/>
                    <a:pathLst>
                      <a:path w="15" h="3">
                        <a:moveTo>
                          <a:pt x="0" y="3"/>
                        </a:moveTo>
                        <a:lnTo>
                          <a:pt x="12" y="3"/>
                        </a:lnTo>
                        <a:lnTo>
                          <a:pt x="15" y="0"/>
                        </a:lnTo>
                      </a:path>
                    </a:pathLst>
                  </a:custGeom>
                  <a:solidFill>
                    <a:srgbClr val="FFCC99"/>
                  </a:solidFill>
                  <a:ln w="14288" cap="flat">
                    <a:solidFill>
                      <a:srgbClr val="3333CC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3" name="Line 234"/>
                  <p:cNvSpPr>
                    <a:spLocks noChangeShapeType="1"/>
                  </p:cNvSpPr>
                  <p:nvPr/>
                </p:nvSpPr>
                <p:spPr bwMode="auto">
                  <a:xfrm>
                    <a:off x="1887" y="3277"/>
                    <a:ext cx="1" cy="82"/>
                  </a:xfrm>
                  <a:prstGeom prst="line">
                    <a:avLst/>
                  </a:prstGeom>
                  <a:noFill/>
                  <a:ln w="14288">
                    <a:solidFill>
                      <a:srgbClr val="3333CC"/>
                    </a:solidFill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13" name="Group 235"/>
                <p:cNvGrpSpPr>
                  <a:grpSpLocks/>
                </p:cNvGrpSpPr>
                <p:nvPr/>
              </p:nvGrpSpPr>
              <p:grpSpPr bwMode="auto">
                <a:xfrm>
                  <a:off x="1887" y="3249"/>
                  <a:ext cx="136" cy="110"/>
                  <a:chOff x="1887" y="3249"/>
                  <a:chExt cx="136" cy="110"/>
                </a:xfrm>
              </p:grpSpPr>
              <p:sp>
                <p:nvSpPr>
                  <p:cNvPr id="242" name="Freeform 236"/>
                  <p:cNvSpPr>
                    <a:spLocks/>
                  </p:cNvSpPr>
                  <p:nvPr/>
                </p:nvSpPr>
                <p:spPr bwMode="auto">
                  <a:xfrm>
                    <a:off x="1887" y="3249"/>
                    <a:ext cx="136" cy="110"/>
                  </a:xfrm>
                  <a:custGeom>
                    <a:avLst/>
                    <a:gdLst/>
                    <a:ahLst/>
                    <a:cxnLst>
                      <a:cxn ang="0">
                        <a:pos x="36" y="0"/>
                      </a:cxn>
                      <a:cxn ang="0">
                        <a:pos x="0" y="28"/>
                      </a:cxn>
                      <a:cxn ang="0">
                        <a:pos x="0" y="110"/>
                      </a:cxn>
                      <a:cxn ang="0">
                        <a:pos x="108" y="110"/>
                      </a:cxn>
                      <a:cxn ang="0">
                        <a:pos x="136" y="83"/>
                      </a:cxn>
                      <a:cxn ang="0">
                        <a:pos x="136" y="0"/>
                      </a:cxn>
                      <a:cxn ang="0">
                        <a:pos x="36" y="0"/>
                      </a:cxn>
                    </a:cxnLst>
                    <a:rect l="0" t="0" r="r" b="b"/>
                    <a:pathLst>
                      <a:path w="136" h="110">
                        <a:moveTo>
                          <a:pt x="36" y="0"/>
                        </a:moveTo>
                        <a:lnTo>
                          <a:pt x="0" y="28"/>
                        </a:lnTo>
                        <a:lnTo>
                          <a:pt x="0" y="110"/>
                        </a:lnTo>
                        <a:lnTo>
                          <a:pt x="108" y="110"/>
                        </a:lnTo>
                        <a:lnTo>
                          <a:pt x="136" y="83"/>
                        </a:lnTo>
                        <a:lnTo>
                          <a:pt x="136" y="0"/>
                        </a:lnTo>
                        <a:lnTo>
                          <a:pt x="36" y="0"/>
                        </a:lnTo>
                        <a:close/>
                      </a:path>
                    </a:pathLst>
                  </a:custGeom>
                  <a:solidFill>
                    <a:srgbClr val="FFCC99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43" name="Freeform 237"/>
                  <p:cNvSpPr>
                    <a:spLocks/>
                  </p:cNvSpPr>
                  <p:nvPr/>
                </p:nvSpPr>
                <p:spPr bwMode="auto">
                  <a:xfrm>
                    <a:off x="1887" y="3249"/>
                    <a:ext cx="136" cy="28"/>
                  </a:xfrm>
                  <a:custGeom>
                    <a:avLst/>
                    <a:gdLst/>
                    <a:ahLst/>
                    <a:cxnLst>
                      <a:cxn ang="0">
                        <a:pos x="0" y="28"/>
                      </a:cxn>
                      <a:cxn ang="0">
                        <a:pos x="108" y="28"/>
                      </a:cxn>
                      <a:cxn ang="0">
                        <a:pos x="136" y="0"/>
                      </a:cxn>
                      <a:cxn ang="0">
                        <a:pos x="36" y="0"/>
                      </a:cxn>
                      <a:cxn ang="0">
                        <a:pos x="0" y="28"/>
                      </a:cxn>
                    </a:cxnLst>
                    <a:rect l="0" t="0" r="r" b="b"/>
                    <a:pathLst>
                      <a:path w="136" h="28">
                        <a:moveTo>
                          <a:pt x="0" y="28"/>
                        </a:moveTo>
                        <a:lnTo>
                          <a:pt x="108" y="28"/>
                        </a:lnTo>
                        <a:lnTo>
                          <a:pt x="136" y="0"/>
                        </a:lnTo>
                        <a:lnTo>
                          <a:pt x="36" y="0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FFCC99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44" name="Freeform 238"/>
                  <p:cNvSpPr>
                    <a:spLocks/>
                  </p:cNvSpPr>
                  <p:nvPr/>
                </p:nvSpPr>
                <p:spPr bwMode="auto">
                  <a:xfrm>
                    <a:off x="1995" y="3249"/>
                    <a:ext cx="28" cy="110"/>
                  </a:xfrm>
                  <a:custGeom>
                    <a:avLst/>
                    <a:gdLst/>
                    <a:ahLst/>
                    <a:cxnLst>
                      <a:cxn ang="0">
                        <a:pos x="0" y="28"/>
                      </a:cxn>
                      <a:cxn ang="0">
                        <a:pos x="28" y="0"/>
                      </a:cxn>
                      <a:cxn ang="0">
                        <a:pos x="28" y="83"/>
                      </a:cxn>
                      <a:cxn ang="0">
                        <a:pos x="0" y="110"/>
                      </a:cxn>
                      <a:cxn ang="0">
                        <a:pos x="0" y="28"/>
                      </a:cxn>
                    </a:cxnLst>
                    <a:rect l="0" t="0" r="r" b="b"/>
                    <a:pathLst>
                      <a:path w="28" h="110">
                        <a:moveTo>
                          <a:pt x="0" y="28"/>
                        </a:moveTo>
                        <a:lnTo>
                          <a:pt x="28" y="0"/>
                        </a:lnTo>
                        <a:lnTo>
                          <a:pt x="28" y="83"/>
                        </a:lnTo>
                        <a:lnTo>
                          <a:pt x="0" y="110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FFCC99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45" name="Freeform 239"/>
                  <p:cNvSpPr>
                    <a:spLocks/>
                  </p:cNvSpPr>
                  <p:nvPr/>
                </p:nvSpPr>
                <p:spPr bwMode="auto">
                  <a:xfrm>
                    <a:off x="1887" y="3249"/>
                    <a:ext cx="136" cy="110"/>
                  </a:xfrm>
                  <a:custGeom>
                    <a:avLst/>
                    <a:gdLst/>
                    <a:ahLst/>
                    <a:cxnLst>
                      <a:cxn ang="0">
                        <a:pos x="4" y="0"/>
                      </a:cxn>
                      <a:cxn ang="0">
                        <a:pos x="0" y="3"/>
                      </a:cxn>
                      <a:cxn ang="0">
                        <a:pos x="0" y="12"/>
                      </a:cxn>
                      <a:cxn ang="0">
                        <a:pos x="12" y="12"/>
                      </a:cxn>
                      <a:cxn ang="0">
                        <a:pos x="15" y="9"/>
                      </a:cxn>
                      <a:cxn ang="0">
                        <a:pos x="15" y="0"/>
                      </a:cxn>
                      <a:cxn ang="0">
                        <a:pos x="4" y="0"/>
                      </a:cxn>
                    </a:cxnLst>
                    <a:rect l="0" t="0" r="r" b="b"/>
                    <a:pathLst>
                      <a:path w="15" h="12">
                        <a:moveTo>
                          <a:pt x="4" y="0"/>
                        </a:moveTo>
                        <a:lnTo>
                          <a:pt x="0" y="3"/>
                        </a:lnTo>
                        <a:lnTo>
                          <a:pt x="0" y="12"/>
                        </a:lnTo>
                        <a:lnTo>
                          <a:pt x="12" y="12"/>
                        </a:lnTo>
                        <a:lnTo>
                          <a:pt x="15" y="9"/>
                        </a:lnTo>
                        <a:lnTo>
                          <a:pt x="15" y="0"/>
                        </a:lnTo>
                        <a:lnTo>
                          <a:pt x="4" y="0"/>
                        </a:lnTo>
                        <a:close/>
                      </a:path>
                    </a:pathLst>
                  </a:custGeom>
                  <a:solidFill>
                    <a:srgbClr val="FFCC99"/>
                  </a:solidFill>
                  <a:ln w="14288" cap="flat">
                    <a:solidFill>
                      <a:srgbClr val="3333CC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46" name="Freeform 240"/>
                  <p:cNvSpPr>
                    <a:spLocks/>
                  </p:cNvSpPr>
                  <p:nvPr/>
                </p:nvSpPr>
                <p:spPr bwMode="auto">
                  <a:xfrm>
                    <a:off x="1887" y="3249"/>
                    <a:ext cx="136" cy="28"/>
                  </a:xfrm>
                  <a:custGeom>
                    <a:avLst/>
                    <a:gdLst/>
                    <a:ahLst/>
                    <a:cxnLst>
                      <a:cxn ang="0">
                        <a:pos x="0" y="3"/>
                      </a:cxn>
                      <a:cxn ang="0">
                        <a:pos x="12" y="3"/>
                      </a:cxn>
                      <a:cxn ang="0">
                        <a:pos x="15" y="0"/>
                      </a:cxn>
                    </a:cxnLst>
                    <a:rect l="0" t="0" r="r" b="b"/>
                    <a:pathLst>
                      <a:path w="15" h="3">
                        <a:moveTo>
                          <a:pt x="0" y="3"/>
                        </a:moveTo>
                        <a:lnTo>
                          <a:pt x="12" y="3"/>
                        </a:lnTo>
                        <a:lnTo>
                          <a:pt x="15" y="0"/>
                        </a:lnTo>
                      </a:path>
                    </a:pathLst>
                  </a:custGeom>
                  <a:solidFill>
                    <a:srgbClr val="FFCC99"/>
                  </a:solidFill>
                  <a:ln w="14288" cap="flat">
                    <a:solidFill>
                      <a:srgbClr val="3333CC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47" name="Line 241"/>
                  <p:cNvSpPr>
                    <a:spLocks noChangeShapeType="1"/>
                  </p:cNvSpPr>
                  <p:nvPr/>
                </p:nvSpPr>
                <p:spPr bwMode="auto">
                  <a:xfrm>
                    <a:off x="1995" y="3277"/>
                    <a:ext cx="1" cy="82"/>
                  </a:xfrm>
                  <a:prstGeom prst="line">
                    <a:avLst/>
                  </a:prstGeom>
                  <a:noFill/>
                  <a:ln w="14288">
                    <a:solidFill>
                      <a:srgbClr val="3333CC"/>
                    </a:solidFill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14" name="Group 242"/>
                <p:cNvGrpSpPr>
                  <a:grpSpLocks/>
                </p:cNvGrpSpPr>
                <p:nvPr/>
              </p:nvGrpSpPr>
              <p:grpSpPr bwMode="auto">
                <a:xfrm>
                  <a:off x="1995" y="3249"/>
                  <a:ext cx="137" cy="110"/>
                  <a:chOff x="1995" y="3249"/>
                  <a:chExt cx="137" cy="110"/>
                </a:xfrm>
              </p:grpSpPr>
              <p:sp>
                <p:nvSpPr>
                  <p:cNvPr id="236" name="Freeform 243"/>
                  <p:cNvSpPr>
                    <a:spLocks/>
                  </p:cNvSpPr>
                  <p:nvPr/>
                </p:nvSpPr>
                <p:spPr bwMode="auto">
                  <a:xfrm>
                    <a:off x="1995" y="3249"/>
                    <a:ext cx="137" cy="110"/>
                  </a:xfrm>
                  <a:custGeom>
                    <a:avLst/>
                    <a:gdLst/>
                    <a:ahLst/>
                    <a:cxnLst>
                      <a:cxn ang="0">
                        <a:pos x="28" y="0"/>
                      </a:cxn>
                      <a:cxn ang="0">
                        <a:pos x="0" y="28"/>
                      </a:cxn>
                      <a:cxn ang="0">
                        <a:pos x="0" y="110"/>
                      </a:cxn>
                      <a:cxn ang="0">
                        <a:pos x="109" y="110"/>
                      </a:cxn>
                      <a:cxn ang="0">
                        <a:pos x="137" y="83"/>
                      </a:cxn>
                      <a:cxn ang="0">
                        <a:pos x="137" y="0"/>
                      </a:cxn>
                      <a:cxn ang="0">
                        <a:pos x="28" y="0"/>
                      </a:cxn>
                    </a:cxnLst>
                    <a:rect l="0" t="0" r="r" b="b"/>
                    <a:pathLst>
                      <a:path w="137" h="110">
                        <a:moveTo>
                          <a:pt x="28" y="0"/>
                        </a:moveTo>
                        <a:lnTo>
                          <a:pt x="0" y="28"/>
                        </a:lnTo>
                        <a:lnTo>
                          <a:pt x="0" y="110"/>
                        </a:lnTo>
                        <a:lnTo>
                          <a:pt x="109" y="110"/>
                        </a:lnTo>
                        <a:lnTo>
                          <a:pt x="137" y="83"/>
                        </a:lnTo>
                        <a:lnTo>
                          <a:pt x="137" y="0"/>
                        </a:lnTo>
                        <a:lnTo>
                          <a:pt x="28" y="0"/>
                        </a:lnTo>
                        <a:close/>
                      </a:path>
                    </a:pathLst>
                  </a:custGeom>
                  <a:solidFill>
                    <a:srgbClr val="FFCC99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37" name="Freeform 244"/>
                  <p:cNvSpPr>
                    <a:spLocks/>
                  </p:cNvSpPr>
                  <p:nvPr/>
                </p:nvSpPr>
                <p:spPr bwMode="auto">
                  <a:xfrm>
                    <a:off x="1995" y="3249"/>
                    <a:ext cx="137" cy="28"/>
                  </a:xfrm>
                  <a:custGeom>
                    <a:avLst/>
                    <a:gdLst/>
                    <a:ahLst/>
                    <a:cxnLst>
                      <a:cxn ang="0">
                        <a:pos x="0" y="28"/>
                      </a:cxn>
                      <a:cxn ang="0">
                        <a:pos x="109" y="28"/>
                      </a:cxn>
                      <a:cxn ang="0">
                        <a:pos x="137" y="0"/>
                      </a:cxn>
                      <a:cxn ang="0">
                        <a:pos x="28" y="0"/>
                      </a:cxn>
                      <a:cxn ang="0">
                        <a:pos x="0" y="28"/>
                      </a:cxn>
                    </a:cxnLst>
                    <a:rect l="0" t="0" r="r" b="b"/>
                    <a:pathLst>
                      <a:path w="137" h="28">
                        <a:moveTo>
                          <a:pt x="0" y="28"/>
                        </a:moveTo>
                        <a:lnTo>
                          <a:pt x="109" y="28"/>
                        </a:lnTo>
                        <a:lnTo>
                          <a:pt x="137" y="0"/>
                        </a:lnTo>
                        <a:lnTo>
                          <a:pt x="28" y="0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FFCC99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38" name="Freeform 245"/>
                  <p:cNvSpPr>
                    <a:spLocks/>
                  </p:cNvSpPr>
                  <p:nvPr/>
                </p:nvSpPr>
                <p:spPr bwMode="auto">
                  <a:xfrm>
                    <a:off x="2104" y="3249"/>
                    <a:ext cx="28" cy="110"/>
                  </a:xfrm>
                  <a:custGeom>
                    <a:avLst/>
                    <a:gdLst/>
                    <a:ahLst/>
                    <a:cxnLst>
                      <a:cxn ang="0">
                        <a:pos x="0" y="28"/>
                      </a:cxn>
                      <a:cxn ang="0">
                        <a:pos x="28" y="0"/>
                      </a:cxn>
                      <a:cxn ang="0">
                        <a:pos x="28" y="83"/>
                      </a:cxn>
                      <a:cxn ang="0">
                        <a:pos x="0" y="110"/>
                      </a:cxn>
                      <a:cxn ang="0">
                        <a:pos x="0" y="28"/>
                      </a:cxn>
                    </a:cxnLst>
                    <a:rect l="0" t="0" r="r" b="b"/>
                    <a:pathLst>
                      <a:path w="28" h="110">
                        <a:moveTo>
                          <a:pt x="0" y="28"/>
                        </a:moveTo>
                        <a:lnTo>
                          <a:pt x="28" y="0"/>
                        </a:lnTo>
                        <a:lnTo>
                          <a:pt x="28" y="83"/>
                        </a:lnTo>
                        <a:lnTo>
                          <a:pt x="0" y="110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FFCC99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39" name="Freeform 246"/>
                  <p:cNvSpPr>
                    <a:spLocks/>
                  </p:cNvSpPr>
                  <p:nvPr/>
                </p:nvSpPr>
                <p:spPr bwMode="auto">
                  <a:xfrm>
                    <a:off x="1995" y="3249"/>
                    <a:ext cx="137" cy="110"/>
                  </a:xfrm>
                  <a:custGeom>
                    <a:avLst/>
                    <a:gdLst/>
                    <a:ahLst/>
                    <a:cxnLst>
                      <a:cxn ang="0">
                        <a:pos x="3" y="0"/>
                      </a:cxn>
                      <a:cxn ang="0">
                        <a:pos x="0" y="3"/>
                      </a:cxn>
                      <a:cxn ang="0">
                        <a:pos x="0" y="12"/>
                      </a:cxn>
                      <a:cxn ang="0">
                        <a:pos x="12" y="12"/>
                      </a:cxn>
                      <a:cxn ang="0">
                        <a:pos x="15" y="9"/>
                      </a:cxn>
                      <a:cxn ang="0">
                        <a:pos x="15" y="0"/>
                      </a:cxn>
                      <a:cxn ang="0">
                        <a:pos x="3" y="0"/>
                      </a:cxn>
                    </a:cxnLst>
                    <a:rect l="0" t="0" r="r" b="b"/>
                    <a:pathLst>
                      <a:path w="15" h="12">
                        <a:moveTo>
                          <a:pt x="3" y="0"/>
                        </a:moveTo>
                        <a:lnTo>
                          <a:pt x="0" y="3"/>
                        </a:lnTo>
                        <a:lnTo>
                          <a:pt x="0" y="12"/>
                        </a:lnTo>
                        <a:lnTo>
                          <a:pt x="12" y="12"/>
                        </a:lnTo>
                        <a:lnTo>
                          <a:pt x="15" y="9"/>
                        </a:lnTo>
                        <a:lnTo>
                          <a:pt x="15" y="0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FFCC99"/>
                  </a:solidFill>
                  <a:ln w="14288" cap="flat">
                    <a:solidFill>
                      <a:srgbClr val="3333CC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40" name="Freeform 247"/>
                  <p:cNvSpPr>
                    <a:spLocks/>
                  </p:cNvSpPr>
                  <p:nvPr/>
                </p:nvSpPr>
                <p:spPr bwMode="auto">
                  <a:xfrm>
                    <a:off x="1995" y="3249"/>
                    <a:ext cx="137" cy="28"/>
                  </a:xfrm>
                  <a:custGeom>
                    <a:avLst/>
                    <a:gdLst/>
                    <a:ahLst/>
                    <a:cxnLst>
                      <a:cxn ang="0">
                        <a:pos x="0" y="3"/>
                      </a:cxn>
                      <a:cxn ang="0">
                        <a:pos x="12" y="3"/>
                      </a:cxn>
                      <a:cxn ang="0">
                        <a:pos x="15" y="0"/>
                      </a:cxn>
                    </a:cxnLst>
                    <a:rect l="0" t="0" r="r" b="b"/>
                    <a:pathLst>
                      <a:path w="15" h="3">
                        <a:moveTo>
                          <a:pt x="0" y="3"/>
                        </a:moveTo>
                        <a:lnTo>
                          <a:pt x="12" y="3"/>
                        </a:lnTo>
                        <a:lnTo>
                          <a:pt x="15" y="0"/>
                        </a:lnTo>
                      </a:path>
                    </a:pathLst>
                  </a:custGeom>
                  <a:solidFill>
                    <a:srgbClr val="FFCC99"/>
                  </a:solidFill>
                  <a:ln w="14288" cap="flat">
                    <a:solidFill>
                      <a:srgbClr val="3333CC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41" name="Line 248"/>
                  <p:cNvSpPr>
                    <a:spLocks noChangeShapeType="1"/>
                  </p:cNvSpPr>
                  <p:nvPr/>
                </p:nvSpPr>
                <p:spPr bwMode="auto">
                  <a:xfrm>
                    <a:off x="2104" y="3277"/>
                    <a:ext cx="1" cy="82"/>
                  </a:xfrm>
                  <a:prstGeom prst="line">
                    <a:avLst/>
                  </a:prstGeom>
                  <a:noFill/>
                  <a:ln w="14288">
                    <a:solidFill>
                      <a:srgbClr val="3333CC"/>
                    </a:solidFill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33" name="Group 249"/>
              <p:cNvGrpSpPr>
                <a:grpSpLocks/>
              </p:cNvGrpSpPr>
              <p:nvPr/>
            </p:nvGrpSpPr>
            <p:grpSpPr bwMode="auto">
              <a:xfrm>
                <a:off x="1778" y="3149"/>
                <a:ext cx="354" cy="119"/>
                <a:chOff x="1778" y="3149"/>
                <a:chExt cx="354" cy="119"/>
              </a:xfrm>
            </p:grpSpPr>
            <p:grpSp>
              <p:nvGrpSpPr>
                <p:cNvPr id="234" name="Group 250"/>
                <p:cNvGrpSpPr>
                  <a:grpSpLocks/>
                </p:cNvGrpSpPr>
                <p:nvPr/>
              </p:nvGrpSpPr>
              <p:grpSpPr bwMode="auto">
                <a:xfrm>
                  <a:off x="1778" y="3149"/>
                  <a:ext cx="136" cy="119"/>
                  <a:chOff x="1778" y="3149"/>
                  <a:chExt cx="136" cy="119"/>
                </a:xfrm>
              </p:grpSpPr>
              <p:sp>
                <p:nvSpPr>
                  <p:cNvPr id="227" name="Freeform 251"/>
                  <p:cNvSpPr>
                    <a:spLocks/>
                  </p:cNvSpPr>
                  <p:nvPr/>
                </p:nvSpPr>
                <p:spPr bwMode="auto">
                  <a:xfrm>
                    <a:off x="1778" y="3149"/>
                    <a:ext cx="136" cy="119"/>
                  </a:xfrm>
                  <a:custGeom>
                    <a:avLst/>
                    <a:gdLst/>
                    <a:ahLst/>
                    <a:cxnLst>
                      <a:cxn ang="0">
                        <a:pos x="27" y="0"/>
                      </a:cxn>
                      <a:cxn ang="0">
                        <a:pos x="0" y="36"/>
                      </a:cxn>
                      <a:cxn ang="0">
                        <a:pos x="0" y="119"/>
                      </a:cxn>
                      <a:cxn ang="0">
                        <a:pos x="109" y="119"/>
                      </a:cxn>
                      <a:cxn ang="0">
                        <a:pos x="136" y="91"/>
                      </a:cxn>
                      <a:cxn ang="0">
                        <a:pos x="136" y="0"/>
                      </a:cxn>
                      <a:cxn ang="0">
                        <a:pos x="27" y="0"/>
                      </a:cxn>
                    </a:cxnLst>
                    <a:rect l="0" t="0" r="r" b="b"/>
                    <a:pathLst>
                      <a:path w="136" h="119">
                        <a:moveTo>
                          <a:pt x="27" y="0"/>
                        </a:moveTo>
                        <a:lnTo>
                          <a:pt x="0" y="36"/>
                        </a:lnTo>
                        <a:lnTo>
                          <a:pt x="0" y="119"/>
                        </a:lnTo>
                        <a:lnTo>
                          <a:pt x="109" y="119"/>
                        </a:lnTo>
                        <a:lnTo>
                          <a:pt x="136" y="91"/>
                        </a:lnTo>
                        <a:lnTo>
                          <a:pt x="136" y="0"/>
                        </a:lnTo>
                        <a:lnTo>
                          <a:pt x="27" y="0"/>
                        </a:lnTo>
                        <a:close/>
                      </a:path>
                    </a:pathLst>
                  </a:custGeom>
                  <a:solidFill>
                    <a:srgbClr val="FFCC99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28" name="Freeform 252"/>
                  <p:cNvSpPr>
                    <a:spLocks/>
                  </p:cNvSpPr>
                  <p:nvPr/>
                </p:nvSpPr>
                <p:spPr bwMode="auto">
                  <a:xfrm>
                    <a:off x="1778" y="3149"/>
                    <a:ext cx="136" cy="36"/>
                  </a:xfrm>
                  <a:custGeom>
                    <a:avLst/>
                    <a:gdLst/>
                    <a:ahLst/>
                    <a:cxnLst>
                      <a:cxn ang="0">
                        <a:pos x="0" y="36"/>
                      </a:cxn>
                      <a:cxn ang="0">
                        <a:pos x="109" y="36"/>
                      </a:cxn>
                      <a:cxn ang="0">
                        <a:pos x="136" y="0"/>
                      </a:cxn>
                      <a:cxn ang="0">
                        <a:pos x="27" y="0"/>
                      </a:cxn>
                      <a:cxn ang="0">
                        <a:pos x="0" y="36"/>
                      </a:cxn>
                    </a:cxnLst>
                    <a:rect l="0" t="0" r="r" b="b"/>
                    <a:pathLst>
                      <a:path w="136" h="36">
                        <a:moveTo>
                          <a:pt x="0" y="36"/>
                        </a:moveTo>
                        <a:lnTo>
                          <a:pt x="109" y="36"/>
                        </a:lnTo>
                        <a:lnTo>
                          <a:pt x="136" y="0"/>
                        </a:lnTo>
                        <a:lnTo>
                          <a:pt x="27" y="0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FFCC99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29" name="Freeform 253"/>
                  <p:cNvSpPr>
                    <a:spLocks/>
                  </p:cNvSpPr>
                  <p:nvPr/>
                </p:nvSpPr>
                <p:spPr bwMode="auto">
                  <a:xfrm>
                    <a:off x="1887" y="3149"/>
                    <a:ext cx="27" cy="119"/>
                  </a:xfrm>
                  <a:custGeom>
                    <a:avLst/>
                    <a:gdLst/>
                    <a:ahLst/>
                    <a:cxnLst>
                      <a:cxn ang="0">
                        <a:pos x="0" y="36"/>
                      </a:cxn>
                      <a:cxn ang="0">
                        <a:pos x="27" y="0"/>
                      </a:cxn>
                      <a:cxn ang="0">
                        <a:pos x="27" y="91"/>
                      </a:cxn>
                      <a:cxn ang="0">
                        <a:pos x="0" y="119"/>
                      </a:cxn>
                      <a:cxn ang="0">
                        <a:pos x="0" y="36"/>
                      </a:cxn>
                    </a:cxnLst>
                    <a:rect l="0" t="0" r="r" b="b"/>
                    <a:pathLst>
                      <a:path w="27" h="119">
                        <a:moveTo>
                          <a:pt x="0" y="36"/>
                        </a:moveTo>
                        <a:lnTo>
                          <a:pt x="27" y="0"/>
                        </a:lnTo>
                        <a:lnTo>
                          <a:pt x="27" y="91"/>
                        </a:lnTo>
                        <a:lnTo>
                          <a:pt x="0" y="119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FFCC99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30" name="Freeform 254"/>
                  <p:cNvSpPr>
                    <a:spLocks/>
                  </p:cNvSpPr>
                  <p:nvPr/>
                </p:nvSpPr>
                <p:spPr bwMode="auto">
                  <a:xfrm>
                    <a:off x="1778" y="3149"/>
                    <a:ext cx="136" cy="119"/>
                  </a:xfrm>
                  <a:custGeom>
                    <a:avLst/>
                    <a:gdLst/>
                    <a:ahLst/>
                    <a:cxnLst>
                      <a:cxn ang="0">
                        <a:pos x="3" y="0"/>
                      </a:cxn>
                      <a:cxn ang="0">
                        <a:pos x="0" y="4"/>
                      </a:cxn>
                      <a:cxn ang="0">
                        <a:pos x="0" y="13"/>
                      </a:cxn>
                      <a:cxn ang="0">
                        <a:pos x="12" y="13"/>
                      </a:cxn>
                      <a:cxn ang="0">
                        <a:pos x="15" y="10"/>
                      </a:cxn>
                      <a:cxn ang="0">
                        <a:pos x="15" y="0"/>
                      </a:cxn>
                      <a:cxn ang="0">
                        <a:pos x="3" y="0"/>
                      </a:cxn>
                    </a:cxnLst>
                    <a:rect l="0" t="0" r="r" b="b"/>
                    <a:pathLst>
                      <a:path w="15" h="13">
                        <a:moveTo>
                          <a:pt x="3" y="0"/>
                        </a:moveTo>
                        <a:lnTo>
                          <a:pt x="0" y="4"/>
                        </a:lnTo>
                        <a:lnTo>
                          <a:pt x="0" y="13"/>
                        </a:lnTo>
                        <a:lnTo>
                          <a:pt x="12" y="13"/>
                        </a:lnTo>
                        <a:lnTo>
                          <a:pt x="15" y="10"/>
                        </a:lnTo>
                        <a:lnTo>
                          <a:pt x="15" y="0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FFCC99"/>
                  </a:solidFill>
                  <a:ln w="14288" cap="flat">
                    <a:solidFill>
                      <a:srgbClr val="3333CC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31" name="Freeform 255"/>
                  <p:cNvSpPr>
                    <a:spLocks/>
                  </p:cNvSpPr>
                  <p:nvPr/>
                </p:nvSpPr>
                <p:spPr bwMode="auto">
                  <a:xfrm>
                    <a:off x="1778" y="3149"/>
                    <a:ext cx="136" cy="36"/>
                  </a:xfrm>
                  <a:custGeom>
                    <a:avLst/>
                    <a:gdLst/>
                    <a:ahLst/>
                    <a:cxnLst>
                      <a:cxn ang="0">
                        <a:pos x="0" y="4"/>
                      </a:cxn>
                      <a:cxn ang="0">
                        <a:pos x="12" y="4"/>
                      </a:cxn>
                      <a:cxn ang="0">
                        <a:pos x="15" y="0"/>
                      </a:cxn>
                    </a:cxnLst>
                    <a:rect l="0" t="0" r="r" b="b"/>
                    <a:pathLst>
                      <a:path w="15" h="4">
                        <a:moveTo>
                          <a:pt x="0" y="4"/>
                        </a:moveTo>
                        <a:lnTo>
                          <a:pt x="12" y="4"/>
                        </a:lnTo>
                        <a:lnTo>
                          <a:pt x="15" y="0"/>
                        </a:lnTo>
                      </a:path>
                    </a:pathLst>
                  </a:custGeom>
                  <a:solidFill>
                    <a:srgbClr val="FFCC99"/>
                  </a:solidFill>
                  <a:ln w="14288" cap="flat">
                    <a:solidFill>
                      <a:srgbClr val="3333CC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32" name="Line 256"/>
                  <p:cNvSpPr>
                    <a:spLocks noChangeShapeType="1"/>
                  </p:cNvSpPr>
                  <p:nvPr/>
                </p:nvSpPr>
                <p:spPr bwMode="auto">
                  <a:xfrm>
                    <a:off x="1887" y="3185"/>
                    <a:ext cx="1" cy="83"/>
                  </a:xfrm>
                  <a:prstGeom prst="line">
                    <a:avLst/>
                  </a:prstGeom>
                  <a:noFill/>
                  <a:ln w="14288">
                    <a:solidFill>
                      <a:srgbClr val="3333CC"/>
                    </a:solidFill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35" name="Group 257"/>
                <p:cNvGrpSpPr>
                  <a:grpSpLocks/>
                </p:cNvGrpSpPr>
                <p:nvPr/>
              </p:nvGrpSpPr>
              <p:grpSpPr bwMode="auto">
                <a:xfrm>
                  <a:off x="1887" y="3149"/>
                  <a:ext cx="136" cy="119"/>
                  <a:chOff x="1887" y="3149"/>
                  <a:chExt cx="136" cy="119"/>
                </a:xfrm>
              </p:grpSpPr>
              <p:sp>
                <p:nvSpPr>
                  <p:cNvPr id="221" name="Freeform 258"/>
                  <p:cNvSpPr>
                    <a:spLocks/>
                  </p:cNvSpPr>
                  <p:nvPr/>
                </p:nvSpPr>
                <p:spPr bwMode="auto">
                  <a:xfrm>
                    <a:off x="1887" y="3149"/>
                    <a:ext cx="136" cy="119"/>
                  </a:xfrm>
                  <a:custGeom>
                    <a:avLst/>
                    <a:gdLst/>
                    <a:ahLst/>
                    <a:cxnLst>
                      <a:cxn ang="0">
                        <a:pos x="36" y="0"/>
                      </a:cxn>
                      <a:cxn ang="0">
                        <a:pos x="0" y="36"/>
                      </a:cxn>
                      <a:cxn ang="0">
                        <a:pos x="0" y="119"/>
                      </a:cxn>
                      <a:cxn ang="0">
                        <a:pos x="108" y="119"/>
                      </a:cxn>
                      <a:cxn ang="0">
                        <a:pos x="136" y="91"/>
                      </a:cxn>
                      <a:cxn ang="0">
                        <a:pos x="136" y="0"/>
                      </a:cxn>
                      <a:cxn ang="0">
                        <a:pos x="36" y="0"/>
                      </a:cxn>
                    </a:cxnLst>
                    <a:rect l="0" t="0" r="r" b="b"/>
                    <a:pathLst>
                      <a:path w="136" h="119">
                        <a:moveTo>
                          <a:pt x="36" y="0"/>
                        </a:moveTo>
                        <a:lnTo>
                          <a:pt x="0" y="36"/>
                        </a:lnTo>
                        <a:lnTo>
                          <a:pt x="0" y="119"/>
                        </a:lnTo>
                        <a:lnTo>
                          <a:pt x="108" y="119"/>
                        </a:lnTo>
                        <a:lnTo>
                          <a:pt x="136" y="91"/>
                        </a:lnTo>
                        <a:lnTo>
                          <a:pt x="136" y="0"/>
                        </a:lnTo>
                        <a:lnTo>
                          <a:pt x="36" y="0"/>
                        </a:lnTo>
                        <a:close/>
                      </a:path>
                    </a:pathLst>
                  </a:custGeom>
                  <a:solidFill>
                    <a:srgbClr val="FFCC99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22" name="Freeform 259"/>
                  <p:cNvSpPr>
                    <a:spLocks/>
                  </p:cNvSpPr>
                  <p:nvPr/>
                </p:nvSpPr>
                <p:spPr bwMode="auto">
                  <a:xfrm>
                    <a:off x="1887" y="3149"/>
                    <a:ext cx="136" cy="36"/>
                  </a:xfrm>
                  <a:custGeom>
                    <a:avLst/>
                    <a:gdLst/>
                    <a:ahLst/>
                    <a:cxnLst>
                      <a:cxn ang="0">
                        <a:pos x="0" y="36"/>
                      </a:cxn>
                      <a:cxn ang="0">
                        <a:pos x="108" y="36"/>
                      </a:cxn>
                      <a:cxn ang="0">
                        <a:pos x="136" y="0"/>
                      </a:cxn>
                      <a:cxn ang="0">
                        <a:pos x="36" y="0"/>
                      </a:cxn>
                      <a:cxn ang="0">
                        <a:pos x="0" y="36"/>
                      </a:cxn>
                    </a:cxnLst>
                    <a:rect l="0" t="0" r="r" b="b"/>
                    <a:pathLst>
                      <a:path w="136" h="36">
                        <a:moveTo>
                          <a:pt x="0" y="36"/>
                        </a:moveTo>
                        <a:lnTo>
                          <a:pt x="108" y="36"/>
                        </a:lnTo>
                        <a:lnTo>
                          <a:pt x="136" y="0"/>
                        </a:lnTo>
                        <a:lnTo>
                          <a:pt x="36" y="0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FFCC99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23" name="Freeform 260"/>
                  <p:cNvSpPr>
                    <a:spLocks/>
                  </p:cNvSpPr>
                  <p:nvPr/>
                </p:nvSpPr>
                <p:spPr bwMode="auto">
                  <a:xfrm>
                    <a:off x="1995" y="3149"/>
                    <a:ext cx="28" cy="119"/>
                  </a:xfrm>
                  <a:custGeom>
                    <a:avLst/>
                    <a:gdLst/>
                    <a:ahLst/>
                    <a:cxnLst>
                      <a:cxn ang="0">
                        <a:pos x="0" y="36"/>
                      </a:cxn>
                      <a:cxn ang="0">
                        <a:pos x="28" y="0"/>
                      </a:cxn>
                      <a:cxn ang="0">
                        <a:pos x="28" y="91"/>
                      </a:cxn>
                      <a:cxn ang="0">
                        <a:pos x="0" y="119"/>
                      </a:cxn>
                      <a:cxn ang="0">
                        <a:pos x="0" y="36"/>
                      </a:cxn>
                    </a:cxnLst>
                    <a:rect l="0" t="0" r="r" b="b"/>
                    <a:pathLst>
                      <a:path w="28" h="119">
                        <a:moveTo>
                          <a:pt x="0" y="36"/>
                        </a:moveTo>
                        <a:lnTo>
                          <a:pt x="28" y="0"/>
                        </a:lnTo>
                        <a:lnTo>
                          <a:pt x="28" y="91"/>
                        </a:lnTo>
                        <a:lnTo>
                          <a:pt x="0" y="119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FFCC99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24" name="Freeform 261"/>
                  <p:cNvSpPr>
                    <a:spLocks/>
                  </p:cNvSpPr>
                  <p:nvPr/>
                </p:nvSpPr>
                <p:spPr bwMode="auto">
                  <a:xfrm>
                    <a:off x="1887" y="3149"/>
                    <a:ext cx="136" cy="119"/>
                  </a:xfrm>
                  <a:custGeom>
                    <a:avLst/>
                    <a:gdLst/>
                    <a:ahLst/>
                    <a:cxnLst>
                      <a:cxn ang="0">
                        <a:pos x="4" y="0"/>
                      </a:cxn>
                      <a:cxn ang="0">
                        <a:pos x="0" y="4"/>
                      </a:cxn>
                      <a:cxn ang="0">
                        <a:pos x="0" y="13"/>
                      </a:cxn>
                      <a:cxn ang="0">
                        <a:pos x="12" y="13"/>
                      </a:cxn>
                      <a:cxn ang="0">
                        <a:pos x="15" y="10"/>
                      </a:cxn>
                      <a:cxn ang="0">
                        <a:pos x="15" y="0"/>
                      </a:cxn>
                      <a:cxn ang="0">
                        <a:pos x="4" y="0"/>
                      </a:cxn>
                    </a:cxnLst>
                    <a:rect l="0" t="0" r="r" b="b"/>
                    <a:pathLst>
                      <a:path w="15" h="13">
                        <a:moveTo>
                          <a:pt x="4" y="0"/>
                        </a:moveTo>
                        <a:lnTo>
                          <a:pt x="0" y="4"/>
                        </a:lnTo>
                        <a:lnTo>
                          <a:pt x="0" y="13"/>
                        </a:lnTo>
                        <a:lnTo>
                          <a:pt x="12" y="13"/>
                        </a:lnTo>
                        <a:lnTo>
                          <a:pt x="15" y="10"/>
                        </a:lnTo>
                        <a:lnTo>
                          <a:pt x="15" y="0"/>
                        </a:lnTo>
                        <a:lnTo>
                          <a:pt x="4" y="0"/>
                        </a:lnTo>
                        <a:close/>
                      </a:path>
                    </a:pathLst>
                  </a:custGeom>
                  <a:solidFill>
                    <a:srgbClr val="FFCC99"/>
                  </a:solidFill>
                  <a:ln w="14288" cap="flat">
                    <a:solidFill>
                      <a:srgbClr val="3333CC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25" name="Freeform 262"/>
                  <p:cNvSpPr>
                    <a:spLocks/>
                  </p:cNvSpPr>
                  <p:nvPr/>
                </p:nvSpPr>
                <p:spPr bwMode="auto">
                  <a:xfrm>
                    <a:off x="1887" y="3149"/>
                    <a:ext cx="136" cy="36"/>
                  </a:xfrm>
                  <a:custGeom>
                    <a:avLst/>
                    <a:gdLst/>
                    <a:ahLst/>
                    <a:cxnLst>
                      <a:cxn ang="0">
                        <a:pos x="0" y="4"/>
                      </a:cxn>
                      <a:cxn ang="0">
                        <a:pos x="12" y="4"/>
                      </a:cxn>
                      <a:cxn ang="0">
                        <a:pos x="15" y="0"/>
                      </a:cxn>
                    </a:cxnLst>
                    <a:rect l="0" t="0" r="r" b="b"/>
                    <a:pathLst>
                      <a:path w="15" h="4">
                        <a:moveTo>
                          <a:pt x="0" y="4"/>
                        </a:moveTo>
                        <a:lnTo>
                          <a:pt x="12" y="4"/>
                        </a:lnTo>
                        <a:lnTo>
                          <a:pt x="15" y="0"/>
                        </a:lnTo>
                      </a:path>
                    </a:pathLst>
                  </a:custGeom>
                  <a:solidFill>
                    <a:srgbClr val="FFCC99"/>
                  </a:solidFill>
                  <a:ln w="14288" cap="flat">
                    <a:solidFill>
                      <a:srgbClr val="3333CC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26" name="Line 263"/>
                  <p:cNvSpPr>
                    <a:spLocks noChangeShapeType="1"/>
                  </p:cNvSpPr>
                  <p:nvPr/>
                </p:nvSpPr>
                <p:spPr bwMode="auto">
                  <a:xfrm>
                    <a:off x="1995" y="3185"/>
                    <a:ext cx="1" cy="83"/>
                  </a:xfrm>
                  <a:prstGeom prst="line">
                    <a:avLst/>
                  </a:prstGeom>
                  <a:noFill/>
                  <a:ln w="14288">
                    <a:solidFill>
                      <a:srgbClr val="3333CC"/>
                    </a:solidFill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54" name="Group 264"/>
                <p:cNvGrpSpPr>
                  <a:grpSpLocks/>
                </p:cNvGrpSpPr>
                <p:nvPr/>
              </p:nvGrpSpPr>
              <p:grpSpPr bwMode="auto">
                <a:xfrm>
                  <a:off x="1995" y="3149"/>
                  <a:ext cx="137" cy="119"/>
                  <a:chOff x="1995" y="3149"/>
                  <a:chExt cx="137" cy="119"/>
                </a:xfrm>
              </p:grpSpPr>
              <p:sp>
                <p:nvSpPr>
                  <p:cNvPr id="215" name="Freeform 265"/>
                  <p:cNvSpPr>
                    <a:spLocks/>
                  </p:cNvSpPr>
                  <p:nvPr/>
                </p:nvSpPr>
                <p:spPr bwMode="auto">
                  <a:xfrm>
                    <a:off x="1995" y="3149"/>
                    <a:ext cx="137" cy="119"/>
                  </a:xfrm>
                  <a:custGeom>
                    <a:avLst/>
                    <a:gdLst/>
                    <a:ahLst/>
                    <a:cxnLst>
                      <a:cxn ang="0">
                        <a:pos x="28" y="0"/>
                      </a:cxn>
                      <a:cxn ang="0">
                        <a:pos x="0" y="36"/>
                      </a:cxn>
                      <a:cxn ang="0">
                        <a:pos x="0" y="119"/>
                      </a:cxn>
                      <a:cxn ang="0">
                        <a:pos x="109" y="119"/>
                      </a:cxn>
                      <a:cxn ang="0">
                        <a:pos x="137" y="91"/>
                      </a:cxn>
                      <a:cxn ang="0">
                        <a:pos x="137" y="0"/>
                      </a:cxn>
                      <a:cxn ang="0">
                        <a:pos x="28" y="0"/>
                      </a:cxn>
                    </a:cxnLst>
                    <a:rect l="0" t="0" r="r" b="b"/>
                    <a:pathLst>
                      <a:path w="137" h="119">
                        <a:moveTo>
                          <a:pt x="28" y="0"/>
                        </a:moveTo>
                        <a:lnTo>
                          <a:pt x="0" y="36"/>
                        </a:lnTo>
                        <a:lnTo>
                          <a:pt x="0" y="119"/>
                        </a:lnTo>
                        <a:lnTo>
                          <a:pt x="109" y="119"/>
                        </a:lnTo>
                        <a:lnTo>
                          <a:pt x="137" y="91"/>
                        </a:lnTo>
                        <a:lnTo>
                          <a:pt x="137" y="0"/>
                        </a:lnTo>
                        <a:lnTo>
                          <a:pt x="28" y="0"/>
                        </a:lnTo>
                        <a:close/>
                      </a:path>
                    </a:pathLst>
                  </a:custGeom>
                  <a:solidFill>
                    <a:srgbClr val="FFCC99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16" name="Freeform 266"/>
                  <p:cNvSpPr>
                    <a:spLocks/>
                  </p:cNvSpPr>
                  <p:nvPr/>
                </p:nvSpPr>
                <p:spPr bwMode="auto">
                  <a:xfrm>
                    <a:off x="1995" y="3149"/>
                    <a:ext cx="137" cy="36"/>
                  </a:xfrm>
                  <a:custGeom>
                    <a:avLst/>
                    <a:gdLst/>
                    <a:ahLst/>
                    <a:cxnLst>
                      <a:cxn ang="0">
                        <a:pos x="0" y="36"/>
                      </a:cxn>
                      <a:cxn ang="0">
                        <a:pos x="109" y="36"/>
                      </a:cxn>
                      <a:cxn ang="0">
                        <a:pos x="137" y="0"/>
                      </a:cxn>
                      <a:cxn ang="0">
                        <a:pos x="28" y="0"/>
                      </a:cxn>
                      <a:cxn ang="0">
                        <a:pos x="0" y="36"/>
                      </a:cxn>
                    </a:cxnLst>
                    <a:rect l="0" t="0" r="r" b="b"/>
                    <a:pathLst>
                      <a:path w="137" h="36">
                        <a:moveTo>
                          <a:pt x="0" y="36"/>
                        </a:moveTo>
                        <a:lnTo>
                          <a:pt x="109" y="36"/>
                        </a:lnTo>
                        <a:lnTo>
                          <a:pt x="137" y="0"/>
                        </a:lnTo>
                        <a:lnTo>
                          <a:pt x="28" y="0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FFCC99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17" name="Freeform 267"/>
                  <p:cNvSpPr>
                    <a:spLocks/>
                  </p:cNvSpPr>
                  <p:nvPr/>
                </p:nvSpPr>
                <p:spPr bwMode="auto">
                  <a:xfrm>
                    <a:off x="2104" y="3149"/>
                    <a:ext cx="28" cy="119"/>
                  </a:xfrm>
                  <a:custGeom>
                    <a:avLst/>
                    <a:gdLst/>
                    <a:ahLst/>
                    <a:cxnLst>
                      <a:cxn ang="0">
                        <a:pos x="0" y="36"/>
                      </a:cxn>
                      <a:cxn ang="0">
                        <a:pos x="28" y="0"/>
                      </a:cxn>
                      <a:cxn ang="0">
                        <a:pos x="28" y="91"/>
                      </a:cxn>
                      <a:cxn ang="0">
                        <a:pos x="0" y="119"/>
                      </a:cxn>
                      <a:cxn ang="0">
                        <a:pos x="0" y="36"/>
                      </a:cxn>
                    </a:cxnLst>
                    <a:rect l="0" t="0" r="r" b="b"/>
                    <a:pathLst>
                      <a:path w="28" h="119">
                        <a:moveTo>
                          <a:pt x="0" y="36"/>
                        </a:moveTo>
                        <a:lnTo>
                          <a:pt x="28" y="0"/>
                        </a:lnTo>
                        <a:lnTo>
                          <a:pt x="28" y="91"/>
                        </a:lnTo>
                        <a:lnTo>
                          <a:pt x="0" y="119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FFCC99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18" name="Freeform 268"/>
                  <p:cNvSpPr>
                    <a:spLocks/>
                  </p:cNvSpPr>
                  <p:nvPr/>
                </p:nvSpPr>
                <p:spPr bwMode="auto">
                  <a:xfrm>
                    <a:off x="1995" y="3149"/>
                    <a:ext cx="137" cy="119"/>
                  </a:xfrm>
                  <a:custGeom>
                    <a:avLst/>
                    <a:gdLst/>
                    <a:ahLst/>
                    <a:cxnLst>
                      <a:cxn ang="0">
                        <a:pos x="3" y="0"/>
                      </a:cxn>
                      <a:cxn ang="0">
                        <a:pos x="0" y="4"/>
                      </a:cxn>
                      <a:cxn ang="0">
                        <a:pos x="0" y="13"/>
                      </a:cxn>
                      <a:cxn ang="0">
                        <a:pos x="12" y="13"/>
                      </a:cxn>
                      <a:cxn ang="0">
                        <a:pos x="15" y="10"/>
                      </a:cxn>
                      <a:cxn ang="0">
                        <a:pos x="15" y="0"/>
                      </a:cxn>
                      <a:cxn ang="0">
                        <a:pos x="3" y="0"/>
                      </a:cxn>
                    </a:cxnLst>
                    <a:rect l="0" t="0" r="r" b="b"/>
                    <a:pathLst>
                      <a:path w="15" h="13">
                        <a:moveTo>
                          <a:pt x="3" y="0"/>
                        </a:moveTo>
                        <a:lnTo>
                          <a:pt x="0" y="4"/>
                        </a:lnTo>
                        <a:lnTo>
                          <a:pt x="0" y="13"/>
                        </a:lnTo>
                        <a:lnTo>
                          <a:pt x="12" y="13"/>
                        </a:lnTo>
                        <a:lnTo>
                          <a:pt x="15" y="10"/>
                        </a:lnTo>
                        <a:lnTo>
                          <a:pt x="15" y="0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FFCC99"/>
                  </a:solidFill>
                  <a:ln w="14288" cap="flat">
                    <a:solidFill>
                      <a:srgbClr val="3333CC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19" name="Freeform 269"/>
                  <p:cNvSpPr>
                    <a:spLocks/>
                  </p:cNvSpPr>
                  <p:nvPr/>
                </p:nvSpPr>
                <p:spPr bwMode="auto">
                  <a:xfrm>
                    <a:off x="1995" y="3149"/>
                    <a:ext cx="137" cy="36"/>
                  </a:xfrm>
                  <a:custGeom>
                    <a:avLst/>
                    <a:gdLst/>
                    <a:ahLst/>
                    <a:cxnLst>
                      <a:cxn ang="0">
                        <a:pos x="0" y="4"/>
                      </a:cxn>
                      <a:cxn ang="0">
                        <a:pos x="12" y="4"/>
                      </a:cxn>
                      <a:cxn ang="0">
                        <a:pos x="15" y="0"/>
                      </a:cxn>
                    </a:cxnLst>
                    <a:rect l="0" t="0" r="r" b="b"/>
                    <a:pathLst>
                      <a:path w="15" h="4">
                        <a:moveTo>
                          <a:pt x="0" y="4"/>
                        </a:moveTo>
                        <a:lnTo>
                          <a:pt x="12" y="4"/>
                        </a:lnTo>
                        <a:lnTo>
                          <a:pt x="15" y="0"/>
                        </a:lnTo>
                      </a:path>
                    </a:pathLst>
                  </a:custGeom>
                  <a:solidFill>
                    <a:srgbClr val="FFCC99"/>
                  </a:solidFill>
                  <a:ln w="14288" cap="flat">
                    <a:solidFill>
                      <a:srgbClr val="3333CC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20" name="Line 270"/>
                  <p:cNvSpPr>
                    <a:spLocks noChangeShapeType="1"/>
                  </p:cNvSpPr>
                  <p:nvPr/>
                </p:nvSpPr>
                <p:spPr bwMode="auto">
                  <a:xfrm>
                    <a:off x="2104" y="3185"/>
                    <a:ext cx="1" cy="83"/>
                  </a:xfrm>
                  <a:prstGeom prst="line">
                    <a:avLst/>
                  </a:prstGeom>
                  <a:noFill/>
                  <a:ln w="14288">
                    <a:solidFill>
                      <a:srgbClr val="3333CC"/>
                    </a:solidFill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255" name="Group 271"/>
            <p:cNvGrpSpPr>
              <a:grpSpLocks/>
            </p:cNvGrpSpPr>
            <p:nvPr/>
          </p:nvGrpSpPr>
          <p:grpSpPr bwMode="auto">
            <a:xfrm>
              <a:off x="917575" y="5083175"/>
              <a:ext cx="561975" cy="479425"/>
              <a:chOff x="798" y="2874"/>
              <a:chExt cx="354" cy="302"/>
            </a:xfrm>
          </p:grpSpPr>
          <p:grpSp>
            <p:nvGrpSpPr>
              <p:cNvPr id="256" name="Group 272"/>
              <p:cNvGrpSpPr>
                <a:grpSpLocks/>
              </p:cNvGrpSpPr>
              <p:nvPr/>
            </p:nvGrpSpPr>
            <p:grpSpPr bwMode="auto">
              <a:xfrm>
                <a:off x="798" y="3057"/>
                <a:ext cx="354" cy="119"/>
                <a:chOff x="798" y="3057"/>
                <a:chExt cx="354" cy="119"/>
              </a:xfrm>
            </p:grpSpPr>
            <p:grpSp>
              <p:nvGrpSpPr>
                <p:cNvPr id="275" name="Group 273"/>
                <p:cNvGrpSpPr>
                  <a:grpSpLocks/>
                </p:cNvGrpSpPr>
                <p:nvPr/>
              </p:nvGrpSpPr>
              <p:grpSpPr bwMode="auto">
                <a:xfrm>
                  <a:off x="798" y="3057"/>
                  <a:ext cx="136" cy="119"/>
                  <a:chOff x="798" y="3057"/>
                  <a:chExt cx="136" cy="119"/>
                </a:xfrm>
              </p:grpSpPr>
              <p:sp>
                <p:nvSpPr>
                  <p:cNvPr id="336" name="Freeform 274"/>
                  <p:cNvSpPr>
                    <a:spLocks/>
                  </p:cNvSpPr>
                  <p:nvPr/>
                </p:nvSpPr>
                <p:spPr bwMode="auto">
                  <a:xfrm>
                    <a:off x="798" y="3057"/>
                    <a:ext cx="136" cy="119"/>
                  </a:xfrm>
                  <a:custGeom>
                    <a:avLst/>
                    <a:gdLst/>
                    <a:ahLst/>
                    <a:cxnLst>
                      <a:cxn ang="0">
                        <a:pos x="36" y="0"/>
                      </a:cxn>
                      <a:cxn ang="0">
                        <a:pos x="0" y="28"/>
                      </a:cxn>
                      <a:cxn ang="0">
                        <a:pos x="0" y="119"/>
                      </a:cxn>
                      <a:cxn ang="0">
                        <a:pos x="109" y="119"/>
                      </a:cxn>
                      <a:cxn ang="0">
                        <a:pos x="136" y="92"/>
                      </a:cxn>
                      <a:cxn ang="0">
                        <a:pos x="136" y="0"/>
                      </a:cxn>
                      <a:cxn ang="0">
                        <a:pos x="36" y="0"/>
                      </a:cxn>
                    </a:cxnLst>
                    <a:rect l="0" t="0" r="r" b="b"/>
                    <a:pathLst>
                      <a:path w="136" h="119">
                        <a:moveTo>
                          <a:pt x="36" y="0"/>
                        </a:moveTo>
                        <a:lnTo>
                          <a:pt x="0" y="28"/>
                        </a:lnTo>
                        <a:lnTo>
                          <a:pt x="0" y="119"/>
                        </a:lnTo>
                        <a:lnTo>
                          <a:pt x="109" y="119"/>
                        </a:lnTo>
                        <a:lnTo>
                          <a:pt x="136" y="92"/>
                        </a:lnTo>
                        <a:lnTo>
                          <a:pt x="136" y="0"/>
                        </a:lnTo>
                        <a:lnTo>
                          <a:pt x="36" y="0"/>
                        </a:lnTo>
                        <a:close/>
                      </a:path>
                    </a:pathLst>
                  </a:custGeom>
                  <a:solidFill>
                    <a:srgbClr val="FFCC99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37" name="Freeform 275"/>
                  <p:cNvSpPr>
                    <a:spLocks/>
                  </p:cNvSpPr>
                  <p:nvPr/>
                </p:nvSpPr>
                <p:spPr bwMode="auto">
                  <a:xfrm>
                    <a:off x="798" y="3057"/>
                    <a:ext cx="136" cy="28"/>
                  </a:xfrm>
                  <a:custGeom>
                    <a:avLst/>
                    <a:gdLst/>
                    <a:ahLst/>
                    <a:cxnLst>
                      <a:cxn ang="0">
                        <a:pos x="0" y="28"/>
                      </a:cxn>
                      <a:cxn ang="0">
                        <a:pos x="109" y="28"/>
                      </a:cxn>
                      <a:cxn ang="0">
                        <a:pos x="136" y="0"/>
                      </a:cxn>
                      <a:cxn ang="0">
                        <a:pos x="36" y="0"/>
                      </a:cxn>
                      <a:cxn ang="0">
                        <a:pos x="0" y="28"/>
                      </a:cxn>
                    </a:cxnLst>
                    <a:rect l="0" t="0" r="r" b="b"/>
                    <a:pathLst>
                      <a:path w="136" h="28">
                        <a:moveTo>
                          <a:pt x="0" y="28"/>
                        </a:moveTo>
                        <a:lnTo>
                          <a:pt x="109" y="28"/>
                        </a:lnTo>
                        <a:lnTo>
                          <a:pt x="136" y="0"/>
                        </a:lnTo>
                        <a:lnTo>
                          <a:pt x="36" y="0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FFCC99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38" name="Freeform 276"/>
                  <p:cNvSpPr>
                    <a:spLocks/>
                  </p:cNvSpPr>
                  <p:nvPr/>
                </p:nvSpPr>
                <p:spPr bwMode="auto">
                  <a:xfrm>
                    <a:off x="907" y="3057"/>
                    <a:ext cx="27" cy="119"/>
                  </a:xfrm>
                  <a:custGeom>
                    <a:avLst/>
                    <a:gdLst/>
                    <a:ahLst/>
                    <a:cxnLst>
                      <a:cxn ang="0">
                        <a:pos x="0" y="28"/>
                      </a:cxn>
                      <a:cxn ang="0">
                        <a:pos x="27" y="0"/>
                      </a:cxn>
                      <a:cxn ang="0">
                        <a:pos x="27" y="92"/>
                      </a:cxn>
                      <a:cxn ang="0">
                        <a:pos x="0" y="119"/>
                      </a:cxn>
                      <a:cxn ang="0">
                        <a:pos x="0" y="28"/>
                      </a:cxn>
                    </a:cxnLst>
                    <a:rect l="0" t="0" r="r" b="b"/>
                    <a:pathLst>
                      <a:path w="27" h="119">
                        <a:moveTo>
                          <a:pt x="0" y="28"/>
                        </a:moveTo>
                        <a:lnTo>
                          <a:pt x="27" y="0"/>
                        </a:lnTo>
                        <a:lnTo>
                          <a:pt x="27" y="92"/>
                        </a:lnTo>
                        <a:lnTo>
                          <a:pt x="0" y="119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FFCC99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39" name="Freeform 277"/>
                  <p:cNvSpPr>
                    <a:spLocks/>
                  </p:cNvSpPr>
                  <p:nvPr/>
                </p:nvSpPr>
                <p:spPr bwMode="auto">
                  <a:xfrm>
                    <a:off x="798" y="3057"/>
                    <a:ext cx="136" cy="119"/>
                  </a:xfrm>
                  <a:custGeom>
                    <a:avLst/>
                    <a:gdLst/>
                    <a:ahLst/>
                    <a:cxnLst>
                      <a:cxn ang="0">
                        <a:pos x="4" y="0"/>
                      </a:cxn>
                      <a:cxn ang="0">
                        <a:pos x="0" y="3"/>
                      </a:cxn>
                      <a:cxn ang="0">
                        <a:pos x="0" y="13"/>
                      </a:cxn>
                      <a:cxn ang="0">
                        <a:pos x="12" y="13"/>
                      </a:cxn>
                      <a:cxn ang="0">
                        <a:pos x="15" y="10"/>
                      </a:cxn>
                      <a:cxn ang="0">
                        <a:pos x="15" y="0"/>
                      </a:cxn>
                      <a:cxn ang="0">
                        <a:pos x="4" y="0"/>
                      </a:cxn>
                    </a:cxnLst>
                    <a:rect l="0" t="0" r="r" b="b"/>
                    <a:pathLst>
                      <a:path w="15" h="13">
                        <a:moveTo>
                          <a:pt x="4" y="0"/>
                        </a:moveTo>
                        <a:lnTo>
                          <a:pt x="0" y="3"/>
                        </a:lnTo>
                        <a:lnTo>
                          <a:pt x="0" y="13"/>
                        </a:lnTo>
                        <a:lnTo>
                          <a:pt x="12" y="13"/>
                        </a:lnTo>
                        <a:lnTo>
                          <a:pt x="15" y="10"/>
                        </a:lnTo>
                        <a:lnTo>
                          <a:pt x="15" y="0"/>
                        </a:lnTo>
                        <a:lnTo>
                          <a:pt x="4" y="0"/>
                        </a:lnTo>
                        <a:close/>
                      </a:path>
                    </a:pathLst>
                  </a:custGeom>
                  <a:solidFill>
                    <a:srgbClr val="FFCC99"/>
                  </a:solidFill>
                  <a:ln w="14288" cap="flat">
                    <a:solidFill>
                      <a:srgbClr val="3333CC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40" name="Freeform 278"/>
                  <p:cNvSpPr>
                    <a:spLocks/>
                  </p:cNvSpPr>
                  <p:nvPr/>
                </p:nvSpPr>
                <p:spPr bwMode="auto">
                  <a:xfrm>
                    <a:off x="798" y="3057"/>
                    <a:ext cx="136" cy="28"/>
                  </a:xfrm>
                  <a:custGeom>
                    <a:avLst/>
                    <a:gdLst/>
                    <a:ahLst/>
                    <a:cxnLst>
                      <a:cxn ang="0">
                        <a:pos x="0" y="3"/>
                      </a:cxn>
                      <a:cxn ang="0">
                        <a:pos x="12" y="3"/>
                      </a:cxn>
                      <a:cxn ang="0">
                        <a:pos x="15" y="0"/>
                      </a:cxn>
                    </a:cxnLst>
                    <a:rect l="0" t="0" r="r" b="b"/>
                    <a:pathLst>
                      <a:path w="15" h="3">
                        <a:moveTo>
                          <a:pt x="0" y="3"/>
                        </a:moveTo>
                        <a:lnTo>
                          <a:pt x="12" y="3"/>
                        </a:lnTo>
                        <a:lnTo>
                          <a:pt x="15" y="0"/>
                        </a:lnTo>
                      </a:path>
                    </a:pathLst>
                  </a:custGeom>
                  <a:solidFill>
                    <a:srgbClr val="FFCC99"/>
                  </a:solidFill>
                  <a:ln w="14288" cap="flat">
                    <a:solidFill>
                      <a:srgbClr val="3333CC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41" name="Line 279"/>
                  <p:cNvSpPr>
                    <a:spLocks noChangeShapeType="1"/>
                  </p:cNvSpPr>
                  <p:nvPr/>
                </p:nvSpPr>
                <p:spPr bwMode="auto">
                  <a:xfrm>
                    <a:off x="907" y="3085"/>
                    <a:ext cx="1" cy="91"/>
                  </a:xfrm>
                  <a:prstGeom prst="line">
                    <a:avLst/>
                  </a:prstGeom>
                  <a:noFill/>
                  <a:ln w="14288">
                    <a:solidFill>
                      <a:srgbClr val="3333CC"/>
                    </a:solidFill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76" name="Group 280"/>
                <p:cNvGrpSpPr>
                  <a:grpSpLocks/>
                </p:cNvGrpSpPr>
                <p:nvPr/>
              </p:nvGrpSpPr>
              <p:grpSpPr bwMode="auto">
                <a:xfrm>
                  <a:off x="916" y="3057"/>
                  <a:ext cx="127" cy="119"/>
                  <a:chOff x="916" y="3057"/>
                  <a:chExt cx="127" cy="119"/>
                </a:xfrm>
              </p:grpSpPr>
              <p:sp>
                <p:nvSpPr>
                  <p:cNvPr id="330" name="Freeform 281"/>
                  <p:cNvSpPr>
                    <a:spLocks/>
                  </p:cNvSpPr>
                  <p:nvPr/>
                </p:nvSpPr>
                <p:spPr bwMode="auto">
                  <a:xfrm>
                    <a:off x="916" y="3057"/>
                    <a:ext cx="127" cy="119"/>
                  </a:xfrm>
                  <a:custGeom>
                    <a:avLst/>
                    <a:gdLst/>
                    <a:ahLst/>
                    <a:cxnLst>
                      <a:cxn ang="0">
                        <a:pos x="27" y="0"/>
                      </a:cxn>
                      <a:cxn ang="0">
                        <a:pos x="0" y="28"/>
                      </a:cxn>
                      <a:cxn ang="0">
                        <a:pos x="0" y="119"/>
                      </a:cxn>
                      <a:cxn ang="0">
                        <a:pos x="100" y="119"/>
                      </a:cxn>
                      <a:cxn ang="0">
                        <a:pos x="127" y="92"/>
                      </a:cxn>
                      <a:cxn ang="0">
                        <a:pos x="127" y="0"/>
                      </a:cxn>
                      <a:cxn ang="0">
                        <a:pos x="27" y="0"/>
                      </a:cxn>
                    </a:cxnLst>
                    <a:rect l="0" t="0" r="r" b="b"/>
                    <a:pathLst>
                      <a:path w="127" h="119">
                        <a:moveTo>
                          <a:pt x="27" y="0"/>
                        </a:moveTo>
                        <a:lnTo>
                          <a:pt x="0" y="28"/>
                        </a:lnTo>
                        <a:lnTo>
                          <a:pt x="0" y="119"/>
                        </a:lnTo>
                        <a:lnTo>
                          <a:pt x="100" y="119"/>
                        </a:lnTo>
                        <a:lnTo>
                          <a:pt x="127" y="92"/>
                        </a:lnTo>
                        <a:lnTo>
                          <a:pt x="127" y="0"/>
                        </a:lnTo>
                        <a:lnTo>
                          <a:pt x="27" y="0"/>
                        </a:lnTo>
                        <a:close/>
                      </a:path>
                    </a:pathLst>
                  </a:custGeom>
                  <a:solidFill>
                    <a:srgbClr val="FFCC99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31" name="Freeform 282"/>
                  <p:cNvSpPr>
                    <a:spLocks/>
                  </p:cNvSpPr>
                  <p:nvPr/>
                </p:nvSpPr>
                <p:spPr bwMode="auto">
                  <a:xfrm>
                    <a:off x="916" y="3057"/>
                    <a:ext cx="127" cy="28"/>
                  </a:xfrm>
                  <a:custGeom>
                    <a:avLst/>
                    <a:gdLst/>
                    <a:ahLst/>
                    <a:cxnLst>
                      <a:cxn ang="0">
                        <a:pos x="0" y="28"/>
                      </a:cxn>
                      <a:cxn ang="0">
                        <a:pos x="100" y="28"/>
                      </a:cxn>
                      <a:cxn ang="0">
                        <a:pos x="127" y="0"/>
                      </a:cxn>
                      <a:cxn ang="0">
                        <a:pos x="27" y="0"/>
                      </a:cxn>
                      <a:cxn ang="0">
                        <a:pos x="0" y="28"/>
                      </a:cxn>
                    </a:cxnLst>
                    <a:rect l="0" t="0" r="r" b="b"/>
                    <a:pathLst>
                      <a:path w="127" h="28">
                        <a:moveTo>
                          <a:pt x="0" y="28"/>
                        </a:moveTo>
                        <a:lnTo>
                          <a:pt x="100" y="28"/>
                        </a:lnTo>
                        <a:lnTo>
                          <a:pt x="127" y="0"/>
                        </a:lnTo>
                        <a:lnTo>
                          <a:pt x="27" y="0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FFCC99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32" name="Freeform 283"/>
                  <p:cNvSpPr>
                    <a:spLocks/>
                  </p:cNvSpPr>
                  <p:nvPr/>
                </p:nvSpPr>
                <p:spPr bwMode="auto">
                  <a:xfrm>
                    <a:off x="1016" y="3057"/>
                    <a:ext cx="27" cy="119"/>
                  </a:xfrm>
                  <a:custGeom>
                    <a:avLst/>
                    <a:gdLst/>
                    <a:ahLst/>
                    <a:cxnLst>
                      <a:cxn ang="0">
                        <a:pos x="0" y="28"/>
                      </a:cxn>
                      <a:cxn ang="0">
                        <a:pos x="27" y="0"/>
                      </a:cxn>
                      <a:cxn ang="0">
                        <a:pos x="27" y="92"/>
                      </a:cxn>
                      <a:cxn ang="0">
                        <a:pos x="0" y="119"/>
                      </a:cxn>
                      <a:cxn ang="0">
                        <a:pos x="0" y="28"/>
                      </a:cxn>
                    </a:cxnLst>
                    <a:rect l="0" t="0" r="r" b="b"/>
                    <a:pathLst>
                      <a:path w="27" h="119">
                        <a:moveTo>
                          <a:pt x="0" y="28"/>
                        </a:moveTo>
                        <a:lnTo>
                          <a:pt x="27" y="0"/>
                        </a:lnTo>
                        <a:lnTo>
                          <a:pt x="27" y="92"/>
                        </a:lnTo>
                        <a:lnTo>
                          <a:pt x="0" y="119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FFCC99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33" name="Freeform 284"/>
                  <p:cNvSpPr>
                    <a:spLocks/>
                  </p:cNvSpPr>
                  <p:nvPr/>
                </p:nvSpPr>
                <p:spPr bwMode="auto">
                  <a:xfrm>
                    <a:off x="916" y="3057"/>
                    <a:ext cx="127" cy="119"/>
                  </a:xfrm>
                  <a:custGeom>
                    <a:avLst/>
                    <a:gdLst/>
                    <a:ahLst/>
                    <a:cxnLst>
                      <a:cxn ang="0">
                        <a:pos x="3" y="0"/>
                      </a:cxn>
                      <a:cxn ang="0">
                        <a:pos x="0" y="3"/>
                      </a:cxn>
                      <a:cxn ang="0">
                        <a:pos x="0" y="13"/>
                      </a:cxn>
                      <a:cxn ang="0">
                        <a:pos x="11" y="13"/>
                      </a:cxn>
                      <a:cxn ang="0">
                        <a:pos x="14" y="10"/>
                      </a:cxn>
                      <a:cxn ang="0">
                        <a:pos x="14" y="0"/>
                      </a:cxn>
                      <a:cxn ang="0">
                        <a:pos x="3" y="0"/>
                      </a:cxn>
                    </a:cxnLst>
                    <a:rect l="0" t="0" r="r" b="b"/>
                    <a:pathLst>
                      <a:path w="14" h="13">
                        <a:moveTo>
                          <a:pt x="3" y="0"/>
                        </a:moveTo>
                        <a:lnTo>
                          <a:pt x="0" y="3"/>
                        </a:lnTo>
                        <a:lnTo>
                          <a:pt x="0" y="13"/>
                        </a:lnTo>
                        <a:lnTo>
                          <a:pt x="11" y="13"/>
                        </a:lnTo>
                        <a:lnTo>
                          <a:pt x="14" y="10"/>
                        </a:lnTo>
                        <a:lnTo>
                          <a:pt x="14" y="0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FFCC99"/>
                  </a:solidFill>
                  <a:ln w="14288" cap="flat">
                    <a:solidFill>
                      <a:srgbClr val="3333CC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34" name="Freeform 285"/>
                  <p:cNvSpPr>
                    <a:spLocks/>
                  </p:cNvSpPr>
                  <p:nvPr/>
                </p:nvSpPr>
                <p:spPr bwMode="auto">
                  <a:xfrm>
                    <a:off x="916" y="3057"/>
                    <a:ext cx="127" cy="28"/>
                  </a:xfrm>
                  <a:custGeom>
                    <a:avLst/>
                    <a:gdLst/>
                    <a:ahLst/>
                    <a:cxnLst>
                      <a:cxn ang="0">
                        <a:pos x="0" y="3"/>
                      </a:cxn>
                      <a:cxn ang="0">
                        <a:pos x="11" y="3"/>
                      </a:cxn>
                      <a:cxn ang="0">
                        <a:pos x="14" y="0"/>
                      </a:cxn>
                    </a:cxnLst>
                    <a:rect l="0" t="0" r="r" b="b"/>
                    <a:pathLst>
                      <a:path w="14" h="3">
                        <a:moveTo>
                          <a:pt x="0" y="3"/>
                        </a:moveTo>
                        <a:lnTo>
                          <a:pt x="11" y="3"/>
                        </a:lnTo>
                        <a:lnTo>
                          <a:pt x="14" y="0"/>
                        </a:lnTo>
                      </a:path>
                    </a:pathLst>
                  </a:custGeom>
                  <a:solidFill>
                    <a:srgbClr val="FFCC99"/>
                  </a:solidFill>
                  <a:ln w="14288" cap="flat">
                    <a:solidFill>
                      <a:srgbClr val="3333CC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35" name="Line 286"/>
                  <p:cNvSpPr>
                    <a:spLocks noChangeShapeType="1"/>
                  </p:cNvSpPr>
                  <p:nvPr/>
                </p:nvSpPr>
                <p:spPr bwMode="auto">
                  <a:xfrm>
                    <a:off x="1016" y="3085"/>
                    <a:ext cx="1" cy="91"/>
                  </a:xfrm>
                  <a:prstGeom prst="line">
                    <a:avLst/>
                  </a:prstGeom>
                  <a:noFill/>
                  <a:ln w="14288">
                    <a:solidFill>
                      <a:srgbClr val="3333CC"/>
                    </a:solidFill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77" name="Group 287"/>
                <p:cNvGrpSpPr>
                  <a:grpSpLocks/>
                </p:cNvGrpSpPr>
                <p:nvPr/>
              </p:nvGrpSpPr>
              <p:grpSpPr bwMode="auto">
                <a:xfrm>
                  <a:off x="1025" y="3057"/>
                  <a:ext cx="127" cy="119"/>
                  <a:chOff x="1025" y="3057"/>
                  <a:chExt cx="127" cy="119"/>
                </a:xfrm>
              </p:grpSpPr>
              <p:sp>
                <p:nvSpPr>
                  <p:cNvPr id="324" name="Freeform 288"/>
                  <p:cNvSpPr>
                    <a:spLocks/>
                  </p:cNvSpPr>
                  <p:nvPr/>
                </p:nvSpPr>
                <p:spPr bwMode="auto">
                  <a:xfrm>
                    <a:off x="1025" y="3057"/>
                    <a:ext cx="127" cy="119"/>
                  </a:xfrm>
                  <a:custGeom>
                    <a:avLst/>
                    <a:gdLst/>
                    <a:ahLst/>
                    <a:cxnLst>
                      <a:cxn ang="0">
                        <a:pos x="27" y="0"/>
                      </a:cxn>
                      <a:cxn ang="0">
                        <a:pos x="0" y="28"/>
                      </a:cxn>
                      <a:cxn ang="0">
                        <a:pos x="0" y="119"/>
                      </a:cxn>
                      <a:cxn ang="0">
                        <a:pos x="100" y="119"/>
                      </a:cxn>
                      <a:cxn ang="0">
                        <a:pos x="127" y="92"/>
                      </a:cxn>
                      <a:cxn ang="0">
                        <a:pos x="127" y="0"/>
                      </a:cxn>
                      <a:cxn ang="0">
                        <a:pos x="27" y="0"/>
                      </a:cxn>
                    </a:cxnLst>
                    <a:rect l="0" t="0" r="r" b="b"/>
                    <a:pathLst>
                      <a:path w="127" h="119">
                        <a:moveTo>
                          <a:pt x="27" y="0"/>
                        </a:moveTo>
                        <a:lnTo>
                          <a:pt x="0" y="28"/>
                        </a:lnTo>
                        <a:lnTo>
                          <a:pt x="0" y="119"/>
                        </a:lnTo>
                        <a:lnTo>
                          <a:pt x="100" y="119"/>
                        </a:lnTo>
                        <a:lnTo>
                          <a:pt x="127" y="92"/>
                        </a:lnTo>
                        <a:lnTo>
                          <a:pt x="127" y="0"/>
                        </a:lnTo>
                        <a:lnTo>
                          <a:pt x="27" y="0"/>
                        </a:lnTo>
                        <a:close/>
                      </a:path>
                    </a:pathLst>
                  </a:custGeom>
                  <a:solidFill>
                    <a:srgbClr val="FFCC99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25" name="Freeform 289"/>
                  <p:cNvSpPr>
                    <a:spLocks/>
                  </p:cNvSpPr>
                  <p:nvPr/>
                </p:nvSpPr>
                <p:spPr bwMode="auto">
                  <a:xfrm>
                    <a:off x="1025" y="3057"/>
                    <a:ext cx="127" cy="28"/>
                  </a:xfrm>
                  <a:custGeom>
                    <a:avLst/>
                    <a:gdLst/>
                    <a:ahLst/>
                    <a:cxnLst>
                      <a:cxn ang="0">
                        <a:pos x="0" y="28"/>
                      </a:cxn>
                      <a:cxn ang="0">
                        <a:pos x="100" y="28"/>
                      </a:cxn>
                      <a:cxn ang="0">
                        <a:pos x="127" y="0"/>
                      </a:cxn>
                      <a:cxn ang="0">
                        <a:pos x="27" y="0"/>
                      </a:cxn>
                      <a:cxn ang="0">
                        <a:pos x="0" y="28"/>
                      </a:cxn>
                    </a:cxnLst>
                    <a:rect l="0" t="0" r="r" b="b"/>
                    <a:pathLst>
                      <a:path w="127" h="28">
                        <a:moveTo>
                          <a:pt x="0" y="28"/>
                        </a:moveTo>
                        <a:lnTo>
                          <a:pt x="100" y="28"/>
                        </a:lnTo>
                        <a:lnTo>
                          <a:pt x="127" y="0"/>
                        </a:lnTo>
                        <a:lnTo>
                          <a:pt x="27" y="0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FFCC99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26" name="Freeform 290"/>
                  <p:cNvSpPr>
                    <a:spLocks/>
                  </p:cNvSpPr>
                  <p:nvPr/>
                </p:nvSpPr>
                <p:spPr bwMode="auto">
                  <a:xfrm>
                    <a:off x="1125" y="3057"/>
                    <a:ext cx="27" cy="119"/>
                  </a:xfrm>
                  <a:custGeom>
                    <a:avLst/>
                    <a:gdLst/>
                    <a:ahLst/>
                    <a:cxnLst>
                      <a:cxn ang="0">
                        <a:pos x="0" y="28"/>
                      </a:cxn>
                      <a:cxn ang="0">
                        <a:pos x="27" y="0"/>
                      </a:cxn>
                      <a:cxn ang="0">
                        <a:pos x="27" y="92"/>
                      </a:cxn>
                      <a:cxn ang="0">
                        <a:pos x="0" y="119"/>
                      </a:cxn>
                      <a:cxn ang="0">
                        <a:pos x="0" y="28"/>
                      </a:cxn>
                    </a:cxnLst>
                    <a:rect l="0" t="0" r="r" b="b"/>
                    <a:pathLst>
                      <a:path w="27" h="119">
                        <a:moveTo>
                          <a:pt x="0" y="28"/>
                        </a:moveTo>
                        <a:lnTo>
                          <a:pt x="27" y="0"/>
                        </a:lnTo>
                        <a:lnTo>
                          <a:pt x="27" y="92"/>
                        </a:lnTo>
                        <a:lnTo>
                          <a:pt x="0" y="119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FFCC99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27" name="Freeform 291"/>
                  <p:cNvSpPr>
                    <a:spLocks/>
                  </p:cNvSpPr>
                  <p:nvPr/>
                </p:nvSpPr>
                <p:spPr bwMode="auto">
                  <a:xfrm>
                    <a:off x="1025" y="3057"/>
                    <a:ext cx="127" cy="119"/>
                  </a:xfrm>
                  <a:custGeom>
                    <a:avLst/>
                    <a:gdLst/>
                    <a:ahLst/>
                    <a:cxnLst>
                      <a:cxn ang="0">
                        <a:pos x="3" y="0"/>
                      </a:cxn>
                      <a:cxn ang="0">
                        <a:pos x="0" y="3"/>
                      </a:cxn>
                      <a:cxn ang="0">
                        <a:pos x="0" y="13"/>
                      </a:cxn>
                      <a:cxn ang="0">
                        <a:pos x="11" y="13"/>
                      </a:cxn>
                      <a:cxn ang="0">
                        <a:pos x="14" y="10"/>
                      </a:cxn>
                      <a:cxn ang="0">
                        <a:pos x="14" y="0"/>
                      </a:cxn>
                      <a:cxn ang="0">
                        <a:pos x="3" y="0"/>
                      </a:cxn>
                    </a:cxnLst>
                    <a:rect l="0" t="0" r="r" b="b"/>
                    <a:pathLst>
                      <a:path w="14" h="13">
                        <a:moveTo>
                          <a:pt x="3" y="0"/>
                        </a:moveTo>
                        <a:lnTo>
                          <a:pt x="0" y="3"/>
                        </a:lnTo>
                        <a:lnTo>
                          <a:pt x="0" y="13"/>
                        </a:lnTo>
                        <a:lnTo>
                          <a:pt x="11" y="13"/>
                        </a:lnTo>
                        <a:lnTo>
                          <a:pt x="14" y="10"/>
                        </a:lnTo>
                        <a:lnTo>
                          <a:pt x="14" y="0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FFCC99"/>
                  </a:solidFill>
                  <a:ln w="14288" cap="flat">
                    <a:solidFill>
                      <a:srgbClr val="3333CC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28" name="Freeform 292"/>
                  <p:cNvSpPr>
                    <a:spLocks/>
                  </p:cNvSpPr>
                  <p:nvPr/>
                </p:nvSpPr>
                <p:spPr bwMode="auto">
                  <a:xfrm>
                    <a:off x="1025" y="3057"/>
                    <a:ext cx="127" cy="28"/>
                  </a:xfrm>
                  <a:custGeom>
                    <a:avLst/>
                    <a:gdLst/>
                    <a:ahLst/>
                    <a:cxnLst>
                      <a:cxn ang="0">
                        <a:pos x="0" y="3"/>
                      </a:cxn>
                      <a:cxn ang="0">
                        <a:pos x="11" y="3"/>
                      </a:cxn>
                      <a:cxn ang="0">
                        <a:pos x="14" y="0"/>
                      </a:cxn>
                    </a:cxnLst>
                    <a:rect l="0" t="0" r="r" b="b"/>
                    <a:pathLst>
                      <a:path w="14" h="3">
                        <a:moveTo>
                          <a:pt x="0" y="3"/>
                        </a:moveTo>
                        <a:lnTo>
                          <a:pt x="11" y="3"/>
                        </a:lnTo>
                        <a:lnTo>
                          <a:pt x="14" y="0"/>
                        </a:lnTo>
                      </a:path>
                    </a:pathLst>
                  </a:custGeom>
                  <a:solidFill>
                    <a:srgbClr val="FFCC99"/>
                  </a:solidFill>
                  <a:ln w="14288" cap="flat">
                    <a:solidFill>
                      <a:srgbClr val="3333CC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29" name="Line 293"/>
                  <p:cNvSpPr>
                    <a:spLocks noChangeShapeType="1"/>
                  </p:cNvSpPr>
                  <p:nvPr/>
                </p:nvSpPr>
                <p:spPr bwMode="auto">
                  <a:xfrm>
                    <a:off x="1125" y="3085"/>
                    <a:ext cx="1" cy="91"/>
                  </a:xfrm>
                  <a:prstGeom prst="line">
                    <a:avLst/>
                  </a:prstGeom>
                  <a:noFill/>
                  <a:ln w="14288">
                    <a:solidFill>
                      <a:srgbClr val="3333CC"/>
                    </a:solidFill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78" name="Group 294"/>
              <p:cNvGrpSpPr>
                <a:grpSpLocks/>
              </p:cNvGrpSpPr>
              <p:nvPr/>
            </p:nvGrpSpPr>
            <p:grpSpPr bwMode="auto">
              <a:xfrm>
                <a:off x="798" y="2966"/>
                <a:ext cx="354" cy="119"/>
                <a:chOff x="798" y="2966"/>
                <a:chExt cx="354" cy="119"/>
              </a:xfrm>
            </p:grpSpPr>
            <p:grpSp>
              <p:nvGrpSpPr>
                <p:cNvPr id="279" name="Group 295"/>
                <p:cNvGrpSpPr>
                  <a:grpSpLocks/>
                </p:cNvGrpSpPr>
                <p:nvPr/>
              </p:nvGrpSpPr>
              <p:grpSpPr bwMode="auto">
                <a:xfrm>
                  <a:off x="798" y="2966"/>
                  <a:ext cx="136" cy="119"/>
                  <a:chOff x="798" y="2966"/>
                  <a:chExt cx="136" cy="119"/>
                </a:xfrm>
              </p:grpSpPr>
              <p:sp>
                <p:nvSpPr>
                  <p:cNvPr id="315" name="Freeform 296"/>
                  <p:cNvSpPr>
                    <a:spLocks/>
                  </p:cNvSpPr>
                  <p:nvPr/>
                </p:nvSpPr>
                <p:spPr bwMode="auto">
                  <a:xfrm>
                    <a:off x="798" y="2966"/>
                    <a:ext cx="136" cy="119"/>
                  </a:xfrm>
                  <a:custGeom>
                    <a:avLst/>
                    <a:gdLst/>
                    <a:ahLst/>
                    <a:cxnLst>
                      <a:cxn ang="0">
                        <a:pos x="36" y="0"/>
                      </a:cxn>
                      <a:cxn ang="0">
                        <a:pos x="0" y="27"/>
                      </a:cxn>
                      <a:cxn ang="0">
                        <a:pos x="0" y="119"/>
                      </a:cxn>
                      <a:cxn ang="0">
                        <a:pos x="109" y="119"/>
                      </a:cxn>
                      <a:cxn ang="0">
                        <a:pos x="136" y="91"/>
                      </a:cxn>
                      <a:cxn ang="0">
                        <a:pos x="136" y="0"/>
                      </a:cxn>
                      <a:cxn ang="0">
                        <a:pos x="36" y="0"/>
                      </a:cxn>
                    </a:cxnLst>
                    <a:rect l="0" t="0" r="r" b="b"/>
                    <a:pathLst>
                      <a:path w="136" h="119">
                        <a:moveTo>
                          <a:pt x="36" y="0"/>
                        </a:moveTo>
                        <a:lnTo>
                          <a:pt x="0" y="27"/>
                        </a:lnTo>
                        <a:lnTo>
                          <a:pt x="0" y="119"/>
                        </a:lnTo>
                        <a:lnTo>
                          <a:pt x="109" y="119"/>
                        </a:lnTo>
                        <a:lnTo>
                          <a:pt x="136" y="91"/>
                        </a:lnTo>
                        <a:lnTo>
                          <a:pt x="136" y="0"/>
                        </a:lnTo>
                        <a:lnTo>
                          <a:pt x="36" y="0"/>
                        </a:lnTo>
                        <a:close/>
                      </a:path>
                    </a:pathLst>
                  </a:custGeom>
                  <a:solidFill>
                    <a:srgbClr val="FFCC99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16" name="Freeform 297"/>
                  <p:cNvSpPr>
                    <a:spLocks/>
                  </p:cNvSpPr>
                  <p:nvPr/>
                </p:nvSpPr>
                <p:spPr bwMode="auto">
                  <a:xfrm>
                    <a:off x="798" y="2966"/>
                    <a:ext cx="136" cy="27"/>
                  </a:xfrm>
                  <a:custGeom>
                    <a:avLst/>
                    <a:gdLst/>
                    <a:ahLst/>
                    <a:cxnLst>
                      <a:cxn ang="0">
                        <a:pos x="0" y="27"/>
                      </a:cxn>
                      <a:cxn ang="0">
                        <a:pos x="109" y="27"/>
                      </a:cxn>
                      <a:cxn ang="0">
                        <a:pos x="136" y="0"/>
                      </a:cxn>
                      <a:cxn ang="0">
                        <a:pos x="36" y="0"/>
                      </a:cxn>
                      <a:cxn ang="0">
                        <a:pos x="0" y="27"/>
                      </a:cxn>
                    </a:cxnLst>
                    <a:rect l="0" t="0" r="r" b="b"/>
                    <a:pathLst>
                      <a:path w="136" h="27">
                        <a:moveTo>
                          <a:pt x="0" y="27"/>
                        </a:moveTo>
                        <a:lnTo>
                          <a:pt x="109" y="27"/>
                        </a:lnTo>
                        <a:lnTo>
                          <a:pt x="136" y="0"/>
                        </a:lnTo>
                        <a:lnTo>
                          <a:pt x="36" y="0"/>
                        </a:lnTo>
                        <a:lnTo>
                          <a:pt x="0" y="27"/>
                        </a:lnTo>
                        <a:close/>
                      </a:path>
                    </a:pathLst>
                  </a:custGeom>
                  <a:solidFill>
                    <a:srgbClr val="FFCC99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17" name="Freeform 298"/>
                  <p:cNvSpPr>
                    <a:spLocks/>
                  </p:cNvSpPr>
                  <p:nvPr/>
                </p:nvSpPr>
                <p:spPr bwMode="auto">
                  <a:xfrm>
                    <a:off x="907" y="2966"/>
                    <a:ext cx="27" cy="119"/>
                  </a:xfrm>
                  <a:custGeom>
                    <a:avLst/>
                    <a:gdLst/>
                    <a:ahLst/>
                    <a:cxnLst>
                      <a:cxn ang="0">
                        <a:pos x="0" y="27"/>
                      </a:cxn>
                      <a:cxn ang="0">
                        <a:pos x="27" y="0"/>
                      </a:cxn>
                      <a:cxn ang="0">
                        <a:pos x="27" y="91"/>
                      </a:cxn>
                      <a:cxn ang="0">
                        <a:pos x="0" y="119"/>
                      </a:cxn>
                      <a:cxn ang="0">
                        <a:pos x="0" y="27"/>
                      </a:cxn>
                    </a:cxnLst>
                    <a:rect l="0" t="0" r="r" b="b"/>
                    <a:pathLst>
                      <a:path w="27" h="119">
                        <a:moveTo>
                          <a:pt x="0" y="27"/>
                        </a:moveTo>
                        <a:lnTo>
                          <a:pt x="27" y="0"/>
                        </a:lnTo>
                        <a:lnTo>
                          <a:pt x="27" y="91"/>
                        </a:lnTo>
                        <a:lnTo>
                          <a:pt x="0" y="119"/>
                        </a:lnTo>
                        <a:lnTo>
                          <a:pt x="0" y="27"/>
                        </a:lnTo>
                        <a:close/>
                      </a:path>
                    </a:pathLst>
                  </a:custGeom>
                  <a:solidFill>
                    <a:srgbClr val="FFCC99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18" name="Freeform 299"/>
                  <p:cNvSpPr>
                    <a:spLocks/>
                  </p:cNvSpPr>
                  <p:nvPr/>
                </p:nvSpPr>
                <p:spPr bwMode="auto">
                  <a:xfrm>
                    <a:off x="798" y="2966"/>
                    <a:ext cx="136" cy="119"/>
                  </a:xfrm>
                  <a:custGeom>
                    <a:avLst/>
                    <a:gdLst/>
                    <a:ahLst/>
                    <a:cxnLst>
                      <a:cxn ang="0">
                        <a:pos x="4" y="0"/>
                      </a:cxn>
                      <a:cxn ang="0">
                        <a:pos x="0" y="3"/>
                      </a:cxn>
                      <a:cxn ang="0">
                        <a:pos x="0" y="13"/>
                      </a:cxn>
                      <a:cxn ang="0">
                        <a:pos x="12" y="13"/>
                      </a:cxn>
                      <a:cxn ang="0">
                        <a:pos x="15" y="10"/>
                      </a:cxn>
                      <a:cxn ang="0">
                        <a:pos x="15" y="0"/>
                      </a:cxn>
                      <a:cxn ang="0">
                        <a:pos x="4" y="0"/>
                      </a:cxn>
                    </a:cxnLst>
                    <a:rect l="0" t="0" r="r" b="b"/>
                    <a:pathLst>
                      <a:path w="15" h="13">
                        <a:moveTo>
                          <a:pt x="4" y="0"/>
                        </a:moveTo>
                        <a:lnTo>
                          <a:pt x="0" y="3"/>
                        </a:lnTo>
                        <a:lnTo>
                          <a:pt x="0" y="13"/>
                        </a:lnTo>
                        <a:lnTo>
                          <a:pt x="12" y="13"/>
                        </a:lnTo>
                        <a:lnTo>
                          <a:pt x="15" y="10"/>
                        </a:lnTo>
                        <a:lnTo>
                          <a:pt x="15" y="0"/>
                        </a:lnTo>
                        <a:lnTo>
                          <a:pt x="4" y="0"/>
                        </a:lnTo>
                        <a:close/>
                      </a:path>
                    </a:pathLst>
                  </a:custGeom>
                  <a:solidFill>
                    <a:srgbClr val="FFCC99"/>
                  </a:solidFill>
                  <a:ln w="14288" cap="flat">
                    <a:solidFill>
                      <a:srgbClr val="3333CC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19" name="Freeform 300"/>
                  <p:cNvSpPr>
                    <a:spLocks/>
                  </p:cNvSpPr>
                  <p:nvPr/>
                </p:nvSpPr>
                <p:spPr bwMode="auto">
                  <a:xfrm>
                    <a:off x="798" y="2966"/>
                    <a:ext cx="136" cy="27"/>
                  </a:xfrm>
                  <a:custGeom>
                    <a:avLst/>
                    <a:gdLst/>
                    <a:ahLst/>
                    <a:cxnLst>
                      <a:cxn ang="0">
                        <a:pos x="0" y="3"/>
                      </a:cxn>
                      <a:cxn ang="0">
                        <a:pos x="12" y="3"/>
                      </a:cxn>
                      <a:cxn ang="0">
                        <a:pos x="15" y="0"/>
                      </a:cxn>
                    </a:cxnLst>
                    <a:rect l="0" t="0" r="r" b="b"/>
                    <a:pathLst>
                      <a:path w="15" h="3">
                        <a:moveTo>
                          <a:pt x="0" y="3"/>
                        </a:moveTo>
                        <a:lnTo>
                          <a:pt x="12" y="3"/>
                        </a:lnTo>
                        <a:lnTo>
                          <a:pt x="15" y="0"/>
                        </a:lnTo>
                      </a:path>
                    </a:pathLst>
                  </a:custGeom>
                  <a:solidFill>
                    <a:srgbClr val="FFCC99"/>
                  </a:solidFill>
                  <a:ln w="14288" cap="flat">
                    <a:solidFill>
                      <a:srgbClr val="3333CC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20" name="Line 301"/>
                  <p:cNvSpPr>
                    <a:spLocks noChangeShapeType="1"/>
                  </p:cNvSpPr>
                  <p:nvPr/>
                </p:nvSpPr>
                <p:spPr bwMode="auto">
                  <a:xfrm>
                    <a:off x="907" y="2993"/>
                    <a:ext cx="1" cy="92"/>
                  </a:xfrm>
                  <a:prstGeom prst="line">
                    <a:avLst/>
                  </a:prstGeom>
                  <a:noFill/>
                  <a:ln w="14288">
                    <a:solidFill>
                      <a:srgbClr val="3333CC"/>
                    </a:solidFill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80" name="Group 302"/>
                <p:cNvGrpSpPr>
                  <a:grpSpLocks/>
                </p:cNvGrpSpPr>
                <p:nvPr/>
              </p:nvGrpSpPr>
              <p:grpSpPr bwMode="auto">
                <a:xfrm>
                  <a:off x="916" y="2966"/>
                  <a:ext cx="127" cy="119"/>
                  <a:chOff x="916" y="2966"/>
                  <a:chExt cx="127" cy="119"/>
                </a:xfrm>
              </p:grpSpPr>
              <p:sp>
                <p:nvSpPr>
                  <p:cNvPr id="309" name="Freeform 303"/>
                  <p:cNvSpPr>
                    <a:spLocks/>
                  </p:cNvSpPr>
                  <p:nvPr/>
                </p:nvSpPr>
                <p:spPr bwMode="auto">
                  <a:xfrm>
                    <a:off x="916" y="2966"/>
                    <a:ext cx="127" cy="119"/>
                  </a:xfrm>
                  <a:custGeom>
                    <a:avLst/>
                    <a:gdLst/>
                    <a:ahLst/>
                    <a:cxnLst>
                      <a:cxn ang="0">
                        <a:pos x="27" y="0"/>
                      </a:cxn>
                      <a:cxn ang="0">
                        <a:pos x="0" y="27"/>
                      </a:cxn>
                      <a:cxn ang="0">
                        <a:pos x="0" y="119"/>
                      </a:cxn>
                      <a:cxn ang="0">
                        <a:pos x="100" y="119"/>
                      </a:cxn>
                      <a:cxn ang="0">
                        <a:pos x="127" y="91"/>
                      </a:cxn>
                      <a:cxn ang="0">
                        <a:pos x="127" y="0"/>
                      </a:cxn>
                      <a:cxn ang="0">
                        <a:pos x="27" y="0"/>
                      </a:cxn>
                    </a:cxnLst>
                    <a:rect l="0" t="0" r="r" b="b"/>
                    <a:pathLst>
                      <a:path w="127" h="119">
                        <a:moveTo>
                          <a:pt x="27" y="0"/>
                        </a:moveTo>
                        <a:lnTo>
                          <a:pt x="0" y="27"/>
                        </a:lnTo>
                        <a:lnTo>
                          <a:pt x="0" y="119"/>
                        </a:lnTo>
                        <a:lnTo>
                          <a:pt x="100" y="119"/>
                        </a:lnTo>
                        <a:lnTo>
                          <a:pt x="127" y="91"/>
                        </a:lnTo>
                        <a:lnTo>
                          <a:pt x="127" y="0"/>
                        </a:lnTo>
                        <a:lnTo>
                          <a:pt x="27" y="0"/>
                        </a:lnTo>
                        <a:close/>
                      </a:path>
                    </a:pathLst>
                  </a:custGeom>
                  <a:solidFill>
                    <a:srgbClr val="FFCC99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10" name="Freeform 304"/>
                  <p:cNvSpPr>
                    <a:spLocks/>
                  </p:cNvSpPr>
                  <p:nvPr/>
                </p:nvSpPr>
                <p:spPr bwMode="auto">
                  <a:xfrm>
                    <a:off x="916" y="2966"/>
                    <a:ext cx="127" cy="27"/>
                  </a:xfrm>
                  <a:custGeom>
                    <a:avLst/>
                    <a:gdLst/>
                    <a:ahLst/>
                    <a:cxnLst>
                      <a:cxn ang="0">
                        <a:pos x="0" y="27"/>
                      </a:cxn>
                      <a:cxn ang="0">
                        <a:pos x="100" y="27"/>
                      </a:cxn>
                      <a:cxn ang="0">
                        <a:pos x="127" y="0"/>
                      </a:cxn>
                      <a:cxn ang="0">
                        <a:pos x="27" y="0"/>
                      </a:cxn>
                      <a:cxn ang="0">
                        <a:pos x="0" y="27"/>
                      </a:cxn>
                    </a:cxnLst>
                    <a:rect l="0" t="0" r="r" b="b"/>
                    <a:pathLst>
                      <a:path w="127" h="27">
                        <a:moveTo>
                          <a:pt x="0" y="27"/>
                        </a:moveTo>
                        <a:lnTo>
                          <a:pt x="100" y="27"/>
                        </a:lnTo>
                        <a:lnTo>
                          <a:pt x="127" y="0"/>
                        </a:lnTo>
                        <a:lnTo>
                          <a:pt x="27" y="0"/>
                        </a:lnTo>
                        <a:lnTo>
                          <a:pt x="0" y="27"/>
                        </a:lnTo>
                        <a:close/>
                      </a:path>
                    </a:pathLst>
                  </a:custGeom>
                  <a:solidFill>
                    <a:srgbClr val="FFCC99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11" name="Freeform 305"/>
                  <p:cNvSpPr>
                    <a:spLocks/>
                  </p:cNvSpPr>
                  <p:nvPr/>
                </p:nvSpPr>
                <p:spPr bwMode="auto">
                  <a:xfrm>
                    <a:off x="1016" y="2966"/>
                    <a:ext cx="27" cy="119"/>
                  </a:xfrm>
                  <a:custGeom>
                    <a:avLst/>
                    <a:gdLst/>
                    <a:ahLst/>
                    <a:cxnLst>
                      <a:cxn ang="0">
                        <a:pos x="0" y="27"/>
                      </a:cxn>
                      <a:cxn ang="0">
                        <a:pos x="27" y="0"/>
                      </a:cxn>
                      <a:cxn ang="0">
                        <a:pos x="27" y="91"/>
                      </a:cxn>
                      <a:cxn ang="0">
                        <a:pos x="0" y="119"/>
                      </a:cxn>
                      <a:cxn ang="0">
                        <a:pos x="0" y="27"/>
                      </a:cxn>
                    </a:cxnLst>
                    <a:rect l="0" t="0" r="r" b="b"/>
                    <a:pathLst>
                      <a:path w="27" h="119">
                        <a:moveTo>
                          <a:pt x="0" y="27"/>
                        </a:moveTo>
                        <a:lnTo>
                          <a:pt x="27" y="0"/>
                        </a:lnTo>
                        <a:lnTo>
                          <a:pt x="27" y="91"/>
                        </a:lnTo>
                        <a:lnTo>
                          <a:pt x="0" y="119"/>
                        </a:lnTo>
                        <a:lnTo>
                          <a:pt x="0" y="27"/>
                        </a:lnTo>
                        <a:close/>
                      </a:path>
                    </a:pathLst>
                  </a:custGeom>
                  <a:solidFill>
                    <a:srgbClr val="FFCC99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12" name="Freeform 306"/>
                  <p:cNvSpPr>
                    <a:spLocks/>
                  </p:cNvSpPr>
                  <p:nvPr/>
                </p:nvSpPr>
                <p:spPr bwMode="auto">
                  <a:xfrm>
                    <a:off x="916" y="2966"/>
                    <a:ext cx="127" cy="119"/>
                  </a:xfrm>
                  <a:custGeom>
                    <a:avLst/>
                    <a:gdLst/>
                    <a:ahLst/>
                    <a:cxnLst>
                      <a:cxn ang="0">
                        <a:pos x="3" y="0"/>
                      </a:cxn>
                      <a:cxn ang="0">
                        <a:pos x="0" y="3"/>
                      </a:cxn>
                      <a:cxn ang="0">
                        <a:pos x="0" y="13"/>
                      </a:cxn>
                      <a:cxn ang="0">
                        <a:pos x="11" y="13"/>
                      </a:cxn>
                      <a:cxn ang="0">
                        <a:pos x="14" y="10"/>
                      </a:cxn>
                      <a:cxn ang="0">
                        <a:pos x="14" y="0"/>
                      </a:cxn>
                      <a:cxn ang="0">
                        <a:pos x="3" y="0"/>
                      </a:cxn>
                    </a:cxnLst>
                    <a:rect l="0" t="0" r="r" b="b"/>
                    <a:pathLst>
                      <a:path w="14" h="13">
                        <a:moveTo>
                          <a:pt x="3" y="0"/>
                        </a:moveTo>
                        <a:lnTo>
                          <a:pt x="0" y="3"/>
                        </a:lnTo>
                        <a:lnTo>
                          <a:pt x="0" y="13"/>
                        </a:lnTo>
                        <a:lnTo>
                          <a:pt x="11" y="13"/>
                        </a:lnTo>
                        <a:lnTo>
                          <a:pt x="14" y="10"/>
                        </a:lnTo>
                        <a:lnTo>
                          <a:pt x="14" y="0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FFCC99"/>
                  </a:solidFill>
                  <a:ln w="14288" cap="flat">
                    <a:solidFill>
                      <a:srgbClr val="3333CC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13" name="Freeform 307"/>
                  <p:cNvSpPr>
                    <a:spLocks/>
                  </p:cNvSpPr>
                  <p:nvPr/>
                </p:nvSpPr>
                <p:spPr bwMode="auto">
                  <a:xfrm>
                    <a:off x="916" y="2966"/>
                    <a:ext cx="127" cy="27"/>
                  </a:xfrm>
                  <a:custGeom>
                    <a:avLst/>
                    <a:gdLst/>
                    <a:ahLst/>
                    <a:cxnLst>
                      <a:cxn ang="0">
                        <a:pos x="0" y="3"/>
                      </a:cxn>
                      <a:cxn ang="0">
                        <a:pos x="11" y="3"/>
                      </a:cxn>
                      <a:cxn ang="0">
                        <a:pos x="14" y="0"/>
                      </a:cxn>
                    </a:cxnLst>
                    <a:rect l="0" t="0" r="r" b="b"/>
                    <a:pathLst>
                      <a:path w="14" h="3">
                        <a:moveTo>
                          <a:pt x="0" y="3"/>
                        </a:moveTo>
                        <a:lnTo>
                          <a:pt x="11" y="3"/>
                        </a:lnTo>
                        <a:lnTo>
                          <a:pt x="14" y="0"/>
                        </a:lnTo>
                      </a:path>
                    </a:pathLst>
                  </a:custGeom>
                  <a:solidFill>
                    <a:srgbClr val="FFCC99"/>
                  </a:solidFill>
                  <a:ln w="14288" cap="flat">
                    <a:solidFill>
                      <a:srgbClr val="3333CC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14" name="Line 308"/>
                  <p:cNvSpPr>
                    <a:spLocks noChangeShapeType="1"/>
                  </p:cNvSpPr>
                  <p:nvPr/>
                </p:nvSpPr>
                <p:spPr bwMode="auto">
                  <a:xfrm>
                    <a:off x="1016" y="2993"/>
                    <a:ext cx="1" cy="92"/>
                  </a:xfrm>
                  <a:prstGeom prst="line">
                    <a:avLst/>
                  </a:prstGeom>
                  <a:noFill/>
                  <a:ln w="14288">
                    <a:solidFill>
                      <a:srgbClr val="3333CC"/>
                    </a:solidFill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81" name="Group 309"/>
                <p:cNvGrpSpPr>
                  <a:grpSpLocks/>
                </p:cNvGrpSpPr>
                <p:nvPr/>
              </p:nvGrpSpPr>
              <p:grpSpPr bwMode="auto">
                <a:xfrm>
                  <a:off x="1025" y="2966"/>
                  <a:ext cx="127" cy="119"/>
                  <a:chOff x="1025" y="2966"/>
                  <a:chExt cx="127" cy="119"/>
                </a:xfrm>
              </p:grpSpPr>
              <p:sp>
                <p:nvSpPr>
                  <p:cNvPr id="303" name="Freeform 310"/>
                  <p:cNvSpPr>
                    <a:spLocks/>
                  </p:cNvSpPr>
                  <p:nvPr/>
                </p:nvSpPr>
                <p:spPr bwMode="auto">
                  <a:xfrm>
                    <a:off x="1025" y="2966"/>
                    <a:ext cx="127" cy="119"/>
                  </a:xfrm>
                  <a:custGeom>
                    <a:avLst/>
                    <a:gdLst/>
                    <a:ahLst/>
                    <a:cxnLst>
                      <a:cxn ang="0">
                        <a:pos x="27" y="0"/>
                      </a:cxn>
                      <a:cxn ang="0">
                        <a:pos x="0" y="27"/>
                      </a:cxn>
                      <a:cxn ang="0">
                        <a:pos x="0" y="119"/>
                      </a:cxn>
                      <a:cxn ang="0">
                        <a:pos x="100" y="119"/>
                      </a:cxn>
                      <a:cxn ang="0">
                        <a:pos x="127" y="91"/>
                      </a:cxn>
                      <a:cxn ang="0">
                        <a:pos x="127" y="0"/>
                      </a:cxn>
                      <a:cxn ang="0">
                        <a:pos x="27" y="0"/>
                      </a:cxn>
                    </a:cxnLst>
                    <a:rect l="0" t="0" r="r" b="b"/>
                    <a:pathLst>
                      <a:path w="127" h="119">
                        <a:moveTo>
                          <a:pt x="27" y="0"/>
                        </a:moveTo>
                        <a:lnTo>
                          <a:pt x="0" y="27"/>
                        </a:lnTo>
                        <a:lnTo>
                          <a:pt x="0" y="119"/>
                        </a:lnTo>
                        <a:lnTo>
                          <a:pt x="100" y="119"/>
                        </a:lnTo>
                        <a:lnTo>
                          <a:pt x="127" y="91"/>
                        </a:lnTo>
                        <a:lnTo>
                          <a:pt x="127" y="0"/>
                        </a:lnTo>
                        <a:lnTo>
                          <a:pt x="27" y="0"/>
                        </a:lnTo>
                        <a:close/>
                      </a:path>
                    </a:pathLst>
                  </a:custGeom>
                  <a:solidFill>
                    <a:srgbClr val="FFCC99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04" name="Freeform 311"/>
                  <p:cNvSpPr>
                    <a:spLocks/>
                  </p:cNvSpPr>
                  <p:nvPr/>
                </p:nvSpPr>
                <p:spPr bwMode="auto">
                  <a:xfrm>
                    <a:off x="1025" y="2966"/>
                    <a:ext cx="127" cy="27"/>
                  </a:xfrm>
                  <a:custGeom>
                    <a:avLst/>
                    <a:gdLst/>
                    <a:ahLst/>
                    <a:cxnLst>
                      <a:cxn ang="0">
                        <a:pos x="0" y="27"/>
                      </a:cxn>
                      <a:cxn ang="0">
                        <a:pos x="100" y="27"/>
                      </a:cxn>
                      <a:cxn ang="0">
                        <a:pos x="127" y="0"/>
                      </a:cxn>
                      <a:cxn ang="0">
                        <a:pos x="27" y="0"/>
                      </a:cxn>
                      <a:cxn ang="0">
                        <a:pos x="0" y="27"/>
                      </a:cxn>
                    </a:cxnLst>
                    <a:rect l="0" t="0" r="r" b="b"/>
                    <a:pathLst>
                      <a:path w="127" h="27">
                        <a:moveTo>
                          <a:pt x="0" y="27"/>
                        </a:moveTo>
                        <a:lnTo>
                          <a:pt x="100" y="27"/>
                        </a:lnTo>
                        <a:lnTo>
                          <a:pt x="127" y="0"/>
                        </a:lnTo>
                        <a:lnTo>
                          <a:pt x="27" y="0"/>
                        </a:lnTo>
                        <a:lnTo>
                          <a:pt x="0" y="27"/>
                        </a:lnTo>
                        <a:close/>
                      </a:path>
                    </a:pathLst>
                  </a:custGeom>
                  <a:solidFill>
                    <a:srgbClr val="FFCC99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05" name="Freeform 312"/>
                  <p:cNvSpPr>
                    <a:spLocks/>
                  </p:cNvSpPr>
                  <p:nvPr/>
                </p:nvSpPr>
                <p:spPr bwMode="auto">
                  <a:xfrm>
                    <a:off x="1125" y="2966"/>
                    <a:ext cx="27" cy="119"/>
                  </a:xfrm>
                  <a:custGeom>
                    <a:avLst/>
                    <a:gdLst/>
                    <a:ahLst/>
                    <a:cxnLst>
                      <a:cxn ang="0">
                        <a:pos x="0" y="27"/>
                      </a:cxn>
                      <a:cxn ang="0">
                        <a:pos x="27" y="0"/>
                      </a:cxn>
                      <a:cxn ang="0">
                        <a:pos x="27" y="91"/>
                      </a:cxn>
                      <a:cxn ang="0">
                        <a:pos x="0" y="119"/>
                      </a:cxn>
                      <a:cxn ang="0">
                        <a:pos x="0" y="27"/>
                      </a:cxn>
                    </a:cxnLst>
                    <a:rect l="0" t="0" r="r" b="b"/>
                    <a:pathLst>
                      <a:path w="27" h="119">
                        <a:moveTo>
                          <a:pt x="0" y="27"/>
                        </a:moveTo>
                        <a:lnTo>
                          <a:pt x="27" y="0"/>
                        </a:lnTo>
                        <a:lnTo>
                          <a:pt x="27" y="91"/>
                        </a:lnTo>
                        <a:lnTo>
                          <a:pt x="0" y="119"/>
                        </a:lnTo>
                        <a:lnTo>
                          <a:pt x="0" y="27"/>
                        </a:lnTo>
                        <a:close/>
                      </a:path>
                    </a:pathLst>
                  </a:custGeom>
                  <a:solidFill>
                    <a:srgbClr val="FFCC99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06" name="Freeform 313"/>
                  <p:cNvSpPr>
                    <a:spLocks/>
                  </p:cNvSpPr>
                  <p:nvPr/>
                </p:nvSpPr>
                <p:spPr bwMode="auto">
                  <a:xfrm>
                    <a:off x="1025" y="2966"/>
                    <a:ext cx="127" cy="119"/>
                  </a:xfrm>
                  <a:custGeom>
                    <a:avLst/>
                    <a:gdLst/>
                    <a:ahLst/>
                    <a:cxnLst>
                      <a:cxn ang="0">
                        <a:pos x="3" y="0"/>
                      </a:cxn>
                      <a:cxn ang="0">
                        <a:pos x="0" y="3"/>
                      </a:cxn>
                      <a:cxn ang="0">
                        <a:pos x="0" y="13"/>
                      </a:cxn>
                      <a:cxn ang="0">
                        <a:pos x="11" y="13"/>
                      </a:cxn>
                      <a:cxn ang="0">
                        <a:pos x="14" y="10"/>
                      </a:cxn>
                      <a:cxn ang="0">
                        <a:pos x="14" y="0"/>
                      </a:cxn>
                      <a:cxn ang="0">
                        <a:pos x="3" y="0"/>
                      </a:cxn>
                    </a:cxnLst>
                    <a:rect l="0" t="0" r="r" b="b"/>
                    <a:pathLst>
                      <a:path w="14" h="13">
                        <a:moveTo>
                          <a:pt x="3" y="0"/>
                        </a:moveTo>
                        <a:lnTo>
                          <a:pt x="0" y="3"/>
                        </a:lnTo>
                        <a:lnTo>
                          <a:pt x="0" y="13"/>
                        </a:lnTo>
                        <a:lnTo>
                          <a:pt x="11" y="13"/>
                        </a:lnTo>
                        <a:lnTo>
                          <a:pt x="14" y="10"/>
                        </a:lnTo>
                        <a:lnTo>
                          <a:pt x="14" y="0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FFCC99"/>
                  </a:solidFill>
                  <a:ln w="14288" cap="flat">
                    <a:solidFill>
                      <a:srgbClr val="3333CC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07" name="Freeform 314"/>
                  <p:cNvSpPr>
                    <a:spLocks/>
                  </p:cNvSpPr>
                  <p:nvPr/>
                </p:nvSpPr>
                <p:spPr bwMode="auto">
                  <a:xfrm>
                    <a:off x="1025" y="2966"/>
                    <a:ext cx="127" cy="27"/>
                  </a:xfrm>
                  <a:custGeom>
                    <a:avLst/>
                    <a:gdLst/>
                    <a:ahLst/>
                    <a:cxnLst>
                      <a:cxn ang="0">
                        <a:pos x="0" y="3"/>
                      </a:cxn>
                      <a:cxn ang="0">
                        <a:pos x="11" y="3"/>
                      </a:cxn>
                      <a:cxn ang="0">
                        <a:pos x="14" y="0"/>
                      </a:cxn>
                    </a:cxnLst>
                    <a:rect l="0" t="0" r="r" b="b"/>
                    <a:pathLst>
                      <a:path w="14" h="3">
                        <a:moveTo>
                          <a:pt x="0" y="3"/>
                        </a:moveTo>
                        <a:lnTo>
                          <a:pt x="11" y="3"/>
                        </a:lnTo>
                        <a:lnTo>
                          <a:pt x="14" y="0"/>
                        </a:lnTo>
                      </a:path>
                    </a:pathLst>
                  </a:custGeom>
                  <a:solidFill>
                    <a:srgbClr val="FFCC99"/>
                  </a:solidFill>
                  <a:ln w="14288" cap="flat">
                    <a:solidFill>
                      <a:srgbClr val="3333CC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08" name="Line 315"/>
                  <p:cNvSpPr>
                    <a:spLocks noChangeShapeType="1"/>
                  </p:cNvSpPr>
                  <p:nvPr/>
                </p:nvSpPr>
                <p:spPr bwMode="auto">
                  <a:xfrm>
                    <a:off x="1125" y="2993"/>
                    <a:ext cx="1" cy="92"/>
                  </a:xfrm>
                  <a:prstGeom prst="line">
                    <a:avLst/>
                  </a:prstGeom>
                  <a:noFill/>
                  <a:ln w="14288">
                    <a:solidFill>
                      <a:srgbClr val="3333CC"/>
                    </a:solidFill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00" name="Group 316"/>
              <p:cNvGrpSpPr>
                <a:grpSpLocks/>
              </p:cNvGrpSpPr>
              <p:nvPr/>
            </p:nvGrpSpPr>
            <p:grpSpPr bwMode="auto">
              <a:xfrm>
                <a:off x="798" y="2874"/>
                <a:ext cx="354" cy="119"/>
                <a:chOff x="798" y="2874"/>
                <a:chExt cx="354" cy="119"/>
              </a:xfrm>
            </p:grpSpPr>
            <p:grpSp>
              <p:nvGrpSpPr>
                <p:cNvPr id="301" name="Group 317"/>
                <p:cNvGrpSpPr>
                  <a:grpSpLocks/>
                </p:cNvGrpSpPr>
                <p:nvPr/>
              </p:nvGrpSpPr>
              <p:grpSpPr bwMode="auto">
                <a:xfrm>
                  <a:off x="798" y="2874"/>
                  <a:ext cx="136" cy="119"/>
                  <a:chOff x="798" y="2874"/>
                  <a:chExt cx="136" cy="119"/>
                </a:xfrm>
              </p:grpSpPr>
              <p:sp>
                <p:nvSpPr>
                  <p:cNvPr id="294" name="Freeform 318"/>
                  <p:cNvSpPr>
                    <a:spLocks/>
                  </p:cNvSpPr>
                  <p:nvPr/>
                </p:nvSpPr>
                <p:spPr bwMode="auto">
                  <a:xfrm>
                    <a:off x="798" y="2874"/>
                    <a:ext cx="136" cy="119"/>
                  </a:xfrm>
                  <a:custGeom>
                    <a:avLst/>
                    <a:gdLst/>
                    <a:ahLst/>
                    <a:cxnLst>
                      <a:cxn ang="0">
                        <a:pos x="36" y="0"/>
                      </a:cxn>
                      <a:cxn ang="0">
                        <a:pos x="0" y="28"/>
                      </a:cxn>
                      <a:cxn ang="0">
                        <a:pos x="0" y="119"/>
                      </a:cxn>
                      <a:cxn ang="0">
                        <a:pos x="109" y="119"/>
                      </a:cxn>
                      <a:cxn ang="0">
                        <a:pos x="136" y="83"/>
                      </a:cxn>
                      <a:cxn ang="0">
                        <a:pos x="136" y="0"/>
                      </a:cxn>
                      <a:cxn ang="0">
                        <a:pos x="36" y="0"/>
                      </a:cxn>
                    </a:cxnLst>
                    <a:rect l="0" t="0" r="r" b="b"/>
                    <a:pathLst>
                      <a:path w="136" h="119">
                        <a:moveTo>
                          <a:pt x="36" y="0"/>
                        </a:moveTo>
                        <a:lnTo>
                          <a:pt x="0" y="28"/>
                        </a:lnTo>
                        <a:lnTo>
                          <a:pt x="0" y="119"/>
                        </a:lnTo>
                        <a:lnTo>
                          <a:pt x="109" y="119"/>
                        </a:lnTo>
                        <a:lnTo>
                          <a:pt x="136" y="83"/>
                        </a:lnTo>
                        <a:lnTo>
                          <a:pt x="136" y="0"/>
                        </a:lnTo>
                        <a:lnTo>
                          <a:pt x="36" y="0"/>
                        </a:lnTo>
                        <a:close/>
                      </a:path>
                    </a:pathLst>
                  </a:custGeom>
                  <a:solidFill>
                    <a:srgbClr val="FFCC99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95" name="Freeform 319"/>
                  <p:cNvSpPr>
                    <a:spLocks/>
                  </p:cNvSpPr>
                  <p:nvPr/>
                </p:nvSpPr>
                <p:spPr bwMode="auto">
                  <a:xfrm>
                    <a:off x="798" y="2874"/>
                    <a:ext cx="136" cy="28"/>
                  </a:xfrm>
                  <a:custGeom>
                    <a:avLst/>
                    <a:gdLst/>
                    <a:ahLst/>
                    <a:cxnLst>
                      <a:cxn ang="0">
                        <a:pos x="0" y="28"/>
                      </a:cxn>
                      <a:cxn ang="0">
                        <a:pos x="109" y="28"/>
                      </a:cxn>
                      <a:cxn ang="0">
                        <a:pos x="136" y="0"/>
                      </a:cxn>
                      <a:cxn ang="0">
                        <a:pos x="36" y="0"/>
                      </a:cxn>
                      <a:cxn ang="0">
                        <a:pos x="0" y="28"/>
                      </a:cxn>
                    </a:cxnLst>
                    <a:rect l="0" t="0" r="r" b="b"/>
                    <a:pathLst>
                      <a:path w="136" h="28">
                        <a:moveTo>
                          <a:pt x="0" y="28"/>
                        </a:moveTo>
                        <a:lnTo>
                          <a:pt x="109" y="28"/>
                        </a:lnTo>
                        <a:lnTo>
                          <a:pt x="136" y="0"/>
                        </a:lnTo>
                        <a:lnTo>
                          <a:pt x="36" y="0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FFCC99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96" name="Freeform 320"/>
                  <p:cNvSpPr>
                    <a:spLocks/>
                  </p:cNvSpPr>
                  <p:nvPr/>
                </p:nvSpPr>
                <p:spPr bwMode="auto">
                  <a:xfrm>
                    <a:off x="907" y="2874"/>
                    <a:ext cx="27" cy="119"/>
                  </a:xfrm>
                  <a:custGeom>
                    <a:avLst/>
                    <a:gdLst/>
                    <a:ahLst/>
                    <a:cxnLst>
                      <a:cxn ang="0">
                        <a:pos x="0" y="28"/>
                      </a:cxn>
                      <a:cxn ang="0">
                        <a:pos x="27" y="0"/>
                      </a:cxn>
                      <a:cxn ang="0">
                        <a:pos x="27" y="83"/>
                      </a:cxn>
                      <a:cxn ang="0">
                        <a:pos x="0" y="119"/>
                      </a:cxn>
                      <a:cxn ang="0">
                        <a:pos x="0" y="28"/>
                      </a:cxn>
                    </a:cxnLst>
                    <a:rect l="0" t="0" r="r" b="b"/>
                    <a:pathLst>
                      <a:path w="27" h="119">
                        <a:moveTo>
                          <a:pt x="0" y="28"/>
                        </a:moveTo>
                        <a:lnTo>
                          <a:pt x="27" y="0"/>
                        </a:lnTo>
                        <a:lnTo>
                          <a:pt x="27" y="83"/>
                        </a:lnTo>
                        <a:lnTo>
                          <a:pt x="0" y="119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FFCC99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97" name="Freeform 321"/>
                  <p:cNvSpPr>
                    <a:spLocks/>
                  </p:cNvSpPr>
                  <p:nvPr/>
                </p:nvSpPr>
                <p:spPr bwMode="auto">
                  <a:xfrm>
                    <a:off x="798" y="2874"/>
                    <a:ext cx="136" cy="119"/>
                  </a:xfrm>
                  <a:custGeom>
                    <a:avLst/>
                    <a:gdLst/>
                    <a:ahLst/>
                    <a:cxnLst>
                      <a:cxn ang="0">
                        <a:pos x="4" y="0"/>
                      </a:cxn>
                      <a:cxn ang="0">
                        <a:pos x="0" y="3"/>
                      </a:cxn>
                      <a:cxn ang="0">
                        <a:pos x="0" y="13"/>
                      </a:cxn>
                      <a:cxn ang="0">
                        <a:pos x="12" y="13"/>
                      </a:cxn>
                      <a:cxn ang="0">
                        <a:pos x="15" y="9"/>
                      </a:cxn>
                      <a:cxn ang="0">
                        <a:pos x="15" y="0"/>
                      </a:cxn>
                      <a:cxn ang="0">
                        <a:pos x="4" y="0"/>
                      </a:cxn>
                    </a:cxnLst>
                    <a:rect l="0" t="0" r="r" b="b"/>
                    <a:pathLst>
                      <a:path w="15" h="13">
                        <a:moveTo>
                          <a:pt x="4" y="0"/>
                        </a:moveTo>
                        <a:lnTo>
                          <a:pt x="0" y="3"/>
                        </a:lnTo>
                        <a:lnTo>
                          <a:pt x="0" y="13"/>
                        </a:lnTo>
                        <a:lnTo>
                          <a:pt x="12" y="13"/>
                        </a:lnTo>
                        <a:lnTo>
                          <a:pt x="15" y="9"/>
                        </a:lnTo>
                        <a:lnTo>
                          <a:pt x="15" y="0"/>
                        </a:lnTo>
                        <a:lnTo>
                          <a:pt x="4" y="0"/>
                        </a:lnTo>
                        <a:close/>
                      </a:path>
                    </a:pathLst>
                  </a:custGeom>
                  <a:solidFill>
                    <a:srgbClr val="FFCC99"/>
                  </a:solidFill>
                  <a:ln w="14288" cap="flat">
                    <a:solidFill>
                      <a:srgbClr val="3333CC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98" name="Freeform 322"/>
                  <p:cNvSpPr>
                    <a:spLocks/>
                  </p:cNvSpPr>
                  <p:nvPr/>
                </p:nvSpPr>
                <p:spPr bwMode="auto">
                  <a:xfrm>
                    <a:off x="798" y="2874"/>
                    <a:ext cx="136" cy="28"/>
                  </a:xfrm>
                  <a:custGeom>
                    <a:avLst/>
                    <a:gdLst/>
                    <a:ahLst/>
                    <a:cxnLst>
                      <a:cxn ang="0">
                        <a:pos x="0" y="3"/>
                      </a:cxn>
                      <a:cxn ang="0">
                        <a:pos x="12" y="3"/>
                      </a:cxn>
                      <a:cxn ang="0">
                        <a:pos x="15" y="0"/>
                      </a:cxn>
                    </a:cxnLst>
                    <a:rect l="0" t="0" r="r" b="b"/>
                    <a:pathLst>
                      <a:path w="15" h="3">
                        <a:moveTo>
                          <a:pt x="0" y="3"/>
                        </a:moveTo>
                        <a:lnTo>
                          <a:pt x="12" y="3"/>
                        </a:lnTo>
                        <a:lnTo>
                          <a:pt x="15" y="0"/>
                        </a:lnTo>
                      </a:path>
                    </a:pathLst>
                  </a:custGeom>
                  <a:solidFill>
                    <a:srgbClr val="FFCC99"/>
                  </a:solidFill>
                  <a:ln w="14288" cap="flat">
                    <a:solidFill>
                      <a:srgbClr val="3333CC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99" name="Line 323"/>
                  <p:cNvSpPr>
                    <a:spLocks noChangeShapeType="1"/>
                  </p:cNvSpPr>
                  <p:nvPr/>
                </p:nvSpPr>
                <p:spPr bwMode="auto">
                  <a:xfrm>
                    <a:off x="907" y="2902"/>
                    <a:ext cx="1" cy="91"/>
                  </a:xfrm>
                  <a:prstGeom prst="line">
                    <a:avLst/>
                  </a:prstGeom>
                  <a:noFill/>
                  <a:ln w="14288">
                    <a:solidFill>
                      <a:srgbClr val="3333CC"/>
                    </a:solidFill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02" name="Group 324"/>
                <p:cNvGrpSpPr>
                  <a:grpSpLocks/>
                </p:cNvGrpSpPr>
                <p:nvPr/>
              </p:nvGrpSpPr>
              <p:grpSpPr bwMode="auto">
                <a:xfrm>
                  <a:off x="916" y="2874"/>
                  <a:ext cx="127" cy="119"/>
                  <a:chOff x="916" y="2874"/>
                  <a:chExt cx="127" cy="119"/>
                </a:xfrm>
              </p:grpSpPr>
              <p:sp>
                <p:nvSpPr>
                  <p:cNvPr id="288" name="Freeform 325"/>
                  <p:cNvSpPr>
                    <a:spLocks/>
                  </p:cNvSpPr>
                  <p:nvPr/>
                </p:nvSpPr>
                <p:spPr bwMode="auto">
                  <a:xfrm>
                    <a:off x="916" y="2874"/>
                    <a:ext cx="127" cy="119"/>
                  </a:xfrm>
                  <a:custGeom>
                    <a:avLst/>
                    <a:gdLst/>
                    <a:ahLst/>
                    <a:cxnLst>
                      <a:cxn ang="0">
                        <a:pos x="27" y="0"/>
                      </a:cxn>
                      <a:cxn ang="0">
                        <a:pos x="0" y="28"/>
                      </a:cxn>
                      <a:cxn ang="0">
                        <a:pos x="0" y="119"/>
                      </a:cxn>
                      <a:cxn ang="0">
                        <a:pos x="100" y="119"/>
                      </a:cxn>
                      <a:cxn ang="0">
                        <a:pos x="127" y="83"/>
                      </a:cxn>
                      <a:cxn ang="0">
                        <a:pos x="127" y="0"/>
                      </a:cxn>
                      <a:cxn ang="0">
                        <a:pos x="27" y="0"/>
                      </a:cxn>
                    </a:cxnLst>
                    <a:rect l="0" t="0" r="r" b="b"/>
                    <a:pathLst>
                      <a:path w="127" h="119">
                        <a:moveTo>
                          <a:pt x="27" y="0"/>
                        </a:moveTo>
                        <a:lnTo>
                          <a:pt x="0" y="28"/>
                        </a:lnTo>
                        <a:lnTo>
                          <a:pt x="0" y="119"/>
                        </a:lnTo>
                        <a:lnTo>
                          <a:pt x="100" y="119"/>
                        </a:lnTo>
                        <a:lnTo>
                          <a:pt x="127" y="83"/>
                        </a:lnTo>
                        <a:lnTo>
                          <a:pt x="127" y="0"/>
                        </a:lnTo>
                        <a:lnTo>
                          <a:pt x="27" y="0"/>
                        </a:lnTo>
                        <a:close/>
                      </a:path>
                    </a:pathLst>
                  </a:custGeom>
                  <a:solidFill>
                    <a:srgbClr val="FFCC99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89" name="Freeform 326"/>
                  <p:cNvSpPr>
                    <a:spLocks/>
                  </p:cNvSpPr>
                  <p:nvPr/>
                </p:nvSpPr>
                <p:spPr bwMode="auto">
                  <a:xfrm>
                    <a:off x="916" y="2874"/>
                    <a:ext cx="127" cy="28"/>
                  </a:xfrm>
                  <a:custGeom>
                    <a:avLst/>
                    <a:gdLst/>
                    <a:ahLst/>
                    <a:cxnLst>
                      <a:cxn ang="0">
                        <a:pos x="0" y="28"/>
                      </a:cxn>
                      <a:cxn ang="0">
                        <a:pos x="100" y="28"/>
                      </a:cxn>
                      <a:cxn ang="0">
                        <a:pos x="127" y="0"/>
                      </a:cxn>
                      <a:cxn ang="0">
                        <a:pos x="27" y="0"/>
                      </a:cxn>
                      <a:cxn ang="0">
                        <a:pos x="0" y="28"/>
                      </a:cxn>
                    </a:cxnLst>
                    <a:rect l="0" t="0" r="r" b="b"/>
                    <a:pathLst>
                      <a:path w="127" h="28">
                        <a:moveTo>
                          <a:pt x="0" y="28"/>
                        </a:moveTo>
                        <a:lnTo>
                          <a:pt x="100" y="28"/>
                        </a:lnTo>
                        <a:lnTo>
                          <a:pt x="127" y="0"/>
                        </a:lnTo>
                        <a:lnTo>
                          <a:pt x="27" y="0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FFCC99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90" name="Freeform 327"/>
                  <p:cNvSpPr>
                    <a:spLocks/>
                  </p:cNvSpPr>
                  <p:nvPr/>
                </p:nvSpPr>
                <p:spPr bwMode="auto">
                  <a:xfrm>
                    <a:off x="1016" y="2874"/>
                    <a:ext cx="27" cy="119"/>
                  </a:xfrm>
                  <a:custGeom>
                    <a:avLst/>
                    <a:gdLst/>
                    <a:ahLst/>
                    <a:cxnLst>
                      <a:cxn ang="0">
                        <a:pos x="0" y="28"/>
                      </a:cxn>
                      <a:cxn ang="0">
                        <a:pos x="27" y="0"/>
                      </a:cxn>
                      <a:cxn ang="0">
                        <a:pos x="27" y="83"/>
                      </a:cxn>
                      <a:cxn ang="0">
                        <a:pos x="0" y="119"/>
                      </a:cxn>
                      <a:cxn ang="0">
                        <a:pos x="0" y="28"/>
                      </a:cxn>
                    </a:cxnLst>
                    <a:rect l="0" t="0" r="r" b="b"/>
                    <a:pathLst>
                      <a:path w="27" h="119">
                        <a:moveTo>
                          <a:pt x="0" y="28"/>
                        </a:moveTo>
                        <a:lnTo>
                          <a:pt x="27" y="0"/>
                        </a:lnTo>
                        <a:lnTo>
                          <a:pt x="27" y="83"/>
                        </a:lnTo>
                        <a:lnTo>
                          <a:pt x="0" y="119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FFCC99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91" name="Freeform 328"/>
                  <p:cNvSpPr>
                    <a:spLocks/>
                  </p:cNvSpPr>
                  <p:nvPr/>
                </p:nvSpPr>
                <p:spPr bwMode="auto">
                  <a:xfrm>
                    <a:off x="916" y="2874"/>
                    <a:ext cx="127" cy="119"/>
                  </a:xfrm>
                  <a:custGeom>
                    <a:avLst/>
                    <a:gdLst/>
                    <a:ahLst/>
                    <a:cxnLst>
                      <a:cxn ang="0">
                        <a:pos x="3" y="0"/>
                      </a:cxn>
                      <a:cxn ang="0">
                        <a:pos x="0" y="3"/>
                      </a:cxn>
                      <a:cxn ang="0">
                        <a:pos x="0" y="13"/>
                      </a:cxn>
                      <a:cxn ang="0">
                        <a:pos x="11" y="13"/>
                      </a:cxn>
                      <a:cxn ang="0">
                        <a:pos x="14" y="9"/>
                      </a:cxn>
                      <a:cxn ang="0">
                        <a:pos x="14" y="0"/>
                      </a:cxn>
                      <a:cxn ang="0">
                        <a:pos x="3" y="0"/>
                      </a:cxn>
                    </a:cxnLst>
                    <a:rect l="0" t="0" r="r" b="b"/>
                    <a:pathLst>
                      <a:path w="14" h="13">
                        <a:moveTo>
                          <a:pt x="3" y="0"/>
                        </a:moveTo>
                        <a:lnTo>
                          <a:pt x="0" y="3"/>
                        </a:lnTo>
                        <a:lnTo>
                          <a:pt x="0" y="13"/>
                        </a:lnTo>
                        <a:lnTo>
                          <a:pt x="11" y="13"/>
                        </a:lnTo>
                        <a:lnTo>
                          <a:pt x="14" y="9"/>
                        </a:lnTo>
                        <a:lnTo>
                          <a:pt x="14" y="0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FFCC99"/>
                  </a:solidFill>
                  <a:ln w="14288" cap="flat">
                    <a:solidFill>
                      <a:srgbClr val="3333CC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92" name="Freeform 329"/>
                  <p:cNvSpPr>
                    <a:spLocks/>
                  </p:cNvSpPr>
                  <p:nvPr/>
                </p:nvSpPr>
                <p:spPr bwMode="auto">
                  <a:xfrm>
                    <a:off x="916" y="2874"/>
                    <a:ext cx="127" cy="28"/>
                  </a:xfrm>
                  <a:custGeom>
                    <a:avLst/>
                    <a:gdLst/>
                    <a:ahLst/>
                    <a:cxnLst>
                      <a:cxn ang="0">
                        <a:pos x="0" y="3"/>
                      </a:cxn>
                      <a:cxn ang="0">
                        <a:pos x="11" y="3"/>
                      </a:cxn>
                      <a:cxn ang="0">
                        <a:pos x="14" y="0"/>
                      </a:cxn>
                    </a:cxnLst>
                    <a:rect l="0" t="0" r="r" b="b"/>
                    <a:pathLst>
                      <a:path w="14" h="3">
                        <a:moveTo>
                          <a:pt x="0" y="3"/>
                        </a:moveTo>
                        <a:lnTo>
                          <a:pt x="11" y="3"/>
                        </a:lnTo>
                        <a:lnTo>
                          <a:pt x="14" y="0"/>
                        </a:lnTo>
                      </a:path>
                    </a:pathLst>
                  </a:custGeom>
                  <a:solidFill>
                    <a:srgbClr val="FFCC99"/>
                  </a:solidFill>
                  <a:ln w="14288" cap="flat">
                    <a:solidFill>
                      <a:srgbClr val="3333CC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93" name="Line 330"/>
                  <p:cNvSpPr>
                    <a:spLocks noChangeShapeType="1"/>
                  </p:cNvSpPr>
                  <p:nvPr/>
                </p:nvSpPr>
                <p:spPr bwMode="auto">
                  <a:xfrm>
                    <a:off x="1016" y="2902"/>
                    <a:ext cx="1" cy="91"/>
                  </a:xfrm>
                  <a:prstGeom prst="line">
                    <a:avLst/>
                  </a:prstGeom>
                  <a:noFill/>
                  <a:ln w="14288">
                    <a:solidFill>
                      <a:srgbClr val="3333CC"/>
                    </a:solidFill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21" name="Group 331"/>
                <p:cNvGrpSpPr>
                  <a:grpSpLocks/>
                </p:cNvGrpSpPr>
                <p:nvPr/>
              </p:nvGrpSpPr>
              <p:grpSpPr bwMode="auto">
                <a:xfrm>
                  <a:off x="1025" y="2874"/>
                  <a:ext cx="127" cy="119"/>
                  <a:chOff x="1025" y="2874"/>
                  <a:chExt cx="127" cy="119"/>
                </a:xfrm>
              </p:grpSpPr>
              <p:sp>
                <p:nvSpPr>
                  <p:cNvPr id="282" name="Freeform 332"/>
                  <p:cNvSpPr>
                    <a:spLocks/>
                  </p:cNvSpPr>
                  <p:nvPr/>
                </p:nvSpPr>
                <p:spPr bwMode="auto">
                  <a:xfrm>
                    <a:off x="1025" y="2874"/>
                    <a:ext cx="127" cy="119"/>
                  </a:xfrm>
                  <a:custGeom>
                    <a:avLst/>
                    <a:gdLst/>
                    <a:ahLst/>
                    <a:cxnLst>
                      <a:cxn ang="0">
                        <a:pos x="27" y="0"/>
                      </a:cxn>
                      <a:cxn ang="0">
                        <a:pos x="0" y="28"/>
                      </a:cxn>
                      <a:cxn ang="0">
                        <a:pos x="0" y="119"/>
                      </a:cxn>
                      <a:cxn ang="0">
                        <a:pos x="100" y="119"/>
                      </a:cxn>
                      <a:cxn ang="0">
                        <a:pos x="127" y="83"/>
                      </a:cxn>
                      <a:cxn ang="0">
                        <a:pos x="127" y="0"/>
                      </a:cxn>
                      <a:cxn ang="0">
                        <a:pos x="27" y="0"/>
                      </a:cxn>
                    </a:cxnLst>
                    <a:rect l="0" t="0" r="r" b="b"/>
                    <a:pathLst>
                      <a:path w="127" h="119">
                        <a:moveTo>
                          <a:pt x="27" y="0"/>
                        </a:moveTo>
                        <a:lnTo>
                          <a:pt x="0" y="28"/>
                        </a:lnTo>
                        <a:lnTo>
                          <a:pt x="0" y="119"/>
                        </a:lnTo>
                        <a:lnTo>
                          <a:pt x="100" y="119"/>
                        </a:lnTo>
                        <a:lnTo>
                          <a:pt x="127" y="83"/>
                        </a:lnTo>
                        <a:lnTo>
                          <a:pt x="127" y="0"/>
                        </a:lnTo>
                        <a:lnTo>
                          <a:pt x="27" y="0"/>
                        </a:lnTo>
                        <a:close/>
                      </a:path>
                    </a:pathLst>
                  </a:custGeom>
                  <a:solidFill>
                    <a:srgbClr val="FFCC99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83" name="Freeform 333"/>
                  <p:cNvSpPr>
                    <a:spLocks/>
                  </p:cNvSpPr>
                  <p:nvPr/>
                </p:nvSpPr>
                <p:spPr bwMode="auto">
                  <a:xfrm>
                    <a:off x="1025" y="2874"/>
                    <a:ext cx="127" cy="28"/>
                  </a:xfrm>
                  <a:custGeom>
                    <a:avLst/>
                    <a:gdLst/>
                    <a:ahLst/>
                    <a:cxnLst>
                      <a:cxn ang="0">
                        <a:pos x="0" y="28"/>
                      </a:cxn>
                      <a:cxn ang="0">
                        <a:pos x="100" y="28"/>
                      </a:cxn>
                      <a:cxn ang="0">
                        <a:pos x="127" y="0"/>
                      </a:cxn>
                      <a:cxn ang="0">
                        <a:pos x="27" y="0"/>
                      </a:cxn>
                      <a:cxn ang="0">
                        <a:pos x="0" y="28"/>
                      </a:cxn>
                    </a:cxnLst>
                    <a:rect l="0" t="0" r="r" b="b"/>
                    <a:pathLst>
                      <a:path w="127" h="28">
                        <a:moveTo>
                          <a:pt x="0" y="28"/>
                        </a:moveTo>
                        <a:lnTo>
                          <a:pt x="100" y="28"/>
                        </a:lnTo>
                        <a:lnTo>
                          <a:pt x="127" y="0"/>
                        </a:lnTo>
                        <a:lnTo>
                          <a:pt x="27" y="0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FFCC99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84" name="Freeform 334"/>
                  <p:cNvSpPr>
                    <a:spLocks/>
                  </p:cNvSpPr>
                  <p:nvPr/>
                </p:nvSpPr>
                <p:spPr bwMode="auto">
                  <a:xfrm>
                    <a:off x="1125" y="2874"/>
                    <a:ext cx="27" cy="119"/>
                  </a:xfrm>
                  <a:custGeom>
                    <a:avLst/>
                    <a:gdLst/>
                    <a:ahLst/>
                    <a:cxnLst>
                      <a:cxn ang="0">
                        <a:pos x="0" y="28"/>
                      </a:cxn>
                      <a:cxn ang="0">
                        <a:pos x="27" y="0"/>
                      </a:cxn>
                      <a:cxn ang="0">
                        <a:pos x="27" y="83"/>
                      </a:cxn>
                      <a:cxn ang="0">
                        <a:pos x="0" y="119"/>
                      </a:cxn>
                      <a:cxn ang="0">
                        <a:pos x="0" y="28"/>
                      </a:cxn>
                    </a:cxnLst>
                    <a:rect l="0" t="0" r="r" b="b"/>
                    <a:pathLst>
                      <a:path w="27" h="119">
                        <a:moveTo>
                          <a:pt x="0" y="28"/>
                        </a:moveTo>
                        <a:lnTo>
                          <a:pt x="27" y="0"/>
                        </a:lnTo>
                        <a:lnTo>
                          <a:pt x="27" y="83"/>
                        </a:lnTo>
                        <a:lnTo>
                          <a:pt x="0" y="119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FFCC99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85" name="Freeform 335"/>
                  <p:cNvSpPr>
                    <a:spLocks/>
                  </p:cNvSpPr>
                  <p:nvPr/>
                </p:nvSpPr>
                <p:spPr bwMode="auto">
                  <a:xfrm>
                    <a:off x="1025" y="2874"/>
                    <a:ext cx="127" cy="119"/>
                  </a:xfrm>
                  <a:custGeom>
                    <a:avLst/>
                    <a:gdLst/>
                    <a:ahLst/>
                    <a:cxnLst>
                      <a:cxn ang="0">
                        <a:pos x="3" y="0"/>
                      </a:cxn>
                      <a:cxn ang="0">
                        <a:pos x="0" y="3"/>
                      </a:cxn>
                      <a:cxn ang="0">
                        <a:pos x="0" y="13"/>
                      </a:cxn>
                      <a:cxn ang="0">
                        <a:pos x="11" y="13"/>
                      </a:cxn>
                      <a:cxn ang="0">
                        <a:pos x="14" y="9"/>
                      </a:cxn>
                      <a:cxn ang="0">
                        <a:pos x="14" y="0"/>
                      </a:cxn>
                      <a:cxn ang="0">
                        <a:pos x="3" y="0"/>
                      </a:cxn>
                    </a:cxnLst>
                    <a:rect l="0" t="0" r="r" b="b"/>
                    <a:pathLst>
                      <a:path w="14" h="13">
                        <a:moveTo>
                          <a:pt x="3" y="0"/>
                        </a:moveTo>
                        <a:lnTo>
                          <a:pt x="0" y="3"/>
                        </a:lnTo>
                        <a:lnTo>
                          <a:pt x="0" y="13"/>
                        </a:lnTo>
                        <a:lnTo>
                          <a:pt x="11" y="13"/>
                        </a:lnTo>
                        <a:lnTo>
                          <a:pt x="14" y="9"/>
                        </a:lnTo>
                        <a:lnTo>
                          <a:pt x="14" y="0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FFCC99"/>
                  </a:solidFill>
                  <a:ln w="14288" cap="flat">
                    <a:solidFill>
                      <a:srgbClr val="3333CC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86" name="Freeform 336"/>
                  <p:cNvSpPr>
                    <a:spLocks/>
                  </p:cNvSpPr>
                  <p:nvPr/>
                </p:nvSpPr>
                <p:spPr bwMode="auto">
                  <a:xfrm>
                    <a:off x="1025" y="2874"/>
                    <a:ext cx="127" cy="28"/>
                  </a:xfrm>
                  <a:custGeom>
                    <a:avLst/>
                    <a:gdLst/>
                    <a:ahLst/>
                    <a:cxnLst>
                      <a:cxn ang="0">
                        <a:pos x="0" y="3"/>
                      </a:cxn>
                      <a:cxn ang="0">
                        <a:pos x="11" y="3"/>
                      </a:cxn>
                      <a:cxn ang="0">
                        <a:pos x="14" y="0"/>
                      </a:cxn>
                    </a:cxnLst>
                    <a:rect l="0" t="0" r="r" b="b"/>
                    <a:pathLst>
                      <a:path w="14" h="3">
                        <a:moveTo>
                          <a:pt x="0" y="3"/>
                        </a:moveTo>
                        <a:lnTo>
                          <a:pt x="11" y="3"/>
                        </a:lnTo>
                        <a:lnTo>
                          <a:pt x="14" y="0"/>
                        </a:lnTo>
                      </a:path>
                    </a:pathLst>
                  </a:custGeom>
                  <a:solidFill>
                    <a:srgbClr val="FFCC99"/>
                  </a:solidFill>
                  <a:ln w="14288" cap="flat">
                    <a:solidFill>
                      <a:srgbClr val="3333CC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87" name="Line 337"/>
                  <p:cNvSpPr>
                    <a:spLocks noChangeShapeType="1"/>
                  </p:cNvSpPr>
                  <p:nvPr/>
                </p:nvSpPr>
                <p:spPr bwMode="auto">
                  <a:xfrm>
                    <a:off x="1125" y="2902"/>
                    <a:ext cx="1" cy="91"/>
                  </a:xfrm>
                  <a:prstGeom prst="line">
                    <a:avLst/>
                  </a:prstGeom>
                  <a:noFill/>
                  <a:ln w="14288">
                    <a:solidFill>
                      <a:srgbClr val="3333CC"/>
                    </a:solidFill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322" name="Group 338"/>
            <p:cNvGrpSpPr>
              <a:grpSpLocks/>
            </p:cNvGrpSpPr>
            <p:nvPr/>
          </p:nvGrpSpPr>
          <p:grpSpPr bwMode="auto">
            <a:xfrm>
              <a:off x="1450975" y="5083175"/>
              <a:ext cx="546100" cy="479425"/>
              <a:chOff x="1134" y="2874"/>
              <a:chExt cx="344" cy="302"/>
            </a:xfrm>
          </p:grpSpPr>
          <p:grpSp>
            <p:nvGrpSpPr>
              <p:cNvPr id="323" name="Group 339"/>
              <p:cNvGrpSpPr>
                <a:grpSpLocks/>
              </p:cNvGrpSpPr>
              <p:nvPr/>
            </p:nvGrpSpPr>
            <p:grpSpPr bwMode="auto">
              <a:xfrm>
                <a:off x="1134" y="3057"/>
                <a:ext cx="344" cy="119"/>
                <a:chOff x="1134" y="3057"/>
                <a:chExt cx="344" cy="119"/>
              </a:xfrm>
            </p:grpSpPr>
            <p:grpSp>
              <p:nvGrpSpPr>
                <p:cNvPr id="342" name="Group 340"/>
                <p:cNvGrpSpPr>
                  <a:grpSpLocks/>
                </p:cNvGrpSpPr>
                <p:nvPr/>
              </p:nvGrpSpPr>
              <p:grpSpPr bwMode="auto">
                <a:xfrm>
                  <a:off x="1134" y="3057"/>
                  <a:ext cx="127" cy="119"/>
                  <a:chOff x="1134" y="3057"/>
                  <a:chExt cx="127" cy="119"/>
                </a:xfrm>
              </p:grpSpPr>
              <p:sp>
                <p:nvSpPr>
                  <p:cNvPr id="403" name="Freeform 341"/>
                  <p:cNvSpPr>
                    <a:spLocks/>
                  </p:cNvSpPr>
                  <p:nvPr/>
                </p:nvSpPr>
                <p:spPr bwMode="auto">
                  <a:xfrm>
                    <a:off x="1134" y="3057"/>
                    <a:ext cx="127" cy="119"/>
                  </a:xfrm>
                  <a:custGeom>
                    <a:avLst/>
                    <a:gdLst/>
                    <a:ahLst/>
                    <a:cxnLst>
                      <a:cxn ang="0">
                        <a:pos x="27" y="0"/>
                      </a:cxn>
                      <a:cxn ang="0">
                        <a:pos x="0" y="28"/>
                      </a:cxn>
                      <a:cxn ang="0">
                        <a:pos x="0" y="119"/>
                      </a:cxn>
                      <a:cxn ang="0">
                        <a:pos x="99" y="119"/>
                      </a:cxn>
                      <a:cxn ang="0">
                        <a:pos x="127" y="92"/>
                      </a:cxn>
                      <a:cxn ang="0">
                        <a:pos x="127" y="0"/>
                      </a:cxn>
                      <a:cxn ang="0">
                        <a:pos x="27" y="0"/>
                      </a:cxn>
                    </a:cxnLst>
                    <a:rect l="0" t="0" r="r" b="b"/>
                    <a:pathLst>
                      <a:path w="127" h="119">
                        <a:moveTo>
                          <a:pt x="27" y="0"/>
                        </a:moveTo>
                        <a:lnTo>
                          <a:pt x="0" y="28"/>
                        </a:lnTo>
                        <a:lnTo>
                          <a:pt x="0" y="119"/>
                        </a:lnTo>
                        <a:lnTo>
                          <a:pt x="99" y="119"/>
                        </a:lnTo>
                        <a:lnTo>
                          <a:pt x="127" y="92"/>
                        </a:lnTo>
                        <a:lnTo>
                          <a:pt x="127" y="0"/>
                        </a:lnTo>
                        <a:lnTo>
                          <a:pt x="27" y="0"/>
                        </a:lnTo>
                        <a:close/>
                      </a:path>
                    </a:pathLst>
                  </a:custGeom>
                  <a:solidFill>
                    <a:srgbClr val="FFCC99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04" name="Freeform 342"/>
                  <p:cNvSpPr>
                    <a:spLocks/>
                  </p:cNvSpPr>
                  <p:nvPr/>
                </p:nvSpPr>
                <p:spPr bwMode="auto">
                  <a:xfrm>
                    <a:off x="1134" y="3057"/>
                    <a:ext cx="127" cy="28"/>
                  </a:xfrm>
                  <a:custGeom>
                    <a:avLst/>
                    <a:gdLst/>
                    <a:ahLst/>
                    <a:cxnLst>
                      <a:cxn ang="0">
                        <a:pos x="0" y="28"/>
                      </a:cxn>
                      <a:cxn ang="0">
                        <a:pos x="99" y="28"/>
                      </a:cxn>
                      <a:cxn ang="0">
                        <a:pos x="127" y="0"/>
                      </a:cxn>
                      <a:cxn ang="0">
                        <a:pos x="27" y="0"/>
                      </a:cxn>
                      <a:cxn ang="0">
                        <a:pos x="0" y="28"/>
                      </a:cxn>
                    </a:cxnLst>
                    <a:rect l="0" t="0" r="r" b="b"/>
                    <a:pathLst>
                      <a:path w="127" h="28">
                        <a:moveTo>
                          <a:pt x="0" y="28"/>
                        </a:moveTo>
                        <a:lnTo>
                          <a:pt x="99" y="28"/>
                        </a:lnTo>
                        <a:lnTo>
                          <a:pt x="127" y="0"/>
                        </a:lnTo>
                        <a:lnTo>
                          <a:pt x="27" y="0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FFCC99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05" name="Freeform 343"/>
                  <p:cNvSpPr>
                    <a:spLocks/>
                  </p:cNvSpPr>
                  <p:nvPr/>
                </p:nvSpPr>
                <p:spPr bwMode="auto">
                  <a:xfrm>
                    <a:off x="1233" y="3057"/>
                    <a:ext cx="28" cy="119"/>
                  </a:xfrm>
                  <a:custGeom>
                    <a:avLst/>
                    <a:gdLst/>
                    <a:ahLst/>
                    <a:cxnLst>
                      <a:cxn ang="0">
                        <a:pos x="0" y="28"/>
                      </a:cxn>
                      <a:cxn ang="0">
                        <a:pos x="28" y="0"/>
                      </a:cxn>
                      <a:cxn ang="0">
                        <a:pos x="28" y="92"/>
                      </a:cxn>
                      <a:cxn ang="0">
                        <a:pos x="0" y="119"/>
                      </a:cxn>
                      <a:cxn ang="0">
                        <a:pos x="0" y="28"/>
                      </a:cxn>
                    </a:cxnLst>
                    <a:rect l="0" t="0" r="r" b="b"/>
                    <a:pathLst>
                      <a:path w="28" h="119">
                        <a:moveTo>
                          <a:pt x="0" y="28"/>
                        </a:moveTo>
                        <a:lnTo>
                          <a:pt x="28" y="0"/>
                        </a:lnTo>
                        <a:lnTo>
                          <a:pt x="28" y="92"/>
                        </a:lnTo>
                        <a:lnTo>
                          <a:pt x="0" y="119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FFCC99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06" name="Freeform 344"/>
                  <p:cNvSpPr>
                    <a:spLocks/>
                  </p:cNvSpPr>
                  <p:nvPr/>
                </p:nvSpPr>
                <p:spPr bwMode="auto">
                  <a:xfrm>
                    <a:off x="1134" y="3057"/>
                    <a:ext cx="127" cy="119"/>
                  </a:xfrm>
                  <a:custGeom>
                    <a:avLst/>
                    <a:gdLst/>
                    <a:ahLst/>
                    <a:cxnLst>
                      <a:cxn ang="0">
                        <a:pos x="3" y="0"/>
                      </a:cxn>
                      <a:cxn ang="0">
                        <a:pos x="0" y="3"/>
                      </a:cxn>
                      <a:cxn ang="0">
                        <a:pos x="0" y="13"/>
                      </a:cxn>
                      <a:cxn ang="0">
                        <a:pos x="11" y="13"/>
                      </a:cxn>
                      <a:cxn ang="0">
                        <a:pos x="14" y="10"/>
                      </a:cxn>
                      <a:cxn ang="0">
                        <a:pos x="14" y="0"/>
                      </a:cxn>
                      <a:cxn ang="0">
                        <a:pos x="3" y="0"/>
                      </a:cxn>
                    </a:cxnLst>
                    <a:rect l="0" t="0" r="r" b="b"/>
                    <a:pathLst>
                      <a:path w="14" h="13">
                        <a:moveTo>
                          <a:pt x="3" y="0"/>
                        </a:moveTo>
                        <a:lnTo>
                          <a:pt x="0" y="3"/>
                        </a:lnTo>
                        <a:lnTo>
                          <a:pt x="0" y="13"/>
                        </a:lnTo>
                        <a:lnTo>
                          <a:pt x="11" y="13"/>
                        </a:lnTo>
                        <a:lnTo>
                          <a:pt x="14" y="10"/>
                        </a:lnTo>
                        <a:lnTo>
                          <a:pt x="14" y="0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FFCC99"/>
                  </a:solidFill>
                  <a:ln w="14288" cap="flat">
                    <a:solidFill>
                      <a:srgbClr val="3333CC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07" name="Freeform 345"/>
                  <p:cNvSpPr>
                    <a:spLocks/>
                  </p:cNvSpPr>
                  <p:nvPr/>
                </p:nvSpPr>
                <p:spPr bwMode="auto">
                  <a:xfrm>
                    <a:off x="1134" y="3057"/>
                    <a:ext cx="127" cy="28"/>
                  </a:xfrm>
                  <a:custGeom>
                    <a:avLst/>
                    <a:gdLst/>
                    <a:ahLst/>
                    <a:cxnLst>
                      <a:cxn ang="0">
                        <a:pos x="0" y="3"/>
                      </a:cxn>
                      <a:cxn ang="0">
                        <a:pos x="11" y="3"/>
                      </a:cxn>
                      <a:cxn ang="0">
                        <a:pos x="14" y="0"/>
                      </a:cxn>
                    </a:cxnLst>
                    <a:rect l="0" t="0" r="r" b="b"/>
                    <a:pathLst>
                      <a:path w="14" h="3">
                        <a:moveTo>
                          <a:pt x="0" y="3"/>
                        </a:moveTo>
                        <a:lnTo>
                          <a:pt x="11" y="3"/>
                        </a:lnTo>
                        <a:lnTo>
                          <a:pt x="14" y="0"/>
                        </a:lnTo>
                      </a:path>
                    </a:pathLst>
                  </a:custGeom>
                  <a:solidFill>
                    <a:srgbClr val="FFCC99"/>
                  </a:solidFill>
                  <a:ln w="14288" cap="flat">
                    <a:solidFill>
                      <a:srgbClr val="3333CC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08" name="Line 346"/>
                  <p:cNvSpPr>
                    <a:spLocks noChangeShapeType="1"/>
                  </p:cNvSpPr>
                  <p:nvPr/>
                </p:nvSpPr>
                <p:spPr bwMode="auto">
                  <a:xfrm>
                    <a:off x="1233" y="3085"/>
                    <a:ext cx="1" cy="91"/>
                  </a:xfrm>
                  <a:prstGeom prst="line">
                    <a:avLst/>
                  </a:prstGeom>
                  <a:noFill/>
                  <a:ln w="14288">
                    <a:solidFill>
                      <a:srgbClr val="3333CC"/>
                    </a:solidFill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43" name="Group 347"/>
                <p:cNvGrpSpPr>
                  <a:grpSpLocks/>
                </p:cNvGrpSpPr>
                <p:nvPr/>
              </p:nvGrpSpPr>
              <p:grpSpPr bwMode="auto">
                <a:xfrm>
                  <a:off x="1243" y="3057"/>
                  <a:ext cx="127" cy="119"/>
                  <a:chOff x="1243" y="3057"/>
                  <a:chExt cx="127" cy="119"/>
                </a:xfrm>
              </p:grpSpPr>
              <p:sp>
                <p:nvSpPr>
                  <p:cNvPr id="397" name="Freeform 348"/>
                  <p:cNvSpPr>
                    <a:spLocks/>
                  </p:cNvSpPr>
                  <p:nvPr/>
                </p:nvSpPr>
                <p:spPr bwMode="auto">
                  <a:xfrm>
                    <a:off x="1243" y="3057"/>
                    <a:ext cx="127" cy="119"/>
                  </a:xfrm>
                  <a:custGeom>
                    <a:avLst/>
                    <a:gdLst/>
                    <a:ahLst/>
                    <a:cxnLst>
                      <a:cxn ang="0">
                        <a:pos x="27" y="0"/>
                      </a:cxn>
                      <a:cxn ang="0">
                        <a:pos x="0" y="28"/>
                      </a:cxn>
                      <a:cxn ang="0">
                        <a:pos x="0" y="119"/>
                      </a:cxn>
                      <a:cxn ang="0">
                        <a:pos x="99" y="119"/>
                      </a:cxn>
                      <a:cxn ang="0">
                        <a:pos x="127" y="92"/>
                      </a:cxn>
                      <a:cxn ang="0">
                        <a:pos x="127" y="0"/>
                      </a:cxn>
                      <a:cxn ang="0">
                        <a:pos x="27" y="0"/>
                      </a:cxn>
                    </a:cxnLst>
                    <a:rect l="0" t="0" r="r" b="b"/>
                    <a:pathLst>
                      <a:path w="127" h="119">
                        <a:moveTo>
                          <a:pt x="27" y="0"/>
                        </a:moveTo>
                        <a:lnTo>
                          <a:pt x="0" y="28"/>
                        </a:lnTo>
                        <a:lnTo>
                          <a:pt x="0" y="119"/>
                        </a:lnTo>
                        <a:lnTo>
                          <a:pt x="99" y="119"/>
                        </a:lnTo>
                        <a:lnTo>
                          <a:pt x="127" y="92"/>
                        </a:lnTo>
                        <a:lnTo>
                          <a:pt x="127" y="0"/>
                        </a:lnTo>
                        <a:lnTo>
                          <a:pt x="27" y="0"/>
                        </a:lnTo>
                        <a:close/>
                      </a:path>
                    </a:pathLst>
                  </a:custGeom>
                  <a:solidFill>
                    <a:srgbClr val="FFCC99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98" name="Freeform 349"/>
                  <p:cNvSpPr>
                    <a:spLocks/>
                  </p:cNvSpPr>
                  <p:nvPr/>
                </p:nvSpPr>
                <p:spPr bwMode="auto">
                  <a:xfrm>
                    <a:off x="1243" y="3057"/>
                    <a:ext cx="127" cy="28"/>
                  </a:xfrm>
                  <a:custGeom>
                    <a:avLst/>
                    <a:gdLst/>
                    <a:ahLst/>
                    <a:cxnLst>
                      <a:cxn ang="0">
                        <a:pos x="0" y="28"/>
                      </a:cxn>
                      <a:cxn ang="0">
                        <a:pos x="99" y="28"/>
                      </a:cxn>
                      <a:cxn ang="0">
                        <a:pos x="127" y="0"/>
                      </a:cxn>
                      <a:cxn ang="0">
                        <a:pos x="27" y="0"/>
                      </a:cxn>
                      <a:cxn ang="0">
                        <a:pos x="0" y="28"/>
                      </a:cxn>
                    </a:cxnLst>
                    <a:rect l="0" t="0" r="r" b="b"/>
                    <a:pathLst>
                      <a:path w="127" h="28">
                        <a:moveTo>
                          <a:pt x="0" y="28"/>
                        </a:moveTo>
                        <a:lnTo>
                          <a:pt x="99" y="28"/>
                        </a:lnTo>
                        <a:lnTo>
                          <a:pt x="127" y="0"/>
                        </a:lnTo>
                        <a:lnTo>
                          <a:pt x="27" y="0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FFCC99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99" name="Freeform 350"/>
                  <p:cNvSpPr>
                    <a:spLocks/>
                  </p:cNvSpPr>
                  <p:nvPr/>
                </p:nvSpPr>
                <p:spPr bwMode="auto">
                  <a:xfrm>
                    <a:off x="1342" y="3057"/>
                    <a:ext cx="28" cy="119"/>
                  </a:xfrm>
                  <a:custGeom>
                    <a:avLst/>
                    <a:gdLst/>
                    <a:ahLst/>
                    <a:cxnLst>
                      <a:cxn ang="0">
                        <a:pos x="0" y="28"/>
                      </a:cxn>
                      <a:cxn ang="0">
                        <a:pos x="28" y="0"/>
                      </a:cxn>
                      <a:cxn ang="0">
                        <a:pos x="28" y="92"/>
                      </a:cxn>
                      <a:cxn ang="0">
                        <a:pos x="0" y="119"/>
                      </a:cxn>
                      <a:cxn ang="0">
                        <a:pos x="0" y="28"/>
                      </a:cxn>
                    </a:cxnLst>
                    <a:rect l="0" t="0" r="r" b="b"/>
                    <a:pathLst>
                      <a:path w="28" h="119">
                        <a:moveTo>
                          <a:pt x="0" y="28"/>
                        </a:moveTo>
                        <a:lnTo>
                          <a:pt x="28" y="0"/>
                        </a:lnTo>
                        <a:lnTo>
                          <a:pt x="28" y="92"/>
                        </a:lnTo>
                        <a:lnTo>
                          <a:pt x="0" y="119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FFCC99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00" name="Freeform 351"/>
                  <p:cNvSpPr>
                    <a:spLocks/>
                  </p:cNvSpPr>
                  <p:nvPr/>
                </p:nvSpPr>
                <p:spPr bwMode="auto">
                  <a:xfrm>
                    <a:off x="1243" y="3057"/>
                    <a:ext cx="127" cy="119"/>
                  </a:xfrm>
                  <a:custGeom>
                    <a:avLst/>
                    <a:gdLst/>
                    <a:ahLst/>
                    <a:cxnLst>
                      <a:cxn ang="0">
                        <a:pos x="3" y="0"/>
                      </a:cxn>
                      <a:cxn ang="0">
                        <a:pos x="0" y="3"/>
                      </a:cxn>
                      <a:cxn ang="0">
                        <a:pos x="0" y="13"/>
                      </a:cxn>
                      <a:cxn ang="0">
                        <a:pos x="11" y="13"/>
                      </a:cxn>
                      <a:cxn ang="0">
                        <a:pos x="14" y="10"/>
                      </a:cxn>
                      <a:cxn ang="0">
                        <a:pos x="14" y="0"/>
                      </a:cxn>
                      <a:cxn ang="0">
                        <a:pos x="3" y="0"/>
                      </a:cxn>
                    </a:cxnLst>
                    <a:rect l="0" t="0" r="r" b="b"/>
                    <a:pathLst>
                      <a:path w="14" h="13">
                        <a:moveTo>
                          <a:pt x="3" y="0"/>
                        </a:moveTo>
                        <a:lnTo>
                          <a:pt x="0" y="3"/>
                        </a:lnTo>
                        <a:lnTo>
                          <a:pt x="0" y="13"/>
                        </a:lnTo>
                        <a:lnTo>
                          <a:pt x="11" y="13"/>
                        </a:lnTo>
                        <a:lnTo>
                          <a:pt x="14" y="10"/>
                        </a:lnTo>
                        <a:lnTo>
                          <a:pt x="14" y="0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FFCC99"/>
                  </a:solidFill>
                  <a:ln w="14288" cap="flat">
                    <a:solidFill>
                      <a:srgbClr val="3333CC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01" name="Freeform 352"/>
                  <p:cNvSpPr>
                    <a:spLocks/>
                  </p:cNvSpPr>
                  <p:nvPr/>
                </p:nvSpPr>
                <p:spPr bwMode="auto">
                  <a:xfrm>
                    <a:off x="1243" y="3057"/>
                    <a:ext cx="127" cy="28"/>
                  </a:xfrm>
                  <a:custGeom>
                    <a:avLst/>
                    <a:gdLst/>
                    <a:ahLst/>
                    <a:cxnLst>
                      <a:cxn ang="0">
                        <a:pos x="0" y="3"/>
                      </a:cxn>
                      <a:cxn ang="0">
                        <a:pos x="11" y="3"/>
                      </a:cxn>
                      <a:cxn ang="0">
                        <a:pos x="14" y="0"/>
                      </a:cxn>
                    </a:cxnLst>
                    <a:rect l="0" t="0" r="r" b="b"/>
                    <a:pathLst>
                      <a:path w="14" h="3">
                        <a:moveTo>
                          <a:pt x="0" y="3"/>
                        </a:moveTo>
                        <a:lnTo>
                          <a:pt x="11" y="3"/>
                        </a:lnTo>
                        <a:lnTo>
                          <a:pt x="14" y="0"/>
                        </a:lnTo>
                      </a:path>
                    </a:pathLst>
                  </a:custGeom>
                  <a:solidFill>
                    <a:srgbClr val="FFCC99"/>
                  </a:solidFill>
                  <a:ln w="14288" cap="flat">
                    <a:solidFill>
                      <a:srgbClr val="3333CC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02" name="Line 353"/>
                  <p:cNvSpPr>
                    <a:spLocks noChangeShapeType="1"/>
                  </p:cNvSpPr>
                  <p:nvPr/>
                </p:nvSpPr>
                <p:spPr bwMode="auto">
                  <a:xfrm>
                    <a:off x="1342" y="3085"/>
                    <a:ext cx="1" cy="91"/>
                  </a:xfrm>
                  <a:prstGeom prst="line">
                    <a:avLst/>
                  </a:prstGeom>
                  <a:noFill/>
                  <a:ln w="14288">
                    <a:solidFill>
                      <a:srgbClr val="3333CC"/>
                    </a:solidFill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44" name="Group 354"/>
                <p:cNvGrpSpPr>
                  <a:grpSpLocks/>
                </p:cNvGrpSpPr>
                <p:nvPr/>
              </p:nvGrpSpPr>
              <p:grpSpPr bwMode="auto">
                <a:xfrm>
                  <a:off x="1351" y="3057"/>
                  <a:ext cx="127" cy="119"/>
                  <a:chOff x="1351" y="3057"/>
                  <a:chExt cx="127" cy="119"/>
                </a:xfrm>
              </p:grpSpPr>
              <p:sp>
                <p:nvSpPr>
                  <p:cNvPr id="391" name="Freeform 355"/>
                  <p:cNvSpPr>
                    <a:spLocks/>
                  </p:cNvSpPr>
                  <p:nvPr/>
                </p:nvSpPr>
                <p:spPr bwMode="auto">
                  <a:xfrm>
                    <a:off x="1351" y="3057"/>
                    <a:ext cx="127" cy="119"/>
                  </a:xfrm>
                  <a:custGeom>
                    <a:avLst/>
                    <a:gdLst/>
                    <a:ahLst/>
                    <a:cxnLst>
                      <a:cxn ang="0">
                        <a:pos x="28" y="0"/>
                      </a:cxn>
                      <a:cxn ang="0">
                        <a:pos x="0" y="28"/>
                      </a:cxn>
                      <a:cxn ang="0">
                        <a:pos x="0" y="119"/>
                      </a:cxn>
                      <a:cxn ang="0">
                        <a:pos x="100" y="119"/>
                      </a:cxn>
                      <a:cxn ang="0">
                        <a:pos x="127" y="92"/>
                      </a:cxn>
                      <a:cxn ang="0">
                        <a:pos x="127" y="0"/>
                      </a:cxn>
                      <a:cxn ang="0">
                        <a:pos x="28" y="0"/>
                      </a:cxn>
                    </a:cxnLst>
                    <a:rect l="0" t="0" r="r" b="b"/>
                    <a:pathLst>
                      <a:path w="127" h="119">
                        <a:moveTo>
                          <a:pt x="28" y="0"/>
                        </a:moveTo>
                        <a:lnTo>
                          <a:pt x="0" y="28"/>
                        </a:lnTo>
                        <a:lnTo>
                          <a:pt x="0" y="119"/>
                        </a:lnTo>
                        <a:lnTo>
                          <a:pt x="100" y="119"/>
                        </a:lnTo>
                        <a:lnTo>
                          <a:pt x="127" y="92"/>
                        </a:lnTo>
                        <a:lnTo>
                          <a:pt x="127" y="0"/>
                        </a:lnTo>
                        <a:lnTo>
                          <a:pt x="28" y="0"/>
                        </a:lnTo>
                        <a:close/>
                      </a:path>
                    </a:pathLst>
                  </a:custGeom>
                  <a:solidFill>
                    <a:srgbClr val="FFCC99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92" name="Freeform 356"/>
                  <p:cNvSpPr>
                    <a:spLocks/>
                  </p:cNvSpPr>
                  <p:nvPr/>
                </p:nvSpPr>
                <p:spPr bwMode="auto">
                  <a:xfrm>
                    <a:off x="1351" y="3057"/>
                    <a:ext cx="127" cy="28"/>
                  </a:xfrm>
                  <a:custGeom>
                    <a:avLst/>
                    <a:gdLst/>
                    <a:ahLst/>
                    <a:cxnLst>
                      <a:cxn ang="0">
                        <a:pos x="0" y="28"/>
                      </a:cxn>
                      <a:cxn ang="0">
                        <a:pos x="100" y="28"/>
                      </a:cxn>
                      <a:cxn ang="0">
                        <a:pos x="127" y="0"/>
                      </a:cxn>
                      <a:cxn ang="0">
                        <a:pos x="28" y="0"/>
                      </a:cxn>
                      <a:cxn ang="0">
                        <a:pos x="0" y="28"/>
                      </a:cxn>
                    </a:cxnLst>
                    <a:rect l="0" t="0" r="r" b="b"/>
                    <a:pathLst>
                      <a:path w="127" h="28">
                        <a:moveTo>
                          <a:pt x="0" y="28"/>
                        </a:moveTo>
                        <a:lnTo>
                          <a:pt x="100" y="28"/>
                        </a:lnTo>
                        <a:lnTo>
                          <a:pt x="127" y="0"/>
                        </a:lnTo>
                        <a:lnTo>
                          <a:pt x="28" y="0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FFCC99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93" name="Freeform 357"/>
                  <p:cNvSpPr>
                    <a:spLocks/>
                  </p:cNvSpPr>
                  <p:nvPr/>
                </p:nvSpPr>
                <p:spPr bwMode="auto">
                  <a:xfrm>
                    <a:off x="1451" y="3057"/>
                    <a:ext cx="27" cy="119"/>
                  </a:xfrm>
                  <a:custGeom>
                    <a:avLst/>
                    <a:gdLst/>
                    <a:ahLst/>
                    <a:cxnLst>
                      <a:cxn ang="0">
                        <a:pos x="0" y="28"/>
                      </a:cxn>
                      <a:cxn ang="0">
                        <a:pos x="27" y="0"/>
                      </a:cxn>
                      <a:cxn ang="0">
                        <a:pos x="27" y="92"/>
                      </a:cxn>
                      <a:cxn ang="0">
                        <a:pos x="0" y="119"/>
                      </a:cxn>
                      <a:cxn ang="0">
                        <a:pos x="0" y="28"/>
                      </a:cxn>
                    </a:cxnLst>
                    <a:rect l="0" t="0" r="r" b="b"/>
                    <a:pathLst>
                      <a:path w="27" h="119">
                        <a:moveTo>
                          <a:pt x="0" y="28"/>
                        </a:moveTo>
                        <a:lnTo>
                          <a:pt x="27" y="0"/>
                        </a:lnTo>
                        <a:lnTo>
                          <a:pt x="27" y="92"/>
                        </a:lnTo>
                        <a:lnTo>
                          <a:pt x="0" y="119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FFCC99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94" name="Freeform 358"/>
                  <p:cNvSpPr>
                    <a:spLocks/>
                  </p:cNvSpPr>
                  <p:nvPr/>
                </p:nvSpPr>
                <p:spPr bwMode="auto">
                  <a:xfrm>
                    <a:off x="1351" y="3057"/>
                    <a:ext cx="127" cy="119"/>
                  </a:xfrm>
                  <a:custGeom>
                    <a:avLst/>
                    <a:gdLst/>
                    <a:ahLst/>
                    <a:cxnLst>
                      <a:cxn ang="0">
                        <a:pos x="3" y="0"/>
                      </a:cxn>
                      <a:cxn ang="0">
                        <a:pos x="0" y="3"/>
                      </a:cxn>
                      <a:cxn ang="0">
                        <a:pos x="0" y="13"/>
                      </a:cxn>
                      <a:cxn ang="0">
                        <a:pos x="11" y="13"/>
                      </a:cxn>
                      <a:cxn ang="0">
                        <a:pos x="14" y="10"/>
                      </a:cxn>
                      <a:cxn ang="0">
                        <a:pos x="14" y="0"/>
                      </a:cxn>
                      <a:cxn ang="0">
                        <a:pos x="3" y="0"/>
                      </a:cxn>
                    </a:cxnLst>
                    <a:rect l="0" t="0" r="r" b="b"/>
                    <a:pathLst>
                      <a:path w="14" h="13">
                        <a:moveTo>
                          <a:pt x="3" y="0"/>
                        </a:moveTo>
                        <a:lnTo>
                          <a:pt x="0" y="3"/>
                        </a:lnTo>
                        <a:lnTo>
                          <a:pt x="0" y="13"/>
                        </a:lnTo>
                        <a:lnTo>
                          <a:pt x="11" y="13"/>
                        </a:lnTo>
                        <a:lnTo>
                          <a:pt x="14" y="10"/>
                        </a:lnTo>
                        <a:lnTo>
                          <a:pt x="14" y="0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FFCC99"/>
                  </a:solidFill>
                  <a:ln w="14288" cap="flat">
                    <a:solidFill>
                      <a:srgbClr val="3333CC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95" name="Freeform 359"/>
                  <p:cNvSpPr>
                    <a:spLocks/>
                  </p:cNvSpPr>
                  <p:nvPr/>
                </p:nvSpPr>
                <p:spPr bwMode="auto">
                  <a:xfrm>
                    <a:off x="1351" y="3057"/>
                    <a:ext cx="127" cy="28"/>
                  </a:xfrm>
                  <a:custGeom>
                    <a:avLst/>
                    <a:gdLst/>
                    <a:ahLst/>
                    <a:cxnLst>
                      <a:cxn ang="0">
                        <a:pos x="0" y="3"/>
                      </a:cxn>
                      <a:cxn ang="0">
                        <a:pos x="11" y="3"/>
                      </a:cxn>
                      <a:cxn ang="0">
                        <a:pos x="14" y="0"/>
                      </a:cxn>
                    </a:cxnLst>
                    <a:rect l="0" t="0" r="r" b="b"/>
                    <a:pathLst>
                      <a:path w="14" h="3">
                        <a:moveTo>
                          <a:pt x="0" y="3"/>
                        </a:moveTo>
                        <a:lnTo>
                          <a:pt x="11" y="3"/>
                        </a:lnTo>
                        <a:lnTo>
                          <a:pt x="14" y="0"/>
                        </a:lnTo>
                      </a:path>
                    </a:pathLst>
                  </a:custGeom>
                  <a:solidFill>
                    <a:srgbClr val="FFCC99"/>
                  </a:solidFill>
                  <a:ln w="14288" cap="flat">
                    <a:solidFill>
                      <a:srgbClr val="3333CC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96" name="Line 360"/>
                  <p:cNvSpPr>
                    <a:spLocks noChangeShapeType="1"/>
                  </p:cNvSpPr>
                  <p:nvPr/>
                </p:nvSpPr>
                <p:spPr bwMode="auto">
                  <a:xfrm>
                    <a:off x="1451" y="3085"/>
                    <a:ext cx="1" cy="91"/>
                  </a:xfrm>
                  <a:prstGeom prst="line">
                    <a:avLst/>
                  </a:prstGeom>
                  <a:noFill/>
                  <a:ln w="14288">
                    <a:solidFill>
                      <a:srgbClr val="3333CC"/>
                    </a:solidFill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45" name="Group 361"/>
              <p:cNvGrpSpPr>
                <a:grpSpLocks/>
              </p:cNvGrpSpPr>
              <p:nvPr/>
            </p:nvGrpSpPr>
            <p:grpSpPr bwMode="auto">
              <a:xfrm>
                <a:off x="1134" y="2966"/>
                <a:ext cx="344" cy="119"/>
                <a:chOff x="1134" y="2966"/>
                <a:chExt cx="344" cy="119"/>
              </a:xfrm>
            </p:grpSpPr>
            <p:grpSp>
              <p:nvGrpSpPr>
                <p:cNvPr id="346" name="Group 362"/>
                <p:cNvGrpSpPr>
                  <a:grpSpLocks/>
                </p:cNvGrpSpPr>
                <p:nvPr/>
              </p:nvGrpSpPr>
              <p:grpSpPr bwMode="auto">
                <a:xfrm>
                  <a:off x="1134" y="2966"/>
                  <a:ext cx="127" cy="119"/>
                  <a:chOff x="1134" y="2966"/>
                  <a:chExt cx="127" cy="119"/>
                </a:xfrm>
              </p:grpSpPr>
              <p:sp>
                <p:nvSpPr>
                  <p:cNvPr id="382" name="Freeform 363"/>
                  <p:cNvSpPr>
                    <a:spLocks/>
                  </p:cNvSpPr>
                  <p:nvPr/>
                </p:nvSpPr>
                <p:spPr bwMode="auto">
                  <a:xfrm>
                    <a:off x="1134" y="2966"/>
                    <a:ext cx="127" cy="119"/>
                  </a:xfrm>
                  <a:custGeom>
                    <a:avLst/>
                    <a:gdLst/>
                    <a:ahLst/>
                    <a:cxnLst>
                      <a:cxn ang="0">
                        <a:pos x="27" y="0"/>
                      </a:cxn>
                      <a:cxn ang="0">
                        <a:pos x="0" y="27"/>
                      </a:cxn>
                      <a:cxn ang="0">
                        <a:pos x="0" y="119"/>
                      </a:cxn>
                      <a:cxn ang="0">
                        <a:pos x="99" y="119"/>
                      </a:cxn>
                      <a:cxn ang="0">
                        <a:pos x="127" y="91"/>
                      </a:cxn>
                      <a:cxn ang="0">
                        <a:pos x="127" y="0"/>
                      </a:cxn>
                      <a:cxn ang="0">
                        <a:pos x="27" y="0"/>
                      </a:cxn>
                    </a:cxnLst>
                    <a:rect l="0" t="0" r="r" b="b"/>
                    <a:pathLst>
                      <a:path w="127" h="119">
                        <a:moveTo>
                          <a:pt x="27" y="0"/>
                        </a:moveTo>
                        <a:lnTo>
                          <a:pt x="0" y="27"/>
                        </a:lnTo>
                        <a:lnTo>
                          <a:pt x="0" y="119"/>
                        </a:lnTo>
                        <a:lnTo>
                          <a:pt x="99" y="119"/>
                        </a:lnTo>
                        <a:lnTo>
                          <a:pt x="127" y="91"/>
                        </a:lnTo>
                        <a:lnTo>
                          <a:pt x="127" y="0"/>
                        </a:lnTo>
                        <a:lnTo>
                          <a:pt x="27" y="0"/>
                        </a:lnTo>
                        <a:close/>
                      </a:path>
                    </a:pathLst>
                  </a:custGeom>
                  <a:solidFill>
                    <a:srgbClr val="FFCC99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" name="Freeform 364"/>
                  <p:cNvSpPr>
                    <a:spLocks/>
                  </p:cNvSpPr>
                  <p:nvPr/>
                </p:nvSpPr>
                <p:spPr bwMode="auto">
                  <a:xfrm>
                    <a:off x="1134" y="2966"/>
                    <a:ext cx="127" cy="27"/>
                  </a:xfrm>
                  <a:custGeom>
                    <a:avLst/>
                    <a:gdLst/>
                    <a:ahLst/>
                    <a:cxnLst>
                      <a:cxn ang="0">
                        <a:pos x="0" y="27"/>
                      </a:cxn>
                      <a:cxn ang="0">
                        <a:pos x="99" y="27"/>
                      </a:cxn>
                      <a:cxn ang="0">
                        <a:pos x="127" y="0"/>
                      </a:cxn>
                      <a:cxn ang="0">
                        <a:pos x="27" y="0"/>
                      </a:cxn>
                      <a:cxn ang="0">
                        <a:pos x="0" y="27"/>
                      </a:cxn>
                    </a:cxnLst>
                    <a:rect l="0" t="0" r="r" b="b"/>
                    <a:pathLst>
                      <a:path w="127" h="27">
                        <a:moveTo>
                          <a:pt x="0" y="27"/>
                        </a:moveTo>
                        <a:lnTo>
                          <a:pt x="99" y="27"/>
                        </a:lnTo>
                        <a:lnTo>
                          <a:pt x="127" y="0"/>
                        </a:lnTo>
                        <a:lnTo>
                          <a:pt x="27" y="0"/>
                        </a:lnTo>
                        <a:lnTo>
                          <a:pt x="0" y="27"/>
                        </a:lnTo>
                        <a:close/>
                      </a:path>
                    </a:pathLst>
                  </a:custGeom>
                  <a:solidFill>
                    <a:srgbClr val="FFCC99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4" name="Freeform 365"/>
                  <p:cNvSpPr>
                    <a:spLocks/>
                  </p:cNvSpPr>
                  <p:nvPr/>
                </p:nvSpPr>
                <p:spPr bwMode="auto">
                  <a:xfrm>
                    <a:off x="1233" y="2966"/>
                    <a:ext cx="28" cy="119"/>
                  </a:xfrm>
                  <a:custGeom>
                    <a:avLst/>
                    <a:gdLst/>
                    <a:ahLst/>
                    <a:cxnLst>
                      <a:cxn ang="0">
                        <a:pos x="0" y="27"/>
                      </a:cxn>
                      <a:cxn ang="0">
                        <a:pos x="28" y="0"/>
                      </a:cxn>
                      <a:cxn ang="0">
                        <a:pos x="28" y="91"/>
                      </a:cxn>
                      <a:cxn ang="0">
                        <a:pos x="0" y="119"/>
                      </a:cxn>
                      <a:cxn ang="0">
                        <a:pos x="0" y="27"/>
                      </a:cxn>
                    </a:cxnLst>
                    <a:rect l="0" t="0" r="r" b="b"/>
                    <a:pathLst>
                      <a:path w="28" h="119">
                        <a:moveTo>
                          <a:pt x="0" y="27"/>
                        </a:moveTo>
                        <a:lnTo>
                          <a:pt x="28" y="0"/>
                        </a:lnTo>
                        <a:lnTo>
                          <a:pt x="28" y="91"/>
                        </a:lnTo>
                        <a:lnTo>
                          <a:pt x="0" y="119"/>
                        </a:lnTo>
                        <a:lnTo>
                          <a:pt x="0" y="27"/>
                        </a:lnTo>
                        <a:close/>
                      </a:path>
                    </a:pathLst>
                  </a:custGeom>
                  <a:solidFill>
                    <a:srgbClr val="FFCC99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5" name="Freeform 366"/>
                  <p:cNvSpPr>
                    <a:spLocks/>
                  </p:cNvSpPr>
                  <p:nvPr/>
                </p:nvSpPr>
                <p:spPr bwMode="auto">
                  <a:xfrm>
                    <a:off x="1134" y="2966"/>
                    <a:ext cx="127" cy="119"/>
                  </a:xfrm>
                  <a:custGeom>
                    <a:avLst/>
                    <a:gdLst/>
                    <a:ahLst/>
                    <a:cxnLst>
                      <a:cxn ang="0">
                        <a:pos x="3" y="0"/>
                      </a:cxn>
                      <a:cxn ang="0">
                        <a:pos x="0" y="3"/>
                      </a:cxn>
                      <a:cxn ang="0">
                        <a:pos x="0" y="13"/>
                      </a:cxn>
                      <a:cxn ang="0">
                        <a:pos x="11" y="13"/>
                      </a:cxn>
                      <a:cxn ang="0">
                        <a:pos x="14" y="10"/>
                      </a:cxn>
                      <a:cxn ang="0">
                        <a:pos x="14" y="0"/>
                      </a:cxn>
                      <a:cxn ang="0">
                        <a:pos x="3" y="0"/>
                      </a:cxn>
                    </a:cxnLst>
                    <a:rect l="0" t="0" r="r" b="b"/>
                    <a:pathLst>
                      <a:path w="14" h="13">
                        <a:moveTo>
                          <a:pt x="3" y="0"/>
                        </a:moveTo>
                        <a:lnTo>
                          <a:pt x="0" y="3"/>
                        </a:lnTo>
                        <a:lnTo>
                          <a:pt x="0" y="13"/>
                        </a:lnTo>
                        <a:lnTo>
                          <a:pt x="11" y="13"/>
                        </a:lnTo>
                        <a:lnTo>
                          <a:pt x="14" y="10"/>
                        </a:lnTo>
                        <a:lnTo>
                          <a:pt x="14" y="0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FFCC99"/>
                  </a:solidFill>
                  <a:ln w="14288" cap="flat">
                    <a:solidFill>
                      <a:srgbClr val="3333CC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6" name="Freeform 367"/>
                  <p:cNvSpPr>
                    <a:spLocks/>
                  </p:cNvSpPr>
                  <p:nvPr/>
                </p:nvSpPr>
                <p:spPr bwMode="auto">
                  <a:xfrm>
                    <a:off x="1134" y="2966"/>
                    <a:ext cx="127" cy="27"/>
                  </a:xfrm>
                  <a:custGeom>
                    <a:avLst/>
                    <a:gdLst/>
                    <a:ahLst/>
                    <a:cxnLst>
                      <a:cxn ang="0">
                        <a:pos x="0" y="3"/>
                      </a:cxn>
                      <a:cxn ang="0">
                        <a:pos x="11" y="3"/>
                      </a:cxn>
                      <a:cxn ang="0">
                        <a:pos x="14" y="0"/>
                      </a:cxn>
                    </a:cxnLst>
                    <a:rect l="0" t="0" r="r" b="b"/>
                    <a:pathLst>
                      <a:path w="14" h="3">
                        <a:moveTo>
                          <a:pt x="0" y="3"/>
                        </a:moveTo>
                        <a:lnTo>
                          <a:pt x="11" y="3"/>
                        </a:lnTo>
                        <a:lnTo>
                          <a:pt x="14" y="0"/>
                        </a:lnTo>
                      </a:path>
                    </a:pathLst>
                  </a:custGeom>
                  <a:solidFill>
                    <a:srgbClr val="FFCC99"/>
                  </a:solidFill>
                  <a:ln w="14288" cap="flat">
                    <a:solidFill>
                      <a:srgbClr val="3333CC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7" name="Line 368"/>
                  <p:cNvSpPr>
                    <a:spLocks noChangeShapeType="1"/>
                  </p:cNvSpPr>
                  <p:nvPr/>
                </p:nvSpPr>
                <p:spPr bwMode="auto">
                  <a:xfrm>
                    <a:off x="1233" y="2993"/>
                    <a:ext cx="1" cy="92"/>
                  </a:xfrm>
                  <a:prstGeom prst="line">
                    <a:avLst/>
                  </a:prstGeom>
                  <a:noFill/>
                  <a:ln w="14288">
                    <a:solidFill>
                      <a:srgbClr val="3333CC"/>
                    </a:solidFill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47" name="Group 369"/>
                <p:cNvGrpSpPr>
                  <a:grpSpLocks/>
                </p:cNvGrpSpPr>
                <p:nvPr/>
              </p:nvGrpSpPr>
              <p:grpSpPr bwMode="auto">
                <a:xfrm>
                  <a:off x="1243" y="2966"/>
                  <a:ext cx="127" cy="119"/>
                  <a:chOff x="1243" y="2966"/>
                  <a:chExt cx="127" cy="119"/>
                </a:xfrm>
              </p:grpSpPr>
              <p:sp>
                <p:nvSpPr>
                  <p:cNvPr id="376" name="Freeform 370"/>
                  <p:cNvSpPr>
                    <a:spLocks/>
                  </p:cNvSpPr>
                  <p:nvPr/>
                </p:nvSpPr>
                <p:spPr bwMode="auto">
                  <a:xfrm>
                    <a:off x="1243" y="2966"/>
                    <a:ext cx="127" cy="119"/>
                  </a:xfrm>
                  <a:custGeom>
                    <a:avLst/>
                    <a:gdLst/>
                    <a:ahLst/>
                    <a:cxnLst>
                      <a:cxn ang="0">
                        <a:pos x="27" y="0"/>
                      </a:cxn>
                      <a:cxn ang="0">
                        <a:pos x="0" y="27"/>
                      </a:cxn>
                      <a:cxn ang="0">
                        <a:pos x="0" y="119"/>
                      </a:cxn>
                      <a:cxn ang="0">
                        <a:pos x="99" y="119"/>
                      </a:cxn>
                      <a:cxn ang="0">
                        <a:pos x="127" y="91"/>
                      </a:cxn>
                      <a:cxn ang="0">
                        <a:pos x="127" y="0"/>
                      </a:cxn>
                      <a:cxn ang="0">
                        <a:pos x="27" y="0"/>
                      </a:cxn>
                    </a:cxnLst>
                    <a:rect l="0" t="0" r="r" b="b"/>
                    <a:pathLst>
                      <a:path w="127" h="119">
                        <a:moveTo>
                          <a:pt x="27" y="0"/>
                        </a:moveTo>
                        <a:lnTo>
                          <a:pt x="0" y="27"/>
                        </a:lnTo>
                        <a:lnTo>
                          <a:pt x="0" y="119"/>
                        </a:lnTo>
                        <a:lnTo>
                          <a:pt x="99" y="119"/>
                        </a:lnTo>
                        <a:lnTo>
                          <a:pt x="127" y="91"/>
                        </a:lnTo>
                        <a:lnTo>
                          <a:pt x="127" y="0"/>
                        </a:lnTo>
                        <a:lnTo>
                          <a:pt x="27" y="0"/>
                        </a:lnTo>
                        <a:close/>
                      </a:path>
                    </a:pathLst>
                  </a:custGeom>
                  <a:solidFill>
                    <a:srgbClr val="FFCC99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" name="Freeform 371"/>
                  <p:cNvSpPr>
                    <a:spLocks/>
                  </p:cNvSpPr>
                  <p:nvPr/>
                </p:nvSpPr>
                <p:spPr bwMode="auto">
                  <a:xfrm>
                    <a:off x="1243" y="2966"/>
                    <a:ext cx="127" cy="27"/>
                  </a:xfrm>
                  <a:custGeom>
                    <a:avLst/>
                    <a:gdLst/>
                    <a:ahLst/>
                    <a:cxnLst>
                      <a:cxn ang="0">
                        <a:pos x="0" y="27"/>
                      </a:cxn>
                      <a:cxn ang="0">
                        <a:pos x="99" y="27"/>
                      </a:cxn>
                      <a:cxn ang="0">
                        <a:pos x="127" y="0"/>
                      </a:cxn>
                      <a:cxn ang="0">
                        <a:pos x="27" y="0"/>
                      </a:cxn>
                      <a:cxn ang="0">
                        <a:pos x="0" y="27"/>
                      </a:cxn>
                    </a:cxnLst>
                    <a:rect l="0" t="0" r="r" b="b"/>
                    <a:pathLst>
                      <a:path w="127" h="27">
                        <a:moveTo>
                          <a:pt x="0" y="27"/>
                        </a:moveTo>
                        <a:lnTo>
                          <a:pt x="99" y="27"/>
                        </a:lnTo>
                        <a:lnTo>
                          <a:pt x="127" y="0"/>
                        </a:lnTo>
                        <a:lnTo>
                          <a:pt x="27" y="0"/>
                        </a:lnTo>
                        <a:lnTo>
                          <a:pt x="0" y="27"/>
                        </a:lnTo>
                        <a:close/>
                      </a:path>
                    </a:pathLst>
                  </a:custGeom>
                  <a:solidFill>
                    <a:srgbClr val="FFCC99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8" name="Freeform 372"/>
                  <p:cNvSpPr>
                    <a:spLocks/>
                  </p:cNvSpPr>
                  <p:nvPr/>
                </p:nvSpPr>
                <p:spPr bwMode="auto">
                  <a:xfrm>
                    <a:off x="1342" y="2966"/>
                    <a:ext cx="28" cy="119"/>
                  </a:xfrm>
                  <a:custGeom>
                    <a:avLst/>
                    <a:gdLst/>
                    <a:ahLst/>
                    <a:cxnLst>
                      <a:cxn ang="0">
                        <a:pos x="0" y="27"/>
                      </a:cxn>
                      <a:cxn ang="0">
                        <a:pos x="28" y="0"/>
                      </a:cxn>
                      <a:cxn ang="0">
                        <a:pos x="28" y="91"/>
                      </a:cxn>
                      <a:cxn ang="0">
                        <a:pos x="0" y="119"/>
                      </a:cxn>
                      <a:cxn ang="0">
                        <a:pos x="0" y="27"/>
                      </a:cxn>
                    </a:cxnLst>
                    <a:rect l="0" t="0" r="r" b="b"/>
                    <a:pathLst>
                      <a:path w="28" h="119">
                        <a:moveTo>
                          <a:pt x="0" y="27"/>
                        </a:moveTo>
                        <a:lnTo>
                          <a:pt x="28" y="0"/>
                        </a:lnTo>
                        <a:lnTo>
                          <a:pt x="28" y="91"/>
                        </a:lnTo>
                        <a:lnTo>
                          <a:pt x="0" y="119"/>
                        </a:lnTo>
                        <a:lnTo>
                          <a:pt x="0" y="27"/>
                        </a:lnTo>
                        <a:close/>
                      </a:path>
                    </a:pathLst>
                  </a:custGeom>
                  <a:solidFill>
                    <a:srgbClr val="FFCC99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" name="Freeform 373"/>
                  <p:cNvSpPr>
                    <a:spLocks/>
                  </p:cNvSpPr>
                  <p:nvPr/>
                </p:nvSpPr>
                <p:spPr bwMode="auto">
                  <a:xfrm>
                    <a:off x="1243" y="2966"/>
                    <a:ext cx="127" cy="119"/>
                  </a:xfrm>
                  <a:custGeom>
                    <a:avLst/>
                    <a:gdLst/>
                    <a:ahLst/>
                    <a:cxnLst>
                      <a:cxn ang="0">
                        <a:pos x="3" y="0"/>
                      </a:cxn>
                      <a:cxn ang="0">
                        <a:pos x="0" y="3"/>
                      </a:cxn>
                      <a:cxn ang="0">
                        <a:pos x="0" y="13"/>
                      </a:cxn>
                      <a:cxn ang="0">
                        <a:pos x="11" y="13"/>
                      </a:cxn>
                      <a:cxn ang="0">
                        <a:pos x="14" y="10"/>
                      </a:cxn>
                      <a:cxn ang="0">
                        <a:pos x="14" y="0"/>
                      </a:cxn>
                      <a:cxn ang="0">
                        <a:pos x="3" y="0"/>
                      </a:cxn>
                    </a:cxnLst>
                    <a:rect l="0" t="0" r="r" b="b"/>
                    <a:pathLst>
                      <a:path w="14" h="13">
                        <a:moveTo>
                          <a:pt x="3" y="0"/>
                        </a:moveTo>
                        <a:lnTo>
                          <a:pt x="0" y="3"/>
                        </a:lnTo>
                        <a:lnTo>
                          <a:pt x="0" y="13"/>
                        </a:lnTo>
                        <a:lnTo>
                          <a:pt x="11" y="13"/>
                        </a:lnTo>
                        <a:lnTo>
                          <a:pt x="14" y="10"/>
                        </a:lnTo>
                        <a:lnTo>
                          <a:pt x="14" y="0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FFCC99"/>
                  </a:solidFill>
                  <a:ln w="14288" cap="flat">
                    <a:solidFill>
                      <a:srgbClr val="3333CC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" name="Freeform 374"/>
                  <p:cNvSpPr>
                    <a:spLocks/>
                  </p:cNvSpPr>
                  <p:nvPr/>
                </p:nvSpPr>
                <p:spPr bwMode="auto">
                  <a:xfrm>
                    <a:off x="1243" y="2966"/>
                    <a:ext cx="127" cy="27"/>
                  </a:xfrm>
                  <a:custGeom>
                    <a:avLst/>
                    <a:gdLst/>
                    <a:ahLst/>
                    <a:cxnLst>
                      <a:cxn ang="0">
                        <a:pos x="0" y="3"/>
                      </a:cxn>
                      <a:cxn ang="0">
                        <a:pos x="11" y="3"/>
                      </a:cxn>
                      <a:cxn ang="0">
                        <a:pos x="14" y="0"/>
                      </a:cxn>
                    </a:cxnLst>
                    <a:rect l="0" t="0" r="r" b="b"/>
                    <a:pathLst>
                      <a:path w="14" h="3">
                        <a:moveTo>
                          <a:pt x="0" y="3"/>
                        </a:moveTo>
                        <a:lnTo>
                          <a:pt x="11" y="3"/>
                        </a:lnTo>
                        <a:lnTo>
                          <a:pt x="14" y="0"/>
                        </a:lnTo>
                      </a:path>
                    </a:pathLst>
                  </a:custGeom>
                  <a:solidFill>
                    <a:srgbClr val="FFCC99"/>
                  </a:solidFill>
                  <a:ln w="14288" cap="flat">
                    <a:solidFill>
                      <a:srgbClr val="3333CC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" name="Line 375"/>
                  <p:cNvSpPr>
                    <a:spLocks noChangeShapeType="1"/>
                  </p:cNvSpPr>
                  <p:nvPr/>
                </p:nvSpPr>
                <p:spPr bwMode="auto">
                  <a:xfrm>
                    <a:off x="1342" y="2993"/>
                    <a:ext cx="1" cy="92"/>
                  </a:xfrm>
                  <a:prstGeom prst="line">
                    <a:avLst/>
                  </a:prstGeom>
                  <a:noFill/>
                  <a:ln w="14288">
                    <a:solidFill>
                      <a:srgbClr val="3333CC"/>
                    </a:solidFill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48" name="Group 376"/>
                <p:cNvGrpSpPr>
                  <a:grpSpLocks/>
                </p:cNvGrpSpPr>
                <p:nvPr/>
              </p:nvGrpSpPr>
              <p:grpSpPr bwMode="auto">
                <a:xfrm>
                  <a:off x="1351" y="2966"/>
                  <a:ext cx="127" cy="119"/>
                  <a:chOff x="1351" y="2966"/>
                  <a:chExt cx="127" cy="119"/>
                </a:xfrm>
              </p:grpSpPr>
              <p:sp>
                <p:nvSpPr>
                  <p:cNvPr id="370" name="Freeform 377"/>
                  <p:cNvSpPr>
                    <a:spLocks/>
                  </p:cNvSpPr>
                  <p:nvPr/>
                </p:nvSpPr>
                <p:spPr bwMode="auto">
                  <a:xfrm>
                    <a:off x="1351" y="2966"/>
                    <a:ext cx="127" cy="119"/>
                  </a:xfrm>
                  <a:custGeom>
                    <a:avLst/>
                    <a:gdLst/>
                    <a:ahLst/>
                    <a:cxnLst>
                      <a:cxn ang="0">
                        <a:pos x="28" y="0"/>
                      </a:cxn>
                      <a:cxn ang="0">
                        <a:pos x="0" y="27"/>
                      </a:cxn>
                      <a:cxn ang="0">
                        <a:pos x="0" y="119"/>
                      </a:cxn>
                      <a:cxn ang="0">
                        <a:pos x="100" y="119"/>
                      </a:cxn>
                      <a:cxn ang="0">
                        <a:pos x="127" y="91"/>
                      </a:cxn>
                      <a:cxn ang="0">
                        <a:pos x="127" y="0"/>
                      </a:cxn>
                      <a:cxn ang="0">
                        <a:pos x="28" y="0"/>
                      </a:cxn>
                    </a:cxnLst>
                    <a:rect l="0" t="0" r="r" b="b"/>
                    <a:pathLst>
                      <a:path w="127" h="119">
                        <a:moveTo>
                          <a:pt x="28" y="0"/>
                        </a:moveTo>
                        <a:lnTo>
                          <a:pt x="0" y="27"/>
                        </a:lnTo>
                        <a:lnTo>
                          <a:pt x="0" y="119"/>
                        </a:lnTo>
                        <a:lnTo>
                          <a:pt x="100" y="119"/>
                        </a:lnTo>
                        <a:lnTo>
                          <a:pt x="127" y="91"/>
                        </a:lnTo>
                        <a:lnTo>
                          <a:pt x="127" y="0"/>
                        </a:lnTo>
                        <a:lnTo>
                          <a:pt x="28" y="0"/>
                        </a:lnTo>
                        <a:close/>
                      </a:path>
                    </a:pathLst>
                  </a:custGeom>
                  <a:solidFill>
                    <a:srgbClr val="FFCC99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1" name="Freeform 378"/>
                  <p:cNvSpPr>
                    <a:spLocks/>
                  </p:cNvSpPr>
                  <p:nvPr/>
                </p:nvSpPr>
                <p:spPr bwMode="auto">
                  <a:xfrm>
                    <a:off x="1351" y="2966"/>
                    <a:ext cx="127" cy="27"/>
                  </a:xfrm>
                  <a:custGeom>
                    <a:avLst/>
                    <a:gdLst/>
                    <a:ahLst/>
                    <a:cxnLst>
                      <a:cxn ang="0">
                        <a:pos x="0" y="27"/>
                      </a:cxn>
                      <a:cxn ang="0">
                        <a:pos x="100" y="27"/>
                      </a:cxn>
                      <a:cxn ang="0">
                        <a:pos x="127" y="0"/>
                      </a:cxn>
                      <a:cxn ang="0">
                        <a:pos x="28" y="0"/>
                      </a:cxn>
                      <a:cxn ang="0">
                        <a:pos x="0" y="27"/>
                      </a:cxn>
                    </a:cxnLst>
                    <a:rect l="0" t="0" r="r" b="b"/>
                    <a:pathLst>
                      <a:path w="127" h="27">
                        <a:moveTo>
                          <a:pt x="0" y="27"/>
                        </a:moveTo>
                        <a:lnTo>
                          <a:pt x="100" y="27"/>
                        </a:lnTo>
                        <a:lnTo>
                          <a:pt x="127" y="0"/>
                        </a:lnTo>
                        <a:lnTo>
                          <a:pt x="28" y="0"/>
                        </a:lnTo>
                        <a:lnTo>
                          <a:pt x="0" y="27"/>
                        </a:lnTo>
                        <a:close/>
                      </a:path>
                    </a:pathLst>
                  </a:custGeom>
                  <a:solidFill>
                    <a:srgbClr val="FFCC99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2" name="Freeform 379"/>
                  <p:cNvSpPr>
                    <a:spLocks/>
                  </p:cNvSpPr>
                  <p:nvPr/>
                </p:nvSpPr>
                <p:spPr bwMode="auto">
                  <a:xfrm>
                    <a:off x="1451" y="2966"/>
                    <a:ext cx="27" cy="119"/>
                  </a:xfrm>
                  <a:custGeom>
                    <a:avLst/>
                    <a:gdLst/>
                    <a:ahLst/>
                    <a:cxnLst>
                      <a:cxn ang="0">
                        <a:pos x="0" y="27"/>
                      </a:cxn>
                      <a:cxn ang="0">
                        <a:pos x="27" y="0"/>
                      </a:cxn>
                      <a:cxn ang="0">
                        <a:pos x="27" y="91"/>
                      </a:cxn>
                      <a:cxn ang="0">
                        <a:pos x="0" y="119"/>
                      </a:cxn>
                      <a:cxn ang="0">
                        <a:pos x="0" y="27"/>
                      </a:cxn>
                    </a:cxnLst>
                    <a:rect l="0" t="0" r="r" b="b"/>
                    <a:pathLst>
                      <a:path w="27" h="119">
                        <a:moveTo>
                          <a:pt x="0" y="27"/>
                        </a:moveTo>
                        <a:lnTo>
                          <a:pt x="27" y="0"/>
                        </a:lnTo>
                        <a:lnTo>
                          <a:pt x="27" y="91"/>
                        </a:lnTo>
                        <a:lnTo>
                          <a:pt x="0" y="119"/>
                        </a:lnTo>
                        <a:lnTo>
                          <a:pt x="0" y="27"/>
                        </a:lnTo>
                        <a:close/>
                      </a:path>
                    </a:pathLst>
                  </a:custGeom>
                  <a:solidFill>
                    <a:srgbClr val="FFCC99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3" name="Freeform 380"/>
                  <p:cNvSpPr>
                    <a:spLocks/>
                  </p:cNvSpPr>
                  <p:nvPr/>
                </p:nvSpPr>
                <p:spPr bwMode="auto">
                  <a:xfrm>
                    <a:off x="1351" y="2966"/>
                    <a:ext cx="127" cy="119"/>
                  </a:xfrm>
                  <a:custGeom>
                    <a:avLst/>
                    <a:gdLst/>
                    <a:ahLst/>
                    <a:cxnLst>
                      <a:cxn ang="0">
                        <a:pos x="3" y="0"/>
                      </a:cxn>
                      <a:cxn ang="0">
                        <a:pos x="0" y="3"/>
                      </a:cxn>
                      <a:cxn ang="0">
                        <a:pos x="0" y="13"/>
                      </a:cxn>
                      <a:cxn ang="0">
                        <a:pos x="11" y="13"/>
                      </a:cxn>
                      <a:cxn ang="0">
                        <a:pos x="14" y="10"/>
                      </a:cxn>
                      <a:cxn ang="0">
                        <a:pos x="14" y="0"/>
                      </a:cxn>
                      <a:cxn ang="0">
                        <a:pos x="3" y="0"/>
                      </a:cxn>
                    </a:cxnLst>
                    <a:rect l="0" t="0" r="r" b="b"/>
                    <a:pathLst>
                      <a:path w="14" h="13">
                        <a:moveTo>
                          <a:pt x="3" y="0"/>
                        </a:moveTo>
                        <a:lnTo>
                          <a:pt x="0" y="3"/>
                        </a:lnTo>
                        <a:lnTo>
                          <a:pt x="0" y="13"/>
                        </a:lnTo>
                        <a:lnTo>
                          <a:pt x="11" y="13"/>
                        </a:lnTo>
                        <a:lnTo>
                          <a:pt x="14" y="10"/>
                        </a:lnTo>
                        <a:lnTo>
                          <a:pt x="14" y="0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FFCC99"/>
                  </a:solidFill>
                  <a:ln w="14288" cap="flat">
                    <a:solidFill>
                      <a:srgbClr val="3333CC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4" name="Freeform 381"/>
                  <p:cNvSpPr>
                    <a:spLocks/>
                  </p:cNvSpPr>
                  <p:nvPr/>
                </p:nvSpPr>
                <p:spPr bwMode="auto">
                  <a:xfrm>
                    <a:off x="1351" y="2966"/>
                    <a:ext cx="127" cy="27"/>
                  </a:xfrm>
                  <a:custGeom>
                    <a:avLst/>
                    <a:gdLst/>
                    <a:ahLst/>
                    <a:cxnLst>
                      <a:cxn ang="0">
                        <a:pos x="0" y="3"/>
                      </a:cxn>
                      <a:cxn ang="0">
                        <a:pos x="11" y="3"/>
                      </a:cxn>
                      <a:cxn ang="0">
                        <a:pos x="14" y="0"/>
                      </a:cxn>
                    </a:cxnLst>
                    <a:rect l="0" t="0" r="r" b="b"/>
                    <a:pathLst>
                      <a:path w="14" h="3">
                        <a:moveTo>
                          <a:pt x="0" y="3"/>
                        </a:moveTo>
                        <a:lnTo>
                          <a:pt x="11" y="3"/>
                        </a:lnTo>
                        <a:lnTo>
                          <a:pt x="14" y="0"/>
                        </a:lnTo>
                      </a:path>
                    </a:pathLst>
                  </a:custGeom>
                  <a:solidFill>
                    <a:srgbClr val="FFCC99"/>
                  </a:solidFill>
                  <a:ln w="14288" cap="flat">
                    <a:solidFill>
                      <a:srgbClr val="3333CC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5" name="Line 382"/>
                  <p:cNvSpPr>
                    <a:spLocks noChangeShapeType="1"/>
                  </p:cNvSpPr>
                  <p:nvPr/>
                </p:nvSpPr>
                <p:spPr bwMode="auto">
                  <a:xfrm>
                    <a:off x="1451" y="2993"/>
                    <a:ext cx="1" cy="92"/>
                  </a:xfrm>
                  <a:prstGeom prst="line">
                    <a:avLst/>
                  </a:prstGeom>
                  <a:noFill/>
                  <a:ln w="14288">
                    <a:solidFill>
                      <a:srgbClr val="3333CC"/>
                    </a:solidFill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67" name="Group 383"/>
              <p:cNvGrpSpPr>
                <a:grpSpLocks/>
              </p:cNvGrpSpPr>
              <p:nvPr/>
            </p:nvGrpSpPr>
            <p:grpSpPr bwMode="auto">
              <a:xfrm>
                <a:off x="1134" y="2874"/>
                <a:ext cx="344" cy="119"/>
                <a:chOff x="1134" y="2874"/>
                <a:chExt cx="344" cy="119"/>
              </a:xfrm>
            </p:grpSpPr>
            <p:grpSp>
              <p:nvGrpSpPr>
                <p:cNvPr id="368" name="Group 384"/>
                <p:cNvGrpSpPr>
                  <a:grpSpLocks/>
                </p:cNvGrpSpPr>
                <p:nvPr/>
              </p:nvGrpSpPr>
              <p:grpSpPr bwMode="auto">
                <a:xfrm>
                  <a:off x="1134" y="2874"/>
                  <a:ext cx="127" cy="119"/>
                  <a:chOff x="1134" y="2874"/>
                  <a:chExt cx="127" cy="119"/>
                </a:xfrm>
              </p:grpSpPr>
              <p:sp>
                <p:nvSpPr>
                  <p:cNvPr id="361" name="Freeform 385"/>
                  <p:cNvSpPr>
                    <a:spLocks/>
                  </p:cNvSpPr>
                  <p:nvPr/>
                </p:nvSpPr>
                <p:spPr bwMode="auto">
                  <a:xfrm>
                    <a:off x="1134" y="2874"/>
                    <a:ext cx="127" cy="119"/>
                  </a:xfrm>
                  <a:custGeom>
                    <a:avLst/>
                    <a:gdLst/>
                    <a:ahLst/>
                    <a:cxnLst>
                      <a:cxn ang="0">
                        <a:pos x="27" y="0"/>
                      </a:cxn>
                      <a:cxn ang="0">
                        <a:pos x="0" y="28"/>
                      </a:cxn>
                      <a:cxn ang="0">
                        <a:pos x="0" y="119"/>
                      </a:cxn>
                      <a:cxn ang="0">
                        <a:pos x="99" y="119"/>
                      </a:cxn>
                      <a:cxn ang="0">
                        <a:pos x="127" y="83"/>
                      </a:cxn>
                      <a:cxn ang="0">
                        <a:pos x="127" y="0"/>
                      </a:cxn>
                      <a:cxn ang="0">
                        <a:pos x="27" y="0"/>
                      </a:cxn>
                    </a:cxnLst>
                    <a:rect l="0" t="0" r="r" b="b"/>
                    <a:pathLst>
                      <a:path w="127" h="119">
                        <a:moveTo>
                          <a:pt x="27" y="0"/>
                        </a:moveTo>
                        <a:lnTo>
                          <a:pt x="0" y="28"/>
                        </a:lnTo>
                        <a:lnTo>
                          <a:pt x="0" y="119"/>
                        </a:lnTo>
                        <a:lnTo>
                          <a:pt x="99" y="119"/>
                        </a:lnTo>
                        <a:lnTo>
                          <a:pt x="127" y="83"/>
                        </a:lnTo>
                        <a:lnTo>
                          <a:pt x="127" y="0"/>
                        </a:lnTo>
                        <a:lnTo>
                          <a:pt x="27" y="0"/>
                        </a:lnTo>
                        <a:close/>
                      </a:path>
                    </a:pathLst>
                  </a:custGeom>
                  <a:solidFill>
                    <a:srgbClr val="FFCC99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62" name="Freeform 386"/>
                  <p:cNvSpPr>
                    <a:spLocks/>
                  </p:cNvSpPr>
                  <p:nvPr/>
                </p:nvSpPr>
                <p:spPr bwMode="auto">
                  <a:xfrm>
                    <a:off x="1134" y="2874"/>
                    <a:ext cx="127" cy="28"/>
                  </a:xfrm>
                  <a:custGeom>
                    <a:avLst/>
                    <a:gdLst/>
                    <a:ahLst/>
                    <a:cxnLst>
                      <a:cxn ang="0">
                        <a:pos x="0" y="28"/>
                      </a:cxn>
                      <a:cxn ang="0">
                        <a:pos x="99" y="28"/>
                      </a:cxn>
                      <a:cxn ang="0">
                        <a:pos x="127" y="0"/>
                      </a:cxn>
                      <a:cxn ang="0">
                        <a:pos x="27" y="0"/>
                      </a:cxn>
                      <a:cxn ang="0">
                        <a:pos x="0" y="28"/>
                      </a:cxn>
                    </a:cxnLst>
                    <a:rect l="0" t="0" r="r" b="b"/>
                    <a:pathLst>
                      <a:path w="127" h="28">
                        <a:moveTo>
                          <a:pt x="0" y="28"/>
                        </a:moveTo>
                        <a:lnTo>
                          <a:pt x="99" y="28"/>
                        </a:lnTo>
                        <a:lnTo>
                          <a:pt x="127" y="0"/>
                        </a:lnTo>
                        <a:lnTo>
                          <a:pt x="27" y="0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FFCC99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63" name="Freeform 387"/>
                  <p:cNvSpPr>
                    <a:spLocks/>
                  </p:cNvSpPr>
                  <p:nvPr/>
                </p:nvSpPr>
                <p:spPr bwMode="auto">
                  <a:xfrm>
                    <a:off x="1233" y="2874"/>
                    <a:ext cx="28" cy="119"/>
                  </a:xfrm>
                  <a:custGeom>
                    <a:avLst/>
                    <a:gdLst/>
                    <a:ahLst/>
                    <a:cxnLst>
                      <a:cxn ang="0">
                        <a:pos x="0" y="28"/>
                      </a:cxn>
                      <a:cxn ang="0">
                        <a:pos x="28" y="0"/>
                      </a:cxn>
                      <a:cxn ang="0">
                        <a:pos x="28" y="83"/>
                      </a:cxn>
                      <a:cxn ang="0">
                        <a:pos x="0" y="119"/>
                      </a:cxn>
                      <a:cxn ang="0">
                        <a:pos x="0" y="28"/>
                      </a:cxn>
                    </a:cxnLst>
                    <a:rect l="0" t="0" r="r" b="b"/>
                    <a:pathLst>
                      <a:path w="28" h="119">
                        <a:moveTo>
                          <a:pt x="0" y="28"/>
                        </a:moveTo>
                        <a:lnTo>
                          <a:pt x="28" y="0"/>
                        </a:lnTo>
                        <a:lnTo>
                          <a:pt x="28" y="83"/>
                        </a:lnTo>
                        <a:lnTo>
                          <a:pt x="0" y="119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FFCC99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64" name="Freeform 388"/>
                  <p:cNvSpPr>
                    <a:spLocks/>
                  </p:cNvSpPr>
                  <p:nvPr/>
                </p:nvSpPr>
                <p:spPr bwMode="auto">
                  <a:xfrm>
                    <a:off x="1134" y="2874"/>
                    <a:ext cx="127" cy="119"/>
                  </a:xfrm>
                  <a:custGeom>
                    <a:avLst/>
                    <a:gdLst/>
                    <a:ahLst/>
                    <a:cxnLst>
                      <a:cxn ang="0">
                        <a:pos x="3" y="0"/>
                      </a:cxn>
                      <a:cxn ang="0">
                        <a:pos x="0" y="3"/>
                      </a:cxn>
                      <a:cxn ang="0">
                        <a:pos x="0" y="13"/>
                      </a:cxn>
                      <a:cxn ang="0">
                        <a:pos x="11" y="13"/>
                      </a:cxn>
                      <a:cxn ang="0">
                        <a:pos x="14" y="9"/>
                      </a:cxn>
                      <a:cxn ang="0">
                        <a:pos x="14" y="0"/>
                      </a:cxn>
                      <a:cxn ang="0">
                        <a:pos x="3" y="0"/>
                      </a:cxn>
                    </a:cxnLst>
                    <a:rect l="0" t="0" r="r" b="b"/>
                    <a:pathLst>
                      <a:path w="14" h="13">
                        <a:moveTo>
                          <a:pt x="3" y="0"/>
                        </a:moveTo>
                        <a:lnTo>
                          <a:pt x="0" y="3"/>
                        </a:lnTo>
                        <a:lnTo>
                          <a:pt x="0" y="13"/>
                        </a:lnTo>
                        <a:lnTo>
                          <a:pt x="11" y="13"/>
                        </a:lnTo>
                        <a:lnTo>
                          <a:pt x="14" y="9"/>
                        </a:lnTo>
                        <a:lnTo>
                          <a:pt x="14" y="0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FFCC99"/>
                  </a:solidFill>
                  <a:ln w="14288" cap="flat">
                    <a:solidFill>
                      <a:srgbClr val="3333CC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65" name="Freeform 389"/>
                  <p:cNvSpPr>
                    <a:spLocks/>
                  </p:cNvSpPr>
                  <p:nvPr/>
                </p:nvSpPr>
                <p:spPr bwMode="auto">
                  <a:xfrm>
                    <a:off x="1134" y="2874"/>
                    <a:ext cx="127" cy="28"/>
                  </a:xfrm>
                  <a:custGeom>
                    <a:avLst/>
                    <a:gdLst/>
                    <a:ahLst/>
                    <a:cxnLst>
                      <a:cxn ang="0">
                        <a:pos x="0" y="3"/>
                      </a:cxn>
                      <a:cxn ang="0">
                        <a:pos x="11" y="3"/>
                      </a:cxn>
                      <a:cxn ang="0">
                        <a:pos x="14" y="0"/>
                      </a:cxn>
                    </a:cxnLst>
                    <a:rect l="0" t="0" r="r" b="b"/>
                    <a:pathLst>
                      <a:path w="14" h="3">
                        <a:moveTo>
                          <a:pt x="0" y="3"/>
                        </a:moveTo>
                        <a:lnTo>
                          <a:pt x="11" y="3"/>
                        </a:lnTo>
                        <a:lnTo>
                          <a:pt x="14" y="0"/>
                        </a:lnTo>
                      </a:path>
                    </a:pathLst>
                  </a:custGeom>
                  <a:solidFill>
                    <a:srgbClr val="FFCC99"/>
                  </a:solidFill>
                  <a:ln w="14288" cap="flat">
                    <a:solidFill>
                      <a:srgbClr val="3333CC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66" name="Line 390"/>
                  <p:cNvSpPr>
                    <a:spLocks noChangeShapeType="1"/>
                  </p:cNvSpPr>
                  <p:nvPr/>
                </p:nvSpPr>
                <p:spPr bwMode="auto">
                  <a:xfrm>
                    <a:off x="1233" y="2902"/>
                    <a:ext cx="1" cy="91"/>
                  </a:xfrm>
                  <a:prstGeom prst="line">
                    <a:avLst/>
                  </a:prstGeom>
                  <a:noFill/>
                  <a:ln w="14288">
                    <a:solidFill>
                      <a:srgbClr val="3333CC"/>
                    </a:solidFill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69" name="Group 391"/>
                <p:cNvGrpSpPr>
                  <a:grpSpLocks/>
                </p:cNvGrpSpPr>
                <p:nvPr/>
              </p:nvGrpSpPr>
              <p:grpSpPr bwMode="auto">
                <a:xfrm>
                  <a:off x="1243" y="2874"/>
                  <a:ext cx="127" cy="119"/>
                  <a:chOff x="1243" y="2874"/>
                  <a:chExt cx="127" cy="119"/>
                </a:xfrm>
              </p:grpSpPr>
              <p:sp>
                <p:nvSpPr>
                  <p:cNvPr id="355" name="Freeform 392"/>
                  <p:cNvSpPr>
                    <a:spLocks/>
                  </p:cNvSpPr>
                  <p:nvPr/>
                </p:nvSpPr>
                <p:spPr bwMode="auto">
                  <a:xfrm>
                    <a:off x="1243" y="2874"/>
                    <a:ext cx="127" cy="119"/>
                  </a:xfrm>
                  <a:custGeom>
                    <a:avLst/>
                    <a:gdLst/>
                    <a:ahLst/>
                    <a:cxnLst>
                      <a:cxn ang="0">
                        <a:pos x="27" y="0"/>
                      </a:cxn>
                      <a:cxn ang="0">
                        <a:pos x="0" y="28"/>
                      </a:cxn>
                      <a:cxn ang="0">
                        <a:pos x="0" y="119"/>
                      </a:cxn>
                      <a:cxn ang="0">
                        <a:pos x="99" y="119"/>
                      </a:cxn>
                      <a:cxn ang="0">
                        <a:pos x="127" y="83"/>
                      </a:cxn>
                      <a:cxn ang="0">
                        <a:pos x="127" y="0"/>
                      </a:cxn>
                      <a:cxn ang="0">
                        <a:pos x="27" y="0"/>
                      </a:cxn>
                    </a:cxnLst>
                    <a:rect l="0" t="0" r="r" b="b"/>
                    <a:pathLst>
                      <a:path w="127" h="119">
                        <a:moveTo>
                          <a:pt x="27" y="0"/>
                        </a:moveTo>
                        <a:lnTo>
                          <a:pt x="0" y="28"/>
                        </a:lnTo>
                        <a:lnTo>
                          <a:pt x="0" y="119"/>
                        </a:lnTo>
                        <a:lnTo>
                          <a:pt x="99" y="119"/>
                        </a:lnTo>
                        <a:lnTo>
                          <a:pt x="127" y="83"/>
                        </a:lnTo>
                        <a:lnTo>
                          <a:pt x="127" y="0"/>
                        </a:lnTo>
                        <a:lnTo>
                          <a:pt x="27" y="0"/>
                        </a:lnTo>
                        <a:close/>
                      </a:path>
                    </a:pathLst>
                  </a:custGeom>
                  <a:solidFill>
                    <a:srgbClr val="FFCC99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56" name="Freeform 393"/>
                  <p:cNvSpPr>
                    <a:spLocks/>
                  </p:cNvSpPr>
                  <p:nvPr/>
                </p:nvSpPr>
                <p:spPr bwMode="auto">
                  <a:xfrm>
                    <a:off x="1243" y="2874"/>
                    <a:ext cx="127" cy="28"/>
                  </a:xfrm>
                  <a:custGeom>
                    <a:avLst/>
                    <a:gdLst/>
                    <a:ahLst/>
                    <a:cxnLst>
                      <a:cxn ang="0">
                        <a:pos x="0" y="28"/>
                      </a:cxn>
                      <a:cxn ang="0">
                        <a:pos x="99" y="28"/>
                      </a:cxn>
                      <a:cxn ang="0">
                        <a:pos x="127" y="0"/>
                      </a:cxn>
                      <a:cxn ang="0">
                        <a:pos x="27" y="0"/>
                      </a:cxn>
                      <a:cxn ang="0">
                        <a:pos x="0" y="28"/>
                      </a:cxn>
                    </a:cxnLst>
                    <a:rect l="0" t="0" r="r" b="b"/>
                    <a:pathLst>
                      <a:path w="127" h="28">
                        <a:moveTo>
                          <a:pt x="0" y="28"/>
                        </a:moveTo>
                        <a:lnTo>
                          <a:pt x="99" y="28"/>
                        </a:lnTo>
                        <a:lnTo>
                          <a:pt x="127" y="0"/>
                        </a:lnTo>
                        <a:lnTo>
                          <a:pt x="27" y="0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FFCC99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57" name="Freeform 394"/>
                  <p:cNvSpPr>
                    <a:spLocks/>
                  </p:cNvSpPr>
                  <p:nvPr/>
                </p:nvSpPr>
                <p:spPr bwMode="auto">
                  <a:xfrm>
                    <a:off x="1342" y="2874"/>
                    <a:ext cx="28" cy="119"/>
                  </a:xfrm>
                  <a:custGeom>
                    <a:avLst/>
                    <a:gdLst/>
                    <a:ahLst/>
                    <a:cxnLst>
                      <a:cxn ang="0">
                        <a:pos x="0" y="28"/>
                      </a:cxn>
                      <a:cxn ang="0">
                        <a:pos x="28" y="0"/>
                      </a:cxn>
                      <a:cxn ang="0">
                        <a:pos x="28" y="83"/>
                      </a:cxn>
                      <a:cxn ang="0">
                        <a:pos x="0" y="119"/>
                      </a:cxn>
                      <a:cxn ang="0">
                        <a:pos x="0" y="28"/>
                      </a:cxn>
                    </a:cxnLst>
                    <a:rect l="0" t="0" r="r" b="b"/>
                    <a:pathLst>
                      <a:path w="28" h="119">
                        <a:moveTo>
                          <a:pt x="0" y="28"/>
                        </a:moveTo>
                        <a:lnTo>
                          <a:pt x="28" y="0"/>
                        </a:lnTo>
                        <a:lnTo>
                          <a:pt x="28" y="83"/>
                        </a:lnTo>
                        <a:lnTo>
                          <a:pt x="0" y="119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FFCC99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58" name="Freeform 395"/>
                  <p:cNvSpPr>
                    <a:spLocks/>
                  </p:cNvSpPr>
                  <p:nvPr/>
                </p:nvSpPr>
                <p:spPr bwMode="auto">
                  <a:xfrm>
                    <a:off x="1243" y="2874"/>
                    <a:ext cx="127" cy="119"/>
                  </a:xfrm>
                  <a:custGeom>
                    <a:avLst/>
                    <a:gdLst/>
                    <a:ahLst/>
                    <a:cxnLst>
                      <a:cxn ang="0">
                        <a:pos x="3" y="0"/>
                      </a:cxn>
                      <a:cxn ang="0">
                        <a:pos x="0" y="3"/>
                      </a:cxn>
                      <a:cxn ang="0">
                        <a:pos x="0" y="13"/>
                      </a:cxn>
                      <a:cxn ang="0">
                        <a:pos x="11" y="13"/>
                      </a:cxn>
                      <a:cxn ang="0">
                        <a:pos x="14" y="9"/>
                      </a:cxn>
                      <a:cxn ang="0">
                        <a:pos x="14" y="0"/>
                      </a:cxn>
                      <a:cxn ang="0">
                        <a:pos x="3" y="0"/>
                      </a:cxn>
                    </a:cxnLst>
                    <a:rect l="0" t="0" r="r" b="b"/>
                    <a:pathLst>
                      <a:path w="14" h="13">
                        <a:moveTo>
                          <a:pt x="3" y="0"/>
                        </a:moveTo>
                        <a:lnTo>
                          <a:pt x="0" y="3"/>
                        </a:lnTo>
                        <a:lnTo>
                          <a:pt x="0" y="13"/>
                        </a:lnTo>
                        <a:lnTo>
                          <a:pt x="11" y="13"/>
                        </a:lnTo>
                        <a:lnTo>
                          <a:pt x="14" y="9"/>
                        </a:lnTo>
                        <a:lnTo>
                          <a:pt x="14" y="0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FFCC99"/>
                  </a:solidFill>
                  <a:ln w="14288" cap="flat">
                    <a:solidFill>
                      <a:srgbClr val="3333CC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59" name="Freeform 396"/>
                  <p:cNvSpPr>
                    <a:spLocks/>
                  </p:cNvSpPr>
                  <p:nvPr/>
                </p:nvSpPr>
                <p:spPr bwMode="auto">
                  <a:xfrm>
                    <a:off x="1243" y="2874"/>
                    <a:ext cx="127" cy="28"/>
                  </a:xfrm>
                  <a:custGeom>
                    <a:avLst/>
                    <a:gdLst/>
                    <a:ahLst/>
                    <a:cxnLst>
                      <a:cxn ang="0">
                        <a:pos x="0" y="3"/>
                      </a:cxn>
                      <a:cxn ang="0">
                        <a:pos x="11" y="3"/>
                      </a:cxn>
                      <a:cxn ang="0">
                        <a:pos x="14" y="0"/>
                      </a:cxn>
                    </a:cxnLst>
                    <a:rect l="0" t="0" r="r" b="b"/>
                    <a:pathLst>
                      <a:path w="14" h="3">
                        <a:moveTo>
                          <a:pt x="0" y="3"/>
                        </a:moveTo>
                        <a:lnTo>
                          <a:pt x="11" y="3"/>
                        </a:lnTo>
                        <a:lnTo>
                          <a:pt x="14" y="0"/>
                        </a:lnTo>
                      </a:path>
                    </a:pathLst>
                  </a:custGeom>
                  <a:solidFill>
                    <a:srgbClr val="FFCC99"/>
                  </a:solidFill>
                  <a:ln w="14288" cap="flat">
                    <a:solidFill>
                      <a:srgbClr val="3333CC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60" name="Line 397"/>
                  <p:cNvSpPr>
                    <a:spLocks noChangeShapeType="1"/>
                  </p:cNvSpPr>
                  <p:nvPr/>
                </p:nvSpPr>
                <p:spPr bwMode="auto">
                  <a:xfrm>
                    <a:off x="1342" y="2902"/>
                    <a:ext cx="1" cy="91"/>
                  </a:xfrm>
                  <a:prstGeom prst="line">
                    <a:avLst/>
                  </a:prstGeom>
                  <a:noFill/>
                  <a:ln w="14288">
                    <a:solidFill>
                      <a:srgbClr val="3333CC"/>
                    </a:solidFill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88" name="Group 398"/>
                <p:cNvGrpSpPr>
                  <a:grpSpLocks/>
                </p:cNvGrpSpPr>
                <p:nvPr/>
              </p:nvGrpSpPr>
              <p:grpSpPr bwMode="auto">
                <a:xfrm>
                  <a:off x="1351" y="2874"/>
                  <a:ext cx="127" cy="119"/>
                  <a:chOff x="1351" y="2874"/>
                  <a:chExt cx="127" cy="119"/>
                </a:xfrm>
              </p:grpSpPr>
              <p:sp>
                <p:nvSpPr>
                  <p:cNvPr id="349" name="Freeform 399"/>
                  <p:cNvSpPr>
                    <a:spLocks/>
                  </p:cNvSpPr>
                  <p:nvPr/>
                </p:nvSpPr>
                <p:spPr bwMode="auto">
                  <a:xfrm>
                    <a:off x="1351" y="2874"/>
                    <a:ext cx="127" cy="119"/>
                  </a:xfrm>
                  <a:custGeom>
                    <a:avLst/>
                    <a:gdLst/>
                    <a:ahLst/>
                    <a:cxnLst>
                      <a:cxn ang="0">
                        <a:pos x="28" y="0"/>
                      </a:cxn>
                      <a:cxn ang="0">
                        <a:pos x="0" y="28"/>
                      </a:cxn>
                      <a:cxn ang="0">
                        <a:pos x="0" y="119"/>
                      </a:cxn>
                      <a:cxn ang="0">
                        <a:pos x="100" y="119"/>
                      </a:cxn>
                      <a:cxn ang="0">
                        <a:pos x="127" y="83"/>
                      </a:cxn>
                      <a:cxn ang="0">
                        <a:pos x="127" y="0"/>
                      </a:cxn>
                      <a:cxn ang="0">
                        <a:pos x="28" y="0"/>
                      </a:cxn>
                    </a:cxnLst>
                    <a:rect l="0" t="0" r="r" b="b"/>
                    <a:pathLst>
                      <a:path w="127" h="119">
                        <a:moveTo>
                          <a:pt x="28" y="0"/>
                        </a:moveTo>
                        <a:lnTo>
                          <a:pt x="0" y="28"/>
                        </a:lnTo>
                        <a:lnTo>
                          <a:pt x="0" y="119"/>
                        </a:lnTo>
                        <a:lnTo>
                          <a:pt x="100" y="119"/>
                        </a:lnTo>
                        <a:lnTo>
                          <a:pt x="127" y="83"/>
                        </a:lnTo>
                        <a:lnTo>
                          <a:pt x="127" y="0"/>
                        </a:lnTo>
                        <a:lnTo>
                          <a:pt x="28" y="0"/>
                        </a:lnTo>
                        <a:close/>
                      </a:path>
                    </a:pathLst>
                  </a:custGeom>
                  <a:solidFill>
                    <a:srgbClr val="FFCC99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50" name="Freeform 400"/>
                  <p:cNvSpPr>
                    <a:spLocks/>
                  </p:cNvSpPr>
                  <p:nvPr/>
                </p:nvSpPr>
                <p:spPr bwMode="auto">
                  <a:xfrm>
                    <a:off x="1351" y="2874"/>
                    <a:ext cx="127" cy="28"/>
                  </a:xfrm>
                  <a:custGeom>
                    <a:avLst/>
                    <a:gdLst/>
                    <a:ahLst/>
                    <a:cxnLst>
                      <a:cxn ang="0">
                        <a:pos x="0" y="28"/>
                      </a:cxn>
                      <a:cxn ang="0">
                        <a:pos x="100" y="28"/>
                      </a:cxn>
                      <a:cxn ang="0">
                        <a:pos x="127" y="0"/>
                      </a:cxn>
                      <a:cxn ang="0">
                        <a:pos x="28" y="0"/>
                      </a:cxn>
                      <a:cxn ang="0">
                        <a:pos x="0" y="28"/>
                      </a:cxn>
                    </a:cxnLst>
                    <a:rect l="0" t="0" r="r" b="b"/>
                    <a:pathLst>
                      <a:path w="127" h="28">
                        <a:moveTo>
                          <a:pt x="0" y="28"/>
                        </a:moveTo>
                        <a:lnTo>
                          <a:pt x="100" y="28"/>
                        </a:lnTo>
                        <a:lnTo>
                          <a:pt x="127" y="0"/>
                        </a:lnTo>
                        <a:lnTo>
                          <a:pt x="28" y="0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FFCC99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51" name="Freeform 401"/>
                  <p:cNvSpPr>
                    <a:spLocks/>
                  </p:cNvSpPr>
                  <p:nvPr/>
                </p:nvSpPr>
                <p:spPr bwMode="auto">
                  <a:xfrm>
                    <a:off x="1451" y="2874"/>
                    <a:ext cx="27" cy="119"/>
                  </a:xfrm>
                  <a:custGeom>
                    <a:avLst/>
                    <a:gdLst/>
                    <a:ahLst/>
                    <a:cxnLst>
                      <a:cxn ang="0">
                        <a:pos x="0" y="28"/>
                      </a:cxn>
                      <a:cxn ang="0">
                        <a:pos x="27" y="0"/>
                      </a:cxn>
                      <a:cxn ang="0">
                        <a:pos x="27" y="83"/>
                      </a:cxn>
                      <a:cxn ang="0">
                        <a:pos x="0" y="119"/>
                      </a:cxn>
                      <a:cxn ang="0">
                        <a:pos x="0" y="28"/>
                      </a:cxn>
                    </a:cxnLst>
                    <a:rect l="0" t="0" r="r" b="b"/>
                    <a:pathLst>
                      <a:path w="27" h="119">
                        <a:moveTo>
                          <a:pt x="0" y="28"/>
                        </a:moveTo>
                        <a:lnTo>
                          <a:pt x="27" y="0"/>
                        </a:lnTo>
                        <a:lnTo>
                          <a:pt x="27" y="83"/>
                        </a:lnTo>
                        <a:lnTo>
                          <a:pt x="0" y="119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FFCC99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52" name="Freeform 402"/>
                  <p:cNvSpPr>
                    <a:spLocks/>
                  </p:cNvSpPr>
                  <p:nvPr/>
                </p:nvSpPr>
                <p:spPr bwMode="auto">
                  <a:xfrm>
                    <a:off x="1351" y="2874"/>
                    <a:ext cx="127" cy="119"/>
                  </a:xfrm>
                  <a:custGeom>
                    <a:avLst/>
                    <a:gdLst/>
                    <a:ahLst/>
                    <a:cxnLst>
                      <a:cxn ang="0">
                        <a:pos x="3" y="0"/>
                      </a:cxn>
                      <a:cxn ang="0">
                        <a:pos x="0" y="3"/>
                      </a:cxn>
                      <a:cxn ang="0">
                        <a:pos x="0" y="13"/>
                      </a:cxn>
                      <a:cxn ang="0">
                        <a:pos x="11" y="13"/>
                      </a:cxn>
                      <a:cxn ang="0">
                        <a:pos x="14" y="9"/>
                      </a:cxn>
                      <a:cxn ang="0">
                        <a:pos x="14" y="0"/>
                      </a:cxn>
                      <a:cxn ang="0">
                        <a:pos x="3" y="0"/>
                      </a:cxn>
                    </a:cxnLst>
                    <a:rect l="0" t="0" r="r" b="b"/>
                    <a:pathLst>
                      <a:path w="14" h="13">
                        <a:moveTo>
                          <a:pt x="3" y="0"/>
                        </a:moveTo>
                        <a:lnTo>
                          <a:pt x="0" y="3"/>
                        </a:lnTo>
                        <a:lnTo>
                          <a:pt x="0" y="13"/>
                        </a:lnTo>
                        <a:lnTo>
                          <a:pt x="11" y="13"/>
                        </a:lnTo>
                        <a:lnTo>
                          <a:pt x="14" y="9"/>
                        </a:lnTo>
                        <a:lnTo>
                          <a:pt x="14" y="0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FFCC99"/>
                  </a:solidFill>
                  <a:ln w="14288" cap="flat">
                    <a:solidFill>
                      <a:srgbClr val="3333CC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53" name="Freeform 403"/>
                  <p:cNvSpPr>
                    <a:spLocks/>
                  </p:cNvSpPr>
                  <p:nvPr/>
                </p:nvSpPr>
                <p:spPr bwMode="auto">
                  <a:xfrm>
                    <a:off x="1351" y="2874"/>
                    <a:ext cx="127" cy="28"/>
                  </a:xfrm>
                  <a:custGeom>
                    <a:avLst/>
                    <a:gdLst/>
                    <a:ahLst/>
                    <a:cxnLst>
                      <a:cxn ang="0">
                        <a:pos x="0" y="3"/>
                      </a:cxn>
                      <a:cxn ang="0">
                        <a:pos x="11" y="3"/>
                      </a:cxn>
                      <a:cxn ang="0">
                        <a:pos x="14" y="0"/>
                      </a:cxn>
                    </a:cxnLst>
                    <a:rect l="0" t="0" r="r" b="b"/>
                    <a:pathLst>
                      <a:path w="14" h="3">
                        <a:moveTo>
                          <a:pt x="0" y="3"/>
                        </a:moveTo>
                        <a:lnTo>
                          <a:pt x="11" y="3"/>
                        </a:lnTo>
                        <a:lnTo>
                          <a:pt x="14" y="0"/>
                        </a:lnTo>
                      </a:path>
                    </a:pathLst>
                  </a:custGeom>
                  <a:solidFill>
                    <a:srgbClr val="FFCC99"/>
                  </a:solidFill>
                  <a:ln w="14288" cap="flat">
                    <a:solidFill>
                      <a:srgbClr val="3333CC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54" name="Line 404"/>
                  <p:cNvSpPr>
                    <a:spLocks noChangeShapeType="1"/>
                  </p:cNvSpPr>
                  <p:nvPr/>
                </p:nvSpPr>
                <p:spPr bwMode="auto">
                  <a:xfrm>
                    <a:off x="1451" y="2902"/>
                    <a:ext cx="1" cy="91"/>
                  </a:xfrm>
                  <a:prstGeom prst="line">
                    <a:avLst/>
                  </a:prstGeom>
                  <a:noFill/>
                  <a:ln w="14288">
                    <a:solidFill>
                      <a:srgbClr val="3333CC"/>
                    </a:solidFill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389" name="Group 405"/>
            <p:cNvGrpSpPr>
              <a:grpSpLocks/>
            </p:cNvGrpSpPr>
            <p:nvPr/>
          </p:nvGrpSpPr>
          <p:grpSpPr bwMode="auto">
            <a:xfrm>
              <a:off x="1968500" y="5083175"/>
              <a:ext cx="547688" cy="479425"/>
              <a:chOff x="1460" y="2874"/>
              <a:chExt cx="345" cy="302"/>
            </a:xfrm>
          </p:grpSpPr>
          <p:grpSp>
            <p:nvGrpSpPr>
              <p:cNvPr id="390" name="Group 406"/>
              <p:cNvGrpSpPr>
                <a:grpSpLocks/>
              </p:cNvGrpSpPr>
              <p:nvPr/>
            </p:nvGrpSpPr>
            <p:grpSpPr bwMode="auto">
              <a:xfrm>
                <a:off x="1460" y="3057"/>
                <a:ext cx="345" cy="119"/>
                <a:chOff x="1460" y="3057"/>
                <a:chExt cx="345" cy="119"/>
              </a:xfrm>
            </p:grpSpPr>
            <p:grpSp>
              <p:nvGrpSpPr>
                <p:cNvPr id="409" name="Group 407"/>
                <p:cNvGrpSpPr>
                  <a:grpSpLocks/>
                </p:cNvGrpSpPr>
                <p:nvPr/>
              </p:nvGrpSpPr>
              <p:grpSpPr bwMode="auto">
                <a:xfrm>
                  <a:off x="1460" y="3057"/>
                  <a:ext cx="127" cy="119"/>
                  <a:chOff x="1460" y="3057"/>
                  <a:chExt cx="127" cy="119"/>
                </a:xfrm>
              </p:grpSpPr>
              <p:sp>
                <p:nvSpPr>
                  <p:cNvPr id="470" name="Freeform 408"/>
                  <p:cNvSpPr>
                    <a:spLocks/>
                  </p:cNvSpPr>
                  <p:nvPr/>
                </p:nvSpPr>
                <p:spPr bwMode="auto">
                  <a:xfrm>
                    <a:off x="1460" y="3057"/>
                    <a:ext cx="127" cy="119"/>
                  </a:xfrm>
                  <a:custGeom>
                    <a:avLst/>
                    <a:gdLst/>
                    <a:ahLst/>
                    <a:cxnLst>
                      <a:cxn ang="0">
                        <a:pos x="27" y="0"/>
                      </a:cxn>
                      <a:cxn ang="0">
                        <a:pos x="0" y="28"/>
                      </a:cxn>
                      <a:cxn ang="0">
                        <a:pos x="0" y="119"/>
                      </a:cxn>
                      <a:cxn ang="0">
                        <a:pos x="100" y="119"/>
                      </a:cxn>
                      <a:cxn ang="0">
                        <a:pos x="127" y="92"/>
                      </a:cxn>
                      <a:cxn ang="0">
                        <a:pos x="127" y="0"/>
                      </a:cxn>
                      <a:cxn ang="0">
                        <a:pos x="27" y="0"/>
                      </a:cxn>
                    </a:cxnLst>
                    <a:rect l="0" t="0" r="r" b="b"/>
                    <a:pathLst>
                      <a:path w="127" h="119">
                        <a:moveTo>
                          <a:pt x="27" y="0"/>
                        </a:moveTo>
                        <a:lnTo>
                          <a:pt x="0" y="28"/>
                        </a:lnTo>
                        <a:lnTo>
                          <a:pt x="0" y="119"/>
                        </a:lnTo>
                        <a:lnTo>
                          <a:pt x="100" y="119"/>
                        </a:lnTo>
                        <a:lnTo>
                          <a:pt x="127" y="92"/>
                        </a:lnTo>
                        <a:lnTo>
                          <a:pt x="127" y="0"/>
                        </a:lnTo>
                        <a:lnTo>
                          <a:pt x="27" y="0"/>
                        </a:lnTo>
                        <a:close/>
                      </a:path>
                    </a:pathLst>
                  </a:custGeom>
                  <a:solidFill>
                    <a:srgbClr val="FFCC99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71" name="Freeform 409"/>
                  <p:cNvSpPr>
                    <a:spLocks/>
                  </p:cNvSpPr>
                  <p:nvPr/>
                </p:nvSpPr>
                <p:spPr bwMode="auto">
                  <a:xfrm>
                    <a:off x="1460" y="3057"/>
                    <a:ext cx="127" cy="28"/>
                  </a:xfrm>
                  <a:custGeom>
                    <a:avLst/>
                    <a:gdLst/>
                    <a:ahLst/>
                    <a:cxnLst>
                      <a:cxn ang="0">
                        <a:pos x="0" y="28"/>
                      </a:cxn>
                      <a:cxn ang="0">
                        <a:pos x="100" y="28"/>
                      </a:cxn>
                      <a:cxn ang="0">
                        <a:pos x="127" y="0"/>
                      </a:cxn>
                      <a:cxn ang="0">
                        <a:pos x="27" y="0"/>
                      </a:cxn>
                      <a:cxn ang="0">
                        <a:pos x="0" y="28"/>
                      </a:cxn>
                    </a:cxnLst>
                    <a:rect l="0" t="0" r="r" b="b"/>
                    <a:pathLst>
                      <a:path w="127" h="28">
                        <a:moveTo>
                          <a:pt x="0" y="28"/>
                        </a:moveTo>
                        <a:lnTo>
                          <a:pt x="100" y="28"/>
                        </a:lnTo>
                        <a:lnTo>
                          <a:pt x="127" y="0"/>
                        </a:lnTo>
                        <a:lnTo>
                          <a:pt x="27" y="0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FFCC99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72" name="Freeform 410"/>
                  <p:cNvSpPr>
                    <a:spLocks/>
                  </p:cNvSpPr>
                  <p:nvPr/>
                </p:nvSpPr>
                <p:spPr bwMode="auto">
                  <a:xfrm>
                    <a:off x="1560" y="3057"/>
                    <a:ext cx="27" cy="119"/>
                  </a:xfrm>
                  <a:custGeom>
                    <a:avLst/>
                    <a:gdLst/>
                    <a:ahLst/>
                    <a:cxnLst>
                      <a:cxn ang="0">
                        <a:pos x="0" y="28"/>
                      </a:cxn>
                      <a:cxn ang="0">
                        <a:pos x="27" y="0"/>
                      </a:cxn>
                      <a:cxn ang="0">
                        <a:pos x="27" y="92"/>
                      </a:cxn>
                      <a:cxn ang="0">
                        <a:pos x="0" y="119"/>
                      </a:cxn>
                      <a:cxn ang="0">
                        <a:pos x="0" y="28"/>
                      </a:cxn>
                    </a:cxnLst>
                    <a:rect l="0" t="0" r="r" b="b"/>
                    <a:pathLst>
                      <a:path w="27" h="119">
                        <a:moveTo>
                          <a:pt x="0" y="28"/>
                        </a:moveTo>
                        <a:lnTo>
                          <a:pt x="27" y="0"/>
                        </a:lnTo>
                        <a:lnTo>
                          <a:pt x="27" y="92"/>
                        </a:lnTo>
                        <a:lnTo>
                          <a:pt x="0" y="119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FFCC99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73" name="Freeform 411"/>
                  <p:cNvSpPr>
                    <a:spLocks/>
                  </p:cNvSpPr>
                  <p:nvPr/>
                </p:nvSpPr>
                <p:spPr bwMode="auto">
                  <a:xfrm>
                    <a:off x="1460" y="3057"/>
                    <a:ext cx="127" cy="119"/>
                  </a:xfrm>
                  <a:custGeom>
                    <a:avLst/>
                    <a:gdLst/>
                    <a:ahLst/>
                    <a:cxnLst>
                      <a:cxn ang="0">
                        <a:pos x="3" y="0"/>
                      </a:cxn>
                      <a:cxn ang="0">
                        <a:pos x="0" y="3"/>
                      </a:cxn>
                      <a:cxn ang="0">
                        <a:pos x="0" y="13"/>
                      </a:cxn>
                      <a:cxn ang="0">
                        <a:pos x="11" y="13"/>
                      </a:cxn>
                      <a:cxn ang="0">
                        <a:pos x="14" y="10"/>
                      </a:cxn>
                      <a:cxn ang="0">
                        <a:pos x="14" y="0"/>
                      </a:cxn>
                      <a:cxn ang="0">
                        <a:pos x="3" y="0"/>
                      </a:cxn>
                    </a:cxnLst>
                    <a:rect l="0" t="0" r="r" b="b"/>
                    <a:pathLst>
                      <a:path w="14" h="13">
                        <a:moveTo>
                          <a:pt x="3" y="0"/>
                        </a:moveTo>
                        <a:lnTo>
                          <a:pt x="0" y="3"/>
                        </a:lnTo>
                        <a:lnTo>
                          <a:pt x="0" y="13"/>
                        </a:lnTo>
                        <a:lnTo>
                          <a:pt x="11" y="13"/>
                        </a:lnTo>
                        <a:lnTo>
                          <a:pt x="14" y="10"/>
                        </a:lnTo>
                        <a:lnTo>
                          <a:pt x="14" y="0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FFCC99"/>
                  </a:solidFill>
                  <a:ln w="14288" cap="flat">
                    <a:solidFill>
                      <a:srgbClr val="3333CC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74" name="Freeform 412"/>
                  <p:cNvSpPr>
                    <a:spLocks/>
                  </p:cNvSpPr>
                  <p:nvPr/>
                </p:nvSpPr>
                <p:spPr bwMode="auto">
                  <a:xfrm>
                    <a:off x="1460" y="3057"/>
                    <a:ext cx="127" cy="28"/>
                  </a:xfrm>
                  <a:custGeom>
                    <a:avLst/>
                    <a:gdLst/>
                    <a:ahLst/>
                    <a:cxnLst>
                      <a:cxn ang="0">
                        <a:pos x="0" y="3"/>
                      </a:cxn>
                      <a:cxn ang="0">
                        <a:pos x="11" y="3"/>
                      </a:cxn>
                      <a:cxn ang="0">
                        <a:pos x="14" y="0"/>
                      </a:cxn>
                    </a:cxnLst>
                    <a:rect l="0" t="0" r="r" b="b"/>
                    <a:pathLst>
                      <a:path w="14" h="3">
                        <a:moveTo>
                          <a:pt x="0" y="3"/>
                        </a:moveTo>
                        <a:lnTo>
                          <a:pt x="11" y="3"/>
                        </a:lnTo>
                        <a:lnTo>
                          <a:pt x="14" y="0"/>
                        </a:lnTo>
                      </a:path>
                    </a:pathLst>
                  </a:custGeom>
                  <a:solidFill>
                    <a:srgbClr val="FFCC99"/>
                  </a:solidFill>
                  <a:ln w="14288" cap="flat">
                    <a:solidFill>
                      <a:srgbClr val="3333CC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75" name="Line 413"/>
                  <p:cNvSpPr>
                    <a:spLocks noChangeShapeType="1"/>
                  </p:cNvSpPr>
                  <p:nvPr/>
                </p:nvSpPr>
                <p:spPr bwMode="auto">
                  <a:xfrm>
                    <a:off x="1560" y="3085"/>
                    <a:ext cx="1" cy="91"/>
                  </a:xfrm>
                  <a:prstGeom prst="line">
                    <a:avLst/>
                  </a:prstGeom>
                  <a:noFill/>
                  <a:ln w="14288">
                    <a:solidFill>
                      <a:srgbClr val="3333CC"/>
                    </a:solidFill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10" name="Group 414"/>
                <p:cNvGrpSpPr>
                  <a:grpSpLocks/>
                </p:cNvGrpSpPr>
                <p:nvPr/>
              </p:nvGrpSpPr>
              <p:grpSpPr bwMode="auto">
                <a:xfrm>
                  <a:off x="1569" y="3057"/>
                  <a:ext cx="136" cy="119"/>
                  <a:chOff x="1569" y="3057"/>
                  <a:chExt cx="136" cy="119"/>
                </a:xfrm>
              </p:grpSpPr>
              <p:sp>
                <p:nvSpPr>
                  <p:cNvPr id="464" name="Freeform 415"/>
                  <p:cNvSpPr>
                    <a:spLocks/>
                  </p:cNvSpPr>
                  <p:nvPr/>
                </p:nvSpPr>
                <p:spPr bwMode="auto">
                  <a:xfrm>
                    <a:off x="1569" y="3057"/>
                    <a:ext cx="136" cy="119"/>
                  </a:xfrm>
                  <a:custGeom>
                    <a:avLst/>
                    <a:gdLst/>
                    <a:ahLst/>
                    <a:cxnLst>
                      <a:cxn ang="0">
                        <a:pos x="27" y="0"/>
                      </a:cxn>
                      <a:cxn ang="0">
                        <a:pos x="0" y="28"/>
                      </a:cxn>
                      <a:cxn ang="0">
                        <a:pos x="0" y="119"/>
                      </a:cxn>
                      <a:cxn ang="0">
                        <a:pos x="100" y="119"/>
                      </a:cxn>
                      <a:cxn ang="0">
                        <a:pos x="136" y="92"/>
                      </a:cxn>
                      <a:cxn ang="0">
                        <a:pos x="136" y="0"/>
                      </a:cxn>
                      <a:cxn ang="0">
                        <a:pos x="27" y="0"/>
                      </a:cxn>
                    </a:cxnLst>
                    <a:rect l="0" t="0" r="r" b="b"/>
                    <a:pathLst>
                      <a:path w="136" h="119">
                        <a:moveTo>
                          <a:pt x="27" y="0"/>
                        </a:moveTo>
                        <a:lnTo>
                          <a:pt x="0" y="28"/>
                        </a:lnTo>
                        <a:lnTo>
                          <a:pt x="0" y="119"/>
                        </a:lnTo>
                        <a:lnTo>
                          <a:pt x="100" y="119"/>
                        </a:lnTo>
                        <a:lnTo>
                          <a:pt x="136" y="92"/>
                        </a:lnTo>
                        <a:lnTo>
                          <a:pt x="136" y="0"/>
                        </a:lnTo>
                        <a:lnTo>
                          <a:pt x="27" y="0"/>
                        </a:lnTo>
                        <a:close/>
                      </a:path>
                    </a:pathLst>
                  </a:custGeom>
                  <a:solidFill>
                    <a:srgbClr val="FFCC99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65" name="Freeform 416"/>
                  <p:cNvSpPr>
                    <a:spLocks/>
                  </p:cNvSpPr>
                  <p:nvPr/>
                </p:nvSpPr>
                <p:spPr bwMode="auto">
                  <a:xfrm>
                    <a:off x="1569" y="3057"/>
                    <a:ext cx="136" cy="28"/>
                  </a:xfrm>
                  <a:custGeom>
                    <a:avLst/>
                    <a:gdLst/>
                    <a:ahLst/>
                    <a:cxnLst>
                      <a:cxn ang="0">
                        <a:pos x="0" y="28"/>
                      </a:cxn>
                      <a:cxn ang="0">
                        <a:pos x="100" y="28"/>
                      </a:cxn>
                      <a:cxn ang="0">
                        <a:pos x="136" y="0"/>
                      </a:cxn>
                      <a:cxn ang="0">
                        <a:pos x="27" y="0"/>
                      </a:cxn>
                      <a:cxn ang="0">
                        <a:pos x="0" y="28"/>
                      </a:cxn>
                    </a:cxnLst>
                    <a:rect l="0" t="0" r="r" b="b"/>
                    <a:pathLst>
                      <a:path w="136" h="28">
                        <a:moveTo>
                          <a:pt x="0" y="28"/>
                        </a:moveTo>
                        <a:lnTo>
                          <a:pt x="100" y="28"/>
                        </a:lnTo>
                        <a:lnTo>
                          <a:pt x="136" y="0"/>
                        </a:lnTo>
                        <a:lnTo>
                          <a:pt x="27" y="0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FFCC99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66" name="Freeform 417"/>
                  <p:cNvSpPr>
                    <a:spLocks/>
                  </p:cNvSpPr>
                  <p:nvPr/>
                </p:nvSpPr>
                <p:spPr bwMode="auto">
                  <a:xfrm>
                    <a:off x="1669" y="3057"/>
                    <a:ext cx="36" cy="119"/>
                  </a:xfrm>
                  <a:custGeom>
                    <a:avLst/>
                    <a:gdLst/>
                    <a:ahLst/>
                    <a:cxnLst>
                      <a:cxn ang="0">
                        <a:pos x="0" y="28"/>
                      </a:cxn>
                      <a:cxn ang="0">
                        <a:pos x="36" y="0"/>
                      </a:cxn>
                      <a:cxn ang="0">
                        <a:pos x="36" y="92"/>
                      </a:cxn>
                      <a:cxn ang="0">
                        <a:pos x="0" y="119"/>
                      </a:cxn>
                      <a:cxn ang="0">
                        <a:pos x="0" y="28"/>
                      </a:cxn>
                    </a:cxnLst>
                    <a:rect l="0" t="0" r="r" b="b"/>
                    <a:pathLst>
                      <a:path w="36" h="119">
                        <a:moveTo>
                          <a:pt x="0" y="28"/>
                        </a:moveTo>
                        <a:lnTo>
                          <a:pt x="36" y="0"/>
                        </a:lnTo>
                        <a:lnTo>
                          <a:pt x="36" y="92"/>
                        </a:lnTo>
                        <a:lnTo>
                          <a:pt x="0" y="119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FFCC99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67" name="Freeform 418"/>
                  <p:cNvSpPr>
                    <a:spLocks/>
                  </p:cNvSpPr>
                  <p:nvPr/>
                </p:nvSpPr>
                <p:spPr bwMode="auto">
                  <a:xfrm>
                    <a:off x="1569" y="3057"/>
                    <a:ext cx="136" cy="119"/>
                  </a:xfrm>
                  <a:custGeom>
                    <a:avLst/>
                    <a:gdLst/>
                    <a:ahLst/>
                    <a:cxnLst>
                      <a:cxn ang="0">
                        <a:pos x="3" y="0"/>
                      </a:cxn>
                      <a:cxn ang="0">
                        <a:pos x="0" y="3"/>
                      </a:cxn>
                      <a:cxn ang="0">
                        <a:pos x="0" y="13"/>
                      </a:cxn>
                      <a:cxn ang="0">
                        <a:pos x="11" y="13"/>
                      </a:cxn>
                      <a:cxn ang="0">
                        <a:pos x="15" y="10"/>
                      </a:cxn>
                      <a:cxn ang="0">
                        <a:pos x="15" y="0"/>
                      </a:cxn>
                      <a:cxn ang="0">
                        <a:pos x="3" y="0"/>
                      </a:cxn>
                    </a:cxnLst>
                    <a:rect l="0" t="0" r="r" b="b"/>
                    <a:pathLst>
                      <a:path w="15" h="13">
                        <a:moveTo>
                          <a:pt x="3" y="0"/>
                        </a:moveTo>
                        <a:lnTo>
                          <a:pt x="0" y="3"/>
                        </a:lnTo>
                        <a:lnTo>
                          <a:pt x="0" y="13"/>
                        </a:lnTo>
                        <a:lnTo>
                          <a:pt x="11" y="13"/>
                        </a:lnTo>
                        <a:lnTo>
                          <a:pt x="15" y="10"/>
                        </a:lnTo>
                        <a:lnTo>
                          <a:pt x="15" y="0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FFCC99"/>
                  </a:solidFill>
                  <a:ln w="14288" cap="flat">
                    <a:solidFill>
                      <a:srgbClr val="3333CC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68" name="Freeform 419"/>
                  <p:cNvSpPr>
                    <a:spLocks/>
                  </p:cNvSpPr>
                  <p:nvPr/>
                </p:nvSpPr>
                <p:spPr bwMode="auto">
                  <a:xfrm>
                    <a:off x="1569" y="3057"/>
                    <a:ext cx="136" cy="28"/>
                  </a:xfrm>
                  <a:custGeom>
                    <a:avLst/>
                    <a:gdLst/>
                    <a:ahLst/>
                    <a:cxnLst>
                      <a:cxn ang="0">
                        <a:pos x="0" y="3"/>
                      </a:cxn>
                      <a:cxn ang="0">
                        <a:pos x="11" y="3"/>
                      </a:cxn>
                      <a:cxn ang="0">
                        <a:pos x="15" y="0"/>
                      </a:cxn>
                    </a:cxnLst>
                    <a:rect l="0" t="0" r="r" b="b"/>
                    <a:pathLst>
                      <a:path w="15" h="3">
                        <a:moveTo>
                          <a:pt x="0" y="3"/>
                        </a:moveTo>
                        <a:lnTo>
                          <a:pt x="11" y="3"/>
                        </a:lnTo>
                        <a:lnTo>
                          <a:pt x="15" y="0"/>
                        </a:lnTo>
                      </a:path>
                    </a:pathLst>
                  </a:custGeom>
                  <a:solidFill>
                    <a:srgbClr val="FFCC99"/>
                  </a:solidFill>
                  <a:ln w="14288" cap="flat">
                    <a:solidFill>
                      <a:srgbClr val="3333CC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69" name="Line 420"/>
                  <p:cNvSpPr>
                    <a:spLocks noChangeShapeType="1"/>
                  </p:cNvSpPr>
                  <p:nvPr/>
                </p:nvSpPr>
                <p:spPr bwMode="auto">
                  <a:xfrm>
                    <a:off x="1669" y="3085"/>
                    <a:ext cx="1" cy="91"/>
                  </a:xfrm>
                  <a:prstGeom prst="line">
                    <a:avLst/>
                  </a:prstGeom>
                  <a:noFill/>
                  <a:ln w="14288">
                    <a:solidFill>
                      <a:srgbClr val="3333CC"/>
                    </a:solidFill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11" name="Group 421"/>
                <p:cNvGrpSpPr>
                  <a:grpSpLocks/>
                </p:cNvGrpSpPr>
                <p:nvPr/>
              </p:nvGrpSpPr>
              <p:grpSpPr bwMode="auto">
                <a:xfrm>
                  <a:off x="1678" y="3057"/>
                  <a:ext cx="127" cy="119"/>
                  <a:chOff x="1678" y="3057"/>
                  <a:chExt cx="127" cy="119"/>
                </a:xfrm>
              </p:grpSpPr>
              <p:sp>
                <p:nvSpPr>
                  <p:cNvPr id="458" name="Freeform 422"/>
                  <p:cNvSpPr>
                    <a:spLocks/>
                  </p:cNvSpPr>
                  <p:nvPr/>
                </p:nvSpPr>
                <p:spPr bwMode="auto">
                  <a:xfrm>
                    <a:off x="1678" y="3057"/>
                    <a:ext cx="127" cy="119"/>
                  </a:xfrm>
                  <a:custGeom>
                    <a:avLst/>
                    <a:gdLst/>
                    <a:ahLst/>
                    <a:cxnLst>
                      <a:cxn ang="0">
                        <a:pos x="27" y="0"/>
                      </a:cxn>
                      <a:cxn ang="0">
                        <a:pos x="0" y="28"/>
                      </a:cxn>
                      <a:cxn ang="0">
                        <a:pos x="0" y="119"/>
                      </a:cxn>
                      <a:cxn ang="0">
                        <a:pos x="100" y="119"/>
                      </a:cxn>
                      <a:cxn ang="0">
                        <a:pos x="127" y="92"/>
                      </a:cxn>
                      <a:cxn ang="0">
                        <a:pos x="127" y="0"/>
                      </a:cxn>
                      <a:cxn ang="0">
                        <a:pos x="27" y="0"/>
                      </a:cxn>
                    </a:cxnLst>
                    <a:rect l="0" t="0" r="r" b="b"/>
                    <a:pathLst>
                      <a:path w="127" h="119">
                        <a:moveTo>
                          <a:pt x="27" y="0"/>
                        </a:moveTo>
                        <a:lnTo>
                          <a:pt x="0" y="28"/>
                        </a:lnTo>
                        <a:lnTo>
                          <a:pt x="0" y="119"/>
                        </a:lnTo>
                        <a:lnTo>
                          <a:pt x="100" y="119"/>
                        </a:lnTo>
                        <a:lnTo>
                          <a:pt x="127" y="92"/>
                        </a:lnTo>
                        <a:lnTo>
                          <a:pt x="127" y="0"/>
                        </a:lnTo>
                        <a:lnTo>
                          <a:pt x="27" y="0"/>
                        </a:lnTo>
                        <a:close/>
                      </a:path>
                    </a:pathLst>
                  </a:custGeom>
                  <a:solidFill>
                    <a:srgbClr val="FFCC99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59" name="Freeform 423"/>
                  <p:cNvSpPr>
                    <a:spLocks/>
                  </p:cNvSpPr>
                  <p:nvPr/>
                </p:nvSpPr>
                <p:spPr bwMode="auto">
                  <a:xfrm>
                    <a:off x="1678" y="3057"/>
                    <a:ext cx="127" cy="28"/>
                  </a:xfrm>
                  <a:custGeom>
                    <a:avLst/>
                    <a:gdLst/>
                    <a:ahLst/>
                    <a:cxnLst>
                      <a:cxn ang="0">
                        <a:pos x="0" y="28"/>
                      </a:cxn>
                      <a:cxn ang="0">
                        <a:pos x="100" y="28"/>
                      </a:cxn>
                      <a:cxn ang="0">
                        <a:pos x="127" y="0"/>
                      </a:cxn>
                      <a:cxn ang="0">
                        <a:pos x="27" y="0"/>
                      </a:cxn>
                      <a:cxn ang="0">
                        <a:pos x="0" y="28"/>
                      </a:cxn>
                    </a:cxnLst>
                    <a:rect l="0" t="0" r="r" b="b"/>
                    <a:pathLst>
                      <a:path w="127" h="28">
                        <a:moveTo>
                          <a:pt x="0" y="28"/>
                        </a:moveTo>
                        <a:lnTo>
                          <a:pt x="100" y="28"/>
                        </a:lnTo>
                        <a:lnTo>
                          <a:pt x="127" y="0"/>
                        </a:lnTo>
                        <a:lnTo>
                          <a:pt x="27" y="0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FFCC99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60" name="Freeform 424"/>
                  <p:cNvSpPr>
                    <a:spLocks/>
                  </p:cNvSpPr>
                  <p:nvPr/>
                </p:nvSpPr>
                <p:spPr bwMode="auto">
                  <a:xfrm>
                    <a:off x="1778" y="3057"/>
                    <a:ext cx="27" cy="119"/>
                  </a:xfrm>
                  <a:custGeom>
                    <a:avLst/>
                    <a:gdLst/>
                    <a:ahLst/>
                    <a:cxnLst>
                      <a:cxn ang="0">
                        <a:pos x="0" y="28"/>
                      </a:cxn>
                      <a:cxn ang="0">
                        <a:pos x="27" y="0"/>
                      </a:cxn>
                      <a:cxn ang="0">
                        <a:pos x="27" y="92"/>
                      </a:cxn>
                      <a:cxn ang="0">
                        <a:pos x="0" y="119"/>
                      </a:cxn>
                      <a:cxn ang="0">
                        <a:pos x="0" y="28"/>
                      </a:cxn>
                    </a:cxnLst>
                    <a:rect l="0" t="0" r="r" b="b"/>
                    <a:pathLst>
                      <a:path w="27" h="119">
                        <a:moveTo>
                          <a:pt x="0" y="28"/>
                        </a:moveTo>
                        <a:lnTo>
                          <a:pt x="27" y="0"/>
                        </a:lnTo>
                        <a:lnTo>
                          <a:pt x="27" y="92"/>
                        </a:lnTo>
                        <a:lnTo>
                          <a:pt x="0" y="119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FFCC99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61" name="Freeform 425"/>
                  <p:cNvSpPr>
                    <a:spLocks/>
                  </p:cNvSpPr>
                  <p:nvPr/>
                </p:nvSpPr>
                <p:spPr bwMode="auto">
                  <a:xfrm>
                    <a:off x="1678" y="3057"/>
                    <a:ext cx="127" cy="119"/>
                  </a:xfrm>
                  <a:custGeom>
                    <a:avLst/>
                    <a:gdLst/>
                    <a:ahLst/>
                    <a:cxnLst>
                      <a:cxn ang="0">
                        <a:pos x="3" y="0"/>
                      </a:cxn>
                      <a:cxn ang="0">
                        <a:pos x="0" y="3"/>
                      </a:cxn>
                      <a:cxn ang="0">
                        <a:pos x="0" y="13"/>
                      </a:cxn>
                      <a:cxn ang="0">
                        <a:pos x="11" y="13"/>
                      </a:cxn>
                      <a:cxn ang="0">
                        <a:pos x="14" y="10"/>
                      </a:cxn>
                      <a:cxn ang="0">
                        <a:pos x="14" y="0"/>
                      </a:cxn>
                      <a:cxn ang="0">
                        <a:pos x="3" y="0"/>
                      </a:cxn>
                    </a:cxnLst>
                    <a:rect l="0" t="0" r="r" b="b"/>
                    <a:pathLst>
                      <a:path w="14" h="13">
                        <a:moveTo>
                          <a:pt x="3" y="0"/>
                        </a:moveTo>
                        <a:lnTo>
                          <a:pt x="0" y="3"/>
                        </a:lnTo>
                        <a:lnTo>
                          <a:pt x="0" y="13"/>
                        </a:lnTo>
                        <a:lnTo>
                          <a:pt x="11" y="13"/>
                        </a:lnTo>
                        <a:lnTo>
                          <a:pt x="14" y="10"/>
                        </a:lnTo>
                        <a:lnTo>
                          <a:pt x="14" y="0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FFCC99"/>
                  </a:solidFill>
                  <a:ln w="14288" cap="flat">
                    <a:solidFill>
                      <a:srgbClr val="3333CC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62" name="Freeform 426"/>
                  <p:cNvSpPr>
                    <a:spLocks/>
                  </p:cNvSpPr>
                  <p:nvPr/>
                </p:nvSpPr>
                <p:spPr bwMode="auto">
                  <a:xfrm>
                    <a:off x="1678" y="3057"/>
                    <a:ext cx="127" cy="28"/>
                  </a:xfrm>
                  <a:custGeom>
                    <a:avLst/>
                    <a:gdLst/>
                    <a:ahLst/>
                    <a:cxnLst>
                      <a:cxn ang="0">
                        <a:pos x="0" y="3"/>
                      </a:cxn>
                      <a:cxn ang="0">
                        <a:pos x="11" y="3"/>
                      </a:cxn>
                      <a:cxn ang="0">
                        <a:pos x="14" y="0"/>
                      </a:cxn>
                    </a:cxnLst>
                    <a:rect l="0" t="0" r="r" b="b"/>
                    <a:pathLst>
                      <a:path w="14" h="3">
                        <a:moveTo>
                          <a:pt x="0" y="3"/>
                        </a:moveTo>
                        <a:lnTo>
                          <a:pt x="11" y="3"/>
                        </a:lnTo>
                        <a:lnTo>
                          <a:pt x="14" y="0"/>
                        </a:lnTo>
                      </a:path>
                    </a:pathLst>
                  </a:custGeom>
                  <a:solidFill>
                    <a:srgbClr val="FFCC99"/>
                  </a:solidFill>
                  <a:ln w="14288" cap="flat">
                    <a:solidFill>
                      <a:srgbClr val="3333CC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63" name="Line 427"/>
                  <p:cNvSpPr>
                    <a:spLocks noChangeShapeType="1"/>
                  </p:cNvSpPr>
                  <p:nvPr/>
                </p:nvSpPr>
                <p:spPr bwMode="auto">
                  <a:xfrm>
                    <a:off x="1778" y="3085"/>
                    <a:ext cx="1" cy="91"/>
                  </a:xfrm>
                  <a:prstGeom prst="line">
                    <a:avLst/>
                  </a:prstGeom>
                  <a:noFill/>
                  <a:ln w="14288">
                    <a:solidFill>
                      <a:srgbClr val="3333CC"/>
                    </a:solidFill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412" name="Group 428"/>
              <p:cNvGrpSpPr>
                <a:grpSpLocks/>
              </p:cNvGrpSpPr>
              <p:nvPr/>
            </p:nvGrpSpPr>
            <p:grpSpPr bwMode="auto">
              <a:xfrm>
                <a:off x="1460" y="2966"/>
                <a:ext cx="345" cy="119"/>
                <a:chOff x="1460" y="2966"/>
                <a:chExt cx="345" cy="119"/>
              </a:xfrm>
            </p:grpSpPr>
            <p:grpSp>
              <p:nvGrpSpPr>
                <p:cNvPr id="413" name="Group 429"/>
                <p:cNvGrpSpPr>
                  <a:grpSpLocks/>
                </p:cNvGrpSpPr>
                <p:nvPr/>
              </p:nvGrpSpPr>
              <p:grpSpPr bwMode="auto">
                <a:xfrm>
                  <a:off x="1460" y="2966"/>
                  <a:ext cx="127" cy="119"/>
                  <a:chOff x="1460" y="2966"/>
                  <a:chExt cx="127" cy="119"/>
                </a:xfrm>
              </p:grpSpPr>
              <p:sp>
                <p:nvSpPr>
                  <p:cNvPr id="449" name="Freeform 430"/>
                  <p:cNvSpPr>
                    <a:spLocks/>
                  </p:cNvSpPr>
                  <p:nvPr/>
                </p:nvSpPr>
                <p:spPr bwMode="auto">
                  <a:xfrm>
                    <a:off x="1460" y="2966"/>
                    <a:ext cx="127" cy="119"/>
                  </a:xfrm>
                  <a:custGeom>
                    <a:avLst/>
                    <a:gdLst/>
                    <a:ahLst/>
                    <a:cxnLst>
                      <a:cxn ang="0">
                        <a:pos x="27" y="0"/>
                      </a:cxn>
                      <a:cxn ang="0">
                        <a:pos x="0" y="27"/>
                      </a:cxn>
                      <a:cxn ang="0">
                        <a:pos x="0" y="119"/>
                      </a:cxn>
                      <a:cxn ang="0">
                        <a:pos x="100" y="119"/>
                      </a:cxn>
                      <a:cxn ang="0">
                        <a:pos x="127" y="91"/>
                      </a:cxn>
                      <a:cxn ang="0">
                        <a:pos x="127" y="0"/>
                      </a:cxn>
                      <a:cxn ang="0">
                        <a:pos x="27" y="0"/>
                      </a:cxn>
                    </a:cxnLst>
                    <a:rect l="0" t="0" r="r" b="b"/>
                    <a:pathLst>
                      <a:path w="127" h="119">
                        <a:moveTo>
                          <a:pt x="27" y="0"/>
                        </a:moveTo>
                        <a:lnTo>
                          <a:pt x="0" y="27"/>
                        </a:lnTo>
                        <a:lnTo>
                          <a:pt x="0" y="119"/>
                        </a:lnTo>
                        <a:lnTo>
                          <a:pt x="100" y="119"/>
                        </a:lnTo>
                        <a:lnTo>
                          <a:pt x="127" y="91"/>
                        </a:lnTo>
                        <a:lnTo>
                          <a:pt x="127" y="0"/>
                        </a:lnTo>
                        <a:lnTo>
                          <a:pt x="27" y="0"/>
                        </a:lnTo>
                        <a:close/>
                      </a:path>
                    </a:pathLst>
                  </a:custGeom>
                  <a:solidFill>
                    <a:srgbClr val="FFCC99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50" name="Freeform 431"/>
                  <p:cNvSpPr>
                    <a:spLocks/>
                  </p:cNvSpPr>
                  <p:nvPr/>
                </p:nvSpPr>
                <p:spPr bwMode="auto">
                  <a:xfrm>
                    <a:off x="1460" y="2966"/>
                    <a:ext cx="127" cy="27"/>
                  </a:xfrm>
                  <a:custGeom>
                    <a:avLst/>
                    <a:gdLst/>
                    <a:ahLst/>
                    <a:cxnLst>
                      <a:cxn ang="0">
                        <a:pos x="0" y="27"/>
                      </a:cxn>
                      <a:cxn ang="0">
                        <a:pos x="100" y="27"/>
                      </a:cxn>
                      <a:cxn ang="0">
                        <a:pos x="127" y="0"/>
                      </a:cxn>
                      <a:cxn ang="0">
                        <a:pos x="27" y="0"/>
                      </a:cxn>
                      <a:cxn ang="0">
                        <a:pos x="0" y="27"/>
                      </a:cxn>
                    </a:cxnLst>
                    <a:rect l="0" t="0" r="r" b="b"/>
                    <a:pathLst>
                      <a:path w="127" h="27">
                        <a:moveTo>
                          <a:pt x="0" y="27"/>
                        </a:moveTo>
                        <a:lnTo>
                          <a:pt x="100" y="27"/>
                        </a:lnTo>
                        <a:lnTo>
                          <a:pt x="127" y="0"/>
                        </a:lnTo>
                        <a:lnTo>
                          <a:pt x="27" y="0"/>
                        </a:lnTo>
                        <a:lnTo>
                          <a:pt x="0" y="27"/>
                        </a:lnTo>
                        <a:close/>
                      </a:path>
                    </a:pathLst>
                  </a:custGeom>
                  <a:solidFill>
                    <a:srgbClr val="FFCC99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51" name="Freeform 432"/>
                  <p:cNvSpPr>
                    <a:spLocks/>
                  </p:cNvSpPr>
                  <p:nvPr/>
                </p:nvSpPr>
                <p:spPr bwMode="auto">
                  <a:xfrm>
                    <a:off x="1560" y="2966"/>
                    <a:ext cx="27" cy="119"/>
                  </a:xfrm>
                  <a:custGeom>
                    <a:avLst/>
                    <a:gdLst/>
                    <a:ahLst/>
                    <a:cxnLst>
                      <a:cxn ang="0">
                        <a:pos x="0" y="27"/>
                      </a:cxn>
                      <a:cxn ang="0">
                        <a:pos x="27" y="0"/>
                      </a:cxn>
                      <a:cxn ang="0">
                        <a:pos x="27" y="91"/>
                      </a:cxn>
                      <a:cxn ang="0">
                        <a:pos x="0" y="119"/>
                      </a:cxn>
                      <a:cxn ang="0">
                        <a:pos x="0" y="27"/>
                      </a:cxn>
                    </a:cxnLst>
                    <a:rect l="0" t="0" r="r" b="b"/>
                    <a:pathLst>
                      <a:path w="27" h="119">
                        <a:moveTo>
                          <a:pt x="0" y="27"/>
                        </a:moveTo>
                        <a:lnTo>
                          <a:pt x="27" y="0"/>
                        </a:lnTo>
                        <a:lnTo>
                          <a:pt x="27" y="91"/>
                        </a:lnTo>
                        <a:lnTo>
                          <a:pt x="0" y="119"/>
                        </a:lnTo>
                        <a:lnTo>
                          <a:pt x="0" y="27"/>
                        </a:lnTo>
                        <a:close/>
                      </a:path>
                    </a:pathLst>
                  </a:custGeom>
                  <a:solidFill>
                    <a:srgbClr val="FFCC99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52" name="Freeform 433"/>
                  <p:cNvSpPr>
                    <a:spLocks/>
                  </p:cNvSpPr>
                  <p:nvPr/>
                </p:nvSpPr>
                <p:spPr bwMode="auto">
                  <a:xfrm>
                    <a:off x="1460" y="2966"/>
                    <a:ext cx="127" cy="119"/>
                  </a:xfrm>
                  <a:custGeom>
                    <a:avLst/>
                    <a:gdLst/>
                    <a:ahLst/>
                    <a:cxnLst>
                      <a:cxn ang="0">
                        <a:pos x="3" y="0"/>
                      </a:cxn>
                      <a:cxn ang="0">
                        <a:pos x="0" y="3"/>
                      </a:cxn>
                      <a:cxn ang="0">
                        <a:pos x="0" y="13"/>
                      </a:cxn>
                      <a:cxn ang="0">
                        <a:pos x="11" y="13"/>
                      </a:cxn>
                      <a:cxn ang="0">
                        <a:pos x="14" y="10"/>
                      </a:cxn>
                      <a:cxn ang="0">
                        <a:pos x="14" y="0"/>
                      </a:cxn>
                      <a:cxn ang="0">
                        <a:pos x="3" y="0"/>
                      </a:cxn>
                    </a:cxnLst>
                    <a:rect l="0" t="0" r="r" b="b"/>
                    <a:pathLst>
                      <a:path w="14" h="13">
                        <a:moveTo>
                          <a:pt x="3" y="0"/>
                        </a:moveTo>
                        <a:lnTo>
                          <a:pt x="0" y="3"/>
                        </a:lnTo>
                        <a:lnTo>
                          <a:pt x="0" y="13"/>
                        </a:lnTo>
                        <a:lnTo>
                          <a:pt x="11" y="13"/>
                        </a:lnTo>
                        <a:lnTo>
                          <a:pt x="14" y="10"/>
                        </a:lnTo>
                        <a:lnTo>
                          <a:pt x="14" y="0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FFCC99"/>
                  </a:solidFill>
                  <a:ln w="14288" cap="flat">
                    <a:solidFill>
                      <a:srgbClr val="3333CC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53" name="Freeform 434"/>
                  <p:cNvSpPr>
                    <a:spLocks/>
                  </p:cNvSpPr>
                  <p:nvPr/>
                </p:nvSpPr>
                <p:spPr bwMode="auto">
                  <a:xfrm>
                    <a:off x="1460" y="2966"/>
                    <a:ext cx="127" cy="27"/>
                  </a:xfrm>
                  <a:custGeom>
                    <a:avLst/>
                    <a:gdLst/>
                    <a:ahLst/>
                    <a:cxnLst>
                      <a:cxn ang="0">
                        <a:pos x="0" y="3"/>
                      </a:cxn>
                      <a:cxn ang="0">
                        <a:pos x="11" y="3"/>
                      </a:cxn>
                      <a:cxn ang="0">
                        <a:pos x="14" y="0"/>
                      </a:cxn>
                    </a:cxnLst>
                    <a:rect l="0" t="0" r="r" b="b"/>
                    <a:pathLst>
                      <a:path w="14" h="3">
                        <a:moveTo>
                          <a:pt x="0" y="3"/>
                        </a:moveTo>
                        <a:lnTo>
                          <a:pt x="11" y="3"/>
                        </a:lnTo>
                        <a:lnTo>
                          <a:pt x="14" y="0"/>
                        </a:lnTo>
                      </a:path>
                    </a:pathLst>
                  </a:custGeom>
                  <a:solidFill>
                    <a:srgbClr val="FFCC99"/>
                  </a:solidFill>
                  <a:ln w="14288" cap="flat">
                    <a:solidFill>
                      <a:srgbClr val="3333CC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54" name="Line 435"/>
                  <p:cNvSpPr>
                    <a:spLocks noChangeShapeType="1"/>
                  </p:cNvSpPr>
                  <p:nvPr/>
                </p:nvSpPr>
                <p:spPr bwMode="auto">
                  <a:xfrm>
                    <a:off x="1560" y="2993"/>
                    <a:ext cx="1" cy="92"/>
                  </a:xfrm>
                  <a:prstGeom prst="line">
                    <a:avLst/>
                  </a:prstGeom>
                  <a:noFill/>
                  <a:ln w="14288">
                    <a:solidFill>
                      <a:srgbClr val="3333CC"/>
                    </a:solidFill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14" name="Group 436"/>
                <p:cNvGrpSpPr>
                  <a:grpSpLocks/>
                </p:cNvGrpSpPr>
                <p:nvPr/>
              </p:nvGrpSpPr>
              <p:grpSpPr bwMode="auto">
                <a:xfrm>
                  <a:off x="1569" y="2966"/>
                  <a:ext cx="136" cy="119"/>
                  <a:chOff x="1569" y="2966"/>
                  <a:chExt cx="136" cy="119"/>
                </a:xfrm>
              </p:grpSpPr>
              <p:sp>
                <p:nvSpPr>
                  <p:cNvPr id="443" name="Freeform 437"/>
                  <p:cNvSpPr>
                    <a:spLocks/>
                  </p:cNvSpPr>
                  <p:nvPr/>
                </p:nvSpPr>
                <p:spPr bwMode="auto">
                  <a:xfrm>
                    <a:off x="1569" y="2966"/>
                    <a:ext cx="136" cy="119"/>
                  </a:xfrm>
                  <a:custGeom>
                    <a:avLst/>
                    <a:gdLst/>
                    <a:ahLst/>
                    <a:cxnLst>
                      <a:cxn ang="0">
                        <a:pos x="27" y="0"/>
                      </a:cxn>
                      <a:cxn ang="0">
                        <a:pos x="0" y="27"/>
                      </a:cxn>
                      <a:cxn ang="0">
                        <a:pos x="0" y="119"/>
                      </a:cxn>
                      <a:cxn ang="0">
                        <a:pos x="100" y="119"/>
                      </a:cxn>
                      <a:cxn ang="0">
                        <a:pos x="136" y="91"/>
                      </a:cxn>
                      <a:cxn ang="0">
                        <a:pos x="136" y="0"/>
                      </a:cxn>
                      <a:cxn ang="0">
                        <a:pos x="27" y="0"/>
                      </a:cxn>
                    </a:cxnLst>
                    <a:rect l="0" t="0" r="r" b="b"/>
                    <a:pathLst>
                      <a:path w="136" h="119">
                        <a:moveTo>
                          <a:pt x="27" y="0"/>
                        </a:moveTo>
                        <a:lnTo>
                          <a:pt x="0" y="27"/>
                        </a:lnTo>
                        <a:lnTo>
                          <a:pt x="0" y="119"/>
                        </a:lnTo>
                        <a:lnTo>
                          <a:pt x="100" y="119"/>
                        </a:lnTo>
                        <a:lnTo>
                          <a:pt x="136" y="91"/>
                        </a:lnTo>
                        <a:lnTo>
                          <a:pt x="136" y="0"/>
                        </a:lnTo>
                        <a:lnTo>
                          <a:pt x="27" y="0"/>
                        </a:lnTo>
                        <a:close/>
                      </a:path>
                    </a:pathLst>
                  </a:custGeom>
                  <a:solidFill>
                    <a:srgbClr val="FFCC99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44" name="Freeform 438"/>
                  <p:cNvSpPr>
                    <a:spLocks/>
                  </p:cNvSpPr>
                  <p:nvPr/>
                </p:nvSpPr>
                <p:spPr bwMode="auto">
                  <a:xfrm>
                    <a:off x="1569" y="2966"/>
                    <a:ext cx="136" cy="27"/>
                  </a:xfrm>
                  <a:custGeom>
                    <a:avLst/>
                    <a:gdLst/>
                    <a:ahLst/>
                    <a:cxnLst>
                      <a:cxn ang="0">
                        <a:pos x="0" y="27"/>
                      </a:cxn>
                      <a:cxn ang="0">
                        <a:pos x="100" y="27"/>
                      </a:cxn>
                      <a:cxn ang="0">
                        <a:pos x="136" y="0"/>
                      </a:cxn>
                      <a:cxn ang="0">
                        <a:pos x="27" y="0"/>
                      </a:cxn>
                      <a:cxn ang="0">
                        <a:pos x="0" y="27"/>
                      </a:cxn>
                    </a:cxnLst>
                    <a:rect l="0" t="0" r="r" b="b"/>
                    <a:pathLst>
                      <a:path w="136" h="27">
                        <a:moveTo>
                          <a:pt x="0" y="27"/>
                        </a:moveTo>
                        <a:lnTo>
                          <a:pt x="100" y="27"/>
                        </a:lnTo>
                        <a:lnTo>
                          <a:pt x="136" y="0"/>
                        </a:lnTo>
                        <a:lnTo>
                          <a:pt x="27" y="0"/>
                        </a:lnTo>
                        <a:lnTo>
                          <a:pt x="0" y="27"/>
                        </a:lnTo>
                        <a:close/>
                      </a:path>
                    </a:pathLst>
                  </a:custGeom>
                  <a:solidFill>
                    <a:srgbClr val="FFCC99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45" name="Freeform 439"/>
                  <p:cNvSpPr>
                    <a:spLocks/>
                  </p:cNvSpPr>
                  <p:nvPr/>
                </p:nvSpPr>
                <p:spPr bwMode="auto">
                  <a:xfrm>
                    <a:off x="1669" y="2966"/>
                    <a:ext cx="36" cy="119"/>
                  </a:xfrm>
                  <a:custGeom>
                    <a:avLst/>
                    <a:gdLst/>
                    <a:ahLst/>
                    <a:cxnLst>
                      <a:cxn ang="0">
                        <a:pos x="0" y="27"/>
                      </a:cxn>
                      <a:cxn ang="0">
                        <a:pos x="36" y="0"/>
                      </a:cxn>
                      <a:cxn ang="0">
                        <a:pos x="36" y="91"/>
                      </a:cxn>
                      <a:cxn ang="0">
                        <a:pos x="0" y="119"/>
                      </a:cxn>
                      <a:cxn ang="0">
                        <a:pos x="0" y="27"/>
                      </a:cxn>
                    </a:cxnLst>
                    <a:rect l="0" t="0" r="r" b="b"/>
                    <a:pathLst>
                      <a:path w="36" h="119">
                        <a:moveTo>
                          <a:pt x="0" y="27"/>
                        </a:moveTo>
                        <a:lnTo>
                          <a:pt x="36" y="0"/>
                        </a:lnTo>
                        <a:lnTo>
                          <a:pt x="36" y="91"/>
                        </a:lnTo>
                        <a:lnTo>
                          <a:pt x="0" y="119"/>
                        </a:lnTo>
                        <a:lnTo>
                          <a:pt x="0" y="27"/>
                        </a:lnTo>
                        <a:close/>
                      </a:path>
                    </a:pathLst>
                  </a:custGeom>
                  <a:solidFill>
                    <a:srgbClr val="FFCC99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46" name="Freeform 440"/>
                  <p:cNvSpPr>
                    <a:spLocks/>
                  </p:cNvSpPr>
                  <p:nvPr/>
                </p:nvSpPr>
                <p:spPr bwMode="auto">
                  <a:xfrm>
                    <a:off x="1569" y="2966"/>
                    <a:ext cx="136" cy="119"/>
                  </a:xfrm>
                  <a:custGeom>
                    <a:avLst/>
                    <a:gdLst/>
                    <a:ahLst/>
                    <a:cxnLst>
                      <a:cxn ang="0">
                        <a:pos x="3" y="0"/>
                      </a:cxn>
                      <a:cxn ang="0">
                        <a:pos x="0" y="3"/>
                      </a:cxn>
                      <a:cxn ang="0">
                        <a:pos x="0" y="13"/>
                      </a:cxn>
                      <a:cxn ang="0">
                        <a:pos x="11" y="13"/>
                      </a:cxn>
                      <a:cxn ang="0">
                        <a:pos x="15" y="10"/>
                      </a:cxn>
                      <a:cxn ang="0">
                        <a:pos x="15" y="0"/>
                      </a:cxn>
                      <a:cxn ang="0">
                        <a:pos x="3" y="0"/>
                      </a:cxn>
                    </a:cxnLst>
                    <a:rect l="0" t="0" r="r" b="b"/>
                    <a:pathLst>
                      <a:path w="15" h="13">
                        <a:moveTo>
                          <a:pt x="3" y="0"/>
                        </a:moveTo>
                        <a:lnTo>
                          <a:pt x="0" y="3"/>
                        </a:lnTo>
                        <a:lnTo>
                          <a:pt x="0" y="13"/>
                        </a:lnTo>
                        <a:lnTo>
                          <a:pt x="11" y="13"/>
                        </a:lnTo>
                        <a:lnTo>
                          <a:pt x="15" y="10"/>
                        </a:lnTo>
                        <a:lnTo>
                          <a:pt x="15" y="0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FFCC99"/>
                  </a:solidFill>
                  <a:ln w="14288" cap="flat">
                    <a:solidFill>
                      <a:srgbClr val="3333CC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47" name="Freeform 441"/>
                  <p:cNvSpPr>
                    <a:spLocks/>
                  </p:cNvSpPr>
                  <p:nvPr/>
                </p:nvSpPr>
                <p:spPr bwMode="auto">
                  <a:xfrm>
                    <a:off x="1569" y="2966"/>
                    <a:ext cx="136" cy="27"/>
                  </a:xfrm>
                  <a:custGeom>
                    <a:avLst/>
                    <a:gdLst/>
                    <a:ahLst/>
                    <a:cxnLst>
                      <a:cxn ang="0">
                        <a:pos x="0" y="3"/>
                      </a:cxn>
                      <a:cxn ang="0">
                        <a:pos x="11" y="3"/>
                      </a:cxn>
                      <a:cxn ang="0">
                        <a:pos x="15" y="0"/>
                      </a:cxn>
                    </a:cxnLst>
                    <a:rect l="0" t="0" r="r" b="b"/>
                    <a:pathLst>
                      <a:path w="15" h="3">
                        <a:moveTo>
                          <a:pt x="0" y="3"/>
                        </a:moveTo>
                        <a:lnTo>
                          <a:pt x="11" y="3"/>
                        </a:lnTo>
                        <a:lnTo>
                          <a:pt x="15" y="0"/>
                        </a:lnTo>
                      </a:path>
                    </a:pathLst>
                  </a:custGeom>
                  <a:solidFill>
                    <a:srgbClr val="FFCC99"/>
                  </a:solidFill>
                  <a:ln w="14288" cap="flat">
                    <a:solidFill>
                      <a:srgbClr val="3333CC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48" name="Line 442"/>
                  <p:cNvSpPr>
                    <a:spLocks noChangeShapeType="1"/>
                  </p:cNvSpPr>
                  <p:nvPr/>
                </p:nvSpPr>
                <p:spPr bwMode="auto">
                  <a:xfrm>
                    <a:off x="1669" y="2993"/>
                    <a:ext cx="1" cy="92"/>
                  </a:xfrm>
                  <a:prstGeom prst="line">
                    <a:avLst/>
                  </a:prstGeom>
                  <a:noFill/>
                  <a:ln w="14288">
                    <a:solidFill>
                      <a:srgbClr val="3333CC"/>
                    </a:solidFill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15" name="Group 443"/>
                <p:cNvGrpSpPr>
                  <a:grpSpLocks/>
                </p:cNvGrpSpPr>
                <p:nvPr/>
              </p:nvGrpSpPr>
              <p:grpSpPr bwMode="auto">
                <a:xfrm>
                  <a:off x="1678" y="2966"/>
                  <a:ext cx="127" cy="119"/>
                  <a:chOff x="1678" y="2966"/>
                  <a:chExt cx="127" cy="119"/>
                </a:xfrm>
              </p:grpSpPr>
              <p:sp>
                <p:nvSpPr>
                  <p:cNvPr id="437" name="Freeform 444"/>
                  <p:cNvSpPr>
                    <a:spLocks/>
                  </p:cNvSpPr>
                  <p:nvPr/>
                </p:nvSpPr>
                <p:spPr bwMode="auto">
                  <a:xfrm>
                    <a:off x="1678" y="2966"/>
                    <a:ext cx="127" cy="119"/>
                  </a:xfrm>
                  <a:custGeom>
                    <a:avLst/>
                    <a:gdLst/>
                    <a:ahLst/>
                    <a:cxnLst>
                      <a:cxn ang="0">
                        <a:pos x="27" y="0"/>
                      </a:cxn>
                      <a:cxn ang="0">
                        <a:pos x="0" y="27"/>
                      </a:cxn>
                      <a:cxn ang="0">
                        <a:pos x="0" y="119"/>
                      </a:cxn>
                      <a:cxn ang="0">
                        <a:pos x="100" y="119"/>
                      </a:cxn>
                      <a:cxn ang="0">
                        <a:pos x="127" y="91"/>
                      </a:cxn>
                      <a:cxn ang="0">
                        <a:pos x="127" y="0"/>
                      </a:cxn>
                      <a:cxn ang="0">
                        <a:pos x="27" y="0"/>
                      </a:cxn>
                    </a:cxnLst>
                    <a:rect l="0" t="0" r="r" b="b"/>
                    <a:pathLst>
                      <a:path w="127" h="119">
                        <a:moveTo>
                          <a:pt x="27" y="0"/>
                        </a:moveTo>
                        <a:lnTo>
                          <a:pt x="0" y="27"/>
                        </a:lnTo>
                        <a:lnTo>
                          <a:pt x="0" y="119"/>
                        </a:lnTo>
                        <a:lnTo>
                          <a:pt x="100" y="119"/>
                        </a:lnTo>
                        <a:lnTo>
                          <a:pt x="127" y="91"/>
                        </a:lnTo>
                        <a:lnTo>
                          <a:pt x="127" y="0"/>
                        </a:lnTo>
                        <a:lnTo>
                          <a:pt x="27" y="0"/>
                        </a:lnTo>
                        <a:close/>
                      </a:path>
                    </a:pathLst>
                  </a:custGeom>
                  <a:solidFill>
                    <a:srgbClr val="FFCC99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38" name="Freeform 445"/>
                  <p:cNvSpPr>
                    <a:spLocks/>
                  </p:cNvSpPr>
                  <p:nvPr/>
                </p:nvSpPr>
                <p:spPr bwMode="auto">
                  <a:xfrm>
                    <a:off x="1678" y="2966"/>
                    <a:ext cx="127" cy="27"/>
                  </a:xfrm>
                  <a:custGeom>
                    <a:avLst/>
                    <a:gdLst/>
                    <a:ahLst/>
                    <a:cxnLst>
                      <a:cxn ang="0">
                        <a:pos x="0" y="27"/>
                      </a:cxn>
                      <a:cxn ang="0">
                        <a:pos x="100" y="27"/>
                      </a:cxn>
                      <a:cxn ang="0">
                        <a:pos x="127" y="0"/>
                      </a:cxn>
                      <a:cxn ang="0">
                        <a:pos x="27" y="0"/>
                      </a:cxn>
                      <a:cxn ang="0">
                        <a:pos x="0" y="27"/>
                      </a:cxn>
                    </a:cxnLst>
                    <a:rect l="0" t="0" r="r" b="b"/>
                    <a:pathLst>
                      <a:path w="127" h="27">
                        <a:moveTo>
                          <a:pt x="0" y="27"/>
                        </a:moveTo>
                        <a:lnTo>
                          <a:pt x="100" y="27"/>
                        </a:lnTo>
                        <a:lnTo>
                          <a:pt x="127" y="0"/>
                        </a:lnTo>
                        <a:lnTo>
                          <a:pt x="27" y="0"/>
                        </a:lnTo>
                        <a:lnTo>
                          <a:pt x="0" y="27"/>
                        </a:lnTo>
                        <a:close/>
                      </a:path>
                    </a:pathLst>
                  </a:custGeom>
                  <a:solidFill>
                    <a:srgbClr val="FFCC99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39" name="Freeform 446"/>
                  <p:cNvSpPr>
                    <a:spLocks/>
                  </p:cNvSpPr>
                  <p:nvPr/>
                </p:nvSpPr>
                <p:spPr bwMode="auto">
                  <a:xfrm>
                    <a:off x="1778" y="2966"/>
                    <a:ext cx="27" cy="119"/>
                  </a:xfrm>
                  <a:custGeom>
                    <a:avLst/>
                    <a:gdLst/>
                    <a:ahLst/>
                    <a:cxnLst>
                      <a:cxn ang="0">
                        <a:pos x="0" y="27"/>
                      </a:cxn>
                      <a:cxn ang="0">
                        <a:pos x="27" y="0"/>
                      </a:cxn>
                      <a:cxn ang="0">
                        <a:pos x="27" y="91"/>
                      </a:cxn>
                      <a:cxn ang="0">
                        <a:pos x="0" y="119"/>
                      </a:cxn>
                      <a:cxn ang="0">
                        <a:pos x="0" y="27"/>
                      </a:cxn>
                    </a:cxnLst>
                    <a:rect l="0" t="0" r="r" b="b"/>
                    <a:pathLst>
                      <a:path w="27" h="119">
                        <a:moveTo>
                          <a:pt x="0" y="27"/>
                        </a:moveTo>
                        <a:lnTo>
                          <a:pt x="27" y="0"/>
                        </a:lnTo>
                        <a:lnTo>
                          <a:pt x="27" y="91"/>
                        </a:lnTo>
                        <a:lnTo>
                          <a:pt x="0" y="119"/>
                        </a:lnTo>
                        <a:lnTo>
                          <a:pt x="0" y="27"/>
                        </a:lnTo>
                        <a:close/>
                      </a:path>
                    </a:pathLst>
                  </a:custGeom>
                  <a:solidFill>
                    <a:srgbClr val="FFCC99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40" name="Freeform 447"/>
                  <p:cNvSpPr>
                    <a:spLocks/>
                  </p:cNvSpPr>
                  <p:nvPr/>
                </p:nvSpPr>
                <p:spPr bwMode="auto">
                  <a:xfrm>
                    <a:off x="1678" y="2966"/>
                    <a:ext cx="127" cy="119"/>
                  </a:xfrm>
                  <a:custGeom>
                    <a:avLst/>
                    <a:gdLst/>
                    <a:ahLst/>
                    <a:cxnLst>
                      <a:cxn ang="0">
                        <a:pos x="3" y="0"/>
                      </a:cxn>
                      <a:cxn ang="0">
                        <a:pos x="0" y="3"/>
                      </a:cxn>
                      <a:cxn ang="0">
                        <a:pos x="0" y="13"/>
                      </a:cxn>
                      <a:cxn ang="0">
                        <a:pos x="11" y="13"/>
                      </a:cxn>
                      <a:cxn ang="0">
                        <a:pos x="14" y="10"/>
                      </a:cxn>
                      <a:cxn ang="0">
                        <a:pos x="14" y="0"/>
                      </a:cxn>
                      <a:cxn ang="0">
                        <a:pos x="3" y="0"/>
                      </a:cxn>
                    </a:cxnLst>
                    <a:rect l="0" t="0" r="r" b="b"/>
                    <a:pathLst>
                      <a:path w="14" h="13">
                        <a:moveTo>
                          <a:pt x="3" y="0"/>
                        </a:moveTo>
                        <a:lnTo>
                          <a:pt x="0" y="3"/>
                        </a:lnTo>
                        <a:lnTo>
                          <a:pt x="0" y="13"/>
                        </a:lnTo>
                        <a:lnTo>
                          <a:pt x="11" y="13"/>
                        </a:lnTo>
                        <a:lnTo>
                          <a:pt x="14" y="10"/>
                        </a:lnTo>
                        <a:lnTo>
                          <a:pt x="14" y="0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FFCC99"/>
                  </a:solidFill>
                  <a:ln w="14288" cap="flat">
                    <a:solidFill>
                      <a:srgbClr val="3333CC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41" name="Freeform 448"/>
                  <p:cNvSpPr>
                    <a:spLocks/>
                  </p:cNvSpPr>
                  <p:nvPr/>
                </p:nvSpPr>
                <p:spPr bwMode="auto">
                  <a:xfrm>
                    <a:off x="1678" y="2966"/>
                    <a:ext cx="127" cy="27"/>
                  </a:xfrm>
                  <a:custGeom>
                    <a:avLst/>
                    <a:gdLst/>
                    <a:ahLst/>
                    <a:cxnLst>
                      <a:cxn ang="0">
                        <a:pos x="0" y="3"/>
                      </a:cxn>
                      <a:cxn ang="0">
                        <a:pos x="11" y="3"/>
                      </a:cxn>
                      <a:cxn ang="0">
                        <a:pos x="14" y="0"/>
                      </a:cxn>
                    </a:cxnLst>
                    <a:rect l="0" t="0" r="r" b="b"/>
                    <a:pathLst>
                      <a:path w="14" h="3">
                        <a:moveTo>
                          <a:pt x="0" y="3"/>
                        </a:moveTo>
                        <a:lnTo>
                          <a:pt x="11" y="3"/>
                        </a:lnTo>
                        <a:lnTo>
                          <a:pt x="14" y="0"/>
                        </a:lnTo>
                      </a:path>
                    </a:pathLst>
                  </a:custGeom>
                  <a:solidFill>
                    <a:srgbClr val="FFCC99"/>
                  </a:solidFill>
                  <a:ln w="14288" cap="flat">
                    <a:solidFill>
                      <a:srgbClr val="3333CC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42" name="Line 449"/>
                  <p:cNvSpPr>
                    <a:spLocks noChangeShapeType="1"/>
                  </p:cNvSpPr>
                  <p:nvPr/>
                </p:nvSpPr>
                <p:spPr bwMode="auto">
                  <a:xfrm>
                    <a:off x="1778" y="2993"/>
                    <a:ext cx="1" cy="92"/>
                  </a:xfrm>
                  <a:prstGeom prst="line">
                    <a:avLst/>
                  </a:prstGeom>
                  <a:noFill/>
                  <a:ln w="14288">
                    <a:solidFill>
                      <a:srgbClr val="3333CC"/>
                    </a:solidFill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434" name="Group 450"/>
              <p:cNvGrpSpPr>
                <a:grpSpLocks/>
              </p:cNvGrpSpPr>
              <p:nvPr/>
            </p:nvGrpSpPr>
            <p:grpSpPr bwMode="auto">
              <a:xfrm>
                <a:off x="1460" y="2874"/>
                <a:ext cx="345" cy="119"/>
                <a:chOff x="1460" y="2874"/>
                <a:chExt cx="345" cy="119"/>
              </a:xfrm>
            </p:grpSpPr>
            <p:grpSp>
              <p:nvGrpSpPr>
                <p:cNvPr id="435" name="Group 451"/>
                <p:cNvGrpSpPr>
                  <a:grpSpLocks/>
                </p:cNvGrpSpPr>
                <p:nvPr/>
              </p:nvGrpSpPr>
              <p:grpSpPr bwMode="auto">
                <a:xfrm>
                  <a:off x="1460" y="2874"/>
                  <a:ext cx="127" cy="119"/>
                  <a:chOff x="1460" y="2874"/>
                  <a:chExt cx="127" cy="119"/>
                </a:xfrm>
              </p:grpSpPr>
              <p:sp>
                <p:nvSpPr>
                  <p:cNvPr id="428" name="Freeform 452"/>
                  <p:cNvSpPr>
                    <a:spLocks/>
                  </p:cNvSpPr>
                  <p:nvPr/>
                </p:nvSpPr>
                <p:spPr bwMode="auto">
                  <a:xfrm>
                    <a:off x="1460" y="2874"/>
                    <a:ext cx="127" cy="119"/>
                  </a:xfrm>
                  <a:custGeom>
                    <a:avLst/>
                    <a:gdLst/>
                    <a:ahLst/>
                    <a:cxnLst>
                      <a:cxn ang="0">
                        <a:pos x="27" y="0"/>
                      </a:cxn>
                      <a:cxn ang="0">
                        <a:pos x="0" y="28"/>
                      </a:cxn>
                      <a:cxn ang="0">
                        <a:pos x="0" y="119"/>
                      </a:cxn>
                      <a:cxn ang="0">
                        <a:pos x="100" y="119"/>
                      </a:cxn>
                      <a:cxn ang="0">
                        <a:pos x="127" y="83"/>
                      </a:cxn>
                      <a:cxn ang="0">
                        <a:pos x="127" y="0"/>
                      </a:cxn>
                      <a:cxn ang="0">
                        <a:pos x="27" y="0"/>
                      </a:cxn>
                    </a:cxnLst>
                    <a:rect l="0" t="0" r="r" b="b"/>
                    <a:pathLst>
                      <a:path w="127" h="119">
                        <a:moveTo>
                          <a:pt x="27" y="0"/>
                        </a:moveTo>
                        <a:lnTo>
                          <a:pt x="0" y="28"/>
                        </a:lnTo>
                        <a:lnTo>
                          <a:pt x="0" y="119"/>
                        </a:lnTo>
                        <a:lnTo>
                          <a:pt x="100" y="119"/>
                        </a:lnTo>
                        <a:lnTo>
                          <a:pt x="127" y="83"/>
                        </a:lnTo>
                        <a:lnTo>
                          <a:pt x="127" y="0"/>
                        </a:lnTo>
                        <a:lnTo>
                          <a:pt x="27" y="0"/>
                        </a:lnTo>
                        <a:close/>
                      </a:path>
                    </a:pathLst>
                  </a:custGeom>
                  <a:solidFill>
                    <a:srgbClr val="FFCC99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29" name="Freeform 453"/>
                  <p:cNvSpPr>
                    <a:spLocks/>
                  </p:cNvSpPr>
                  <p:nvPr/>
                </p:nvSpPr>
                <p:spPr bwMode="auto">
                  <a:xfrm>
                    <a:off x="1460" y="2874"/>
                    <a:ext cx="127" cy="28"/>
                  </a:xfrm>
                  <a:custGeom>
                    <a:avLst/>
                    <a:gdLst/>
                    <a:ahLst/>
                    <a:cxnLst>
                      <a:cxn ang="0">
                        <a:pos x="0" y="28"/>
                      </a:cxn>
                      <a:cxn ang="0">
                        <a:pos x="100" y="28"/>
                      </a:cxn>
                      <a:cxn ang="0">
                        <a:pos x="127" y="0"/>
                      </a:cxn>
                      <a:cxn ang="0">
                        <a:pos x="27" y="0"/>
                      </a:cxn>
                      <a:cxn ang="0">
                        <a:pos x="0" y="28"/>
                      </a:cxn>
                    </a:cxnLst>
                    <a:rect l="0" t="0" r="r" b="b"/>
                    <a:pathLst>
                      <a:path w="127" h="28">
                        <a:moveTo>
                          <a:pt x="0" y="28"/>
                        </a:moveTo>
                        <a:lnTo>
                          <a:pt x="100" y="28"/>
                        </a:lnTo>
                        <a:lnTo>
                          <a:pt x="127" y="0"/>
                        </a:lnTo>
                        <a:lnTo>
                          <a:pt x="27" y="0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FFCC99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30" name="Freeform 454"/>
                  <p:cNvSpPr>
                    <a:spLocks/>
                  </p:cNvSpPr>
                  <p:nvPr/>
                </p:nvSpPr>
                <p:spPr bwMode="auto">
                  <a:xfrm>
                    <a:off x="1560" y="2874"/>
                    <a:ext cx="27" cy="119"/>
                  </a:xfrm>
                  <a:custGeom>
                    <a:avLst/>
                    <a:gdLst/>
                    <a:ahLst/>
                    <a:cxnLst>
                      <a:cxn ang="0">
                        <a:pos x="0" y="28"/>
                      </a:cxn>
                      <a:cxn ang="0">
                        <a:pos x="27" y="0"/>
                      </a:cxn>
                      <a:cxn ang="0">
                        <a:pos x="27" y="83"/>
                      </a:cxn>
                      <a:cxn ang="0">
                        <a:pos x="0" y="119"/>
                      </a:cxn>
                      <a:cxn ang="0">
                        <a:pos x="0" y="28"/>
                      </a:cxn>
                    </a:cxnLst>
                    <a:rect l="0" t="0" r="r" b="b"/>
                    <a:pathLst>
                      <a:path w="27" h="119">
                        <a:moveTo>
                          <a:pt x="0" y="28"/>
                        </a:moveTo>
                        <a:lnTo>
                          <a:pt x="27" y="0"/>
                        </a:lnTo>
                        <a:lnTo>
                          <a:pt x="27" y="83"/>
                        </a:lnTo>
                        <a:lnTo>
                          <a:pt x="0" y="119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FFCC99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31" name="Freeform 455"/>
                  <p:cNvSpPr>
                    <a:spLocks/>
                  </p:cNvSpPr>
                  <p:nvPr/>
                </p:nvSpPr>
                <p:spPr bwMode="auto">
                  <a:xfrm>
                    <a:off x="1460" y="2874"/>
                    <a:ext cx="127" cy="119"/>
                  </a:xfrm>
                  <a:custGeom>
                    <a:avLst/>
                    <a:gdLst/>
                    <a:ahLst/>
                    <a:cxnLst>
                      <a:cxn ang="0">
                        <a:pos x="3" y="0"/>
                      </a:cxn>
                      <a:cxn ang="0">
                        <a:pos x="0" y="3"/>
                      </a:cxn>
                      <a:cxn ang="0">
                        <a:pos x="0" y="13"/>
                      </a:cxn>
                      <a:cxn ang="0">
                        <a:pos x="11" y="13"/>
                      </a:cxn>
                      <a:cxn ang="0">
                        <a:pos x="14" y="9"/>
                      </a:cxn>
                      <a:cxn ang="0">
                        <a:pos x="14" y="0"/>
                      </a:cxn>
                      <a:cxn ang="0">
                        <a:pos x="3" y="0"/>
                      </a:cxn>
                    </a:cxnLst>
                    <a:rect l="0" t="0" r="r" b="b"/>
                    <a:pathLst>
                      <a:path w="14" h="13">
                        <a:moveTo>
                          <a:pt x="3" y="0"/>
                        </a:moveTo>
                        <a:lnTo>
                          <a:pt x="0" y="3"/>
                        </a:lnTo>
                        <a:lnTo>
                          <a:pt x="0" y="13"/>
                        </a:lnTo>
                        <a:lnTo>
                          <a:pt x="11" y="13"/>
                        </a:lnTo>
                        <a:lnTo>
                          <a:pt x="14" y="9"/>
                        </a:lnTo>
                        <a:lnTo>
                          <a:pt x="14" y="0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FFCC99"/>
                  </a:solidFill>
                  <a:ln w="14288" cap="flat">
                    <a:solidFill>
                      <a:srgbClr val="3333CC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32" name="Freeform 456"/>
                  <p:cNvSpPr>
                    <a:spLocks/>
                  </p:cNvSpPr>
                  <p:nvPr/>
                </p:nvSpPr>
                <p:spPr bwMode="auto">
                  <a:xfrm>
                    <a:off x="1460" y="2874"/>
                    <a:ext cx="127" cy="28"/>
                  </a:xfrm>
                  <a:custGeom>
                    <a:avLst/>
                    <a:gdLst/>
                    <a:ahLst/>
                    <a:cxnLst>
                      <a:cxn ang="0">
                        <a:pos x="0" y="3"/>
                      </a:cxn>
                      <a:cxn ang="0">
                        <a:pos x="11" y="3"/>
                      </a:cxn>
                      <a:cxn ang="0">
                        <a:pos x="14" y="0"/>
                      </a:cxn>
                    </a:cxnLst>
                    <a:rect l="0" t="0" r="r" b="b"/>
                    <a:pathLst>
                      <a:path w="14" h="3">
                        <a:moveTo>
                          <a:pt x="0" y="3"/>
                        </a:moveTo>
                        <a:lnTo>
                          <a:pt x="11" y="3"/>
                        </a:lnTo>
                        <a:lnTo>
                          <a:pt x="14" y="0"/>
                        </a:lnTo>
                      </a:path>
                    </a:pathLst>
                  </a:custGeom>
                  <a:solidFill>
                    <a:srgbClr val="FFCC99"/>
                  </a:solidFill>
                  <a:ln w="14288" cap="flat">
                    <a:solidFill>
                      <a:srgbClr val="3333CC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33" name="Line 457"/>
                  <p:cNvSpPr>
                    <a:spLocks noChangeShapeType="1"/>
                  </p:cNvSpPr>
                  <p:nvPr/>
                </p:nvSpPr>
                <p:spPr bwMode="auto">
                  <a:xfrm>
                    <a:off x="1560" y="2902"/>
                    <a:ext cx="1" cy="91"/>
                  </a:xfrm>
                  <a:prstGeom prst="line">
                    <a:avLst/>
                  </a:prstGeom>
                  <a:noFill/>
                  <a:ln w="14288">
                    <a:solidFill>
                      <a:srgbClr val="3333CC"/>
                    </a:solidFill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36" name="Group 458"/>
                <p:cNvGrpSpPr>
                  <a:grpSpLocks/>
                </p:cNvGrpSpPr>
                <p:nvPr/>
              </p:nvGrpSpPr>
              <p:grpSpPr bwMode="auto">
                <a:xfrm>
                  <a:off x="1569" y="2874"/>
                  <a:ext cx="136" cy="119"/>
                  <a:chOff x="1569" y="2874"/>
                  <a:chExt cx="136" cy="119"/>
                </a:xfrm>
              </p:grpSpPr>
              <p:sp>
                <p:nvSpPr>
                  <p:cNvPr id="422" name="Freeform 459"/>
                  <p:cNvSpPr>
                    <a:spLocks/>
                  </p:cNvSpPr>
                  <p:nvPr/>
                </p:nvSpPr>
                <p:spPr bwMode="auto">
                  <a:xfrm>
                    <a:off x="1569" y="2874"/>
                    <a:ext cx="136" cy="119"/>
                  </a:xfrm>
                  <a:custGeom>
                    <a:avLst/>
                    <a:gdLst/>
                    <a:ahLst/>
                    <a:cxnLst>
                      <a:cxn ang="0">
                        <a:pos x="27" y="0"/>
                      </a:cxn>
                      <a:cxn ang="0">
                        <a:pos x="0" y="28"/>
                      </a:cxn>
                      <a:cxn ang="0">
                        <a:pos x="0" y="119"/>
                      </a:cxn>
                      <a:cxn ang="0">
                        <a:pos x="100" y="119"/>
                      </a:cxn>
                      <a:cxn ang="0">
                        <a:pos x="136" y="83"/>
                      </a:cxn>
                      <a:cxn ang="0">
                        <a:pos x="136" y="0"/>
                      </a:cxn>
                      <a:cxn ang="0">
                        <a:pos x="27" y="0"/>
                      </a:cxn>
                    </a:cxnLst>
                    <a:rect l="0" t="0" r="r" b="b"/>
                    <a:pathLst>
                      <a:path w="136" h="119">
                        <a:moveTo>
                          <a:pt x="27" y="0"/>
                        </a:moveTo>
                        <a:lnTo>
                          <a:pt x="0" y="28"/>
                        </a:lnTo>
                        <a:lnTo>
                          <a:pt x="0" y="119"/>
                        </a:lnTo>
                        <a:lnTo>
                          <a:pt x="100" y="119"/>
                        </a:lnTo>
                        <a:lnTo>
                          <a:pt x="136" y="83"/>
                        </a:lnTo>
                        <a:lnTo>
                          <a:pt x="136" y="0"/>
                        </a:lnTo>
                        <a:lnTo>
                          <a:pt x="27" y="0"/>
                        </a:lnTo>
                        <a:close/>
                      </a:path>
                    </a:pathLst>
                  </a:custGeom>
                  <a:solidFill>
                    <a:srgbClr val="FFCC99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23" name="Freeform 460"/>
                  <p:cNvSpPr>
                    <a:spLocks/>
                  </p:cNvSpPr>
                  <p:nvPr/>
                </p:nvSpPr>
                <p:spPr bwMode="auto">
                  <a:xfrm>
                    <a:off x="1569" y="2874"/>
                    <a:ext cx="136" cy="28"/>
                  </a:xfrm>
                  <a:custGeom>
                    <a:avLst/>
                    <a:gdLst/>
                    <a:ahLst/>
                    <a:cxnLst>
                      <a:cxn ang="0">
                        <a:pos x="0" y="28"/>
                      </a:cxn>
                      <a:cxn ang="0">
                        <a:pos x="100" y="28"/>
                      </a:cxn>
                      <a:cxn ang="0">
                        <a:pos x="136" y="0"/>
                      </a:cxn>
                      <a:cxn ang="0">
                        <a:pos x="27" y="0"/>
                      </a:cxn>
                      <a:cxn ang="0">
                        <a:pos x="0" y="28"/>
                      </a:cxn>
                    </a:cxnLst>
                    <a:rect l="0" t="0" r="r" b="b"/>
                    <a:pathLst>
                      <a:path w="136" h="28">
                        <a:moveTo>
                          <a:pt x="0" y="28"/>
                        </a:moveTo>
                        <a:lnTo>
                          <a:pt x="100" y="28"/>
                        </a:lnTo>
                        <a:lnTo>
                          <a:pt x="136" y="0"/>
                        </a:lnTo>
                        <a:lnTo>
                          <a:pt x="27" y="0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FFCC99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24" name="Freeform 461"/>
                  <p:cNvSpPr>
                    <a:spLocks/>
                  </p:cNvSpPr>
                  <p:nvPr/>
                </p:nvSpPr>
                <p:spPr bwMode="auto">
                  <a:xfrm>
                    <a:off x="1669" y="2874"/>
                    <a:ext cx="36" cy="119"/>
                  </a:xfrm>
                  <a:custGeom>
                    <a:avLst/>
                    <a:gdLst/>
                    <a:ahLst/>
                    <a:cxnLst>
                      <a:cxn ang="0">
                        <a:pos x="0" y="28"/>
                      </a:cxn>
                      <a:cxn ang="0">
                        <a:pos x="36" y="0"/>
                      </a:cxn>
                      <a:cxn ang="0">
                        <a:pos x="36" y="83"/>
                      </a:cxn>
                      <a:cxn ang="0">
                        <a:pos x="0" y="119"/>
                      </a:cxn>
                      <a:cxn ang="0">
                        <a:pos x="0" y="28"/>
                      </a:cxn>
                    </a:cxnLst>
                    <a:rect l="0" t="0" r="r" b="b"/>
                    <a:pathLst>
                      <a:path w="36" h="119">
                        <a:moveTo>
                          <a:pt x="0" y="28"/>
                        </a:moveTo>
                        <a:lnTo>
                          <a:pt x="36" y="0"/>
                        </a:lnTo>
                        <a:lnTo>
                          <a:pt x="36" y="83"/>
                        </a:lnTo>
                        <a:lnTo>
                          <a:pt x="0" y="119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FFCC99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25" name="Freeform 462"/>
                  <p:cNvSpPr>
                    <a:spLocks/>
                  </p:cNvSpPr>
                  <p:nvPr/>
                </p:nvSpPr>
                <p:spPr bwMode="auto">
                  <a:xfrm>
                    <a:off x="1569" y="2874"/>
                    <a:ext cx="136" cy="119"/>
                  </a:xfrm>
                  <a:custGeom>
                    <a:avLst/>
                    <a:gdLst/>
                    <a:ahLst/>
                    <a:cxnLst>
                      <a:cxn ang="0">
                        <a:pos x="3" y="0"/>
                      </a:cxn>
                      <a:cxn ang="0">
                        <a:pos x="0" y="3"/>
                      </a:cxn>
                      <a:cxn ang="0">
                        <a:pos x="0" y="13"/>
                      </a:cxn>
                      <a:cxn ang="0">
                        <a:pos x="11" y="13"/>
                      </a:cxn>
                      <a:cxn ang="0">
                        <a:pos x="15" y="9"/>
                      </a:cxn>
                      <a:cxn ang="0">
                        <a:pos x="15" y="0"/>
                      </a:cxn>
                      <a:cxn ang="0">
                        <a:pos x="3" y="0"/>
                      </a:cxn>
                    </a:cxnLst>
                    <a:rect l="0" t="0" r="r" b="b"/>
                    <a:pathLst>
                      <a:path w="15" h="13">
                        <a:moveTo>
                          <a:pt x="3" y="0"/>
                        </a:moveTo>
                        <a:lnTo>
                          <a:pt x="0" y="3"/>
                        </a:lnTo>
                        <a:lnTo>
                          <a:pt x="0" y="13"/>
                        </a:lnTo>
                        <a:lnTo>
                          <a:pt x="11" y="13"/>
                        </a:lnTo>
                        <a:lnTo>
                          <a:pt x="15" y="9"/>
                        </a:lnTo>
                        <a:lnTo>
                          <a:pt x="15" y="0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FFCC99"/>
                  </a:solidFill>
                  <a:ln w="14288" cap="flat">
                    <a:solidFill>
                      <a:srgbClr val="3333CC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26" name="Freeform 463"/>
                  <p:cNvSpPr>
                    <a:spLocks/>
                  </p:cNvSpPr>
                  <p:nvPr/>
                </p:nvSpPr>
                <p:spPr bwMode="auto">
                  <a:xfrm>
                    <a:off x="1569" y="2874"/>
                    <a:ext cx="136" cy="28"/>
                  </a:xfrm>
                  <a:custGeom>
                    <a:avLst/>
                    <a:gdLst/>
                    <a:ahLst/>
                    <a:cxnLst>
                      <a:cxn ang="0">
                        <a:pos x="0" y="3"/>
                      </a:cxn>
                      <a:cxn ang="0">
                        <a:pos x="11" y="3"/>
                      </a:cxn>
                      <a:cxn ang="0">
                        <a:pos x="15" y="0"/>
                      </a:cxn>
                    </a:cxnLst>
                    <a:rect l="0" t="0" r="r" b="b"/>
                    <a:pathLst>
                      <a:path w="15" h="3">
                        <a:moveTo>
                          <a:pt x="0" y="3"/>
                        </a:moveTo>
                        <a:lnTo>
                          <a:pt x="11" y="3"/>
                        </a:lnTo>
                        <a:lnTo>
                          <a:pt x="15" y="0"/>
                        </a:lnTo>
                      </a:path>
                    </a:pathLst>
                  </a:custGeom>
                  <a:solidFill>
                    <a:srgbClr val="FFCC99"/>
                  </a:solidFill>
                  <a:ln w="14288" cap="flat">
                    <a:solidFill>
                      <a:srgbClr val="3333CC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27" name="Line 464"/>
                  <p:cNvSpPr>
                    <a:spLocks noChangeShapeType="1"/>
                  </p:cNvSpPr>
                  <p:nvPr/>
                </p:nvSpPr>
                <p:spPr bwMode="auto">
                  <a:xfrm>
                    <a:off x="1669" y="2902"/>
                    <a:ext cx="1" cy="91"/>
                  </a:xfrm>
                  <a:prstGeom prst="line">
                    <a:avLst/>
                  </a:prstGeom>
                  <a:noFill/>
                  <a:ln w="14288">
                    <a:solidFill>
                      <a:srgbClr val="3333CC"/>
                    </a:solidFill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55" name="Group 465"/>
                <p:cNvGrpSpPr>
                  <a:grpSpLocks/>
                </p:cNvGrpSpPr>
                <p:nvPr/>
              </p:nvGrpSpPr>
              <p:grpSpPr bwMode="auto">
                <a:xfrm>
                  <a:off x="1678" y="2874"/>
                  <a:ext cx="127" cy="119"/>
                  <a:chOff x="1678" y="2874"/>
                  <a:chExt cx="127" cy="119"/>
                </a:xfrm>
              </p:grpSpPr>
              <p:sp>
                <p:nvSpPr>
                  <p:cNvPr id="416" name="Freeform 466"/>
                  <p:cNvSpPr>
                    <a:spLocks/>
                  </p:cNvSpPr>
                  <p:nvPr/>
                </p:nvSpPr>
                <p:spPr bwMode="auto">
                  <a:xfrm>
                    <a:off x="1678" y="2874"/>
                    <a:ext cx="127" cy="119"/>
                  </a:xfrm>
                  <a:custGeom>
                    <a:avLst/>
                    <a:gdLst/>
                    <a:ahLst/>
                    <a:cxnLst>
                      <a:cxn ang="0">
                        <a:pos x="27" y="0"/>
                      </a:cxn>
                      <a:cxn ang="0">
                        <a:pos x="0" y="28"/>
                      </a:cxn>
                      <a:cxn ang="0">
                        <a:pos x="0" y="119"/>
                      </a:cxn>
                      <a:cxn ang="0">
                        <a:pos x="100" y="119"/>
                      </a:cxn>
                      <a:cxn ang="0">
                        <a:pos x="127" y="83"/>
                      </a:cxn>
                      <a:cxn ang="0">
                        <a:pos x="127" y="0"/>
                      </a:cxn>
                      <a:cxn ang="0">
                        <a:pos x="27" y="0"/>
                      </a:cxn>
                    </a:cxnLst>
                    <a:rect l="0" t="0" r="r" b="b"/>
                    <a:pathLst>
                      <a:path w="127" h="119">
                        <a:moveTo>
                          <a:pt x="27" y="0"/>
                        </a:moveTo>
                        <a:lnTo>
                          <a:pt x="0" y="28"/>
                        </a:lnTo>
                        <a:lnTo>
                          <a:pt x="0" y="119"/>
                        </a:lnTo>
                        <a:lnTo>
                          <a:pt x="100" y="119"/>
                        </a:lnTo>
                        <a:lnTo>
                          <a:pt x="127" y="83"/>
                        </a:lnTo>
                        <a:lnTo>
                          <a:pt x="127" y="0"/>
                        </a:lnTo>
                        <a:lnTo>
                          <a:pt x="27" y="0"/>
                        </a:lnTo>
                        <a:close/>
                      </a:path>
                    </a:pathLst>
                  </a:custGeom>
                  <a:solidFill>
                    <a:srgbClr val="FFCC99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7" name="Freeform 467"/>
                  <p:cNvSpPr>
                    <a:spLocks/>
                  </p:cNvSpPr>
                  <p:nvPr/>
                </p:nvSpPr>
                <p:spPr bwMode="auto">
                  <a:xfrm>
                    <a:off x="1678" y="2874"/>
                    <a:ext cx="127" cy="28"/>
                  </a:xfrm>
                  <a:custGeom>
                    <a:avLst/>
                    <a:gdLst/>
                    <a:ahLst/>
                    <a:cxnLst>
                      <a:cxn ang="0">
                        <a:pos x="0" y="28"/>
                      </a:cxn>
                      <a:cxn ang="0">
                        <a:pos x="100" y="28"/>
                      </a:cxn>
                      <a:cxn ang="0">
                        <a:pos x="127" y="0"/>
                      </a:cxn>
                      <a:cxn ang="0">
                        <a:pos x="27" y="0"/>
                      </a:cxn>
                      <a:cxn ang="0">
                        <a:pos x="0" y="28"/>
                      </a:cxn>
                    </a:cxnLst>
                    <a:rect l="0" t="0" r="r" b="b"/>
                    <a:pathLst>
                      <a:path w="127" h="28">
                        <a:moveTo>
                          <a:pt x="0" y="28"/>
                        </a:moveTo>
                        <a:lnTo>
                          <a:pt x="100" y="28"/>
                        </a:lnTo>
                        <a:lnTo>
                          <a:pt x="127" y="0"/>
                        </a:lnTo>
                        <a:lnTo>
                          <a:pt x="27" y="0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FFCC99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8" name="Freeform 468"/>
                  <p:cNvSpPr>
                    <a:spLocks/>
                  </p:cNvSpPr>
                  <p:nvPr/>
                </p:nvSpPr>
                <p:spPr bwMode="auto">
                  <a:xfrm>
                    <a:off x="1778" y="2874"/>
                    <a:ext cx="27" cy="119"/>
                  </a:xfrm>
                  <a:custGeom>
                    <a:avLst/>
                    <a:gdLst/>
                    <a:ahLst/>
                    <a:cxnLst>
                      <a:cxn ang="0">
                        <a:pos x="0" y="28"/>
                      </a:cxn>
                      <a:cxn ang="0">
                        <a:pos x="27" y="0"/>
                      </a:cxn>
                      <a:cxn ang="0">
                        <a:pos x="27" y="83"/>
                      </a:cxn>
                      <a:cxn ang="0">
                        <a:pos x="0" y="119"/>
                      </a:cxn>
                      <a:cxn ang="0">
                        <a:pos x="0" y="28"/>
                      </a:cxn>
                    </a:cxnLst>
                    <a:rect l="0" t="0" r="r" b="b"/>
                    <a:pathLst>
                      <a:path w="27" h="119">
                        <a:moveTo>
                          <a:pt x="0" y="28"/>
                        </a:moveTo>
                        <a:lnTo>
                          <a:pt x="27" y="0"/>
                        </a:lnTo>
                        <a:lnTo>
                          <a:pt x="27" y="83"/>
                        </a:lnTo>
                        <a:lnTo>
                          <a:pt x="0" y="119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FFCC99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9" name="Freeform 469"/>
                  <p:cNvSpPr>
                    <a:spLocks/>
                  </p:cNvSpPr>
                  <p:nvPr/>
                </p:nvSpPr>
                <p:spPr bwMode="auto">
                  <a:xfrm>
                    <a:off x="1678" y="2874"/>
                    <a:ext cx="127" cy="119"/>
                  </a:xfrm>
                  <a:custGeom>
                    <a:avLst/>
                    <a:gdLst/>
                    <a:ahLst/>
                    <a:cxnLst>
                      <a:cxn ang="0">
                        <a:pos x="3" y="0"/>
                      </a:cxn>
                      <a:cxn ang="0">
                        <a:pos x="0" y="3"/>
                      </a:cxn>
                      <a:cxn ang="0">
                        <a:pos x="0" y="13"/>
                      </a:cxn>
                      <a:cxn ang="0">
                        <a:pos x="11" y="13"/>
                      </a:cxn>
                      <a:cxn ang="0">
                        <a:pos x="14" y="9"/>
                      </a:cxn>
                      <a:cxn ang="0">
                        <a:pos x="14" y="0"/>
                      </a:cxn>
                      <a:cxn ang="0">
                        <a:pos x="3" y="0"/>
                      </a:cxn>
                    </a:cxnLst>
                    <a:rect l="0" t="0" r="r" b="b"/>
                    <a:pathLst>
                      <a:path w="14" h="13">
                        <a:moveTo>
                          <a:pt x="3" y="0"/>
                        </a:moveTo>
                        <a:lnTo>
                          <a:pt x="0" y="3"/>
                        </a:lnTo>
                        <a:lnTo>
                          <a:pt x="0" y="13"/>
                        </a:lnTo>
                        <a:lnTo>
                          <a:pt x="11" y="13"/>
                        </a:lnTo>
                        <a:lnTo>
                          <a:pt x="14" y="9"/>
                        </a:lnTo>
                        <a:lnTo>
                          <a:pt x="14" y="0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FFCC99"/>
                  </a:solidFill>
                  <a:ln w="14288" cap="flat">
                    <a:solidFill>
                      <a:srgbClr val="3333CC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20" name="Freeform 470"/>
                  <p:cNvSpPr>
                    <a:spLocks/>
                  </p:cNvSpPr>
                  <p:nvPr/>
                </p:nvSpPr>
                <p:spPr bwMode="auto">
                  <a:xfrm>
                    <a:off x="1678" y="2874"/>
                    <a:ext cx="127" cy="28"/>
                  </a:xfrm>
                  <a:custGeom>
                    <a:avLst/>
                    <a:gdLst/>
                    <a:ahLst/>
                    <a:cxnLst>
                      <a:cxn ang="0">
                        <a:pos x="0" y="3"/>
                      </a:cxn>
                      <a:cxn ang="0">
                        <a:pos x="11" y="3"/>
                      </a:cxn>
                      <a:cxn ang="0">
                        <a:pos x="14" y="0"/>
                      </a:cxn>
                    </a:cxnLst>
                    <a:rect l="0" t="0" r="r" b="b"/>
                    <a:pathLst>
                      <a:path w="14" h="3">
                        <a:moveTo>
                          <a:pt x="0" y="3"/>
                        </a:moveTo>
                        <a:lnTo>
                          <a:pt x="11" y="3"/>
                        </a:lnTo>
                        <a:lnTo>
                          <a:pt x="14" y="0"/>
                        </a:lnTo>
                      </a:path>
                    </a:pathLst>
                  </a:custGeom>
                  <a:solidFill>
                    <a:srgbClr val="FFCC99"/>
                  </a:solidFill>
                  <a:ln w="14288" cap="flat">
                    <a:solidFill>
                      <a:srgbClr val="3333CC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21" name="Line 471"/>
                  <p:cNvSpPr>
                    <a:spLocks noChangeShapeType="1"/>
                  </p:cNvSpPr>
                  <p:nvPr/>
                </p:nvSpPr>
                <p:spPr bwMode="auto">
                  <a:xfrm>
                    <a:off x="1778" y="2902"/>
                    <a:ext cx="1" cy="91"/>
                  </a:xfrm>
                  <a:prstGeom prst="line">
                    <a:avLst/>
                  </a:prstGeom>
                  <a:noFill/>
                  <a:ln w="14288">
                    <a:solidFill>
                      <a:srgbClr val="3333CC"/>
                    </a:solidFill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456" name="Group 472"/>
            <p:cNvGrpSpPr>
              <a:grpSpLocks/>
            </p:cNvGrpSpPr>
            <p:nvPr/>
          </p:nvGrpSpPr>
          <p:grpSpPr bwMode="auto">
            <a:xfrm>
              <a:off x="2473325" y="5083175"/>
              <a:ext cx="561975" cy="479425"/>
              <a:chOff x="1778" y="2874"/>
              <a:chExt cx="354" cy="302"/>
            </a:xfrm>
          </p:grpSpPr>
          <p:grpSp>
            <p:nvGrpSpPr>
              <p:cNvPr id="457" name="Group 473"/>
              <p:cNvGrpSpPr>
                <a:grpSpLocks/>
              </p:cNvGrpSpPr>
              <p:nvPr/>
            </p:nvGrpSpPr>
            <p:grpSpPr bwMode="auto">
              <a:xfrm>
                <a:off x="1778" y="3057"/>
                <a:ext cx="354" cy="119"/>
                <a:chOff x="1778" y="3057"/>
                <a:chExt cx="354" cy="119"/>
              </a:xfrm>
            </p:grpSpPr>
            <p:grpSp>
              <p:nvGrpSpPr>
                <p:cNvPr id="476" name="Group 474"/>
                <p:cNvGrpSpPr>
                  <a:grpSpLocks/>
                </p:cNvGrpSpPr>
                <p:nvPr/>
              </p:nvGrpSpPr>
              <p:grpSpPr bwMode="auto">
                <a:xfrm>
                  <a:off x="1778" y="3057"/>
                  <a:ext cx="136" cy="119"/>
                  <a:chOff x="1778" y="3057"/>
                  <a:chExt cx="136" cy="119"/>
                </a:xfrm>
              </p:grpSpPr>
              <p:sp>
                <p:nvSpPr>
                  <p:cNvPr id="537" name="Freeform 475"/>
                  <p:cNvSpPr>
                    <a:spLocks/>
                  </p:cNvSpPr>
                  <p:nvPr/>
                </p:nvSpPr>
                <p:spPr bwMode="auto">
                  <a:xfrm>
                    <a:off x="1778" y="3057"/>
                    <a:ext cx="136" cy="119"/>
                  </a:xfrm>
                  <a:custGeom>
                    <a:avLst/>
                    <a:gdLst/>
                    <a:ahLst/>
                    <a:cxnLst>
                      <a:cxn ang="0">
                        <a:pos x="27" y="0"/>
                      </a:cxn>
                      <a:cxn ang="0">
                        <a:pos x="0" y="28"/>
                      </a:cxn>
                      <a:cxn ang="0">
                        <a:pos x="0" y="119"/>
                      </a:cxn>
                      <a:cxn ang="0">
                        <a:pos x="109" y="119"/>
                      </a:cxn>
                      <a:cxn ang="0">
                        <a:pos x="136" y="92"/>
                      </a:cxn>
                      <a:cxn ang="0">
                        <a:pos x="136" y="0"/>
                      </a:cxn>
                      <a:cxn ang="0">
                        <a:pos x="27" y="0"/>
                      </a:cxn>
                    </a:cxnLst>
                    <a:rect l="0" t="0" r="r" b="b"/>
                    <a:pathLst>
                      <a:path w="136" h="119">
                        <a:moveTo>
                          <a:pt x="27" y="0"/>
                        </a:moveTo>
                        <a:lnTo>
                          <a:pt x="0" y="28"/>
                        </a:lnTo>
                        <a:lnTo>
                          <a:pt x="0" y="119"/>
                        </a:lnTo>
                        <a:lnTo>
                          <a:pt x="109" y="119"/>
                        </a:lnTo>
                        <a:lnTo>
                          <a:pt x="136" y="92"/>
                        </a:lnTo>
                        <a:lnTo>
                          <a:pt x="136" y="0"/>
                        </a:lnTo>
                        <a:lnTo>
                          <a:pt x="27" y="0"/>
                        </a:lnTo>
                        <a:close/>
                      </a:path>
                    </a:pathLst>
                  </a:custGeom>
                  <a:solidFill>
                    <a:srgbClr val="FFCC99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38" name="Freeform 476"/>
                  <p:cNvSpPr>
                    <a:spLocks/>
                  </p:cNvSpPr>
                  <p:nvPr/>
                </p:nvSpPr>
                <p:spPr bwMode="auto">
                  <a:xfrm>
                    <a:off x="1778" y="3057"/>
                    <a:ext cx="136" cy="28"/>
                  </a:xfrm>
                  <a:custGeom>
                    <a:avLst/>
                    <a:gdLst/>
                    <a:ahLst/>
                    <a:cxnLst>
                      <a:cxn ang="0">
                        <a:pos x="0" y="28"/>
                      </a:cxn>
                      <a:cxn ang="0">
                        <a:pos x="109" y="28"/>
                      </a:cxn>
                      <a:cxn ang="0">
                        <a:pos x="136" y="0"/>
                      </a:cxn>
                      <a:cxn ang="0">
                        <a:pos x="27" y="0"/>
                      </a:cxn>
                      <a:cxn ang="0">
                        <a:pos x="0" y="28"/>
                      </a:cxn>
                    </a:cxnLst>
                    <a:rect l="0" t="0" r="r" b="b"/>
                    <a:pathLst>
                      <a:path w="136" h="28">
                        <a:moveTo>
                          <a:pt x="0" y="28"/>
                        </a:moveTo>
                        <a:lnTo>
                          <a:pt x="109" y="28"/>
                        </a:lnTo>
                        <a:lnTo>
                          <a:pt x="136" y="0"/>
                        </a:lnTo>
                        <a:lnTo>
                          <a:pt x="27" y="0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FFCC99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39" name="Freeform 477"/>
                  <p:cNvSpPr>
                    <a:spLocks/>
                  </p:cNvSpPr>
                  <p:nvPr/>
                </p:nvSpPr>
                <p:spPr bwMode="auto">
                  <a:xfrm>
                    <a:off x="1887" y="3057"/>
                    <a:ext cx="27" cy="119"/>
                  </a:xfrm>
                  <a:custGeom>
                    <a:avLst/>
                    <a:gdLst/>
                    <a:ahLst/>
                    <a:cxnLst>
                      <a:cxn ang="0">
                        <a:pos x="0" y="28"/>
                      </a:cxn>
                      <a:cxn ang="0">
                        <a:pos x="27" y="0"/>
                      </a:cxn>
                      <a:cxn ang="0">
                        <a:pos x="27" y="92"/>
                      </a:cxn>
                      <a:cxn ang="0">
                        <a:pos x="0" y="119"/>
                      </a:cxn>
                      <a:cxn ang="0">
                        <a:pos x="0" y="28"/>
                      </a:cxn>
                    </a:cxnLst>
                    <a:rect l="0" t="0" r="r" b="b"/>
                    <a:pathLst>
                      <a:path w="27" h="119">
                        <a:moveTo>
                          <a:pt x="0" y="28"/>
                        </a:moveTo>
                        <a:lnTo>
                          <a:pt x="27" y="0"/>
                        </a:lnTo>
                        <a:lnTo>
                          <a:pt x="27" y="92"/>
                        </a:lnTo>
                        <a:lnTo>
                          <a:pt x="0" y="119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FFCC99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40" name="Freeform 478"/>
                  <p:cNvSpPr>
                    <a:spLocks/>
                  </p:cNvSpPr>
                  <p:nvPr/>
                </p:nvSpPr>
                <p:spPr bwMode="auto">
                  <a:xfrm>
                    <a:off x="1778" y="3057"/>
                    <a:ext cx="136" cy="119"/>
                  </a:xfrm>
                  <a:custGeom>
                    <a:avLst/>
                    <a:gdLst/>
                    <a:ahLst/>
                    <a:cxnLst>
                      <a:cxn ang="0">
                        <a:pos x="3" y="0"/>
                      </a:cxn>
                      <a:cxn ang="0">
                        <a:pos x="0" y="3"/>
                      </a:cxn>
                      <a:cxn ang="0">
                        <a:pos x="0" y="13"/>
                      </a:cxn>
                      <a:cxn ang="0">
                        <a:pos x="12" y="13"/>
                      </a:cxn>
                      <a:cxn ang="0">
                        <a:pos x="15" y="10"/>
                      </a:cxn>
                      <a:cxn ang="0">
                        <a:pos x="15" y="0"/>
                      </a:cxn>
                      <a:cxn ang="0">
                        <a:pos x="3" y="0"/>
                      </a:cxn>
                    </a:cxnLst>
                    <a:rect l="0" t="0" r="r" b="b"/>
                    <a:pathLst>
                      <a:path w="15" h="13">
                        <a:moveTo>
                          <a:pt x="3" y="0"/>
                        </a:moveTo>
                        <a:lnTo>
                          <a:pt x="0" y="3"/>
                        </a:lnTo>
                        <a:lnTo>
                          <a:pt x="0" y="13"/>
                        </a:lnTo>
                        <a:lnTo>
                          <a:pt x="12" y="13"/>
                        </a:lnTo>
                        <a:lnTo>
                          <a:pt x="15" y="10"/>
                        </a:lnTo>
                        <a:lnTo>
                          <a:pt x="15" y="0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FFCC99"/>
                  </a:solidFill>
                  <a:ln w="14288" cap="flat">
                    <a:solidFill>
                      <a:srgbClr val="3333CC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41" name="Freeform 479"/>
                  <p:cNvSpPr>
                    <a:spLocks/>
                  </p:cNvSpPr>
                  <p:nvPr/>
                </p:nvSpPr>
                <p:spPr bwMode="auto">
                  <a:xfrm>
                    <a:off x="1778" y="3057"/>
                    <a:ext cx="136" cy="28"/>
                  </a:xfrm>
                  <a:custGeom>
                    <a:avLst/>
                    <a:gdLst/>
                    <a:ahLst/>
                    <a:cxnLst>
                      <a:cxn ang="0">
                        <a:pos x="0" y="3"/>
                      </a:cxn>
                      <a:cxn ang="0">
                        <a:pos x="12" y="3"/>
                      </a:cxn>
                      <a:cxn ang="0">
                        <a:pos x="15" y="0"/>
                      </a:cxn>
                    </a:cxnLst>
                    <a:rect l="0" t="0" r="r" b="b"/>
                    <a:pathLst>
                      <a:path w="15" h="3">
                        <a:moveTo>
                          <a:pt x="0" y="3"/>
                        </a:moveTo>
                        <a:lnTo>
                          <a:pt x="12" y="3"/>
                        </a:lnTo>
                        <a:lnTo>
                          <a:pt x="15" y="0"/>
                        </a:lnTo>
                      </a:path>
                    </a:pathLst>
                  </a:custGeom>
                  <a:solidFill>
                    <a:srgbClr val="FFCC99"/>
                  </a:solidFill>
                  <a:ln w="14288" cap="flat">
                    <a:solidFill>
                      <a:srgbClr val="3333CC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42" name="Line 480"/>
                  <p:cNvSpPr>
                    <a:spLocks noChangeShapeType="1"/>
                  </p:cNvSpPr>
                  <p:nvPr/>
                </p:nvSpPr>
                <p:spPr bwMode="auto">
                  <a:xfrm>
                    <a:off x="1887" y="3085"/>
                    <a:ext cx="1" cy="91"/>
                  </a:xfrm>
                  <a:prstGeom prst="line">
                    <a:avLst/>
                  </a:prstGeom>
                  <a:noFill/>
                  <a:ln w="14288">
                    <a:solidFill>
                      <a:srgbClr val="3333CC"/>
                    </a:solidFill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77" name="Group 481"/>
                <p:cNvGrpSpPr>
                  <a:grpSpLocks/>
                </p:cNvGrpSpPr>
                <p:nvPr/>
              </p:nvGrpSpPr>
              <p:grpSpPr bwMode="auto">
                <a:xfrm>
                  <a:off x="1887" y="3057"/>
                  <a:ext cx="136" cy="119"/>
                  <a:chOff x="1887" y="3057"/>
                  <a:chExt cx="136" cy="119"/>
                </a:xfrm>
              </p:grpSpPr>
              <p:sp>
                <p:nvSpPr>
                  <p:cNvPr id="531" name="Freeform 482"/>
                  <p:cNvSpPr>
                    <a:spLocks/>
                  </p:cNvSpPr>
                  <p:nvPr/>
                </p:nvSpPr>
                <p:spPr bwMode="auto">
                  <a:xfrm>
                    <a:off x="1887" y="3057"/>
                    <a:ext cx="136" cy="119"/>
                  </a:xfrm>
                  <a:custGeom>
                    <a:avLst/>
                    <a:gdLst/>
                    <a:ahLst/>
                    <a:cxnLst>
                      <a:cxn ang="0">
                        <a:pos x="36" y="0"/>
                      </a:cxn>
                      <a:cxn ang="0">
                        <a:pos x="0" y="28"/>
                      </a:cxn>
                      <a:cxn ang="0">
                        <a:pos x="0" y="119"/>
                      </a:cxn>
                      <a:cxn ang="0">
                        <a:pos x="108" y="119"/>
                      </a:cxn>
                      <a:cxn ang="0">
                        <a:pos x="136" y="92"/>
                      </a:cxn>
                      <a:cxn ang="0">
                        <a:pos x="136" y="0"/>
                      </a:cxn>
                      <a:cxn ang="0">
                        <a:pos x="36" y="0"/>
                      </a:cxn>
                    </a:cxnLst>
                    <a:rect l="0" t="0" r="r" b="b"/>
                    <a:pathLst>
                      <a:path w="136" h="119">
                        <a:moveTo>
                          <a:pt x="36" y="0"/>
                        </a:moveTo>
                        <a:lnTo>
                          <a:pt x="0" y="28"/>
                        </a:lnTo>
                        <a:lnTo>
                          <a:pt x="0" y="119"/>
                        </a:lnTo>
                        <a:lnTo>
                          <a:pt x="108" y="119"/>
                        </a:lnTo>
                        <a:lnTo>
                          <a:pt x="136" y="92"/>
                        </a:lnTo>
                        <a:lnTo>
                          <a:pt x="136" y="0"/>
                        </a:lnTo>
                        <a:lnTo>
                          <a:pt x="36" y="0"/>
                        </a:lnTo>
                        <a:close/>
                      </a:path>
                    </a:pathLst>
                  </a:custGeom>
                  <a:solidFill>
                    <a:srgbClr val="FFCC99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32" name="Freeform 483"/>
                  <p:cNvSpPr>
                    <a:spLocks/>
                  </p:cNvSpPr>
                  <p:nvPr/>
                </p:nvSpPr>
                <p:spPr bwMode="auto">
                  <a:xfrm>
                    <a:off x="1887" y="3057"/>
                    <a:ext cx="136" cy="28"/>
                  </a:xfrm>
                  <a:custGeom>
                    <a:avLst/>
                    <a:gdLst/>
                    <a:ahLst/>
                    <a:cxnLst>
                      <a:cxn ang="0">
                        <a:pos x="0" y="28"/>
                      </a:cxn>
                      <a:cxn ang="0">
                        <a:pos x="108" y="28"/>
                      </a:cxn>
                      <a:cxn ang="0">
                        <a:pos x="136" y="0"/>
                      </a:cxn>
                      <a:cxn ang="0">
                        <a:pos x="36" y="0"/>
                      </a:cxn>
                      <a:cxn ang="0">
                        <a:pos x="0" y="28"/>
                      </a:cxn>
                    </a:cxnLst>
                    <a:rect l="0" t="0" r="r" b="b"/>
                    <a:pathLst>
                      <a:path w="136" h="28">
                        <a:moveTo>
                          <a:pt x="0" y="28"/>
                        </a:moveTo>
                        <a:lnTo>
                          <a:pt x="108" y="28"/>
                        </a:lnTo>
                        <a:lnTo>
                          <a:pt x="136" y="0"/>
                        </a:lnTo>
                        <a:lnTo>
                          <a:pt x="36" y="0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FFCC99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33" name="Freeform 484"/>
                  <p:cNvSpPr>
                    <a:spLocks/>
                  </p:cNvSpPr>
                  <p:nvPr/>
                </p:nvSpPr>
                <p:spPr bwMode="auto">
                  <a:xfrm>
                    <a:off x="1995" y="3057"/>
                    <a:ext cx="28" cy="119"/>
                  </a:xfrm>
                  <a:custGeom>
                    <a:avLst/>
                    <a:gdLst/>
                    <a:ahLst/>
                    <a:cxnLst>
                      <a:cxn ang="0">
                        <a:pos x="0" y="28"/>
                      </a:cxn>
                      <a:cxn ang="0">
                        <a:pos x="28" y="0"/>
                      </a:cxn>
                      <a:cxn ang="0">
                        <a:pos x="28" y="92"/>
                      </a:cxn>
                      <a:cxn ang="0">
                        <a:pos x="0" y="119"/>
                      </a:cxn>
                      <a:cxn ang="0">
                        <a:pos x="0" y="28"/>
                      </a:cxn>
                    </a:cxnLst>
                    <a:rect l="0" t="0" r="r" b="b"/>
                    <a:pathLst>
                      <a:path w="28" h="119">
                        <a:moveTo>
                          <a:pt x="0" y="28"/>
                        </a:moveTo>
                        <a:lnTo>
                          <a:pt x="28" y="0"/>
                        </a:lnTo>
                        <a:lnTo>
                          <a:pt x="28" y="92"/>
                        </a:lnTo>
                        <a:lnTo>
                          <a:pt x="0" y="119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FFCC99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34" name="Freeform 485"/>
                  <p:cNvSpPr>
                    <a:spLocks/>
                  </p:cNvSpPr>
                  <p:nvPr/>
                </p:nvSpPr>
                <p:spPr bwMode="auto">
                  <a:xfrm>
                    <a:off x="1887" y="3057"/>
                    <a:ext cx="136" cy="119"/>
                  </a:xfrm>
                  <a:custGeom>
                    <a:avLst/>
                    <a:gdLst/>
                    <a:ahLst/>
                    <a:cxnLst>
                      <a:cxn ang="0">
                        <a:pos x="4" y="0"/>
                      </a:cxn>
                      <a:cxn ang="0">
                        <a:pos x="0" y="3"/>
                      </a:cxn>
                      <a:cxn ang="0">
                        <a:pos x="0" y="13"/>
                      </a:cxn>
                      <a:cxn ang="0">
                        <a:pos x="12" y="13"/>
                      </a:cxn>
                      <a:cxn ang="0">
                        <a:pos x="15" y="10"/>
                      </a:cxn>
                      <a:cxn ang="0">
                        <a:pos x="15" y="0"/>
                      </a:cxn>
                      <a:cxn ang="0">
                        <a:pos x="4" y="0"/>
                      </a:cxn>
                    </a:cxnLst>
                    <a:rect l="0" t="0" r="r" b="b"/>
                    <a:pathLst>
                      <a:path w="15" h="13">
                        <a:moveTo>
                          <a:pt x="4" y="0"/>
                        </a:moveTo>
                        <a:lnTo>
                          <a:pt x="0" y="3"/>
                        </a:lnTo>
                        <a:lnTo>
                          <a:pt x="0" y="13"/>
                        </a:lnTo>
                        <a:lnTo>
                          <a:pt x="12" y="13"/>
                        </a:lnTo>
                        <a:lnTo>
                          <a:pt x="15" y="10"/>
                        </a:lnTo>
                        <a:lnTo>
                          <a:pt x="15" y="0"/>
                        </a:lnTo>
                        <a:lnTo>
                          <a:pt x="4" y="0"/>
                        </a:lnTo>
                        <a:close/>
                      </a:path>
                    </a:pathLst>
                  </a:custGeom>
                  <a:solidFill>
                    <a:srgbClr val="FFCC99"/>
                  </a:solidFill>
                  <a:ln w="14288" cap="flat">
                    <a:solidFill>
                      <a:srgbClr val="3333CC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35" name="Freeform 486"/>
                  <p:cNvSpPr>
                    <a:spLocks/>
                  </p:cNvSpPr>
                  <p:nvPr/>
                </p:nvSpPr>
                <p:spPr bwMode="auto">
                  <a:xfrm>
                    <a:off x="1887" y="3057"/>
                    <a:ext cx="136" cy="28"/>
                  </a:xfrm>
                  <a:custGeom>
                    <a:avLst/>
                    <a:gdLst/>
                    <a:ahLst/>
                    <a:cxnLst>
                      <a:cxn ang="0">
                        <a:pos x="0" y="3"/>
                      </a:cxn>
                      <a:cxn ang="0">
                        <a:pos x="12" y="3"/>
                      </a:cxn>
                      <a:cxn ang="0">
                        <a:pos x="15" y="0"/>
                      </a:cxn>
                    </a:cxnLst>
                    <a:rect l="0" t="0" r="r" b="b"/>
                    <a:pathLst>
                      <a:path w="15" h="3">
                        <a:moveTo>
                          <a:pt x="0" y="3"/>
                        </a:moveTo>
                        <a:lnTo>
                          <a:pt x="12" y="3"/>
                        </a:lnTo>
                        <a:lnTo>
                          <a:pt x="15" y="0"/>
                        </a:lnTo>
                      </a:path>
                    </a:pathLst>
                  </a:custGeom>
                  <a:solidFill>
                    <a:srgbClr val="FFCC99"/>
                  </a:solidFill>
                  <a:ln w="14288" cap="flat">
                    <a:solidFill>
                      <a:srgbClr val="3333CC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36" name="Line 487"/>
                  <p:cNvSpPr>
                    <a:spLocks noChangeShapeType="1"/>
                  </p:cNvSpPr>
                  <p:nvPr/>
                </p:nvSpPr>
                <p:spPr bwMode="auto">
                  <a:xfrm>
                    <a:off x="1995" y="3085"/>
                    <a:ext cx="1" cy="91"/>
                  </a:xfrm>
                  <a:prstGeom prst="line">
                    <a:avLst/>
                  </a:prstGeom>
                  <a:noFill/>
                  <a:ln w="14288">
                    <a:solidFill>
                      <a:srgbClr val="3333CC"/>
                    </a:solidFill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78" name="Group 488"/>
                <p:cNvGrpSpPr>
                  <a:grpSpLocks/>
                </p:cNvGrpSpPr>
                <p:nvPr/>
              </p:nvGrpSpPr>
              <p:grpSpPr bwMode="auto">
                <a:xfrm>
                  <a:off x="1995" y="3057"/>
                  <a:ext cx="137" cy="119"/>
                  <a:chOff x="1995" y="3057"/>
                  <a:chExt cx="137" cy="119"/>
                </a:xfrm>
              </p:grpSpPr>
              <p:sp>
                <p:nvSpPr>
                  <p:cNvPr id="525" name="Freeform 489"/>
                  <p:cNvSpPr>
                    <a:spLocks/>
                  </p:cNvSpPr>
                  <p:nvPr/>
                </p:nvSpPr>
                <p:spPr bwMode="auto">
                  <a:xfrm>
                    <a:off x="1995" y="3057"/>
                    <a:ext cx="137" cy="119"/>
                  </a:xfrm>
                  <a:custGeom>
                    <a:avLst/>
                    <a:gdLst/>
                    <a:ahLst/>
                    <a:cxnLst>
                      <a:cxn ang="0">
                        <a:pos x="28" y="0"/>
                      </a:cxn>
                      <a:cxn ang="0">
                        <a:pos x="0" y="28"/>
                      </a:cxn>
                      <a:cxn ang="0">
                        <a:pos x="0" y="119"/>
                      </a:cxn>
                      <a:cxn ang="0">
                        <a:pos x="109" y="119"/>
                      </a:cxn>
                      <a:cxn ang="0">
                        <a:pos x="137" y="92"/>
                      </a:cxn>
                      <a:cxn ang="0">
                        <a:pos x="137" y="0"/>
                      </a:cxn>
                      <a:cxn ang="0">
                        <a:pos x="28" y="0"/>
                      </a:cxn>
                    </a:cxnLst>
                    <a:rect l="0" t="0" r="r" b="b"/>
                    <a:pathLst>
                      <a:path w="137" h="119">
                        <a:moveTo>
                          <a:pt x="28" y="0"/>
                        </a:moveTo>
                        <a:lnTo>
                          <a:pt x="0" y="28"/>
                        </a:lnTo>
                        <a:lnTo>
                          <a:pt x="0" y="119"/>
                        </a:lnTo>
                        <a:lnTo>
                          <a:pt x="109" y="119"/>
                        </a:lnTo>
                        <a:lnTo>
                          <a:pt x="137" y="92"/>
                        </a:lnTo>
                        <a:lnTo>
                          <a:pt x="137" y="0"/>
                        </a:lnTo>
                        <a:lnTo>
                          <a:pt x="28" y="0"/>
                        </a:lnTo>
                        <a:close/>
                      </a:path>
                    </a:pathLst>
                  </a:custGeom>
                  <a:solidFill>
                    <a:srgbClr val="FFCC99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26" name="Freeform 490"/>
                  <p:cNvSpPr>
                    <a:spLocks/>
                  </p:cNvSpPr>
                  <p:nvPr/>
                </p:nvSpPr>
                <p:spPr bwMode="auto">
                  <a:xfrm>
                    <a:off x="1995" y="3057"/>
                    <a:ext cx="137" cy="28"/>
                  </a:xfrm>
                  <a:custGeom>
                    <a:avLst/>
                    <a:gdLst/>
                    <a:ahLst/>
                    <a:cxnLst>
                      <a:cxn ang="0">
                        <a:pos x="0" y="28"/>
                      </a:cxn>
                      <a:cxn ang="0">
                        <a:pos x="109" y="28"/>
                      </a:cxn>
                      <a:cxn ang="0">
                        <a:pos x="137" y="0"/>
                      </a:cxn>
                      <a:cxn ang="0">
                        <a:pos x="28" y="0"/>
                      </a:cxn>
                      <a:cxn ang="0">
                        <a:pos x="0" y="28"/>
                      </a:cxn>
                    </a:cxnLst>
                    <a:rect l="0" t="0" r="r" b="b"/>
                    <a:pathLst>
                      <a:path w="137" h="28">
                        <a:moveTo>
                          <a:pt x="0" y="28"/>
                        </a:moveTo>
                        <a:lnTo>
                          <a:pt x="109" y="28"/>
                        </a:lnTo>
                        <a:lnTo>
                          <a:pt x="137" y="0"/>
                        </a:lnTo>
                        <a:lnTo>
                          <a:pt x="28" y="0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FFCC99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27" name="Freeform 491"/>
                  <p:cNvSpPr>
                    <a:spLocks/>
                  </p:cNvSpPr>
                  <p:nvPr/>
                </p:nvSpPr>
                <p:spPr bwMode="auto">
                  <a:xfrm>
                    <a:off x="2104" y="3057"/>
                    <a:ext cx="28" cy="119"/>
                  </a:xfrm>
                  <a:custGeom>
                    <a:avLst/>
                    <a:gdLst/>
                    <a:ahLst/>
                    <a:cxnLst>
                      <a:cxn ang="0">
                        <a:pos x="0" y="28"/>
                      </a:cxn>
                      <a:cxn ang="0">
                        <a:pos x="28" y="0"/>
                      </a:cxn>
                      <a:cxn ang="0">
                        <a:pos x="28" y="92"/>
                      </a:cxn>
                      <a:cxn ang="0">
                        <a:pos x="0" y="119"/>
                      </a:cxn>
                      <a:cxn ang="0">
                        <a:pos x="0" y="28"/>
                      </a:cxn>
                    </a:cxnLst>
                    <a:rect l="0" t="0" r="r" b="b"/>
                    <a:pathLst>
                      <a:path w="28" h="119">
                        <a:moveTo>
                          <a:pt x="0" y="28"/>
                        </a:moveTo>
                        <a:lnTo>
                          <a:pt x="28" y="0"/>
                        </a:lnTo>
                        <a:lnTo>
                          <a:pt x="28" y="92"/>
                        </a:lnTo>
                        <a:lnTo>
                          <a:pt x="0" y="119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FFCC99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28" name="Freeform 492"/>
                  <p:cNvSpPr>
                    <a:spLocks/>
                  </p:cNvSpPr>
                  <p:nvPr/>
                </p:nvSpPr>
                <p:spPr bwMode="auto">
                  <a:xfrm>
                    <a:off x="1995" y="3057"/>
                    <a:ext cx="137" cy="119"/>
                  </a:xfrm>
                  <a:custGeom>
                    <a:avLst/>
                    <a:gdLst/>
                    <a:ahLst/>
                    <a:cxnLst>
                      <a:cxn ang="0">
                        <a:pos x="3" y="0"/>
                      </a:cxn>
                      <a:cxn ang="0">
                        <a:pos x="0" y="3"/>
                      </a:cxn>
                      <a:cxn ang="0">
                        <a:pos x="0" y="13"/>
                      </a:cxn>
                      <a:cxn ang="0">
                        <a:pos x="12" y="13"/>
                      </a:cxn>
                      <a:cxn ang="0">
                        <a:pos x="15" y="10"/>
                      </a:cxn>
                      <a:cxn ang="0">
                        <a:pos x="15" y="0"/>
                      </a:cxn>
                      <a:cxn ang="0">
                        <a:pos x="3" y="0"/>
                      </a:cxn>
                    </a:cxnLst>
                    <a:rect l="0" t="0" r="r" b="b"/>
                    <a:pathLst>
                      <a:path w="15" h="13">
                        <a:moveTo>
                          <a:pt x="3" y="0"/>
                        </a:moveTo>
                        <a:lnTo>
                          <a:pt x="0" y="3"/>
                        </a:lnTo>
                        <a:lnTo>
                          <a:pt x="0" y="13"/>
                        </a:lnTo>
                        <a:lnTo>
                          <a:pt x="12" y="13"/>
                        </a:lnTo>
                        <a:lnTo>
                          <a:pt x="15" y="10"/>
                        </a:lnTo>
                        <a:lnTo>
                          <a:pt x="15" y="0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FFCC99"/>
                  </a:solidFill>
                  <a:ln w="14288" cap="flat">
                    <a:solidFill>
                      <a:srgbClr val="3333CC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29" name="Freeform 493"/>
                  <p:cNvSpPr>
                    <a:spLocks/>
                  </p:cNvSpPr>
                  <p:nvPr/>
                </p:nvSpPr>
                <p:spPr bwMode="auto">
                  <a:xfrm>
                    <a:off x="1995" y="3057"/>
                    <a:ext cx="137" cy="28"/>
                  </a:xfrm>
                  <a:custGeom>
                    <a:avLst/>
                    <a:gdLst/>
                    <a:ahLst/>
                    <a:cxnLst>
                      <a:cxn ang="0">
                        <a:pos x="0" y="3"/>
                      </a:cxn>
                      <a:cxn ang="0">
                        <a:pos x="12" y="3"/>
                      </a:cxn>
                      <a:cxn ang="0">
                        <a:pos x="15" y="0"/>
                      </a:cxn>
                    </a:cxnLst>
                    <a:rect l="0" t="0" r="r" b="b"/>
                    <a:pathLst>
                      <a:path w="15" h="3">
                        <a:moveTo>
                          <a:pt x="0" y="3"/>
                        </a:moveTo>
                        <a:lnTo>
                          <a:pt x="12" y="3"/>
                        </a:lnTo>
                        <a:lnTo>
                          <a:pt x="15" y="0"/>
                        </a:lnTo>
                      </a:path>
                    </a:pathLst>
                  </a:custGeom>
                  <a:solidFill>
                    <a:srgbClr val="FFCC99"/>
                  </a:solidFill>
                  <a:ln w="14288" cap="flat">
                    <a:solidFill>
                      <a:srgbClr val="3333CC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30" name="Line 494"/>
                  <p:cNvSpPr>
                    <a:spLocks noChangeShapeType="1"/>
                  </p:cNvSpPr>
                  <p:nvPr/>
                </p:nvSpPr>
                <p:spPr bwMode="auto">
                  <a:xfrm>
                    <a:off x="2104" y="3085"/>
                    <a:ext cx="1" cy="91"/>
                  </a:xfrm>
                  <a:prstGeom prst="line">
                    <a:avLst/>
                  </a:prstGeom>
                  <a:noFill/>
                  <a:ln w="14288">
                    <a:solidFill>
                      <a:srgbClr val="3333CC"/>
                    </a:solidFill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479" name="Group 495"/>
              <p:cNvGrpSpPr>
                <a:grpSpLocks/>
              </p:cNvGrpSpPr>
              <p:nvPr/>
            </p:nvGrpSpPr>
            <p:grpSpPr bwMode="auto">
              <a:xfrm>
                <a:off x="1778" y="2966"/>
                <a:ext cx="354" cy="119"/>
                <a:chOff x="1778" y="2966"/>
                <a:chExt cx="354" cy="119"/>
              </a:xfrm>
            </p:grpSpPr>
            <p:grpSp>
              <p:nvGrpSpPr>
                <p:cNvPr id="480" name="Group 496"/>
                <p:cNvGrpSpPr>
                  <a:grpSpLocks/>
                </p:cNvGrpSpPr>
                <p:nvPr/>
              </p:nvGrpSpPr>
              <p:grpSpPr bwMode="auto">
                <a:xfrm>
                  <a:off x="1778" y="2966"/>
                  <a:ext cx="136" cy="119"/>
                  <a:chOff x="1778" y="2966"/>
                  <a:chExt cx="136" cy="119"/>
                </a:xfrm>
              </p:grpSpPr>
              <p:sp>
                <p:nvSpPr>
                  <p:cNvPr id="516" name="Freeform 497"/>
                  <p:cNvSpPr>
                    <a:spLocks/>
                  </p:cNvSpPr>
                  <p:nvPr/>
                </p:nvSpPr>
                <p:spPr bwMode="auto">
                  <a:xfrm>
                    <a:off x="1778" y="2966"/>
                    <a:ext cx="136" cy="119"/>
                  </a:xfrm>
                  <a:custGeom>
                    <a:avLst/>
                    <a:gdLst/>
                    <a:ahLst/>
                    <a:cxnLst>
                      <a:cxn ang="0">
                        <a:pos x="27" y="0"/>
                      </a:cxn>
                      <a:cxn ang="0">
                        <a:pos x="0" y="27"/>
                      </a:cxn>
                      <a:cxn ang="0">
                        <a:pos x="0" y="119"/>
                      </a:cxn>
                      <a:cxn ang="0">
                        <a:pos x="109" y="119"/>
                      </a:cxn>
                      <a:cxn ang="0">
                        <a:pos x="136" y="91"/>
                      </a:cxn>
                      <a:cxn ang="0">
                        <a:pos x="136" y="0"/>
                      </a:cxn>
                      <a:cxn ang="0">
                        <a:pos x="27" y="0"/>
                      </a:cxn>
                    </a:cxnLst>
                    <a:rect l="0" t="0" r="r" b="b"/>
                    <a:pathLst>
                      <a:path w="136" h="119">
                        <a:moveTo>
                          <a:pt x="27" y="0"/>
                        </a:moveTo>
                        <a:lnTo>
                          <a:pt x="0" y="27"/>
                        </a:lnTo>
                        <a:lnTo>
                          <a:pt x="0" y="119"/>
                        </a:lnTo>
                        <a:lnTo>
                          <a:pt x="109" y="119"/>
                        </a:lnTo>
                        <a:lnTo>
                          <a:pt x="136" y="91"/>
                        </a:lnTo>
                        <a:lnTo>
                          <a:pt x="136" y="0"/>
                        </a:lnTo>
                        <a:lnTo>
                          <a:pt x="27" y="0"/>
                        </a:lnTo>
                        <a:close/>
                      </a:path>
                    </a:pathLst>
                  </a:custGeom>
                  <a:solidFill>
                    <a:srgbClr val="FFCC99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17" name="Freeform 498"/>
                  <p:cNvSpPr>
                    <a:spLocks/>
                  </p:cNvSpPr>
                  <p:nvPr/>
                </p:nvSpPr>
                <p:spPr bwMode="auto">
                  <a:xfrm>
                    <a:off x="1778" y="2966"/>
                    <a:ext cx="136" cy="27"/>
                  </a:xfrm>
                  <a:custGeom>
                    <a:avLst/>
                    <a:gdLst/>
                    <a:ahLst/>
                    <a:cxnLst>
                      <a:cxn ang="0">
                        <a:pos x="0" y="27"/>
                      </a:cxn>
                      <a:cxn ang="0">
                        <a:pos x="109" y="27"/>
                      </a:cxn>
                      <a:cxn ang="0">
                        <a:pos x="136" y="0"/>
                      </a:cxn>
                      <a:cxn ang="0">
                        <a:pos x="27" y="0"/>
                      </a:cxn>
                      <a:cxn ang="0">
                        <a:pos x="0" y="27"/>
                      </a:cxn>
                    </a:cxnLst>
                    <a:rect l="0" t="0" r="r" b="b"/>
                    <a:pathLst>
                      <a:path w="136" h="27">
                        <a:moveTo>
                          <a:pt x="0" y="27"/>
                        </a:moveTo>
                        <a:lnTo>
                          <a:pt x="109" y="27"/>
                        </a:lnTo>
                        <a:lnTo>
                          <a:pt x="136" y="0"/>
                        </a:lnTo>
                        <a:lnTo>
                          <a:pt x="27" y="0"/>
                        </a:lnTo>
                        <a:lnTo>
                          <a:pt x="0" y="27"/>
                        </a:lnTo>
                        <a:close/>
                      </a:path>
                    </a:pathLst>
                  </a:custGeom>
                  <a:solidFill>
                    <a:srgbClr val="FFCC99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18" name="Freeform 499"/>
                  <p:cNvSpPr>
                    <a:spLocks/>
                  </p:cNvSpPr>
                  <p:nvPr/>
                </p:nvSpPr>
                <p:spPr bwMode="auto">
                  <a:xfrm>
                    <a:off x="1887" y="2966"/>
                    <a:ext cx="27" cy="119"/>
                  </a:xfrm>
                  <a:custGeom>
                    <a:avLst/>
                    <a:gdLst/>
                    <a:ahLst/>
                    <a:cxnLst>
                      <a:cxn ang="0">
                        <a:pos x="0" y="27"/>
                      </a:cxn>
                      <a:cxn ang="0">
                        <a:pos x="27" y="0"/>
                      </a:cxn>
                      <a:cxn ang="0">
                        <a:pos x="27" y="91"/>
                      </a:cxn>
                      <a:cxn ang="0">
                        <a:pos x="0" y="119"/>
                      </a:cxn>
                      <a:cxn ang="0">
                        <a:pos x="0" y="27"/>
                      </a:cxn>
                    </a:cxnLst>
                    <a:rect l="0" t="0" r="r" b="b"/>
                    <a:pathLst>
                      <a:path w="27" h="119">
                        <a:moveTo>
                          <a:pt x="0" y="27"/>
                        </a:moveTo>
                        <a:lnTo>
                          <a:pt x="27" y="0"/>
                        </a:lnTo>
                        <a:lnTo>
                          <a:pt x="27" y="91"/>
                        </a:lnTo>
                        <a:lnTo>
                          <a:pt x="0" y="119"/>
                        </a:lnTo>
                        <a:lnTo>
                          <a:pt x="0" y="27"/>
                        </a:lnTo>
                        <a:close/>
                      </a:path>
                    </a:pathLst>
                  </a:custGeom>
                  <a:solidFill>
                    <a:srgbClr val="FFCC99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19" name="Freeform 500"/>
                  <p:cNvSpPr>
                    <a:spLocks/>
                  </p:cNvSpPr>
                  <p:nvPr/>
                </p:nvSpPr>
                <p:spPr bwMode="auto">
                  <a:xfrm>
                    <a:off x="1778" y="2966"/>
                    <a:ext cx="136" cy="119"/>
                  </a:xfrm>
                  <a:custGeom>
                    <a:avLst/>
                    <a:gdLst/>
                    <a:ahLst/>
                    <a:cxnLst>
                      <a:cxn ang="0">
                        <a:pos x="3" y="0"/>
                      </a:cxn>
                      <a:cxn ang="0">
                        <a:pos x="0" y="3"/>
                      </a:cxn>
                      <a:cxn ang="0">
                        <a:pos x="0" y="13"/>
                      </a:cxn>
                      <a:cxn ang="0">
                        <a:pos x="12" y="13"/>
                      </a:cxn>
                      <a:cxn ang="0">
                        <a:pos x="15" y="10"/>
                      </a:cxn>
                      <a:cxn ang="0">
                        <a:pos x="15" y="0"/>
                      </a:cxn>
                      <a:cxn ang="0">
                        <a:pos x="3" y="0"/>
                      </a:cxn>
                    </a:cxnLst>
                    <a:rect l="0" t="0" r="r" b="b"/>
                    <a:pathLst>
                      <a:path w="15" h="13">
                        <a:moveTo>
                          <a:pt x="3" y="0"/>
                        </a:moveTo>
                        <a:lnTo>
                          <a:pt x="0" y="3"/>
                        </a:lnTo>
                        <a:lnTo>
                          <a:pt x="0" y="13"/>
                        </a:lnTo>
                        <a:lnTo>
                          <a:pt x="12" y="13"/>
                        </a:lnTo>
                        <a:lnTo>
                          <a:pt x="15" y="10"/>
                        </a:lnTo>
                        <a:lnTo>
                          <a:pt x="15" y="0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FFCC99"/>
                  </a:solidFill>
                  <a:ln w="14288" cap="flat">
                    <a:solidFill>
                      <a:srgbClr val="3333CC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20" name="Freeform 501"/>
                  <p:cNvSpPr>
                    <a:spLocks/>
                  </p:cNvSpPr>
                  <p:nvPr/>
                </p:nvSpPr>
                <p:spPr bwMode="auto">
                  <a:xfrm>
                    <a:off x="1778" y="2966"/>
                    <a:ext cx="136" cy="27"/>
                  </a:xfrm>
                  <a:custGeom>
                    <a:avLst/>
                    <a:gdLst/>
                    <a:ahLst/>
                    <a:cxnLst>
                      <a:cxn ang="0">
                        <a:pos x="0" y="3"/>
                      </a:cxn>
                      <a:cxn ang="0">
                        <a:pos x="12" y="3"/>
                      </a:cxn>
                      <a:cxn ang="0">
                        <a:pos x="15" y="0"/>
                      </a:cxn>
                    </a:cxnLst>
                    <a:rect l="0" t="0" r="r" b="b"/>
                    <a:pathLst>
                      <a:path w="15" h="3">
                        <a:moveTo>
                          <a:pt x="0" y="3"/>
                        </a:moveTo>
                        <a:lnTo>
                          <a:pt x="12" y="3"/>
                        </a:lnTo>
                        <a:lnTo>
                          <a:pt x="15" y="0"/>
                        </a:lnTo>
                      </a:path>
                    </a:pathLst>
                  </a:custGeom>
                  <a:solidFill>
                    <a:srgbClr val="FFCC99"/>
                  </a:solidFill>
                  <a:ln w="14288" cap="flat">
                    <a:solidFill>
                      <a:srgbClr val="3333CC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21" name="Line 502"/>
                  <p:cNvSpPr>
                    <a:spLocks noChangeShapeType="1"/>
                  </p:cNvSpPr>
                  <p:nvPr/>
                </p:nvSpPr>
                <p:spPr bwMode="auto">
                  <a:xfrm>
                    <a:off x="1887" y="2993"/>
                    <a:ext cx="1" cy="92"/>
                  </a:xfrm>
                  <a:prstGeom prst="line">
                    <a:avLst/>
                  </a:prstGeom>
                  <a:noFill/>
                  <a:ln w="14288">
                    <a:solidFill>
                      <a:srgbClr val="3333CC"/>
                    </a:solidFill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81" name="Group 503"/>
                <p:cNvGrpSpPr>
                  <a:grpSpLocks/>
                </p:cNvGrpSpPr>
                <p:nvPr/>
              </p:nvGrpSpPr>
              <p:grpSpPr bwMode="auto">
                <a:xfrm>
                  <a:off x="1887" y="2966"/>
                  <a:ext cx="136" cy="119"/>
                  <a:chOff x="1887" y="2966"/>
                  <a:chExt cx="136" cy="119"/>
                </a:xfrm>
              </p:grpSpPr>
              <p:sp>
                <p:nvSpPr>
                  <p:cNvPr id="510" name="Freeform 504"/>
                  <p:cNvSpPr>
                    <a:spLocks/>
                  </p:cNvSpPr>
                  <p:nvPr/>
                </p:nvSpPr>
                <p:spPr bwMode="auto">
                  <a:xfrm>
                    <a:off x="1887" y="2966"/>
                    <a:ext cx="136" cy="119"/>
                  </a:xfrm>
                  <a:custGeom>
                    <a:avLst/>
                    <a:gdLst/>
                    <a:ahLst/>
                    <a:cxnLst>
                      <a:cxn ang="0">
                        <a:pos x="36" y="0"/>
                      </a:cxn>
                      <a:cxn ang="0">
                        <a:pos x="0" y="27"/>
                      </a:cxn>
                      <a:cxn ang="0">
                        <a:pos x="0" y="119"/>
                      </a:cxn>
                      <a:cxn ang="0">
                        <a:pos x="108" y="119"/>
                      </a:cxn>
                      <a:cxn ang="0">
                        <a:pos x="136" y="91"/>
                      </a:cxn>
                      <a:cxn ang="0">
                        <a:pos x="136" y="0"/>
                      </a:cxn>
                      <a:cxn ang="0">
                        <a:pos x="36" y="0"/>
                      </a:cxn>
                    </a:cxnLst>
                    <a:rect l="0" t="0" r="r" b="b"/>
                    <a:pathLst>
                      <a:path w="136" h="119">
                        <a:moveTo>
                          <a:pt x="36" y="0"/>
                        </a:moveTo>
                        <a:lnTo>
                          <a:pt x="0" y="27"/>
                        </a:lnTo>
                        <a:lnTo>
                          <a:pt x="0" y="119"/>
                        </a:lnTo>
                        <a:lnTo>
                          <a:pt x="108" y="119"/>
                        </a:lnTo>
                        <a:lnTo>
                          <a:pt x="136" y="91"/>
                        </a:lnTo>
                        <a:lnTo>
                          <a:pt x="136" y="0"/>
                        </a:lnTo>
                        <a:lnTo>
                          <a:pt x="36" y="0"/>
                        </a:lnTo>
                        <a:close/>
                      </a:path>
                    </a:pathLst>
                  </a:custGeom>
                  <a:solidFill>
                    <a:srgbClr val="FFCC99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11" name="Freeform 505"/>
                  <p:cNvSpPr>
                    <a:spLocks/>
                  </p:cNvSpPr>
                  <p:nvPr/>
                </p:nvSpPr>
                <p:spPr bwMode="auto">
                  <a:xfrm>
                    <a:off x="1887" y="2966"/>
                    <a:ext cx="136" cy="27"/>
                  </a:xfrm>
                  <a:custGeom>
                    <a:avLst/>
                    <a:gdLst/>
                    <a:ahLst/>
                    <a:cxnLst>
                      <a:cxn ang="0">
                        <a:pos x="0" y="27"/>
                      </a:cxn>
                      <a:cxn ang="0">
                        <a:pos x="108" y="27"/>
                      </a:cxn>
                      <a:cxn ang="0">
                        <a:pos x="136" y="0"/>
                      </a:cxn>
                      <a:cxn ang="0">
                        <a:pos x="36" y="0"/>
                      </a:cxn>
                      <a:cxn ang="0">
                        <a:pos x="0" y="27"/>
                      </a:cxn>
                    </a:cxnLst>
                    <a:rect l="0" t="0" r="r" b="b"/>
                    <a:pathLst>
                      <a:path w="136" h="27">
                        <a:moveTo>
                          <a:pt x="0" y="27"/>
                        </a:moveTo>
                        <a:lnTo>
                          <a:pt x="108" y="27"/>
                        </a:lnTo>
                        <a:lnTo>
                          <a:pt x="136" y="0"/>
                        </a:lnTo>
                        <a:lnTo>
                          <a:pt x="36" y="0"/>
                        </a:lnTo>
                        <a:lnTo>
                          <a:pt x="0" y="27"/>
                        </a:lnTo>
                        <a:close/>
                      </a:path>
                    </a:pathLst>
                  </a:custGeom>
                  <a:solidFill>
                    <a:srgbClr val="FFCC99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12" name="Freeform 506"/>
                  <p:cNvSpPr>
                    <a:spLocks/>
                  </p:cNvSpPr>
                  <p:nvPr/>
                </p:nvSpPr>
                <p:spPr bwMode="auto">
                  <a:xfrm>
                    <a:off x="1995" y="2966"/>
                    <a:ext cx="28" cy="119"/>
                  </a:xfrm>
                  <a:custGeom>
                    <a:avLst/>
                    <a:gdLst/>
                    <a:ahLst/>
                    <a:cxnLst>
                      <a:cxn ang="0">
                        <a:pos x="0" y="27"/>
                      </a:cxn>
                      <a:cxn ang="0">
                        <a:pos x="28" y="0"/>
                      </a:cxn>
                      <a:cxn ang="0">
                        <a:pos x="28" y="91"/>
                      </a:cxn>
                      <a:cxn ang="0">
                        <a:pos x="0" y="119"/>
                      </a:cxn>
                      <a:cxn ang="0">
                        <a:pos x="0" y="27"/>
                      </a:cxn>
                    </a:cxnLst>
                    <a:rect l="0" t="0" r="r" b="b"/>
                    <a:pathLst>
                      <a:path w="28" h="119">
                        <a:moveTo>
                          <a:pt x="0" y="27"/>
                        </a:moveTo>
                        <a:lnTo>
                          <a:pt x="28" y="0"/>
                        </a:lnTo>
                        <a:lnTo>
                          <a:pt x="28" y="91"/>
                        </a:lnTo>
                        <a:lnTo>
                          <a:pt x="0" y="119"/>
                        </a:lnTo>
                        <a:lnTo>
                          <a:pt x="0" y="27"/>
                        </a:lnTo>
                        <a:close/>
                      </a:path>
                    </a:pathLst>
                  </a:custGeom>
                  <a:solidFill>
                    <a:srgbClr val="FFCC99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13" name="Freeform 507"/>
                  <p:cNvSpPr>
                    <a:spLocks/>
                  </p:cNvSpPr>
                  <p:nvPr/>
                </p:nvSpPr>
                <p:spPr bwMode="auto">
                  <a:xfrm>
                    <a:off x="1887" y="2966"/>
                    <a:ext cx="136" cy="119"/>
                  </a:xfrm>
                  <a:custGeom>
                    <a:avLst/>
                    <a:gdLst/>
                    <a:ahLst/>
                    <a:cxnLst>
                      <a:cxn ang="0">
                        <a:pos x="4" y="0"/>
                      </a:cxn>
                      <a:cxn ang="0">
                        <a:pos x="0" y="3"/>
                      </a:cxn>
                      <a:cxn ang="0">
                        <a:pos x="0" y="13"/>
                      </a:cxn>
                      <a:cxn ang="0">
                        <a:pos x="12" y="13"/>
                      </a:cxn>
                      <a:cxn ang="0">
                        <a:pos x="15" y="10"/>
                      </a:cxn>
                      <a:cxn ang="0">
                        <a:pos x="15" y="0"/>
                      </a:cxn>
                      <a:cxn ang="0">
                        <a:pos x="4" y="0"/>
                      </a:cxn>
                    </a:cxnLst>
                    <a:rect l="0" t="0" r="r" b="b"/>
                    <a:pathLst>
                      <a:path w="15" h="13">
                        <a:moveTo>
                          <a:pt x="4" y="0"/>
                        </a:moveTo>
                        <a:lnTo>
                          <a:pt x="0" y="3"/>
                        </a:lnTo>
                        <a:lnTo>
                          <a:pt x="0" y="13"/>
                        </a:lnTo>
                        <a:lnTo>
                          <a:pt x="12" y="13"/>
                        </a:lnTo>
                        <a:lnTo>
                          <a:pt x="15" y="10"/>
                        </a:lnTo>
                        <a:lnTo>
                          <a:pt x="15" y="0"/>
                        </a:lnTo>
                        <a:lnTo>
                          <a:pt x="4" y="0"/>
                        </a:lnTo>
                        <a:close/>
                      </a:path>
                    </a:pathLst>
                  </a:custGeom>
                  <a:solidFill>
                    <a:srgbClr val="FFCC99"/>
                  </a:solidFill>
                  <a:ln w="14288" cap="flat">
                    <a:solidFill>
                      <a:srgbClr val="3333CC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14" name="Freeform 508"/>
                  <p:cNvSpPr>
                    <a:spLocks/>
                  </p:cNvSpPr>
                  <p:nvPr/>
                </p:nvSpPr>
                <p:spPr bwMode="auto">
                  <a:xfrm>
                    <a:off x="1887" y="2966"/>
                    <a:ext cx="136" cy="27"/>
                  </a:xfrm>
                  <a:custGeom>
                    <a:avLst/>
                    <a:gdLst/>
                    <a:ahLst/>
                    <a:cxnLst>
                      <a:cxn ang="0">
                        <a:pos x="0" y="3"/>
                      </a:cxn>
                      <a:cxn ang="0">
                        <a:pos x="12" y="3"/>
                      </a:cxn>
                      <a:cxn ang="0">
                        <a:pos x="15" y="0"/>
                      </a:cxn>
                    </a:cxnLst>
                    <a:rect l="0" t="0" r="r" b="b"/>
                    <a:pathLst>
                      <a:path w="15" h="3">
                        <a:moveTo>
                          <a:pt x="0" y="3"/>
                        </a:moveTo>
                        <a:lnTo>
                          <a:pt x="12" y="3"/>
                        </a:lnTo>
                        <a:lnTo>
                          <a:pt x="15" y="0"/>
                        </a:lnTo>
                      </a:path>
                    </a:pathLst>
                  </a:custGeom>
                  <a:solidFill>
                    <a:srgbClr val="FFCC99"/>
                  </a:solidFill>
                  <a:ln w="14288" cap="flat">
                    <a:solidFill>
                      <a:srgbClr val="3333CC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15" name="Line 509"/>
                  <p:cNvSpPr>
                    <a:spLocks noChangeShapeType="1"/>
                  </p:cNvSpPr>
                  <p:nvPr/>
                </p:nvSpPr>
                <p:spPr bwMode="auto">
                  <a:xfrm>
                    <a:off x="1995" y="2993"/>
                    <a:ext cx="1" cy="92"/>
                  </a:xfrm>
                  <a:prstGeom prst="line">
                    <a:avLst/>
                  </a:prstGeom>
                  <a:noFill/>
                  <a:ln w="14288">
                    <a:solidFill>
                      <a:srgbClr val="3333CC"/>
                    </a:solidFill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82" name="Group 510"/>
                <p:cNvGrpSpPr>
                  <a:grpSpLocks/>
                </p:cNvGrpSpPr>
                <p:nvPr/>
              </p:nvGrpSpPr>
              <p:grpSpPr bwMode="auto">
                <a:xfrm>
                  <a:off x="1995" y="2966"/>
                  <a:ext cx="137" cy="119"/>
                  <a:chOff x="1995" y="2966"/>
                  <a:chExt cx="137" cy="119"/>
                </a:xfrm>
              </p:grpSpPr>
              <p:sp>
                <p:nvSpPr>
                  <p:cNvPr id="504" name="Freeform 511"/>
                  <p:cNvSpPr>
                    <a:spLocks/>
                  </p:cNvSpPr>
                  <p:nvPr/>
                </p:nvSpPr>
                <p:spPr bwMode="auto">
                  <a:xfrm>
                    <a:off x="1995" y="2966"/>
                    <a:ext cx="137" cy="119"/>
                  </a:xfrm>
                  <a:custGeom>
                    <a:avLst/>
                    <a:gdLst/>
                    <a:ahLst/>
                    <a:cxnLst>
                      <a:cxn ang="0">
                        <a:pos x="28" y="0"/>
                      </a:cxn>
                      <a:cxn ang="0">
                        <a:pos x="0" y="27"/>
                      </a:cxn>
                      <a:cxn ang="0">
                        <a:pos x="0" y="119"/>
                      </a:cxn>
                      <a:cxn ang="0">
                        <a:pos x="109" y="119"/>
                      </a:cxn>
                      <a:cxn ang="0">
                        <a:pos x="137" y="91"/>
                      </a:cxn>
                      <a:cxn ang="0">
                        <a:pos x="137" y="0"/>
                      </a:cxn>
                      <a:cxn ang="0">
                        <a:pos x="28" y="0"/>
                      </a:cxn>
                    </a:cxnLst>
                    <a:rect l="0" t="0" r="r" b="b"/>
                    <a:pathLst>
                      <a:path w="137" h="119">
                        <a:moveTo>
                          <a:pt x="28" y="0"/>
                        </a:moveTo>
                        <a:lnTo>
                          <a:pt x="0" y="27"/>
                        </a:lnTo>
                        <a:lnTo>
                          <a:pt x="0" y="119"/>
                        </a:lnTo>
                        <a:lnTo>
                          <a:pt x="109" y="119"/>
                        </a:lnTo>
                        <a:lnTo>
                          <a:pt x="137" y="91"/>
                        </a:lnTo>
                        <a:lnTo>
                          <a:pt x="137" y="0"/>
                        </a:lnTo>
                        <a:lnTo>
                          <a:pt x="28" y="0"/>
                        </a:lnTo>
                        <a:close/>
                      </a:path>
                    </a:pathLst>
                  </a:custGeom>
                  <a:solidFill>
                    <a:srgbClr val="FFCC99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05" name="Freeform 512"/>
                  <p:cNvSpPr>
                    <a:spLocks/>
                  </p:cNvSpPr>
                  <p:nvPr/>
                </p:nvSpPr>
                <p:spPr bwMode="auto">
                  <a:xfrm>
                    <a:off x="1995" y="2966"/>
                    <a:ext cx="137" cy="27"/>
                  </a:xfrm>
                  <a:custGeom>
                    <a:avLst/>
                    <a:gdLst/>
                    <a:ahLst/>
                    <a:cxnLst>
                      <a:cxn ang="0">
                        <a:pos x="0" y="27"/>
                      </a:cxn>
                      <a:cxn ang="0">
                        <a:pos x="109" y="27"/>
                      </a:cxn>
                      <a:cxn ang="0">
                        <a:pos x="137" y="0"/>
                      </a:cxn>
                      <a:cxn ang="0">
                        <a:pos x="28" y="0"/>
                      </a:cxn>
                      <a:cxn ang="0">
                        <a:pos x="0" y="27"/>
                      </a:cxn>
                    </a:cxnLst>
                    <a:rect l="0" t="0" r="r" b="b"/>
                    <a:pathLst>
                      <a:path w="137" h="27">
                        <a:moveTo>
                          <a:pt x="0" y="27"/>
                        </a:moveTo>
                        <a:lnTo>
                          <a:pt x="109" y="27"/>
                        </a:lnTo>
                        <a:lnTo>
                          <a:pt x="137" y="0"/>
                        </a:lnTo>
                        <a:lnTo>
                          <a:pt x="28" y="0"/>
                        </a:lnTo>
                        <a:lnTo>
                          <a:pt x="0" y="27"/>
                        </a:lnTo>
                        <a:close/>
                      </a:path>
                    </a:pathLst>
                  </a:custGeom>
                  <a:solidFill>
                    <a:srgbClr val="FFCC99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06" name="Freeform 513"/>
                  <p:cNvSpPr>
                    <a:spLocks/>
                  </p:cNvSpPr>
                  <p:nvPr/>
                </p:nvSpPr>
                <p:spPr bwMode="auto">
                  <a:xfrm>
                    <a:off x="2104" y="2966"/>
                    <a:ext cx="28" cy="119"/>
                  </a:xfrm>
                  <a:custGeom>
                    <a:avLst/>
                    <a:gdLst/>
                    <a:ahLst/>
                    <a:cxnLst>
                      <a:cxn ang="0">
                        <a:pos x="0" y="27"/>
                      </a:cxn>
                      <a:cxn ang="0">
                        <a:pos x="28" y="0"/>
                      </a:cxn>
                      <a:cxn ang="0">
                        <a:pos x="28" y="91"/>
                      </a:cxn>
                      <a:cxn ang="0">
                        <a:pos x="0" y="119"/>
                      </a:cxn>
                      <a:cxn ang="0">
                        <a:pos x="0" y="27"/>
                      </a:cxn>
                    </a:cxnLst>
                    <a:rect l="0" t="0" r="r" b="b"/>
                    <a:pathLst>
                      <a:path w="28" h="119">
                        <a:moveTo>
                          <a:pt x="0" y="27"/>
                        </a:moveTo>
                        <a:lnTo>
                          <a:pt x="28" y="0"/>
                        </a:lnTo>
                        <a:lnTo>
                          <a:pt x="28" y="91"/>
                        </a:lnTo>
                        <a:lnTo>
                          <a:pt x="0" y="119"/>
                        </a:lnTo>
                        <a:lnTo>
                          <a:pt x="0" y="27"/>
                        </a:lnTo>
                        <a:close/>
                      </a:path>
                    </a:pathLst>
                  </a:custGeom>
                  <a:solidFill>
                    <a:srgbClr val="FFCC99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07" name="Freeform 514"/>
                  <p:cNvSpPr>
                    <a:spLocks/>
                  </p:cNvSpPr>
                  <p:nvPr/>
                </p:nvSpPr>
                <p:spPr bwMode="auto">
                  <a:xfrm>
                    <a:off x="1995" y="2966"/>
                    <a:ext cx="137" cy="119"/>
                  </a:xfrm>
                  <a:custGeom>
                    <a:avLst/>
                    <a:gdLst/>
                    <a:ahLst/>
                    <a:cxnLst>
                      <a:cxn ang="0">
                        <a:pos x="3" y="0"/>
                      </a:cxn>
                      <a:cxn ang="0">
                        <a:pos x="0" y="3"/>
                      </a:cxn>
                      <a:cxn ang="0">
                        <a:pos x="0" y="13"/>
                      </a:cxn>
                      <a:cxn ang="0">
                        <a:pos x="12" y="13"/>
                      </a:cxn>
                      <a:cxn ang="0">
                        <a:pos x="15" y="10"/>
                      </a:cxn>
                      <a:cxn ang="0">
                        <a:pos x="15" y="0"/>
                      </a:cxn>
                      <a:cxn ang="0">
                        <a:pos x="3" y="0"/>
                      </a:cxn>
                    </a:cxnLst>
                    <a:rect l="0" t="0" r="r" b="b"/>
                    <a:pathLst>
                      <a:path w="15" h="13">
                        <a:moveTo>
                          <a:pt x="3" y="0"/>
                        </a:moveTo>
                        <a:lnTo>
                          <a:pt x="0" y="3"/>
                        </a:lnTo>
                        <a:lnTo>
                          <a:pt x="0" y="13"/>
                        </a:lnTo>
                        <a:lnTo>
                          <a:pt x="12" y="13"/>
                        </a:lnTo>
                        <a:lnTo>
                          <a:pt x="15" y="10"/>
                        </a:lnTo>
                        <a:lnTo>
                          <a:pt x="15" y="0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FFCC99"/>
                  </a:solidFill>
                  <a:ln w="14288" cap="flat">
                    <a:solidFill>
                      <a:srgbClr val="3333CC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08" name="Freeform 515"/>
                  <p:cNvSpPr>
                    <a:spLocks/>
                  </p:cNvSpPr>
                  <p:nvPr/>
                </p:nvSpPr>
                <p:spPr bwMode="auto">
                  <a:xfrm>
                    <a:off x="1995" y="2966"/>
                    <a:ext cx="137" cy="27"/>
                  </a:xfrm>
                  <a:custGeom>
                    <a:avLst/>
                    <a:gdLst/>
                    <a:ahLst/>
                    <a:cxnLst>
                      <a:cxn ang="0">
                        <a:pos x="0" y="3"/>
                      </a:cxn>
                      <a:cxn ang="0">
                        <a:pos x="12" y="3"/>
                      </a:cxn>
                      <a:cxn ang="0">
                        <a:pos x="15" y="0"/>
                      </a:cxn>
                    </a:cxnLst>
                    <a:rect l="0" t="0" r="r" b="b"/>
                    <a:pathLst>
                      <a:path w="15" h="3">
                        <a:moveTo>
                          <a:pt x="0" y="3"/>
                        </a:moveTo>
                        <a:lnTo>
                          <a:pt x="12" y="3"/>
                        </a:lnTo>
                        <a:lnTo>
                          <a:pt x="15" y="0"/>
                        </a:lnTo>
                      </a:path>
                    </a:pathLst>
                  </a:custGeom>
                  <a:solidFill>
                    <a:srgbClr val="FFCC99"/>
                  </a:solidFill>
                  <a:ln w="14288" cap="flat">
                    <a:solidFill>
                      <a:srgbClr val="3333CC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09" name="Line 516"/>
                  <p:cNvSpPr>
                    <a:spLocks noChangeShapeType="1"/>
                  </p:cNvSpPr>
                  <p:nvPr/>
                </p:nvSpPr>
                <p:spPr bwMode="auto">
                  <a:xfrm>
                    <a:off x="2104" y="2993"/>
                    <a:ext cx="1" cy="92"/>
                  </a:xfrm>
                  <a:prstGeom prst="line">
                    <a:avLst/>
                  </a:prstGeom>
                  <a:noFill/>
                  <a:ln w="14288">
                    <a:solidFill>
                      <a:srgbClr val="3333CC"/>
                    </a:solidFill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501" name="Group 517"/>
              <p:cNvGrpSpPr>
                <a:grpSpLocks/>
              </p:cNvGrpSpPr>
              <p:nvPr/>
            </p:nvGrpSpPr>
            <p:grpSpPr bwMode="auto">
              <a:xfrm>
                <a:off x="1778" y="2874"/>
                <a:ext cx="354" cy="119"/>
                <a:chOff x="1778" y="2874"/>
                <a:chExt cx="354" cy="119"/>
              </a:xfrm>
            </p:grpSpPr>
            <p:grpSp>
              <p:nvGrpSpPr>
                <p:cNvPr id="502" name="Group 518"/>
                <p:cNvGrpSpPr>
                  <a:grpSpLocks/>
                </p:cNvGrpSpPr>
                <p:nvPr/>
              </p:nvGrpSpPr>
              <p:grpSpPr bwMode="auto">
                <a:xfrm>
                  <a:off x="1778" y="2874"/>
                  <a:ext cx="136" cy="119"/>
                  <a:chOff x="1778" y="2874"/>
                  <a:chExt cx="136" cy="119"/>
                </a:xfrm>
              </p:grpSpPr>
              <p:sp>
                <p:nvSpPr>
                  <p:cNvPr id="495" name="Freeform 519"/>
                  <p:cNvSpPr>
                    <a:spLocks/>
                  </p:cNvSpPr>
                  <p:nvPr/>
                </p:nvSpPr>
                <p:spPr bwMode="auto">
                  <a:xfrm>
                    <a:off x="1778" y="2874"/>
                    <a:ext cx="136" cy="119"/>
                  </a:xfrm>
                  <a:custGeom>
                    <a:avLst/>
                    <a:gdLst/>
                    <a:ahLst/>
                    <a:cxnLst>
                      <a:cxn ang="0">
                        <a:pos x="27" y="0"/>
                      </a:cxn>
                      <a:cxn ang="0">
                        <a:pos x="0" y="28"/>
                      </a:cxn>
                      <a:cxn ang="0">
                        <a:pos x="0" y="119"/>
                      </a:cxn>
                      <a:cxn ang="0">
                        <a:pos x="109" y="119"/>
                      </a:cxn>
                      <a:cxn ang="0">
                        <a:pos x="136" y="83"/>
                      </a:cxn>
                      <a:cxn ang="0">
                        <a:pos x="136" y="0"/>
                      </a:cxn>
                      <a:cxn ang="0">
                        <a:pos x="27" y="0"/>
                      </a:cxn>
                    </a:cxnLst>
                    <a:rect l="0" t="0" r="r" b="b"/>
                    <a:pathLst>
                      <a:path w="136" h="119">
                        <a:moveTo>
                          <a:pt x="27" y="0"/>
                        </a:moveTo>
                        <a:lnTo>
                          <a:pt x="0" y="28"/>
                        </a:lnTo>
                        <a:lnTo>
                          <a:pt x="0" y="119"/>
                        </a:lnTo>
                        <a:lnTo>
                          <a:pt x="109" y="119"/>
                        </a:lnTo>
                        <a:lnTo>
                          <a:pt x="136" y="83"/>
                        </a:lnTo>
                        <a:lnTo>
                          <a:pt x="136" y="0"/>
                        </a:lnTo>
                        <a:lnTo>
                          <a:pt x="27" y="0"/>
                        </a:lnTo>
                        <a:close/>
                      </a:path>
                    </a:pathLst>
                  </a:custGeom>
                  <a:solidFill>
                    <a:srgbClr val="FFCC99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96" name="Freeform 520"/>
                  <p:cNvSpPr>
                    <a:spLocks/>
                  </p:cNvSpPr>
                  <p:nvPr/>
                </p:nvSpPr>
                <p:spPr bwMode="auto">
                  <a:xfrm>
                    <a:off x="1778" y="2874"/>
                    <a:ext cx="136" cy="28"/>
                  </a:xfrm>
                  <a:custGeom>
                    <a:avLst/>
                    <a:gdLst/>
                    <a:ahLst/>
                    <a:cxnLst>
                      <a:cxn ang="0">
                        <a:pos x="0" y="28"/>
                      </a:cxn>
                      <a:cxn ang="0">
                        <a:pos x="109" y="28"/>
                      </a:cxn>
                      <a:cxn ang="0">
                        <a:pos x="136" y="0"/>
                      </a:cxn>
                      <a:cxn ang="0">
                        <a:pos x="27" y="0"/>
                      </a:cxn>
                      <a:cxn ang="0">
                        <a:pos x="0" y="28"/>
                      </a:cxn>
                    </a:cxnLst>
                    <a:rect l="0" t="0" r="r" b="b"/>
                    <a:pathLst>
                      <a:path w="136" h="28">
                        <a:moveTo>
                          <a:pt x="0" y="28"/>
                        </a:moveTo>
                        <a:lnTo>
                          <a:pt x="109" y="28"/>
                        </a:lnTo>
                        <a:lnTo>
                          <a:pt x="136" y="0"/>
                        </a:lnTo>
                        <a:lnTo>
                          <a:pt x="27" y="0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FFCC99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97" name="Freeform 521"/>
                  <p:cNvSpPr>
                    <a:spLocks/>
                  </p:cNvSpPr>
                  <p:nvPr/>
                </p:nvSpPr>
                <p:spPr bwMode="auto">
                  <a:xfrm>
                    <a:off x="1887" y="2874"/>
                    <a:ext cx="27" cy="119"/>
                  </a:xfrm>
                  <a:custGeom>
                    <a:avLst/>
                    <a:gdLst/>
                    <a:ahLst/>
                    <a:cxnLst>
                      <a:cxn ang="0">
                        <a:pos x="0" y="28"/>
                      </a:cxn>
                      <a:cxn ang="0">
                        <a:pos x="27" y="0"/>
                      </a:cxn>
                      <a:cxn ang="0">
                        <a:pos x="27" y="83"/>
                      </a:cxn>
                      <a:cxn ang="0">
                        <a:pos x="0" y="119"/>
                      </a:cxn>
                      <a:cxn ang="0">
                        <a:pos x="0" y="28"/>
                      </a:cxn>
                    </a:cxnLst>
                    <a:rect l="0" t="0" r="r" b="b"/>
                    <a:pathLst>
                      <a:path w="27" h="119">
                        <a:moveTo>
                          <a:pt x="0" y="28"/>
                        </a:moveTo>
                        <a:lnTo>
                          <a:pt x="27" y="0"/>
                        </a:lnTo>
                        <a:lnTo>
                          <a:pt x="27" y="83"/>
                        </a:lnTo>
                        <a:lnTo>
                          <a:pt x="0" y="119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FFCC99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98" name="Freeform 522"/>
                  <p:cNvSpPr>
                    <a:spLocks/>
                  </p:cNvSpPr>
                  <p:nvPr/>
                </p:nvSpPr>
                <p:spPr bwMode="auto">
                  <a:xfrm>
                    <a:off x="1778" y="2874"/>
                    <a:ext cx="136" cy="119"/>
                  </a:xfrm>
                  <a:custGeom>
                    <a:avLst/>
                    <a:gdLst/>
                    <a:ahLst/>
                    <a:cxnLst>
                      <a:cxn ang="0">
                        <a:pos x="3" y="0"/>
                      </a:cxn>
                      <a:cxn ang="0">
                        <a:pos x="0" y="3"/>
                      </a:cxn>
                      <a:cxn ang="0">
                        <a:pos x="0" y="13"/>
                      </a:cxn>
                      <a:cxn ang="0">
                        <a:pos x="12" y="13"/>
                      </a:cxn>
                      <a:cxn ang="0">
                        <a:pos x="15" y="9"/>
                      </a:cxn>
                      <a:cxn ang="0">
                        <a:pos x="15" y="0"/>
                      </a:cxn>
                      <a:cxn ang="0">
                        <a:pos x="3" y="0"/>
                      </a:cxn>
                    </a:cxnLst>
                    <a:rect l="0" t="0" r="r" b="b"/>
                    <a:pathLst>
                      <a:path w="15" h="13">
                        <a:moveTo>
                          <a:pt x="3" y="0"/>
                        </a:moveTo>
                        <a:lnTo>
                          <a:pt x="0" y="3"/>
                        </a:lnTo>
                        <a:lnTo>
                          <a:pt x="0" y="13"/>
                        </a:lnTo>
                        <a:lnTo>
                          <a:pt x="12" y="13"/>
                        </a:lnTo>
                        <a:lnTo>
                          <a:pt x="15" y="9"/>
                        </a:lnTo>
                        <a:lnTo>
                          <a:pt x="15" y="0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FFCC99"/>
                  </a:solidFill>
                  <a:ln w="14288" cap="flat">
                    <a:solidFill>
                      <a:srgbClr val="3333CC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99" name="Freeform 523"/>
                  <p:cNvSpPr>
                    <a:spLocks/>
                  </p:cNvSpPr>
                  <p:nvPr/>
                </p:nvSpPr>
                <p:spPr bwMode="auto">
                  <a:xfrm>
                    <a:off x="1778" y="2874"/>
                    <a:ext cx="136" cy="28"/>
                  </a:xfrm>
                  <a:custGeom>
                    <a:avLst/>
                    <a:gdLst/>
                    <a:ahLst/>
                    <a:cxnLst>
                      <a:cxn ang="0">
                        <a:pos x="0" y="3"/>
                      </a:cxn>
                      <a:cxn ang="0">
                        <a:pos x="12" y="3"/>
                      </a:cxn>
                      <a:cxn ang="0">
                        <a:pos x="15" y="0"/>
                      </a:cxn>
                    </a:cxnLst>
                    <a:rect l="0" t="0" r="r" b="b"/>
                    <a:pathLst>
                      <a:path w="15" h="3">
                        <a:moveTo>
                          <a:pt x="0" y="3"/>
                        </a:moveTo>
                        <a:lnTo>
                          <a:pt x="12" y="3"/>
                        </a:lnTo>
                        <a:lnTo>
                          <a:pt x="15" y="0"/>
                        </a:lnTo>
                      </a:path>
                    </a:pathLst>
                  </a:custGeom>
                  <a:solidFill>
                    <a:srgbClr val="FFCC99"/>
                  </a:solidFill>
                  <a:ln w="14288" cap="flat">
                    <a:solidFill>
                      <a:srgbClr val="3333CC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00" name="Line 524"/>
                  <p:cNvSpPr>
                    <a:spLocks noChangeShapeType="1"/>
                  </p:cNvSpPr>
                  <p:nvPr/>
                </p:nvSpPr>
                <p:spPr bwMode="auto">
                  <a:xfrm>
                    <a:off x="1887" y="2902"/>
                    <a:ext cx="1" cy="91"/>
                  </a:xfrm>
                  <a:prstGeom prst="line">
                    <a:avLst/>
                  </a:prstGeom>
                  <a:noFill/>
                  <a:ln w="14288">
                    <a:solidFill>
                      <a:srgbClr val="3333CC"/>
                    </a:solidFill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503" name="Group 525"/>
                <p:cNvGrpSpPr>
                  <a:grpSpLocks/>
                </p:cNvGrpSpPr>
                <p:nvPr/>
              </p:nvGrpSpPr>
              <p:grpSpPr bwMode="auto">
                <a:xfrm>
                  <a:off x="1887" y="2874"/>
                  <a:ext cx="136" cy="119"/>
                  <a:chOff x="1887" y="2874"/>
                  <a:chExt cx="136" cy="119"/>
                </a:xfrm>
              </p:grpSpPr>
              <p:sp>
                <p:nvSpPr>
                  <p:cNvPr id="489" name="Freeform 526"/>
                  <p:cNvSpPr>
                    <a:spLocks/>
                  </p:cNvSpPr>
                  <p:nvPr/>
                </p:nvSpPr>
                <p:spPr bwMode="auto">
                  <a:xfrm>
                    <a:off x="1887" y="2874"/>
                    <a:ext cx="136" cy="119"/>
                  </a:xfrm>
                  <a:custGeom>
                    <a:avLst/>
                    <a:gdLst/>
                    <a:ahLst/>
                    <a:cxnLst>
                      <a:cxn ang="0">
                        <a:pos x="36" y="0"/>
                      </a:cxn>
                      <a:cxn ang="0">
                        <a:pos x="0" y="28"/>
                      </a:cxn>
                      <a:cxn ang="0">
                        <a:pos x="0" y="119"/>
                      </a:cxn>
                      <a:cxn ang="0">
                        <a:pos x="108" y="119"/>
                      </a:cxn>
                      <a:cxn ang="0">
                        <a:pos x="136" y="83"/>
                      </a:cxn>
                      <a:cxn ang="0">
                        <a:pos x="136" y="0"/>
                      </a:cxn>
                      <a:cxn ang="0">
                        <a:pos x="36" y="0"/>
                      </a:cxn>
                    </a:cxnLst>
                    <a:rect l="0" t="0" r="r" b="b"/>
                    <a:pathLst>
                      <a:path w="136" h="119">
                        <a:moveTo>
                          <a:pt x="36" y="0"/>
                        </a:moveTo>
                        <a:lnTo>
                          <a:pt x="0" y="28"/>
                        </a:lnTo>
                        <a:lnTo>
                          <a:pt x="0" y="119"/>
                        </a:lnTo>
                        <a:lnTo>
                          <a:pt x="108" y="119"/>
                        </a:lnTo>
                        <a:lnTo>
                          <a:pt x="136" y="83"/>
                        </a:lnTo>
                        <a:lnTo>
                          <a:pt x="136" y="0"/>
                        </a:lnTo>
                        <a:lnTo>
                          <a:pt x="36" y="0"/>
                        </a:lnTo>
                        <a:close/>
                      </a:path>
                    </a:pathLst>
                  </a:custGeom>
                  <a:solidFill>
                    <a:srgbClr val="FFCC99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90" name="Freeform 527"/>
                  <p:cNvSpPr>
                    <a:spLocks/>
                  </p:cNvSpPr>
                  <p:nvPr/>
                </p:nvSpPr>
                <p:spPr bwMode="auto">
                  <a:xfrm>
                    <a:off x="1887" y="2874"/>
                    <a:ext cx="136" cy="28"/>
                  </a:xfrm>
                  <a:custGeom>
                    <a:avLst/>
                    <a:gdLst/>
                    <a:ahLst/>
                    <a:cxnLst>
                      <a:cxn ang="0">
                        <a:pos x="0" y="28"/>
                      </a:cxn>
                      <a:cxn ang="0">
                        <a:pos x="108" y="28"/>
                      </a:cxn>
                      <a:cxn ang="0">
                        <a:pos x="136" y="0"/>
                      </a:cxn>
                      <a:cxn ang="0">
                        <a:pos x="36" y="0"/>
                      </a:cxn>
                      <a:cxn ang="0">
                        <a:pos x="0" y="28"/>
                      </a:cxn>
                    </a:cxnLst>
                    <a:rect l="0" t="0" r="r" b="b"/>
                    <a:pathLst>
                      <a:path w="136" h="28">
                        <a:moveTo>
                          <a:pt x="0" y="28"/>
                        </a:moveTo>
                        <a:lnTo>
                          <a:pt x="108" y="28"/>
                        </a:lnTo>
                        <a:lnTo>
                          <a:pt x="136" y="0"/>
                        </a:lnTo>
                        <a:lnTo>
                          <a:pt x="36" y="0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FFCC99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91" name="Freeform 528"/>
                  <p:cNvSpPr>
                    <a:spLocks/>
                  </p:cNvSpPr>
                  <p:nvPr/>
                </p:nvSpPr>
                <p:spPr bwMode="auto">
                  <a:xfrm>
                    <a:off x="1995" y="2874"/>
                    <a:ext cx="28" cy="119"/>
                  </a:xfrm>
                  <a:custGeom>
                    <a:avLst/>
                    <a:gdLst/>
                    <a:ahLst/>
                    <a:cxnLst>
                      <a:cxn ang="0">
                        <a:pos x="0" y="28"/>
                      </a:cxn>
                      <a:cxn ang="0">
                        <a:pos x="28" y="0"/>
                      </a:cxn>
                      <a:cxn ang="0">
                        <a:pos x="28" y="83"/>
                      </a:cxn>
                      <a:cxn ang="0">
                        <a:pos x="0" y="119"/>
                      </a:cxn>
                      <a:cxn ang="0">
                        <a:pos x="0" y="28"/>
                      </a:cxn>
                    </a:cxnLst>
                    <a:rect l="0" t="0" r="r" b="b"/>
                    <a:pathLst>
                      <a:path w="28" h="119">
                        <a:moveTo>
                          <a:pt x="0" y="28"/>
                        </a:moveTo>
                        <a:lnTo>
                          <a:pt x="28" y="0"/>
                        </a:lnTo>
                        <a:lnTo>
                          <a:pt x="28" y="83"/>
                        </a:lnTo>
                        <a:lnTo>
                          <a:pt x="0" y="119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FFCC99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92" name="Freeform 529"/>
                  <p:cNvSpPr>
                    <a:spLocks/>
                  </p:cNvSpPr>
                  <p:nvPr/>
                </p:nvSpPr>
                <p:spPr bwMode="auto">
                  <a:xfrm>
                    <a:off x="1887" y="2874"/>
                    <a:ext cx="136" cy="119"/>
                  </a:xfrm>
                  <a:custGeom>
                    <a:avLst/>
                    <a:gdLst/>
                    <a:ahLst/>
                    <a:cxnLst>
                      <a:cxn ang="0">
                        <a:pos x="4" y="0"/>
                      </a:cxn>
                      <a:cxn ang="0">
                        <a:pos x="0" y="3"/>
                      </a:cxn>
                      <a:cxn ang="0">
                        <a:pos x="0" y="13"/>
                      </a:cxn>
                      <a:cxn ang="0">
                        <a:pos x="12" y="13"/>
                      </a:cxn>
                      <a:cxn ang="0">
                        <a:pos x="15" y="9"/>
                      </a:cxn>
                      <a:cxn ang="0">
                        <a:pos x="15" y="0"/>
                      </a:cxn>
                      <a:cxn ang="0">
                        <a:pos x="4" y="0"/>
                      </a:cxn>
                    </a:cxnLst>
                    <a:rect l="0" t="0" r="r" b="b"/>
                    <a:pathLst>
                      <a:path w="15" h="13">
                        <a:moveTo>
                          <a:pt x="4" y="0"/>
                        </a:moveTo>
                        <a:lnTo>
                          <a:pt x="0" y="3"/>
                        </a:lnTo>
                        <a:lnTo>
                          <a:pt x="0" y="13"/>
                        </a:lnTo>
                        <a:lnTo>
                          <a:pt x="12" y="13"/>
                        </a:lnTo>
                        <a:lnTo>
                          <a:pt x="15" y="9"/>
                        </a:lnTo>
                        <a:lnTo>
                          <a:pt x="15" y="0"/>
                        </a:lnTo>
                        <a:lnTo>
                          <a:pt x="4" y="0"/>
                        </a:lnTo>
                        <a:close/>
                      </a:path>
                    </a:pathLst>
                  </a:custGeom>
                  <a:solidFill>
                    <a:srgbClr val="FFCC99"/>
                  </a:solidFill>
                  <a:ln w="14288" cap="flat">
                    <a:solidFill>
                      <a:srgbClr val="3333CC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93" name="Freeform 530"/>
                  <p:cNvSpPr>
                    <a:spLocks/>
                  </p:cNvSpPr>
                  <p:nvPr/>
                </p:nvSpPr>
                <p:spPr bwMode="auto">
                  <a:xfrm>
                    <a:off x="1887" y="2874"/>
                    <a:ext cx="136" cy="28"/>
                  </a:xfrm>
                  <a:custGeom>
                    <a:avLst/>
                    <a:gdLst/>
                    <a:ahLst/>
                    <a:cxnLst>
                      <a:cxn ang="0">
                        <a:pos x="0" y="3"/>
                      </a:cxn>
                      <a:cxn ang="0">
                        <a:pos x="12" y="3"/>
                      </a:cxn>
                      <a:cxn ang="0">
                        <a:pos x="15" y="0"/>
                      </a:cxn>
                    </a:cxnLst>
                    <a:rect l="0" t="0" r="r" b="b"/>
                    <a:pathLst>
                      <a:path w="15" h="3">
                        <a:moveTo>
                          <a:pt x="0" y="3"/>
                        </a:moveTo>
                        <a:lnTo>
                          <a:pt x="12" y="3"/>
                        </a:lnTo>
                        <a:lnTo>
                          <a:pt x="15" y="0"/>
                        </a:lnTo>
                      </a:path>
                    </a:pathLst>
                  </a:custGeom>
                  <a:solidFill>
                    <a:srgbClr val="FFCC99"/>
                  </a:solidFill>
                  <a:ln w="14288" cap="flat">
                    <a:solidFill>
                      <a:srgbClr val="3333CC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94" name="Line 531"/>
                  <p:cNvSpPr>
                    <a:spLocks noChangeShapeType="1"/>
                  </p:cNvSpPr>
                  <p:nvPr/>
                </p:nvSpPr>
                <p:spPr bwMode="auto">
                  <a:xfrm>
                    <a:off x="1995" y="2902"/>
                    <a:ext cx="1" cy="91"/>
                  </a:xfrm>
                  <a:prstGeom prst="line">
                    <a:avLst/>
                  </a:prstGeom>
                  <a:noFill/>
                  <a:ln w="14288">
                    <a:solidFill>
                      <a:srgbClr val="3333CC"/>
                    </a:solidFill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522" name="Group 532"/>
                <p:cNvGrpSpPr>
                  <a:grpSpLocks/>
                </p:cNvGrpSpPr>
                <p:nvPr/>
              </p:nvGrpSpPr>
              <p:grpSpPr bwMode="auto">
                <a:xfrm>
                  <a:off x="1995" y="2874"/>
                  <a:ext cx="137" cy="119"/>
                  <a:chOff x="1995" y="2874"/>
                  <a:chExt cx="137" cy="119"/>
                </a:xfrm>
              </p:grpSpPr>
              <p:sp>
                <p:nvSpPr>
                  <p:cNvPr id="483" name="Freeform 533"/>
                  <p:cNvSpPr>
                    <a:spLocks/>
                  </p:cNvSpPr>
                  <p:nvPr/>
                </p:nvSpPr>
                <p:spPr bwMode="auto">
                  <a:xfrm>
                    <a:off x="1995" y="2874"/>
                    <a:ext cx="137" cy="119"/>
                  </a:xfrm>
                  <a:custGeom>
                    <a:avLst/>
                    <a:gdLst/>
                    <a:ahLst/>
                    <a:cxnLst>
                      <a:cxn ang="0">
                        <a:pos x="28" y="0"/>
                      </a:cxn>
                      <a:cxn ang="0">
                        <a:pos x="0" y="28"/>
                      </a:cxn>
                      <a:cxn ang="0">
                        <a:pos x="0" y="119"/>
                      </a:cxn>
                      <a:cxn ang="0">
                        <a:pos x="109" y="119"/>
                      </a:cxn>
                      <a:cxn ang="0">
                        <a:pos x="137" y="83"/>
                      </a:cxn>
                      <a:cxn ang="0">
                        <a:pos x="137" y="0"/>
                      </a:cxn>
                      <a:cxn ang="0">
                        <a:pos x="28" y="0"/>
                      </a:cxn>
                    </a:cxnLst>
                    <a:rect l="0" t="0" r="r" b="b"/>
                    <a:pathLst>
                      <a:path w="137" h="119">
                        <a:moveTo>
                          <a:pt x="28" y="0"/>
                        </a:moveTo>
                        <a:lnTo>
                          <a:pt x="0" y="28"/>
                        </a:lnTo>
                        <a:lnTo>
                          <a:pt x="0" y="119"/>
                        </a:lnTo>
                        <a:lnTo>
                          <a:pt x="109" y="119"/>
                        </a:lnTo>
                        <a:lnTo>
                          <a:pt x="137" y="83"/>
                        </a:lnTo>
                        <a:lnTo>
                          <a:pt x="137" y="0"/>
                        </a:lnTo>
                        <a:lnTo>
                          <a:pt x="28" y="0"/>
                        </a:lnTo>
                        <a:close/>
                      </a:path>
                    </a:pathLst>
                  </a:custGeom>
                  <a:solidFill>
                    <a:srgbClr val="FFCC99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84" name="Freeform 534"/>
                  <p:cNvSpPr>
                    <a:spLocks/>
                  </p:cNvSpPr>
                  <p:nvPr/>
                </p:nvSpPr>
                <p:spPr bwMode="auto">
                  <a:xfrm>
                    <a:off x="1995" y="2874"/>
                    <a:ext cx="137" cy="28"/>
                  </a:xfrm>
                  <a:custGeom>
                    <a:avLst/>
                    <a:gdLst/>
                    <a:ahLst/>
                    <a:cxnLst>
                      <a:cxn ang="0">
                        <a:pos x="0" y="28"/>
                      </a:cxn>
                      <a:cxn ang="0">
                        <a:pos x="109" y="28"/>
                      </a:cxn>
                      <a:cxn ang="0">
                        <a:pos x="137" y="0"/>
                      </a:cxn>
                      <a:cxn ang="0">
                        <a:pos x="28" y="0"/>
                      </a:cxn>
                      <a:cxn ang="0">
                        <a:pos x="0" y="28"/>
                      </a:cxn>
                    </a:cxnLst>
                    <a:rect l="0" t="0" r="r" b="b"/>
                    <a:pathLst>
                      <a:path w="137" h="28">
                        <a:moveTo>
                          <a:pt x="0" y="28"/>
                        </a:moveTo>
                        <a:lnTo>
                          <a:pt x="109" y="28"/>
                        </a:lnTo>
                        <a:lnTo>
                          <a:pt x="137" y="0"/>
                        </a:lnTo>
                        <a:lnTo>
                          <a:pt x="28" y="0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FFCC99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85" name="Freeform 535"/>
                  <p:cNvSpPr>
                    <a:spLocks/>
                  </p:cNvSpPr>
                  <p:nvPr/>
                </p:nvSpPr>
                <p:spPr bwMode="auto">
                  <a:xfrm>
                    <a:off x="2104" y="2874"/>
                    <a:ext cx="28" cy="119"/>
                  </a:xfrm>
                  <a:custGeom>
                    <a:avLst/>
                    <a:gdLst/>
                    <a:ahLst/>
                    <a:cxnLst>
                      <a:cxn ang="0">
                        <a:pos x="0" y="28"/>
                      </a:cxn>
                      <a:cxn ang="0">
                        <a:pos x="28" y="0"/>
                      </a:cxn>
                      <a:cxn ang="0">
                        <a:pos x="28" y="83"/>
                      </a:cxn>
                      <a:cxn ang="0">
                        <a:pos x="0" y="119"/>
                      </a:cxn>
                      <a:cxn ang="0">
                        <a:pos x="0" y="28"/>
                      </a:cxn>
                    </a:cxnLst>
                    <a:rect l="0" t="0" r="r" b="b"/>
                    <a:pathLst>
                      <a:path w="28" h="119">
                        <a:moveTo>
                          <a:pt x="0" y="28"/>
                        </a:moveTo>
                        <a:lnTo>
                          <a:pt x="28" y="0"/>
                        </a:lnTo>
                        <a:lnTo>
                          <a:pt x="28" y="83"/>
                        </a:lnTo>
                        <a:lnTo>
                          <a:pt x="0" y="119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FFCC99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86" name="Freeform 536"/>
                  <p:cNvSpPr>
                    <a:spLocks/>
                  </p:cNvSpPr>
                  <p:nvPr/>
                </p:nvSpPr>
                <p:spPr bwMode="auto">
                  <a:xfrm>
                    <a:off x="1995" y="2874"/>
                    <a:ext cx="137" cy="119"/>
                  </a:xfrm>
                  <a:custGeom>
                    <a:avLst/>
                    <a:gdLst/>
                    <a:ahLst/>
                    <a:cxnLst>
                      <a:cxn ang="0">
                        <a:pos x="3" y="0"/>
                      </a:cxn>
                      <a:cxn ang="0">
                        <a:pos x="0" y="3"/>
                      </a:cxn>
                      <a:cxn ang="0">
                        <a:pos x="0" y="13"/>
                      </a:cxn>
                      <a:cxn ang="0">
                        <a:pos x="12" y="13"/>
                      </a:cxn>
                      <a:cxn ang="0">
                        <a:pos x="15" y="9"/>
                      </a:cxn>
                      <a:cxn ang="0">
                        <a:pos x="15" y="0"/>
                      </a:cxn>
                      <a:cxn ang="0">
                        <a:pos x="3" y="0"/>
                      </a:cxn>
                    </a:cxnLst>
                    <a:rect l="0" t="0" r="r" b="b"/>
                    <a:pathLst>
                      <a:path w="15" h="13">
                        <a:moveTo>
                          <a:pt x="3" y="0"/>
                        </a:moveTo>
                        <a:lnTo>
                          <a:pt x="0" y="3"/>
                        </a:lnTo>
                        <a:lnTo>
                          <a:pt x="0" y="13"/>
                        </a:lnTo>
                        <a:lnTo>
                          <a:pt x="12" y="13"/>
                        </a:lnTo>
                        <a:lnTo>
                          <a:pt x="15" y="9"/>
                        </a:lnTo>
                        <a:lnTo>
                          <a:pt x="15" y="0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FFCC99"/>
                  </a:solidFill>
                  <a:ln w="14288" cap="flat">
                    <a:solidFill>
                      <a:srgbClr val="3333CC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87" name="Freeform 537"/>
                  <p:cNvSpPr>
                    <a:spLocks/>
                  </p:cNvSpPr>
                  <p:nvPr/>
                </p:nvSpPr>
                <p:spPr bwMode="auto">
                  <a:xfrm>
                    <a:off x="1995" y="2874"/>
                    <a:ext cx="137" cy="28"/>
                  </a:xfrm>
                  <a:custGeom>
                    <a:avLst/>
                    <a:gdLst/>
                    <a:ahLst/>
                    <a:cxnLst>
                      <a:cxn ang="0">
                        <a:pos x="0" y="3"/>
                      </a:cxn>
                      <a:cxn ang="0">
                        <a:pos x="12" y="3"/>
                      </a:cxn>
                      <a:cxn ang="0">
                        <a:pos x="15" y="0"/>
                      </a:cxn>
                    </a:cxnLst>
                    <a:rect l="0" t="0" r="r" b="b"/>
                    <a:pathLst>
                      <a:path w="15" h="3">
                        <a:moveTo>
                          <a:pt x="0" y="3"/>
                        </a:moveTo>
                        <a:lnTo>
                          <a:pt x="12" y="3"/>
                        </a:lnTo>
                        <a:lnTo>
                          <a:pt x="15" y="0"/>
                        </a:lnTo>
                      </a:path>
                    </a:pathLst>
                  </a:custGeom>
                  <a:solidFill>
                    <a:srgbClr val="FFCC99"/>
                  </a:solidFill>
                  <a:ln w="14288" cap="flat">
                    <a:solidFill>
                      <a:srgbClr val="3333CC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88" name="Line 538"/>
                  <p:cNvSpPr>
                    <a:spLocks noChangeShapeType="1"/>
                  </p:cNvSpPr>
                  <p:nvPr/>
                </p:nvSpPr>
                <p:spPr bwMode="auto">
                  <a:xfrm>
                    <a:off x="2104" y="2902"/>
                    <a:ext cx="1" cy="91"/>
                  </a:xfrm>
                  <a:prstGeom prst="line">
                    <a:avLst/>
                  </a:prstGeom>
                  <a:noFill/>
                  <a:ln w="14288">
                    <a:solidFill>
                      <a:srgbClr val="3333CC"/>
                    </a:solidFill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543" name="Rectangle 542"/>
            <p:cNvSpPr>
              <a:spLocks noChangeArrowheads="1"/>
            </p:cNvSpPr>
            <p:nvPr/>
          </p:nvSpPr>
          <p:spPr bwMode="auto">
            <a:xfrm>
              <a:off x="687388" y="2482850"/>
              <a:ext cx="293687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kumimoji="0" lang="en-US" sz="2000" dirty="0">
                  <a:solidFill>
                    <a:srgbClr val="008080"/>
                  </a:solidFill>
                  <a:latin typeface="Arial" pitchFamily="-109" charset="0"/>
                </a:rPr>
                <a:t>Physically distributed data</a:t>
              </a:r>
              <a:endParaRPr kumimoji="0" lang="en-US" sz="2000" dirty="0">
                <a:latin typeface="Times New Roman" pitchFamily="-109" charset="0"/>
              </a:endParaRPr>
            </a:p>
          </p:txBody>
        </p:sp>
        <p:grpSp>
          <p:nvGrpSpPr>
            <p:cNvPr id="523" name="Group 543"/>
            <p:cNvGrpSpPr>
              <a:grpSpLocks/>
            </p:cNvGrpSpPr>
            <p:nvPr/>
          </p:nvGrpSpPr>
          <p:grpSpPr bwMode="auto">
            <a:xfrm>
              <a:off x="2185988" y="3051175"/>
              <a:ext cx="1308100" cy="1109663"/>
              <a:chOff x="420" y="1391"/>
              <a:chExt cx="824" cy="699"/>
            </a:xfrm>
          </p:grpSpPr>
          <p:grpSp>
            <p:nvGrpSpPr>
              <p:cNvPr id="524" name="Group 544"/>
              <p:cNvGrpSpPr>
                <a:grpSpLocks/>
              </p:cNvGrpSpPr>
              <p:nvPr/>
            </p:nvGrpSpPr>
            <p:grpSpPr bwMode="auto">
              <a:xfrm>
                <a:off x="434" y="1395"/>
                <a:ext cx="354" cy="311"/>
                <a:chOff x="535" y="1410"/>
                <a:chExt cx="354" cy="311"/>
              </a:xfrm>
            </p:grpSpPr>
            <p:grpSp>
              <p:nvGrpSpPr>
                <p:cNvPr id="544" name="Group 545"/>
                <p:cNvGrpSpPr>
                  <a:grpSpLocks/>
                </p:cNvGrpSpPr>
                <p:nvPr/>
              </p:nvGrpSpPr>
              <p:grpSpPr bwMode="auto">
                <a:xfrm>
                  <a:off x="535" y="1602"/>
                  <a:ext cx="354" cy="119"/>
                  <a:chOff x="535" y="1602"/>
                  <a:chExt cx="354" cy="119"/>
                </a:xfrm>
              </p:grpSpPr>
              <p:grpSp>
                <p:nvGrpSpPr>
                  <p:cNvPr id="545" name="Group 546"/>
                  <p:cNvGrpSpPr>
                    <a:grpSpLocks/>
                  </p:cNvGrpSpPr>
                  <p:nvPr/>
                </p:nvGrpSpPr>
                <p:grpSpPr bwMode="auto">
                  <a:xfrm>
                    <a:off x="535" y="1602"/>
                    <a:ext cx="136" cy="119"/>
                    <a:chOff x="535" y="1602"/>
                    <a:chExt cx="136" cy="119"/>
                  </a:xfrm>
                </p:grpSpPr>
                <p:sp>
                  <p:nvSpPr>
                    <p:cNvPr id="807" name="Freeform 547"/>
                    <p:cNvSpPr>
                      <a:spLocks/>
                    </p:cNvSpPr>
                    <p:nvPr/>
                  </p:nvSpPr>
                  <p:spPr bwMode="auto">
                    <a:xfrm>
                      <a:off x="535" y="1602"/>
                      <a:ext cx="136" cy="119"/>
                    </a:xfrm>
                    <a:custGeom>
                      <a:avLst/>
                      <a:gdLst/>
                      <a:ahLst/>
                      <a:cxnLst>
                        <a:cxn ang="0">
                          <a:pos x="36" y="0"/>
                        </a:cxn>
                        <a:cxn ang="0">
                          <a:pos x="0" y="28"/>
                        </a:cxn>
                        <a:cxn ang="0">
                          <a:pos x="0" y="119"/>
                        </a:cxn>
                        <a:cxn ang="0">
                          <a:pos x="109" y="119"/>
                        </a:cxn>
                        <a:cxn ang="0">
                          <a:pos x="136" y="83"/>
                        </a:cxn>
                        <a:cxn ang="0">
                          <a:pos x="136" y="0"/>
                        </a:cxn>
                        <a:cxn ang="0">
                          <a:pos x="36" y="0"/>
                        </a:cxn>
                      </a:cxnLst>
                      <a:rect l="0" t="0" r="r" b="b"/>
                      <a:pathLst>
                        <a:path w="136" h="119">
                          <a:moveTo>
                            <a:pt x="36" y="0"/>
                          </a:moveTo>
                          <a:lnTo>
                            <a:pt x="0" y="28"/>
                          </a:lnTo>
                          <a:lnTo>
                            <a:pt x="0" y="119"/>
                          </a:lnTo>
                          <a:lnTo>
                            <a:pt x="109" y="119"/>
                          </a:lnTo>
                          <a:lnTo>
                            <a:pt x="136" y="83"/>
                          </a:lnTo>
                          <a:lnTo>
                            <a:pt x="136" y="0"/>
                          </a:lnTo>
                          <a:lnTo>
                            <a:pt x="36" y="0"/>
                          </a:lnTo>
                          <a:close/>
                        </a:path>
                      </a:pathLst>
                    </a:custGeom>
                    <a:solidFill>
                      <a:srgbClr val="CCECF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08" name="Freeform 548"/>
                    <p:cNvSpPr>
                      <a:spLocks/>
                    </p:cNvSpPr>
                    <p:nvPr/>
                  </p:nvSpPr>
                  <p:spPr bwMode="auto">
                    <a:xfrm>
                      <a:off x="535" y="1602"/>
                      <a:ext cx="136" cy="28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8"/>
                        </a:cxn>
                        <a:cxn ang="0">
                          <a:pos x="109" y="28"/>
                        </a:cxn>
                        <a:cxn ang="0">
                          <a:pos x="136" y="0"/>
                        </a:cxn>
                        <a:cxn ang="0">
                          <a:pos x="36" y="0"/>
                        </a:cxn>
                        <a:cxn ang="0">
                          <a:pos x="0" y="28"/>
                        </a:cxn>
                      </a:cxnLst>
                      <a:rect l="0" t="0" r="r" b="b"/>
                      <a:pathLst>
                        <a:path w="136" h="28">
                          <a:moveTo>
                            <a:pt x="0" y="28"/>
                          </a:moveTo>
                          <a:lnTo>
                            <a:pt x="109" y="28"/>
                          </a:lnTo>
                          <a:lnTo>
                            <a:pt x="136" y="0"/>
                          </a:lnTo>
                          <a:lnTo>
                            <a:pt x="36" y="0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CCECF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09" name="Freeform 549"/>
                    <p:cNvSpPr>
                      <a:spLocks/>
                    </p:cNvSpPr>
                    <p:nvPr/>
                  </p:nvSpPr>
                  <p:spPr bwMode="auto">
                    <a:xfrm>
                      <a:off x="644" y="1602"/>
                      <a:ext cx="27" cy="119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8"/>
                        </a:cxn>
                        <a:cxn ang="0">
                          <a:pos x="27" y="0"/>
                        </a:cxn>
                        <a:cxn ang="0">
                          <a:pos x="27" y="83"/>
                        </a:cxn>
                        <a:cxn ang="0">
                          <a:pos x="0" y="119"/>
                        </a:cxn>
                        <a:cxn ang="0">
                          <a:pos x="0" y="28"/>
                        </a:cxn>
                      </a:cxnLst>
                      <a:rect l="0" t="0" r="r" b="b"/>
                      <a:pathLst>
                        <a:path w="27" h="119">
                          <a:moveTo>
                            <a:pt x="0" y="28"/>
                          </a:moveTo>
                          <a:lnTo>
                            <a:pt x="27" y="0"/>
                          </a:lnTo>
                          <a:lnTo>
                            <a:pt x="27" y="83"/>
                          </a:lnTo>
                          <a:lnTo>
                            <a:pt x="0" y="119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CCECF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10" name="Freeform 550"/>
                    <p:cNvSpPr>
                      <a:spLocks/>
                    </p:cNvSpPr>
                    <p:nvPr/>
                  </p:nvSpPr>
                  <p:spPr bwMode="auto">
                    <a:xfrm>
                      <a:off x="535" y="1602"/>
                      <a:ext cx="136" cy="119"/>
                    </a:xfrm>
                    <a:custGeom>
                      <a:avLst/>
                      <a:gdLst/>
                      <a:ahLst/>
                      <a:cxnLst>
                        <a:cxn ang="0">
                          <a:pos x="4" y="0"/>
                        </a:cxn>
                        <a:cxn ang="0">
                          <a:pos x="0" y="3"/>
                        </a:cxn>
                        <a:cxn ang="0">
                          <a:pos x="0" y="13"/>
                        </a:cxn>
                        <a:cxn ang="0">
                          <a:pos x="12" y="13"/>
                        </a:cxn>
                        <a:cxn ang="0">
                          <a:pos x="15" y="9"/>
                        </a:cxn>
                        <a:cxn ang="0">
                          <a:pos x="15" y="0"/>
                        </a:cxn>
                        <a:cxn ang="0">
                          <a:pos x="4" y="0"/>
                        </a:cxn>
                      </a:cxnLst>
                      <a:rect l="0" t="0" r="r" b="b"/>
                      <a:pathLst>
                        <a:path w="15" h="13">
                          <a:moveTo>
                            <a:pt x="4" y="0"/>
                          </a:moveTo>
                          <a:lnTo>
                            <a:pt x="0" y="3"/>
                          </a:lnTo>
                          <a:lnTo>
                            <a:pt x="0" y="13"/>
                          </a:lnTo>
                          <a:lnTo>
                            <a:pt x="12" y="13"/>
                          </a:lnTo>
                          <a:lnTo>
                            <a:pt x="15" y="9"/>
                          </a:lnTo>
                          <a:lnTo>
                            <a:pt x="15" y="0"/>
                          </a:lnTo>
                          <a:lnTo>
                            <a:pt x="4" y="0"/>
                          </a:lnTo>
                          <a:close/>
                        </a:path>
                      </a:pathLst>
                    </a:custGeom>
                    <a:solidFill>
                      <a:srgbClr val="CCECFF"/>
                    </a:solidFill>
                    <a:ln w="14288" cap="flat">
                      <a:solidFill>
                        <a:srgbClr val="3333CC"/>
                      </a:solidFill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11" name="Freeform 551"/>
                    <p:cNvSpPr>
                      <a:spLocks/>
                    </p:cNvSpPr>
                    <p:nvPr/>
                  </p:nvSpPr>
                  <p:spPr bwMode="auto">
                    <a:xfrm>
                      <a:off x="535" y="1602"/>
                      <a:ext cx="136" cy="28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3"/>
                        </a:cxn>
                        <a:cxn ang="0">
                          <a:pos x="12" y="3"/>
                        </a:cxn>
                        <a:cxn ang="0">
                          <a:pos x="15" y="0"/>
                        </a:cxn>
                      </a:cxnLst>
                      <a:rect l="0" t="0" r="r" b="b"/>
                      <a:pathLst>
                        <a:path w="15" h="3">
                          <a:moveTo>
                            <a:pt x="0" y="3"/>
                          </a:moveTo>
                          <a:lnTo>
                            <a:pt x="12" y="3"/>
                          </a:lnTo>
                          <a:lnTo>
                            <a:pt x="15" y="0"/>
                          </a:lnTo>
                        </a:path>
                      </a:pathLst>
                    </a:custGeom>
                    <a:solidFill>
                      <a:srgbClr val="CCECFF"/>
                    </a:solidFill>
                    <a:ln w="14288" cap="flat">
                      <a:solidFill>
                        <a:srgbClr val="3333CC"/>
                      </a:solidFill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12" name="Line 55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44" y="1630"/>
                      <a:ext cx="1" cy="91"/>
                    </a:xfrm>
                    <a:prstGeom prst="line">
                      <a:avLst/>
                    </a:prstGeom>
                    <a:noFill/>
                    <a:ln w="14288">
                      <a:solidFill>
                        <a:srgbClr val="3333CC"/>
                      </a:solidFill>
                      <a:miter lim="800000"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546" name="Group 553"/>
                  <p:cNvGrpSpPr>
                    <a:grpSpLocks/>
                  </p:cNvGrpSpPr>
                  <p:nvPr/>
                </p:nvGrpSpPr>
                <p:grpSpPr bwMode="auto">
                  <a:xfrm>
                    <a:off x="653" y="1602"/>
                    <a:ext cx="127" cy="119"/>
                    <a:chOff x="653" y="1602"/>
                    <a:chExt cx="127" cy="119"/>
                  </a:xfrm>
                </p:grpSpPr>
                <p:sp>
                  <p:nvSpPr>
                    <p:cNvPr id="801" name="Freeform 554"/>
                    <p:cNvSpPr>
                      <a:spLocks/>
                    </p:cNvSpPr>
                    <p:nvPr/>
                  </p:nvSpPr>
                  <p:spPr bwMode="auto">
                    <a:xfrm>
                      <a:off x="653" y="1602"/>
                      <a:ext cx="127" cy="119"/>
                    </a:xfrm>
                    <a:custGeom>
                      <a:avLst/>
                      <a:gdLst/>
                      <a:ahLst/>
                      <a:cxnLst>
                        <a:cxn ang="0">
                          <a:pos x="27" y="0"/>
                        </a:cxn>
                        <a:cxn ang="0">
                          <a:pos x="0" y="28"/>
                        </a:cxn>
                        <a:cxn ang="0">
                          <a:pos x="0" y="119"/>
                        </a:cxn>
                        <a:cxn ang="0">
                          <a:pos x="100" y="119"/>
                        </a:cxn>
                        <a:cxn ang="0">
                          <a:pos x="127" y="83"/>
                        </a:cxn>
                        <a:cxn ang="0">
                          <a:pos x="127" y="0"/>
                        </a:cxn>
                        <a:cxn ang="0">
                          <a:pos x="27" y="0"/>
                        </a:cxn>
                      </a:cxnLst>
                      <a:rect l="0" t="0" r="r" b="b"/>
                      <a:pathLst>
                        <a:path w="127" h="119">
                          <a:moveTo>
                            <a:pt x="27" y="0"/>
                          </a:moveTo>
                          <a:lnTo>
                            <a:pt x="0" y="28"/>
                          </a:lnTo>
                          <a:lnTo>
                            <a:pt x="0" y="119"/>
                          </a:lnTo>
                          <a:lnTo>
                            <a:pt x="100" y="119"/>
                          </a:lnTo>
                          <a:lnTo>
                            <a:pt x="127" y="83"/>
                          </a:lnTo>
                          <a:lnTo>
                            <a:pt x="127" y="0"/>
                          </a:lnTo>
                          <a:lnTo>
                            <a:pt x="27" y="0"/>
                          </a:lnTo>
                          <a:close/>
                        </a:path>
                      </a:pathLst>
                    </a:custGeom>
                    <a:solidFill>
                      <a:srgbClr val="CCECF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02" name="Freeform 555"/>
                    <p:cNvSpPr>
                      <a:spLocks/>
                    </p:cNvSpPr>
                    <p:nvPr/>
                  </p:nvSpPr>
                  <p:spPr bwMode="auto">
                    <a:xfrm>
                      <a:off x="653" y="1602"/>
                      <a:ext cx="127" cy="28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8"/>
                        </a:cxn>
                        <a:cxn ang="0">
                          <a:pos x="100" y="28"/>
                        </a:cxn>
                        <a:cxn ang="0">
                          <a:pos x="127" y="0"/>
                        </a:cxn>
                        <a:cxn ang="0">
                          <a:pos x="27" y="0"/>
                        </a:cxn>
                        <a:cxn ang="0">
                          <a:pos x="0" y="28"/>
                        </a:cxn>
                      </a:cxnLst>
                      <a:rect l="0" t="0" r="r" b="b"/>
                      <a:pathLst>
                        <a:path w="127" h="28">
                          <a:moveTo>
                            <a:pt x="0" y="28"/>
                          </a:moveTo>
                          <a:lnTo>
                            <a:pt x="100" y="28"/>
                          </a:lnTo>
                          <a:lnTo>
                            <a:pt x="127" y="0"/>
                          </a:lnTo>
                          <a:lnTo>
                            <a:pt x="27" y="0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CCECF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03" name="Freeform 556"/>
                    <p:cNvSpPr>
                      <a:spLocks/>
                    </p:cNvSpPr>
                    <p:nvPr/>
                  </p:nvSpPr>
                  <p:spPr bwMode="auto">
                    <a:xfrm>
                      <a:off x="753" y="1602"/>
                      <a:ext cx="27" cy="119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8"/>
                        </a:cxn>
                        <a:cxn ang="0">
                          <a:pos x="27" y="0"/>
                        </a:cxn>
                        <a:cxn ang="0">
                          <a:pos x="27" y="83"/>
                        </a:cxn>
                        <a:cxn ang="0">
                          <a:pos x="0" y="119"/>
                        </a:cxn>
                        <a:cxn ang="0">
                          <a:pos x="0" y="28"/>
                        </a:cxn>
                      </a:cxnLst>
                      <a:rect l="0" t="0" r="r" b="b"/>
                      <a:pathLst>
                        <a:path w="27" h="119">
                          <a:moveTo>
                            <a:pt x="0" y="28"/>
                          </a:moveTo>
                          <a:lnTo>
                            <a:pt x="27" y="0"/>
                          </a:lnTo>
                          <a:lnTo>
                            <a:pt x="27" y="83"/>
                          </a:lnTo>
                          <a:lnTo>
                            <a:pt x="0" y="119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CCECF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04" name="Freeform 557"/>
                    <p:cNvSpPr>
                      <a:spLocks/>
                    </p:cNvSpPr>
                    <p:nvPr/>
                  </p:nvSpPr>
                  <p:spPr bwMode="auto">
                    <a:xfrm>
                      <a:off x="653" y="1602"/>
                      <a:ext cx="127" cy="119"/>
                    </a:xfrm>
                    <a:custGeom>
                      <a:avLst/>
                      <a:gdLst/>
                      <a:ahLst/>
                      <a:cxnLst>
                        <a:cxn ang="0">
                          <a:pos x="3" y="0"/>
                        </a:cxn>
                        <a:cxn ang="0">
                          <a:pos x="0" y="3"/>
                        </a:cxn>
                        <a:cxn ang="0">
                          <a:pos x="0" y="13"/>
                        </a:cxn>
                        <a:cxn ang="0">
                          <a:pos x="11" y="13"/>
                        </a:cxn>
                        <a:cxn ang="0">
                          <a:pos x="14" y="9"/>
                        </a:cxn>
                        <a:cxn ang="0">
                          <a:pos x="14" y="0"/>
                        </a:cxn>
                        <a:cxn ang="0">
                          <a:pos x="3" y="0"/>
                        </a:cxn>
                      </a:cxnLst>
                      <a:rect l="0" t="0" r="r" b="b"/>
                      <a:pathLst>
                        <a:path w="14" h="13">
                          <a:moveTo>
                            <a:pt x="3" y="0"/>
                          </a:moveTo>
                          <a:lnTo>
                            <a:pt x="0" y="3"/>
                          </a:lnTo>
                          <a:lnTo>
                            <a:pt x="0" y="13"/>
                          </a:lnTo>
                          <a:lnTo>
                            <a:pt x="11" y="13"/>
                          </a:lnTo>
                          <a:lnTo>
                            <a:pt x="14" y="9"/>
                          </a:lnTo>
                          <a:lnTo>
                            <a:pt x="14" y="0"/>
                          </a:lnTo>
                          <a:lnTo>
                            <a:pt x="3" y="0"/>
                          </a:lnTo>
                          <a:close/>
                        </a:path>
                      </a:pathLst>
                    </a:custGeom>
                    <a:solidFill>
                      <a:srgbClr val="CCECFF"/>
                    </a:solidFill>
                    <a:ln w="14288" cap="flat">
                      <a:solidFill>
                        <a:srgbClr val="3333CC"/>
                      </a:solidFill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05" name="Freeform 558"/>
                    <p:cNvSpPr>
                      <a:spLocks/>
                    </p:cNvSpPr>
                    <p:nvPr/>
                  </p:nvSpPr>
                  <p:spPr bwMode="auto">
                    <a:xfrm>
                      <a:off x="653" y="1602"/>
                      <a:ext cx="127" cy="28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3"/>
                        </a:cxn>
                        <a:cxn ang="0">
                          <a:pos x="11" y="3"/>
                        </a:cxn>
                        <a:cxn ang="0">
                          <a:pos x="14" y="0"/>
                        </a:cxn>
                      </a:cxnLst>
                      <a:rect l="0" t="0" r="r" b="b"/>
                      <a:pathLst>
                        <a:path w="14" h="3">
                          <a:moveTo>
                            <a:pt x="0" y="3"/>
                          </a:moveTo>
                          <a:lnTo>
                            <a:pt x="11" y="3"/>
                          </a:lnTo>
                          <a:lnTo>
                            <a:pt x="14" y="0"/>
                          </a:lnTo>
                        </a:path>
                      </a:pathLst>
                    </a:custGeom>
                    <a:solidFill>
                      <a:srgbClr val="CCECFF"/>
                    </a:solidFill>
                    <a:ln w="14288" cap="flat">
                      <a:solidFill>
                        <a:srgbClr val="3333CC"/>
                      </a:solidFill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06" name="Line 55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53" y="1630"/>
                      <a:ext cx="1" cy="91"/>
                    </a:xfrm>
                    <a:prstGeom prst="line">
                      <a:avLst/>
                    </a:prstGeom>
                    <a:noFill/>
                    <a:ln w="14288">
                      <a:solidFill>
                        <a:srgbClr val="3333CC"/>
                      </a:solidFill>
                      <a:miter lim="800000"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547" name="Group 560"/>
                  <p:cNvGrpSpPr>
                    <a:grpSpLocks/>
                  </p:cNvGrpSpPr>
                  <p:nvPr/>
                </p:nvGrpSpPr>
                <p:grpSpPr bwMode="auto">
                  <a:xfrm>
                    <a:off x="762" y="1602"/>
                    <a:ext cx="127" cy="119"/>
                    <a:chOff x="762" y="1602"/>
                    <a:chExt cx="127" cy="119"/>
                  </a:xfrm>
                </p:grpSpPr>
                <p:sp>
                  <p:nvSpPr>
                    <p:cNvPr id="795" name="Freeform 561"/>
                    <p:cNvSpPr>
                      <a:spLocks/>
                    </p:cNvSpPr>
                    <p:nvPr/>
                  </p:nvSpPr>
                  <p:spPr bwMode="auto">
                    <a:xfrm>
                      <a:off x="762" y="1602"/>
                      <a:ext cx="127" cy="119"/>
                    </a:xfrm>
                    <a:custGeom>
                      <a:avLst/>
                      <a:gdLst/>
                      <a:ahLst/>
                      <a:cxnLst>
                        <a:cxn ang="0">
                          <a:pos x="27" y="0"/>
                        </a:cxn>
                        <a:cxn ang="0">
                          <a:pos x="0" y="28"/>
                        </a:cxn>
                        <a:cxn ang="0">
                          <a:pos x="0" y="119"/>
                        </a:cxn>
                        <a:cxn ang="0">
                          <a:pos x="100" y="119"/>
                        </a:cxn>
                        <a:cxn ang="0">
                          <a:pos x="127" y="83"/>
                        </a:cxn>
                        <a:cxn ang="0">
                          <a:pos x="127" y="0"/>
                        </a:cxn>
                        <a:cxn ang="0">
                          <a:pos x="27" y="0"/>
                        </a:cxn>
                      </a:cxnLst>
                      <a:rect l="0" t="0" r="r" b="b"/>
                      <a:pathLst>
                        <a:path w="127" h="119">
                          <a:moveTo>
                            <a:pt x="27" y="0"/>
                          </a:moveTo>
                          <a:lnTo>
                            <a:pt x="0" y="28"/>
                          </a:lnTo>
                          <a:lnTo>
                            <a:pt x="0" y="119"/>
                          </a:lnTo>
                          <a:lnTo>
                            <a:pt x="100" y="119"/>
                          </a:lnTo>
                          <a:lnTo>
                            <a:pt x="127" y="83"/>
                          </a:lnTo>
                          <a:lnTo>
                            <a:pt x="127" y="0"/>
                          </a:lnTo>
                          <a:lnTo>
                            <a:pt x="27" y="0"/>
                          </a:lnTo>
                          <a:close/>
                        </a:path>
                      </a:pathLst>
                    </a:custGeom>
                    <a:solidFill>
                      <a:srgbClr val="CCECF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96" name="Freeform 562"/>
                    <p:cNvSpPr>
                      <a:spLocks/>
                    </p:cNvSpPr>
                    <p:nvPr/>
                  </p:nvSpPr>
                  <p:spPr bwMode="auto">
                    <a:xfrm>
                      <a:off x="762" y="1602"/>
                      <a:ext cx="127" cy="28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8"/>
                        </a:cxn>
                        <a:cxn ang="0">
                          <a:pos x="100" y="28"/>
                        </a:cxn>
                        <a:cxn ang="0">
                          <a:pos x="127" y="0"/>
                        </a:cxn>
                        <a:cxn ang="0">
                          <a:pos x="27" y="0"/>
                        </a:cxn>
                        <a:cxn ang="0">
                          <a:pos x="0" y="28"/>
                        </a:cxn>
                      </a:cxnLst>
                      <a:rect l="0" t="0" r="r" b="b"/>
                      <a:pathLst>
                        <a:path w="127" h="28">
                          <a:moveTo>
                            <a:pt x="0" y="28"/>
                          </a:moveTo>
                          <a:lnTo>
                            <a:pt x="100" y="28"/>
                          </a:lnTo>
                          <a:lnTo>
                            <a:pt x="127" y="0"/>
                          </a:lnTo>
                          <a:lnTo>
                            <a:pt x="27" y="0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CCECF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97" name="Freeform 563"/>
                    <p:cNvSpPr>
                      <a:spLocks/>
                    </p:cNvSpPr>
                    <p:nvPr/>
                  </p:nvSpPr>
                  <p:spPr bwMode="auto">
                    <a:xfrm>
                      <a:off x="862" y="1602"/>
                      <a:ext cx="27" cy="119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8"/>
                        </a:cxn>
                        <a:cxn ang="0">
                          <a:pos x="27" y="0"/>
                        </a:cxn>
                        <a:cxn ang="0">
                          <a:pos x="27" y="83"/>
                        </a:cxn>
                        <a:cxn ang="0">
                          <a:pos x="0" y="119"/>
                        </a:cxn>
                        <a:cxn ang="0">
                          <a:pos x="0" y="28"/>
                        </a:cxn>
                      </a:cxnLst>
                      <a:rect l="0" t="0" r="r" b="b"/>
                      <a:pathLst>
                        <a:path w="27" h="119">
                          <a:moveTo>
                            <a:pt x="0" y="28"/>
                          </a:moveTo>
                          <a:lnTo>
                            <a:pt x="27" y="0"/>
                          </a:lnTo>
                          <a:lnTo>
                            <a:pt x="27" y="83"/>
                          </a:lnTo>
                          <a:lnTo>
                            <a:pt x="0" y="119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CCECF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98" name="Freeform 564"/>
                    <p:cNvSpPr>
                      <a:spLocks/>
                    </p:cNvSpPr>
                    <p:nvPr/>
                  </p:nvSpPr>
                  <p:spPr bwMode="auto">
                    <a:xfrm>
                      <a:off x="762" y="1602"/>
                      <a:ext cx="127" cy="119"/>
                    </a:xfrm>
                    <a:custGeom>
                      <a:avLst/>
                      <a:gdLst/>
                      <a:ahLst/>
                      <a:cxnLst>
                        <a:cxn ang="0">
                          <a:pos x="3" y="0"/>
                        </a:cxn>
                        <a:cxn ang="0">
                          <a:pos x="0" y="3"/>
                        </a:cxn>
                        <a:cxn ang="0">
                          <a:pos x="0" y="13"/>
                        </a:cxn>
                        <a:cxn ang="0">
                          <a:pos x="11" y="13"/>
                        </a:cxn>
                        <a:cxn ang="0">
                          <a:pos x="14" y="9"/>
                        </a:cxn>
                        <a:cxn ang="0">
                          <a:pos x="14" y="0"/>
                        </a:cxn>
                        <a:cxn ang="0">
                          <a:pos x="3" y="0"/>
                        </a:cxn>
                      </a:cxnLst>
                      <a:rect l="0" t="0" r="r" b="b"/>
                      <a:pathLst>
                        <a:path w="14" h="13">
                          <a:moveTo>
                            <a:pt x="3" y="0"/>
                          </a:moveTo>
                          <a:lnTo>
                            <a:pt x="0" y="3"/>
                          </a:lnTo>
                          <a:lnTo>
                            <a:pt x="0" y="13"/>
                          </a:lnTo>
                          <a:lnTo>
                            <a:pt x="11" y="13"/>
                          </a:lnTo>
                          <a:lnTo>
                            <a:pt x="14" y="9"/>
                          </a:lnTo>
                          <a:lnTo>
                            <a:pt x="14" y="0"/>
                          </a:lnTo>
                          <a:lnTo>
                            <a:pt x="3" y="0"/>
                          </a:lnTo>
                          <a:close/>
                        </a:path>
                      </a:pathLst>
                    </a:custGeom>
                    <a:solidFill>
                      <a:srgbClr val="CCECFF"/>
                    </a:solidFill>
                    <a:ln w="14288" cap="flat">
                      <a:solidFill>
                        <a:srgbClr val="3333CC"/>
                      </a:solidFill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99" name="Freeform 565"/>
                    <p:cNvSpPr>
                      <a:spLocks/>
                    </p:cNvSpPr>
                    <p:nvPr/>
                  </p:nvSpPr>
                  <p:spPr bwMode="auto">
                    <a:xfrm>
                      <a:off x="762" y="1602"/>
                      <a:ext cx="127" cy="28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3"/>
                        </a:cxn>
                        <a:cxn ang="0">
                          <a:pos x="11" y="3"/>
                        </a:cxn>
                        <a:cxn ang="0">
                          <a:pos x="14" y="0"/>
                        </a:cxn>
                      </a:cxnLst>
                      <a:rect l="0" t="0" r="r" b="b"/>
                      <a:pathLst>
                        <a:path w="14" h="3">
                          <a:moveTo>
                            <a:pt x="0" y="3"/>
                          </a:moveTo>
                          <a:lnTo>
                            <a:pt x="11" y="3"/>
                          </a:lnTo>
                          <a:lnTo>
                            <a:pt x="14" y="0"/>
                          </a:lnTo>
                        </a:path>
                      </a:pathLst>
                    </a:custGeom>
                    <a:solidFill>
                      <a:srgbClr val="CCECFF"/>
                    </a:solidFill>
                    <a:ln w="14288" cap="flat">
                      <a:solidFill>
                        <a:srgbClr val="3333CC"/>
                      </a:solidFill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00" name="Line 56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62" y="1630"/>
                      <a:ext cx="1" cy="91"/>
                    </a:xfrm>
                    <a:prstGeom prst="line">
                      <a:avLst/>
                    </a:prstGeom>
                    <a:noFill/>
                    <a:ln w="14288">
                      <a:solidFill>
                        <a:srgbClr val="3333CC"/>
                      </a:solidFill>
                      <a:miter lim="800000"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548" name="Group 567"/>
                <p:cNvGrpSpPr>
                  <a:grpSpLocks/>
                </p:cNvGrpSpPr>
                <p:nvPr/>
              </p:nvGrpSpPr>
              <p:grpSpPr bwMode="auto">
                <a:xfrm>
                  <a:off x="535" y="1511"/>
                  <a:ext cx="354" cy="110"/>
                  <a:chOff x="535" y="1511"/>
                  <a:chExt cx="354" cy="110"/>
                </a:xfrm>
              </p:grpSpPr>
              <p:grpSp>
                <p:nvGrpSpPr>
                  <p:cNvPr id="549" name="Group 568"/>
                  <p:cNvGrpSpPr>
                    <a:grpSpLocks/>
                  </p:cNvGrpSpPr>
                  <p:nvPr/>
                </p:nvGrpSpPr>
                <p:grpSpPr bwMode="auto">
                  <a:xfrm>
                    <a:off x="535" y="1511"/>
                    <a:ext cx="136" cy="110"/>
                    <a:chOff x="535" y="1511"/>
                    <a:chExt cx="136" cy="110"/>
                  </a:xfrm>
                </p:grpSpPr>
                <p:sp>
                  <p:nvSpPr>
                    <p:cNvPr id="786" name="Freeform 569"/>
                    <p:cNvSpPr>
                      <a:spLocks/>
                    </p:cNvSpPr>
                    <p:nvPr/>
                  </p:nvSpPr>
                  <p:spPr bwMode="auto">
                    <a:xfrm>
                      <a:off x="535" y="1511"/>
                      <a:ext cx="136" cy="110"/>
                    </a:xfrm>
                    <a:custGeom>
                      <a:avLst/>
                      <a:gdLst/>
                      <a:ahLst/>
                      <a:cxnLst>
                        <a:cxn ang="0">
                          <a:pos x="36" y="0"/>
                        </a:cxn>
                        <a:cxn ang="0">
                          <a:pos x="0" y="27"/>
                        </a:cxn>
                        <a:cxn ang="0">
                          <a:pos x="0" y="110"/>
                        </a:cxn>
                        <a:cxn ang="0">
                          <a:pos x="109" y="110"/>
                        </a:cxn>
                        <a:cxn ang="0">
                          <a:pos x="136" y="82"/>
                        </a:cxn>
                        <a:cxn ang="0">
                          <a:pos x="136" y="0"/>
                        </a:cxn>
                        <a:cxn ang="0">
                          <a:pos x="36" y="0"/>
                        </a:cxn>
                      </a:cxnLst>
                      <a:rect l="0" t="0" r="r" b="b"/>
                      <a:pathLst>
                        <a:path w="136" h="110">
                          <a:moveTo>
                            <a:pt x="36" y="0"/>
                          </a:moveTo>
                          <a:lnTo>
                            <a:pt x="0" y="27"/>
                          </a:lnTo>
                          <a:lnTo>
                            <a:pt x="0" y="110"/>
                          </a:lnTo>
                          <a:lnTo>
                            <a:pt x="109" y="110"/>
                          </a:lnTo>
                          <a:lnTo>
                            <a:pt x="136" y="82"/>
                          </a:lnTo>
                          <a:lnTo>
                            <a:pt x="136" y="0"/>
                          </a:lnTo>
                          <a:lnTo>
                            <a:pt x="36" y="0"/>
                          </a:lnTo>
                          <a:close/>
                        </a:path>
                      </a:pathLst>
                    </a:custGeom>
                    <a:solidFill>
                      <a:srgbClr val="CCECF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87" name="Freeform 570"/>
                    <p:cNvSpPr>
                      <a:spLocks/>
                    </p:cNvSpPr>
                    <p:nvPr/>
                  </p:nvSpPr>
                  <p:spPr bwMode="auto">
                    <a:xfrm>
                      <a:off x="535" y="1511"/>
                      <a:ext cx="136" cy="2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7"/>
                        </a:cxn>
                        <a:cxn ang="0">
                          <a:pos x="109" y="27"/>
                        </a:cxn>
                        <a:cxn ang="0">
                          <a:pos x="136" y="0"/>
                        </a:cxn>
                        <a:cxn ang="0">
                          <a:pos x="36" y="0"/>
                        </a:cxn>
                        <a:cxn ang="0">
                          <a:pos x="0" y="27"/>
                        </a:cxn>
                      </a:cxnLst>
                      <a:rect l="0" t="0" r="r" b="b"/>
                      <a:pathLst>
                        <a:path w="136" h="27">
                          <a:moveTo>
                            <a:pt x="0" y="27"/>
                          </a:moveTo>
                          <a:lnTo>
                            <a:pt x="109" y="27"/>
                          </a:lnTo>
                          <a:lnTo>
                            <a:pt x="136" y="0"/>
                          </a:lnTo>
                          <a:lnTo>
                            <a:pt x="36" y="0"/>
                          </a:lnTo>
                          <a:lnTo>
                            <a:pt x="0" y="27"/>
                          </a:lnTo>
                          <a:close/>
                        </a:path>
                      </a:pathLst>
                    </a:custGeom>
                    <a:solidFill>
                      <a:srgbClr val="CCECF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88" name="Freeform 571"/>
                    <p:cNvSpPr>
                      <a:spLocks/>
                    </p:cNvSpPr>
                    <p:nvPr/>
                  </p:nvSpPr>
                  <p:spPr bwMode="auto">
                    <a:xfrm>
                      <a:off x="644" y="1511"/>
                      <a:ext cx="27" cy="110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7"/>
                        </a:cxn>
                        <a:cxn ang="0">
                          <a:pos x="27" y="0"/>
                        </a:cxn>
                        <a:cxn ang="0">
                          <a:pos x="27" y="82"/>
                        </a:cxn>
                        <a:cxn ang="0">
                          <a:pos x="0" y="110"/>
                        </a:cxn>
                        <a:cxn ang="0">
                          <a:pos x="0" y="27"/>
                        </a:cxn>
                      </a:cxnLst>
                      <a:rect l="0" t="0" r="r" b="b"/>
                      <a:pathLst>
                        <a:path w="27" h="110">
                          <a:moveTo>
                            <a:pt x="0" y="27"/>
                          </a:moveTo>
                          <a:lnTo>
                            <a:pt x="27" y="0"/>
                          </a:lnTo>
                          <a:lnTo>
                            <a:pt x="27" y="82"/>
                          </a:lnTo>
                          <a:lnTo>
                            <a:pt x="0" y="110"/>
                          </a:lnTo>
                          <a:lnTo>
                            <a:pt x="0" y="27"/>
                          </a:lnTo>
                          <a:close/>
                        </a:path>
                      </a:pathLst>
                    </a:custGeom>
                    <a:solidFill>
                      <a:srgbClr val="CCECF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89" name="Freeform 572"/>
                    <p:cNvSpPr>
                      <a:spLocks/>
                    </p:cNvSpPr>
                    <p:nvPr/>
                  </p:nvSpPr>
                  <p:spPr bwMode="auto">
                    <a:xfrm>
                      <a:off x="535" y="1511"/>
                      <a:ext cx="136" cy="110"/>
                    </a:xfrm>
                    <a:custGeom>
                      <a:avLst/>
                      <a:gdLst/>
                      <a:ahLst/>
                      <a:cxnLst>
                        <a:cxn ang="0">
                          <a:pos x="4" y="0"/>
                        </a:cxn>
                        <a:cxn ang="0">
                          <a:pos x="0" y="3"/>
                        </a:cxn>
                        <a:cxn ang="0">
                          <a:pos x="0" y="12"/>
                        </a:cxn>
                        <a:cxn ang="0">
                          <a:pos x="12" y="12"/>
                        </a:cxn>
                        <a:cxn ang="0">
                          <a:pos x="15" y="9"/>
                        </a:cxn>
                        <a:cxn ang="0">
                          <a:pos x="15" y="0"/>
                        </a:cxn>
                        <a:cxn ang="0">
                          <a:pos x="4" y="0"/>
                        </a:cxn>
                      </a:cxnLst>
                      <a:rect l="0" t="0" r="r" b="b"/>
                      <a:pathLst>
                        <a:path w="15" h="12">
                          <a:moveTo>
                            <a:pt x="4" y="0"/>
                          </a:moveTo>
                          <a:lnTo>
                            <a:pt x="0" y="3"/>
                          </a:lnTo>
                          <a:lnTo>
                            <a:pt x="0" y="12"/>
                          </a:lnTo>
                          <a:lnTo>
                            <a:pt x="12" y="12"/>
                          </a:lnTo>
                          <a:lnTo>
                            <a:pt x="15" y="9"/>
                          </a:lnTo>
                          <a:lnTo>
                            <a:pt x="15" y="0"/>
                          </a:lnTo>
                          <a:lnTo>
                            <a:pt x="4" y="0"/>
                          </a:lnTo>
                          <a:close/>
                        </a:path>
                      </a:pathLst>
                    </a:custGeom>
                    <a:solidFill>
                      <a:srgbClr val="CCECFF"/>
                    </a:solidFill>
                    <a:ln w="14288" cap="flat">
                      <a:solidFill>
                        <a:srgbClr val="3333CC"/>
                      </a:solidFill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90" name="Freeform 573"/>
                    <p:cNvSpPr>
                      <a:spLocks/>
                    </p:cNvSpPr>
                    <p:nvPr/>
                  </p:nvSpPr>
                  <p:spPr bwMode="auto">
                    <a:xfrm>
                      <a:off x="535" y="1511"/>
                      <a:ext cx="136" cy="2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3"/>
                        </a:cxn>
                        <a:cxn ang="0">
                          <a:pos x="12" y="3"/>
                        </a:cxn>
                        <a:cxn ang="0">
                          <a:pos x="15" y="0"/>
                        </a:cxn>
                      </a:cxnLst>
                      <a:rect l="0" t="0" r="r" b="b"/>
                      <a:pathLst>
                        <a:path w="15" h="3">
                          <a:moveTo>
                            <a:pt x="0" y="3"/>
                          </a:moveTo>
                          <a:lnTo>
                            <a:pt x="12" y="3"/>
                          </a:lnTo>
                          <a:lnTo>
                            <a:pt x="15" y="0"/>
                          </a:lnTo>
                        </a:path>
                      </a:pathLst>
                    </a:custGeom>
                    <a:solidFill>
                      <a:srgbClr val="CCECFF"/>
                    </a:solidFill>
                    <a:ln w="14288" cap="flat">
                      <a:solidFill>
                        <a:srgbClr val="3333CC"/>
                      </a:solidFill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91" name="Line 57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44" y="1538"/>
                      <a:ext cx="1" cy="83"/>
                    </a:xfrm>
                    <a:prstGeom prst="line">
                      <a:avLst/>
                    </a:prstGeom>
                    <a:noFill/>
                    <a:ln w="14288">
                      <a:solidFill>
                        <a:srgbClr val="3333CC"/>
                      </a:solidFill>
                      <a:miter lim="800000"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550" name="Group 575"/>
                  <p:cNvGrpSpPr>
                    <a:grpSpLocks/>
                  </p:cNvGrpSpPr>
                  <p:nvPr/>
                </p:nvGrpSpPr>
                <p:grpSpPr bwMode="auto">
                  <a:xfrm>
                    <a:off x="653" y="1511"/>
                    <a:ext cx="127" cy="110"/>
                    <a:chOff x="653" y="1511"/>
                    <a:chExt cx="127" cy="110"/>
                  </a:xfrm>
                </p:grpSpPr>
                <p:sp>
                  <p:nvSpPr>
                    <p:cNvPr id="780" name="Freeform 576"/>
                    <p:cNvSpPr>
                      <a:spLocks/>
                    </p:cNvSpPr>
                    <p:nvPr/>
                  </p:nvSpPr>
                  <p:spPr bwMode="auto">
                    <a:xfrm>
                      <a:off x="653" y="1511"/>
                      <a:ext cx="127" cy="110"/>
                    </a:xfrm>
                    <a:custGeom>
                      <a:avLst/>
                      <a:gdLst/>
                      <a:ahLst/>
                      <a:cxnLst>
                        <a:cxn ang="0">
                          <a:pos x="27" y="0"/>
                        </a:cxn>
                        <a:cxn ang="0">
                          <a:pos x="0" y="27"/>
                        </a:cxn>
                        <a:cxn ang="0">
                          <a:pos x="0" y="110"/>
                        </a:cxn>
                        <a:cxn ang="0">
                          <a:pos x="100" y="110"/>
                        </a:cxn>
                        <a:cxn ang="0">
                          <a:pos x="127" y="82"/>
                        </a:cxn>
                        <a:cxn ang="0">
                          <a:pos x="127" y="0"/>
                        </a:cxn>
                        <a:cxn ang="0">
                          <a:pos x="27" y="0"/>
                        </a:cxn>
                      </a:cxnLst>
                      <a:rect l="0" t="0" r="r" b="b"/>
                      <a:pathLst>
                        <a:path w="127" h="110">
                          <a:moveTo>
                            <a:pt x="27" y="0"/>
                          </a:moveTo>
                          <a:lnTo>
                            <a:pt x="0" y="27"/>
                          </a:lnTo>
                          <a:lnTo>
                            <a:pt x="0" y="110"/>
                          </a:lnTo>
                          <a:lnTo>
                            <a:pt x="100" y="110"/>
                          </a:lnTo>
                          <a:lnTo>
                            <a:pt x="127" y="82"/>
                          </a:lnTo>
                          <a:lnTo>
                            <a:pt x="127" y="0"/>
                          </a:lnTo>
                          <a:lnTo>
                            <a:pt x="27" y="0"/>
                          </a:lnTo>
                          <a:close/>
                        </a:path>
                      </a:pathLst>
                    </a:custGeom>
                    <a:solidFill>
                      <a:srgbClr val="CCECF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81" name="Freeform 577"/>
                    <p:cNvSpPr>
                      <a:spLocks/>
                    </p:cNvSpPr>
                    <p:nvPr/>
                  </p:nvSpPr>
                  <p:spPr bwMode="auto">
                    <a:xfrm>
                      <a:off x="653" y="1511"/>
                      <a:ext cx="127" cy="2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7"/>
                        </a:cxn>
                        <a:cxn ang="0">
                          <a:pos x="100" y="27"/>
                        </a:cxn>
                        <a:cxn ang="0">
                          <a:pos x="127" y="0"/>
                        </a:cxn>
                        <a:cxn ang="0">
                          <a:pos x="27" y="0"/>
                        </a:cxn>
                        <a:cxn ang="0">
                          <a:pos x="0" y="27"/>
                        </a:cxn>
                      </a:cxnLst>
                      <a:rect l="0" t="0" r="r" b="b"/>
                      <a:pathLst>
                        <a:path w="127" h="27">
                          <a:moveTo>
                            <a:pt x="0" y="27"/>
                          </a:moveTo>
                          <a:lnTo>
                            <a:pt x="100" y="27"/>
                          </a:lnTo>
                          <a:lnTo>
                            <a:pt x="127" y="0"/>
                          </a:lnTo>
                          <a:lnTo>
                            <a:pt x="27" y="0"/>
                          </a:lnTo>
                          <a:lnTo>
                            <a:pt x="0" y="27"/>
                          </a:lnTo>
                          <a:close/>
                        </a:path>
                      </a:pathLst>
                    </a:custGeom>
                    <a:solidFill>
                      <a:srgbClr val="CCECF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82" name="Freeform 578"/>
                    <p:cNvSpPr>
                      <a:spLocks/>
                    </p:cNvSpPr>
                    <p:nvPr/>
                  </p:nvSpPr>
                  <p:spPr bwMode="auto">
                    <a:xfrm>
                      <a:off x="753" y="1511"/>
                      <a:ext cx="27" cy="110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7"/>
                        </a:cxn>
                        <a:cxn ang="0">
                          <a:pos x="27" y="0"/>
                        </a:cxn>
                        <a:cxn ang="0">
                          <a:pos x="27" y="82"/>
                        </a:cxn>
                        <a:cxn ang="0">
                          <a:pos x="0" y="110"/>
                        </a:cxn>
                        <a:cxn ang="0">
                          <a:pos x="0" y="27"/>
                        </a:cxn>
                      </a:cxnLst>
                      <a:rect l="0" t="0" r="r" b="b"/>
                      <a:pathLst>
                        <a:path w="27" h="110">
                          <a:moveTo>
                            <a:pt x="0" y="27"/>
                          </a:moveTo>
                          <a:lnTo>
                            <a:pt x="27" y="0"/>
                          </a:lnTo>
                          <a:lnTo>
                            <a:pt x="27" y="82"/>
                          </a:lnTo>
                          <a:lnTo>
                            <a:pt x="0" y="110"/>
                          </a:lnTo>
                          <a:lnTo>
                            <a:pt x="0" y="27"/>
                          </a:lnTo>
                          <a:close/>
                        </a:path>
                      </a:pathLst>
                    </a:custGeom>
                    <a:solidFill>
                      <a:srgbClr val="CCECF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83" name="Freeform 579"/>
                    <p:cNvSpPr>
                      <a:spLocks/>
                    </p:cNvSpPr>
                    <p:nvPr/>
                  </p:nvSpPr>
                  <p:spPr bwMode="auto">
                    <a:xfrm>
                      <a:off x="653" y="1511"/>
                      <a:ext cx="127" cy="110"/>
                    </a:xfrm>
                    <a:custGeom>
                      <a:avLst/>
                      <a:gdLst/>
                      <a:ahLst/>
                      <a:cxnLst>
                        <a:cxn ang="0">
                          <a:pos x="3" y="0"/>
                        </a:cxn>
                        <a:cxn ang="0">
                          <a:pos x="0" y="3"/>
                        </a:cxn>
                        <a:cxn ang="0">
                          <a:pos x="0" y="12"/>
                        </a:cxn>
                        <a:cxn ang="0">
                          <a:pos x="11" y="12"/>
                        </a:cxn>
                        <a:cxn ang="0">
                          <a:pos x="14" y="9"/>
                        </a:cxn>
                        <a:cxn ang="0">
                          <a:pos x="14" y="0"/>
                        </a:cxn>
                        <a:cxn ang="0">
                          <a:pos x="3" y="0"/>
                        </a:cxn>
                      </a:cxnLst>
                      <a:rect l="0" t="0" r="r" b="b"/>
                      <a:pathLst>
                        <a:path w="14" h="12">
                          <a:moveTo>
                            <a:pt x="3" y="0"/>
                          </a:moveTo>
                          <a:lnTo>
                            <a:pt x="0" y="3"/>
                          </a:lnTo>
                          <a:lnTo>
                            <a:pt x="0" y="12"/>
                          </a:lnTo>
                          <a:lnTo>
                            <a:pt x="11" y="12"/>
                          </a:lnTo>
                          <a:lnTo>
                            <a:pt x="14" y="9"/>
                          </a:lnTo>
                          <a:lnTo>
                            <a:pt x="14" y="0"/>
                          </a:lnTo>
                          <a:lnTo>
                            <a:pt x="3" y="0"/>
                          </a:lnTo>
                          <a:close/>
                        </a:path>
                      </a:pathLst>
                    </a:custGeom>
                    <a:solidFill>
                      <a:srgbClr val="CCECFF"/>
                    </a:solidFill>
                    <a:ln w="14288" cap="flat">
                      <a:solidFill>
                        <a:srgbClr val="3333CC"/>
                      </a:solidFill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84" name="Freeform 580"/>
                    <p:cNvSpPr>
                      <a:spLocks/>
                    </p:cNvSpPr>
                    <p:nvPr/>
                  </p:nvSpPr>
                  <p:spPr bwMode="auto">
                    <a:xfrm>
                      <a:off x="653" y="1511"/>
                      <a:ext cx="127" cy="2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3"/>
                        </a:cxn>
                        <a:cxn ang="0">
                          <a:pos x="11" y="3"/>
                        </a:cxn>
                        <a:cxn ang="0">
                          <a:pos x="14" y="0"/>
                        </a:cxn>
                      </a:cxnLst>
                      <a:rect l="0" t="0" r="r" b="b"/>
                      <a:pathLst>
                        <a:path w="14" h="3">
                          <a:moveTo>
                            <a:pt x="0" y="3"/>
                          </a:moveTo>
                          <a:lnTo>
                            <a:pt x="11" y="3"/>
                          </a:lnTo>
                          <a:lnTo>
                            <a:pt x="14" y="0"/>
                          </a:lnTo>
                        </a:path>
                      </a:pathLst>
                    </a:custGeom>
                    <a:solidFill>
                      <a:srgbClr val="CCECFF"/>
                    </a:solidFill>
                    <a:ln w="14288" cap="flat">
                      <a:solidFill>
                        <a:srgbClr val="3333CC"/>
                      </a:solidFill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85" name="Line 58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53" y="1538"/>
                      <a:ext cx="1" cy="83"/>
                    </a:xfrm>
                    <a:prstGeom prst="line">
                      <a:avLst/>
                    </a:prstGeom>
                    <a:noFill/>
                    <a:ln w="14288">
                      <a:solidFill>
                        <a:srgbClr val="3333CC"/>
                      </a:solidFill>
                      <a:miter lim="800000"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551" name="Group 582"/>
                  <p:cNvGrpSpPr>
                    <a:grpSpLocks/>
                  </p:cNvGrpSpPr>
                  <p:nvPr/>
                </p:nvGrpSpPr>
                <p:grpSpPr bwMode="auto">
                  <a:xfrm>
                    <a:off x="762" y="1511"/>
                    <a:ext cx="127" cy="110"/>
                    <a:chOff x="762" y="1511"/>
                    <a:chExt cx="127" cy="110"/>
                  </a:xfrm>
                </p:grpSpPr>
                <p:sp>
                  <p:nvSpPr>
                    <p:cNvPr id="774" name="Freeform 583"/>
                    <p:cNvSpPr>
                      <a:spLocks/>
                    </p:cNvSpPr>
                    <p:nvPr/>
                  </p:nvSpPr>
                  <p:spPr bwMode="auto">
                    <a:xfrm>
                      <a:off x="762" y="1511"/>
                      <a:ext cx="127" cy="110"/>
                    </a:xfrm>
                    <a:custGeom>
                      <a:avLst/>
                      <a:gdLst/>
                      <a:ahLst/>
                      <a:cxnLst>
                        <a:cxn ang="0">
                          <a:pos x="27" y="0"/>
                        </a:cxn>
                        <a:cxn ang="0">
                          <a:pos x="0" y="27"/>
                        </a:cxn>
                        <a:cxn ang="0">
                          <a:pos x="0" y="110"/>
                        </a:cxn>
                        <a:cxn ang="0">
                          <a:pos x="100" y="110"/>
                        </a:cxn>
                        <a:cxn ang="0">
                          <a:pos x="127" y="82"/>
                        </a:cxn>
                        <a:cxn ang="0">
                          <a:pos x="127" y="0"/>
                        </a:cxn>
                        <a:cxn ang="0">
                          <a:pos x="27" y="0"/>
                        </a:cxn>
                      </a:cxnLst>
                      <a:rect l="0" t="0" r="r" b="b"/>
                      <a:pathLst>
                        <a:path w="127" h="110">
                          <a:moveTo>
                            <a:pt x="27" y="0"/>
                          </a:moveTo>
                          <a:lnTo>
                            <a:pt x="0" y="27"/>
                          </a:lnTo>
                          <a:lnTo>
                            <a:pt x="0" y="110"/>
                          </a:lnTo>
                          <a:lnTo>
                            <a:pt x="100" y="110"/>
                          </a:lnTo>
                          <a:lnTo>
                            <a:pt x="127" y="82"/>
                          </a:lnTo>
                          <a:lnTo>
                            <a:pt x="127" y="0"/>
                          </a:lnTo>
                          <a:lnTo>
                            <a:pt x="27" y="0"/>
                          </a:lnTo>
                          <a:close/>
                        </a:path>
                      </a:pathLst>
                    </a:custGeom>
                    <a:solidFill>
                      <a:srgbClr val="CCECF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75" name="Freeform 584"/>
                    <p:cNvSpPr>
                      <a:spLocks/>
                    </p:cNvSpPr>
                    <p:nvPr/>
                  </p:nvSpPr>
                  <p:spPr bwMode="auto">
                    <a:xfrm>
                      <a:off x="762" y="1511"/>
                      <a:ext cx="127" cy="2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7"/>
                        </a:cxn>
                        <a:cxn ang="0">
                          <a:pos x="100" y="27"/>
                        </a:cxn>
                        <a:cxn ang="0">
                          <a:pos x="127" y="0"/>
                        </a:cxn>
                        <a:cxn ang="0">
                          <a:pos x="27" y="0"/>
                        </a:cxn>
                        <a:cxn ang="0">
                          <a:pos x="0" y="27"/>
                        </a:cxn>
                      </a:cxnLst>
                      <a:rect l="0" t="0" r="r" b="b"/>
                      <a:pathLst>
                        <a:path w="127" h="27">
                          <a:moveTo>
                            <a:pt x="0" y="27"/>
                          </a:moveTo>
                          <a:lnTo>
                            <a:pt x="100" y="27"/>
                          </a:lnTo>
                          <a:lnTo>
                            <a:pt x="127" y="0"/>
                          </a:lnTo>
                          <a:lnTo>
                            <a:pt x="27" y="0"/>
                          </a:lnTo>
                          <a:lnTo>
                            <a:pt x="0" y="27"/>
                          </a:lnTo>
                          <a:close/>
                        </a:path>
                      </a:pathLst>
                    </a:custGeom>
                    <a:solidFill>
                      <a:srgbClr val="CCECF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76" name="Freeform 585"/>
                    <p:cNvSpPr>
                      <a:spLocks/>
                    </p:cNvSpPr>
                    <p:nvPr/>
                  </p:nvSpPr>
                  <p:spPr bwMode="auto">
                    <a:xfrm>
                      <a:off x="862" y="1511"/>
                      <a:ext cx="27" cy="110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7"/>
                        </a:cxn>
                        <a:cxn ang="0">
                          <a:pos x="27" y="0"/>
                        </a:cxn>
                        <a:cxn ang="0">
                          <a:pos x="27" y="82"/>
                        </a:cxn>
                        <a:cxn ang="0">
                          <a:pos x="0" y="110"/>
                        </a:cxn>
                        <a:cxn ang="0">
                          <a:pos x="0" y="27"/>
                        </a:cxn>
                      </a:cxnLst>
                      <a:rect l="0" t="0" r="r" b="b"/>
                      <a:pathLst>
                        <a:path w="27" h="110">
                          <a:moveTo>
                            <a:pt x="0" y="27"/>
                          </a:moveTo>
                          <a:lnTo>
                            <a:pt x="27" y="0"/>
                          </a:lnTo>
                          <a:lnTo>
                            <a:pt x="27" y="82"/>
                          </a:lnTo>
                          <a:lnTo>
                            <a:pt x="0" y="110"/>
                          </a:lnTo>
                          <a:lnTo>
                            <a:pt x="0" y="27"/>
                          </a:lnTo>
                          <a:close/>
                        </a:path>
                      </a:pathLst>
                    </a:custGeom>
                    <a:solidFill>
                      <a:srgbClr val="CCECF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77" name="Freeform 586"/>
                    <p:cNvSpPr>
                      <a:spLocks/>
                    </p:cNvSpPr>
                    <p:nvPr/>
                  </p:nvSpPr>
                  <p:spPr bwMode="auto">
                    <a:xfrm>
                      <a:off x="762" y="1511"/>
                      <a:ext cx="127" cy="110"/>
                    </a:xfrm>
                    <a:custGeom>
                      <a:avLst/>
                      <a:gdLst/>
                      <a:ahLst/>
                      <a:cxnLst>
                        <a:cxn ang="0">
                          <a:pos x="3" y="0"/>
                        </a:cxn>
                        <a:cxn ang="0">
                          <a:pos x="0" y="3"/>
                        </a:cxn>
                        <a:cxn ang="0">
                          <a:pos x="0" y="12"/>
                        </a:cxn>
                        <a:cxn ang="0">
                          <a:pos x="11" y="12"/>
                        </a:cxn>
                        <a:cxn ang="0">
                          <a:pos x="14" y="9"/>
                        </a:cxn>
                        <a:cxn ang="0">
                          <a:pos x="14" y="0"/>
                        </a:cxn>
                        <a:cxn ang="0">
                          <a:pos x="3" y="0"/>
                        </a:cxn>
                      </a:cxnLst>
                      <a:rect l="0" t="0" r="r" b="b"/>
                      <a:pathLst>
                        <a:path w="14" h="12">
                          <a:moveTo>
                            <a:pt x="3" y="0"/>
                          </a:moveTo>
                          <a:lnTo>
                            <a:pt x="0" y="3"/>
                          </a:lnTo>
                          <a:lnTo>
                            <a:pt x="0" y="12"/>
                          </a:lnTo>
                          <a:lnTo>
                            <a:pt x="11" y="12"/>
                          </a:lnTo>
                          <a:lnTo>
                            <a:pt x="14" y="9"/>
                          </a:lnTo>
                          <a:lnTo>
                            <a:pt x="14" y="0"/>
                          </a:lnTo>
                          <a:lnTo>
                            <a:pt x="3" y="0"/>
                          </a:lnTo>
                          <a:close/>
                        </a:path>
                      </a:pathLst>
                    </a:custGeom>
                    <a:solidFill>
                      <a:srgbClr val="CCECFF"/>
                    </a:solidFill>
                    <a:ln w="14288" cap="flat">
                      <a:solidFill>
                        <a:srgbClr val="3333CC"/>
                      </a:solidFill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78" name="Freeform 587"/>
                    <p:cNvSpPr>
                      <a:spLocks/>
                    </p:cNvSpPr>
                    <p:nvPr/>
                  </p:nvSpPr>
                  <p:spPr bwMode="auto">
                    <a:xfrm>
                      <a:off x="762" y="1511"/>
                      <a:ext cx="127" cy="2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3"/>
                        </a:cxn>
                        <a:cxn ang="0">
                          <a:pos x="11" y="3"/>
                        </a:cxn>
                        <a:cxn ang="0">
                          <a:pos x="14" y="0"/>
                        </a:cxn>
                      </a:cxnLst>
                      <a:rect l="0" t="0" r="r" b="b"/>
                      <a:pathLst>
                        <a:path w="14" h="3">
                          <a:moveTo>
                            <a:pt x="0" y="3"/>
                          </a:moveTo>
                          <a:lnTo>
                            <a:pt x="11" y="3"/>
                          </a:lnTo>
                          <a:lnTo>
                            <a:pt x="14" y="0"/>
                          </a:lnTo>
                        </a:path>
                      </a:pathLst>
                    </a:custGeom>
                    <a:solidFill>
                      <a:srgbClr val="CCECFF"/>
                    </a:solidFill>
                    <a:ln w="14288" cap="flat">
                      <a:solidFill>
                        <a:srgbClr val="3333CC"/>
                      </a:solidFill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79" name="Line 58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62" y="1538"/>
                      <a:ext cx="1" cy="83"/>
                    </a:xfrm>
                    <a:prstGeom prst="line">
                      <a:avLst/>
                    </a:prstGeom>
                    <a:noFill/>
                    <a:ln w="14288">
                      <a:solidFill>
                        <a:srgbClr val="3333CC"/>
                      </a:solidFill>
                      <a:miter lim="800000"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552" name="Group 589"/>
                <p:cNvGrpSpPr>
                  <a:grpSpLocks/>
                </p:cNvGrpSpPr>
                <p:nvPr/>
              </p:nvGrpSpPr>
              <p:grpSpPr bwMode="auto">
                <a:xfrm>
                  <a:off x="535" y="1410"/>
                  <a:ext cx="354" cy="119"/>
                  <a:chOff x="535" y="1410"/>
                  <a:chExt cx="354" cy="119"/>
                </a:xfrm>
              </p:grpSpPr>
              <p:grpSp>
                <p:nvGrpSpPr>
                  <p:cNvPr id="553" name="Group 590"/>
                  <p:cNvGrpSpPr>
                    <a:grpSpLocks/>
                  </p:cNvGrpSpPr>
                  <p:nvPr/>
                </p:nvGrpSpPr>
                <p:grpSpPr bwMode="auto">
                  <a:xfrm>
                    <a:off x="535" y="1410"/>
                    <a:ext cx="136" cy="119"/>
                    <a:chOff x="535" y="1410"/>
                    <a:chExt cx="136" cy="119"/>
                  </a:xfrm>
                </p:grpSpPr>
                <p:sp>
                  <p:nvSpPr>
                    <p:cNvPr id="765" name="Freeform 591"/>
                    <p:cNvSpPr>
                      <a:spLocks/>
                    </p:cNvSpPr>
                    <p:nvPr/>
                  </p:nvSpPr>
                  <p:spPr bwMode="auto">
                    <a:xfrm>
                      <a:off x="535" y="1410"/>
                      <a:ext cx="136" cy="119"/>
                    </a:xfrm>
                    <a:custGeom>
                      <a:avLst/>
                      <a:gdLst/>
                      <a:ahLst/>
                      <a:cxnLst>
                        <a:cxn ang="0">
                          <a:pos x="36" y="0"/>
                        </a:cxn>
                        <a:cxn ang="0">
                          <a:pos x="0" y="37"/>
                        </a:cxn>
                        <a:cxn ang="0">
                          <a:pos x="0" y="119"/>
                        </a:cxn>
                        <a:cxn ang="0">
                          <a:pos x="109" y="119"/>
                        </a:cxn>
                        <a:cxn ang="0">
                          <a:pos x="136" y="92"/>
                        </a:cxn>
                        <a:cxn ang="0">
                          <a:pos x="136" y="0"/>
                        </a:cxn>
                        <a:cxn ang="0">
                          <a:pos x="36" y="0"/>
                        </a:cxn>
                      </a:cxnLst>
                      <a:rect l="0" t="0" r="r" b="b"/>
                      <a:pathLst>
                        <a:path w="136" h="119">
                          <a:moveTo>
                            <a:pt x="36" y="0"/>
                          </a:moveTo>
                          <a:lnTo>
                            <a:pt x="0" y="37"/>
                          </a:lnTo>
                          <a:lnTo>
                            <a:pt x="0" y="119"/>
                          </a:lnTo>
                          <a:lnTo>
                            <a:pt x="109" y="119"/>
                          </a:lnTo>
                          <a:lnTo>
                            <a:pt x="136" y="92"/>
                          </a:lnTo>
                          <a:lnTo>
                            <a:pt x="136" y="0"/>
                          </a:lnTo>
                          <a:lnTo>
                            <a:pt x="36" y="0"/>
                          </a:lnTo>
                          <a:close/>
                        </a:path>
                      </a:pathLst>
                    </a:custGeom>
                    <a:solidFill>
                      <a:srgbClr val="CCECF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66" name="Freeform 592"/>
                    <p:cNvSpPr>
                      <a:spLocks/>
                    </p:cNvSpPr>
                    <p:nvPr/>
                  </p:nvSpPr>
                  <p:spPr bwMode="auto">
                    <a:xfrm>
                      <a:off x="535" y="1410"/>
                      <a:ext cx="136" cy="3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37"/>
                        </a:cxn>
                        <a:cxn ang="0">
                          <a:pos x="109" y="37"/>
                        </a:cxn>
                        <a:cxn ang="0">
                          <a:pos x="136" y="0"/>
                        </a:cxn>
                        <a:cxn ang="0">
                          <a:pos x="36" y="0"/>
                        </a:cxn>
                        <a:cxn ang="0">
                          <a:pos x="0" y="37"/>
                        </a:cxn>
                      </a:cxnLst>
                      <a:rect l="0" t="0" r="r" b="b"/>
                      <a:pathLst>
                        <a:path w="136" h="37">
                          <a:moveTo>
                            <a:pt x="0" y="37"/>
                          </a:moveTo>
                          <a:lnTo>
                            <a:pt x="109" y="37"/>
                          </a:lnTo>
                          <a:lnTo>
                            <a:pt x="136" y="0"/>
                          </a:lnTo>
                          <a:lnTo>
                            <a:pt x="36" y="0"/>
                          </a:lnTo>
                          <a:lnTo>
                            <a:pt x="0" y="37"/>
                          </a:lnTo>
                          <a:close/>
                        </a:path>
                      </a:pathLst>
                    </a:custGeom>
                    <a:solidFill>
                      <a:srgbClr val="CCECF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67" name="Freeform 593"/>
                    <p:cNvSpPr>
                      <a:spLocks/>
                    </p:cNvSpPr>
                    <p:nvPr/>
                  </p:nvSpPr>
                  <p:spPr bwMode="auto">
                    <a:xfrm>
                      <a:off x="644" y="1410"/>
                      <a:ext cx="27" cy="119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37"/>
                        </a:cxn>
                        <a:cxn ang="0">
                          <a:pos x="27" y="0"/>
                        </a:cxn>
                        <a:cxn ang="0">
                          <a:pos x="27" y="92"/>
                        </a:cxn>
                        <a:cxn ang="0">
                          <a:pos x="0" y="119"/>
                        </a:cxn>
                        <a:cxn ang="0">
                          <a:pos x="0" y="37"/>
                        </a:cxn>
                      </a:cxnLst>
                      <a:rect l="0" t="0" r="r" b="b"/>
                      <a:pathLst>
                        <a:path w="27" h="119">
                          <a:moveTo>
                            <a:pt x="0" y="37"/>
                          </a:moveTo>
                          <a:lnTo>
                            <a:pt x="27" y="0"/>
                          </a:lnTo>
                          <a:lnTo>
                            <a:pt x="27" y="92"/>
                          </a:lnTo>
                          <a:lnTo>
                            <a:pt x="0" y="119"/>
                          </a:lnTo>
                          <a:lnTo>
                            <a:pt x="0" y="37"/>
                          </a:lnTo>
                          <a:close/>
                        </a:path>
                      </a:pathLst>
                    </a:custGeom>
                    <a:solidFill>
                      <a:srgbClr val="CCECF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68" name="Freeform 594"/>
                    <p:cNvSpPr>
                      <a:spLocks/>
                    </p:cNvSpPr>
                    <p:nvPr/>
                  </p:nvSpPr>
                  <p:spPr bwMode="auto">
                    <a:xfrm>
                      <a:off x="535" y="1410"/>
                      <a:ext cx="136" cy="119"/>
                    </a:xfrm>
                    <a:custGeom>
                      <a:avLst/>
                      <a:gdLst/>
                      <a:ahLst/>
                      <a:cxnLst>
                        <a:cxn ang="0">
                          <a:pos x="4" y="0"/>
                        </a:cxn>
                        <a:cxn ang="0">
                          <a:pos x="0" y="4"/>
                        </a:cxn>
                        <a:cxn ang="0">
                          <a:pos x="0" y="13"/>
                        </a:cxn>
                        <a:cxn ang="0">
                          <a:pos x="12" y="13"/>
                        </a:cxn>
                        <a:cxn ang="0">
                          <a:pos x="15" y="10"/>
                        </a:cxn>
                        <a:cxn ang="0">
                          <a:pos x="15" y="0"/>
                        </a:cxn>
                        <a:cxn ang="0">
                          <a:pos x="4" y="0"/>
                        </a:cxn>
                      </a:cxnLst>
                      <a:rect l="0" t="0" r="r" b="b"/>
                      <a:pathLst>
                        <a:path w="15" h="13">
                          <a:moveTo>
                            <a:pt x="4" y="0"/>
                          </a:moveTo>
                          <a:lnTo>
                            <a:pt x="0" y="4"/>
                          </a:lnTo>
                          <a:lnTo>
                            <a:pt x="0" y="13"/>
                          </a:lnTo>
                          <a:lnTo>
                            <a:pt x="12" y="13"/>
                          </a:lnTo>
                          <a:lnTo>
                            <a:pt x="15" y="10"/>
                          </a:lnTo>
                          <a:lnTo>
                            <a:pt x="15" y="0"/>
                          </a:lnTo>
                          <a:lnTo>
                            <a:pt x="4" y="0"/>
                          </a:lnTo>
                          <a:close/>
                        </a:path>
                      </a:pathLst>
                    </a:custGeom>
                    <a:solidFill>
                      <a:srgbClr val="CCECFF"/>
                    </a:solidFill>
                    <a:ln w="14288" cap="flat">
                      <a:solidFill>
                        <a:srgbClr val="3333CC"/>
                      </a:solidFill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69" name="Freeform 595"/>
                    <p:cNvSpPr>
                      <a:spLocks/>
                    </p:cNvSpPr>
                    <p:nvPr/>
                  </p:nvSpPr>
                  <p:spPr bwMode="auto">
                    <a:xfrm>
                      <a:off x="535" y="1410"/>
                      <a:ext cx="136" cy="3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4"/>
                        </a:cxn>
                        <a:cxn ang="0">
                          <a:pos x="12" y="4"/>
                        </a:cxn>
                        <a:cxn ang="0">
                          <a:pos x="15" y="0"/>
                        </a:cxn>
                      </a:cxnLst>
                      <a:rect l="0" t="0" r="r" b="b"/>
                      <a:pathLst>
                        <a:path w="15" h="4">
                          <a:moveTo>
                            <a:pt x="0" y="4"/>
                          </a:moveTo>
                          <a:lnTo>
                            <a:pt x="12" y="4"/>
                          </a:lnTo>
                          <a:lnTo>
                            <a:pt x="15" y="0"/>
                          </a:lnTo>
                        </a:path>
                      </a:pathLst>
                    </a:custGeom>
                    <a:solidFill>
                      <a:srgbClr val="CCECFF"/>
                    </a:solidFill>
                    <a:ln w="14288" cap="flat">
                      <a:solidFill>
                        <a:srgbClr val="3333CC"/>
                      </a:solidFill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70" name="Line 59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44" y="1447"/>
                      <a:ext cx="1" cy="82"/>
                    </a:xfrm>
                    <a:prstGeom prst="line">
                      <a:avLst/>
                    </a:prstGeom>
                    <a:noFill/>
                    <a:ln w="14288">
                      <a:solidFill>
                        <a:srgbClr val="3333CC"/>
                      </a:solidFill>
                      <a:miter lim="800000"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554" name="Group 597"/>
                  <p:cNvGrpSpPr>
                    <a:grpSpLocks/>
                  </p:cNvGrpSpPr>
                  <p:nvPr/>
                </p:nvGrpSpPr>
                <p:grpSpPr bwMode="auto">
                  <a:xfrm>
                    <a:off x="653" y="1410"/>
                    <a:ext cx="127" cy="119"/>
                    <a:chOff x="653" y="1410"/>
                    <a:chExt cx="127" cy="119"/>
                  </a:xfrm>
                </p:grpSpPr>
                <p:sp>
                  <p:nvSpPr>
                    <p:cNvPr id="759" name="Freeform 598"/>
                    <p:cNvSpPr>
                      <a:spLocks/>
                    </p:cNvSpPr>
                    <p:nvPr/>
                  </p:nvSpPr>
                  <p:spPr bwMode="auto">
                    <a:xfrm>
                      <a:off x="653" y="1410"/>
                      <a:ext cx="127" cy="119"/>
                    </a:xfrm>
                    <a:custGeom>
                      <a:avLst/>
                      <a:gdLst/>
                      <a:ahLst/>
                      <a:cxnLst>
                        <a:cxn ang="0">
                          <a:pos x="27" y="0"/>
                        </a:cxn>
                        <a:cxn ang="0">
                          <a:pos x="0" y="37"/>
                        </a:cxn>
                        <a:cxn ang="0">
                          <a:pos x="0" y="119"/>
                        </a:cxn>
                        <a:cxn ang="0">
                          <a:pos x="100" y="119"/>
                        </a:cxn>
                        <a:cxn ang="0">
                          <a:pos x="127" y="92"/>
                        </a:cxn>
                        <a:cxn ang="0">
                          <a:pos x="127" y="0"/>
                        </a:cxn>
                        <a:cxn ang="0">
                          <a:pos x="27" y="0"/>
                        </a:cxn>
                      </a:cxnLst>
                      <a:rect l="0" t="0" r="r" b="b"/>
                      <a:pathLst>
                        <a:path w="127" h="119">
                          <a:moveTo>
                            <a:pt x="27" y="0"/>
                          </a:moveTo>
                          <a:lnTo>
                            <a:pt x="0" y="37"/>
                          </a:lnTo>
                          <a:lnTo>
                            <a:pt x="0" y="119"/>
                          </a:lnTo>
                          <a:lnTo>
                            <a:pt x="100" y="119"/>
                          </a:lnTo>
                          <a:lnTo>
                            <a:pt x="127" y="92"/>
                          </a:lnTo>
                          <a:lnTo>
                            <a:pt x="127" y="0"/>
                          </a:lnTo>
                          <a:lnTo>
                            <a:pt x="27" y="0"/>
                          </a:lnTo>
                          <a:close/>
                        </a:path>
                      </a:pathLst>
                    </a:custGeom>
                    <a:solidFill>
                      <a:srgbClr val="CCECF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60" name="Freeform 599"/>
                    <p:cNvSpPr>
                      <a:spLocks/>
                    </p:cNvSpPr>
                    <p:nvPr/>
                  </p:nvSpPr>
                  <p:spPr bwMode="auto">
                    <a:xfrm>
                      <a:off x="653" y="1410"/>
                      <a:ext cx="127" cy="3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37"/>
                        </a:cxn>
                        <a:cxn ang="0">
                          <a:pos x="100" y="37"/>
                        </a:cxn>
                        <a:cxn ang="0">
                          <a:pos x="127" y="0"/>
                        </a:cxn>
                        <a:cxn ang="0">
                          <a:pos x="27" y="0"/>
                        </a:cxn>
                        <a:cxn ang="0">
                          <a:pos x="0" y="37"/>
                        </a:cxn>
                      </a:cxnLst>
                      <a:rect l="0" t="0" r="r" b="b"/>
                      <a:pathLst>
                        <a:path w="127" h="37">
                          <a:moveTo>
                            <a:pt x="0" y="37"/>
                          </a:moveTo>
                          <a:lnTo>
                            <a:pt x="100" y="37"/>
                          </a:lnTo>
                          <a:lnTo>
                            <a:pt x="127" y="0"/>
                          </a:lnTo>
                          <a:lnTo>
                            <a:pt x="27" y="0"/>
                          </a:lnTo>
                          <a:lnTo>
                            <a:pt x="0" y="37"/>
                          </a:lnTo>
                          <a:close/>
                        </a:path>
                      </a:pathLst>
                    </a:custGeom>
                    <a:solidFill>
                      <a:srgbClr val="CCECF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61" name="Freeform 600"/>
                    <p:cNvSpPr>
                      <a:spLocks/>
                    </p:cNvSpPr>
                    <p:nvPr/>
                  </p:nvSpPr>
                  <p:spPr bwMode="auto">
                    <a:xfrm>
                      <a:off x="753" y="1410"/>
                      <a:ext cx="27" cy="119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37"/>
                        </a:cxn>
                        <a:cxn ang="0">
                          <a:pos x="27" y="0"/>
                        </a:cxn>
                        <a:cxn ang="0">
                          <a:pos x="27" y="92"/>
                        </a:cxn>
                        <a:cxn ang="0">
                          <a:pos x="0" y="119"/>
                        </a:cxn>
                        <a:cxn ang="0">
                          <a:pos x="0" y="37"/>
                        </a:cxn>
                      </a:cxnLst>
                      <a:rect l="0" t="0" r="r" b="b"/>
                      <a:pathLst>
                        <a:path w="27" h="119">
                          <a:moveTo>
                            <a:pt x="0" y="37"/>
                          </a:moveTo>
                          <a:lnTo>
                            <a:pt x="27" y="0"/>
                          </a:lnTo>
                          <a:lnTo>
                            <a:pt x="27" y="92"/>
                          </a:lnTo>
                          <a:lnTo>
                            <a:pt x="0" y="119"/>
                          </a:lnTo>
                          <a:lnTo>
                            <a:pt x="0" y="37"/>
                          </a:lnTo>
                          <a:close/>
                        </a:path>
                      </a:pathLst>
                    </a:custGeom>
                    <a:solidFill>
                      <a:srgbClr val="CCECF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62" name="Freeform 601"/>
                    <p:cNvSpPr>
                      <a:spLocks/>
                    </p:cNvSpPr>
                    <p:nvPr/>
                  </p:nvSpPr>
                  <p:spPr bwMode="auto">
                    <a:xfrm>
                      <a:off x="653" y="1410"/>
                      <a:ext cx="127" cy="119"/>
                    </a:xfrm>
                    <a:custGeom>
                      <a:avLst/>
                      <a:gdLst/>
                      <a:ahLst/>
                      <a:cxnLst>
                        <a:cxn ang="0">
                          <a:pos x="3" y="0"/>
                        </a:cxn>
                        <a:cxn ang="0">
                          <a:pos x="0" y="4"/>
                        </a:cxn>
                        <a:cxn ang="0">
                          <a:pos x="0" y="13"/>
                        </a:cxn>
                        <a:cxn ang="0">
                          <a:pos x="11" y="13"/>
                        </a:cxn>
                        <a:cxn ang="0">
                          <a:pos x="14" y="10"/>
                        </a:cxn>
                        <a:cxn ang="0">
                          <a:pos x="14" y="0"/>
                        </a:cxn>
                        <a:cxn ang="0">
                          <a:pos x="3" y="0"/>
                        </a:cxn>
                      </a:cxnLst>
                      <a:rect l="0" t="0" r="r" b="b"/>
                      <a:pathLst>
                        <a:path w="14" h="13">
                          <a:moveTo>
                            <a:pt x="3" y="0"/>
                          </a:moveTo>
                          <a:lnTo>
                            <a:pt x="0" y="4"/>
                          </a:lnTo>
                          <a:lnTo>
                            <a:pt x="0" y="13"/>
                          </a:lnTo>
                          <a:lnTo>
                            <a:pt x="11" y="13"/>
                          </a:lnTo>
                          <a:lnTo>
                            <a:pt x="14" y="10"/>
                          </a:lnTo>
                          <a:lnTo>
                            <a:pt x="14" y="0"/>
                          </a:lnTo>
                          <a:lnTo>
                            <a:pt x="3" y="0"/>
                          </a:lnTo>
                          <a:close/>
                        </a:path>
                      </a:pathLst>
                    </a:custGeom>
                    <a:solidFill>
                      <a:srgbClr val="CCECFF"/>
                    </a:solidFill>
                    <a:ln w="14288" cap="flat">
                      <a:solidFill>
                        <a:srgbClr val="3333CC"/>
                      </a:solidFill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63" name="Freeform 602"/>
                    <p:cNvSpPr>
                      <a:spLocks/>
                    </p:cNvSpPr>
                    <p:nvPr/>
                  </p:nvSpPr>
                  <p:spPr bwMode="auto">
                    <a:xfrm>
                      <a:off x="653" y="1410"/>
                      <a:ext cx="127" cy="3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4"/>
                        </a:cxn>
                        <a:cxn ang="0">
                          <a:pos x="11" y="4"/>
                        </a:cxn>
                        <a:cxn ang="0">
                          <a:pos x="14" y="0"/>
                        </a:cxn>
                      </a:cxnLst>
                      <a:rect l="0" t="0" r="r" b="b"/>
                      <a:pathLst>
                        <a:path w="14" h="4">
                          <a:moveTo>
                            <a:pt x="0" y="4"/>
                          </a:moveTo>
                          <a:lnTo>
                            <a:pt x="11" y="4"/>
                          </a:lnTo>
                          <a:lnTo>
                            <a:pt x="14" y="0"/>
                          </a:lnTo>
                        </a:path>
                      </a:pathLst>
                    </a:custGeom>
                    <a:solidFill>
                      <a:srgbClr val="CCECFF"/>
                    </a:solidFill>
                    <a:ln w="14288" cap="flat">
                      <a:solidFill>
                        <a:srgbClr val="3333CC"/>
                      </a:solidFill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64" name="Line 60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53" y="1447"/>
                      <a:ext cx="1" cy="82"/>
                    </a:xfrm>
                    <a:prstGeom prst="line">
                      <a:avLst/>
                    </a:prstGeom>
                    <a:noFill/>
                    <a:ln w="14288">
                      <a:solidFill>
                        <a:srgbClr val="3333CC"/>
                      </a:solidFill>
                      <a:miter lim="800000"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573" name="Group 604"/>
                  <p:cNvGrpSpPr>
                    <a:grpSpLocks/>
                  </p:cNvGrpSpPr>
                  <p:nvPr/>
                </p:nvGrpSpPr>
                <p:grpSpPr bwMode="auto">
                  <a:xfrm>
                    <a:off x="762" y="1410"/>
                    <a:ext cx="127" cy="119"/>
                    <a:chOff x="762" y="1410"/>
                    <a:chExt cx="127" cy="119"/>
                  </a:xfrm>
                </p:grpSpPr>
                <p:sp>
                  <p:nvSpPr>
                    <p:cNvPr id="753" name="Freeform 605"/>
                    <p:cNvSpPr>
                      <a:spLocks/>
                    </p:cNvSpPr>
                    <p:nvPr/>
                  </p:nvSpPr>
                  <p:spPr bwMode="auto">
                    <a:xfrm>
                      <a:off x="762" y="1410"/>
                      <a:ext cx="127" cy="119"/>
                    </a:xfrm>
                    <a:custGeom>
                      <a:avLst/>
                      <a:gdLst/>
                      <a:ahLst/>
                      <a:cxnLst>
                        <a:cxn ang="0">
                          <a:pos x="27" y="0"/>
                        </a:cxn>
                        <a:cxn ang="0">
                          <a:pos x="0" y="37"/>
                        </a:cxn>
                        <a:cxn ang="0">
                          <a:pos x="0" y="119"/>
                        </a:cxn>
                        <a:cxn ang="0">
                          <a:pos x="100" y="119"/>
                        </a:cxn>
                        <a:cxn ang="0">
                          <a:pos x="127" y="92"/>
                        </a:cxn>
                        <a:cxn ang="0">
                          <a:pos x="127" y="0"/>
                        </a:cxn>
                        <a:cxn ang="0">
                          <a:pos x="27" y="0"/>
                        </a:cxn>
                      </a:cxnLst>
                      <a:rect l="0" t="0" r="r" b="b"/>
                      <a:pathLst>
                        <a:path w="127" h="119">
                          <a:moveTo>
                            <a:pt x="27" y="0"/>
                          </a:moveTo>
                          <a:lnTo>
                            <a:pt x="0" y="37"/>
                          </a:lnTo>
                          <a:lnTo>
                            <a:pt x="0" y="119"/>
                          </a:lnTo>
                          <a:lnTo>
                            <a:pt x="100" y="119"/>
                          </a:lnTo>
                          <a:lnTo>
                            <a:pt x="127" y="92"/>
                          </a:lnTo>
                          <a:lnTo>
                            <a:pt x="127" y="0"/>
                          </a:lnTo>
                          <a:lnTo>
                            <a:pt x="27" y="0"/>
                          </a:lnTo>
                          <a:close/>
                        </a:path>
                      </a:pathLst>
                    </a:custGeom>
                    <a:solidFill>
                      <a:srgbClr val="CCECF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54" name="Freeform 606"/>
                    <p:cNvSpPr>
                      <a:spLocks/>
                    </p:cNvSpPr>
                    <p:nvPr/>
                  </p:nvSpPr>
                  <p:spPr bwMode="auto">
                    <a:xfrm>
                      <a:off x="762" y="1410"/>
                      <a:ext cx="127" cy="3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37"/>
                        </a:cxn>
                        <a:cxn ang="0">
                          <a:pos x="100" y="37"/>
                        </a:cxn>
                        <a:cxn ang="0">
                          <a:pos x="127" y="0"/>
                        </a:cxn>
                        <a:cxn ang="0">
                          <a:pos x="27" y="0"/>
                        </a:cxn>
                        <a:cxn ang="0">
                          <a:pos x="0" y="37"/>
                        </a:cxn>
                      </a:cxnLst>
                      <a:rect l="0" t="0" r="r" b="b"/>
                      <a:pathLst>
                        <a:path w="127" h="37">
                          <a:moveTo>
                            <a:pt x="0" y="37"/>
                          </a:moveTo>
                          <a:lnTo>
                            <a:pt x="100" y="37"/>
                          </a:lnTo>
                          <a:lnTo>
                            <a:pt x="127" y="0"/>
                          </a:lnTo>
                          <a:lnTo>
                            <a:pt x="27" y="0"/>
                          </a:lnTo>
                          <a:lnTo>
                            <a:pt x="0" y="37"/>
                          </a:lnTo>
                          <a:close/>
                        </a:path>
                      </a:pathLst>
                    </a:custGeom>
                    <a:solidFill>
                      <a:srgbClr val="CCECF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55" name="Freeform 607"/>
                    <p:cNvSpPr>
                      <a:spLocks/>
                    </p:cNvSpPr>
                    <p:nvPr/>
                  </p:nvSpPr>
                  <p:spPr bwMode="auto">
                    <a:xfrm>
                      <a:off x="862" y="1410"/>
                      <a:ext cx="27" cy="119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37"/>
                        </a:cxn>
                        <a:cxn ang="0">
                          <a:pos x="27" y="0"/>
                        </a:cxn>
                        <a:cxn ang="0">
                          <a:pos x="27" y="92"/>
                        </a:cxn>
                        <a:cxn ang="0">
                          <a:pos x="0" y="119"/>
                        </a:cxn>
                        <a:cxn ang="0">
                          <a:pos x="0" y="37"/>
                        </a:cxn>
                      </a:cxnLst>
                      <a:rect l="0" t="0" r="r" b="b"/>
                      <a:pathLst>
                        <a:path w="27" h="119">
                          <a:moveTo>
                            <a:pt x="0" y="37"/>
                          </a:moveTo>
                          <a:lnTo>
                            <a:pt x="27" y="0"/>
                          </a:lnTo>
                          <a:lnTo>
                            <a:pt x="27" y="92"/>
                          </a:lnTo>
                          <a:lnTo>
                            <a:pt x="0" y="119"/>
                          </a:lnTo>
                          <a:lnTo>
                            <a:pt x="0" y="37"/>
                          </a:lnTo>
                          <a:close/>
                        </a:path>
                      </a:pathLst>
                    </a:custGeom>
                    <a:solidFill>
                      <a:srgbClr val="CCECF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56" name="Freeform 608"/>
                    <p:cNvSpPr>
                      <a:spLocks/>
                    </p:cNvSpPr>
                    <p:nvPr/>
                  </p:nvSpPr>
                  <p:spPr bwMode="auto">
                    <a:xfrm>
                      <a:off x="762" y="1410"/>
                      <a:ext cx="127" cy="119"/>
                    </a:xfrm>
                    <a:custGeom>
                      <a:avLst/>
                      <a:gdLst/>
                      <a:ahLst/>
                      <a:cxnLst>
                        <a:cxn ang="0">
                          <a:pos x="3" y="0"/>
                        </a:cxn>
                        <a:cxn ang="0">
                          <a:pos x="0" y="4"/>
                        </a:cxn>
                        <a:cxn ang="0">
                          <a:pos x="0" y="13"/>
                        </a:cxn>
                        <a:cxn ang="0">
                          <a:pos x="11" y="13"/>
                        </a:cxn>
                        <a:cxn ang="0">
                          <a:pos x="14" y="10"/>
                        </a:cxn>
                        <a:cxn ang="0">
                          <a:pos x="14" y="0"/>
                        </a:cxn>
                        <a:cxn ang="0">
                          <a:pos x="3" y="0"/>
                        </a:cxn>
                      </a:cxnLst>
                      <a:rect l="0" t="0" r="r" b="b"/>
                      <a:pathLst>
                        <a:path w="14" h="13">
                          <a:moveTo>
                            <a:pt x="3" y="0"/>
                          </a:moveTo>
                          <a:lnTo>
                            <a:pt x="0" y="4"/>
                          </a:lnTo>
                          <a:lnTo>
                            <a:pt x="0" y="13"/>
                          </a:lnTo>
                          <a:lnTo>
                            <a:pt x="11" y="13"/>
                          </a:lnTo>
                          <a:lnTo>
                            <a:pt x="14" y="10"/>
                          </a:lnTo>
                          <a:lnTo>
                            <a:pt x="14" y="0"/>
                          </a:lnTo>
                          <a:lnTo>
                            <a:pt x="3" y="0"/>
                          </a:lnTo>
                          <a:close/>
                        </a:path>
                      </a:pathLst>
                    </a:custGeom>
                    <a:solidFill>
                      <a:srgbClr val="CCECFF"/>
                    </a:solidFill>
                    <a:ln w="14288" cap="flat">
                      <a:solidFill>
                        <a:srgbClr val="3333CC"/>
                      </a:solidFill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57" name="Freeform 609"/>
                    <p:cNvSpPr>
                      <a:spLocks/>
                    </p:cNvSpPr>
                    <p:nvPr/>
                  </p:nvSpPr>
                  <p:spPr bwMode="auto">
                    <a:xfrm>
                      <a:off x="762" y="1410"/>
                      <a:ext cx="127" cy="3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4"/>
                        </a:cxn>
                        <a:cxn ang="0">
                          <a:pos x="11" y="4"/>
                        </a:cxn>
                        <a:cxn ang="0">
                          <a:pos x="14" y="0"/>
                        </a:cxn>
                      </a:cxnLst>
                      <a:rect l="0" t="0" r="r" b="b"/>
                      <a:pathLst>
                        <a:path w="14" h="4">
                          <a:moveTo>
                            <a:pt x="0" y="4"/>
                          </a:moveTo>
                          <a:lnTo>
                            <a:pt x="11" y="4"/>
                          </a:lnTo>
                          <a:lnTo>
                            <a:pt x="14" y="0"/>
                          </a:lnTo>
                        </a:path>
                      </a:pathLst>
                    </a:custGeom>
                    <a:solidFill>
                      <a:srgbClr val="CCECFF"/>
                    </a:solidFill>
                    <a:ln w="14288" cap="flat">
                      <a:solidFill>
                        <a:srgbClr val="3333CC"/>
                      </a:solidFill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58" name="Line 61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62" y="1447"/>
                      <a:ext cx="1" cy="82"/>
                    </a:xfrm>
                    <a:prstGeom prst="line">
                      <a:avLst/>
                    </a:prstGeom>
                    <a:noFill/>
                    <a:ln w="14288">
                      <a:solidFill>
                        <a:srgbClr val="3333CC"/>
                      </a:solidFill>
                      <a:miter lim="800000"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</p:grpSp>
            </p:grpSp>
          </p:grpSp>
          <p:grpSp>
            <p:nvGrpSpPr>
              <p:cNvPr id="574" name="Group 611"/>
              <p:cNvGrpSpPr>
                <a:grpSpLocks/>
              </p:cNvGrpSpPr>
              <p:nvPr/>
            </p:nvGrpSpPr>
            <p:grpSpPr bwMode="auto">
              <a:xfrm>
                <a:off x="420" y="1779"/>
                <a:ext cx="354" cy="311"/>
                <a:chOff x="535" y="1410"/>
                <a:chExt cx="354" cy="311"/>
              </a:xfrm>
            </p:grpSpPr>
            <p:grpSp>
              <p:nvGrpSpPr>
                <p:cNvPr id="575" name="Group 612"/>
                <p:cNvGrpSpPr>
                  <a:grpSpLocks/>
                </p:cNvGrpSpPr>
                <p:nvPr/>
              </p:nvGrpSpPr>
              <p:grpSpPr bwMode="auto">
                <a:xfrm>
                  <a:off x="535" y="1602"/>
                  <a:ext cx="354" cy="119"/>
                  <a:chOff x="535" y="1602"/>
                  <a:chExt cx="354" cy="119"/>
                </a:xfrm>
              </p:grpSpPr>
              <p:grpSp>
                <p:nvGrpSpPr>
                  <p:cNvPr id="594" name="Group 613"/>
                  <p:cNvGrpSpPr>
                    <a:grpSpLocks/>
                  </p:cNvGrpSpPr>
                  <p:nvPr/>
                </p:nvGrpSpPr>
                <p:grpSpPr bwMode="auto">
                  <a:xfrm>
                    <a:off x="535" y="1602"/>
                    <a:ext cx="136" cy="119"/>
                    <a:chOff x="535" y="1602"/>
                    <a:chExt cx="136" cy="119"/>
                  </a:xfrm>
                </p:grpSpPr>
                <p:sp>
                  <p:nvSpPr>
                    <p:cNvPr id="741" name="Freeform 614"/>
                    <p:cNvSpPr>
                      <a:spLocks/>
                    </p:cNvSpPr>
                    <p:nvPr/>
                  </p:nvSpPr>
                  <p:spPr bwMode="auto">
                    <a:xfrm>
                      <a:off x="535" y="1602"/>
                      <a:ext cx="136" cy="119"/>
                    </a:xfrm>
                    <a:custGeom>
                      <a:avLst/>
                      <a:gdLst/>
                      <a:ahLst/>
                      <a:cxnLst>
                        <a:cxn ang="0">
                          <a:pos x="36" y="0"/>
                        </a:cxn>
                        <a:cxn ang="0">
                          <a:pos x="0" y="28"/>
                        </a:cxn>
                        <a:cxn ang="0">
                          <a:pos x="0" y="119"/>
                        </a:cxn>
                        <a:cxn ang="0">
                          <a:pos x="109" y="119"/>
                        </a:cxn>
                        <a:cxn ang="0">
                          <a:pos x="136" y="83"/>
                        </a:cxn>
                        <a:cxn ang="0">
                          <a:pos x="136" y="0"/>
                        </a:cxn>
                        <a:cxn ang="0">
                          <a:pos x="36" y="0"/>
                        </a:cxn>
                      </a:cxnLst>
                      <a:rect l="0" t="0" r="r" b="b"/>
                      <a:pathLst>
                        <a:path w="136" h="119">
                          <a:moveTo>
                            <a:pt x="36" y="0"/>
                          </a:moveTo>
                          <a:lnTo>
                            <a:pt x="0" y="28"/>
                          </a:lnTo>
                          <a:lnTo>
                            <a:pt x="0" y="119"/>
                          </a:lnTo>
                          <a:lnTo>
                            <a:pt x="109" y="119"/>
                          </a:lnTo>
                          <a:lnTo>
                            <a:pt x="136" y="83"/>
                          </a:lnTo>
                          <a:lnTo>
                            <a:pt x="136" y="0"/>
                          </a:lnTo>
                          <a:lnTo>
                            <a:pt x="36" y="0"/>
                          </a:lnTo>
                          <a:close/>
                        </a:path>
                      </a:pathLst>
                    </a:custGeom>
                    <a:solidFill>
                      <a:srgbClr val="CCECF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42" name="Freeform 615"/>
                    <p:cNvSpPr>
                      <a:spLocks/>
                    </p:cNvSpPr>
                    <p:nvPr/>
                  </p:nvSpPr>
                  <p:spPr bwMode="auto">
                    <a:xfrm>
                      <a:off x="535" y="1602"/>
                      <a:ext cx="136" cy="28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8"/>
                        </a:cxn>
                        <a:cxn ang="0">
                          <a:pos x="109" y="28"/>
                        </a:cxn>
                        <a:cxn ang="0">
                          <a:pos x="136" y="0"/>
                        </a:cxn>
                        <a:cxn ang="0">
                          <a:pos x="36" y="0"/>
                        </a:cxn>
                        <a:cxn ang="0">
                          <a:pos x="0" y="28"/>
                        </a:cxn>
                      </a:cxnLst>
                      <a:rect l="0" t="0" r="r" b="b"/>
                      <a:pathLst>
                        <a:path w="136" h="28">
                          <a:moveTo>
                            <a:pt x="0" y="28"/>
                          </a:moveTo>
                          <a:lnTo>
                            <a:pt x="109" y="28"/>
                          </a:lnTo>
                          <a:lnTo>
                            <a:pt x="136" y="0"/>
                          </a:lnTo>
                          <a:lnTo>
                            <a:pt x="36" y="0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CCECF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43" name="Freeform 616"/>
                    <p:cNvSpPr>
                      <a:spLocks/>
                    </p:cNvSpPr>
                    <p:nvPr/>
                  </p:nvSpPr>
                  <p:spPr bwMode="auto">
                    <a:xfrm>
                      <a:off x="644" y="1602"/>
                      <a:ext cx="27" cy="119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8"/>
                        </a:cxn>
                        <a:cxn ang="0">
                          <a:pos x="27" y="0"/>
                        </a:cxn>
                        <a:cxn ang="0">
                          <a:pos x="27" y="83"/>
                        </a:cxn>
                        <a:cxn ang="0">
                          <a:pos x="0" y="119"/>
                        </a:cxn>
                        <a:cxn ang="0">
                          <a:pos x="0" y="28"/>
                        </a:cxn>
                      </a:cxnLst>
                      <a:rect l="0" t="0" r="r" b="b"/>
                      <a:pathLst>
                        <a:path w="27" h="119">
                          <a:moveTo>
                            <a:pt x="0" y="28"/>
                          </a:moveTo>
                          <a:lnTo>
                            <a:pt x="27" y="0"/>
                          </a:lnTo>
                          <a:lnTo>
                            <a:pt x="27" y="83"/>
                          </a:lnTo>
                          <a:lnTo>
                            <a:pt x="0" y="119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CCECF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44" name="Freeform 617"/>
                    <p:cNvSpPr>
                      <a:spLocks/>
                    </p:cNvSpPr>
                    <p:nvPr/>
                  </p:nvSpPr>
                  <p:spPr bwMode="auto">
                    <a:xfrm>
                      <a:off x="535" y="1602"/>
                      <a:ext cx="136" cy="119"/>
                    </a:xfrm>
                    <a:custGeom>
                      <a:avLst/>
                      <a:gdLst/>
                      <a:ahLst/>
                      <a:cxnLst>
                        <a:cxn ang="0">
                          <a:pos x="4" y="0"/>
                        </a:cxn>
                        <a:cxn ang="0">
                          <a:pos x="0" y="3"/>
                        </a:cxn>
                        <a:cxn ang="0">
                          <a:pos x="0" y="13"/>
                        </a:cxn>
                        <a:cxn ang="0">
                          <a:pos x="12" y="13"/>
                        </a:cxn>
                        <a:cxn ang="0">
                          <a:pos x="15" y="9"/>
                        </a:cxn>
                        <a:cxn ang="0">
                          <a:pos x="15" y="0"/>
                        </a:cxn>
                        <a:cxn ang="0">
                          <a:pos x="4" y="0"/>
                        </a:cxn>
                      </a:cxnLst>
                      <a:rect l="0" t="0" r="r" b="b"/>
                      <a:pathLst>
                        <a:path w="15" h="13">
                          <a:moveTo>
                            <a:pt x="4" y="0"/>
                          </a:moveTo>
                          <a:lnTo>
                            <a:pt x="0" y="3"/>
                          </a:lnTo>
                          <a:lnTo>
                            <a:pt x="0" y="13"/>
                          </a:lnTo>
                          <a:lnTo>
                            <a:pt x="12" y="13"/>
                          </a:lnTo>
                          <a:lnTo>
                            <a:pt x="15" y="9"/>
                          </a:lnTo>
                          <a:lnTo>
                            <a:pt x="15" y="0"/>
                          </a:lnTo>
                          <a:lnTo>
                            <a:pt x="4" y="0"/>
                          </a:lnTo>
                          <a:close/>
                        </a:path>
                      </a:pathLst>
                    </a:custGeom>
                    <a:solidFill>
                      <a:srgbClr val="CCECFF"/>
                    </a:solidFill>
                    <a:ln w="14288" cap="flat">
                      <a:solidFill>
                        <a:srgbClr val="3333CC"/>
                      </a:solidFill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45" name="Freeform 618"/>
                    <p:cNvSpPr>
                      <a:spLocks/>
                    </p:cNvSpPr>
                    <p:nvPr/>
                  </p:nvSpPr>
                  <p:spPr bwMode="auto">
                    <a:xfrm>
                      <a:off x="535" y="1602"/>
                      <a:ext cx="136" cy="28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3"/>
                        </a:cxn>
                        <a:cxn ang="0">
                          <a:pos x="12" y="3"/>
                        </a:cxn>
                        <a:cxn ang="0">
                          <a:pos x="15" y="0"/>
                        </a:cxn>
                      </a:cxnLst>
                      <a:rect l="0" t="0" r="r" b="b"/>
                      <a:pathLst>
                        <a:path w="15" h="3">
                          <a:moveTo>
                            <a:pt x="0" y="3"/>
                          </a:moveTo>
                          <a:lnTo>
                            <a:pt x="12" y="3"/>
                          </a:lnTo>
                          <a:lnTo>
                            <a:pt x="15" y="0"/>
                          </a:lnTo>
                        </a:path>
                      </a:pathLst>
                    </a:custGeom>
                    <a:solidFill>
                      <a:srgbClr val="CCECFF"/>
                    </a:solidFill>
                    <a:ln w="14288" cap="flat">
                      <a:solidFill>
                        <a:srgbClr val="3333CC"/>
                      </a:solidFill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46" name="Line 61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44" y="1630"/>
                      <a:ext cx="1" cy="91"/>
                    </a:xfrm>
                    <a:prstGeom prst="line">
                      <a:avLst/>
                    </a:prstGeom>
                    <a:noFill/>
                    <a:ln w="14288">
                      <a:solidFill>
                        <a:srgbClr val="3333CC"/>
                      </a:solidFill>
                      <a:miter lim="800000"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595" name="Group 620"/>
                  <p:cNvGrpSpPr>
                    <a:grpSpLocks/>
                  </p:cNvGrpSpPr>
                  <p:nvPr/>
                </p:nvGrpSpPr>
                <p:grpSpPr bwMode="auto">
                  <a:xfrm>
                    <a:off x="653" y="1602"/>
                    <a:ext cx="127" cy="119"/>
                    <a:chOff x="653" y="1602"/>
                    <a:chExt cx="127" cy="119"/>
                  </a:xfrm>
                </p:grpSpPr>
                <p:sp>
                  <p:nvSpPr>
                    <p:cNvPr id="735" name="Freeform 621"/>
                    <p:cNvSpPr>
                      <a:spLocks/>
                    </p:cNvSpPr>
                    <p:nvPr/>
                  </p:nvSpPr>
                  <p:spPr bwMode="auto">
                    <a:xfrm>
                      <a:off x="653" y="1602"/>
                      <a:ext cx="127" cy="119"/>
                    </a:xfrm>
                    <a:custGeom>
                      <a:avLst/>
                      <a:gdLst/>
                      <a:ahLst/>
                      <a:cxnLst>
                        <a:cxn ang="0">
                          <a:pos x="27" y="0"/>
                        </a:cxn>
                        <a:cxn ang="0">
                          <a:pos x="0" y="28"/>
                        </a:cxn>
                        <a:cxn ang="0">
                          <a:pos x="0" y="119"/>
                        </a:cxn>
                        <a:cxn ang="0">
                          <a:pos x="100" y="119"/>
                        </a:cxn>
                        <a:cxn ang="0">
                          <a:pos x="127" y="83"/>
                        </a:cxn>
                        <a:cxn ang="0">
                          <a:pos x="127" y="0"/>
                        </a:cxn>
                        <a:cxn ang="0">
                          <a:pos x="27" y="0"/>
                        </a:cxn>
                      </a:cxnLst>
                      <a:rect l="0" t="0" r="r" b="b"/>
                      <a:pathLst>
                        <a:path w="127" h="119">
                          <a:moveTo>
                            <a:pt x="27" y="0"/>
                          </a:moveTo>
                          <a:lnTo>
                            <a:pt x="0" y="28"/>
                          </a:lnTo>
                          <a:lnTo>
                            <a:pt x="0" y="119"/>
                          </a:lnTo>
                          <a:lnTo>
                            <a:pt x="100" y="119"/>
                          </a:lnTo>
                          <a:lnTo>
                            <a:pt x="127" y="83"/>
                          </a:lnTo>
                          <a:lnTo>
                            <a:pt x="127" y="0"/>
                          </a:lnTo>
                          <a:lnTo>
                            <a:pt x="27" y="0"/>
                          </a:lnTo>
                          <a:close/>
                        </a:path>
                      </a:pathLst>
                    </a:custGeom>
                    <a:solidFill>
                      <a:srgbClr val="CCECF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36" name="Freeform 622"/>
                    <p:cNvSpPr>
                      <a:spLocks/>
                    </p:cNvSpPr>
                    <p:nvPr/>
                  </p:nvSpPr>
                  <p:spPr bwMode="auto">
                    <a:xfrm>
                      <a:off x="653" y="1602"/>
                      <a:ext cx="127" cy="28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8"/>
                        </a:cxn>
                        <a:cxn ang="0">
                          <a:pos x="100" y="28"/>
                        </a:cxn>
                        <a:cxn ang="0">
                          <a:pos x="127" y="0"/>
                        </a:cxn>
                        <a:cxn ang="0">
                          <a:pos x="27" y="0"/>
                        </a:cxn>
                        <a:cxn ang="0">
                          <a:pos x="0" y="28"/>
                        </a:cxn>
                      </a:cxnLst>
                      <a:rect l="0" t="0" r="r" b="b"/>
                      <a:pathLst>
                        <a:path w="127" h="28">
                          <a:moveTo>
                            <a:pt x="0" y="28"/>
                          </a:moveTo>
                          <a:lnTo>
                            <a:pt x="100" y="28"/>
                          </a:lnTo>
                          <a:lnTo>
                            <a:pt x="127" y="0"/>
                          </a:lnTo>
                          <a:lnTo>
                            <a:pt x="27" y="0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CCECF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37" name="Freeform 623"/>
                    <p:cNvSpPr>
                      <a:spLocks/>
                    </p:cNvSpPr>
                    <p:nvPr/>
                  </p:nvSpPr>
                  <p:spPr bwMode="auto">
                    <a:xfrm>
                      <a:off x="753" y="1602"/>
                      <a:ext cx="27" cy="119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8"/>
                        </a:cxn>
                        <a:cxn ang="0">
                          <a:pos x="27" y="0"/>
                        </a:cxn>
                        <a:cxn ang="0">
                          <a:pos x="27" y="83"/>
                        </a:cxn>
                        <a:cxn ang="0">
                          <a:pos x="0" y="119"/>
                        </a:cxn>
                        <a:cxn ang="0">
                          <a:pos x="0" y="28"/>
                        </a:cxn>
                      </a:cxnLst>
                      <a:rect l="0" t="0" r="r" b="b"/>
                      <a:pathLst>
                        <a:path w="27" h="119">
                          <a:moveTo>
                            <a:pt x="0" y="28"/>
                          </a:moveTo>
                          <a:lnTo>
                            <a:pt x="27" y="0"/>
                          </a:lnTo>
                          <a:lnTo>
                            <a:pt x="27" y="83"/>
                          </a:lnTo>
                          <a:lnTo>
                            <a:pt x="0" y="119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CCECF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38" name="Freeform 624"/>
                    <p:cNvSpPr>
                      <a:spLocks/>
                    </p:cNvSpPr>
                    <p:nvPr/>
                  </p:nvSpPr>
                  <p:spPr bwMode="auto">
                    <a:xfrm>
                      <a:off x="653" y="1602"/>
                      <a:ext cx="127" cy="119"/>
                    </a:xfrm>
                    <a:custGeom>
                      <a:avLst/>
                      <a:gdLst/>
                      <a:ahLst/>
                      <a:cxnLst>
                        <a:cxn ang="0">
                          <a:pos x="3" y="0"/>
                        </a:cxn>
                        <a:cxn ang="0">
                          <a:pos x="0" y="3"/>
                        </a:cxn>
                        <a:cxn ang="0">
                          <a:pos x="0" y="13"/>
                        </a:cxn>
                        <a:cxn ang="0">
                          <a:pos x="11" y="13"/>
                        </a:cxn>
                        <a:cxn ang="0">
                          <a:pos x="14" y="9"/>
                        </a:cxn>
                        <a:cxn ang="0">
                          <a:pos x="14" y="0"/>
                        </a:cxn>
                        <a:cxn ang="0">
                          <a:pos x="3" y="0"/>
                        </a:cxn>
                      </a:cxnLst>
                      <a:rect l="0" t="0" r="r" b="b"/>
                      <a:pathLst>
                        <a:path w="14" h="13">
                          <a:moveTo>
                            <a:pt x="3" y="0"/>
                          </a:moveTo>
                          <a:lnTo>
                            <a:pt x="0" y="3"/>
                          </a:lnTo>
                          <a:lnTo>
                            <a:pt x="0" y="13"/>
                          </a:lnTo>
                          <a:lnTo>
                            <a:pt x="11" y="13"/>
                          </a:lnTo>
                          <a:lnTo>
                            <a:pt x="14" y="9"/>
                          </a:lnTo>
                          <a:lnTo>
                            <a:pt x="14" y="0"/>
                          </a:lnTo>
                          <a:lnTo>
                            <a:pt x="3" y="0"/>
                          </a:lnTo>
                          <a:close/>
                        </a:path>
                      </a:pathLst>
                    </a:custGeom>
                    <a:solidFill>
                      <a:srgbClr val="CCECFF"/>
                    </a:solidFill>
                    <a:ln w="14288" cap="flat">
                      <a:solidFill>
                        <a:srgbClr val="3333CC"/>
                      </a:solidFill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39" name="Freeform 625"/>
                    <p:cNvSpPr>
                      <a:spLocks/>
                    </p:cNvSpPr>
                    <p:nvPr/>
                  </p:nvSpPr>
                  <p:spPr bwMode="auto">
                    <a:xfrm>
                      <a:off x="653" y="1602"/>
                      <a:ext cx="127" cy="28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3"/>
                        </a:cxn>
                        <a:cxn ang="0">
                          <a:pos x="11" y="3"/>
                        </a:cxn>
                        <a:cxn ang="0">
                          <a:pos x="14" y="0"/>
                        </a:cxn>
                      </a:cxnLst>
                      <a:rect l="0" t="0" r="r" b="b"/>
                      <a:pathLst>
                        <a:path w="14" h="3">
                          <a:moveTo>
                            <a:pt x="0" y="3"/>
                          </a:moveTo>
                          <a:lnTo>
                            <a:pt x="11" y="3"/>
                          </a:lnTo>
                          <a:lnTo>
                            <a:pt x="14" y="0"/>
                          </a:lnTo>
                        </a:path>
                      </a:pathLst>
                    </a:custGeom>
                    <a:solidFill>
                      <a:srgbClr val="CCECFF"/>
                    </a:solidFill>
                    <a:ln w="14288" cap="flat">
                      <a:solidFill>
                        <a:srgbClr val="3333CC"/>
                      </a:solidFill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40" name="Line 62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53" y="1630"/>
                      <a:ext cx="1" cy="91"/>
                    </a:xfrm>
                    <a:prstGeom prst="line">
                      <a:avLst/>
                    </a:prstGeom>
                    <a:noFill/>
                    <a:ln w="14288">
                      <a:solidFill>
                        <a:srgbClr val="3333CC"/>
                      </a:solidFill>
                      <a:miter lim="800000"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596" name="Group 627"/>
                  <p:cNvGrpSpPr>
                    <a:grpSpLocks/>
                  </p:cNvGrpSpPr>
                  <p:nvPr/>
                </p:nvGrpSpPr>
                <p:grpSpPr bwMode="auto">
                  <a:xfrm>
                    <a:off x="762" y="1602"/>
                    <a:ext cx="127" cy="119"/>
                    <a:chOff x="762" y="1602"/>
                    <a:chExt cx="127" cy="119"/>
                  </a:xfrm>
                </p:grpSpPr>
                <p:sp>
                  <p:nvSpPr>
                    <p:cNvPr id="729" name="Freeform 628"/>
                    <p:cNvSpPr>
                      <a:spLocks/>
                    </p:cNvSpPr>
                    <p:nvPr/>
                  </p:nvSpPr>
                  <p:spPr bwMode="auto">
                    <a:xfrm>
                      <a:off x="762" y="1602"/>
                      <a:ext cx="127" cy="119"/>
                    </a:xfrm>
                    <a:custGeom>
                      <a:avLst/>
                      <a:gdLst/>
                      <a:ahLst/>
                      <a:cxnLst>
                        <a:cxn ang="0">
                          <a:pos x="27" y="0"/>
                        </a:cxn>
                        <a:cxn ang="0">
                          <a:pos x="0" y="28"/>
                        </a:cxn>
                        <a:cxn ang="0">
                          <a:pos x="0" y="119"/>
                        </a:cxn>
                        <a:cxn ang="0">
                          <a:pos x="100" y="119"/>
                        </a:cxn>
                        <a:cxn ang="0">
                          <a:pos x="127" y="83"/>
                        </a:cxn>
                        <a:cxn ang="0">
                          <a:pos x="127" y="0"/>
                        </a:cxn>
                        <a:cxn ang="0">
                          <a:pos x="27" y="0"/>
                        </a:cxn>
                      </a:cxnLst>
                      <a:rect l="0" t="0" r="r" b="b"/>
                      <a:pathLst>
                        <a:path w="127" h="119">
                          <a:moveTo>
                            <a:pt x="27" y="0"/>
                          </a:moveTo>
                          <a:lnTo>
                            <a:pt x="0" y="28"/>
                          </a:lnTo>
                          <a:lnTo>
                            <a:pt x="0" y="119"/>
                          </a:lnTo>
                          <a:lnTo>
                            <a:pt x="100" y="119"/>
                          </a:lnTo>
                          <a:lnTo>
                            <a:pt x="127" y="83"/>
                          </a:lnTo>
                          <a:lnTo>
                            <a:pt x="127" y="0"/>
                          </a:lnTo>
                          <a:lnTo>
                            <a:pt x="27" y="0"/>
                          </a:lnTo>
                          <a:close/>
                        </a:path>
                      </a:pathLst>
                    </a:custGeom>
                    <a:solidFill>
                      <a:srgbClr val="CCECF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30" name="Freeform 629"/>
                    <p:cNvSpPr>
                      <a:spLocks/>
                    </p:cNvSpPr>
                    <p:nvPr/>
                  </p:nvSpPr>
                  <p:spPr bwMode="auto">
                    <a:xfrm>
                      <a:off x="762" y="1602"/>
                      <a:ext cx="127" cy="28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8"/>
                        </a:cxn>
                        <a:cxn ang="0">
                          <a:pos x="100" y="28"/>
                        </a:cxn>
                        <a:cxn ang="0">
                          <a:pos x="127" y="0"/>
                        </a:cxn>
                        <a:cxn ang="0">
                          <a:pos x="27" y="0"/>
                        </a:cxn>
                        <a:cxn ang="0">
                          <a:pos x="0" y="28"/>
                        </a:cxn>
                      </a:cxnLst>
                      <a:rect l="0" t="0" r="r" b="b"/>
                      <a:pathLst>
                        <a:path w="127" h="28">
                          <a:moveTo>
                            <a:pt x="0" y="28"/>
                          </a:moveTo>
                          <a:lnTo>
                            <a:pt x="100" y="28"/>
                          </a:lnTo>
                          <a:lnTo>
                            <a:pt x="127" y="0"/>
                          </a:lnTo>
                          <a:lnTo>
                            <a:pt x="27" y="0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CCECF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31" name="Freeform 630"/>
                    <p:cNvSpPr>
                      <a:spLocks/>
                    </p:cNvSpPr>
                    <p:nvPr/>
                  </p:nvSpPr>
                  <p:spPr bwMode="auto">
                    <a:xfrm>
                      <a:off x="862" y="1602"/>
                      <a:ext cx="27" cy="119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8"/>
                        </a:cxn>
                        <a:cxn ang="0">
                          <a:pos x="27" y="0"/>
                        </a:cxn>
                        <a:cxn ang="0">
                          <a:pos x="27" y="83"/>
                        </a:cxn>
                        <a:cxn ang="0">
                          <a:pos x="0" y="119"/>
                        </a:cxn>
                        <a:cxn ang="0">
                          <a:pos x="0" y="28"/>
                        </a:cxn>
                      </a:cxnLst>
                      <a:rect l="0" t="0" r="r" b="b"/>
                      <a:pathLst>
                        <a:path w="27" h="119">
                          <a:moveTo>
                            <a:pt x="0" y="28"/>
                          </a:moveTo>
                          <a:lnTo>
                            <a:pt x="27" y="0"/>
                          </a:lnTo>
                          <a:lnTo>
                            <a:pt x="27" y="83"/>
                          </a:lnTo>
                          <a:lnTo>
                            <a:pt x="0" y="119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CCECF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32" name="Freeform 631"/>
                    <p:cNvSpPr>
                      <a:spLocks/>
                    </p:cNvSpPr>
                    <p:nvPr/>
                  </p:nvSpPr>
                  <p:spPr bwMode="auto">
                    <a:xfrm>
                      <a:off x="762" y="1602"/>
                      <a:ext cx="127" cy="119"/>
                    </a:xfrm>
                    <a:custGeom>
                      <a:avLst/>
                      <a:gdLst/>
                      <a:ahLst/>
                      <a:cxnLst>
                        <a:cxn ang="0">
                          <a:pos x="3" y="0"/>
                        </a:cxn>
                        <a:cxn ang="0">
                          <a:pos x="0" y="3"/>
                        </a:cxn>
                        <a:cxn ang="0">
                          <a:pos x="0" y="13"/>
                        </a:cxn>
                        <a:cxn ang="0">
                          <a:pos x="11" y="13"/>
                        </a:cxn>
                        <a:cxn ang="0">
                          <a:pos x="14" y="9"/>
                        </a:cxn>
                        <a:cxn ang="0">
                          <a:pos x="14" y="0"/>
                        </a:cxn>
                        <a:cxn ang="0">
                          <a:pos x="3" y="0"/>
                        </a:cxn>
                      </a:cxnLst>
                      <a:rect l="0" t="0" r="r" b="b"/>
                      <a:pathLst>
                        <a:path w="14" h="13">
                          <a:moveTo>
                            <a:pt x="3" y="0"/>
                          </a:moveTo>
                          <a:lnTo>
                            <a:pt x="0" y="3"/>
                          </a:lnTo>
                          <a:lnTo>
                            <a:pt x="0" y="13"/>
                          </a:lnTo>
                          <a:lnTo>
                            <a:pt x="11" y="13"/>
                          </a:lnTo>
                          <a:lnTo>
                            <a:pt x="14" y="9"/>
                          </a:lnTo>
                          <a:lnTo>
                            <a:pt x="14" y="0"/>
                          </a:lnTo>
                          <a:lnTo>
                            <a:pt x="3" y="0"/>
                          </a:lnTo>
                          <a:close/>
                        </a:path>
                      </a:pathLst>
                    </a:custGeom>
                    <a:solidFill>
                      <a:srgbClr val="CCECFF"/>
                    </a:solidFill>
                    <a:ln w="14288" cap="flat">
                      <a:solidFill>
                        <a:srgbClr val="3333CC"/>
                      </a:solidFill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33" name="Freeform 632"/>
                    <p:cNvSpPr>
                      <a:spLocks/>
                    </p:cNvSpPr>
                    <p:nvPr/>
                  </p:nvSpPr>
                  <p:spPr bwMode="auto">
                    <a:xfrm>
                      <a:off x="762" y="1602"/>
                      <a:ext cx="127" cy="28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3"/>
                        </a:cxn>
                        <a:cxn ang="0">
                          <a:pos x="11" y="3"/>
                        </a:cxn>
                        <a:cxn ang="0">
                          <a:pos x="14" y="0"/>
                        </a:cxn>
                      </a:cxnLst>
                      <a:rect l="0" t="0" r="r" b="b"/>
                      <a:pathLst>
                        <a:path w="14" h="3">
                          <a:moveTo>
                            <a:pt x="0" y="3"/>
                          </a:moveTo>
                          <a:lnTo>
                            <a:pt x="11" y="3"/>
                          </a:lnTo>
                          <a:lnTo>
                            <a:pt x="14" y="0"/>
                          </a:lnTo>
                        </a:path>
                      </a:pathLst>
                    </a:custGeom>
                    <a:solidFill>
                      <a:srgbClr val="CCECFF"/>
                    </a:solidFill>
                    <a:ln w="14288" cap="flat">
                      <a:solidFill>
                        <a:srgbClr val="3333CC"/>
                      </a:solidFill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34" name="Line 63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62" y="1630"/>
                      <a:ext cx="1" cy="91"/>
                    </a:xfrm>
                    <a:prstGeom prst="line">
                      <a:avLst/>
                    </a:prstGeom>
                    <a:noFill/>
                    <a:ln w="14288">
                      <a:solidFill>
                        <a:srgbClr val="3333CC"/>
                      </a:solidFill>
                      <a:miter lim="800000"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615" name="Group 634"/>
                <p:cNvGrpSpPr>
                  <a:grpSpLocks/>
                </p:cNvGrpSpPr>
                <p:nvPr/>
              </p:nvGrpSpPr>
              <p:grpSpPr bwMode="auto">
                <a:xfrm>
                  <a:off x="535" y="1511"/>
                  <a:ext cx="354" cy="110"/>
                  <a:chOff x="535" y="1511"/>
                  <a:chExt cx="354" cy="110"/>
                </a:xfrm>
              </p:grpSpPr>
              <p:grpSp>
                <p:nvGrpSpPr>
                  <p:cNvPr id="616" name="Group 635"/>
                  <p:cNvGrpSpPr>
                    <a:grpSpLocks/>
                  </p:cNvGrpSpPr>
                  <p:nvPr/>
                </p:nvGrpSpPr>
                <p:grpSpPr bwMode="auto">
                  <a:xfrm>
                    <a:off x="535" y="1511"/>
                    <a:ext cx="136" cy="110"/>
                    <a:chOff x="535" y="1511"/>
                    <a:chExt cx="136" cy="110"/>
                  </a:xfrm>
                </p:grpSpPr>
                <p:sp>
                  <p:nvSpPr>
                    <p:cNvPr id="720" name="Freeform 636"/>
                    <p:cNvSpPr>
                      <a:spLocks/>
                    </p:cNvSpPr>
                    <p:nvPr/>
                  </p:nvSpPr>
                  <p:spPr bwMode="auto">
                    <a:xfrm>
                      <a:off x="535" y="1511"/>
                      <a:ext cx="136" cy="110"/>
                    </a:xfrm>
                    <a:custGeom>
                      <a:avLst/>
                      <a:gdLst/>
                      <a:ahLst/>
                      <a:cxnLst>
                        <a:cxn ang="0">
                          <a:pos x="36" y="0"/>
                        </a:cxn>
                        <a:cxn ang="0">
                          <a:pos x="0" y="27"/>
                        </a:cxn>
                        <a:cxn ang="0">
                          <a:pos x="0" y="110"/>
                        </a:cxn>
                        <a:cxn ang="0">
                          <a:pos x="109" y="110"/>
                        </a:cxn>
                        <a:cxn ang="0">
                          <a:pos x="136" y="82"/>
                        </a:cxn>
                        <a:cxn ang="0">
                          <a:pos x="136" y="0"/>
                        </a:cxn>
                        <a:cxn ang="0">
                          <a:pos x="36" y="0"/>
                        </a:cxn>
                      </a:cxnLst>
                      <a:rect l="0" t="0" r="r" b="b"/>
                      <a:pathLst>
                        <a:path w="136" h="110">
                          <a:moveTo>
                            <a:pt x="36" y="0"/>
                          </a:moveTo>
                          <a:lnTo>
                            <a:pt x="0" y="27"/>
                          </a:lnTo>
                          <a:lnTo>
                            <a:pt x="0" y="110"/>
                          </a:lnTo>
                          <a:lnTo>
                            <a:pt x="109" y="110"/>
                          </a:lnTo>
                          <a:lnTo>
                            <a:pt x="136" y="82"/>
                          </a:lnTo>
                          <a:lnTo>
                            <a:pt x="136" y="0"/>
                          </a:lnTo>
                          <a:lnTo>
                            <a:pt x="36" y="0"/>
                          </a:lnTo>
                          <a:close/>
                        </a:path>
                      </a:pathLst>
                    </a:custGeom>
                    <a:solidFill>
                      <a:srgbClr val="CCECF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21" name="Freeform 637"/>
                    <p:cNvSpPr>
                      <a:spLocks/>
                    </p:cNvSpPr>
                    <p:nvPr/>
                  </p:nvSpPr>
                  <p:spPr bwMode="auto">
                    <a:xfrm>
                      <a:off x="535" y="1511"/>
                      <a:ext cx="136" cy="2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7"/>
                        </a:cxn>
                        <a:cxn ang="0">
                          <a:pos x="109" y="27"/>
                        </a:cxn>
                        <a:cxn ang="0">
                          <a:pos x="136" y="0"/>
                        </a:cxn>
                        <a:cxn ang="0">
                          <a:pos x="36" y="0"/>
                        </a:cxn>
                        <a:cxn ang="0">
                          <a:pos x="0" y="27"/>
                        </a:cxn>
                      </a:cxnLst>
                      <a:rect l="0" t="0" r="r" b="b"/>
                      <a:pathLst>
                        <a:path w="136" h="27">
                          <a:moveTo>
                            <a:pt x="0" y="27"/>
                          </a:moveTo>
                          <a:lnTo>
                            <a:pt x="109" y="27"/>
                          </a:lnTo>
                          <a:lnTo>
                            <a:pt x="136" y="0"/>
                          </a:lnTo>
                          <a:lnTo>
                            <a:pt x="36" y="0"/>
                          </a:lnTo>
                          <a:lnTo>
                            <a:pt x="0" y="27"/>
                          </a:lnTo>
                          <a:close/>
                        </a:path>
                      </a:pathLst>
                    </a:custGeom>
                    <a:solidFill>
                      <a:srgbClr val="CCECF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22" name="Freeform 638"/>
                    <p:cNvSpPr>
                      <a:spLocks/>
                    </p:cNvSpPr>
                    <p:nvPr/>
                  </p:nvSpPr>
                  <p:spPr bwMode="auto">
                    <a:xfrm>
                      <a:off x="644" y="1511"/>
                      <a:ext cx="27" cy="110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7"/>
                        </a:cxn>
                        <a:cxn ang="0">
                          <a:pos x="27" y="0"/>
                        </a:cxn>
                        <a:cxn ang="0">
                          <a:pos x="27" y="82"/>
                        </a:cxn>
                        <a:cxn ang="0">
                          <a:pos x="0" y="110"/>
                        </a:cxn>
                        <a:cxn ang="0">
                          <a:pos x="0" y="27"/>
                        </a:cxn>
                      </a:cxnLst>
                      <a:rect l="0" t="0" r="r" b="b"/>
                      <a:pathLst>
                        <a:path w="27" h="110">
                          <a:moveTo>
                            <a:pt x="0" y="27"/>
                          </a:moveTo>
                          <a:lnTo>
                            <a:pt x="27" y="0"/>
                          </a:lnTo>
                          <a:lnTo>
                            <a:pt x="27" y="82"/>
                          </a:lnTo>
                          <a:lnTo>
                            <a:pt x="0" y="110"/>
                          </a:lnTo>
                          <a:lnTo>
                            <a:pt x="0" y="27"/>
                          </a:lnTo>
                          <a:close/>
                        </a:path>
                      </a:pathLst>
                    </a:custGeom>
                    <a:solidFill>
                      <a:srgbClr val="CCECF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23" name="Freeform 639"/>
                    <p:cNvSpPr>
                      <a:spLocks/>
                    </p:cNvSpPr>
                    <p:nvPr/>
                  </p:nvSpPr>
                  <p:spPr bwMode="auto">
                    <a:xfrm>
                      <a:off x="535" y="1511"/>
                      <a:ext cx="136" cy="110"/>
                    </a:xfrm>
                    <a:custGeom>
                      <a:avLst/>
                      <a:gdLst/>
                      <a:ahLst/>
                      <a:cxnLst>
                        <a:cxn ang="0">
                          <a:pos x="4" y="0"/>
                        </a:cxn>
                        <a:cxn ang="0">
                          <a:pos x="0" y="3"/>
                        </a:cxn>
                        <a:cxn ang="0">
                          <a:pos x="0" y="12"/>
                        </a:cxn>
                        <a:cxn ang="0">
                          <a:pos x="12" y="12"/>
                        </a:cxn>
                        <a:cxn ang="0">
                          <a:pos x="15" y="9"/>
                        </a:cxn>
                        <a:cxn ang="0">
                          <a:pos x="15" y="0"/>
                        </a:cxn>
                        <a:cxn ang="0">
                          <a:pos x="4" y="0"/>
                        </a:cxn>
                      </a:cxnLst>
                      <a:rect l="0" t="0" r="r" b="b"/>
                      <a:pathLst>
                        <a:path w="15" h="12">
                          <a:moveTo>
                            <a:pt x="4" y="0"/>
                          </a:moveTo>
                          <a:lnTo>
                            <a:pt x="0" y="3"/>
                          </a:lnTo>
                          <a:lnTo>
                            <a:pt x="0" y="12"/>
                          </a:lnTo>
                          <a:lnTo>
                            <a:pt x="12" y="12"/>
                          </a:lnTo>
                          <a:lnTo>
                            <a:pt x="15" y="9"/>
                          </a:lnTo>
                          <a:lnTo>
                            <a:pt x="15" y="0"/>
                          </a:lnTo>
                          <a:lnTo>
                            <a:pt x="4" y="0"/>
                          </a:lnTo>
                          <a:close/>
                        </a:path>
                      </a:pathLst>
                    </a:custGeom>
                    <a:solidFill>
                      <a:srgbClr val="CCECFF"/>
                    </a:solidFill>
                    <a:ln w="14288" cap="flat">
                      <a:solidFill>
                        <a:srgbClr val="3333CC"/>
                      </a:solidFill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24" name="Freeform 640"/>
                    <p:cNvSpPr>
                      <a:spLocks/>
                    </p:cNvSpPr>
                    <p:nvPr/>
                  </p:nvSpPr>
                  <p:spPr bwMode="auto">
                    <a:xfrm>
                      <a:off x="535" y="1511"/>
                      <a:ext cx="136" cy="2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3"/>
                        </a:cxn>
                        <a:cxn ang="0">
                          <a:pos x="12" y="3"/>
                        </a:cxn>
                        <a:cxn ang="0">
                          <a:pos x="15" y="0"/>
                        </a:cxn>
                      </a:cxnLst>
                      <a:rect l="0" t="0" r="r" b="b"/>
                      <a:pathLst>
                        <a:path w="15" h="3">
                          <a:moveTo>
                            <a:pt x="0" y="3"/>
                          </a:moveTo>
                          <a:lnTo>
                            <a:pt x="12" y="3"/>
                          </a:lnTo>
                          <a:lnTo>
                            <a:pt x="15" y="0"/>
                          </a:lnTo>
                        </a:path>
                      </a:pathLst>
                    </a:custGeom>
                    <a:solidFill>
                      <a:srgbClr val="CCECFF"/>
                    </a:solidFill>
                    <a:ln w="14288" cap="flat">
                      <a:solidFill>
                        <a:srgbClr val="3333CC"/>
                      </a:solidFill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25" name="Line 64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44" y="1538"/>
                      <a:ext cx="1" cy="83"/>
                    </a:xfrm>
                    <a:prstGeom prst="line">
                      <a:avLst/>
                    </a:prstGeom>
                    <a:noFill/>
                    <a:ln w="14288">
                      <a:solidFill>
                        <a:srgbClr val="3333CC"/>
                      </a:solidFill>
                      <a:miter lim="800000"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617" name="Group 642"/>
                  <p:cNvGrpSpPr>
                    <a:grpSpLocks/>
                  </p:cNvGrpSpPr>
                  <p:nvPr/>
                </p:nvGrpSpPr>
                <p:grpSpPr bwMode="auto">
                  <a:xfrm>
                    <a:off x="653" y="1511"/>
                    <a:ext cx="127" cy="110"/>
                    <a:chOff x="653" y="1511"/>
                    <a:chExt cx="127" cy="110"/>
                  </a:xfrm>
                </p:grpSpPr>
                <p:sp>
                  <p:nvSpPr>
                    <p:cNvPr id="714" name="Freeform 643"/>
                    <p:cNvSpPr>
                      <a:spLocks/>
                    </p:cNvSpPr>
                    <p:nvPr/>
                  </p:nvSpPr>
                  <p:spPr bwMode="auto">
                    <a:xfrm>
                      <a:off x="653" y="1511"/>
                      <a:ext cx="127" cy="110"/>
                    </a:xfrm>
                    <a:custGeom>
                      <a:avLst/>
                      <a:gdLst/>
                      <a:ahLst/>
                      <a:cxnLst>
                        <a:cxn ang="0">
                          <a:pos x="27" y="0"/>
                        </a:cxn>
                        <a:cxn ang="0">
                          <a:pos x="0" y="27"/>
                        </a:cxn>
                        <a:cxn ang="0">
                          <a:pos x="0" y="110"/>
                        </a:cxn>
                        <a:cxn ang="0">
                          <a:pos x="100" y="110"/>
                        </a:cxn>
                        <a:cxn ang="0">
                          <a:pos x="127" y="82"/>
                        </a:cxn>
                        <a:cxn ang="0">
                          <a:pos x="127" y="0"/>
                        </a:cxn>
                        <a:cxn ang="0">
                          <a:pos x="27" y="0"/>
                        </a:cxn>
                      </a:cxnLst>
                      <a:rect l="0" t="0" r="r" b="b"/>
                      <a:pathLst>
                        <a:path w="127" h="110">
                          <a:moveTo>
                            <a:pt x="27" y="0"/>
                          </a:moveTo>
                          <a:lnTo>
                            <a:pt x="0" y="27"/>
                          </a:lnTo>
                          <a:lnTo>
                            <a:pt x="0" y="110"/>
                          </a:lnTo>
                          <a:lnTo>
                            <a:pt x="100" y="110"/>
                          </a:lnTo>
                          <a:lnTo>
                            <a:pt x="127" y="82"/>
                          </a:lnTo>
                          <a:lnTo>
                            <a:pt x="127" y="0"/>
                          </a:lnTo>
                          <a:lnTo>
                            <a:pt x="27" y="0"/>
                          </a:lnTo>
                          <a:close/>
                        </a:path>
                      </a:pathLst>
                    </a:custGeom>
                    <a:solidFill>
                      <a:srgbClr val="CCECF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15" name="Freeform 644"/>
                    <p:cNvSpPr>
                      <a:spLocks/>
                    </p:cNvSpPr>
                    <p:nvPr/>
                  </p:nvSpPr>
                  <p:spPr bwMode="auto">
                    <a:xfrm>
                      <a:off x="653" y="1511"/>
                      <a:ext cx="127" cy="2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7"/>
                        </a:cxn>
                        <a:cxn ang="0">
                          <a:pos x="100" y="27"/>
                        </a:cxn>
                        <a:cxn ang="0">
                          <a:pos x="127" y="0"/>
                        </a:cxn>
                        <a:cxn ang="0">
                          <a:pos x="27" y="0"/>
                        </a:cxn>
                        <a:cxn ang="0">
                          <a:pos x="0" y="27"/>
                        </a:cxn>
                      </a:cxnLst>
                      <a:rect l="0" t="0" r="r" b="b"/>
                      <a:pathLst>
                        <a:path w="127" h="27">
                          <a:moveTo>
                            <a:pt x="0" y="27"/>
                          </a:moveTo>
                          <a:lnTo>
                            <a:pt x="100" y="27"/>
                          </a:lnTo>
                          <a:lnTo>
                            <a:pt x="127" y="0"/>
                          </a:lnTo>
                          <a:lnTo>
                            <a:pt x="27" y="0"/>
                          </a:lnTo>
                          <a:lnTo>
                            <a:pt x="0" y="27"/>
                          </a:lnTo>
                          <a:close/>
                        </a:path>
                      </a:pathLst>
                    </a:custGeom>
                    <a:solidFill>
                      <a:srgbClr val="CCECF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16" name="Freeform 645"/>
                    <p:cNvSpPr>
                      <a:spLocks/>
                    </p:cNvSpPr>
                    <p:nvPr/>
                  </p:nvSpPr>
                  <p:spPr bwMode="auto">
                    <a:xfrm>
                      <a:off x="753" y="1511"/>
                      <a:ext cx="27" cy="110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7"/>
                        </a:cxn>
                        <a:cxn ang="0">
                          <a:pos x="27" y="0"/>
                        </a:cxn>
                        <a:cxn ang="0">
                          <a:pos x="27" y="82"/>
                        </a:cxn>
                        <a:cxn ang="0">
                          <a:pos x="0" y="110"/>
                        </a:cxn>
                        <a:cxn ang="0">
                          <a:pos x="0" y="27"/>
                        </a:cxn>
                      </a:cxnLst>
                      <a:rect l="0" t="0" r="r" b="b"/>
                      <a:pathLst>
                        <a:path w="27" h="110">
                          <a:moveTo>
                            <a:pt x="0" y="27"/>
                          </a:moveTo>
                          <a:lnTo>
                            <a:pt x="27" y="0"/>
                          </a:lnTo>
                          <a:lnTo>
                            <a:pt x="27" y="82"/>
                          </a:lnTo>
                          <a:lnTo>
                            <a:pt x="0" y="110"/>
                          </a:lnTo>
                          <a:lnTo>
                            <a:pt x="0" y="27"/>
                          </a:lnTo>
                          <a:close/>
                        </a:path>
                      </a:pathLst>
                    </a:custGeom>
                    <a:solidFill>
                      <a:srgbClr val="CCECF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17" name="Freeform 646"/>
                    <p:cNvSpPr>
                      <a:spLocks/>
                    </p:cNvSpPr>
                    <p:nvPr/>
                  </p:nvSpPr>
                  <p:spPr bwMode="auto">
                    <a:xfrm>
                      <a:off x="653" y="1511"/>
                      <a:ext cx="127" cy="110"/>
                    </a:xfrm>
                    <a:custGeom>
                      <a:avLst/>
                      <a:gdLst/>
                      <a:ahLst/>
                      <a:cxnLst>
                        <a:cxn ang="0">
                          <a:pos x="3" y="0"/>
                        </a:cxn>
                        <a:cxn ang="0">
                          <a:pos x="0" y="3"/>
                        </a:cxn>
                        <a:cxn ang="0">
                          <a:pos x="0" y="12"/>
                        </a:cxn>
                        <a:cxn ang="0">
                          <a:pos x="11" y="12"/>
                        </a:cxn>
                        <a:cxn ang="0">
                          <a:pos x="14" y="9"/>
                        </a:cxn>
                        <a:cxn ang="0">
                          <a:pos x="14" y="0"/>
                        </a:cxn>
                        <a:cxn ang="0">
                          <a:pos x="3" y="0"/>
                        </a:cxn>
                      </a:cxnLst>
                      <a:rect l="0" t="0" r="r" b="b"/>
                      <a:pathLst>
                        <a:path w="14" h="12">
                          <a:moveTo>
                            <a:pt x="3" y="0"/>
                          </a:moveTo>
                          <a:lnTo>
                            <a:pt x="0" y="3"/>
                          </a:lnTo>
                          <a:lnTo>
                            <a:pt x="0" y="12"/>
                          </a:lnTo>
                          <a:lnTo>
                            <a:pt x="11" y="12"/>
                          </a:lnTo>
                          <a:lnTo>
                            <a:pt x="14" y="9"/>
                          </a:lnTo>
                          <a:lnTo>
                            <a:pt x="14" y="0"/>
                          </a:lnTo>
                          <a:lnTo>
                            <a:pt x="3" y="0"/>
                          </a:lnTo>
                          <a:close/>
                        </a:path>
                      </a:pathLst>
                    </a:custGeom>
                    <a:solidFill>
                      <a:srgbClr val="CCECFF"/>
                    </a:solidFill>
                    <a:ln w="14288" cap="flat">
                      <a:solidFill>
                        <a:srgbClr val="3333CC"/>
                      </a:solidFill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18" name="Freeform 647"/>
                    <p:cNvSpPr>
                      <a:spLocks/>
                    </p:cNvSpPr>
                    <p:nvPr/>
                  </p:nvSpPr>
                  <p:spPr bwMode="auto">
                    <a:xfrm>
                      <a:off x="653" y="1511"/>
                      <a:ext cx="127" cy="2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3"/>
                        </a:cxn>
                        <a:cxn ang="0">
                          <a:pos x="11" y="3"/>
                        </a:cxn>
                        <a:cxn ang="0">
                          <a:pos x="14" y="0"/>
                        </a:cxn>
                      </a:cxnLst>
                      <a:rect l="0" t="0" r="r" b="b"/>
                      <a:pathLst>
                        <a:path w="14" h="3">
                          <a:moveTo>
                            <a:pt x="0" y="3"/>
                          </a:moveTo>
                          <a:lnTo>
                            <a:pt x="11" y="3"/>
                          </a:lnTo>
                          <a:lnTo>
                            <a:pt x="14" y="0"/>
                          </a:lnTo>
                        </a:path>
                      </a:pathLst>
                    </a:custGeom>
                    <a:solidFill>
                      <a:srgbClr val="CCECFF"/>
                    </a:solidFill>
                    <a:ln w="14288" cap="flat">
                      <a:solidFill>
                        <a:srgbClr val="3333CC"/>
                      </a:solidFill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19" name="Line 64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53" y="1538"/>
                      <a:ext cx="1" cy="83"/>
                    </a:xfrm>
                    <a:prstGeom prst="line">
                      <a:avLst/>
                    </a:prstGeom>
                    <a:noFill/>
                    <a:ln w="14288">
                      <a:solidFill>
                        <a:srgbClr val="3333CC"/>
                      </a:solidFill>
                      <a:miter lim="800000"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618" name="Group 649"/>
                  <p:cNvGrpSpPr>
                    <a:grpSpLocks/>
                  </p:cNvGrpSpPr>
                  <p:nvPr/>
                </p:nvGrpSpPr>
                <p:grpSpPr bwMode="auto">
                  <a:xfrm>
                    <a:off x="762" y="1511"/>
                    <a:ext cx="127" cy="110"/>
                    <a:chOff x="762" y="1511"/>
                    <a:chExt cx="127" cy="110"/>
                  </a:xfrm>
                </p:grpSpPr>
                <p:sp>
                  <p:nvSpPr>
                    <p:cNvPr id="708" name="Freeform 650"/>
                    <p:cNvSpPr>
                      <a:spLocks/>
                    </p:cNvSpPr>
                    <p:nvPr/>
                  </p:nvSpPr>
                  <p:spPr bwMode="auto">
                    <a:xfrm>
                      <a:off x="762" y="1511"/>
                      <a:ext cx="127" cy="110"/>
                    </a:xfrm>
                    <a:custGeom>
                      <a:avLst/>
                      <a:gdLst/>
                      <a:ahLst/>
                      <a:cxnLst>
                        <a:cxn ang="0">
                          <a:pos x="27" y="0"/>
                        </a:cxn>
                        <a:cxn ang="0">
                          <a:pos x="0" y="27"/>
                        </a:cxn>
                        <a:cxn ang="0">
                          <a:pos x="0" y="110"/>
                        </a:cxn>
                        <a:cxn ang="0">
                          <a:pos x="100" y="110"/>
                        </a:cxn>
                        <a:cxn ang="0">
                          <a:pos x="127" y="82"/>
                        </a:cxn>
                        <a:cxn ang="0">
                          <a:pos x="127" y="0"/>
                        </a:cxn>
                        <a:cxn ang="0">
                          <a:pos x="27" y="0"/>
                        </a:cxn>
                      </a:cxnLst>
                      <a:rect l="0" t="0" r="r" b="b"/>
                      <a:pathLst>
                        <a:path w="127" h="110">
                          <a:moveTo>
                            <a:pt x="27" y="0"/>
                          </a:moveTo>
                          <a:lnTo>
                            <a:pt x="0" y="27"/>
                          </a:lnTo>
                          <a:lnTo>
                            <a:pt x="0" y="110"/>
                          </a:lnTo>
                          <a:lnTo>
                            <a:pt x="100" y="110"/>
                          </a:lnTo>
                          <a:lnTo>
                            <a:pt x="127" y="82"/>
                          </a:lnTo>
                          <a:lnTo>
                            <a:pt x="127" y="0"/>
                          </a:lnTo>
                          <a:lnTo>
                            <a:pt x="27" y="0"/>
                          </a:lnTo>
                          <a:close/>
                        </a:path>
                      </a:pathLst>
                    </a:custGeom>
                    <a:solidFill>
                      <a:srgbClr val="CCECF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09" name="Freeform 651"/>
                    <p:cNvSpPr>
                      <a:spLocks/>
                    </p:cNvSpPr>
                    <p:nvPr/>
                  </p:nvSpPr>
                  <p:spPr bwMode="auto">
                    <a:xfrm>
                      <a:off x="762" y="1511"/>
                      <a:ext cx="127" cy="2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7"/>
                        </a:cxn>
                        <a:cxn ang="0">
                          <a:pos x="100" y="27"/>
                        </a:cxn>
                        <a:cxn ang="0">
                          <a:pos x="127" y="0"/>
                        </a:cxn>
                        <a:cxn ang="0">
                          <a:pos x="27" y="0"/>
                        </a:cxn>
                        <a:cxn ang="0">
                          <a:pos x="0" y="27"/>
                        </a:cxn>
                      </a:cxnLst>
                      <a:rect l="0" t="0" r="r" b="b"/>
                      <a:pathLst>
                        <a:path w="127" h="27">
                          <a:moveTo>
                            <a:pt x="0" y="27"/>
                          </a:moveTo>
                          <a:lnTo>
                            <a:pt x="100" y="27"/>
                          </a:lnTo>
                          <a:lnTo>
                            <a:pt x="127" y="0"/>
                          </a:lnTo>
                          <a:lnTo>
                            <a:pt x="27" y="0"/>
                          </a:lnTo>
                          <a:lnTo>
                            <a:pt x="0" y="27"/>
                          </a:lnTo>
                          <a:close/>
                        </a:path>
                      </a:pathLst>
                    </a:custGeom>
                    <a:solidFill>
                      <a:srgbClr val="CCECF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10" name="Freeform 652"/>
                    <p:cNvSpPr>
                      <a:spLocks/>
                    </p:cNvSpPr>
                    <p:nvPr/>
                  </p:nvSpPr>
                  <p:spPr bwMode="auto">
                    <a:xfrm>
                      <a:off x="862" y="1511"/>
                      <a:ext cx="27" cy="110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7"/>
                        </a:cxn>
                        <a:cxn ang="0">
                          <a:pos x="27" y="0"/>
                        </a:cxn>
                        <a:cxn ang="0">
                          <a:pos x="27" y="82"/>
                        </a:cxn>
                        <a:cxn ang="0">
                          <a:pos x="0" y="110"/>
                        </a:cxn>
                        <a:cxn ang="0">
                          <a:pos x="0" y="27"/>
                        </a:cxn>
                      </a:cxnLst>
                      <a:rect l="0" t="0" r="r" b="b"/>
                      <a:pathLst>
                        <a:path w="27" h="110">
                          <a:moveTo>
                            <a:pt x="0" y="27"/>
                          </a:moveTo>
                          <a:lnTo>
                            <a:pt x="27" y="0"/>
                          </a:lnTo>
                          <a:lnTo>
                            <a:pt x="27" y="82"/>
                          </a:lnTo>
                          <a:lnTo>
                            <a:pt x="0" y="110"/>
                          </a:lnTo>
                          <a:lnTo>
                            <a:pt x="0" y="27"/>
                          </a:lnTo>
                          <a:close/>
                        </a:path>
                      </a:pathLst>
                    </a:custGeom>
                    <a:solidFill>
                      <a:srgbClr val="CCECF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11" name="Freeform 653"/>
                    <p:cNvSpPr>
                      <a:spLocks/>
                    </p:cNvSpPr>
                    <p:nvPr/>
                  </p:nvSpPr>
                  <p:spPr bwMode="auto">
                    <a:xfrm>
                      <a:off x="762" y="1511"/>
                      <a:ext cx="127" cy="110"/>
                    </a:xfrm>
                    <a:custGeom>
                      <a:avLst/>
                      <a:gdLst/>
                      <a:ahLst/>
                      <a:cxnLst>
                        <a:cxn ang="0">
                          <a:pos x="3" y="0"/>
                        </a:cxn>
                        <a:cxn ang="0">
                          <a:pos x="0" y="3"/>
                        </a:cxn>
                        <a:cxn ang="0">
                          <a:pos x="0" y="12"/>
                        </a:cxn>
                        <a:cxn ang="0">
                          <a:pos x="11" y="12"/>
                        </a:cxn>
                        <a:cxn ang="0">
                          <a:pos x="14" y="9"/>
                        </a:cxn>
                        <a:cxn ang="0">
                          <a:pos x="14" y="0"/>
                        </a:cxn>
                        <a:cxn ang="0">
                          <a:pos x="3" y="0"/>
                        </a:cxn>
                      </a:cxnLst>
                      <a:rect l="0" t="0" r="r" b="b"/>
                      <a:pathLst>
                        <a:path w="14" h="12">
                          <a:moveTo>
                            <a:pt x="3" y="0"/>
                          </a:moveTo>
                          <a:lnTo>
                            <a:pt x="0" y="3"/>
                          </a:lnTo>
                          <a:lnTo>
                            <a:pt x="0" y="12"/>
                          </a:lnTo>
                          <a:lnTo>
                            <a:pt x="11" y="12"/>
                          </a:lnTo>
                          <a:lnTo>
                            <a:pt x="14" y="9"/>
                          </a:lnTo>
                          <a:lnTo>
                            <a:pt x="14" y="0"/>
                          </a:lnTo>
                          <a:lnTo>
                            <a:pt x="3" y="0"/>
                          </a:lnTo>
                          <a:close/>
                        </a:path>
                      </a:pathLst>
                    </a:custGeom>
                    <a:solidFill>
                      <a:srgbClr val="CCECFF"/>
                    </a:solidFill>
                    <a:ln w="14288" cap="flat">
                      <a:solidFill>
                        <a:srgbClr val="3333CC"/>
                      </a:solidFill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12" name="Freeform 654"/>
                    <p:cNvSpPr>
                      <a:spLocks/>
                    </p:cNvSpPr>
                    <p:nvPr/>
                  </p:nvSpPr>
                  <p:spPr bwMode="auto">
                    <a:xfrm>
                      <a:off x="762" y="1511"/>
                      <a:ext cx="127" cy="2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3"/>
                        </a:cxn>
                        <a:cxn ang="0">
                          <a:pos x="11" y="3"/>
                        </a:cxn>
                        <a:cxn ang="0">
                          <a:pos x="14" y="0"/>
                        </a:cxn>
                      </a:cxnLst>
                      <a:rect l="0" t="0" r="r" b="b"/>
                      <a:pathLst>
                        <a:path w="14" h="3">
                          <a:moveTo>
                            <a:pt x="0" y="3"/>
                          </a:moveTo>
                          <a:lnTo>
                            <a:pt x="11" y="3"/>
                          </a:lnTo>
                          <a:lnTo>
                            <a:pt x="14" y="0"/>
                          </a:lnTo>
                        </a:path>
                      </a:pathLst>
                    </a:custGeom>
                    <a:solidFill>
                      <a:srgbClr val="CCECFF"/>
                    </a:solidFill>
                    <a:ln w="14288" cap="flat">
                      <a:solidFill>
                        <a:srgbClr val="3333CC"/>
                      </a:solidFill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13" name="Line 65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62" y="1538"/>
                      <a:ext cx="1" cy="83"/>
                    </a:xfrm>
                    <a:prstGeom prst="line">
                      <a:avLst/>
                    </a:prstGeom>
                    <a:noFill/>
                    <a:ln w="14288">
                      <a:solidFill>
                        <a:srgbClr val="3333CC"/>
                      </a:solidFill>
                      <a:miter lim="800000"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619" name="Group 656"/>
                <p:cNvGrpSpPr>
                  <a:grpSpLocks/>
                </p:cNvGrpSpPr>
                <p:nvPr/>
              </p:nvGrpSpPr>
              <p:grpSpPr bwMode="auto">
                <a:xfrm>
                  <a:off x="535" y="1410"/>
                  <a:ext cx="354" cy="119"/>
                  <a:chOff x="535" y="1410"/>
                  <a:chExt cx="354" cy="119"/>
                </a:xfrm>
              </p:grpSpPr>
              <p:grpSp>
                <p:nvGrpSpPr>
                  <p:cNvPr id="620" name="Group 657"/>
                  <p:cNvGrpSpPr>
                    <a:grpSpLocks/>
                  </p:cNvGrpSpPr>
                  <p:nvPr/>
                </p:nvGrpSpPr>
                <p:grpSpPr bwMode="auto">
                  <a:xfrm>
                    <a:off x="535" y="1410"/>
                    <a:ext cx="136" cy="119"/>
                    <a:chOff x="535" y="1410"/>
                    <a:chExt cx="136" cy="119"/>
                  </a:xfrm>
                </p:grpSpPr>
                <p:sp>
                  <p:nvSpPr>
                    <p:cNvPr id="699" name="Freeform 658"/>
                    <p:cNvSpPr>
                      <a:spLocks/>
                    </p:cNvSpPr>
                    <p:nvPr/>
                  </p:nvSpPr>
                  <p:spPr bwMode="auto">
                    <a:xfrm>
                      <a:off x="535" y="1410"/>
                      <a:ext cx="136" cy="119"/>
                    </a:xfrm>
                    <a:custGeom>
                      <a:avLst/>
                      <a:gdLst/>
                      <a:ahLst/>
                      <a:cxnLst>
                        <a:cxn ang="0">
                          <a:pos x="36" y="0"/>
                        </a:cxn>
                        <a:cxn ang="0">
                          <a:pos x="0" y="37"/>
                        </a:cxn>
                        <a:cxn ang="0">
                          <a:pos x="0" y="119"/>
                        </a:cxn>
                        <a:cxn ang="0">
                          <a:pos x="109" y="119"/>
                        </a:cxn>
                        <a:cxn ang="0">
                          <a:pos x="136" y="92"/>
                        </a:cxn>
                        <a:cxn ang="0">
                          <a:pos x="136" y="0"/>
                        </a:cxn>
                        <a:cxn ang="0">
                          <a:pos x="36" y="0"/>
                        </a:cxn>
                      </a:cxnLst>
                      <a:rect l="0" t="0" r="r" b="b"/>
                      <a:pathLst>
                        <a:path w="136" h="119">
                          <a:moveTo>
                            <a:pt x="36" y="0"/>
                          </a:moveTo>
                          <a:lnTo>
                            <a:pt x="0" y="37"/>
                          </a:lnTo>
                          <a:lnTo>
                            <a:pt x="0" y="119"/>
                          </a:lnTo>
                          <a:lnTo>
                            <a:pt x="109" y="119"/>
                          </a:lnTo>
                          <a:lnTo>
                            <a:pt x="136" y="92"/>
                          </a:lnTo>
                          <a:lnTo>
                            <a:pt x="136" y="0"/>
                          </a:lnTo>
                          <a:lnTo>
                            <a:pt x="36" y="0"/>
                          </a:lnTo>
                          <a:close/>
                        </a:path>
                      </a:pathLst>
                    </a:custGeom>
                    <a:solidFill>
                      <a:srgbClr val="CCECF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00" name="Freeform 659"/>
                    <p:cNvSpPr>
                      <a:spLocks/>
                    </p:cNvSpPr>
                    <p:nvPr/>
                  </p:nvSpPr>
                  <p:spPr bwMode="auto">
                    <a:xfrm>
                      <a:off x="535" y="1410"/>
                      <a:ext cx="136" cy="3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37"/>
                        </a:cxn>
                        <a:cxn ang="0">
                          <a:pos x="109" y="37"/>
                        </a:cxn>
                        <a:cxn ang="0">
                          <a:pos x="136" y="0"/>
                        </a:cxn>
                        <a:cxn ang="0">
                          <a:pos x="36" y="0"/>
                        </a:cxn>
                        <a:cxn ang="0">
                          <a:pos x="0" y="37"/>
                        </a:cxn>
                      </a:cxnLst>
                      <a:rect l="0" t="0" r="r" b="b"/>
                      <a:pathLst>
                        <a:path w="136" h="37">
                          <a:moveTo>
                            <a:pt x="0" y="37"/>
                          </a:moveTo>
                          <a:lnTo>
                            <a:pt x="109" y="37"/>
                          </a:lnTo>
                          <a:lnTo>
                            <a:pt x="136" y="0"/>
                          </a:lnTo>
                          <a:lnTo>
                            <a:pt x="36" y="0"/>
                          </a:lnTo>
                          <a:lnTo>
                            <a:pt x="0" y="37"/>
                          </a:lnTo>
                          <a:close/>
                        </a:path>
                      </a:pathLst>
                    </a:custGeom>
                    <a:solidFill>
                      <a:srgbClr val="CCECF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01" name="Freeform 660"/>
                    <p:cNvSpPr>
                      <a:spLocks/>
                    </p:cNvSpPr>
                    <p:nvPr/>
                  </p:nvSpPr>
                  <p:spPr bwMode="auto">
                    <a:xfrm>
                      <a:off x="644" y="1410"/>
                      <a:ext cx="27" cy="119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37"/>
                        </a:cxn>
                        <a:cxn ang="0">
                          <a:pos x="27" y="0"/>
                        </a:cxn>
                        <a:cxn ang="0">
                          <a:pos x="27" y="92"/>
                        </a:cxn>
                        <a:cxn ang="0">
                          <a:pos x="0" y="119"/>
                        </a:cxn>
                        <a:cxn ang="0">
                          <a:pos x="0" y="37"/>
                        </a:cxn>
                      </a:cxnLst>
                      <a:rect l="0" t="0" r="r" b="b"/>
                      <a:pathLst>
                        <a:path w="27" h="119">
                          <a:moveTo>
                            <a:pt x="0" y="37"/>
                          </a:moveTo>
                          <a:lnTo>
                            <a:pt x="27" y="0"/>
                          </a:lnTo>
                          <a:lnTo>
                            <a:pt x="27" y="92"/>
                          </a:lnTo>
                          <a:lnTo>
                            <a:pt x="0" y="119"/>
                          </a:lnTo>
                          <a:lnTo>
                            <a:pt x="0" y="37"/>
                          </a:lnTo>
                          <a:close/>
                        </a:path>
                      </a:pathLst>
                    </a:custGeom>
                    <a:solidFill>
                      <a:srgbClr val="CCECF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02" name="Freeform 661"/>
                    <p:cNvSpPr>
                      <a:spLocks/>
                    </p:cNvSpPr>
                    <p:nvPr/>
                  </p:nvSpPr>
                  <p:spPr bwMode="auto">
                    <a:xfrm>
                      <a:off x="535" y="1410"/>
                      <a:ext cx="136" cy="119"/>
                    </a:xfrm>
                    <a:custGeom>
                      <a:avLst/>
                      <a:gdLst/>
                      <a:ahLst/>
                      <a:cxnLst>
                        <a:cxn ang="0">
                          <a:pos x="4" y="0"/>
                        </a:cxn>
                        <a:cxn ang="0">
                          <a:pos x="0" y="4"/>
                        </a:cxn>
                        <a:cxn ang="0">
                          <a:pos x="0" y="13"/>
                        </a:cxn>
                        <a:cxn ang="0">
                          <a:pos x="12" y="13"/>
                        </a:cxn>
                        <a:cxn ang="0">
                          <a:pos x="15" y="10"/>
                        </a:cxn>
                        <a:cxn ang="0">
                          <a:pos x="15" y="0"/>
                        </a:cxn>
                        <a:cxn ang="0">
                          <a:pos x="4" y="0"/>
                        </a:cxn>
                      </a:cxnLst>
                      <a:rect l="0" t="0" r="r" b="b"/>
                      <a:pathLst>
                        <a:path w="15" h="13">
                          <a:moveTo>
                            <a:pt x="4" y="0"/>
                          </a:moveTo>
                          <a:lnTo>
                            <a:pt x="0" y="4"/>
                          </a:lnTo>
                          <a:lnTo>
                            <a:pt x="0" y="13"/>
                          </a:lnTo>
                          <a:lnTo>
                            <a:pt x="12" y="13"/>
                          </a:lnTo>
                          <a:lnTo>
                            <a:pt x="15" y="10"/>
                          </a:lnTo>
                          <a:lnTo>
                            <a:pt x="15" y="0"/>
                          </a:lnTo>
                          <a:lnTo>
                            <a:pt x="4" y="0"/>
                          </a:lnTo>
                          <a:close/>
                        </a:path>
                      </a:pathLst>
                    </a:custGeom>
                    <a:solidFill>
                      <a:srgbClr val="CCECFF"/>
                    </a:solidFill>
                    <a:ln w="14288" cap="flat">
                      <a:solidFill>
                        <a:srgbClr val="3333CC"/>
                      </a:solidFill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03" name="Freeform 662"/>
                    <p:cNvSpPr>
                      <a:spLocks/>
                    </p:cNvSpPr>
                    <p:nvPr/>
                  </p:nvSpPr>
                  <p:spPr bwMode="auto">
                    <a:xfrm>
                      <a:off x="535" y="1410"/>
                      <a:ext cx="136" cy="3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4"/>
                        </a:cxn>
                        <a:cxn ang="0">
                          <a:pos x="12" y="4"/>
                        </a:cxn>
                        <a:cxn ang="0">
                          <a:pos x="15" y="0"/>
                        </a:cxn>
                      </a:cxnLst>
                      <a:rect l="0" t="0" r="r" b="b"/>
                      <a:pathLst>
                        <a:path w="15" h="4">
                          <a:moveTo>
                            <a:pt x="0" y="4"/>
                          </a:moveTo>
                          <a:lnTo>
                            <a:pt x="12" y="4"/>
                          </a:lnTo>
                          <a:lnTo>
                            <a:pt x="15" y="0"/>
                          </a:lnTo>
                        </a:path>
                      </a:pathLst>
                    </a:custGeom>
                    <a:solidFill>
                      <a:srgbClr val="CCECFF"/>
                    </a:solidFill>
                    <a:ln w="14288" cap="flat">
                      <a:solidFill>
                        <a:srgbClr val="3333CC"/>
                      </a:solidFill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04" name="Line 66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44" y="1447"/>
                      <a:ext cx="1" cy="82"/>
                    </a:xfrm>
                    <a:prstGeom prst="line">
                      <a:avLst/>
                    </a:prstGeom>
                    <a:noFill/>
                    <a:ln w="14288">
                      <a:solidFill>
                        <a:srgbClr val="3333CC"/>
                      </a:solidFill>
                      <a:miter lim="800000"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639" name="Group 664"/>
                  <p:cNvGrpSpPr>
                    <a:grpSpLocks/>
                  </p:cNvGrpSpPr>
                  <p:nvPr/>
                </p:nvGrpSpPr>
                <p:grpSpPr bwMode="auto">
                  <a:xfrm>
                    <a:off x="653" y="1410"/>
                    <a:ext cx="127" cy="119"/>
                    <a:chOff x="653" y="1410"/>
                    <a:chExt cx="127" cy="119"/>
                  </a:xfrm>
                </p:grpSpPr>
                <p:sp>
                  <p:nvSpPr>
                    <p:cNvPr id="693" name="Freeform 665"/>
                    <p:cNvSpPr>
                      <a:spLocks/>
                    </p:cNvSpPr>
                    <p:nvPr/>
                  </p:nvSpPr>
                  <p:spPr bwMode="auto">
                    <a:xfrm>
                      <a:off x="653" y="1410"/>
                      <a:ext cx="127" cy="119"/>
                    </a:xfrm>
                    <a:custGeom>
                      <a:avLst/>
                      <a:gdLst/>
                      <a:ahLst/>
                      <a:cxnLst>
                        <a:cxn ang="0">
                          <a:pos x="27" y="0"/>
                        </a:cxn>
                        <a:cxn ang="0">
                          <a:pos x="0" y="37"/>
                        </a:cxn>
                        <a:cxn ang="0">
                          <a:pos x="0" y="119"/>
                        </a:cxn>
                        <a:cxn ang="0">
                          <a:pos x="100" y="119"/>
                        </a:cxn>
                        <a:cxn ang="0">
                          <a:pos x="127" y="92"/>
                        </a:cxn>
                        <a:cxn ang="0">
                          <a:pos x="127" y="0"/>
                        </a:cxn>
                        <a:cxn ang="0">
                          <a:pos x="27" y="0"/>
                        </a:cxn>
                      </a:cxnLst>
                      <a:rect l="0" t="0" r="r" b="b"/>
                      <a:pathLst>
                        <a:path w="127" h="119">
                          <a:moveTo>
                            <a:pt x="27" y="0"/>
                          </a:moveTo>
                          <a:lnTo>
                            <a:pt x="0" y="37"/>
                          </a:lnTo>
                          <a:lnTo>
                            <a:pt x="0" y="119"/>
                          </a:lnTo>
                          <a:lnTo>
                            <a:pt x="100" y="119"/>
                          </a:lnTo>
                          <a:lnTo>
                            <a:pt x="127" y="92"/>
                          </a:lnTo>
                          <a:lnTo>
                            <a:pt x="127" y="0"/>
                          </a:lnTo>
                          <a:lnTo>
                            <a:pt x="27" y="0"/>
                          </a:lnTo>
                          <a:close/>
                        </a:path>
                      </a:pathLst>
                    </a:custGeom>
                    <a:solidFill>
                      <a:srgbClr val="CCECF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94" name="Freeform 666"/>
                    <p:cNvSpPr>
                      <a:spLocks/>
                    </p:cNvSpPr>
                    <p:nvPr/>
                  </p:nvSpPr>
                  <p:spPr bwMode="auto">
                    <a:xfrm>
                      <a:off x="653" y="1410"/>
                      <a:ext cx="127" cy="3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37"/>
                        </a:cxn>
                        <a:cxn ang="0">
                          <a:pos x="100" y="37"/>
                        </a:cxn>
                        <a:cxn ang="0">
                          <a:pos x="127" y="0"/>
                        </a:cxn>
                        <a:cxn ang="0">
                          <a:pos x="27" y="0"/>
                        </a:cxn>
                        <a:cxn ang="0">
                          <a:pos x="0" y="37"/>
                        </a:cxn>
                      </a:cxnLst>
                      <a:rect l="0" t="0" r="r" b="b"/>
                      <a:pathLst>
                        <a:path w="127" h="37">
                          <a:moveTo>
                            <a:pt x="0" y="37"/>
                          </a:moveTo>
                          <a:lnTo>
                            <a:pt x="100" y="37"/>
                          </a:lnTo>
                          <a:lnTo>
                            <a:pt x="127" y="0"/>
                          </a:lnTo>
                          <a:lnTo>
                            <a:pt x="27" y="0"/>
                          </a:lnTo>
                          <a:lnTo>
                            <a:pt x="0" y="37"/>
                          </a:lnTo>
                          <a:close/>
                        </a:path>
                      </a:pathLst>
                    </a:custGeom>
                    <a:solidFill>
                      <a:srgbClr val="CCECF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95" name="Freeform 667"/>
                    <p:cNvSpPr>
                      <a:spLocks/>
                    </p:cNvSpPr>
                    <p:nvPr/>
                  </p:nvSpPr>
                  <p:spPr bwMode="auto">
                    <a:xfrm>
                      <a:off x="753" y="1410"/>
                      <a:ext cx="27" cy="119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37"/>
                        </a:cxn>
                        <a:cxn ang="0">
                          <a:pos x="27" y="0"/>
                        </a:cxn>
                        <a:cxn ang="0">
                          <a:pos x="27" y="92"/>
                        </a:cxn>
                        <a:cxn ang="0">
                          <a:pos x="0" y="119"/>
                        </a:cxn>
                        <a:cxn ang="0">
                          <a:pos x="0" y="37"/>
                        </a:cxn>
                      </a:cxnLst>
                      <a:rect l="0" t="0" r="r" b="b"/>
                      <a:pathLst>
                        <a:path w="27" h="119">
                          <a:moveTo>
                            <a:pt x="0" y="37"/>
                          </a:moveTo>
                          <a:lnTo>
                            <a:pt x="27" y="0"/>
                          </a:lnTo>
                          <a:lnTo>
                            <a:pt x="27" y="92"/>
                          </a:lnTo>
                          <a:lnTo>
                            <a:pt x="0" y="119"/>
                          </a:lnTo>
                          <a:lnTo>
                            <a:pt x="0" y="37"/>
                          </a:lnTo>
                          <a:close/>
                        </a:path>
                      </a:pathLst>
                    </a:custGeom>
                    <a:solidFill>
                      <a:srgbClr val="CCECF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96" name="Freeform 668"/>
                    <p:cNvSpPr>
                      <a:spLocks/>
                    </p:cNvSpPr>
                    <p:nvPr/>
                  </p:nvSpPr>
                  <p:spPr bwMode="auto">
                    <a:xfrm>
                      <a:off x="653" y="1410"/>
                      <a:ext cx="127" cy="119"/>
                    </a:xfrm>
                    <a:custGeom>
                      <a:avLst/>
                      <a:gdLst/>
                      <a:ahLst/>
                      <a:cxnLst>
                        <a:cxn ang="0">
                          <a:pos x="3" y="0"/>
                        </a:cxn>
                        <a:cxn ang="0">
                          <a:pos x="0" y="4"/>
                        </a:cxn>
                        <a:cxn ang="0">
                          <a:pos x="0" y="13"/>
                        </a:cxn>
                        <a:cxn ang="0">
                          <a:pos x="11" y="13"/>
                        </a:cxn>
                        <a:cxn ang="0">
                          <a:pos x="14" y="10"/>
                        </a:cxn>
                        <a:cxn ang="0">
                          <a:pos x="14" y="0"/>
                        </a:cxn>
                        <a:cxn ang="0">
                          <a:pos x="3" y="0"/>
                        </a:cxn>
                      </a:cxnLst>
                      <a:rect l="0" t="0" r="r" b="b"/>
                      <a:pathLst>
                        <a:path w="14" h="13">
                          <a:moveTo>
                            <a:pt x="3" y="0"/>
                          </a:moveTo>
                          <a:lnTo>
                            <a:pt x="0" y="4"/>
                          </a:lnTo>
                          <a:lnTo>
                            <a:pt x="0" y="13"/>
                          </a:lnTo>
                          <a:lnTo>
                            <a:pt x="11" y="13"/>
                          </a:lnTo>
                          <a:lnTo>
                            <a:pt x="14" y="10"/>
                          </a:lnTo>
                          <a:lnTo>
                            <a:pt x="14" y="0"/>
                          </a:lnTo>
                          <a:lnTo>
                            <a:pt x="3" y="0"/>
                          </a:lnTo>
                          <a:close/>
                        </a:path>
                      </a:pathLst>
                    </a:custGeom>
                    <a:solidFill>
                      <a:srgbClr val="CCECFF"/>
                    </a:solidFill>
                    <a:ln w="14288" cap="flat">
                      <a:solidFill>
                        <a:srgbClr val="3333CC"/>
                      </a:solidFill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97" name="Freeform 669"/>
                    <p:cNvSpPr>
                      <a:spLocks/>
                    </p:cNvSpPr>
                    <p:nvPr/>
                  </p:nvSpPr>
                  <p:spPr bwMode="auto">
                    <a:xfrm>
                      <a:off x="653" y="1410"/>
                      <a:ext cx="127" cy="3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4"/>
                        </a:cxn>
                        <a:cxn ang="0">
                          <a:pos x="11" y="4"/>
                        </a:cxn>
                        <a:cxn ang="0">
                          <a:pos x="14" y="0"/>
                        </a:cxn>
                      </a:cxnLst>
                      <a:rect l="0" t="0" r="r" b="b"/>
                      <a:pathLst>
                        <a:path w="14" h="4">
                          <a:moveTo>
                            <a:pt x="0" y="4"/>
                          </a:moveTo>
                          <a:lnTo>
                            <a:pt x="11" y="4"/>
                          </a:lnTo>
                          <a:lnTo>
                            <a:pt x="14" y="0"/>
                          </a:lnTo>
                        </a:path>
                      </a:pathLst>
                    </a:custGeom>
                    <a:solidFill>
                      <a:srgbClr val="CCECFF"/>
                    </a:solidFill>
                    <a:ln w="14288" cap="flat">
                      <a:solidFill>
                        <a:srgbClr val="3333CC"/>
                      </a:solidFill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98" name="Line 67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53" y="1447"/>
                      <a:ext cx="1" cy="82"/>
                    </a:xfrm>
                    <a:prstGeom prst="line">
                      <a:avLst/>
                    </a:prstGeom>
                    <a:noFill/>
                    <a:ln w="14288">
                      <a:solidFill>
                        <a:srgbClr val="3333CC"/>
                      </a:solidFill>
                      <a:miter lim="800000"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640" name="Group 671"/>
                  <p:cNvGrpSpPr>
                    <a:grpSpLocks/>
                  </p:cNvGrpSpPr>
                  <p:nvPr/>
                </p:nvGrpSpPr>
                <p:grpSpPr bwMode="auto">
                  <a:xfrm>
                    <a:off x="762" y="1410"/>
                    <a:ext cx="127" cy="119"/>
                    <a:chOff x="762" y="1410"/>
                    <a:chExt cx="127" cy="119"/>
                  </a:xfrm>
                </p:grpSpPr>
                <p:sp>
                  <p:nvSpPr>
                    <p:cNvPr id="687" name="Freeform 672"/>
                    <p:cNvSpPr>
                      <a:spLocks/>
                    </p:cNvSpPr>
                    <p:nvPr/>
                  </p:nvSpPr>
                  <p:spPr bwMode="auto">
                    <a:xfrm>
                      <a:off x="762" y="1410"/>
                      <a:ext cx="127" cy="119"/>
                    </a:xfrm>
                    <a:custGeom>
                      <a:avLst/>
                      <a:gdLst/>
                      <a:ahLst/>
                      <a:cxnLst>
                        <a:cxn ang="0">
                          <a:pos x="27" y="0"/>
                        </a:cxn>
                        <a:cxn ang="0">
                          <a:pos x="0" y="37"/>
                        </a:cxn>
                        <a:cxn ang="0">
                          <a:pos x="0" y="119"/>
                        </a:cxn>
                        <a:cxn ang="0">
                          <a:pos x="100" y="119"/>
                        </a:cxn>
                        <a:cxn ang="0">
                          <a:pos x="127" y="92"/>
                        </a:cxn>
                        <a:cxn ang="0">
                          <a:pos x="127" y="0"/>
                        </a:cxn>
                        <a:cxn ang="0">
                          <a:pos x="27" y="0"/>
                        </a:cxn>
                      </a:cxnLst>
                      <a:rect l="0" t="0" r="r" b="b"/>
                      <a:pathLst>
                        <a:path w="127" h="119">
                          <a:moveTo>
                            <a:pt x="27" y="0"/>
                          </a:moveTo>
                          <a:lnTo>
                            <a:pt x="0" y="37"/>
                          </a:lnTo>
                          <a:lnTo>
                            <a:pt x="0" y="119"/>
                          </a:lnTo>
                          <a:lnTo>
                            <a:pt x="100" y="119"/>
                          </a:lnTo>
                          <a:lnTo>
                            <a:pt x="127" y="92"/>
                          </a:lnTo>
                          <a:lnTo>
                            <a:pt x="127" y="0"/>
                          </a:lnTo>
                          <a:lnTo>
                            <a:pt x="27" y="0"/>
                          </a:lnTo>
                          <a:close/>
                        </a:path>
                      </a:pathLst>
                    </a:custGeom>
                    <a:solidFill>
                      <a:srgbClr val="CCECF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88" name="Freeform 673"/>
                    <p:cNvSpPr>
                      <a:spLocks/>
                    </p:cNvSpPr>
                    <p:nvPr/>
                  </p:nvSpPr>
                  <p:spPr bwMode="auto">
                    <a:xfrm>
                      <a:off x="762" y="1410"/>
                      <a:ext cx="127" cy="3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37"/>
                        </a:cxn>
                        <a:cxn ang="0">
                          <a:pos x="100" y="37"/>
                        </a:cxn>
                        <a:cxn ang="0">
                          <a:pos x="127" y="0"/>
                        </a:cxn>
                        <a:cxn ang="0">
                          <a:pos x="27" y="0"/>
                        </a:cxn>
                        <a:cxn ang="0">
                          <a:pos x="0" y="37"/>
                        </a:cxn>
                      </a:cxnLst>
                      <a:rect l="0" t="0" r="r" b="b"/>
                      <a:pathLst>
                        <a:path w="127" h="37">
                          <a:moveTo>
                            <a:pt x="0" y="37"/>
                          </a:moveTo>
                          <a:lnTo>
                            <a:pt x="100" y="37"/>
                          </a:lnTo>
                          <a:lnTo>
                            <a:pt x="127" y="0"/>
                          </a:lnTo>
                          <a:lnTo>
                            <a:pt x="27" y="0"/>
                          </a:lnTo>
                          <a:lnTo>
                            <a:pt x="0" y="37"/>
                          </a:lnTo>
                          <a:close/>
                        </a:path>
                      </a:pathLst>
                    </a:custGeom>
                    <a:solidFill>
                      <a:srgbClr val="CCECF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89" name="Freeform 674"/>
                    <p:cNvSpPr>
                      <a:spLocks/>
                    </p:cNvSpPr>
                    <p:nvPr/>
                  </p:nvSpPr>
                  <p:spPr bwMode="auto">
                    <a:xfrm>
                      <a:off x="862" y="1410"/>
                      <a:ext cx="27" cy="119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37"/>
                        </a:cxn>
                        <a:cxn ang="0">
                          <a:pos x="27" y="0"/>
                        </a:cxn>
                        <a:cxn ang="0">
                          <a:pos x="27" y="92"/>
                        </a:cxn>
                        <a:cxn ang="0">
                          <a:pos x="0" y="119"/>
                        </a:cxn>
                        <a:cxn ang="0">
                          <a:pos x="0" y="37"/>
                        </a:cxn>
                      </a:cxnLst>
                      <a:rect l="0" t="0" r="r" b="b"/>
                      <a:pathLst>
                        <a:path w="27" h="119">
                          <a:moveTo>
                            <a:pt x="0" y="37"/>
                          </a:moveTo>
                          <a:lnTo>
                            <a:pt x="27" y="0"/>
                          </a:lnTo>
                          <a:lnTo>
                            <a:pt x="27" y="92"/>
                          </a:lnTo>
                          <a:lnTo>
                            <a:pt x="0" y="119"/>
                          </a:lnTo>
                          <a:lnTo>
                            <a:pt x="0" y="37"/>
                          </a:lnTo>
                          <a:close/>
                        </a:path>
                      </a:pathLst>
                    </a:custGeom>
                    <a:solidFill>
                      <a:srgbClr val="CCECF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90" name="Freeform 675"/>
                    <p:cNvSpPr>
                      <a:spLocks/>
                    </p:cNvSpPr>
                    <p:nvPr/>
                  </p:nvSpPr>
                  <p:spPr bwMode="auto">
                    <a:xfrm>
                      <a:off x="762" y="1410"/>
                      <a:ext cx="127" cy="119"/>
                    </a:xfrm>
                    <a:custGeom>
                      <a:avLst/>
                      <a:gdLst/>
                      <a:ahLst/>
                      <a:cxnLst>
                        <a:cxn ang="0">
                          <a:pos x="3" y="0"/>
                        </a:cxn>
                        <a:cxn ang="0">
                          <a:pos x="0" y="4"/>
                        </a:cxn>
                        <a:cxn ang="0">
                          <a:pos x="0" y="13"/>
                        </a:cxn>
                        <a:cxn ang="0">
                          <a:pos x="11" y="13"/>
                        </a:cxn>
                        <a:cxn ang="0">
                          <a:pos x="14" y="10"/>
                        </a:cxn>
                        <a:cxn ang="0">
                          <a:pos x="14" y="0"/>
                        </a:cxn>
                        <a:cxn ang="0">
                          <a:pos x="3" y="0"/>
                        </a:cxn>
                      </a:cxnLst>
                      <a:rect l="0" t="0" r="r" b="b"/>
                      <a:pathLst>
                        <a:path w="14" h="13">
                          <a:moveTo>
                            <a:pt x="3" y="0"/>
                          </a:moveTo>
                          <a:lnTo>
                            <a:pt x="0" y="4"/>
                          </a:lnTo>
                          <a:lnTo>
                            <a:pt x="0" y="13"/>
                          </a:lnTo>
                          <a:lnTo>
                            <a:pt x="11" y="13"/>
                          </a:lnTo>
                          <a:lnTo>
                            <a:pt x="14" y="10"/>
                          </a:lnTo>
                          <a:lnTo>
                            <a:pt x="14" y="0"/>
                          </a:lnTo>
                          <a:lnTo>
                            <a:pt x="3" y="0"/>
                          </a:lnTo>
                          <a:close/>
                        </a:path>
                      </a:pathLst>
                    </a:custGeom>
                    <a:solidFill>
                      <a:srgbClr val="CCECFF"/>
                    </a:solidFill>
                    <a:ln w="14288" cap="flat">
                      <a:solidFill>
                        <a:srgbClr val="3333CC"/>
                      </a:solidFill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91" name="Freeform 676"/>
                    <p:cNvSpPr>
                      <a:spLocks/>
                    </p:cNvSpPr>
                    <p:nvPr/>
                  </p:nvSpPr>
                  <p:spPr bwMode="auto">
                    <a:xfrm>
                      <a:off x="762" y="1410"/>
                      <a:ext cx="127" cy="3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4"/>
                        </a:cxn>
                        <a:cxn ang="0">
                          <a:pos x="11" y="4"/>
                        </a:cxn>
                        <a:cxn ang="0">
                          <a:pos x="14" y="0"/>
                        </a:cxn>
                      </a:cxnLst>
                      <a:rect l="0" t="0" r="r" b="b"/>
                      <a:pathLst>
                        <a:path w="14" h="4">
                          <a:moveTo>
                            <a:pt x="0" y="4"/>
                          </a:moveTo>
                          <a:lnTo>
                            <a:pt x="11" y="4"/>
                          </a:lnTo>
                          <a:lnTo>
                            <a:pt x="14" y="0"/>
                          </a:lnTo>
                        </a:path>
                      </a:pathLst>
                    </a:custGeom>
                    <a:solidFill>
                      <a:srgbClr val="CCECFF"/>
                    </a:solidFill>
                    <a:ln w="14288" cap="flat">
                      <a:solidFill>
                        <a:srgbClr val="3333CC"/>
                      </a:solidFill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92" name="Line 67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62" y="1447"/>
                      <a:ext cx="1" cy="82"/>
                    </a:xfrm>
                    <a:prstGeom prst="line">
                      <a:avLst/>
                    </a:prstGeom>
                    <a:noFill/>
                    <a:ln w="14288">
                      <a:solidFill>
                        <a:srgbClr val="3333CC"/>
                      </a:solidFill>
                      <a:miter lim="800000"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</p:grpSp>
            </p:grpSp>
          </p:grpSp>
          <p:grpSp>
            <p:nvGrpSpPr>
              <p:cNvPr id="641" name="Group 678"/>
              <p:cNvGrpSpPr>
                <a:grpSpLocks/>
              </p:cNvGrpSpPr>
              <p:nvPr/>
            </p:nvGrpSpPr>
            <p:grpSpPr bwMode="auto">
              <a:xfrm>
                <a:off x="889" y="1391"/>
                <a:ext cx="354" cy="311"/>
                <a:chOff x="535" y="1410"/>
                <a:chExt cx="354" cy="311"/>
              </a:xfrm>
            </p:grpSpPr>
            <p:grpSp>
              <p:nvGrpSpPr>
                <p:cNvPr id="660" name="Group 679"/>
                <p:cNvGrpSpPr>
                  <a:grpSpLocks/>
                </p:cNvGrpSpPr>
                <p:nvPr/>
              </p:nvGrpSpPr>
              <p:grpSpPr bwMode="auto">
                <a:xfrm>
                  <a:off x="535" y="1602"/>
                  <a:ext cx="354" cy="119"/>
                  <a:chOff x="535" y="1602"/>
                  <a:chExt cx="354" cy="119"/>
                </a:xfrm>
              </p:grpSpPr>
              <p:grpSp>
                <p:nvGrpSpPr>
                  <p:cNvPr id="661" name="Group 680"/>
                  <p:cNvGrpSpPr>
                    <a:grpSpLocks/>
                  </p:cNvGrpSpPr>
                  <p:nvPr/>
                </p:nvGrpSpPr>
                <p:grpSpPr bwMode="auto">
                  <a:xfrm>
                    <a:off x="535" y="1602"/>
                    <a:ext cx="136" cy="119"/>
                    <a:chOff x="535" y="1602"/>
                    <a:chExt cx="136" cy="119"/>
                  </a:xfrm>
                </p:grpSpPr>
                <p:sp>
                  <p:nvSpPr>
                    <p:cNvPr id="675" name="Freeform 681"/>
                    <p:cNvSpPr>
                      <a:spLocks/>
                    </p:cNvSpPr>
                    <p:nvPr/>
                  </p:nvSpPr>
                  <p:spPr bwMode="auto">
                    <a:xfrm>
                      <a:off x="535" y="1602"/>
                      <a:ext cx="136" cy="119"/>
                    </a:xfrm>
                    <a:custGeom>
                      <a:avLst/>
                      <a:gdLst/>
                      <a:ahLst/>
                      <a:cxnLst>
                        <a:cxn ang="0">
                          <a:pos x="36" y="0"/>
                        </a:cxn>
                        <a:cxn ang="0">
                          <a:pos x="0" y="28"/>
                        </a:cxn>
                        <a:cxn ang="0">
                          <a:pos x="0" y="119"/>
                        </a:cxn>
                        <a:cxn ang="0">
                          <a:pos x="109" y="119"/>
                        </a:cxn>
                        <a:cxn ang="0">
                          <a:pos x="136" y="83"/>
                        </a:cxn>
                        <a:cxn ang="0">
                          <a:pos x="136" y="0"/>
                        </a:cxn>
                        <a:cxn ang="0">
                          <a:pos x="36" y="0"/>
                        </a:cxn>
                      </a:cxnLst>
                      <a:rect l="0" t="0" r="r" b="b"/>
                      <a:pathLst>
                        <a:path w="136" h="119">
                          <a:moveTo>
                            <a:pt x="36" y="0"/>
                          </a:moveTo>
                          <a:lnTo>
                            <a:pt x="0" y="28"/>
                          </a:lnTo>
                          <a:lnTo>
                            <a:pt x="0" y="119"/>
                          </a:lnTo>
                          <a:lnTo>
                            <a:pt x="109" y="119"/>
                          </a:lnTo>
                          <a:lnTo>
                            <a:pt x="136" y="83"/>
                          </a:lnTo>
                          <a:lnTo>
                            <a:pt x="136" y="0"/>
                          </a:lnTo>
                          <a:lnTo>
                            <a:pt x="36" y="0"/>
                          </a:lnTo>
                          <a:close/>
                        </a:path>
                      </a:pathLst>
                    </a:custGeom>
                    <a:solidFill>
                      <a:srgbClr val="CCECF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76" name="Freeform 682"/>
                    <p:cNvSpPr>
                      <a:spLocks/>
                    </p:cNvSpPr>
                    <p:nvPr/>
                  </p:nvSpPr>
                  <p:spPr bwMode="auto">
                    <a:xfrm>
                      <a:off x="535" y="1602"/>
                      <a:ext cx="136" cy="28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8"/>
                        </a:cxn>
                        <a:cxn ang="0">
                          <a:pos x="109" y="28"/>
                        </a:cxn>
                        <a:cxn ang="0">
                          <a:pos x="136" y="0"/>
                        </a:cxn>
                        <a:cxn ang="0">
                          <a:pos x="36" y="0"/>
                        </a:cxn>
                        <a:cxn ang="0">
                          <a:pos x="0" y="28"/>
                        </a:cxn>
                      </a:cxnLst>
                      <a:rect l="0" t="0" r="r" b="b"/>
                      <a:pathLst>
                        <a:path w="136" h="28">
                          <a:moveTo>
                            <a:pt x="0" y="28"/>
                          </a:moveTo>
                          <a:lnTo>
                            <a:pt x="109" y="28"/>
                          </a:lnTo>
                          <a:lnTo>
                            <a:pt x="136" y="0"/>
                          </a:lnTo>
                          <a:lnTo>
                            <a:pt x="36" y="0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CCECF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77" name="Freeform 683"/>
                    <p:cNvSpPr>
                      <a:spLocks/>
                    </p:cNvSpPr>
                    <p:nvPr/>
                  </p:nvSpPr>
                  <p:spPr bwMode="auto">
                    <a:xfrm>
                      <a:off x="644" y="1602"/>
                      <a:ext cx="27" cy="119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8"/>
                        </a:cxn>
                        <a:cxn ang="0">
                          <a:pos x="27" y="0"/>
                        </a:cxn>
                        <a:cxn ang="0">
                          <a:pos x="27" y="83"/>
                        </a:cxn>
                        <a:cxn ang="0">
                          <a:pos x="0" y="119"/>
                        </a:cxn>
                        <a:cxn ang="0">
                          <a:pos x="0" y="28"/>
                        </a:cxn>
                      </a:cxnLst>
                      <a:rect l="0" t="0" r="r" b="b"/>
                      <a:pathLst>
                        <a:path w="27" h="119">
                          <a:moveTo>
                            <a:pt x="0" y="28"/>
                          </a:moveTo>
                          <a:lnTo>
                            <a:pt x="27" y="0"/>
                          </a:lnTo>
                          <a:lnTo>
                            <a:pt x="27" y="83"/>
                          </a:lnTo>
                          <a:lnTo>
                            <a:pt x="0" y="119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CCECF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78" name="Freeform 684"/>
                    <p:cNvSpPr>
                      <a:spLocks/>
                    </p:cNvSpPr>
                    <p:nvPr/>
                  </p:nvSpPr>
                  <p:spPr bwMode="auto">
                    <a:xfrm>
                      <a:off x="535" y="1602"/>
                      <a:ext cx="136" cy="119"/>
                    </a:xfrm>
                    <a:custGeom>
                      <a:avLst/>
                      <a:gdLst/>
                      <a:ahLst/>
                      <a:cxnLst>
                        <a:cxn ang="0">
                          <a:pos x="4" y="0"/>
                        </a:cxn>
                        <a:cxn ang="0">
                          <a:pos x="0" y="3"/>
                        </a:cxn>
                        <a:cxn ang="0">
                          <a:pos x="0" y="13"/>
                        </a:cxn>
                        <a:cxn ang="0">
                          <a:pos x="12" y="13"/>
                        </a:cxn>
                        <a:cxn ang="0">
                          <a:pos x="15" y="9"/>
                        </a:cxn>
                        <a:cxn ang="0">
                          <a:pos x="15" y="0"/>
                        </a:cxn>
                        <a:cxn ang="0">
                          <a:pos x="4" y="0"/>
                        </a:cxn>
                      </a:cxnLst>
                      <a:rect l="0" t="0" r="r" b="b"/>
                      <a:pathLst>
                        <a:path w="15" h="13">
                          <a:moveTo>
                            <a:pt x="4" y="0"/>
                          </a:moveTo>
                          <a:lnTo>
                            <a:pt x="0" y="3"/>
                          </a:lnTo>
                          <a:lnTo>
                            <a:pt x="0" y="13"/>
                          </a:lnTo>
                          <a:lnTo>
                            <a:pt x="12" y="13"/>
                          </a:lnTo>
                          <a:lnTo>
                            <a:pt x="15" y="9"/>
                          </a:lnTo>
                          <a:lnTo>
                            <a:pt x="15" y="0"/>
                          </a:lnTo>
                          <a:lnTo>
                            <a:pt x="4" y="0"/>
                          </a:lnTo>
                          <a:close/>
                        </a:path>
                      </a:pathLst>
                    </a:custGeom>
                    <a:solidFill>
                      <a:srgbClr val="CCECFF"/>
                    </a:solidFill>
                    <a:ln w="14288" cap="flat">
                      <a:solidFill>
                        <a:srgbClr val="3333CC"/>
                      </a:solidFill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79" name="Freeform 685"/>
                    <p:cNvSpPr>
                      <a:spLocks/>
                    </p:cNvSpPr>
                    <p:nvPr/>
                  </p:nvSpPr>
                  <p:spPr bwMode="auto">
                    <a:xfrm>
                      <a:off x="535" y="1602"/>
                      <a:ext cx="136" cy="28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3"/>
                        </a:cxn>
                        <a:cxn ang="0">
                          <a:pos x="12" y="3"/>
                        </a:cxn>
                        <a:cxn ang="0">
                          <a:pos x="15" y="0"/>
                        </a:cxn>
                      </a:cxnLst>
                      <a:rect l="0" t="0" r="r" b="b"/>
                      <a:pathLst>
                        <a:path w="15" h="3">
                          <a:moveTo>
                            <a:pt x="0" y="3"/>
                          </a:moveTo>
                          <a:lnTo>
                            <a:pt x="12" y="3"/>
                          </a:lnTo>
                          <a:lnTo>
                            <a:pt x="15" y="0"/>
                          </a:lnTo>
                        </a:path>
                      </a:pathLst>
                    </a:custGeom>
                    <a:solidFill>
                      <a:srgbClr val="CCECFF"/>
                    </a:solidFill>
                    <a:ln w="14288" cap="flat">
                      <a:solidFill>
                        <a:srgbClr val="3333CC"/>
                      </a:solidFill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80" name="Line 68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44" y="1630"/>
                      <a:ext cx="1" cy="91"/>
                    </a:xfrm>
                    <a:prstGeom prst="line">
                      <a:avLst/>
                    </a:prstGeom>
                    <a:noFill/>
                    <a:ln w="14288">
                      <a:solidFill>
                        <a:srgbClr val="3333CC"/>
                      </a:solidFill>
                      <a:miter lim="800000"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662" name="Group 687"/>
                  <p:cNvGrpSpPr>
                    <a:grpSpLocks/>
                  </p:cNvGrpSpPr>
                  <p:nvPr/>
                </p:nvGrpSpPr>
                <p:grpSpPr bwMode="auto">
                  <a:xfrm>
                    <a:off x="653" y="1602"/>
                    <a:ext cx="127" cy="119"/>
                    <a:chOff x="653" y="1602"/>
                    <a:chExt cx="127" cy="119"/>
                  </a:xfrm>
                </p:grpSpPr>
                <p:sp>
                  <p:nvSpPr>
                    <p:cNvPr id="669" name="Freeform 688"/>
                    <p:cNvSpPr>
                      <a:spLocks/>
                    </p:cNvSpPr>
                    <p:nvPr/>
                  </p:nvSpPr>
                  <p:spPr bwMode="auto">
                    <a:xfrm>
                      <a:off x="653" y="1602"/>
                      <a:ext cx="127" cy="119"/>
                    </a:xfrm>
                    <a:custGeom>
                      <a:avLst/>
                      <a:gdLst/>
                      <a:ahLst/>
                      <a:cxnLst>
                        <a:cxn ang="0">
                          <a:pos x="27" y="0"/>
                        </a:cxn>
                        <a:cxn ang="0">
                          <a:pos x="0" y="28"/>
                        </a:cxn>
                        <a:cxn ang="0">
                          <a:pos x="0" y="119"/>
                        </a:cxn>
                        <a:cxn ang="0">
                          <a:pos x="100" y="119"/>
                        </a:cxn>
                        <a:cxn ang="0">
                          <a:pos x="127" y="83"/>
                        </a:cxn>
                        <a:cxn ang="0">
                          <a:pos x="127" y="0"/>
                        </a:cxn>
                        <a:cxn ang="0">
                          <a:pos x="27" y="0"/>
                        </a:cxn>
                      </a:cxnLst>
                      <a:rect l="0" t="0" r="r" b="b"/>
                      <a:pathLst>
                        <a:path w="127" h="119">
                          <a:moveTo>
                            <a:pt x="27" y="0"/>
                          </a:moveTo>
                          <a:lnTo>
                            <a:pt x="0" y="28"/>
                          </a:lnTo>
                          <a:lnTo>
                            <a:pt x="0" y="119"/>
                          </a:lnTo>
                          <a:lnTo>
                            <a:pt x="100" y="119"/>
                          </a:lnTo>
                          <a:lnTo>
                            <a:pt x="127" y="83"/>
                          </a:lnTo>
                          <a:lnTo>
                            <a:pt x="127" y="0"/>
                          </a:lnTo>
                          <a:lnTo>
                            <a:pt x="27" y="0"/>
                          </a:lnTo>
                          <a:close/>
                        </a:path>
                      </a:pathLst>
                    </a:custGeom>
                    <a:solidFill>
                      <a:srgbClr val="CCECF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70" name="Freeform 689"/>
                    <p:cNvSpPr>
                      <a:spLocks/>
                    </p:cNvSpPr>
                    <p:nvPr/>
                  </p:nvSpPr>
                  <p:spPr bwMode="auto">
                    <a:xfrm>
                      <a:off x="653" y="1602"/>
                      <a:ext cx="127" cy="28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8"/>
                        </a:cxn>
                        <a:cxn ang="0">
                          <a:pos x="100" y="28"/>
                        </a:cxn>
                        <a:cxn ang="0">
                          <a:pos x="127" y="0"/>
                        </a:cxn>
                        <a:cxn ang="0">
                          <a:pos x="27" y="0"/>
                        </a:cxn>
                        <a:cxn ang="0">
                          <a:pos x="0" y="28"/>
                        </a:cxn>
                      </a:cxnLst>
                      <a:rect l="0" t="0" r="r" b="b"/>
                      <a:pathLst>
                        <a:path w="127" h="28">
                          <a:moveTo>
                            <a:pt x="0" y="28"/>
                          </a:moveTo>
                          <a:lnTo>
                            <a:pt x="100" y="28"/>
                          </a:lnTo>
                          <a:lnTo>
                            <a:pt x="127" y="0"/>
                          </a:lnTo>
                          <a:lnTo>
                            <a:pt x="27" y="0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CCECF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71" name="Freeform 690"/>
                    <p:cNvSpPr>
                      <a:spLocks/>
                    </p:cNvSpPr>
                    <p:nvPr/>
                  </p:nvSpPr>
                  <p:spPr bwMode="auto">
                    <a:xfrm>
                      <a:off x="753" y="1602"/>
                      <a:ext cx="27" cy="119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8"/>
                        </a:cxn>
                        <a:cxn ang="0">
                          <a:pos x="27" y="0"/>
                        </a:cxn>
                        <a:cxn ang="0">
                          <a:pos x="27" y="83"/>
                        </a:cxn>
                        <a:cxn ang="0">
                          <a:pos x="0" y="119"/>
                        </a:cxn>
                        <a:cxn ang="0">
                          <a:pos x="0" y="28"/>
                        </a:cxn>
                      </a:cxnLst>
                      <a:rect l="0" t="0" r="r" b="b"/>
                      <a:pathLst>
                        <a:path w="27" h="119">
                          <a:moveTo>
                            <a:pt x="0" y="28"/>
                          </a:moveTo>
                          <a:lnTo>
                            <a:pt x="27" y="0"/>
                          </a:lnTo>
                          <a:lnTo>
                            <a:pt x="27" y="83"/>
                          </a:lnTo>
                          <a:lnTo>
                            <a:pt x="0" y="119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CCECF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72" name="Freeform 691"/>
                    <p:cNvSpPr>
                      <a:spLocks/>
                    </p:cNvSpPr>
                    <p:nvPr/>
                  </p:nvSpPr>
                  <p:spPr bwMode="auto">
                    <a:xfrm>
                      <a:off x="653" y="1602"/>
                      <a:ext cx="127" cy="119"/>
                    </a:xfrm>
                    <a:custGeom>
                      <a:avLst/>
                      <a:gdLst/>
                      <a:ahLst/>
                      <a:cxnLst>
                        <a:cxn ang="0">
                          <a:pos x="3" y="0"/>
                        </a:cxn>
                        <a:cxn ang="0">
                          <a:pos x="0" y="3"/>
                        </a:cxn>
                        <a:cxn ang="0">
                          <a:pos x="0" y="13"/>
                        </a:cxn>
                        <a:cxn ang="0">
                          <a:pos x="11" y="13"/>
                        </a:cxn>
                        <a:cxn ang="0">
                          <a:pos x="14" y="9"/>
                        </a:cxn>
                        <a:cxn ang="0">
                          <a:pos x="14" y="0"/>
                        </a:cxn>
                        <a:cxn ang="0">
                          <a:pos x="3" y="0"/>
                        </a:cxn>
                      </a:cxnLst>
                      <a:rect l="0" t="0" r="r" b="b"/>
                      <a:pathLst>
                        <a:path w="14" h="13">
                          <a:moveTo>
                            <a:pt x="3" y="0"/>
                          </a:moveTo>
                          <a:lnTo>
                            <a:pt x="0" y="3"/>
                          </a:lnTo>
                          <a:lnTo>
                            <a:pt x="0" y="13"/>
                          </a:lnTo>
                          <a:lnTo>
                            <a:pt x="11" y="13"/>
                          </a:lnTo>
                          <a:lnTo>
                            <a:pt x="14" y="9"/>
                          </a:lnTo>
                          <a:lnTo>
                            <a:pt x="14" y="0"/>
                          </a:lnTo>
                          <a:lnTo>
                            <a:pt x="3" y="0"/>
                          </a:lnTo>
                          <a:close/>
                        </a:path>
                      </a:pathLst>
                    </a:custGeom>
                    <a:solidFill>
                      <a:srgbClr val="CCECFF"/>
                    </a:solidFill>
                    <a:ln w="14288" cap="flat">
                      <a:solidFill>
                        <a:srgbClr val="3333CC"/>
                      </a:solidFill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73" name="Freeform 692"/>
                    <p:cNvSpPr>
                      <a:spLocks/>
                    </p:cNvSpPr>
                    <p:nvPr/>
                  </p:nvSpPr>
                  <p:spPr bwMode="auto">
                    <a:xfrm>
                      <a:off x="653" y="1602"/>
                      <a:ext cx="127" cy="28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3"/>
                        </a:cxn>
                        <a:cxn ang="0">
                          <a:pos x="11" y="3"/>
                        </a:cxn>
                        <a:cxn ang="0">
                          <a:pos x="14" y="0"/>
                        </a:cxn>
                      </a:cxnLst>
                      <a:rect l="0" t="0" r="r" b="b"/>
                      <a:pathLst>
                        <a:path w="14" h="3">
                          <a:moveTo>
                            <a:pt x="0" y="3"/>
                          </a:moveTo>
                          <a:lnTo>
                            <a:pt x="11" y="3"/>
                          </a:lnTo>
                          <a:lnTo>
                            <a:pt x="14" y="0"/>
                          </a:lnTo>
                        </a:path>
                      </a:pathLst>
                    </a:custGeom>
                    <a:solidFill>
                      <a:srgbClr val="CCECFF"/>
                    </a:solidFill>
                    <a:ln w="14288" cap="flat">
                      <a:solidFill>
                        <a:srgbClr val="3333CC"/>
                      </a:solidFill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74" name="Line 69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53" y="1630"/>
                      <a:ext cx="1" cy="91"/>
                    </a:xfrm>
                    <a:prstGeom prst="line">
                      <a:avLst/>
                    </a:prstGeom>
                    <a:noFill/>
                    <a:ln w="14288">
                      <a:solidFill>
                        <a:srgbClr val="3333CC"/>
                      </a:solidFill>
                      <a:miter lim="800000"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681" name="Group 694"/>
                  <p:cNvGrpSpPr>
                    <a:grpSpLocks/>
                  </p:cNvGrpSpPr>
                  <p:nvPr/>
                </p:nvGrpSpPr>
                <p:grpSpPr bwMode="auto">
                  <a:xfrm>
                    <a:off x="762" y="1602"/>
                    <a:ext cx="127" cy="119"/>
                    <a:chOff x="762" y="1602"/>
                    <a:chExt cx="127" cy="119"/>
                  </a:xfrm>
                </p:grpSpPr>
                <p:sp>
                  <p:nvSpPr>
                    <p:cNvPr id="663" name="Freeform 695"/>
                    <p:cNvSpPr>
                      <a:spLocks/>
                    </p:cNvSpPr>
                    <p:nvPr/>
                  </p:nvSpPr>
                  <p:spPr bwMode="auto">
                    <a:xfrm>
                      <a:off x="762" y="1602"/>
                      <a:ext cx="127" cy="119"/>
                    </a:xfrm>
                    <a:custGeom>
                      <a:avLst/>
                      <a:gdLst/>
                      <a:ahLst/>
                      <a:cxnLst>
                        <a:cxn ang="0">
                          <a:pos x="27" y="0"/>
                        </a:cxn>
                        <a:cxn ang="0">
                          <a:pos x="0" y="28"/>
                        </a:cxn>
                        <a:cxn ang="0">
                          <a:pos x="0" y="119"/>
                        </a:cxn>
                        <a:cxn ang="0">
                          <a:pos x="100" y="119"/>
                        </a:cxn>
                        <a:cxn ang="0">
                          <a:pos x="127" y="83"/>
                        </a:cxn>
                        <a:cxn ang="0">
                          <a:pos x="127" y="0"/>
                        </a:cxn>
                        <a:cxn ang="0">
                          <a:pos x="27" y="0"/>
                        </a:cxn>
                      </a:cxnLst>
                      <a:rect l="0" t="0" r="r" b="b"/>
                      <a:pathLst>
                        <a:path w="127" h="119">
                          <a:moveTo>
                            <a:pt x="27" y="0"/>
                          </a:moveTo>
                          <a:lnTo>
                            <a:pt x="0" y="28"/>
                          </a:lnTo>
                          <a:lnTo>
                            <a:pt x="0" y="119"/>
                          </a:lnTo>
                          <a:lnTo>
                            <a:pt x="100" y="119"/>
                          </a:lnTo>
                          <a:lnTo>
                            <a:pt x="127" y="83"/>
                          </a:lnTo>
                          <a:lnTo>
                            <a:pt x="127" y="0"/>
                          </a:lnTo>
                          <a:lnTo>
                            <a:pt x="27" y="0"/>
                          </a:lnTo>
                          <a:close/>
                        </a:path>
                      </a:pathLst>
                    </a:custGeom>
                    <a:solidFill>
                      <a:srgbClr val="CCECF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64" name="Freeform 696"/>
                    <p:cNvSpPr>
                      <a:spLocks/>
                    </p:cNvSpPr>
                    <p:nvPr/>
                  </p:nvSpPr>
                  <p:spPr bwMode="auto">
                    <a:xfrm>
                      <a:off x="762" y="1602"/>
                      <a:ext cx="127" cy="28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8"/>
                        </a:cxn>
                        <a:cxn ang="0">
                          <a:pos x="100" y="28"/>
                        </a:cxn>
                        <a:cxn ang="0">
                          <a:pos x="127" y="0"/>
                        </a:cxn>
                        <a:cxn ang="0">
                          <a:pos x="27" y="0"/>
                        </a:cxn>
                        <a:cxn ang="0">
                          <a:pos x="0" y="28"/>
                        </a:cxn>
                      </a:cxnLst>
                      <a:rect l="0" t="0" r="r" b="b"/>
                      <a:pathLst>
                        <a:path w="127" h="28">
                          <a:moveTo>
                            <a:pt x="0" y="28"/>
                          </a:moveTo>
                          <a:lnTo>
                            <a:pt x="100" y="28"/>
                          </a:lnTo>
                          <a:lnTo>
                            <a:pt x="127" y="0"/>
                          </a:lnTo>
                          <a:lnTo>
                            <a:pt x="27" y="0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CCECF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65" name="Freeform 697"/>
                    <p:cNvSpPr>
                      <a:spLocks/>
                    </p:cNvSpPr>
                    <p:nvPr/>
                  </p:nvSpPr>
                  <p:spPr bwMode="auto">
                    <a:xfrm>
                      <a:off x="862" y="1602"/>
                      <a:ext cx="27" cy="119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8"/>
                        </a:cxn>
                        <a:cxn ang="0">
                          <a:pos x="27" y="0"/>
                        </a:cxn>
                        <a:cxn ang="0">
                          <a:pos x="27" y="83"/>
                        </a:cxn>
                        <a:cxn ang="0">
                          <a:pos x="0" y="119"/>
                        </a:cxn>
                        <a:cxn ang="0">
                          <a:pos x="0" y="28"/>
                        </a:cxn>
                      </a:cxnLst>
                      <a:rect l="0" t="0" r="r" b="b"/>
                      <a:pathLst>
                        <a:path w="27" h="119">
                          <a:moveTo>
                            <a:pt x="0" y="28"/>
                          </a:moveTo>
                          <a:lnTo>
                            <a:pt x="27" y="0"/>
                          </a:lnTo>
                          <a:lnTo>
                            <a:pt x="27" y="83"/>
                          </a:lnTo>
                          <a:lnTo>
                            <a:pt x="0" y="119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CCECF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66" name="Freeform 698"/>
                    <p:cNvSpPr>
                      <a:spLocks/>
                    </p:cNvSpPr>
                    <p:nvPr/>
                  </p:nvSpPr>
                  <p:spPr bwMode="auto">
                    <a:xfrm>
                      <a:off x="762" y="1602"/>
                      <a:ext cx="127" cy="119"/>
                    </a:xfrm>
                    <a:custGeom>
                      <a:avLst/>
                      <a:gdLst/>
                      <a:ahLst/>
                      <a:cxnLst>
                        <a:cxn ang="0">
                          <a:pos x="3" y="0"/>
                        </a:cxn>
                        <a:cxn ang="0">
                          <a:pos x="0" y="3"/>
                        </a:cxn>
                        <a:cxn ang="0">
                          <a:pos x="0" y="13"/>
                        </a:cxn>
                        <a:cxn ang="0">
                          <a:pos x="11" y="13"/>
                        </a:cxn>
                        <a:cxn ang="0">
                          <a:pos x="14" y="9"/>
                        </a:cxn>
                        <a:cxn ang="0">
                          <a:pos x="14" y="0"/>
                        </a:cxn>
                        <a:cxn ang="0">
                          <a:pos x="3" y="0"/>
                        </a:cxn>
                      </a:cxnLst>
                      <a:rect l="0" t="0" r="r" b="b"/>
                      <a:pathLst>
                        <a:path w="14" h="13">
                          <a:moveTo>
                            <a:pt x="3" y="0"/>
                          </a:moveTo>
                          <a:lnTo>
                            <a:pt x="0" y="3"/>
                          </a:lnTo>
                          <a:lnTo>
                            <a:pt x="0" y="13"/>
                          </a:lnTo>
                          <a:lnTo>
                            <a:pt x="11" y="13"/>
                          </a:lnTo>
                          <a:lnTo>
                            <a:pt x="14" y="9"/>
                          </a:lnTo>
                          <a:lnTo>
                            <a:pt x="14" y="0"/>
                          </a:lnTo>
                          <a:lnTo>
                            <a:pt x="3" y="0"/>
                          </a:lnTo>
                          <a:close/>
                        </a:path>
                      </a:pathLst>
                    </a:custGeom>
                    <a:solidFill>
                      <a:srgbClr val="CCECFF"/>
                    </a:solidFill>
                    <a:ln w="14288" cap="flat">
                      <a:solidFill>
                        <a:srgbClr val="3333CC"/>
                      </a:solidFill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67" name="Freeform 699"/>
                    <p:cNvSpPr>
                      <a:spLocks/>
                    </p:cNvSpPr>
                    <p:nvPr/>
                  </p:nvSpPr>
                  <p:spPr bwMode="auto">
                    <a:xfrm>
                      <a:off x="762" y="1602"/>
                      <a:ext cx="127" cy="28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3"/>
                        </a:cxn>
                        <a:cxn ang="0">
                          <a:pos x="11" y="3"/>
                        </a:cxn>
                        <a:cxn ang="0">
                          <a:pos x="14" y="0"/>
                        </a:cxn>
                      </a:cxnLst>
                      <a:rect l="0" t="0" r="r" b="b"/>
                      <a:pathLst>
                        <a:path w="14" h="3">
                          <a:moveTo>
                            <a:pt x="0" y="3"/>
                          </a:moveTo>
                          <a:lnTo>
                            <a:pt x="11" y="3"/>
                          </a:lnTo>
                          <a:lnTo>
                            <a:pt x="14" y="0"/>
                          </a:lnTo>
                        </a:path>
                      </a:pathLst>
                    </a:custGeom>
                    <a:solidFill>
                      <a:srgbClr val="CCECFF"/>
                    </a:solidFill>
                    <a:ln w="14288" cap="flat">
                      <a:solidFill>
                        <a:srgbClr val="3333CC"/>
                      </a:solidFill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68" name="Line 70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62" y="1630"/>
                      <a:ext cx="1" cy="91"/>
                    </a:xfrm>
                    <a:prstGeom prst="line">
                      <a:avLst/>
                    </a:prstGeom>
                    <a:noFill/>
                    <a:ln w="14288">
                      <a:solidFill>
                        <a:srgbClr val="3333CC"/>
                      </a:solidFill>
                      <a:miter lim="800000"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682" name="Group 701"/>
                <p:cNvGrpSpPr>
                  <a:grpSpLocks/>
                </p:cNvGrpSpPr>
                <p:nvPr/>
              </p:nvGrpSpPr>
              <p:grpSpPr bwMode="auto">
                <a:xfrm>
                  <a:off x="535" y="1511"/>
                  <a:ext cx="354" cy="110"/>
                  <a:chOff x="535" y="1511"/>
                  <a:chExt cx="354" cy="110"/>
                </a:xfrm>
              </p:grpSpPr>
              <p:grpSp>
                <p:nvGrpSpPr>
                  <p:cNvPr id="683" name="Group 702"/>
                  <p:cNvGrpSpPr>
                    <a:grpSpLocks/>
                  </p:cNvGrpSpPr>
                  <p:nvPr/>
                </p:nvGrpSpPr>
                <p:grpSpPr bwMode="auto">
                  <a:xfrm>
                    <a:off x="535" y="1511"/>
                    <a:ext cx="136" cy="110"/>
                    <a:chOff x="535" y="1511"/>
                    <a:chExt cx="136" cy="110"/>
                  </a:xfrm>
                </p:grpSpPr>
                <p:sp>
                  <p:nvSpPr>
                    <p:cNvPr id="654" name="Freeform 703"/>
                    <p:cNvSpPr>
                      <a:spLocks/>
                    </p:cNvSpPr>
                    <p:nvPr/>
                  </p:nvSpPr>
                  <p:spPr bwMode="auto">
                    <a:xfrm>
                      <a:off x="535" y="1511"/>
                      <a:ext cx="136" cy="110"/>
                    </a:xfrm>
                    <a:custGeom>
                      <a:avLst/>
                      <a:gdLst/>
                      <a:ahLst/>
                      <a:cxnLst>
                        <a:cxn ang="0">
                          <a:pos x="36" y="0"/>
                        </a:cxn>
                        <a:cxn ang="0">
                          <a:pos x="0" y="27"/>
                        </a:cxn>
                        <a:cxn ang="0">
                          <a:pos x="0" y="110"/>
                        </a:cxn>
                        <a:cxn ang="0">
                          <a:pos x="109" y="110"/>
                        </a:cxn>
                        <a:cxn ang="0">
                          <a:pos x="136" y="82"/>
                        </a:cxn>
                        <a:cxn ang="0">
                          <a:pos x="136" y="0"/>
                        </a:cxn>
                        <a:cxn ang="0">
                          <a:pos x="36" y="0"/>
                        </a:cxn>
                      </a:cxnLst>
                      <a:rect l="0" t="0" r="r" b="b"/>
                      <a:pathLst>
                        <a:path w="136" h="110">
                          <a:moveTo>
                            <a:pt x="36" y="0"/>
                          </a:moveTo>
                          <a:lnTo>
                            <a:pt x="0" y="27"/>
                          </a:lnTo>
                          <a:lnTo>
                            <a:pt x="0" y="110"/>
                          </a:lnTo>
                          <a:lnTo>
                            <a:pt x="109" y="110"/>
                          </a:lnTo>
                          <a:lnTo>
                            <a:pt x="136" y="82"/>
                          </a:lnTo>
                          <a:lnTo>
                            <a:pt x="136" y="0"/>
                          </a:lnTo>
                          <a:lnTo>
                            <a:pt x="36" y="0"/>
                          </a:lnTo>
                          <a:close/>
                        </a:path>
                      </a:pathLst>
                    </a:custGeom>
                    <a:solidFill>
                      <a:srgbClr val="CCECF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55" name="Freeform 704"/>
                    <p:cNvSpPr>
                      <a:spLocks/>
                    </p:cNvSpPr>
                    <p:nvPr/>
                  </p:nvSpPr>
                  <p:spPr bwMode="auto">
                    <a:xfrm>
                      <a:off x="535" y="1511"/>
                      <a:ext cx="136" cy="2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7"/>
                        </a:cxn>
                        <a:cxn ang="0">
                          <a:pos x="109" y="27"/>
                        </a:cxn>
                        <a:cxn ang="0">
                          <a:pos x="136" y="0"/>
                        </a:cxn>
                        <a:cxn ang="0">
                          <a:pos x="36" y="0"/>
                        </a:cxn>
                        <a:cxn ang="0">
                          <a:pos x="0" y="27"/>
                        </a:cxn>
                      </a:cxnLst>
                      <a:rect l="0" t="0" r="r" b="b"/>
                      <a:pathLst>
                        <a:path w="136" h="27">
                          <a:moveTo>
                            <a:pt x="0" y="27"/>
                          </a:moveTo>
                          <a:lnTo>
                            <a:pt x="109" y="27"/>
                          </a:lnTo>
                          <a:lnTo>
                            <a:pt x="136" y="0"/>
                          </a:lnTo>
                          <a:lnTo>
                            <a:pt x="36" y="0"/>
                          </a:lnTo>
                          <a:lnTo>
                            <a:pt x="0" y="27"/>
                          </a:lnTo>
                          <a:close/>
                        </a:path>
                      </a:pathLst>
                    </a:custGeom>
                    <a:solidFill>
                      <a:srgbClr val="CCECF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56" name="Freeform 705"/>
                    <p:cNvSpPr>
                      <a:spLocks/>
                    </p:cNvSpPr>
                    <p:nvPr/>
                  </p:nvSpPr>
                  <p:spPr bwMode="auto">
                    <a:xfrm>
                      <a:off x="644" y="1511"/>
                      <a:ext cx="27" cy="110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7"/>
                        </a:cxn>
                        <a:cxn ang="0">
                          <a:pos x="27" y="0"/>
                        </a:cxn>
                        <a:cxn ang="0">
                          <a:pos x="27" y="82"/>
                        </a:cxn>
                        <a:cxn ang="0">
                          <a:pos x="0" y="110"/>
                        </a:cxn>
                        <a:cxn ang="0">
                          <a:pos x="0" y="27"/>
                        </a:cxn>
                      </a:cxnLst>
                      <a:rect l="0" t="0" r="r" b="b"/>
                      <a:pathLst>
                        <a:path w="27" h="110">
                          <a:moveTo>
                            <a:pt x="0" y="27"/>
                          </a:moveTo>
                          <a:lnTo>
                            <a:pt x="27" y="0"/>
                          </a:lnTo>
                          <a:lnTo>
                            <a:pt x="27" y="82"/>
                          </a:lnTo>
                          <a:lnTo>
                            <a:pt x="0" y="110"/>
                          </a:lnTo>
                          <a:lnTo>
                            <a:pt x="0" y="27"/>
                          </a:lnTo>
                          <a:close/>
                        </a:path>
                      </a:pathLst>
                    </a:custGeom>
                    <a:solidFill>
                      <a:srgbClr val="CCECF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57" name="Freeform 706"/>
                    <p:cNvSpPr>
                      <a:spLocks/>
                    </p:cNvSpPr>
                    <p:nvPr/>
                  </p:nvSpPr>
                  <p:spPr bwMode="auto">
                    <a:xfrm>
                      <a:off x="535" y="1511"/>
                      <a:ext cx="136" cy="110"/>
                    </a:xfrm>
                    <a:custGeom>
                      <a:avLst/>
                      <a:gdLst/>
                      <a:ahLst/>
                      <a:cxnLst>
                        <a:cxn ang="0">
                          <a:pos x="4" y="0"/>
                        </a:cxn>
                        <a:cxn ang="0">
                          <a:pos x="0" y="3"/>
                        </a:cxn>
                        <a:cxn ang="0">
                          <a:pos x="0" y="12"/>
                        </a:cxn>
                        <a:cxn ang="0">
                          <a:pos x="12" y="12"/>
                        </a:cxn>
                        <a:cxn ang="0">
                          <a:pos x="15" y="9"/>
                        </a:cxn>
                        <a:cxn ang="0">
                          <a:pos x="15" y="0"/>
                        </a:cxn>
                        <a:cxn ang="0">
                          <a:pos x="4" y="0"/>
                        </a:cxn>
                      </a:cxnLst>
                      <a:rect l="0" t="0" r="r" b="b"/>
                      <a:pathLst>
                        <a:path w="15" h="12">
                          <a:moveTo>
                            <a:pt x="4" y="0"/>
                          </a:moveTo>
                          <a:lnTo>
                            <a:pt x="0" y="3"/>
                          </a:lnTo>
                          <a:lnTo>
                            <a:pt x="0" y="12"/>
                          </a:lnTo>
                          <a:lnTo>
                            <a:pt x="12" y="12"/>
                          </a:lnTo>
                          <a:lnTo>
                            <a:pt x="15" y="9"/>
                          </a:lnTo>
                          <a:lnTo>
                            <a:pt x="15" y="0"/>
                          </a:lnTo>
                          <a:lnTo>
                            <a:pt x="4" y="0"/>
                          </a:lnTo>
                          <a:close/>
                        </a:path>
                      </a:pathLst>
                    </a:custGeom>
                    <a:solidFill>
                      <a:srgbClr val="CCECFF"/>
                    </a:solidFill>
                    <a:ln w="14288" cap="flat">
                      <a:solidFill>
                        <a:srgbClr val="3333CC"/>
                      </a:solidFill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58" name="Freeform 707"/>
                    <p:cNvSpPr>
                      <a:spLocks/>
                    </p:cNvSpPr>
                    <p:nvPr/>
                  </p:nvSpPr>
                  <p:spPr bwMode="auto">
                    <a:xfrm>
                      <a:off x="535" y="1511"/>
                      <a:ext cx="136" cy="2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3"/>
                        </a:cxn>
                        <a:cxn ang="0">
                          <a:pos x="12" y="3"/>
                        </a:cxn>
                        <a:cxn ang="0">
                          <a:pos x="15" y="0"/>
                        </a:cxn>
                      </a:cxnLst>
                      <a:rect l="0" t="0" r="r" b="b"/>
                      <a:pathLst>
                        <a:path w="15" h="3">
                          <a:moveTo>
                            <a:pt x="0" y="3"/>
                          </a:moveTo>
                          <a:lnTo>
                            <a:pt x="12" y="3"/>
                          </a:lnTo>
                          <a:lnTo>
                            <a:pt x="15" y="0"/>
                          </a:lnTo>
                        </a:path>
                      </a:pathLst>
                    </a:custGeom>
                    <a:solidFill>
                      <a:srgbClr val="CCECFF"/>
                    </a:solidFill>
                    <a:ln w="14288" cap="flat">
                      <a:solidFill>
                        <a:srgbClr val="3333CC"/>
                      </a:solidFill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59" name="Line 70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44" y="1538"/>
                      <a:ext cx="1" cy="83"/>
                    </a:xfrm>
                    <a:prstGeom prst="line">
                      <a:avLst/>
                    </a:prstGeom>
                    <a:noFill/>
                    <a:ln w="14288">
                      <a:solidFill>
                        <a:srgbClr val="3333CC"/>
                      </a:solidFill>
                      <a:miter lim="800000"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684" name="Group 709"/>
                  <p:cNvGrpSpPr>
                    <a:grpSpLocks/>
                  </p:cNvGrpSpPr>
                  <p:nvPr/>
                </p:nvGrpSpPr>
                <p:grpSpPr bwMode="auto">
                  <a:xfrm>
                    <a:off x="653" y="1511"/>
                    <a:ext cx="127" cy="110"/>
                    <a:chOff x="653" y="1511"/>
                    <a:chExt cx="127" cy="110"/>
                  </a:xfrm>
                </p:grpSpPr>
                <p:sp>
                  <p:nvSpPr>
                    <p:cNvPr id="648" name="Freeform 710"/>
                    <p:cNvSpPr>
                      <a:spLocks/>
                    </p:cNvSpPr>
                    <p:nvPr/>
                  </p:nvSpPr>
                  <p:spPr bwMode="auto">
                    <a:xfrm>
                      <a:off x="653" y="1511"/>
                      <a:ext cx="127" cy="110"/>
                    </a:xfrm>
                    <a:custGeom>
                      <a:avLst/>
                      <a:gdLst/>
                      <a:ahLst/>
                      <a:cxnLst>
                        <a:cxn ang="0">
                          <a:pos x="27" y="0"/>
                        </a:cxn>
                        <a:cxn ang="0">
                          <a:pos x="0" y="27"/>
                        </a:cxn>
                        <a:cxn ang="0">
                          <a:pos x="0" y="110"/>
                        </a:cxn>
                        <a:cxn ang="0">
                          <a:pos x="100" y="110"/>
                        </a:cxn>
                        <a:cxn ang="0">
                          <a:pos x="127" y="82"/>
                        </a:cxn>
                        <a:cxn ang="0">
                          <a:pos x="127" y="0"/>
                        </a:cxn>
                        <a:cxn ang="0">
                          <a:pos x="27" y="0"/>
                        </a:cxn>
                      </a:cxnLst>
                      <a:rect l="0" t="0" r="r" b="b"/>
                      <a:pathLst>
                        <a:path w="127" h="110">
                          <a:moveTo>
                            <a:pt x="27" y="0"/>
                          </a:moveTo>
                          <a:lnTo>
                            <a:pt x="0" y="27"/>
                          </a:lnTo>
                          <a:lnTo>
                            <a:pt x="0" y="110"/>
                          </a:lnTo>
                          <a:lnTo>
                            <a:pt x="100" y="110"/>
                          </a:lnTo>
                          <a:lnTo>
                            <a:pt x="127" y="82"/>
                          </a:lnTo>
                          <a:lnTo>
                            <a:pt x="127" y="0"/>
                          </a:lnTo>
                          <a:lnTo>
                            <a:pt x="27" y="0"/>
                          </a:lnTo>
                          <a:close/>
                        </a:path>
                      </a:pathLst>
                    </a:custGeom>
                    <a:solidFill>
                      <a:srgbClr val="CCECF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49" name="Freeform 711"/>
                    <p:cNvSpPr>
                      <a:spLocks/>
                    </p:cNvSpPr>
                    <p:nvPr/>
                  </p:nvSpPr>
                  <p:spPr bwMode="auto">
                    <a:xfrm>
                      <a:off x="653" y="1511"/>
                      <a:ext cx="127" cy="2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7"/>
                        </a:cxn>
                        <a:cxn ang="0">
                          <a:pos x="100" y="27"/>
                        </a:cxn>
                        <a:cxn ang="0">
                          <a:pos x="127" y="0"/>
                        </a:cxn>
                        <a:cxn ang="0">
                          <a:pos x="27" y="0"/>
                        </a:cxn>
                        <a:cxn ang="0">
                          <a:pos x="0" y="27"/>
                        </a:cxn>
                      </a:cxnLst>
                      <a:rect l="0" t="0" r="r" b="b"/>
                      <a:pathLst>
                        <a:path w="127" h="27">
                          <a:moveTo>
                            <a:pt x="0" y="27"/>
                          </a:moveTo>
                          <a:lnTo>
                            <a:pt x="100" y="27"/>
                          </a:lnTo>
                          <a:lnTo>
                            <a:pt x="127" y="0"/>
                          </a:lnTo>
                          <a:lnTo>
                            <a:pt x="27" y="0"/>
                          </a:lnTo>
                          <a:lnTo>
                            <a:pt x="0" y="27"/>
                          </a:lnTo>
                          <a:close/>
                        </a:path>
                      </a:pathLst>
                    </a:custGeom>
                    <a:solidFill>
                      <a:srgbClr val="CCECF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50" name="Freeform 712"/>
                    <p:cNvSpPr>
                      <a:spLocks/>
                    </p:cNvSpPr>
                    <p:nvPr/>
                  </p:nvSpPr>
                  <p:spPr bwMode="auto">
                    <a:xfrm>
                      <a:off x="753" y="1511"/>
                      <a:ext cx="27" cy="110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7"/>
                        </a:cxn>
                        <a:cxn ang="0">
                          <a:pos x="27" y="0"/>
                        </a:cxn>
                        <a:cxn ang="0">
                          <a:pos x="27" y="82"/>
                        </a:cxn>
                        <a:cxn ang="0">
                          <a:pos x="0" y="110"/>
                        </a:cxn>
                        <a:cxn ang="0">
                          <a:pos x="0" y="27"/>
                        </a:cxn>
                      </a:cxnLst>
                      <a:rect l="0" t="0" r="r" b="b"/>
                      <a:pathLst>
                        <a:path w="27" h="110">
                          <a:moveTo>
                            <a:pt x="0" y="27"/>
                          </a:moveTo>
                          <a:lnTo>
                            <a:pt x="27" y="0"/>
                          </a:lnTo>
                          <a:lnTo>
                            <a:pt x="27" y="82"/>
                          </a:lnTo>
                          <a:lnTo>
                            <a:pt x="0" y="110"/>
                          </a:lnTo>
                          <a:lnTo>
                            <a:pt x="0" y="27"/>
                          </a:lnTo>
                          <a:close/>
                        </a:path>
                      </a:pathLst>
                    </a:custGeom>
                    <a:solidFill>
                      <a:srgbClr val="CCECF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51" name="Freeform 713"/>
                    <p:cNvSpPr>
                      <a:spLocks/>
                    </p:cNvSpPr>
                    <p:nvPr/>
                  </p:nvSpPr>
                  <p:spPr bwMode="auto">
                    <a:xfrm>
                      <a:off x="653" y="1511"/>
                      <a:ext cx="127" cy="110"/>
                    </a:xfrm>
                    <a:custGeom>
                      <a:avLst/>
                      <a:gdLst/>
                      <a:ahLst/>
                      <a:cxnLst>
                        <a:cxn ang="0">
                          <a:pos x="3" y="0"/>
                        </a:cxn>
                        <a:cxn ang="0">
                          <a:pos x="0" y="3"/>
                        </a:cxn>
                        <a:cxn ang="0">
                          <a:pos x="0" y="12"/>
                        </a:cxn>
                        <a:cxn ang="0">
                          <a:pos x="11" y="12"/>
                        </a:cxn>
                        <a:cxn ang="0">
                          <a:pos x="14" y="9"/>
                        </a:cxn>
                        <a:cxn ang="0">
                          <a:pos x="14" y="0"/>
                        </a:cxn>
                        <a:cxn ang="0">
                          <a:pos x="3" y="0"/>
                        </a:cxn>
                      </a:cxnLst>
                      <a:rect l="0" t="0" r="r" b="b"/>
                      <a:pathLst>
                        <a:path w="14" h="12">
                          <a:moveTo>
                            <a:pt x="3" y="0"/>
                          </a:moveTo>
                          <a:lnTo>
                            <a:pt x="0" y="3"/>
                          </a:lnTo>
                          <a:lnTo>
                            <a:pt x="0" y="12"/>
                          </a:lnTo>
                          <a:lnTo>
                            <a:pt x="11" y="12"/>
                          </a:lnTo>
                          <a:lnTo>
                            <a:pt x="14" y="9"/>
                          </a:lnTo>
                          <a:lnTo>
                            <a:pt x="14" y="0"/>
                          </a:lnTo>
                          <a:lnTo>
                            <a:pt x="3" y="0"/>
                          </a:lnTo>
                          <a:close/>
                        </a:path>
                      </a:pathLst>
                    </a:custGeom>
                    <a:solidFill>
                      <a:srgbClr val="CCECFF"/>
                    </a:solidFill>
                    <a:ln w="14288" cap="flat">
                      <a:solidFill>
                        <a:srgbClr val="3333CC"/>
                      </a:solidFill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52" name="Freeform 714"/>
                    <p:cNvSpPr>
                      <a:spLocks/>
                    </p:cNvSpPr>
                    <p:nvPr/>
                  </p:nvSpPr>
                  <p:spPr bwMode="auto">
                    <a:xfrm>
                      <a:off x="653" y="1511"/>
                      <a:ext cx="127" cy="2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3"/>
                        </a:cxn>
                        <a:cxn ang="0">
                          <a:pos x="11" y="3"/>
                        </a:cxn>
                        <a:cxn ang="0">
                          <a:pos x="14" y="0"/>
                        </a:cxn>
                      </a:cxnLst>
                      <a:rect l="0" t="0" r="r" b="b"/>
                      <a:pathLst>
                        <a:path w="14" h="3">
                          <a:moveTo>
                            <a:pt x="0" y="3"/>
                          </a:moveTo>
                          <a:lnTo>
                            <a:pt x="11" y="3"/>
                          </a:lnTo>
                          <a:lnTo>
                            <a:pt x="14" y="0"/>
                          </a:lnTo>
                        </a:path>
                      </a:pathLst>
                    </a:custGeom>
                    <a:solidFill>
                      <a:srgbClr val="CCECFF"/>
                    </a:solidFill>
                    <a:ln w="14288" cap="flat">
                      <a:solidFill>
                        <a:srgbClr val="3333CC"/>
                      </a:solidFill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53" name="Line 71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53" y="1538"/>
                      <a:ext cx="1" cy="83"/>
                    </a:xfrm>
                    <a:prstGeom prst="line">
                      <a:avLst/>
                    </a:prstGeom>
                    <a:noFill/>
                    <a:ln w="14288">
                      <a:solidFill>
                        <a:srgbClr val="3333CC"/>
                      </a:solidFill>
                      <a:miter lim="800000"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685" name="Group 716"/>
                  <p:cNvGrpSpPr>
                    <a:grpSpLocks/>
                  </p:cNvGrpSpPr>
                  <p:nvPr/>
                </p:nvGrpSpPr>
                <p:grpSpPr bwMode="auto">
                  <a:xfrm>
                    <a:off x="762" y="1511"/>
                    <a:ext cx="127" cy="110"/>
                    <a:chOff x="762" y="1511"/>
                    <a:chExt cx="127" cy="110"/>
                  </a:xfrm>
                </p:grpSpPr>
                <p:sp>
                  <p:nvSpPr>
                    <p:cNvPr id="642" name="Freeform 717"/>
                    <p:cNvSpPr>
                      <a:spLocks/>
                    </p:cNvSpPr>
                    <p:nvPr/>
                  </p:nvSpPr>
                  <p:spPr bwMode="auto">
                    <a:xfrm>
                      <a:off x="762" y="1511"/>
                      <a:ext cx="127" cy="110"/>
                    </a:xfrm>
                    <a:custGeom>
                      <a:avLst/>
                      <a:gdLst/>
                      <a:ahLst/>
                      <a:cxnLst>
                        <a:cxn ang="0">
                          <a:pos x="27" y="0"/>
                        </a:cxn>
                        <a:cxn ang="0">
                          <a:pos x="0" y="27"/>
                        </a:cxn>
                        <a:cxn ang="0">
                          <a:pos x="0" y="110"/>
                        </a:cxn>
                        <a:cxn ang="0">
                          <a:pos x="100" y="110"/>
                        </a:cxn>
                        <a:cxn ang="0">
                          <a:pos x="127" y="82"/>
                        </a:cxn>
                        <a:cxn ang="0">
                          <a:pos x="127" y="0"/>
                        </a:cxn>
                        <a:cxn ang="0">
                          <a:pos x="27" y="0"/>
                        </a:cxn>
                      </a:cxnLst>
                      <a:rect l="0" t="0" r="r" b="b"/>
                      <a:pathLst>
                        <a:path w="127" h="110">
                          <a:moveTo>
                            <a:pt x="27" y="0"/>
                          </a:moveTo>
                          <a:lnTo>
                            <a:pt x="0" y="27"/>
                          </a:lnTo>
                          <a:lnTo>
                            <a:pt x="0" y="110"/>
                          </a:lnTo>
                          <a:lnTo>
                            <a:pt x="100" y="110"/>
                          </a:lnTo>
                          <a:lnTo>
                            <a:pt x="127" y="82"/>
                          </a:lnTo>
                          <a:lnTo>
                            <a:pt x="127" y="0"/>
                          </a:lnTo>
                          <a:lnTo>
                            <a:pt x="27" y="0"/>
                          </a:lnTo>
                          <a:close/>
                        </a:path>
                      </a:pathLst>
                    </a:custGeom>
                    <a:solidFill>
                      <a:srgbClr val="CCECF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43" name="Freeform 718"/>
                    <p:cNvSpPr>
                      <a:spLocks/>
                    </p:cNvSpPr>
                    <p:nvPr/>
                  </p:nvSpPr>
                  <p:spPr bwMode="auto">
                    <a:xfrm>
                      <a:off x="762" y="1511"/>
                      <a:ext cx="127" cy="2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7"/>
                        </a:cxn>
                        <a:cxn ang="0">
                          <a:pos x="100" y="27"/>
                        </a:cxn>
                        <a:cxn ang="0">
                          <a:pos x="127" y="0"/>
                        </a:cxn>
                        <a:cxn ang="0">
                          <a:pos x="27" y="0"/>
                        </a:cxn>
                        <a:cxn ang="0">
                          <a:pos x="0" y="27"/>
                        </a:cxn>
                      </a:cxnLst>
                      <a:rect l="0" t="0" r="r" b="b"/>
                      <a:pathLst>
                        <a:path w="127" h="27">
                          <a:moveTo>
                            <a:pt x="0" y="27"/>
                          </a:moveTo>
                          <a:lnTo>
                            <a:pt x="100" y="27"/>
                          </a:lnTo>
                          <a:lnTo>
                            <a:pt x="127" y="0"/>
                          </a:lnTo>
                          <a:lnTo>
                            <a:pt x="27" y="0"/>
                          </a:lnTo>
                          <a:lnTo>
                            <a:pt x="0" y="27"/>
                          </a:lnTo>
                          <a:close/>
                        </a:path>
                      </a:pathLst>
                    </a:custGeom>
                    <a:solidFill>
                      <a:srgbClr val="CCECF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44" name="Freeform 719"/>
                    <p:cNvSpPr>
                      <a:spLocks/>
                    </p:cNvSpPr>
                    <p:nvPr/>
                  </p:nvSpPr>
                  <p:spPr bwMode="auto">
                    <a:xfrm>
                      <a:off x="862" y="1511"/>
                      <a:ext cx="27" cy="110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7"/>
                        </a:cxn>
                        <a:cxn ang="0">
                          <a:pos x="27" y="0"/>
                        </a:cxn>
                        <a:cxn ang="0">
                          <a:pos x="27" y="82"/>
                        </a:cxn>
                        <a:cxn ang="0">
                          <a:pos x="0" y="110"/>
                        </a:cxn>
                        <a:cxn ang="0">
                          <a:pos x="0" y="27"/>
                        </a:cxn>
                      </a:cxnLst>
                      <a:rect l="0" t="0" r="r" b="b"/>
                      <a:pathLst>
                        <a:path w="27" h="110">
                          <a:moveTo>
                            <a:pt x="0" y="27"/>
                          </a:moveTo>
                          <a:lnTo>
                            <a:pt x="27" y="0"/>
                          </a:lnTo>
                          <a:lnTo>
                            <a:pt x="27" y="82"/>
                          </a:lnTo>
                          <a:lnTo>
                            <a:pt x="0" y="110"/>
                          </a:lnTo>
                          <a:lnTo>
                            <a:pt x="0" y="27"/>
                          </a:lnTo>
                          <a:close/>
                        </a:path>
                      </a:pathLst>
                    </a:custGeom>
                    <a:solidFill>
                      <a:srgbClr val="CCECF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45" name="Freeform 720"/>
                    <p:cNvSpPr>
                      <a:spLocks/>
                    </p:cNvSpPr>
                    <p:nvPr/>
                  </p:nvSpPr>
                  <p:spPr bwMode="auto">
                    <a:xfrm>
                      <a:off x="762" y="1511"/>
                      <a:ext cx="127" cy="110"/>
                    </a:xfrm>
                    <a:custGeom>
                      <a:avLst/>
                      <a:gdLst/>
                      <a:ahLst/>
                      <a:cxnLst>
                        <a:cxn ang="0">
                          <a:pos x="3" y="0"/>
                        </a:cxn>
                        <a:cxn ang="0">
                          <a:pos x="0" y="3"/>
                        </a:cxn>
                        <a:cxn ang="0">
                          <a:pos x="0" y="12"/>
                        </a:cxn>
                        <a:cxn ang="0">
                          <a:pos x="11" y="12"/>
                        </a:cxn>
                        <a:cxn ang="0">
                          <a:pos x="14" y="9"/>
                        </a:cxn>
                        <a:cxn ang="0">
                          <a:pos x="14" y="0"/>
                        </a:cxn>
                        <a:cxn ang="0">
                          <a:pos x="3" y="0"/>
                        </a:cxn>
                      </a:cxnLst>
                      <a:rect l="0" t="0" r="r" b="b"/>
                      <a:pathLst>
                        <a:path w="14" h="12">
                          <a:moveTo>
                            <a:pt x="3" y="0"/>
                          </a:moveTo>
                          <a:lnTo>
                            <a:pt x="0" y="3"/>
                          </a:lnTo>
                          <a:lnTo>
                            <a:pt x="0" y="12"/>
                          </a:lnTo>
                          <a:lnTo>
                            <a:pt x="11" y="12"/>
                          </a:lnTo>
                          <a:lnTo>
                            <a:pt x="14" y="9"/>
                          </a:lnTo>
                          <a:lnTo>
                            <a:pt x="14" y="0"/>
                          </a:lnTo>
                          <a:lnTo>
                            <a:pt x="3" y="0"/>
                          </a:lnTo>
                          <a:close/>
                        </a:path>
                      </a:pathLst>
                    </a:custGeom>
                    <a:solidFill>
                      <a:srgbClr val="CCECFF"/>
                    </a:solidFill>
                    <a:ln w="14288" cap="flat">
                      <a:solidFill>
                        <a:srgbClr val="3333CC"/>
                      </a:solidFill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46" name="Freeform 721"/>
                    <p:cNvSpPr>
                      <a:spLocks/>
                    </p:cNvSpPr>
                    <p:nvPr/>
                  </p:nvSpPr>
                  <p:spPr bwMode="auto">
                    <a:xfrm>
                      <a:off x="762" y="1511"/>
                      <a:ext cx="127" cy="2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3"/>
                        </a:cxn>
                        <a:cxn ang="0">
                          <a:pos x="11" y="3"/>
                        </a:cxn>
                        <a:cxn ang="0">
                          <a:pos x="14" y="0"/>
                        </a:cxn>
                      </a:cxnLst>
                      <a:rect l="0" t="0" r="r" b="b"/>
                      <a:pathLst>
                        <a:path w="14" h="3">
                          <a:moveTo>
                            <a:pt x="0" y="3"/>
                          </a:moveTo>
                          <a:lnTo>
                            <a:pt x="11" y="3"/>
                          </a:lnTo>
                          <a:lnTo>
                            <a:pt x="14" y="0"/>
                          </a:lnTo>
                        </a:path>
                      </a:pathLst>
                    </a:custGeom>
                    <a:solidFill>
                      <a:srgbClr val="CCECFF"/>
                    </a:solidFill>
                    <a:ln w="14288" cap="flat">
                      <a:solidFill>
                        <a:srgbClr val="3333CC"/>
                      </a:solidFill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47" name="Line 72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62" y="1538"/>
                      <a:ext cx="1" cy="83"/>
                    </a:xfrm>
                    <a:prstGeom prst="line">
                      <a:avLst/>
                    </a:prstGeom>
                    <a:noFill/>
                    <a:ln w="14288">
                      <a:solidFill>
                        <a:srgbClr val="3333CC"/>
                      </a:solidFill>
                      <a:miter lim="800000"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686" name="Group 723"/>
                <p:cNvGrpSpPr>
                  <a:grpSpLocks/>
                </p:cNvGrpSpPr>
                <p:nvPr/>
              </p:nvGrpSpPr>
              <p:grpSpPr bwMode="auto">
                <a:xfrm>
                  <a:off x="535" y="1410"/>
                  <a:ext cx="354" cy="119"/>
                  <a:chOff x="535" y="1410"/>
                  <a:chExt cx="354" cy="119"/>
                </a:xfrm>
              </p:grpSpPr>
              <p:grpSp>
                <p:nvGrpSpPr>
                  <p:cNvPr id="705" name="Group 724"/>
                  <p:cNvGrpSpPr>
                    <a:grpSpLocks/>
                  </p:cNvGrpSpPr>
                  <p:nvPr/>
                </p:nvGrpSpPr>
                <p:grpSpPr bwMode="auto">
                  <a:xfrm>
                    <a:off x="535" y="1410"/>
                    <a:ext cx="136" cy="119"/>
                    <a:chOff x="535" y="1410"/>
                    <a:chExt cx="136" cy="119"/>
                  </a:xfrm>
                </p:grpSpPr>
                <p:sp>
                  <p:nvSpPr>
                    <p:cNvPr id="633" name="Freeform 725"/>
                    <p:cNvSpPr>
                      <a:spLocks/>
                    </p:cNvSpPr>
                    <p:nvPr/>
                  </p:nvSpPr>
                  <p:spPr bwMode="auto">
                    <a:xfrm>
                      <a:off x="535" y="1410"/>
                      <a:ext cx="136" cy="119"/>
                    </a:xfrm>
                    <a:custGeom>
                      <a:avLst/>
                      <a:gdLst/>
                      <a:ahLst/>
                      <a:cxnLst>
                        <a:cxn ang="0">
                          <a:pos x="36" y="0"/>
                        </a:cxn>
                        <a:cxn ang="0">
                          <a:pos x="0" y="37"/>
                        </a:cxn>
                        <a:cxn ang="0">
                          <a:pos x="0" y="119"/>
                        </a:cxn>
                        <a:cxn ang="0">
                          <a:pos x="109" y="119"/>
                        </a:cxn>
                        <a:cxn ang="0">
                          <a:pos x="136" y="92"/>
                        </a:cxn>
                        <a:cxn ang="0">
                          <a:pos x="136" y="0"/>
                        </a:cxn>
                        <a:cxn ang="0">
                          <a:pos x="36" y="0"/>
                        </a:cxn>
                      </a:cxnLst>
                      <a:rect l="0" t="0" r="r" b="b"/>
                      <a:pathLst>
                        <a:path w="136" h="119">
                          <a:moveTo>
                            <a:pt x="36" y="0"/>
                          </a:moveTo>
                          <a:lnTo>
                            <a:pt x="0" y="37"/>
                          </a:lnTo>
                          <a:lnTo>
                            <a:pt x="0" y="119"/>
                          </a:lnTo>
                          <a:lnTo>
                            <a:pt x="109" y="119"/>
                          </a:lnTo>
                          <a:lnTo>
                            <a:pt x="136" y="92"/>
                          </a:lnTo>
                          <a:lnTo>
                            <a:pt x="136" y="0"/>
                          </a:lnTo>
                          <a:lnTo>
                            <a:pt x="36" y="0"/>
                          </a:lnTo>
                          <a:close/>
                        </a:path>
                      </a:pathLst>
                    </a:custGeom>
                    <a:solidFill>
                      <a:srgbClr val="CCECF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34" name="Freeform 726"/>
                    <p:cNvSpPr>
                      <a:spLocks/>
                    </p:cNvSpPr>
                    <p:nvPr/>
                  </p:nvSpPr>
                  <p:spPr bwMode="auto">
                    <a:xfrm>
                      <a:off x="535" y="1410"/>
                      <a:ext cx="136" cy="3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37"/>
                        </a:cxn>
                        <a:cxn ang="0">
                          <a:pos x="109" y="37"/>
                        </a:cxn>
                        <a:cxn ang="0">
                          <a:pos x="136" y="0"/>
                        </a:cxn>
                        <a:cxn ang="0">
                          <a:pos x="36" y="0"/>
                        </a:cxn>
                        <a:cxn ang="0">
                          <a:pos x="0" y="37"/>
                        </a:cxn>
                      </a:cxnLst>
                      <a:rect l="0" t="0" r="r" b="b"/>
                      <a:pathLst>
                        <a:path w="136" h="37">
                          <a:moveTo>
                            <a:pt x="0" y="37"/>
                          </a:moveTo>
                          <a:lnTo>
                            <a:pt x="109" y="37"/>
                          </a:lnTo>
                          <a:lnTo>
                            <a:pt x="136" y="0"/>
                          </a:lnTo>
                          <a:lnTo>
                            <a:pt x="36" y="0"/>
                          </a:lnTo>
                          <a:lnTo>
                            <a:pt x="0" y="37"/>
                          </a:lnTo>
                          <a:close/>
                        </a:path>
                      </a:pathLst>
                    </a:custGeom>
                    <a:solidFill>
                      <a:srgbClr val="CCECF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35" name="Freeform 727"/>
                    <p:cNvSpPr>
                      <a:spLocks/>
                    </p:cNvSpPr>
                    <p:nvPr/>
                  </p:nvSpPr>
                  <p:spPr bwMode="auto">
                    <a:xfrm>
                      <a:off x="644" y="1410"/>
                      <a:ext cx="27" cy="119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37"/>
                        </a:cxn>
                        <a:cxn ang="0">
                          <a:pos x="27" y="0"/>
                        </a:cxn>
                        <a:cxn ang="0">
                          <a:pos x="27" y="92"/>
                        </a:cxn>
                        <a:cxn ang="0">
                          <a:pos x="0" y="119"/>
                        </a:cxn>
                        <a:cxn ang="0">
                          <a:pos x="0" y="37"/>
                        </a:cxn>
                      </a:cxnLst>
                      <a:rect l="0" t="0" r="r" b="b"/>
                      <a:pathLst>
                        <a:path w="27" h="119">
                          <a:moveTo>
                            <a:pt x="0" y="37"/>
                          </a:moveTo>
                          <a:lnTo>
                            <a:pt x="27" y="0"/>
                          </a:lnTo>
                          <a:lnTo>
                            <a:pt x="27" y="92"/>
                          </a:lnTo>
                          <a:lnTo>
                            <a:pt x="0" y="119"/>
                          </a:lnTo>
                          <a:lnTo>
                            <a:pt x="0" y="37"/>
                          </a:lnTo>
                          <a:close/>
                        </a:path>
                      </a:pathLst>
                    </a:custGeom>
                    <a:solidFill>
                      <a:srgbClr val="CCECF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36" name="Freeform 728"/>
                    <p:cNvSpPr>
                      <a:spLocks/>
                    </p:cNvSpPr>
                    <p:nvPr/>
                  </p:nvSpPr>
                  <p:spPr bwMode="auto">
                    <a:xfrm>
                      <a:off x="535" y="1410"/>
                      <a:ext cx="136" cy="119"/>
                    </a:xfrm>
                    <a:custGeom>
                      <a:avLst/>
                      <a:gdLst/>
                      <a:ahLst/>
                      <a:cxnLst>
                        <a:cxn ang="0">
                          <a:pos x="4" y="0"/>
                        </a:cxn>
                        <a:cxn ang="0">
                          <a:pos x="0" y="4"/>
                        </a:cxn>
                        <a:cxn ang="0">
                          <a:pos x="0" y="13"/>
                        </a:cxn>
                        <a:cxn ang="0">
                          <a:pos x="12" y="13"/>
                        </a:cxn>
                        <a:cxn ang="0">
                          <a:pos x="15" y="10"/>
                        </a:cxn>
                        <a:cxn ang="0">
                          <a:pos x="15" y="0"/>
                        </a:cxn>
                        <a:cxn ang="0">
                          <a:pos x="4" y="0"/>
                        </a:cxn>
                      </a:cxnLst>
                      <a:rect l="0" t="0" r="r" b="b"/>
                      <a:pathLst>
                        <a:path w="15" h="13">
                          <a:moveTo>
                            <a:pt x="4" y="0"/>
                          </a:moveTo>
                          <a:lnTo>
                            <a:pt x="0" y="4"/>
                          </a:lnTo>
                          <a:lnTo>
                            <a:pt x="0" y="13"/>
                          </a:lnTo>
                          <a:lnTo>
                            <a:pt x="12" y="13"/>
                          </a:lnTo>
                          <a:lnTo>
                            <a:pt x="15" y="10"/>
                          </a:lnTo>
                          <a:lnTo>
                            <a:pt x="15" y="0"/>
                          </a:lnTo>
                          <a:lnTo>
                            <a:pt x="4" y="0"/>
                          </a:lnTo>
                          <a:close/>
                        </a:path>
                      </a:pathLst>
                    </a:custGeom>
                    <a:solidFill>
                      <a:srgbClr val="CCECFF"/>
                    </a:solidFill>
                    <a:ln w="14288" cap="flat">
                      <a:solidFill>
                        <a:srgbClr val="3333CC"/>
                      </a:solidFill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37" name="Freeform 729"/>
                    <p:cNvSpPr>
                      <a:spLocks/>
                    </p:cNvSpPr>
                    <p:nvPr/>
                  </p:nvSpPr>
                  <p:spPr bwMode="auto">
                    <a:xfrm>
                      <a:off x="535" y="1410"/>
                      <a:ext cx="136" cy="3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4"/>
                        </a:cxn>
                        <a:cxn ang="0">
                          <a:pos x="12" y="4"/>
                        </a:cxn>
                        <a:cxn ang="0">
                          <a:pos x="15" y="0"/>
                        </a:cxn>
                      </a:cxnLst>
                      <a:rect l="0" t="0" r="r" b="b"/>
                      <a:pathLst>
                        <a:path w="15" h="4">
                          <a:moveTo>
                            <a:pt x="0" y="4"/>
                          </a:moveTo>
                          <a:lnTo>
                            <a:pt x="12" y="4"/>
                          </a:lnTo>
                          <a:lnTo>
                            <a:pt x="15" y="0"/>
                          </a:lnTo>
                        </a:path>
                      </a:pathLst>
                    </a:custGeom>
                    <a:solidFill>
                      <a:srgbClr val="CCECFF"/>
                    </a:solidFill>
                    <a:ln w="14288" cap="flat">
                      <a:solidFill>
                        <a:srgbClr val="3333CC"/>
                      </a:solidFill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38" name="Line 73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44" y="1447"/>
                      <a:ext cx="1" cy="82"/>
                    </a:xfrm>
                    <a:prstGeom prst="line">
                      <a:avLst/>
                    </a:prstGeom>
                    <a:noFill/>
                    <a:ln w="14288">
                      <a:solidFill>
                        <a:srgbClr val="3333CC"/>
                      </a:solidFill>
                      <a:miter lim="800000"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706" name="Group 731"/>
                  <p:cNvGrpSpPr>
                    <a:grpSpLocks/>
                  </p:cNvGrpSpPr>
                  <p:nvPr/>
                </p:nvGrpSpPr>
                <p:grpSpPr bwMode="auto">
                  <a:xfrm>
                    <a:off x="653" y="1410"/>
                    <a:ext cx="127" cy="119"/>
                    <a:chOff x="653" y="1410"/>
                    <a:chExt cx="127" cy="119"/>
                  </a:xfrm>
                </p:grpSpPr>
                <p:sp>
                  <p:nvSpPr>
                    <p:cNvPr id="627" name="Freeform 732"/>
                    <p:cNvSpPr>
                      <a:spLocks/>
                    </p:cNvSpPr>
                    <p:nvPr/>
                  </p:nvSpPr>
                  <p:spPr bwMode="auto">
                    <a:xfrm>
                      <a:off x="653" y="1410"/>
                      <a:ext cx="127" cy="119"/>
                    </a:xfrm>
                    <a:custGeom>
                      <a:avLst/>
                      <a:gdLst/>
                      <a:ahLst/>
                      <a:cxnLst>
                        <a:cxn ang="0">
                          <a:pos x="27" y="0"/>
                        </a:cxn>
                        <a:cxn ang="0">
                          <a:pos x="0" y="37"/>
                        </a:cxn>
                        <a:cxn ang="0">
                          <a:pos x="0" y="119"/>
                        </a:cxn>
                        <a:cxn ang="0">
                          <a:pos x="100" y="119"/>
                        </a:cxn>
                        <a:cxn ang="0">
                          <a:pos x="127" y="92"/>
                        </a:cxn>
                        <a:cxn ang="0">
                          <a:pos x="127" y="0"/>
                        </a:cxn>
                        <a:cxn ang="0">
                          <a:pos x="27" y="0"/>
                        </a:cxn>
                      </a:cxnLst>
                      <a:rect l="0" t="0" r="r" b="b"/>
                      <a:pathLst>
                        <a:path w="127" h="119">
                          <a:moveTo>
                            <a:pt x="27" y="0"/>
                          </a:moveTo>
                          <a:lnTo>
                            <a:pt x="0" y="37"/>
                          </a:lnTo>
                          <a:lnTo>
                            <a:pt x="0" y="119"/>
                          </a:lnTo>
                          <a:lnTo>
                            <a:pt x="100" y="119"/>
                          </a:lnTo>
                          <a:lnTo>
                            <a:pt x="127" y="92"/>
                          </a:lnTo>
                          <a:lnTo>
                            <a:pt x="127" y="0"/>
                          </a:lnTo>
                          <a:lnTo>
                            <a:pt x="27" y="0"/>
                          </a:lnTo>
                          <a:close/>
                        </a:path>
                      </a:pathLst>
                    </a:custGeom>
                    <a:solidFill>
                      <a:srgbClr val="CCECF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28" name="Freeform 733"/>
                    <p:cNvSpPr>
                      <a:spLocks/>
                    </p:cNvSpPr>
                    <p:nvPr/>
                  </p:nvSpPr>
                  <p:spPr bwMode="auto">
                    <a:xfrm>
                      <a:off x="653" y="1410"/>
                      <a:ext cx="127" cy="3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37"/>
                        </a:cxn>
                        <a:cxn ang="0">
                          <a:pos x="100" y="37"/>
                        </a:cxn>
                        <a:cxn ang="0">
                          <a:pos x="127" y="0"/>
                        </a:cxn>
                        <a:cxn ang="0">
                          <a:pos x="27" y="0"/>
                        </a:cxn>
                        <a:cxn ang="0">
                          <a:pos x="0" y="37"/>
                        </a:cxn>
                      </a:cxnLst>
                      <a:rect l="0" t="0" r="r" b="b"/>
                      <a:pathLst>
                        <a:path w="127" h="37">
                          <a:moveTo>
                            <a:pt x="0" y="37"/>
                          </a:moveTo>
                          <a:lnTo>
                            <a:pt x="100" y="37"/>
                          </a:lnTo>
                          <a:lnTo>
                            <a:pt x="127" y="0"/>
                          </a:lnTo>
                          <a:lnTo>
                            <a:pt x="27" y="0"/>
                          </a:lnTo>
                          <a:lnTo>
                            <a:pt x="0" y="37"/>
                          </a:lnTo>
                          <a:close/>
                        </a:path>
                      </a:pathLst>
                    </a:custGeom>
                    <a:solidFill>
                      <a:srgbClr val="CCECF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29" name="Freeform 734"/>
                    <p:cNvSpPr>
                      <a:spLocks/>
                    </p:cNvSpPr>
                    <p:nvPr/>
                  </p:nvSpPr>
                  <p:spPr bwMode="auto">
                    <a:xfrm>
                      <a:off x="753" y="1410"/>
                      <a:ext cx="27" cy="119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37"/>
                        </a:cxn>
                        <a:cxn ang="0">
                          <a:pos x="27" y="0"/>
                        </a:cxn>
                        <a:cxn ang="0">
                          <a:pos x="27" y="92"/>
                        </a:cxn>
                        <a:cxn ang="0">
                          <a:pos x="0" y="119"/>
                        </a:cxn>
                        <a:cxn ang="0">
                          <a:pos x="0" y="37"/>
                        </a:cxn>
                      </a:cxnLst>
                      <a:rect l="0" t="0" r="r" b="b"/>
                      <a:pathLst>
                        <a:path w="27" h="119">
                          <a:moveTo>
                            <a:pt x="0" y="37"/>
                          </a:moveTo>
                          <a:lnTo>
                            <a:pt x="27" y="0"/>
                          </a:lnTo>
                          <a:lnTo>
                            <a:pt x="27" y="92"/>
                          </a:lnTo>
                          <a:lnTo>
                            <a:pt x="0" y="119"/>
                          </a:lnTo>
                          <a:lnTo>
                            <a:pt x="0" y="37"/>
                          </a:lnTo>
                          <a:close/>
                        </a:path>
                      </a:pathLst>
                    </a:custGeom>
                    <a:solidFill>
                      <a:srgbClr val="CCECF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30" name="Freeform 735"/>
                    <p:cNvSpPr>
                      <a:spLocks/>
                    </p:cNvSpPr>
                    <p:nvPr/>
                  </p:nvSpPr>
                  <p:spPr bwMode="auto">
                    <a:xfrm>
                      <a:off x="653" y="1410"/>
                      <a:ext cx="127" cy="119"/>
                    </a:xfrm>
                    <a:custGeom>
                      <a:avLst/>
                      <a:gdLst/>
                      <a:ahLst/>
                      <a:cxnLst>
                        <a:cxn ang="0">
                          <a:pos x="3" y="0"/>
                        </a:cxn>
                        <a:cxn ang="0">
                          <a:pos x="0" y="4"/>
                        </a:cxn>
                        <a:cxn ang="0">
                          <a:pos x="0" y="13"/>
                        </a:cxn>
                        <a:cxn ang="0">
                          <a:pos x="11" y="13"/>
                        </a:cxn>
                        <a:cxn ang="0">
                          <a:pos x="14" y="10"/>
                        </a:cxn>
                        <a:cxn ang="0">
                          <a:pos x="14" y="0"/>
                        </a:cxn>
                        <a:cxn ang="0">
                          <a:pos x="3" y="0"/>
                        </a:cxn>
                      </a:cxnLst>
                      <a:rect l="0" t="0" r="r" b="b"/>
                      <a:pathLst>
                        <a:path w="14" h="13">
                          <a:moveTo>
                            <a:pt x="3" y="0"/>
                          </a:moveTo>
                          <a:lnTo>
                            <a:pt x="0" y="4"/>
                          </a:lnTo>
                          <a:lnTo>
                            <a:pt x="0" y="13"/>
                          </a:lnTo>
                          <a:lnTo>
                            <a:pt x="11" y="13"/>
                          </a:lnTo>
                          <a:lnTo>
                            <a:pt x="14" y="10"/>
                          </a:lnTo>
                          <a:lnTo>
                            <a:pt x="14" y="0"/>
                          </a:lnTo>
                          <a:lnTo>
                            <a:pt x="3" y="0"/>
                          </a:lnTo>
                          <a:close/>
                        </a:path>
                      </a:pathLst>
                    </a:custGeom>
                    <a:solidFill>
                      <a:srgbClr val="CCECFF"/>
                    </a:solidFill>
                    <a:ln w="14288" cap="flat">
                      <a:solidFill>
                        <a:srgbClr val="3333CC"/>
                      </a:solidFill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31" name="Freeform 736"/>
                    <p:cNvSpPr>
                      <a:spLocks/>
                    </p:cNvSpPr>
                    <p:nvPr/>
                  </p:nvSpPr>
                  <p:spPr bwMode="auto">
                    <a:xfrm>
                      <a:off x="653" y="1410"/>
                      <a:ext cx="127" cy="3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4"/>
                        </a:cxn>
                        <a:cxn ang="0">
                          <a:pos x="11" y="4"/>
                        </a:cxn>
                        <a:cxn ang="0">
                          <a:pos x="14" y="0"/>
                        </a:cxn>
                      </a:cxnLst>
                      <a:rect l="0" t="0" r="r" b="b"/>
                      <a:pathLst>
                        <a:path w="14" h="4">
                          <a:moveTo>
                            <a:pt x="0" y="4"/>
                          </a:moveTo>
                          <a:lnTo>
                            <a:pt x="11" y="4"/>
                          </a:lnTo>
                          <a:lnTo>
                            <a:pt x="14" y="0"/>
                          </a:lnTo>
                        </a:path>
                      </a:pathLst>
                    </a:custGeom>
                    <a:solidFill>
                      <a:srgbClr val="CCECFF"/>
                    </a:solidFill>
                    <a:ln w="14288" cap="flat">
                      <a:solidFill>
                        <a:srgbClr val="3333CC"/>
                      </a:solidFill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32" name="Line 73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53" y="1447"/>
                      <a:ext cx="1" cy="82"/>
                    </a:xfrm>
                    <a:prstGeom prst="line">
                      <a:avLst/>
                    </a:prstGeom>
                    <a:noFill/>
                    <a:ln w="14288">
                      <a:solidFill>
                        <a:srgbClr val="3333CC"/>
                      </a:solidFill>
                      <a:miter lim="800000"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707" name="Group 738"/>
                  <p:cNvGrpSpPr>
                    <a:grpSpLocks/>
                  </p:cNvGrpSpPr>
                  <p:nvPr/>
                </p:nvGrpSpPr>
                <p:grpSpPr bwMode="auto">
                  <a:xfrm>
                    <a:off x="762" y="1410"/>
                    <a:ext cx="127" cy="119"/>
                    <a:chOff x="762" y="1410"/>
                    <a:chExt cx="127" cy="119"/>
                  </a:xfrm>
                </p:grpSpPr>
                <p:sp>
                  <p:nvSpPr>
                    <p:cNvPr id="621" name="Freeform 739"/>
                    <p:cNvSpPr>
                      <a:spLocks/>
                    </p:cNvSpPr>
                    <p:nvPr/>
                  </p:nvSpPr>
                  <p:spPr bwMode="auto">
                    <a:xfrm>
                      <a:off x="762" y="1410"/>
                      <a:ext cx="127" cy="119"/>
                    </a:xfrm>
                    <a:custGeom>
                      <a:avLst/>
                      <a:gdLst/>
                      <a:ahLst/>
                      <a:cxnLst>
                        <a:cxn ang="0">
                          <a:pos x="27" y="0"/>
                        </a:cxn>
                        <a:cxn ang="0">
                          <a:pos x="0" y="37"/>
                        </a:cxn>
                        <a:cxn ang="0">
                          <a:pos x="0" y="119"/>
                        </a:cxn>
                        <a:cxn ang="0">
                          <a:pos x="100" y="119"/>
                        </a:cxn>
                        <a:cxn ang="0">
                          <a:pos x="127" y="92"/>
                        </a:cxn>
                        <a:cxn ang="0">
                          <a:pos x="127" y="0"/>
                        </a:cxn>
                        <a:cxn ang="0">
                          <a:pos x="27" y="0"/>
                        </a:cxn>
                      </a:cxnLst>
                      <a:rect l="0" t="0" r="r" b="b"/>
                      <a:pathLst>
                        <a:path w="127" h="119">
                          <a:moveTo>
                            <a:pt x="27" y="0"/>
                          </a:moveTo>
                          <a:lnTo>
                            <a:pt x="0" y="37"/>
                          </a:lnTo>
                          <a:lnTo>
                            <a:pt x="0" y="119"/>
                          </a:lnTo>
                          <a:lnTo>
                            <a:pt x="100" y="119"/>
                          </a:lnTo>
                          <a:lnTo>
                            <a:pt x="127" y="92"/>
                          </a:lnTo>
                          <a:lnTo>
                            <a:pt x="127" y="0"/>
                          </a:lnTo>
                          <a:lnTo>
                            <a:pt x="27" y="0"/>
                          </a:lnTo>
                          <a:close/>
                        </a:path>
                      </a:pathLst>
                    </a:custGeom>
                    <a:solidFill>
                      <a:srgbClr val="CCECF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22" name="Freeform 740"/>
                    <p:cNvSpPr>
                      <a:spLocks/>
                    </p:cNvSpPr>
                    <p:nvPr/>
                  </p:nvSpPr>
                  <p:spPr bwMode="auto">
                    <a:xfrm>
                      <a:off x="762" y="1410"/>
                      <a:ext cx="127" cy="3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37"/>
                        </a:cxn>
                        <a:cxn ang="0">
                          <a:pos x="100" y="37"/>
                        </a:cxn>
                        <a:cxn ang="0">
                          <a:pos x="127" y="0"/>
                        </a:cxn>
                        <a:cxn ang="0">
                          <a:pos x="27" y="0"/>
                        </a:cxn>
                        <a:cxn ang="0">
                          <a:pos x="0" y="37"/>
                        </a:cxn>
                      </a:cxnLst>
                      <a:rect l="0" t="0" r="r" b="b"/>
                      <a:pathLst>
                        <a:path w="127" h="37">
                          <a:moveTo>
                            <a:pt x="0" y="37"/>
                          </a:moveTo>
                          <a:lnTo>
                            <a:pt x="100" y="37"/>
                          </a:lnTo>
                          <a:lnTo>
                            <a:pt x="127" y="0"/>
                          </a:lnTo>
                          <a:lnTo>
                            <a:pt x="27" y="0"/>
                          </a:lnTo>
                          <a:lnTo>
                            <a:pt x="0" y="37"/>
                          </a:lnTo>
                          <a:close/>
                        </a:path>
                      </a:pathLst>
                    </a:custGeom>
                    <a:solidFill>
                      <a:srgbClr val="CCECF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23" name="Freeform 741"/>
                    <p:cNvSpPr>
                      <a:spLocks/>
                    </p:cNvSpPr>
                    <p:nvPr/>
                  </p:nvSpPr>
                  <p:spPr bwMode="auto">
                    <a:xfrm>
                      <a:off x="862" y="1410"/>
                      <a:ext cx="27" cy="119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37"/>
                        </a:cxn>
                        <a:cxn ang="0">
                          <a:pos x="27" y="0"/>
                        </a:cxn>
                        <a:cxn ang="0">
                          <a:pos x="27" y="92"/>
                        </a:cxn>
                        <a:cxn ang="0">
                          <a:pos x="0" y="119"/>
                        </a:cxn>
                        <a:cxn ang="0">
                          <a:pos x="0" y="37"/>
                        </a:cxn>
                      </a:cxnLst>
                      <a:rect l="0" t="0" r="r" b="b"/>
                      <a:pathLst>
                        <a:path w="27" h="119">
                          <a:moveTo>
                            <a:pt x="0" y="37"/>
                          </a:moveTo>
                          <a:lnTo>
                            <a:pt x="27" y="0"/>
                          </a:lnTo>
                          <a:lnTo>
                            <a:pt x="27" y="92"/>
                          </a:lnTo>
                          <a:lnTo>
                            <a:pt x="0" y="119"/>
                          </a:lnTo>
                          <a:lnTo>
                            <a:pt x="0" y="37"/>
                          </a:lnTo>
                          <a:close/>
                        </a:path>
                      </a:pathLst>
                    </a:custGeom>
                    <a:solidFill>
                      <a:srgbClr val="CCECF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24" name="Freeform 742"/>
                    <p:cNvSpPr>
                      <a:spLocks/>
                    </p:cNvSpPr>
                    <p:nvPr/>
                  </p:nvSpPr>
                  <p:spPr bwMode="auto">
                    <a:xfrm>
                      <a:off x="762" y="1410"/>
                      <a:ext cx="127" cy="119"/>
                    </a:xfrm>
                    <a:custGeom>
                      <a:avLst/>
                      <a:gdLst/>
                      <a:ahLst/>
                      <a:cxnLst>
                        <a:cxn ang="0">
                          <a:pos x="3" y="0"/>
                        </a:cxn>
                        <a:cxn ang="0">
                          <a:pos x="0" y="4"/>
                        </a:cxn>
                        <a:cxn ang="0">
                          <a:pos x="0" y="13"/>
                        </a:cxn>
                        <a:cxn ang="0">
                          <a:pos x="11" y="13"/>
                        </a:cxn>
                        <a:cxn ang="0">
                          <a:pos x="14" y="10"/>
                        </a:cxn>
                        <a:cxn ang="0">
                          <a:pos x="14" y="0"/>
                        </a:cxn>
                        <a:cxn ang="0">
                          <a:pos x="3" y="0"/>
                        </a:cxn>
                      </a:cxnLst>
                      <a:rect l="0" t="0" r="r" b="b"/>
                      <a:pathLst>
                        <a:path w="14" h="13">
                          <a:moveTo>
                            <a:pt x="3" y="0"/>
                          </a:moveTo>
                          <a:lnTo>
                            <a:pt x="0" y="4"/>
                          </a:lnTo>
                          <a:lnTo>
                            <a:pt x="0" y="13"/>
                          </a:lnTo>
                          <a:lnTo>
                            <a:pt x="11" y="13"/>
                          </a:lnTo>
                          <a:lnTo>
                            <a:pt x="14" y="10"/>
                          </a:lnTo>
                          <a:lnTo>
                            <a:pt x="14" y="0"/>
                          </a:lnTo>
                          <a:lnTo>
                            <a:pt x="3" y="0"/>
                          </a:lnTo>
                          <a:close/>
                        </a:path>
                      </a:pathLst>
                    </a:custGeom>
                    <a:solidFill>
                      <a:srgbClr val="CCECFF"/>
                    </a:solidFill>
                    <a:ln w="14288" cap="flat">
                      <a:solidFill>
                        <a:srgbClr val="3333CC"/>
                      </a:solidFill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25" name="Freeform 743"/>
                    <p:cNvSpPr>
                      <a:spLocks/>
                    </p:cNvSpPr>
                    <p:nvPr/>
                  </p:nvSpPr>
                  <p:spPr bwMode="auto">
                    <a:xfrm>
                      <a:off x="762" y="1410"/>
                      <a:ext cx="127" cy="3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4"/>
                        </a:cxn>
                        <a:cxn ang="0">
                          <a:pos x="11" y="4"/>
                        </a:cxn>
                        <a:cxn ang="0">
                          <a:pos x="14" y="0"/>
                        </a:cxn>
                      </a:cxnLst>
                      <a:rect l="0" t="0" r="r" b="b"/>
                      <a:pathLst>
                        <a:path w="14" h="4">
                          <a:moveTo>
                            <a:pt x="0" y="4"/>
                          </a:moveTo>
                          <a:lnTo>
                            <a:pt x="11" y="4"/>
                          </a:lnTo>
                          <a:lnTo>
                            <a:pt x="14" y="0"/>
                          </a:lnTo>
                        </a:path>
                      </a:pathLst>
                    </a:custGeom>
                    <a:solidFill>
                      <a:srgbClr val="CCECFF"/>
                    </a:solidFill>
                    <a:ln w="14288" cap="flat">
                      <a:solidFill>
                        <a:srgbClr val="3333CC"/>
                      </a:solidFill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26" name="Line 74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62" y="1447"/>
                      <a:ext cx="1" cy="82"/>
                    </a:xfrm>
                    <a:prstGeom prst="line">
                      <a:avLst/>
                    </a:prstGeom>
                    <a:noFill/>
                    <a:ln w="14288">
                      <a:solidFill>
                        <a:srgbClr val="3333CC"/>
                      </a:solidFill>
                      <a:miter lim="800000"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</p:grpSp>
            </p:grpSp>
          </p:grpSp>
          <p:grpSp>
            <p:nvGrpSpPr>
              <p:cNvPr id="726" name="Group 745"/>
              <p:cNvGrpSpPr>
                <a:grpSpLocks/>
              </p:cNvGrpSpPr>
              <p:nvPr/>
            </p:nvGrpSpPr>
            <p:grpSpPr bwMode="auto">
              <a:xfrm>
                <a:off x="890" y="1774"/>
                <a:ext cx="354" cy="311"/>
                <a:chOff x="535" y="1410"/>
                <a:chExt cx="354" cy="311"/>
              </a:xfrm>
            </p:grpSpPr>
            <p:grpSp>
              <p:nvGrpSpPr>
                <p:cNvPr id="727" name="Group 746"/>
                <p:cNvGrpSpPr>
                  <a:grpSpLocks/>
                </p:cNvGrpSpPr>
                <p:nvPr/>
              </p:nvGrpSpPr>
              <p:grpSpPr bwMode="auto">
                <a:xfrm>
                  <a:off x="535" y="1602"/>
                  <a:ext cx="354" cy="119"/>
                  <a:chOff x="535" y="1602"/>
                  <a:chExt cx="354" cy="119"/>
                </a:xfrm>
              </p:grpSpPr>
              <p:grpSp>
                <p:nvGrpSpPr>
                  <p:cNvPr id="728" name="Group 747"/>
                  <p:cNvGrpSpPr>
                    <a:grpSpLocks/>
                  </p:cNvGrpSpPr>
                  <p:nvPr/>
                </p:nvGrpSpPr>
                <p:grpSpPr bwMode="auto">
                  <a:xfrm>
                    <a:off x="535" y="1602"/>
                    <a:ext cx="136" cy="119"/>
                    <a:chOff x="535" y="1602"/>
                    <a:chExt cx="136" cy="119"/>
                  </a:xfrm>
                </p:grpSpPr>
                <p:sp>
                  <p:nvSpPr>
                    <p:cNvPr id="609" name="Freeform 748"/>
                    <p:cNvSpPr>
                      <a:spLocks/>
                    </p:cNvSpPr>
                    <p:nvPr/>
                  </p:nvSpPr>
                  <p:spPr bwMode="auto">
                    <a:xfrm>
                      <a:off x="535" y="1602"/>
                      <a:ext cx="136" cy="119"/>
                    </a:xfrm>
                    <a:custGeom>
                      <a:avLst/>
                      <a:gdLst/>
                      <a:ahLst/>
                      <a:cxnLst>
                        <a:cxn ang="0">
                          <a:pos x="36" y="0"/>
                        </a:cxn>
                        <a:cxn ang="0">
                          <a:pos x="0" y="28"/>
                        </a:cxn>
                        <a:cxn ang="0">
                          <a:pos x="0" y="119"/>
                        </a:cxn>
                        <a:cxn ang="0">
                          <a:pos x="109" y="119"/>
                        </a:cxn>
                        <a:cxn ang="0">
                          <a:pos x="136" y="83"/>
                        </a:cxn>
                        <a:cxn ang="0">
                          <a:pos x="136" y="0"/>
                        </a:cxn>
                        <a:cxn ang="0">
                          <a:pos x="36" y="0"/>
                        </a:cxn>
                      </a:cxnLst>
                      <a:rect l="0" t="0" r="r" b="b"/>
                      <a:pathLst>
                        <a:path w="136" h="119">
                          <a:moveTo>
                            <a:pt x="36" y="0"/>
                          </a:moveTo>
                          <a:lnTo>
                            <a:pt x="0" y="28"/>
                          </a:lnTo>
                          <a:lnTo>
                            <a:pt x="0" y="119"/>
                          </a:lnTo>
                          <a:lnTo>
                            <a:pt x="109" y="119"/>
                          </a:lnTo>
                          <a:lnTo>
                            <a:pt x="136" y="83"/>
                          </a:lnTo>
                          <a:lnTo>
                            <a:pt x="136" y="0"/>
                          </a:lnTo>
                          <a:lnTo>
                            <a:pt x="36" y="0"/>
                          </a:lnTo>
                          <a:close/>
                        </a:path>
                      </a:pathLst>
                    </a:custGeom>
                    <a:solidFill>
                      <a:srgbClr val="CCECF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10" name="Freeform 749"/>
                    <p:cNvSpPr>
                      <a:spLocks/>
                    </p:cNvSpPr>
                    <p:nvPr/>
                  </p:nvSpPr>
                  <p:spPr bwMode="auto">
                    <a:xfrm>
                      <a:off x="535" y="1602"/>
                      <a:ext cx="136" cy="28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8"/>
                        </a:cxn>
                        <a:cxn ang="0">
                          <a:pos x="109" y="28"/>
                        </a:cxn>
                        <a:cxn ang="0">
                          <a:pos x="136" y="0"/>
                        </a:cxn>
                        <a:cxn ang="0">
                          <a:pos x="36" y="0"/>
                        </a:cxn>
                        <a:cxn ang="0">
                          <a:pos x="0" y="28"/>
                        </a:cxn>
                      </a:cxnLst>
                      <a:rect l="0" t="0" r="r" b="b"/>
                      <a:pathLst>
                        <a:path w="136" h="28">
                          <a:moveTo>
                            <a:pt x="0" y="28"/>
                          </a:moveTo>
                          <a:lnTo>
                            <a:pt x="109" y="28"/>
                          </a:lnTo>
                          <a:lnTo>
                            <a:pt x="136" y="0"/>
                          </a:lnTo>
                          <a:lnTo>
                            <a:pt x="36" y="0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CCECF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11" name="Freeform 750"/>
                    <p:cNvSpPr>
                      <a:spLocks/>
                    </p:cNvSpPr>
                    <p:nvPr/>
                  </p:nvSpPr>
                  <p:spPr bwMode="auto">
                    <a:xfrm>
                      <a:off x="644" y="1602"/>
                      <a:ext cx="27" cy="119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8"/>
                        </a:cxn>
                        <a:cxn ang="0">
                          <a:pos x="27" y="0"/>
                        </a:cxn>
                        <a:cxn ang="0">
                          <a:pos x="27" y="83"/>
                        </a:cxn>
                        <a:cxn ang="0">
                          <a:pos x="0" y="119"/>
                        </a:cxn>
                        <a:cxn ang="0">
                          <a:pos x="0" y="28"/>
                        </a:cxn>
                      </a:cxnLst>
                      <a:rect l="0" t="0" r="r" b="b"/>
                      <a:pathLst>
                        <a:path w="27" h="119">
                          <a:moveTo>
                            <a:pt x="0" y="28"/>
                          </a:moveTo>
                          <a:lnTo>
                            <a:pt x="27" y="0"/>
                          </a:lnTo>
                          <a:lnTo>
                            <a:pt x="27" y="83"/>
                          </a:lnTo>
                          <a:lnTo>
                            <a:pt x="0" y="119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CCECF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12" name="Freeform 751"/>
                    <p:cNvSpPr>
                      <a:spLocks/>
                    </p:cNvSpPr>
                    <p:nvPr/>
                  </p:nvSpPr>
                  <p:spPr bwMode="auto">
                    <a:xfrm>
                      <a:off x="535" y="1602"/>
                      <a:ext cx="136" cy="119"/>
                    </a:xfrm>
                    <a:custGeom>
                      <a:avLst/>
                      <a:gdLst/>
                      <a:ahLst/>
                      <a:cxnLst>
                        <a:cxn ang="0">
                          <a:pos x="4" y="0"/>
                        </a:cxn>
                        <a:cxn ang="0">
                          <a:pos x="0" y="3"/>
                        </a:cxn>
                        <a:cxn ang="0">
                          <a:pos x="0" y="13"/>
                        </a:cxn>
                        <a:cxn ang="0">
                          <a:pos x="12" y="13"/>
                        </a:cxn>
                        <a:cxn ang="0">
                          <a:pos x="15" y="9"/>
                        </a:cxn>
                        <a:cxn ang="0">
                          <a:pos x="15" y="0"/>
                        </a:cxn>
                        <a:cxn ang="0">
                          <a:pos x="4" y="0"/>
                        </a:cxn>
                      </a:cxnLst>
                      <a:rect l="0" t="0" r="r" b="b"/>
                      <a:pathLst>
                        <a:path w="15" h="13">
                          <a:moveTo>
                            <a:pt x="4" y="0"/>
                          </a:moveTo>
                          <a:lnTo>
                            <a:pt x="0" y="3"/>
                          </a:lnTo>
                          <a:lnTo>
                            <a:pt x="0" y="13"/>
                          </a:lnTo>
                          <a:lnTo>
                            <a:pt x="12" y="13"/>
                          </a:lnTo>
                          <a:lnTo>
                            <a:pt x="15" y="9"/>
                          </a:lnTo>
                          <a:lnTo>
                            <a:pt x="15" y="0"/>
                          </a:lnTo>
                          <a:lnTo>
                            <a:pt x="4" y="0"/>
                          </a:lnTo>
                          <a:close/>
                        </a:path>
                      </a:pathLst>
                    </a:custGeom>
                    <a:solidFill>
                      <a:srgbClr val="CCECFF"/>
                    </a:solidFill>
                    <a:ln w="14288" cap="flat">
                      <a:solidFill>
                        <a:srgbClr val="3333CC"/>
                      </a:solidFill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13" name="Freeform 752"/>
                    <p:cNvSpPr>
                      <a:spLocks/>
                    </p:cNvSpPr>
                    <p:nvPr/>
                  </p:nvSpPr>
                  <p:spPr bwMode="auto">
                    <a:xfrm>
                      <a:off x="535" y="1602"/>
                      <a:ext cx="136" cy="28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3"/>
                        </a:cxn>
                        <a:cxn ang="0">
                          <a:pos x="12" y="3"/>
                        </a:cxn>
                        <a:cxn ang="0">
                          <a:pos x="15" y="0"/>
                        </a:cxn>
                      </a:cxnLst>
                      <a:rect l="0" t="0" r="r" b="b"/>
                      <a:pathLst>
                        <a:path w="15" h="3">
                          <a:moveTo>
                            <a:pt x="0" y="3"/>
                          </a:moveTo>
                          <a:lnTo>
                            <a:pt x="12" y="3"/>
                          </a:lnTo>
                          <a:lnTo>
                            <a:pt x="15" y="0"/>
                          </a:lnTo>
                        </a:path>
                      </a:pathLst>
                    </a:custGeom>
                    <a:solidFill>
                      <a:srgbClr val="CCECFF"/>
                    </a:solidFill>
                    <a:ln w="14288" cap="flat">
                      <a:solidFill>
                        <a:srgbClr val="3333CC"/>
                      </a:solidFill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14" name="Line 75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44" y="1630"/>
                      <a:ext cx="1" cy="91"/>
                    </a:xfrm>
                    <a:prstGeom prst="line">
                      <a:avLst/>
                    </a:prstGeom>
                    <a:noFill/>
                    <a:ln w="14288">
                      <a:solidFill>
                        <a:srgbClr val="3333CC"/>
                      </a:solidFill>
                      <a:miter lim="800000"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747" name="Group 754"/>
                  <p:cNvGrpSpPr>
                    <a:grpSpLocks/>
                  </p:cNvGrpSpPr>
                  <p:nvPr/>
                </p:nvGrpSpPr>
                <p:grpSpPr bwMode="auto">
                  <a:xfrm>
                    <a:off x="653" y="1602"/>
                    <a:ext cx="127" cy="119"/>
                    <a:chOff x="653" y="1602"/>
                    <a:chExt cx="127" cy="119"/>
                  </a:xfrm>
                </p:grpSpPr>
                <p:sp>
                  <p:nvSpPr>
                    <p:cNvPr id="603" name="Freeform 755"/>
                    <p:cNvSpPr>
                      <a:spLocks/>
                    </p:cNvSpPr>
                    <p:nvPr/>
                  </p:nvSpPr>
                  <p:spPr bwMode="auto">
                    <a:xfrm>
                      <a:off x="653" y="1602"/>
                      <a:ext cx="127" cy="119"/>
                    </a:xfrm>
                    <a:custGeom>
                      <a:avLst/>
                      <a:gdLst/>
                      <a:ahLst/>
                      <a:cxnLst>
                        <a:cxn ang="0">
                          <a:pos x="27" y="0"/>
                        </a:cxn>
                        <a:cxn ang="0">
                          <a:pos x="0" y="28"/>
                        </a:cxn>
                        <a:cxn ang="0">
                          <a:pos x="0" y="119"/>
                        </a:cxn>
                        <a:cxn ang="0">
                          <a:pos x="100" y="119"/>
                        </a:cxn>
                        <a:cxn ang="0">
                          <a:pos x="127" y="83"/>
                        </a:cxn>
                        <a:cxn ang="0">
                          <a:pos x="127" y="0"/>
                        </a:cxn>
                        <a:cxn ang="0">
                          <a:pos x="27" y="0"/>
                        </a:cxn>
                      </a:cxnLst>
                      <a:rect l="0" t="0" r="r" b="b"/>
                      <a:pathLst>
                        <a:path w="127" h="119">
                          <a:moveTo>
                            <a:pt x="27" y="0"/>
                          </a:moveTo>
                          <a:lnTo>
                            <a:pt x="0" y="28"/>
                          </a:lnTo>
                          <a:lnTo>
                            <a:pt x="0" y="119"/>
                          </a:lnTo>
                          <a:lnTo>
                            <a:pt x="100" y="119"/>
                          </a:lnTo>
                          <a:lnTo>
                            <a:pt x="127" y="83"/>
                          </a:lnTo>
                          <a:lnTo>
                            <a:pt x="127" y="0"/>
                          </a:lnTo>
                          <a:lnTo>
                            <a:pt x="27" y="0"/>
                          </a:lnTo>
                          <a:close/>
                        </a:path>
                      </a:pathLst>
                    </a:custGeom>
                    <a:solidFill>
                      <a:srgbClr val="CCECF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04" name="Freeform 756"/>
                    <p:cNvSpPr>
                      <a:spLocks/>
                    </p:cNvSpPr>
                    <p:nvPr/>
                  </p:nvSpPr>
                  <p:spPr bwMode="auto">
                    <a:xfrm>
                      <a:off x="653" y="1602"/>
                      <a:ext cx="127" cy="28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8"/>
                        </a:cxn>
                        <a:cxn ang="0">
                          <a:pos x="100" y="28"/>
                        </a:cxn>
                        <a:cxn ang="0">
                          <a:pos x="127" y="0"/>
                        </a:cxn>
                        <a:cxn ang="0">
                          <a:pos x="27" y="0"/>
                        </a:cxn>
                        <a:cxn ang="0">
                          <a:pos x="0" y="28"/>
                        </a:cxn>
                      </a:cxnLst>
                      <a:rect l="0" t="0" r="r" b="b"/>
                      <a:pathLst>
                        <a:path w="127" h="28">
                          <a:moveTo>
                            <a:pt x="0" y="28"/>
                          </a:moveTo>
                          <a:lnTo>
                            <a:pt x="100" y="28"/>
                          </a:lnTo>
                          <a:lnTo>
                            <a:pt x="127" y="0"/>
                          </a:lnTo>
                          <a:lnTo>
                            <a:pt x="27" y="0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CCECF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05" name="Freeform 757"/>
                    <p:cNvSpPr>
                      <a:spLocks/>
                    </p:cNvSpPr>
                    <p:nvPr/>
                  </p:nvSpPr>
                  <p:spPr bwMode="auto">
                    <a:xfrm>
                      <a:off x="753" y="1602"/>
                      <a:ext cx="27" cy="119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8"/>
                        </a:cxn>
                        <a:cxn ang="0">
                          <a:pos x="27" y="0"/>
                        </a:cxn>
                        <a:cxn ang="0">
                          <a:pos x="27" y="83"/>
                        </a:cxn>
                        <a:cxn ang="0">
                          <a:pos x="0" y="119"/>
                        </a:cxn>
                        <a:cxn ang="0">
                          <a:pos x="0" y="28"/>
                        </a:cxn>
                      </a:cxnLst>
                      <a:rect l="0" t="0" r="r" b="b"/>
                      <a:pathLst>
                        <a:path w="27" h="119">
                          <a:moveTo>
                            <a:pt x="0" y="28"/>
                          </a:moveTo>
                          <a:lnTo>
                            <a:pt x="27" y="0"/>
                          </a:lnTo>
                          <a:lnTo>
                            <a:pt x="27" y="83"/>
                          </a:lnTo>
                          <a:lnTo>
                            <a:pt x="0" y="119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CCECF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06" name="Freeform 758"/>
                    <p:cNvSpPr>
                      <a:spLocks/>
                    </p:cNvSpPr>
                    <p:nvPr/>
                  </p:nvSpPr>
                  <p:spPr bwMode="auto">
                    <a:xfrm>
                      <a:off x="653" y="1602"/>
                      <a:ext cx="127" cy="119"/>
                    </a:xfrm>
                    <a:custGeom>
                      <a:avLst/>
                      <a:gdLst/>
                      <a:ahLst/>
                      <a:cxnLst>
                        <a:cxn ang="0">
                          <a:pos x="3" y="0"/>
                        </a:cxn>
                        <a:cxn ang="0">
                          <a:pos x="0" y="3"/>
                        </a:cxn>
                        <a:cxn ang="0">
                          <a:pos x="0" y="13"/>
                        </a:cxn>
                        <a:cxn ang="0">
                          <a:pos x="11" y="13"/>
                        </a:cxn>
                        <a:cxn ang="0">
                          <a:pos x="14" y="9"/>
                        </a:cxn>
                        <a:cxn ang="0">
                          <a:pos x="14" y="0"/>
                        </a:cxn>
                        <a:cxn ang="0">
                          <a:pos x="3" y="0"/>
                        </a:cxn>
                      </a:cxnLst>
                      <a:rect l="0" t="0" r="r" b="b"/>
                      <a:pathLst>
                        <a:path w="14" h="13">
                          <a:moveTo>
                            <a:pt x="3" y="0"/>
                          </a:moveTo>
                          <a:lnTo>
                            <a:pt x="0" y="3"/>
                          </a:lnTo>
                          <a:lnTo>
                            <a:pt x="0" y="13"/>
                          </a:lnTo>
                          <a:lnTo>
                            <a:pt x="11" y="13"/>
                          </a:lnTo>
                          <a:lnTo>
                            <a:pt x="14" y="9"/>
                          </a:lnTo>
                          <a:lnTo>
                            <a:pt x="14" y="0"/>
                          </a:lnTo>
                          <a:lnTo>
                            <a:pt x="3" y="0"/>
                          </a:lnTo>
                          <a:close/>
                        </a:path>
                      </a:pathLst>
                    </a:custGeom>
                    <a:solidFill>
                      <a:srgbClr val="CCECFF"/>
                    </a:solidFill>
                    <a:ln w="14288" cap="flat">
                      <a:solidFill>
                        <a:srgbClr val="3333CC"/>
                      </a:solidFill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07" name="Freeform 759"/>
                    <p:cNvSpPr>
                      <a:spLocks/>
                    </p:cNvSpPr>
                    <p:nvPr/>
                  </p:nvSpPr>
                  <p:spPr bwMode="auto">
                    <a:xfrm>
                      <a:off x="653" y="1602"/>
                      <a:ext cx="127" cy="28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3"/>
                        </a:cxn>
                        <a:cxn ang="0">
                          <a:pos x="11" y="3"/>
                        </a:cxn>
                        <a:cxn ang="0">
                          <a:pos x="14" y="0"/>
                        </a:cxn>
                      </a:cxnLst>
                      <a:rect l="0" t="0" r="r" b="b"/>
                      <a:pathLst>
                        <a:path w="14" h="3">
                          <a:moveTo>
                            <a:pt x="0" y="3"/>
                          </a:moveTo>
                          <a:lnTo>
                            <a:pt x="11" y="3"/>
                          </a:lnTo>
                          <a:lnTo>
                            <a:pt x="14" y="0"/>
                          </a:lnTo>
                        </a:path>
                      </a:pathLst>
                    </a:custGeom>
                    <a:solidFill>
                      <a:srgbClr val="CCECFF"/>
                    </a:solidFill>
                    <a:ln w="14288" cap="flat">
                      <a:solidFill>
                        <a:srgbClr val="3333CC"/>
                      </a:solidFill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08" name="Line 76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53" y="1630"/>
                      <a:ext cx="1" cy="91"/>
                    </a:xfrm>
                    <a:prstGeom prst="line">
                      <a:avLst/>
                    </a:prstGeom>
                    <a:noFill/>
                    <a:ln w="14288">
                      <a:solidFill>
                        <a:srgbClr val="3333CC"/>
                      </a:solidFill>
                      <a:miter lim="800000"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748" name="Group 761"/>
                  <p:cNvGrpSpPr>
                    <a:grpSpLocks/>
                  </p:cNvGrpSpPr>
                  <p:nvPr/>
                </p:nvGrpSpPr>
                <p:grpSpPr bwMode="auto">
                  <a:xfrm>
                    <a:off x="762" y="1602"/>
                    <a:ext cx="127" cy="119"/>
                    <a:chOff x="762" y="1602"/>
                    <a:chExt cx="127" cy="119"/>
                  </a:xfrm>
                </p:grpSpPr>
                <p:sp>
                  <p:nvSpPr>
                    <p:cNvPr id="597" name="Freeform 762"/>
                    <p:cNvSpPr>
                      <a:spLocks/>
                    </p:cNvSpPr>
                    <p:nvPr/>
                  </p:nvSpPr>
                  <p:spPr bwMode="auto">
                    <a:xfrm>
                      <a:off x="762" y="1602"/>
                      <a:ext cx="127" cy="119"/>
                    </a:xfrm>
                    <a:custGeom>
                      <a:avLst/>
                      <a:gdLst/>
                      <a:ahLst/>
                      <a:cxnLst>
                        <a:cxn ang="0">
                          <a:pos x="27" y="0"/>
                        </a:cxn>
                        <a:cxn ang="0">
                          <a:pos x="0" y="28"/>
                        </a:cxn>
                        <a:cxn ang="0">
                          <a:pos x="0" y="119"/>
                        </a:cxn>
                        <a:cxn ang="0">
                          <a:pos x="100" y="119"/>
                        </a:cxn>
                        <a:cxn ang="0">
                          <a:pos x="127" y="83"/>
                        </a:cxn>
                        <a:cxn ang="0">
                          <a:pos x="127" y="0"/>
                        </a:cxn>
                        <a:cxn ang="0">
                          <a:pos x="27" y="0"/>
                        </a:cxn>
                      </a:cxnLst>
                      <a:rect l="0" t="0" r="r" b="b"/>
                      <a:pathLst>
                        <a:path w="127" h="119">
                          <a:moveTo>
                            <a:pt x="27" y="0"/>
                          </a:moveTo>
                          <a:lnTo>
                            <a:pt x="0" y="28"/>
                          </a:lnTo>
                          <a:lnTo>
                            <a:pt x="0" y="119"/>
                          </a:lnTo>
                          <a:lnTo>
                            <a:pt x="100" y="119"/>
                          </a:lnTo>
                          <a:lnTo>
                            <a:pt x="127" y="83"/>
                          </a:lnTo>
                          <a:lnTo>
                            <a:pt x="127" y="0"/>
                          </a:lnTo>
                          <a:lnTo>
                            <a:pt x="27" y="0"/>
                          </a:lnTo>
                          <a:close/>
                        </a:path>
                      </a:pathLst>
                    </a:custGeom>
                    <a:solidFill>
                      <a:srgbClr val="CCECF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98" name="Freeform 763"/>
                    <p:cNvSpPr>
                      <a:spLocks/>
                    </p:cNvSpPr>
                    <p:nvPr/>
                  </p:nvSpPr>
                  <p:spPr bwMode="auto">
                    <a:xfrm>
                      <a:off x="762" y="1602"/>
                      <a:ext cx="127" cy="28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8"/>
                        </a:cxn>
                        <a:cxn ang="0">
                          <a:pos x="100" y="28"/>
                        </a:cxn>
                        <a:cxn ang="0">
                          <a:pos x="127" y="0"/>
                        </a:cxn>
                        <a:cxn ang="0">
                          <a:pos x="27" y="0"/>
                        </a:cxn>
                        <a:cxn ang="0">
                          <a:pos x="0" y="28"/>
                        </a:cxn>
                      </a:cxnLst>
                      <a:rect l="0" t="0" r="r" b="b"/>
                      <a:pathLst>
                        <a:path w="127" h="28">
                          <a:moveTo>
                            <a:pt x="0" y="28"/>
                          </a:moveTo>
                          <a:lnTo>
                            <a:pt x="100" y="28"/>
                          </a:lnTo>
                          <a:lnTo>
                            <a:pt x="127" y="0"/>
                          </a:lnTo>
                          <a:lnTo>
                            <a:pt x="27" y="0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CCECF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99" name="Freeform 764"/>
                    <p:cNvSpPr>
                      <a:spLocks/>
                    </p:cNvSpPr>
                    <p:nvPr/>
                  </p:nvSpPr>
                  <p:spPr bwMode="auto">
                    <a:xfrm>
                      <a:off x="862" y="1602"/>
                      <a:ext cx="27" cy="119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8"/>
                        </a:cxn>
                        <a:cxn ang="0">
                          <a:pos x="27" y="0"/>
                        </a:cxn>
                        <a:cxn ang="0">
                          <a:pos x="27" y="83"/>
                        </a:cxn>
                        <a:cxn ang="0">
                          <a:pos x="0" y="119"/>
                        </a:cxn>
                        <a:cxn ang="0">
                          <a:pos x="0" y="28"/>
                        </a:cxn>
                      </a:cxnLst>
                      <a:rect l="0" t="0" r="r" b="b"/>
                      <a:pathLst>
                        <a:path w="27" h="119">
                          <a:moveTo>
                            <a:pt x="0" y="28"/>
                          </a:moveTo>
                          <a:lnTo>
                            <a:pt x="27" y="0"/>
                          </a:lnTo>
                          <a:lnTo>
                            <a:pt x="27" y="83"/>
                          </a:lnTo>
                          <a:lnTo>
                            <a:pt x="0" y="119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CCECF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00" name="Freeform 765"/>
                    <p:cNvSpPr>
                      <a:spLocks/>
                    </p:cNvSpPr>
                    <p:nvPr/>
                  </p:nvSpPr>
                  <p:spPr bwMode="auto">
                    <a:xfrm>
                      <a:off x="762" y="1602"/>
                      <a:ext cx="127" cy="119"/>
                    </a:xfrm>
                    <a:custGeom>
                      <a:avLst/>
                      <a:gdLst/>
                      <a:ahLst/>
                      <a:cxnLst>
                        <a:cxn ang="0">
                          <a:pos x="3" y="0"/>
                        </a:cxn>
                        <a:cxn ang="0">
                          <a:pos x="0" y="3"/>
                        </a:cxn>
                        <a:cxn ang="0">
                          <a:pos x="0" y="13"/>
                        </a:cxn>
                        <a:cxn ang="0">
                          <a:pos x="11" y="13"/>
                        </a:cxn>
                        <a:cxn ang="0">
                          <a:pos x="14" y="9"/>
                        </a:cxn>
                        <a:cxn ang="0">
                          <a:pos x="14" y="0"/>
                        </a:cxn>
                        <a:cxn ang="0">
                          <a:pos x="3" y="0"/>
                        </a:cxn>
                      </a:cxnLst>
                      <a:rect l="0" t="0" r="r" b="b"/>
                      <a:pathLst>
                        <a:path w="14" h="13">
                          <a:moveTo>
                            <a:pt x="3" y="0"/>
                          </a:moveTo>
                          <a:lnTo>
                            <a:pt x="0" y="3"/>
                          </a:lnTo>
                          <a:lnTo>
                            <a:pt x="0" y="13"/>
                          </a:lnTo>
                          <a:lnTo>
                            <a:pt x="11" y="13"/>
                          </a:lnTo>
                          <a:lnTo>
                            <a:pt x="14" y="9"/>
                          </a:lnTo>
                          <a:lnTo>
                            <a:pt x="14" y="0"/>
                          </a:lnTo>
                          <a:lnTo>
                            <a:pt x="3" y="0"/>
                          </a:lnTo>
                          <a:close/>
                        </a:path>
                      </a:pathLst>
                    </a:custGeom>
                    <a:solidFill>
                      <a:srgbClr val="CCECFF"/>
                    </a:solidFill>
                    <a:ln w="14288" cap="flat">
                      <a:solidFill>
                        <a:srgbClr val="3333CC"/>
                      </a:solidFill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01" name="Freeform 766"/>
                    <p:cNvSpPr>
                      <a:spLocks/>
                    </p:cNvSpPr>
                    <p:nvPr/>
                  </p:nvSpPr>
                  <p:spPr bwMode="auto">
                    <a:xfrm>
                      <a:off x="762" y="1602"/>
                      <a:ext cx="127" cy="28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3"/>
                        </a:cxn>
                        <a:cxn ang="0">
                          <a:pos x="11" y="3"/>
                        </a:cxn>
                        <a:cxn ang="0">
                          <a:pos x="14" y="0"/>
                        </a:cxn>
                      </a:cxnLst>
                      <a:rect l="0" t="0" r="r" b="b"/>
                      <a:pathLst>
                        <a:path w="14" h="3">
                          <a:moveTo>
                            <a:pt x="0" y="3"/>
                          </a:moveTo>
                          <a:lnTo>
                            <a:pt x="11" y="3"/>
                          </a:lnTo>
                          <a:lnTo>
                            <a:pt x="14" y="0"/>
                          </a:lnTo>
                        </a:path>
                      </a:pathLst>
                    </a:custGeom>
                    <a:solidFill>
                      <a:srgbClr val="CCECFF"/>
                    </a:solidFill>
                    <a:ln w="14288" cap="flat">
                      <a:solidFill>
                        <a:srgbClr val="3333CC"/>
                      </a:solidFill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02" name="Line 76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62" y="1630"/>
                      <a:ext cx="1" cy="91"/>
                    </a:xfrm>
                    <a:prstGeom prst="line">
                      <a:avLst/>
                    </a:prstGeom>
                    <a:noFill/>
                    <a:ln w="14288">
                      <a:solidFill>
                        <a:srgbClr val="3333CC"/>
                      </a:solidFill>
                      <a:miter lim="800000"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749" name="Group 768"/>
                <p:cNvGrpSpPr>
                  <a:grpSpLocks/>
                </p:cNvGrpSpPr>
                <p:nvPr/>
              </p:nvGrpSpPr>
              <p:grpSpPr bwMode="auto">
                <a:xfrm>
                  <a:off x="535" y="1511"/>
                  <a:ext cx="354" cy="110"/>
                  <a:chOff x="535" y="1511"/>
                  <a:chExt cx="354" cy="110"/>
                </a:xfrm>
              </p:grpSpPr>
              <p:grpSp>
                <p:nvGrpSpPr>
                  <p:cNvPr id="750" name="Group 769"/>
                  <p:cNvGrpSpPr>
                    <a:grpSpLocks/>
                  </p:cNvGrpSpPr>
                  <p:nvPr/>
                </p:nvGrpSpPr>
                <p:grpSpPr bwMode="auto">
                  <a:xfrm>
                    <a:off x="535" y="1511"/>
                    <a:ext cx="136" cy="110"/>
                    <a:chOff x="535" y="1511"/>
                    <a:chExt cx="136" cy="110"/>
                  </a:xfrm>
                </p:grpSpPr>
                <p:sp>
                  <p:nvSpPr>
                    <p:cNvPr id="588" name="Freeform 770"/>
                    <p:cNvSpPr>
                      <a:spLocks/>
                    </p:cNvSpPr>
                    <p:nvPr/>
                  </p:nvSpPr>
                  <p:spPr bwMode="auto">
                    <a:xfrm>
                      <a:off x="535" y="1511"/>
                      <a:ext cx="136" cy="110"/>
                    </a:xfrm>
                    <a:custGeom>
                      <a:avLst/>
                      <a:gdLst/>
                      <a:ahLst/>
                      <a:cxnLst>
                        <a:cxn ang="0">
                          <a:pos x="36" y="0"/>
                        </a:cxn>
                        <a:cxn ang="0">
                          <a:pos x="0" y="27"/>
                        </a:cxn>
                        <a:cxn ang="0">
                          <a:pos x="0" y="110"/>
                        </a:cxn>
                        <a:cxn ang="0">
                          <a:pos x="109" y="110"/>
                        </a:cxn>
                        <a:cxn ang="0">
                          <a:pos x="136" y="82"/>
                        </a:cxn>
                        <a:cxn ang="0">
                          <a:pos x="136" y="0"/>
                        </a:cxn>
                        <a:cxn ang="0">
                          <a:pos x="36" y="0"/>
                        </a:cxn>
                      </a:cxnLst>
                      <a:rect l="0" t="0" r="r" b="b"/>
                      <a:pathLst>
                        <a:path w="136" h="110">
                          <a:moveTo>
                            <a:pt x="36" y="0"/>
                          </a:moveTo>
                          <a:lnTo>
                            <a:pt x="0" y="27"/>
                          </a:lnTo>
                          <a:lnTo>
                            <a:pt x="0" y="110"/>
                          </a:lnTo>
                          <a:lnTo>
                            <a:pt x="109" y="110"/>
                          </a:lnTo>
                          <a:lnTo>
                            <a:pt x="136" y="82"/>
                          </a:lnTo>
                          <a:lnTo>
                            <a:pt x="136" y="0"/>
                          </a:lnTo>
                          <a:lnTo>
                            <a:pt x="36" y="0"/>
                          </a:lnTo>
                          <a:close/>
                        </a:path>
                      </a:pathLst>
                    </a:custGeom>
                    <a:solidFill>
                      <a:srgbClr val="CCECF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89" name="Freeform 771"/>
                    <p:cNvSpPr>
                      <a:spLocks/>
                    </p:cNvSpPr>
                    <p:nvPr/>
                  </p:nvSpPr>
                  <p:spPr bwMode="auto">
                    <a:xfrm>
                      <a:off x="535" y="1511"/>
                      <a:ext cx="136" cy="2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7"/>
                        </a:cxn>
                        <a:cxn ang="0">
                          <a:pos x="109" y="27"/>
                        </a:cxn>
                        <a:cxn ang="0">
                          <a:pos x="136" y="0"/>
                        </a:cxn>
                        <a:cxn ang="0">
                          <a:pos x="36" y="0"/>
                        </a:cxn>
                        <a:cxn ang="0">
                          <a:pos x="0" y="27"/>
                        </a:cxn>
                      </a:cxnLst>
                      <a:rect l="0" t="0" r="r" b="b"/>
                      <a:pathLst>
                        <a:path w="136" h="27">
                          <a:moveTo>
                            <a:pt x="0" y="27"/>
                          </a:moveTo>
                          <a:lnTo>
                            <a:pt x="109" y="27"/>
                          </a:lnTo>
                          <a:lnTo>
                            <a:pt x="136" y="0"/>
                          </a:lnTo>
                          <a:lnTo>
                            <a:pt x="36" y="0"/>
                          </a:lnTo>
                          <a:lnTo>
                            <a:pt x="0" y="27"/>
                          </a:lnTo>
                          <a:close/>
                        </a:path>
                      </a:pathLst>
                    </a:custGeom>
                    <a:solidFill>
                      <a:srgbClr val="CCECF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90" name="Freeform 772"/>
                    <p:cNvSpPr>
                      <a:spLocks/>
                    </p:cNvSpPr>
                    <p:nvPr/>
                  </p:nvSpPr>
                  <p:spPr bwMode="auto">
                    <a:xfrm>
                      <a:off x="644" y="1511"/>
                      <a:ext cx="27" cy="110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7"/>
                        </a:cxn>
                        <a:cxn ang="0">
                          <a:pos x="27" y="0"/>
                        </a:cxn>
                        <a:cxn ang="0">
                          <a:pos x="27" y="82"/>
                        </a:cxn>
                        <a:cxn ang="0">
                          <a:pos x="0" y="110"/>
                        </a:cxn>
                        <a:cxn ang="0">
                          <a:pos x="0" y="27"/>
                        </a:cxn>
                      </a:cxnLst>
                      <a:rect l="0" t="0" r="r" b="b"/>
                      <a:pathLst>
                        <a:path w="27" h="110">
                          <a:moveTo>
                            <a:pt x="0" y="27"/>
                          </a:moveTo>
                          <a:lnTo>
                            <a:pt x="27" y="0"/>
                          </a:lnTo>
                          <a:lnTo>
                            <a:pt x="27" y="82"/>
                          </a:lnTo>
                          <a:lnTo>
                            <a:pt x="0" y="110"/>
                          </a:lnTo>
                          <a:lnTo>
                            <a:pt x="0" y="27"/>
                          </a:lnTo>
                          <a:close/>
                        </a:path>
                      </a:pathLst>
                    </a:custGeom>
                    <a:solidFill>
                      <a:srgbClr val="CCECF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91" name="Freeform 773"/>
                    <p:cNvSpPr>
                      <a:spLocks/>
                    </p:cNvSpPr>
                    <p:nvPr/>
                  </p:nvSpPr>
                  <p:spPr bwMode="auto">
                    <a:xfrm>
                      <a:off x="535" y="1511"/>
                      <a:ext cx="136" cy="110"/>
                    </a:xfrm>
                    <a:custGeom>
                      <a:avLst/>
                      <a:gdLst/>
                      <a:ahLst/>
                      <a:cxnLst>
                        <a:cxn ang="0">
                          <a:pos x="4" y="0"/>
                        </a:cxn>
                        <a:cxn ang="0">
                          <a:pos x="0" y="3"/>
                        </a:cxn>
                        <a:cxn ang="0">
                          <a:pos x="0" y="12"/>
                        </a:cxn>
                        <a:cxn ang="0">
                          <a:pos x="12" y="12"/>
                        </a:cxn>
                        <a:cxn ang="0">
                          <a:pos x="15" y="9"/>
                        </a:cxn>
                        <a:cxn ang="0">
                          <a:pos x="15" y="0"/>
                        </a:cxn>
                        <a:cxn ang="0">
                          <a:pos x="4" y="0"/>
                        </a:cxn>
                      </a:cxnLst>
                      <a:rect l="0" t="0" r="r" b="b"/>
                      <a:pathLst>
                        <a:path w="15" h="12">
                          <a:moveTo>
                            <a:pt x="4" y="0"/>
                          </a:moveTo>
                          <a:lnTo>
                            <a:pt x="0" y="3"/>
                          </a:lnTo>
                          <a:lnTo>
                            <a:pt x="0" y="12"/>
                          </a:lnTo>
                          <a:lnTo>
                            <a:pt x="12" y="12"/>
                          </a:lnTo>
                          <a:lnTo>
                            <a:pt x="15" y="9"/>
                          </a:lnTo>
                          <a:lnTo>
                            <a:pt x="15" y="0"/>
                          </a:lnTo>
                          <a:lnTo>
                            <a:pt x="4" y="0"/>
                          </a:lnTo>
                          <a:close/>
                        </a:path>
                      </a:pathLst>
                    </a:custGeom>
                    <a:solidFill>
                      <a:srgbClr val="CCECFF"/>
                    </a:solidFill>
                    <a:ln w="14288" cap="flat">
                      <a:solidFill>
                        <a:srgbClr val="3333CC"/>
                      </a:solidFill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92" name="Freeform 774"/>
                    <p:cNvSpPr>
                      <a:spLocks/>
                    </p:cNvSpPr>
                    <p:nvPr/>
                  </p:nvSpPr>
                  <p:spPr bwMode="auto">
                    <a:xfrm>
                      <a:off x="535" y="1511"/>
                      <a:ext cx="136" cy="2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3"/>
                        </a:cxn>
                        <a:cxn ang="0">
                          <a:pos x="12" y="3"/>
                        </a:cxn>
                        <a:cxn ang="0">
                          <a:pos x="15" y="0"/>
                        </a:cxn>
                      </a:cxnLst>
                      <a:rect l="0" t="0" r="r" b="b"/>
                      <a:pathLst>
                        <a:path w="15" h="3">
                          <a:moveTo>
                            <a:pt x="0" y="3"/>
                          </a:moveTo>
                          <a:lnTo>
                            <a:pt x="12" y="3"/>
                          </a:lnTo>
                          <a:lnTo>
                            <a:pt x="15" y="0"/>
                          </a:lnTo>
                        </a:path>
                      </a:pathLst>
                    </a:custGeom>
                    <a:solidFill>
                      <a:srgbClr val="CCECFF"/>
                    </a:solidFill>
                    <a:ln w="14288" cap="flat">
                      <a:solidFill>
                        <a:srgbClr val="3333CC"/>
                      </a:solidFill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93" name="Line 77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44" y="1538"/>
                      <a:ext cx="1" cy="83"/>
                    </a:xfrm>
                    <a:prstGeom prst="line">
                      <a:avLst/>
                    </a:prstGeom>
                    <a:noFill/>
                    <a:ln w="14288">
                      <a:solidFill>
                        <a:srgbClr val="3333CC"/>
                      </a:solidFill>
                      <a:miter lim="800000"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751" name="Group 776"/>
                  <p:cNvGrpSpPr>
                    <a:grpSpLocks/>
                  </p:cNvGrpSpPr>
                  <p:nvPr/>
                </p:nvGrpSpPr>
                <p:grpSpPr bwMode="auto">
                  <a:xfrm>
                    <a:off x="653" y="1511"/>
                    <a:ext cx="127" cy="110"/>
                    <a:chOff x="653" y="1511"/>
                    <a:chExt cx="127" cy="110"/>
                  </a:xfrm>
                </p:grpSpPr>
                <p:sp>
                  <p:nvSpPr>
                    <p:cNvPr id="582" name="Freeform 777"/>
                    <p:cNvSpPr>
                      <a:spLocks/>
                    </p:cNvSpPr>
                    <p:nvPr/>
                  </p:nvSpPr>
                  <p:spPr bwMode="auto">
                    <a:xfrm>
                      <a:off x="653" y="1511"/>
                      <a:ext cx="127" cy="110"/>
                    </a:xfrm>
                    <a:custGeom>
                      <a:avLst/>
                      <a:gdLst/>
                      <a:ahLst/>
                      <a:cxnLst>
                        <a:cxn ang="0">
                          <a:pos x="27" y="0"/>
                        </a:cxn>
                        <a:cxn ang="0">
                          <a:pos x="0" y="27"/>
                        </a:cxn>
                        <a:cxn ang="0">
                          <a:pos x="0" y="110"/>
                        </a:cxn>
                        <a:cxn ang="0">
                          <a:pos x="100" y="110"/>
                        </a:cxn>
                        <a:cxn ang="0">
                          <a:pos x="127" y="82"/>
                        </a:cxn>
                        <a:cxn ang="0">
                          <a:pos x="127" y="0"/>
                        </a:cxn>
                        <a:cxn ang="0">
                          <a:pos x="27" y="0"/>
                        </a:cxn>
                      </a:cxnLst>
                      <a:rect l="0" t="0" r="r" b="b"/>
                      <a:pathLst>
                        <a:path w="127" h="110">
                          <a:moveTo>
                            <a:pt x="27" y="0"/>
                          </a:moveTo>
                          <a:lnTo>
                            <a:pt x="0" y="27"/>
                          </a:lnTo>
                          <a:lnTo>
                            <a:pt x="0" y="110"/>
                          </a:lnTo>
                          <a:lnTo>
                            <a:pt x="100" y="110"/>
                          </a:lnTo>
                          <a:lnTo>
                            <a:pt x="127" y="82"/>
                          </a:lnTo>
                          <a:lnTo>
                            <a:pt x="127" y="0"/>
                          </a:lnTo>
                          <a:lnTo>
                            <a:pt x="27" y="0"/>
                          </a:lnTo>
                          <a:close/>
                        </a:path>
                      </a:pathLst>
                    </a:custGeom>
                    <a:solidFill>
                      <a:srgbClr val="CCECF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83" name="Freeform 778"/>
                    <p:cNvSpPr>
                      <a:spLocks/>
                    </p:cNvSpPr>
                    <p:nvPr/>
                  </p:nvSpPr>
                  <p:spPr bwMode="auto">
                    <a:xfrm>
                      <a:off x="653" y="1511"/>
                      <a:ext cx="127" cy="2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7"/>
                        </a:cxn>
                        <a:cxn ang="0">
                          <a:pos x="100" y="27"/>
                        </a:cxn>
                        <a:cxn ang="0">
                          <a:pos x="127" y="0"/>
                        </a:cxn>
                        <a:cxn ang="0">
                          <a:pos x="27" y="0"/>
                        </a:cxn>
                        <a:cxn ang="0">
                          <a:pos x="0" y="27"/>
                        </a:cxn>
                      </a:cxnLst>
                      <a:rect l="0" t="0" r="r" b="b"/>
                      <a:pathLst>
                        <a:path w="127" h="27">
                          <a:moveTo>
                            <a:pt x="0" y="27"/>
                          </a:moveTo>
                          <a:lnTo>
                            <a:pt x="100" y="27"/>
                          </a:lnTo>
                          <a:lnTo>
                            <a:pt x="127" y="0"/>
                          </a:lnTo>
                          <a:lnTo>
                            <a:pt x="27" y="0"/>
                          </a:lnTo>
                          <a:lnTo>
                            <a:pt x="0" y="27"/>
                          </a:lnTo>
                          <a:close/>
                        </a:path>
                      </a:pathLst>
                    </a:custGeom>
                    <a:solidFill>
                      <a:srgbClr val="CCECF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84" name="Freeform 779"/>
                    <p:cNvSpPr>
                      <a:spLocks/>
                    </p:cNvSpPr>
                    <p:nvPr/>
                  </p:nvSpPr>
                  <p:spPr bwMode="auto">
                    <a:xfrm>
                      <a:off x="753" y="1511"/>
                      <a:ext cx="27" cy="110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7"/>
                        </a:cxn>
                        <a:cxn ang="0">
                          <a:pos x="27" y="0"/>
                        </a:cxn>
                        <a:cxn ang="0">
                          <a:pos x="27" y="82"/>
                        </a:cxn>
                        <a:cxn ang="0">
                          <a:pos x="0" y="110"/>
                        </a:cxn>
                        <a:cxn ang="0">
                          <a:pos x="0" y="27"/>
                        </a:cxn>
                      </a:cxnLst>
                      <a:rect l="0" t="0" r="r" b="b"/>
                      <a:pathLst>
                        <a:path w="27" h="110">
                          <a:moveTo>
                            <a:pt x="0" y="27"/>
                          </a:moveTo>
                          <a:lnTo>
                            <a:pt x="27" y="0"/>
                          </a:lnTo>
                          <a:lnTo>
                            <a:pt x="27" y="82"/>
                          </a:lnTo>
                          <a:lnTo>
                            <a:pt x="0" y="110"/>
                          </a:lnTo>
                          <a:lnTo>
                            <a:pt x="0" y="27"/>
                          </a:lnTo>
                          <a:close/>
                        </a:path>
                      </a:pathLst>
                    </a:custGeom>
                    <a:solidFill>
                      <a:srgbClr val="CCECF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85" name="Freeform 780"/>
                    <p:cNvSpPr>
                      <a:spLocks/>
                    </p:cNvSpPr>
                    <p:nvPr/>
                  </p:nvSpPr>
                  <p:spPr bwMode="auto">
                    <a:xfrm>
                      <a:off x="653" y="1511"/>
                      <a:ext cx="127" cy="110"/>
                    </a:xfrm>
                    <a:custGeom>
                      <a:avLst/>
                      <a:gdLst/>
                      <a:ahLst/>
                      <a:cxnLst>
                        <a:cxn ang="0">
                          <a:pos x="3" y="0"/>
                        </a:cxn>
                        <a:cxn ang="0">
                          <a:pos x="0" y="3"/>
                        </a:cxn>
                        <a:cxn ang="0">
                          <a:pos x="0" y="12"/>
                        </a:cxn>
                        <a:cxn ang="0">
                          <a:pos x="11" y="12"/>
                        </a:cxn>
                        <a:cxn ang="0">
                          <a:pos x="14" y="9"/>
                        </a:cxn>
                        <a:cxn ang="0">
                          <a:pos x="14" y="0"/>
                        </a:cxn>
                        <a:cxn ang="0">
                          <a:pos x="3" y="0"/>
                        </a:cxn>
                      </a:cxnLst>
                      <a:rect l="0" t="0" r="r" b="b"/>
                      <a:pathLst>
                        <a:path w="14" h="12">
                          <a:moveTo>
                            <a:pt x="3" y="0"/>
                          </a:moveTo>
                          <a:lnTo>
                            <a:pt x="0" y="3"/>
                          </a:lnTo>
                          <a:lnTo>
                            <a:pt x="0" y="12"/>
                          </a:lnTo>
                          <a:lnTo>
                            <a:pt x="11" y="12"/>
                          </a:lnTo>
                          <a:lnTo>
                            <a:pt x="14" y="9"/>
                          </a:lnTo>
                          <a:lnTo>
                            <a:pt x="14" y="0"/>
                          </a:lnTo>
                          <a:lnTo>
                            <a:pt x="3" y="0"/>
                          </a:lnTo>
                          <a:close/>
                        </a:path>
                      </a:pathLst>
                    </a:custGeom>
                    <a:solidFill>
                      <a:srgbClr val="CCECFF"/>
                    </a:solidFill>
                    <a:ln w="14288" cap="flat">
                      <a:solidFill>
                        <a:srgbClr val="3333CC"/>
                      </a:solidFill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86" name="Freeform 781"/>
                    <p:cNvSpPr>
                      <a:spLocks/>
                    </p:cNvSpPr>
                    <p:nvPr/>
                  </p:nvSpPr>
                  <p:spPr bwMode="auto">
                    <a:xfrm>
                      <a:off x="653" y="1511"/>
                      <a:ext cx="127" cy="2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3"/>
                        </a:cxn>
                        <a:cxn ang="0">
                          <a:pos x="11" y="3"/>
                        </a:cxn>
                        <a:cxn ang="0">
                          <a:pos x="14" y="0"/>
                        </a:cxn>
                      </a:cxnLst>
                      <a:rect l="0" t="0" r="r" b="b"/>
                      <a:pathLst>
                        <a:path w="14" h="3">
                          <a:moveTo>
                            <a:pt x="0" y="3"/>
                          </a:moveTo>
                          <a:lnTo>
                            <a:pt x="11" y="3"/>
                          </a:lnTo>
                          <a:lnTo>
                            <a:pt x="14" y="0"/>
                          </a:lnTo>
                        </a:path>
                      </a:pathLst>
                    </a:custGeom>
                    <a:solidFill>
                      <a:srgbClr val="CCECFF"/>
                    </a:solidFill>
                    <a:ln w="14288" cap="flat">
                      <a:solidFill>
                        <a:srgbClr val="3333CC"/>
                      </a:solidFill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87" name="Line 78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53" y="1538"/>
                      <a:ext cx="1" cy="83"/>
                    </a:xfrm>
                    <a:prstGeom prst="line">
                      <a:avLst/>
                    </a:prstGeom>
                    <a:noFill/>
                    <a:ln w="14288">
                      <a:solidFill>
                        <a:srgbClr val="3333CC"/>
                      </a:solidFill>
                      <a:miter lim="800000"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752" name="Group 783"/>
                  <p:cNvGrpSpPr>
                    <a:grpSpLocks/>
                  </p:cNvGrpSpPr>
                  <p:nvPr/>
                </p:nvGrpSpPr>
                <p:grpSpPr bwMode="auto">
                  <a:xfrm>
                    <a:off x="762" y="1511"/>
                    <a:ext cx="127" cy="110"/>
                    <a:chOff x="762" y="1511"/>
                    <a:chExt cx="127" cy="110"/>
                  </a:xfrm>
                </p:grpSpPr>
                <p:sp>
                  <p:nvSpPr>
                    <p:cNvPr id="576" name="Freeform 784"/>
                    <p:cNvSpPr>
                      <a:spLocks/>
                    </p:cNvSpPr>
                    <p:nvPr/>
                  </p:nvSpPr>
                  <p:spPr bwMode="auto">
                    <a:xfrm>
                      <a:off x="762" y="1511"/>
                      <a:ext cx="127" cy="110"/>
                    </a:xfrm>
                    <a:custGeom>
                      <a:avLst/>
                      <a:gdLst/>
                      <a:ahLst/>
                      <a:cxnLst>
                        <a:cxn ang="0">
                          <a:pos x="27" y="0"/>
                        </a:cxn>
                        <a:cxn ang="0">
                          <a:pos x="0" y="27"/>
                        </a:cxn>
                        <a:cxn ang="0">
                          <a:pos x="0" y="110"/>
                        </a:cxn>
                        <a:cxn ang="0">
                          <a:pos x="100" y="110"/>
                        </a:cxn>
                        <a:cxn ang="0">
                          <a:pos x="127" y="82"/>
                        </a:cxn>
                        <a:cxn ang="0">
                          <a:pos x="127" y="0"/>
                        </a:cxn>
                        <a:cxn ang="0">
                          <a:pos x="27" y="0"/>
                        </a:cxn>
                      </a:cxnLst>
                      <a:rect l="0" t="0" r="r" b="b"/>
                      <a:pathLst>
                        <a:path w="127" h="110">
                          <a:moveTo>
                            <a:pt x="27" y="0"/>
                          </a:moveTo>
                          <a:lnTo>
                            <a:pt x="0" y="27"/>
                          </a:lnTo>
                          <a:lnTo>
                            <a:pt x="0" y="110"/>
                          </a:lnTo>
                          <a:lnTo>
                            <a:pt x="100" y="110"/>
                          </a:lnTo>
                          <a:lnTo>
                            <a:pt x="127" y="82"/>
                          </a:lnTo>
                          <a:lnTo>
                            <a:pt x="127" y="0"/>
                          </a:lnTo>
                          <a:lnTo>
                            <a:pt x="27" y="0"/>
                          </a:lnTo>
                          <a:close/>
                        </a:path>
                      </a:pathLst>
                    </a:custGeom>
                    <a:solidFill>
                      <a:srgbClr val="CCECF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77" name="Freeform 785"/>
                    <p:cNvSpPr>
                      <a:spLocks/>
                    </p:cNvSpPr>
                    <p:nvPr/>
                  </p:nvSpPr>
                  <p:spPr bwMode="auto">
                    <a:xfrm>
                      <a:off x="762" y="1511"/>
                      <a:ext cx="127" cy="2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7"/>
                        </a:cxn>
                        <a:cxn ang="0">
                          <a:pos x="100" y="27"/>
                        </a:cxn>
                        <a:cxn ang="0">
                          <a:pos x="127" y="0"/>
                        </a:cxn>
                        <a:cxn ang="0">
                          <a:pos x="27" y="0"/>
                        </a:cxn>
                        <a:cxn ang="0">
                          <a:pos x="0" y="27"/>
                        </a:cxn>
                      </a:cxnLst>
                      <a:rect l="0" t="0" r="r" b="b"/>
                      <a:pathLst>
                        <a:path w="127" h="27">
                          <a:moveTo>
                            <a:pt x="0" y="27"/>
                          </a:moveTo>
                          <a:lnTo>
                            <a:pt x="100" y="27"/>
                          </a:lnTo>
                          <a:lnTo>
                            <a:pt x="127" y="0"/>
                          </a:lnTo>
                          <a:lnTo>
                            <a:pt x="27" y="0"/>
                          </a:lnTo>
                          <a:lnTo>
                            <a:pt x="0" y="27"/>
                          </a:lnTo>
                          <a:close/>
                        </a:path>
                      </a:pathLst>
                    </a:custGeom>
                    <a:solidFill>
                      <a:srgbClr val="CCECF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78" name="Freeform 786"/>
                    <p:cNvSpPr>
                      <a:spLocks/>
                    </p:cNvSpPr>
                    <p:nvPr/>
                  </p:nvSpPr>
                  <p:spPr bwMode="auto">
                    <a:xfrm>
                      <a:off x="862" y="1511"/>
                      <a:ext cx="27" cy="110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7"/>
                        </a:cxn>
                        <a:cxn ang="0">
                          <a:pos x="27" y="0"/>
                        </a:cxn>
                        <a:cxn ang="0">
                          <a:pos x="27" y="82"/>
                        </a:cxn>
                        <a:cxn ang="0">
                          <a:pos x="0" y="110"/>
                        </a:cxn>
                        <a:cxn ang="0">
                          <a:pos x="0" y="27"/>
                        </a:cxn>
                      </a:cxnLst>
                      <a:rect l="0" t="0" r="r" b="b"/>
                      <a:pathLst>
                        <a:path w="27" h="110">
                          <a:moveTo>
                            <a:pt x="0" y="27"/>
                          </a:moveTo>
                          <a:lnTo>
                            <a:pt x="27" y="0"/>
                          </a:lnTo>
                          <a:lnTo>
                            <a:pt x="27" y="82"/>
                          </a:lnTo>
                          <a:lnTo>
                            <a:pt x="0" y="110"/>
                          </a:lnTo>
                          <a:lnTo>
                            <a:pt x="0" y="27"/>
                          </a:lnTo>
                          <a:close/>
                        </a:path>
                      </a:pathLst>
                    </a:custGeom>
                    <a:solidFill>
                      <a:srgbClr val="CCECF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79" name="Freeform 787"/>
                    <p:cNvSpPr>
                      <a:spLocks/>
                    </p:cNvSpPr>
                    <p:nvPr/>
                  </p:nvSpPr>
                  <p:spPr bwMode="auto">
                    <a:xfrm>
                      <a:off x="762" y="1511"/>
                      <a:ext cx="127" cy="110"/>
                    </a:xfrm>
                    <a:custGeom>
                      <a:avLst/>
                      <a:gdLst/>
                      <a:ahLst/>
                      <a:cxnLst>
                        <a:cxn ang="0">
                          <a:pos x="3" y="0"/>
                        </a:cxn>
                        <a:cxn ang="0">
                          <a:pos x="0" y="3"/>
                        </a:cxn>
                        <a:cxn ang="0">
                          <a:pos x="0" y="12"/>
                        </a:cxn>
                        <a:cxn ang="0">
                          <a:pos x="11" y="12"/>
                        </a:cxn>
                        <a:cxn ang="0">
                          <a:pos x="14" y="9"/>
                        </a:cxn>
                        <a:cxn ang="0">
                          <a:pos x="14" y="0"/>
                        </a:cxn>
                        <a:cxn ang="0">
                          <a:pos x="3" y="0"/>
                        </a:cxn>
                      </a:cxnLst>
                      <a:rect l="0" t="0" r="r" b="b"/>
                      <a:pathLst>
                        <a:path w="14" h="12">
                          <a:moveTo>
                            <a:pt x="3" y="0"/>
                          </a:moveTo>
                          <a:lnTo>
                            <a:pt x="0" y="3"/>
                          </a:lnTo>
                          <a:lnTo>
                            <a:pt x="0" y="12"/>
                          </a:lnTo>
                          <a:lnTo>
                            <a:pt x="11" y="12"/>
                          </a:lnTo>
                          <a:lnTo>
                            <a:pt x="14" y="9"/>
                          </a:lnTo>
                          <a:lnTo>
                            <a:pt x="14" y="0"/>
                          </a:lnTo>
                          <a:lnTo>
                            <a:pt x="3" y="0"/>
                          </a:lnTo>
                          <a:close/>
                        </a:path>
                      </a:pathLst>
                    </a:custGeom>
                    <a:solidFill>
                      <a:srgbClr val="CCECFF"/>
                    </a:solidFill>
                    <a:ln w="14288" cap="flat">
                      <a:solidFill>
                        <a:srgbClr val="3333CC"/>
                      </a:solidFill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80" name="Freeform 788"/>
                    <p:cNvSpPr>
                      <a:spLocks/>
                    </p:cNvSpPr>
                    <p:nvPr/>
                  </p:nvSpPr>
                  <p:spPr bwMode="auto">
                    <a:xfrm>
                      <a:off x="762" y="1511"/>
                      <a:ext cx="127" cy="2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3"/>
                        </a:cxn>
                        <a:cxn ang="0">
                          <a:pos x="11" y="3"/>
                        </a:cxn>
                        <a:cxn ang="0">
                          <a:pos x="14" y="0"/>
                        </a:cxn>
                      </a:cxnLst>
                      <a:rect l="0" t="0" r="r" b="b"/>
                      <a:pathLst>
                        <a:path w="14" h="3">
                          <a:moveTo>
                            <a:pt x="0" y="3"/>
                          </a:moveTo>
                          <a:lnTo>
                            <a:pt x="11" y="3"/>
                          </a:lnTo>
                          <a:lnTo>
                            <a:pt x="14" y="0"/>
                          </a:lnTo>
                        </a:path>
                      </a:pathLst>
                    </a:custGeom>
                    <a:solidFill>
                      <a:srgbClr val="CCECFF"/>
                    </a:solidFill>
                    <a:ln w="14288" cap="flat">
                      <a:solidFill>
                        <a:srgbClr val="3333CC"/>
                      </a:solidFill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81" name="Line 78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62" y="1538"/>
                      <a:ext cx="1" cy="83"/>
                    </a:xfrm>
                    <a:prstGeom prst="line">
                      <a:avLst/>
                    </a:prstGeom>
                    <a:noFill/>
                    <a:ln w="14288">
                      <a:solidFill>
                        <a:srgbClr val="3333CC"/>
                      </a:solidFill>
                      <a:miter lim="800000"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771" name="Group 790"/>
                <p:cNvGrpSpPr>
                  <a:grpSpLocks/>
                </p:cNvGrpSpPr>
                <p:nvPr/>
              </p:nvGrpSpPr>
              <p:grpSpPr bwMode="auto">
                <a:xfrm>
                  <a:off x="535" y="1410"/>
                  <a:ext cx="354" cy="119"/>
                  <a:chOff x="535" y="1410"/>
                  <a:chExt cx="354" cy="119"/>
                </a:xfrm>
              </p:grpSpPr>
              <p:grpSp>
                <p:nvGrpSpPr>
                  <p:cNvPr id="772" name="Group 791"/>
                  <p:cNvGrpSpPr>
                    <a:grpSpLocks/>
                  </p:cNvGrpSpPr>
                  <p:nvPr/>
                </p:nvGrpSpPr>
                <p:grpSpPr bwMode="auto">
                  <a:xfrm>
                    <a:off x="535" y="1410"/>
                    <a:ext cx="136" cy="119"/>
                    <a:chOff x="535" y="1410"/>
                    <a:chExt cx="136" cy="119"/>
                  </a:xfrm>
                </p:grpSpPr>
                <p:sp>
                  <p:nvSpPr>
                    <p:cNvPr id="567" name="Freeform 792"/>
                    <p:cNvSpPr>
                      <a:spLocks/>
                    </p:cNvSpPr>
                    <p:nvPr/>
                  </p:nvSpPr>
                  <p:spPr bwMode="auto">
                    <a:xfrm>
                      <a:off x="535" y="1410"/>
                      <a:ext cx="136" cy="119"/>
                    </a:xfrm>
                    <a:custGeom>
                      <a:avLst/>
                      <a:gdLst/>
                      <a:ahLst/>
                      <a:cxnLst>
                        <a:cxn ang="0">
                          <a:pos x="36" y="0"/>
                        </a:cxn>
                        <a:cxn ang="0">
                          <a:pos x="0" y="37"/>
                        </a:cxn>
                        <a:cxn ang="0">
                          <a:pos x="0" y="119"/>
                        </a:cxn>
                        <a:cxn ang="0">
                          <a:pos x="109" y="119"/>
                        </a:cxn>
                        <a:cxn ang="0">
                          <a:pos x="136" y="92"/>
                        </a:cxn>
                        <a:cxn ang="0">
                          <a:pos x="136" y="0"/>
                        </a:cxn>
                        <a:cxn ang="0">
                          <a:pos x="36" y="0"/>
                        </a:cxn>
                      </a:cxnLst>
                      <a:rect l="0" t="0" r="r" b="b"/>
                      <a:pathLst>
                        <a:path w="136" h="119">
                          <a:moveTo>
                            <a:pt x="36" y="0"/>
                          </a:moveTo>
                          <a:lnTo>
                            <a:pt x="0" y="37"/>
                          </a:lnTo>
                          <a:lnTo>
                            <a:pt x="0" y="119"/>
                          </a:lnTo>
                          <a:lnTo>
                            <a:pt x="109" y="119"/>
                          </a:lnTo>
                          <a:lnTo>
                            <a:pt x="136" y="92"/>
                          </a:lnTo>
                          <a:lnTo>
                            <a:pt x="136" y="0"/>
                          </a:lnTo>
                          <a:lnTo>
                            <a:pt x="36" y="0"/>
                          </a:lnTo>
                          <a:close/>
                        </a:path>
                      </a:pathLst>
                    </a:custGeom>
                    <a:solidFill>
                      <a:srgbClr val="CCECF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68" name="Freeform 793"/>
                    <p:cNvSpPr>
                      <a:spLocks/>
                    </p:cNvSpPr>
                    <p:nvPr/>
                  </p:nvSpPr>
                  <p:spPr bwMode="auto">
                    <a:xfrm>
                      <a:off x="535" y="1410"/>
                      <a:ext cx="136" cy="3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37"/>
                        </a:cxn>
                        <a:cxn ang="0">
                          <a:pos x="109" y="37"/>
                        </a:cxn>
                        <a:cxn ang="0">
                          <a:pos x="136" y="0"/>
                        </a:cxn>
                        <a:cxn ang="0">
                          <a:pos x="36" y="0"/>
                        </a:cxn>
                        <a:cxn ang="0">
                          <a:pos x="0" y="37"/>
                        </a:cxn>
                      </a:cxnLst>
                      <a:rect l="0" t="0" r="r" b="b"/>
                      <a:pathLst>
                        <a:path w="136" h="37">
                          <a:moveTo>
                            <a:pt x="0" y="37"/>
                          </a:moveTo>
                          <a:lnTo>
                            <a:pt x="109" y="37"/>
                          </a:lnTo>
                          <a:lnTo>
                            <a:pt x="136" y="0"/>
                          </a:lnTo>
                          <a:lnTo>
                            <a:pt x="36" y="0"/>
                          </a:lnTo>
                          <a:lnTo>
                            <a:pt x="0" y="37"/>
                          </a:lnTo>
                          <a:close/>
                        </a:path>
                      </a:pathLst>
                    </a:custGeom>
                    <a:solidFill>
                      <a:srgbClr val="CCECF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69" name="Freeform 794"/>
                    <p:cNvSpPr>
                      <a:spLocks/>
                    </p:cNvSpPr>
                    <p:nvPr/>
                  </p:nvSpPr>
                  <p:spPr bwMode="auto">
                    <a:xfrm>
                      <a:off x="644" y="1410"/>
                      <a:ext cx="27" cy="119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37"/>
                        </a:cxn>
                        <a:cxn ang="0">
                          <a:pos x="27" y="0"/>
                        </a:cxn>
                        <a:cxn ang="0">
                          <a:pos x="27" y="92"/>
                        </a:cxn>
                        <a:cxn ang="0">
                          <a:pos x="0" y="119"/>
                        </a:cxn>
                        <a:cxn ang="0">
                          <a:pos x="0" y="37"/>
                        </a:cxn>
                      </a:cxnLst>
                      <a:rect l="0" t="0" r="r" b="b"/>
                      <a:pathLst>
                        <a:path w="27" h="119">
                          <a:moveTo>
                            <a:pt x="0" y="37"/>
                          </a:moveTo>
                          <a:lnTo>
                            <a:pt x="27" y="0"/>
                          </a:lnTo>
                          <a:lnTo>
                            <a:pt x="27" y="92"/>
                          </a:lnTo>
                          <a:lnTo>
                            <a:pt x="0" y="119"/>
                          </a:lnTo>
                          <a:lnTo>
                            <a:pt x="0" y="37"/>
                          </a:lnTo>
                          <a:close/>
                        </a:path>
                      </a:pathLst>
                    </a:custGeom>
                    <a:solidFill>
                      <a:srgbClr val="CCECF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70" name="Freeform 795"/>
                    <p:cNvSpPr>
                      <a:spLocks/>
                    </p:cNvSpPr>
                    <p:nvPr/>
                  </p:nvSpPr>
                  <p:spPr bwMode="auto">
                    <a:xfrm>
                      <a:off x="535" y="1410"/>
                      <a:ext cx="136" cy="119"/>
                    </a:xfrm>
                    <a:custGeom>
                      <a:avLst/>
                      <a:gdLst/>
                      <a:ahLst/>
                      <a:cxnLst>
                        <a:cxn ang="0">
                          <a:pos x="4" y="0"/>
                        </a:cxn>
                        <a:cxn ang="0">
                          <a:pos x="0" y="4"/>
                        </a:cxn>
                        <a:cxn ang="0">
                          <a:pos x="0" y="13"/>
                        </a:cxn>
                        <a:cxn ang="0">
                          <a:pos x="12" y="13"/>
                        </a:cxn>
                        <a:cxn ang="0">
                          <a:pos x="15" y="10"/>
                        </a:cxn>
                        <a:cxn ang="0">
                          <a:pos x="15" y="0"/>
                        </a:cxn>
                        <a:cxn ang="0">
                          <a:pos x="4" y="0"/>
                        </a:cxn>
                      </a:cxnLst>
                      <a:rect l="0" t="0" r="r" b="b"/>
                      <a:pathLst>
                        <a:path w="15" h="13">
                          <a:moveTo>
                            <a:pt x="4" y="0"/>
                          </a:moveTo>
                          <a:lnTo>
                            <a:pt x="0" y="4"/>
                          </a:lnTo>
                          <a:lnTo>
                            <a:pt x="0" y="13"/>
                          </a:lnTo>
                          <a:lnTo>
                            <a:pt x="12" y="13"/>
                          </a:lnTo>
                          <a:lnTo>
                            <a:pt x="15" y="10"/>
                          </a:lnTo>
                          <a:lnTo>
                            <a:pt x="15" y="0"/>
                          </a:lnTo>
                          <a:lnTo>
                            <a:pt x="4" y="0"/>
                          </a:lnTo>
                          <a:close/>
                        </a:path>
                      </a:pathLst>
                    </a:custGeom>
                    <a:solidFill>
                      <a:srgbClr val="CCECFF"/>
                    </a:solidFill>
                    <a:ln w="14288" cap="flat">
                      <a:solidFill>
                        <a:srgbClr val="3333CC"/>
                      </a:solidFill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71" name="Freeform 796"/>
                    <p:cNvSpPr>
                      <a:spLocks/>
                    </p:cNvSpPr>
                    <p:nvPr/>
                  </p:nvSpPr>
                  <p:spPr bwMode="auto">
                    <a:xfrm>
                      <a:off x="535" y="1410"/>
                      <a:ext cx="136" cy="3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4"/>
                        </a:cxn>
                        <a:cxn ang="0">
                          <a:pos x="12" y="4"/>
                        </a:cxn>
                        <a:cxn ang="0">
                          <a:pos x="15" y="0"/>
                        </a:cxn>
                      </a:cxnLst>
                      <a:rect l="0" t="0" r="r" b="b"/>
                      <a:pathLst>
                        <a:path w="15" h="4">
                          <a:moveTo>
                            <a:pt x="0" y="4"/>
                          </a:moveTo>
                          <a:lnTo>
                            <a:pt x="12" y="4"/>
                          </a:lnTo>
                          <a:lnTo>
                            <a:pt x="15" y="0"/>
                          </a:lnTo>
                        </a:path>
                      </a:pathLst>
                    </a:custGeom>
                    <a:solidFill>
                      <a:srgbClr val="CCECFF"/>
                    </a:solidFill>
                    <a:ln w="14288" cap="flat">
                      <a:solidFill>
                        <a:srgbClr val="3333CC"/>
                      </a:solidFill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72" name="Line 79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44" y="1447"/>
                      <a:ext cx="1" cy="82"/>
                    </a:xfrm>
                    <a:prstGeom prst="line">
                      <a:avLst/>
                    </a:prstGeom>
                    <a:noFill/>
                    <a:ln w="14288">
                      <a:solidFill>
                        <a:srgbClr val="3333CC"/>
                      </a:solidFill>
                      <a:miter lim="800000"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773" name="Group 798"/>
                  <p:cNvGrpSpPr>
                    <a:grpSpLocks/>
                  </p:cNvGrpSpPr>
                  <p:nvPr/>
                </p:nvGrpSpPr>
                <p:grpSpPr bwMode="auto">
                  <a:xfrm>
                    <a:off x="653" y="1410"/>
                    <a:ext cx="127" cy="119"/>
                    <a:chOff x="653" y="1410"/>
                    <a:chExt cx="127" cy="119"/>
                  </a:xfrm>
                </p:grpSpPr>
                <p:sp>
                  <p:nvSpPr>
                    <p:cNvPr id="561" name="Freeform 799"/>
                    <p:cNvSpPr>
                      <a:spLocks/>
                    </p:cNvSpPr>
                    <p:nvPr/>
                  </p:nvSpPr>
                  <p:spPr bwMode="auto">
                    <a:xfrm>
                      <a:off x="653" y="1410"/>
                      <a:ext cx="127" cy="119"/>
                    </a:xfrm>
                    <a:custGeom>
                      <a:avLst/>
                      <a:gdLst/>
                      <a:ahLst/>
                      <a:cxnLst>
                        <a:cxn ang="0">
                          <a:pos x="27" y="0"/>
                        </a:cxn>
                        <a:cxn ang="0">
                          <a:pos x="0" y="37"/>
                        </a:cxn>
                        <a:cxn ang="0">
                          <a:pos x="0" y="119"/>
                        </a:cxn>
                        <a:cxn ang="0">
                          <a:pos x="100" y="119"/>
                        </a:cxn>
                        <a:cxn ang="0">
                          <a:pos x="127" y="92"/>
                        </a:cxn>
                        <a:cxn ang="0">
                          <a:pos x="127" y="0"/>
                        </a:cxn>
                        <a:cxn ang="0">
                          <a:pos x="27" y="0"/>
                        </a:cxn>
                      </a:cxnLst>
                      <a:rect l="0" t="0" r="r" b="b"/>
                      <a:pathLst>
                        <a:path w="127" h="119">
                          <a:moveTo>
                            <a:pt x="27" y="0"/>
                          </a:moveTo>
                          <a:lnTo>
                            <a:pt x="0" y="37"/>
                          </a:lnTo>
                          <a:lnTo>
                            <a:pt x="0" y="119"/>
                          </a:lnTo>
                          <a:lnTo>
                            <a:pt x="100" y="119"/>
                          </a:lnTo>
                          <a:lnTo>
                            <a:pt x="127" y="92"/>
                          </a:lnTo>
                          <a:lnTo>
                            <a:pt x="127" y="0"/>
                          </a:lnTo>
                          <a:lnTo>
                            <a:pt x="27" y="0"/>
                          </a:lnTo>
                          <a:close/>
                        </a:path>
                      </a:pathLst>
                    </a:custGeom>
                    <a:solidFill>
                      <a:srgbClr val="CCECF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62" name="Freeform 800"/>
                    <p:cNvSpPr>
                      <a:spLocks/>
                    </p:cNvSpPr>
                    <p:nvPr/>
                  </p:nvSpPr>
                  <p:spPr bwMode="auto">
                    <a:xfrm>
                      <a:off x="653" y="1410"/>
                      <a:ext cx="127" cy="3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37"/>
                        </a:cxn>
                        <a:cxn ang="0">
                          <a:pos x="100" y="37"/>
                        </a:cxn>
                        <a:cxn ang="0">
                          <a:pos x="127" y="0"/>
                        </a:cxn>
                        <a:cxn ang="0">
                          <a:pos x="27" y="0"/>
                        </a:cxn>
                        <a:cxn ang="0">
                          <a:pos x="0" y="37"/>
                        </a:cxn>
                      </a:cxnLst>
                      <a:rect l="0" t="0" r="r" b="b"/>
                      <a:pathLst>
                        <a:path w="127" h="37">
                          <a:moveTo>
                            <a:pt x="0" y="37"/>
                          </a:moveTo>
                          <a:lnTo>
                            <a:pt x="100" y="37"/>
                          </a:lnTo>
                          <a:lnTo>
                            <a:pt x="127" y="0"/>
                          </a:lnTo>
                          <a:lnTo>
                            <a:pt x="27" y="0"/>
                          </a:lnTo>
                          <a:lnTo>
                            <a:pt x="0" y="37"/>
                          </a:lnTo>
                          <a:close/>
                        </a:path>
                      </a:pathLst>
                    </a:custGeom>
                    <a:solidFill>
                      <a:srgbClr val="CCECF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63" name="Freeform 801"/>
                    <p:cNvSpPr>
                      <a:spLocks/>
                    </p:cNvSpPr>
                    <p:nvPr/>
                  </p:nvSpPr>
                  <p:spPr bwMode="auto">
                    <a:xfrm>
                      <a:off x="753" y="1410"/>
                      <a:ext cx="27" cy="119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37"/>
                        </a:cxn>
                        <a:cxn ang="0">
                          <a:pos x="27" y="0"/>
                        </a:cxn>
                        <a:cxn ang="0">
                          <a:pos x="27" y="92"/>
                        </a:cxn>
                        <a:cxn ang="0">
                          <a:pos x="0" y="119"/>
                        </a:cxn>
                        <a:cxn ang="0">
                          <a:pos x="0" y="37"/>
                        </a:cxn>
                      </a:cxnLst>
                      <a:rect l="0" t="0" r="r" b="b"/>
                      <a:pathLst>
                        <a:path w="27" h="119">
                          <a:moveTo>
                            <a:pt x="0" y="37"/>
                          </a:moveTo>
                          <a:lnTo>
                            <a:pt x="27" y="0"/>
                          </a:lnTo>
                          <a:lnTo>
                            <a:pt x="27" y="92"/>
                          </a:lnTo>
                          <a:lnTo>
                            <a:pt x="0" y="119"/>
                          </a:lnTo>
                          <a:lnTo>
                            <a:pt x="0" y="37"/>
                          </a:lnTo>
                          <a:close/>
                        </a:path>
                      </a:pathLst>
                    </a:custGeom>
                    <a:solidFill>
                      <a:srgbClr val="CCECF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64" name="Freeform 802"/>
                    <p:cNvSpPr>
                      <a:spLocks/>
                    </p:cNvSpPr>
                    <p:nvPr/>
                  </p:nvSpPr>
                  <p:spPr bwMode="auto">
                    <a:xfrm>
                      <a:off x="653" y="1410"/>
                      <a:ext cx="127" cy="119"/>
                    </a:xfrm>
                    <a:custGeom>
                      <a:avLst/>
                      <a:gdLst/>
                      <a:ahLst/>
                      <a:cxnLst>
                        <a:cxn ang="0">
                          <a:pos x="3" y="0"/>
                        </a:cxn>
                        <a:cxn ang="0">
                          <a:pos x="0" y="4"/>
                        </a:cxn>
                        <a:cxn ang="0">
                          <a:pos x="0" y="13"/>
                        </a:cxn>
                        <a:cxn ang="0">
                          <a:pos x="11" y="13"/>
                        </a:cxn>
                        <a:cxn ang="0">
                          <a:pos x="14" y="10"/>
                        </a:cxn>
                        <a:cxn ang="0">
                          <a:pos x="14" y="0"/>
                        </a:cxn>
                        <a:cxn ang="0">
                          <a:pos x="3" y="0"/>
                        </a:cxn>
                      </a:cxnLst>
                      <a:rect l="0" t="0" r="r" b="b"/>
                      <a:pathLst>
                        <a:path w="14" h="13">
                          <a:moveTo>
                            <a:pt x="3" y="0"/>
                          </a:moveTo>
                          <a:lnTo>
                            <a:pt x="0" y="4"/>
                          </a:lnTo>
                          <a:lnTo>
                            <a:pt x="0" y="13"/>
                          </a:lnTo>
                          <a:lnTo>
                            <a:pt x="11" y="13"/>
                          </a:lnTo>
                          <a:lnTo>
                            <a:pt x="14" y="10"/>
                          </a:lnTo>
                          <a:lnTo>
                            <a:pt x="14" y="0"/>
                          </a:lnTo>
                          <a:lnTo>
                            <a:pt x="3" y="0"/>
                          </a:lnTo>
                          <a:close/>
                        </a:path>
                      </a:pathLst>
                    </a:custGeom>
                    <a:solidFill>
                      <a:srgbClr val="CCECFF"/>
                    </a:solidFill>
                    <a:ln w="14288" cap="flat">
                      <a:solidFill>
                        <a:srgbClr val="3333CC"/>
                      </a:solidFill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65" name="Freeform 803"/>
                    <p:cNvSpPr>
                      <a:spLocks/>
                    </p:cNvSpPr>
                    <p:nvPr/>
                  </p:nvSpPr>
                  <p:spPr bwMode="auto">
                    <a:xfrm>
                      <a:off x="653" y="1410"/>
                      <a:ext cx="127" cy="3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4"/>
                        </a:cxn>
                        <a:cxn ang="0">
                          <a:pos x="11" y="4"/>
                        </a:cxn>
                        <a:cxn ang="0">
                          <a:pos x="14" y="0"/>
                        </a:cxn>
                      </a:cxnLst>
                      <a:rect l="0" t="0" r="r" b="b"/>
                      <a:pathLst>
                        <a:path w="14" h="4">
                          <a:moveTo>
                            <a:pt x="0" y="4"/>
                          </a:moveTo>
                          <a:lnTo>
                            <a:pt x="11" y="4"/>
                          </a:lnTo>
                          <a:lnTo>
                            <a:pt x="14" y="0"/>
                          </a:lnTo>
                        </a:path>
                      </a:pathLst>
                    </a:custGeom>
                    <a:solidFill>
                      <a:srgbClr val="CCECFF"/>
                    </a:solidFill>
                    <a:ln w="14288" cap="flat">
                      <a:solidFill>
                        <a:srgbClr val="3333CC"/>
                      </a:solidFill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66" name="Line 80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53" y="1447"/>
                      <a:ext cx="1" cy="82"/>
                    </a:xfrm>
                    <a:prstGeom prst="line">
                      <a:avLst/>
                    </a:prstGeom>
                    <a:noFill/>
                    <a:ln w="14288">
                      <a:solidFill>
                        <a:srgbClr val="3333CC"/>
                      </a:solidFill>
                      <a:miter lim="800000"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792" name="Group 805"/>
                  <p:cNvGrpSpPr>
                    <a:grpSpLocks/>
                  </p:cNvGrpSpPr>
                  <p:nvPr/>
                </p:nvGrpSpPr>
                <p:grpSpPr bwMode="auto">
                  <a:xfrm>
                    <a:off x="762" y="1410"/>
                    <a:ext cx="127" cy="119"/>
                    <a:chOff x="762" y="1410"/>
                    <a:chExt cx="127" cy="119"/>
                  </a:xfrm>
                </p:grpSpPr>
                <p:sp>
                  <p:nvSpPr>
                    <p:cNvPr id="555" name="Freeform 806"/>
                    <p:cNvSpPr>
                      <a:spLocks/>
                    </p:cNvSpPr>
                    <p:nvPr/>
                  </p:nvSpPr>
                  <p:spPr bwMode="auto">
                    <a:xfrm>
                      <a:off x="762" y="1410"/>
                      <a:ext cx="127" cy="119"/>
                    </a:xfrm>
                    <a:custGeom>
                      <a:avLst/>
                      <a:gdLst/>
                      <a:ahLst/>
                      <a:cxnLst>
                        <a:cxn ang="0">
                          <a:pos x="27" y="0"/>
                        </a:cxn>
                        <a:cxn ang="0">
                          <a:pos x="0" y="37"/>
                        </a:cxn>
                        <a:cxn ang="0">
                          <a:pos x="0" y="119"/>
                        </a:cxn>
                        <a:cxn ang="0">
                          <a:pos x="100" y="119"/>
                        </a:cxn>
                        <a:cxn ang="0">
                          <a:pos x="127" y="92"/>
                        </a:cxn>
                        <a:cxn ang="0">
                          <a:pos x="127" y="0"/>
                        </a:cxn>
                        <a:cxn ang="0">
                          <a:pos x="27" y="0"/>
                        </a:cxn>
                      </a:cxnLst>
                      <a:rect l="0" t="0" r="r" b="b"/>
                      <a:pathLst>
                        <a:path w="127" h="119">
                          <a:moveTo>
                            <a:pt x="27" y="0"/>
                          </a:moveTo>
                          <a:lnTo>
                            <a:pt x="0" y="37"/>
                          </a:lnTo>
                          <a:lnTo>
                            <a:pt x="0" y="119"/>
                          </a:lnTo>
                          <a:lnTo>
                            <a:pt x="100" y="119"/>
                          </a:lnTo>
                          <a:lnTo>
                            <a:pt x="127" y="92"/>
                          </a:lnTo>
                          <a:lnTo>
                            <a:pt x="127" y="0"/>
                          </a:lnTo>
                          <a:lnTo>
                            <a:pt x="27" y="0"/>
                          </a:lnTo>
                          <a:close/>
                        </a:path>
                      </a:pathLst>
                    </a:custGeom>
                    <a:solidFill>
                      <a:srgbClr val="CCECF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56" name="Freeform 807"/>
                    <p:cNvSpPr>
                      <a:spLocks/>
                    </p:cNvSpPr>
                    <p:nvPr/>
                  </p:nvSpPr>
                  <p:spPr bwMode="auto">
                    <a:xfrm>
                      <a:off x="762" y="1410"/>
                      <a:ext cx="127" cy="3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37"/>
                        </a:cxn>
                        <a:cxn ang="0">
                          <a:pos x="100" y="37"/>
                        </a:cxn>
                        <a:cxn ang="0">
                          <a:pos x="127" y="0"/>
                        </a:cxn>
                        <a:cxn ang="0">
                          <a:pos x="27" y="0"/>
                        </a:cxn>
                        <a:cxn ang="0">
                          <a:pos x="0" y="37"/>
                        </a:cxn>
                      </a:cxnLst>
                      <a:rect l="0" t="0" r="r" b="b"/>
                      <a:pathLst>
                        <a:path w="127" h="37">
                          <a:moveTo>
                            <a:pt x="0" y="37"/>
                          </a:moveTo>
                          <a:lnTo>
                            <a:pt x="100" y="37"/>
                          </a:lnTo>
                          <a:lnTo>
                            <a:pt x="127" y="0"/>
                          </a:lnTo>
                          <a:lnTo>
                            <a:pt x="27" y="0"/>
                          </a:lnTo>
                          <a:lnTo>
                            <a:pt x="0" y="37"/>
                          </a:lnTo>
                          <a:close/>
                        </a:path>
                      </a:pathLst>
                    </a:custGeom>
                    <a:solidFill>
                      <a:srgbClr val="CCECF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57" name="Freeform 808"/>
                    <p:cNvSpPr>
                      <a:spLocks/>
                    </p:cNvSpPr>
                    <p:nvPr/>
                  </p:nvSpPr>
                  <p:spPr bwMode="auto">
                    <a:xfrm>
                      <a:off x="862" y="1410"/>
                      <a:ext cx="27" cy="119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37"/>
                        </a:cxn>
                        <a:cxn ang="0">
                          <a:pos x="27" y="0"/>
                        </a:cxn>
                        <a:cxn ang="0">
                          <a:pos x="27" y="92"/>
                        </a:cxn>
                        <a:cxn ang="0">
                          <a:pos x="0" y="119"/>
                        </a:cxn>
                        <a:cxn ang="0">
                          <a:pos x="0" y="37"/>
                        </a:cxn>
                      </a:cxnLst>
                      <a:rect l="0" t="0" r="r" b="b"/>
                      <a:pathLst>
                        <a:path w="27" h="119">
                          <a:moveTo>
                            <a:pt x="0" y="37"/>
                          </a:moveTo>
                          <a:lnTo>
                            <a:pt x="27" y="0"/>
                          </a:lnTo>
                          <a:lnTo>
                            <a:pt x="27" y="92"/>
                          </a:lnTo>
                          <a:lnTo>
                            <a:pt x="0" y="119"/>
                          </a:lnTo>
                          <a:lnTo>
                            <a:pt x="0" y="37"/>
                          </a:lnTo>
                          <a:close/>
                        </a:path>
                      </a:pathLst>
                    </a:custGeom>
                    <a:solidFill>
                      <a:srgbClr val="CCECF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58" name="Freeform 809"/>
                    <p:cNvSpPr>
                      <a:spLocks/>
                    </p:cNvSpPr>
                    <p:nvPr/>
                  </p:nvSpPr>
                  <p:spPr bwMode="auto">
                    <a:xfrm>
                      <a:off x="762" y="1410"/>
                      <a:ext cx="127" cy="119"/>
                    </a:xfrm>
                    <a:custGeom>
                      <a:avLst/>
                      <a:gdLst/>
                      <a:ahLst/>
                      <a:cxnLst>
                        <a:cxn ang="0">
                          <a:pos x="3" y="0"/>
                        </a:cxn>
                        <a:cxn ang="0">
                          <a:pos x="0" y="4"/>
                        </a:cxn>
                        <a:cxn ang="0">
                          <a:pos x="0" y="13"/>
                        </a:cxn>
                        <a:cxn ang="0">
                          <a:pos x="11" y="13"/>
                        </a:cxn>
                        <a:cxn ang="0">
                          <a:pos x="14" y="10"/>
                        </a:cxn>
                        <a:cxn ang="0">
                          <a:pos x="14" y="0"/>
                        </a:cxn>
                        <a:cxn ang="0">
                          <a:pos x="3" y="0"/>
                        </a:cxn>
                      </a:cxnLst>
                      <a:rect l="0" t="0" r="r" b="b"/>
                      <a:pathLst>
                        <a:path w="14" h="13">
                          <a:moveTo>
                            <a:pt x="3" y="0"/>
                          </a:moveTo>
                          <a:lnTo>
                            <a:pt x="0" y="4"/>
                          </a:lnTo>
                          <a:lnTo>
                            <a:pt x="0" y="13"/>
                          </a:lnTo>
                          <a:lnTo>
                            <a:pt x="11" y="13"/>
                          </a:lnTo>
                          <a:lnTo>
                            <a:pt x="14" y="10"/>
                          </a:lnTo>
                          <a:lnTo>
                            <a:pt x="14" y="0"/>
                          </a:lnTo>
                          <a:lnTo>
                            <a:pt x="3" y="0"/>
                          </a:lnTo>
                          <a:close/>
                        </a:path>
                      </a:pathLst>
                    </a:custGeom>
                    <a:solidFill>
                      <a:srgbClr val="CCECFF"/>
                    </a:solidFill>
                    <a:ln w="14288" cap="flat">
                      <a:solidFill>
                        <a:srgbClr val="3333CC"/>
                      </a:solidFill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59" name="Freeform 810"/>
                    <p:cNvSpPr>
                      <a:spLocks/>
                    </p:cNvSpPr>
                    <p:nvPr/>
                  </p:nvSpPr>
                  <p:spPr bwMode="auto">
                    <a:xfrm>
                      <a:off x="762" y="1410"/>
                      <a:ext cx="127" cy="3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4"/>
                        </a:cxn>
                        <a:cxn ang="0">
                          <a:pos x="11" y="4"/>
                        </a:cxn>
                        <a:cxn ang="0">
                          <a:pos x="14" y="0"/>
                        </a:cxn>
                      </a:cxnLst>
                      <a:rect l="0" t="0" r="r" b="b"/>
                      <a:pathLst>
                        <a:path w="14" h="4">
                          <a:moveTo>
                            <a:pt x="0" y="4"/>
                          </a:moveTo>
                          <a:lnTo>
                            <a:pt x="11" y="4"/>
                          </a:lnTo>
                          <a:lnTo>
                            <a:pt x="14" y="0"/>
                          </a:lnTo>
                        </a:path>
                      </a:pathLst>
                    </a:custGeom>
                    <a:solidFill>
                      <a:srgbClr val="CCECFF"/>
                    </a:solidFill>
                    <a:ln w="14288" cap="flat">
                      <a:solidFill>
                        <a:srgbClr val="3333CC"/>
                      </a:solidFill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60" name="Line 81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62" y="1447"/>
                      <a:ext cx="1" cy="82"/>
                    </a:xfrm>
                    <a:prstGeom prst="line">
                      <a:avLst/>
                    </a:prstGeom>
                    <a:noFill/>
                    <a:ln w="14288">
                      <a:solidFill>
                        <a:srgbClr val="3333CC"/>
                      </a:solidFill>
                      <a:miter lim="800000"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</p:grpSp>
            </p:grpSp>
          </p:grpSp>
        </p:grpSp>
        <p:grpSp>
          <p:nvGrpSpPr>
            <p:cNvPr id="793" name="Group 812"/>
            <p:cNvGrpSpPr>
              <a:grpSpLocks/>
            </p:cNvGrpSpPr>
            <p:nvPr/>
          </p:nvGrpSpPr>
          <p:grpSpPr bwMode="auto">
            <a:xfrm>
              <a:off x="700088" y="3049588"/>
              <a:ext cx="561975" cy="493712"/>
              <a:chOff x="535" y="1410"/>
              <a:chExt cx="354" cy="311"/>
            </a:xfrm>
          </p:grpSpPr>
          <p:grpSp>
            <p:nvGrpSpPr>
              <p:cNvPr id="794" name="Group 813"/>
              <p:cNvGrpSpPr>
                <a:grpSpLocks/>
              </p:cNvGrpSpPr>
              <p:nvPr/>
            </p:nvGrpSpPr>
            <p:grpSpPr bwMode="auto">
              <a:xfrm>
                <a:off x="535" y="1602"/>
                <a:ext cx="354" cy="119"/>
                <a:chOff x="535" y="1602"/>
                <a:chExt cx="354" cy="119"/>
              </a:xfrm>
            </p:grpSpPr>
            <p:grpSp>
              <p:nvGrpSpPr>
                <p:cNvPr id="813" name="Group 814"/>
                <p:cNvGrpSpPr>
                  <a:grpSpLocks/>
                </p:cNvGrpSpPr>
                <p:nvPr/>
              </p:nvGrpSpPr>
              <p:grpSpPr bwMode="auto">
                <a:xfrm>
                  <a:off x="535" y="1602"/>
                  <a:ext cx="136" cy="119"/>
                  <a:chOff x="535" y="1602"/>
                  <a:chExt cx="136" cy="119"/>
                </a:xfrm>
              </p:grpSpPr>
              <p:sp>
                <p:nvSpPr>
                  <p:cNvPr id="874" name="Freeform 815"/>
                  <p:cNvSpPr>
                    <a:spLocks/>
                  </p:cNvSpPr>
                  <p:nvPr/>
                </p:nvSpPr>
                <p:spPr bwMode="auto">
                  <a:xfrm>
                    <a:off x="535" y="1602"/>
                    <a:ext cx="136" cy="119"/>
                  </a:xfrm>
                  <a:custGeom>
                    <a:avLst/>
                    <a:gdLst/>
                    <a:ahLst/>
                    <a:cxnLst>
                      <a:cxn ang="0">
                        <a:pos x="36" y="0"/>
                      </a:cxn>
                      <a:cxn ang="0">
                        <a:pos x="0" y="28"/>
                      </a:cxn>
                      <a:cxn ang="0">
                        <a:pos x="0" y="119"/>
                      </a:cxn>
                      <a:cxn ang="0">
                        <a:pos x="109" y="119"/>
                      </a:cxn>
                      <a:cxn ang="0">
                        <a:pos x="136" y="83"/>
                      </a:cxn>
                      <a:cxn ang="0">
                        <a:pos x="136" y="0"/>
                      </a:cxn>
                      <a:cxn ang="0">
                        <a:pos x="36" y="0"/>
                      </a:cxn>
                    </a:cxnLst>
                    <a:rect l="0" t="0" r="r" b="b"/>
                    <a:pathLst>
                      <a:path w="136" h="119">
                        <a:moveTo>
                          <a:pt x="36" y="0"/>
                        </a:moveTo>
                        <a:lnTo>
                          <a:pt x="0" y="28"/>
                        </a:lnTo>
                        <a:lnTo>
                          <a:pt x="0" y="119"/>
                        </a:lnTo>
                        <a:lnTo>
                          <a:pt x="109" y="119"/>
                        </a:lnTo>
                        <a:lnTo>
                          <a:pt x="136" y="83"/>
                        </a:lnTo>
                        <a:lnTo>
                          <a:pt x="136" y="0"/>
                        </a:lnTo>
                        <a:lnTo>
                          <a:pt x="36" y="0"/>
                        </a:lnTo>
                        <a:close/>
                      </a:path>
                    </a:pathLst>
                  </a:custGeom>
                  <a:solidFill>
                    <a:srgbClr val="CCEC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75" name="Freeform 816"/>
                  <p:cNvSpPr>
                    <a:spLocks/>
                  </p:cNvSpPr>
                  <p:nvPr/>
                </p:nvSpPr>
                <p:spPr bwMode="auto">
                  <a:xfrm>
                    <a:off x="535" y="1602"/>
                    <a:ext cx="136" cy="28"/>
                  </a:xfrm>
                  <a:custGeom>
                    <a:avLst/>
                    <a:gdLst/>
                    <a:ahLst/>
                    <a:cxnLst>
                      <a:cxn ang="0">
                        <a:pos x="0" y="28"/>
                      </a:cxn>
                      <a:cxn ang="0">
                        <a:pos x="109" y="28"/>
                      </a:cxn>
                      <a:cxn ang="0">
                        <a:pos x="136" y="0"/>
                      </a:cxn>
                      <a:cxn ang="0">
                        <a:pos x="36" y="0"/>
                      </a:cxn>
                      <a:cxn ang="0">
                        <a:pos x="0" y="28"/>
                      </a:cxn>
                    </a:cxnLst>
                    <a:rect l="0" t="0" r="r" b="b"/>
                    <a:pathLst>
                      <a:path w="136" h="28">
                        <a:moveTo>
                          <a:pt x="0" y="28"/>
                        </a:moveTo>
                        <a:lnTo>
                          <a:pt x="109" y="28"/>
                        </a:lnTo>
                        <a:lnTo>
                          <a:pt x="136" y="0"/>
                        </a:lnTo>
                        <a:lnTo>
                          <a:pt x="36" y="0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CCEC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76" name="Freeform 817"/>
                  <p:cNvSpPr>
                    <a:spLocks/>
                  </p:cNvSpPr>
                  <p:nvPr/>
                </p:nvSpPr>
                <p:spPr bwMode="auto">
                  <a:xfrm>
                    <a:off x="644" y="1602"/>
                    <a:ext cx="27" cy="119"/>
                  </a:xfrm>
                  <a:custGeom>
                    <a:avLst/>
                    <a:gdLst/>
                    <a:ahLst/>
                    <a:cxnLst>
                      <a:cxn ang="0">
                        <a:pos x="0" y="28"/>
                      </a:cxn>
                      <a:cxn ang="0">
                        <a:pos x="27" y="0"/>
                      </a:cxn>
                      <a:cxn ang="0">
                        <a:pos x="27" y="83"/>
                      </a:cxn>
                      <a:cxn ang="0">
                        <a:pos x="0" y="119"/>
                      </a:cxn>
                      <a:cxn ang="0">
                        <a:pos x="0" y="28"/>
                      </a:cxn>
                    </a:cxnLst>
                    <a:rect l="0" t="0" r="r" b="b"/>
                    <a:pathLst>
                      <a:path w="27" h="119">
                        <a:moveTo>
                          <a:pt x="0" y="28"/>
                        </a:moveTo>
                        <a:lnTo>
                          <a:pt x="27" y="0"/>
                        </a:lnTo>
                        <a:lnTo>
                          <a:pt x="27" y="83"/>
                        </a:lnTo>
                        <a:lnTo>
                          <a:pt x="0" y="119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CCEC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77" name="Freeform 818"/>
                  <p:cNvSpPr>
                    <a:spLocks/>
                  </p:cNvSpPr>
                  <p:nvPr/>
                </p:nvSpPr>
                <p:spPr bwMode="auto">
                  <a:xfrm>
                    <a:off x="535" y="1602"/>
                    <a:ext cx="136" cy="119"/>
                  </a:xfrm>
                  <a:custGeom>
                    <a:avLst/>
                    <a:gdLst/>
                    <a:ahLst/>
                    <a:cxnLst>
                      <a:cxn ang="0">
                        <a:pos x="4" y="0"/>
                      </a:cxn>
                      <a:cxn ang="0">
                        <a:pos x="0" y="3"/>
                      </a:cxn>
                      <a:cxn ang="0">
                        <a:pos x="0" y="13"/>
                      </a:cxn>
                      <a:cxn ang="0">
                        <a:pos x="12" y="13"/>
                      </a:cxn>
                      <a:cxn ang="0">
                        <a:pos x="15" y="9"/>
                      </a:cxn>
                      <a:cxn ang="0">
                        <a:pos x="15" y="0"/>
                      </a:cxn>
                      <a:cxn ang="0">
                        <a:pos x="4" y="0"/>
                      </a:cxn>
                    </a:cxnLst>
                    <a:rect l="0" t="0" r="r" b="b"/>
                    <a:pathLst>
                      <a:path w="15" h="13">
                        <a:moveTo>
                          <a:pt x="4" y="0"/>
                        </a:moveTo>
                        <a:lnTo>
                          <a:pt x="0" y="3"/>
                        </a:lnTo>
                        <a:lnTo>
                          <a:pt x="0" y="13"/>
                        </a:lnTo>
                        <a:lnTo>
                          <a:pt x="12" y="13"/>
                        </a:lnTo>
                        <a:lnTo>
                          <a:pt x="15" y="9"/>
                        </a:lnTo>
                        <a:lnTo>
                          <a:pt x="15" y="0"/>
                        </a:lnTo>
                        <a:lnTo>
                          <a:pt x="4" y="0"/>
                        </a:lnTo>
                        <a:close/>
                      </a:path>
                    </a:pathLst>
                  </a:custGeom>
                  <a:solidFill>
                    <a:srgbClr val="CCECFF"/>
                  </a:solidFill>
                  <a:ln w="14288" cap="flat">
                    <a:solidFill>
                      <a:srgbClr val="3333CC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78" name="Freeform 819"/>
                  <p:cNvSpPr>
                    <a:spLocks/>
                  </p:cNvSpPr>
                  <p:nvPr/>
                </p:nvSpPr>
                <p:spPr bwMode="auto">
                  <a:xfrm>
                    <a:off x="535" y="1602"/>
                    <a:ext cx="136" cy="28"/>
                  </a:xfrm>
                  <a:custGeom>
                    <a:avLst/>
                    <a:gdLst/>
                    <a:ahLst/>
                    <a:cxnLst>
                      <a:cxn ang="0">
                        <a:pos x="0" y="3"/>
                      </a:cxn>
                      <a:cxn ang="0">
                        <a:pos x="12" y="3"/>
                      </a:cxn>
                      <a:cxn ang="0">
                        <a:pos x="15" y="0"/>
                      </a:cxn>
                    </a:cxnLst>
                    <a:rect l="0" t="0" r="r" b="b"/>
                    <a:pathLst>
                      <a:path w="15" h="3">
                        <a:moveTo>
                          <a:pt x="0" y="3"/>
                        </a:moveTo>
                        <a:lnTo>
                          <a:pt x="12" y="3"/>
                        </a:lnTo>
                        <a:lnTo>
                          <a:pt x="15" y="0"/>
                        </a:lnTo>
                      </a:path>
                    </a:pathLst>
                  </a:custGeom>
                  <a:solidFill>
                    <a:srgbClr val="CCECFF"/>
                  </a:solidFill>
                  <a:ln w="14288" cap="flat">
                    <a:solidFill>
                      <a:srgbClr val="3333CC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79" name="Line 820"/>
                  <p:cNvSpPr>
                    <a:spLocks noChangeShapeType="1"/>
                  </p:cNvSpPr>
                  <p:nvPr/>
                </p:nvSpPr>
                <p:spPr bwMode="auto">
                  <a:xfrm>
                    <a:off x="644" y="1630"/>
                    <a:ext cx="1" cy="91"/>
                  </a:xfrm>
                  <a:prstGeom prst="line">
                    <a:avLst/>
                  </a:prstGeom>
                  <a:noFill/>
                  <a:ln w="14288">
                    <a:solidFill>
                      <a:srgbClr val="3333CC"/>
                    </a:solidFill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814" name="Group 821"/>
                <p:cNvGrpSpPr>
                  <a:grpSpLocks/>
                </p:cNvGrpSpPr>
                <p:nvPr/>
              </p:nvGrpSpPr>
              <p:grpSpPr bwMode="auto">
                <a:xfrm>
                  <a:off x="653" y="1602"/>
                  <a:ext cx="127" cy="119"/>
                  <a:chOff x="653" y="1602"/>
                  <a:chExt cx="127" cy="119"/>
                </a:xfrm>
              </p:grpSpPr>
              <p:sp>
                <p:nvSpPr>
                  <p:cNvPr id="868" name="Freeform 822"/>
                  <p:cNvSpPr>
                    <a:spLocks/>
                  </p:cNvSpPr>
                  <p:nvPr/>
                </p:nvSpPr>
                <p:spPr bwMode="auto">
                  <a:xfrm>
                    <a:off x="653" y="1602"/>
                    <a:ext cx="127" cy="119"/>
                  </a:xfrm>
                  <a:custGeom>
                    <a:avLst/>
                    <a:gdLst/>
                    <a:ahLst/>
                    <a:cxnLst>
                      <a:cxn ang="0">
                        <a:pos x="27" y="0"/>
                      </a:cxn>
                      <a:cxn ang="0">
                        <a:pos x="0" y="28"/>
                      </a:cxn>
                      <a:cxn ang="0">
                        <a:pos x="0" y="119"/>
                      </a:cxn>
                      <a:cxn ang="0">
                        <a:pos x="100" y="119"/>
                      </a:cxn>
                      <a:cxn ang="0">
                        <a:pos x="127" y="83"/>
                      </a:cxn>
                      <a:cxn ang="0">
                        <a:pos x="127" y="0"/>
                      </a:cxn>
                      <a:cxn ang="0">
                        <a:pos x="27" y="0"/>
                      </a:cxn>
                    </a:cxnLst>
                    <a:rect l="0" t="0" r="r" b="b"/>
                    <a:pathLst>
                      <a:path w="127" h="119">
                        <a:moveTo>
                          <a:pt x="27" y="0"/>
                        </a:moveTo>
                        <a:lnTo>
                          <a:pt x="0" y="28"/>
                        </a:lnTo>
                        <a:lnTo>
                          <a:pt x="0" y="119"/>
                        </a:lnTo>
                        <a:lnTo>
                          <a:pt x="100" y="119"/>
                        </a:lnTo>
                        <a:lnTo>
                          <a:pt x="127" y="83"/>
                        </a:lnTo>
                        <a:lnTo>
                          <a:pt x="127" y="0"/>
                        </a:lnTo>
                        <a:lnTo>
                          <a:pt x="27" y="0"/>
                        </a:lnTo>
                        <a:close/>
                      </a:path>
                    </a:pathLst>
                  </a:custGeom>
                  <a:solidFill>
                    <a:srgbClr val="CCEC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69" name="Freeform 823"/>
                  <p:cNvSpPr>
                    <a:spLocks/>
                  </p:cNvSpPr>
                  <p:nvPr/>
                </p:nvSpPr>
                <p:spPr bwMode="auto">
                  <a:xfrm>
                    <a:off x="653" y="1602"/>
                    <a:ext cx="127" cy="28"/>
                  </a:xfrm>
                  <a:custGeom>
                    <a:avLst/>
                    <a:gdLst/>
                    <a:ahLst/>
                    <a:cxnLst>
                      <a:cxn ang="0">
                        <a:pos x="0" y="28"/>
                      </a:cxn>
                      <a:cxn ang="0">
                        <a:pos x="100" y="28"/>
                      </a:cxn>
                      <a:cxn ang="0">
                        <a:pos x="127" y="0"/>
                      </a:cxn>
                      <a:cxn ang="0">
                        <a:pos x="27" y="0"/>
                      </a:cxn>
                      <a:cxn ang="0">
                        <a:pos x="0" y="28"/>
                      </a:cxn>
                    </a:cxnLst>
                    <a:rect l="0" t="0" r="r" b="b"/>
                    <a:pathLst>
                      <a:path w="127" h="28">
                        <a:moveTo>
                          <a:pt x="0" y="28"/>
                        </a:moveTo>
                        <a:lnTo>
                          <a:pt x="100" y="28"/>
                        </a:lnTo>
                        <a:lnTo>
                          <a:pt x="127" y="0"/>
                        </a:lnTo>
                        <a:lnTo>
                          <a:pt x="27" y="0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CCEC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70" name="Freeform 824"/>
                  <p:cNvSpPr>
                    <a:spLocks/>
                  </p:cNvSpPr>
                  <p:nvPr/>
                </p:nvSpPr>
                <p:spPr bwMode="auto">
                  <a:xfrm>
                    <a:off x="753" y="1602"/>
                    <a:ext cx="27" cy="119"/>
                  </a:xfrm>
                  <a:custGeom>
                    <a:avLst/>
                    <a:gdLst/>
                    <a:ahLst/>
                    <a:cxnLst>
                      <a:cxn ang="0">
                        <a:pos x="0" y="28"/>
                      </a:cxn>
                      <a:cxn ang="0">
                        <a:pos x="27" y="0"/>
                      </a:cxn>
                      <a:cxn ang="0">
                        <a:pos x="27" y="83"/>
                      </a:cxn>
                      <a:cxn ang="0">
                        <a:pos x="0" y="119"/>
                      </a:cxn>
                      <a:cxn ang="0">
                        <a:pos x="0" y="28"/>
                      </a:cxn>
                    </a:cxnLst>
                    <a:rect l="0" t="0" r="r" b="b"/>
                    <a:pathLst>
                      <a:path w="27" h="119">
                        <a:moveTo>
                          <a:pt x="0" y="28"/>
                        </a:moveTo>
                        <a:lnTo>
                          <a:pt x="27" y="0"/>
                        </a:lnTo>
                        <a:lnTo>
                          <a:pt x="27" y="83"/>
                        </a:lnTo>
                        <a:lnTo>
                          <a:pt x="0" y="119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CCEC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71" name="Freeform 825"/>
                  <p:cNvSpPr>
                    <a:spLocks/>
                  </p:cNvSpPr>
                  <p:nvPr/>
                </p:nvSpPr>
                <p:spPr bwMode="auto">
                  <a:xfrm>
                    <a:off x="653" y="1602"/>
                    <a:ext cx="127" cy="119"/>
                  </a:xfrm>
                  <a:custGeom>
                    <a:avLst/>
                    <a:gdLst/>
                    <a:ahLst/>
                    <a:cxnLst>
                      <a:cxn ang="0">
                        <a:pos x="3" y="0"/>
                      </a:cxn>
                      <a:cxn ang="0">
                        <a:pos x="0" y="3"/>
                      </a:cxn>
                      <a:cxn ang="0">
                        <a:pos x="0" y="13"/>
                      </a:cxn>
                      <a:cxn ang="0">
                        <a:pos x="11" y="13"/>
                      </a:cxn>
                      <a:cxn ang="0">
                        <a:pos x="14" y="9"/>
                      </a:cxn>
                      <a:cxn ang="0">
                        <a:pos x="14" y="0"/>
                      </a:cxn>
                      <a:cxn ang="0">
                        <a:pos x="3" y="0"/>
                      </a:cxn>
                    </a:cxnLst>
                    <a:rect l="0" t="0" r="r" b="b"/>
                    <a:pathLst>
                      <a:path w="14" h="13">
                        <a:moveTo>
                          <a:pt x="3" y="0"/>
                        </a:moveTo>
                        <a:lnTo>
                          <a:pt x="0" y="3"/>
                        </a:lnTo>
                        <a:lnTo>
                          <a:pt x="0" y="13"/>
                        </a:lnTo>
                        <a:lnTo>
                          <a:pt x="11" y="13"/>
                        </a:lnTo>
                        <a:lnTo>
                          <a:pt x="14" y="9"/>
                        </a:lnTo>
                        <a:lnTo>
                          <a:pt x="14" y="0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CCECFF"/>
                  </a:solidFill>
                  <a:ln w="14288" cap="flat">
                    <a:solidFill>
                      <a:srgbClr val="3333CC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72" name="Freeform 826"/>
                  <p:cNvSpPr>
                    <a:spLocks/>
                  </p:cNvSpPr>
                  <p:nvPr/>
                </p:nvSpPr>
                <p:spPr bwMode="auto">
                  <a:xfrm>
                    <a:off x="653" y="1602"/>
                    <a:ext cx="127" cy="28"/>
                  </a:xfrm>
                  <a:custGeom>
                    <a:avLst/>
                    <a:gdLst/>
                    <a:ahLst/>
                    <a:cxnLst>
                      <a:cxn ang="0">
                        <a:pos x="0" y="3"/>
                      </a:cxn>
                      <a:cxn ang="0">
                        <a:pos x="11" y="3"/>
                      </a:cxn>
                      <a:cxn ang="0">
                        <a:pos x="14" y="0"/>
                      </a:cxn>
                    </a:cxnLst>
                    <a:rect l="0" t="0" r="r" b="b"/>
                    <a:pathLst>
                      <a:path w="14" h="3">
                        <a:moveTo>
                          <a:pt x="0" y="3"/>
                        </a:moveTo>
                        <a:lnTo>
                          <a:pt x="11" y="3"/>
                        </a:lnTo>
                        <a:lnTo>
                          <a:pt x="14" y="0"/>
                        </a:lnTo>
                      </a:path>
                    </a:pathLst>
                  </a:custGeom>
                  <a:solidFill>
                    <a:srgbClr val="CCECFF"/>
                  </a:solidFill>
                  <a:ln w="14288" cap="flat">
                    <a:solidFill>
                      <a:srgbClr val="3333CC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73" name="Line 827"/>
                  <p:cNvSpPr>
                    <a:spLocks noChangeShapeType="1"/>
                  </p:cNvSpPr>
                  <p:nvPr/>
                </p:nvSpPr>
                <p:spPr bwMode="auto">
                  <a:xfrm>
                    <a:off x="753" y="1630"/>
                    <a:ext cx="1" cy="91"/>
                  </a:xfrm>
                  <a:prstGeom prst="line">
                    <a:avLst/>
                  </a:prstGeom>
                  <a:noFill/>
                  <a:ln w="14288">
                    <a:solidFill>
                      <a:srgbClr val="3333CC"/>
                    </a:solidFill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815" name="Group 828"/>
                <p:cNvGrpSpPr>
                  <a:grpSpLocks/>
                </p:cNvGrpSpPr>
                <p:nvPr/>
              </p:nvGrpSpPr>
              <p:grpSpPr bwMode="auto">
                <a:xfrm>
                  <a:off x="762" y="1602"/>
                  <a:ext cx="127" cy="119"/>
                  <a:chOff x="762" y="1602"/>
                  <a:chExt cx="127" cy="119"/>
                </a:xfrm>
              </p:grpSpPr>
              <p:sp>
                <p:nvSpPr>
                  <p:cNvPr id="862" name="Freeform 829"/>
                  <p:cNvSpPr>
                    <a:spLocks/>
                  </p:cNvSpPr>
                  <p:nvPr/>
                </p:nvSpPr>
                <p:spPr bwMode="auto">
                  <a:xfrm>
                    <a:off x="762" y="1602"/>
                    <a:ext cx="127" cy="119"/>
                  </a:xfrm>
                  <a:custGeom>
                    <a:avLst/>
                    <a:gdLst/>
                    <a:ahLst/>
                    <a:cxnLst>
                      <a:cxn ang="0">
                        <a:pos x="27" y="0"/>
                      </a:cxn>
                      <a:cxn ang="0">
                        <a:pos x="0" y="28"/>
                      </a:cxn>
                      <a:cxn ang="0">
                        <a:pos x="0" y="119"/>
                      </a:cxn>
                      <a:cxn ang="0">
                        <a:pos x="100" y="119"/>
                      </a:cxn>
                      <a:cxn ang="0">
                        <a:pos x="127" y="83"/>
                      </a:cxn>
                      <a:cxn ang="0">
                        <a:pos x="127" y="0"/>
                      </a:cxn>
                      <a:cxn ang="0">
                        <a:pos x="27" y="0"/>
                      </a:cxn>
                    </a:cxnLst>
                    <a:rect l="0" t="0" r="r" b="b"/>
                    <a:pathLst>
                      <a:path w="127" h="119">
                        <a:moveTo>
                          <a:pt x="27" y="0"/>
                        </a:moveTo>
                        <a:lnTo>
                          <a:pt x="0" y="28"/>
                        </a:lnTo>
                        <a:lnTo>
                          <a:pt x="0" y="119"/>
                        </a:lnTo>
                        <a:lnTo>
                          <a:pt x="100" y="119"/>
                        </a:lnTo>
                        <a:lnTo>
                          <a:pt x="127" y="83"/>
                        </a:lnTo>
                        <a:lnTo>
                          <a:pt x="127" y="0"/>
                        </a:lnTo>
                        <a:lnTo>
                          <a:pt x="27" y="0"/>
                        </a:lnTo>
                        <a:close/>
                      </a:path>
                    </a:pathLst>
                  </a:custGeom>
                  <a:solidFill>
                    <a:srgbClr val="CCEC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63" name="Freeform 830"/>
                  <p:cNvSpPr>
                    <a:spLocks/>
                  </p:cNvSpPr>
                  <p:nvPr/>
                </p:nvSpPr>
                <p:spPr bwMode="auto">
                  <a:xfrm>
                    <a:off x="762" y="1602"/>
                    <a:ext cx="127" cy="28"/>
                  </a:xfrm>
                  <a:custGeom>
                    <a:avLst/>
                    <a:gdLst/>
                    <a:ahLst/>
                    <a:cxnLst>
                      <a:cxn ang="0">
                        <a:pos x="0" y="28"/>
                      </a:cxn>
                      <a:cxn ang="0">
                        <a:pos x="100" y="28"/>
                      </a:cxn>
                      <a:cxn ang="0">
                        <a:pos x="127" y="0"/>
                      </a:cxn>
                      <a:cxn ang="0">
                        <a:pos x="27" y="0"/>
                      </a:cxn>
                      <a:cxn ang="0">
                        <a:pos x="0" y="28"/>
                      </a:cxn>
                    </a:cxnLst>
                    <a:rect l="0" t="0" r="r" b="b"/>
                    <a:pathLst>
                      <a:path w="127" h="28">
                        <a:moveTo>
                          <a:pt x="0" y="28"/>
                        </a:moveTo>
                        <a:lnTo>
                          <a:pt x="100" y="28"/>
                        </a:lnTo>
                        <a:lnTo>
                          <a:pt x="127" y="0"/>
                        </a:lnTo>
                        <a:lnTo>
                          <a:pt x="27" y="0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CCEC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64" name="Freeform 831"/>
                  <p:cNvSpPr>
                    <a:spLocks/>
                  </p:cNvSpPr>
                  <p:nvPr/>
                </p:nvSpPr>
                <p:spPr bwMode="auto">
                  <a:xfrm>
                    <a:off x="862" y="1602"/>
                    <a:ext cx="27" cy="119"/>
                  </a:xfrm>
                  <a:custGeom>
                    <a:avLst/>
                    <a:gdLst/>
                    <a:ahLst/>
                    <a:cxnLst>
                      <a:cxn ang="0">
                        <a:pos x="0" y="28"/>
                      </a:cxn>
                      <a:cxn ang="0">
                        <a:pos x="27" y="0"/>
                      </a:cxn>
                      <a:cxn ang="0">
                        <a:pos x="27" y="83"/>
                      </a:cxn>
                      <a:cxn ang="0">
                        <a:pos x="0" y="119"/>
                      </a:cxn>
                      <a:cxn ang="0">
                        <a:pos x="0" y="28"/>
                      </a:cxn>
                    </a:cxnLst>
                    <a:rect l="0" t="0" r="r" b="b"/>
                    <a:pathLst>
                      <a:path w="27" h="119">
                        <a:moveTo>
                          <a:pt x="0" y="28"/>
                        </a:moveTo>
                        <a:lnTo>
                          <a:pt x="27" y="0"/>
                        </a:lnTo>
                        <a:lnTo>
                          <a:pt x="27" y="83"/>
                        </a:lnTo>
                        <a:lnTo>
                          <a:pt x="0" y="119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CCEC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65" name="Freeform 832"/>
                  <p:cNvSpPr>
                    <a:spLocks/>
                  </p:cNvSpPr>
                  <p:nvPr/>
                </p:nvSpPr>
                <p:spPr bwMode="auto">
                  <a:xfrm>
                    <a:off x="762" y="1602"/>
                    <a:ext cx="127" cy="119"/>
                  </a:xfrm>
                  <a:custGeom>
                    <a:avLst/>
                    <a:gdLst/>
                    <a:ahLst/>
                    <a:cxnLst>
                      <a:cxn ang="0">
                        <a:pos x="3" y="0"/>
                      </a:cxn>
                      <a:cxn ang="0">
                        <a:pos x="0" y="3"/>
                      </a:cxn>
                      <a:cxn ang="0">
                        <a:pos x="0" y="13"/>
                      </a:cxn>
                      <a:cxn ang="0">
                        <a:pos x="11" y="13"/>
                      </a:cxn>
                      <a:cxn ang="0">
                        <a:pos x="14" y="9"/>
                      </a:cxn>
                      <a:cxn ang="0">
                        <a:pos x="14" y="0"/>
                      </a:cxn>
                      <a:cxn ang="0">
                        <a:pos x="3" y="0"/>
                      </a:cxn>
                    </a:cxnLst>
                    <a:rect l="0" t="0" r="r" b="b"/>
                    <a:pathLst>
                      <a:path w="14" h="13">
                        <a:moveTo>
                          <a:pt x="3" y="0"/>
                        </a:moveTo>
                        <a:lnTo>
                          <a:pt x="0" y="3"/>
                        </a:lnTo>
                        <a:lnTo>
                          <a:pt x="0" y="13"/>
                        </a:lnTo>
                        <a:lnTo>
                          <a:pt x="11" y="13"/>
                        </a:lnTo>
                        <a:lnTo>
                          <a:pt x="14" y="9"/>
                        </a:lnTo>
                        <a:lnTo>
                          <a:pt x="14" y="0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CCECFF"/>
                  </a:solidFill>
                  <a:ln w="14288" cap="flat">
                    <a:solidFill>
                      <a:srgbClr val="3333CC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66" name="Freeform 833"/>
                  <p:cNvSpPr>
                    <a:spLocks/>
                  </p:cNvSpPr>
                  <p:nvPr/>
                </p:nvSpPr>
                <p:spPr bwMode="auto">
                  <a:xfrm>
                    <a:off x="762" y="1602"/>
                    <a:ext cx="127" cy="28"/>
                  </a:xfrm>
                  <a:custGeom>
                    <a:avLst/>
                    <a:gdLst/>
                    <a:ahLst/>
                    <a:cxnLst>
                      <a:cxn ang="0">
                        <a:pos x="0" y="3"/>
                      </a:cxn>
                      <a:cxn ang="0">
                        <a:pos x="11" y="3"/>
                      </a:cxn>
                      <a:cxn ang="0">
                        <a:pos x="14" y="0"/>
                      </a:cxn>
                    </a:cxnLst>
                    <a:rect l="0" t="0" r="r" b="b"/>
                    <a:pathLst>
                      <a:path w="14" h="3">
                        <a:moveTo>
                          <a:pt x="0" y="3"/>
                        </a:moveTo>
                        <a:lnTo>
                          <a:pt x="11" y="3"/>
                        </a:lnTo>
                        <a:lnTo>
                          <a:pt x="14" y="0"/>
                        </a:lnTo>
                      </a:path>
                    </a:pathLst>
                  </a:custGeom>
                  <a:solidFill>
                    <a:srgbClr val="CCECFF"/>
                  </a:solidFill>
                  <a:ln w="14288" cap="flat">
                    <a:solidFill>
                      <a:srgbClr val="3333CC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67" name="Line 834"/>
                  <p:cNvSpPr>
                    <a:spLocks noChangeShapeType="1"/>
                  </p:cNvSpPr>
                  <p:nvPr/>
                </p:nvSpPr>
                <p:spPr bwMode="auto">
                  <a:xfrm>
                    <a:off x="862" y="1630"/>
                    <a:ext cx="1" cy="91"/>
                  </a:xfrm>
                  <a:prstGeom prst="line">
                    <a:avLst/>
                  </a:prstGeom>
                  <a:noFill/>
                  <a:ln w="14288">
                    <a:solidFill>
                      <a:srgbClr val="3333CC"/>
                    </a:solidFill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816" name="Group 835"/>
              <p:cNvGrpSpPr>
                <a:grpSpLocks/>
              </p:cNvGrpSpPr>
              <p:nvPr/>
            </p:nvGrpSpPr>
            <p:grpSpPr bwMode="auto">
              <a:xfrm>
                <a:off x="535" y="1511"/>
                <a:ext cx="354" cy="110"/>
                <a:chOff x="535" y="1511"/>
                <a:chExt cx="354" cy="110"/>
              </a:xfrm>
            </p:grpSpPr>
            <p:grpSp>
              <p:nvGrpSpPr>
                <p:cNvPr id="817" name="Group 836"/>
                <p:cNvGrpSpPr>
                  <a:grpSpLocks/>
                </p:cNvGrpSpPr>
                <p:nvPr/>
              </p:nvGrpSpPr>
              <p:grpSpPr bwMode="auto">
                <a:xfrm>
                  <a:off x="535" y="1511"/>
                  <a:ext cx="136" cy="110"/>
                  <a:chOff x="535" y="1511"/>
                  <a:chExt cx="136" cy="110"/>
                </a:xfrm>
              </p:grpSpPr>
              <p:sp>
                <p:nvSpPr>
                  <p:cNvPr id="853" name="Freeform 837"/>
                  <p:cNvSpPr>
                    <a:spLocks/>
                  </p:cNvSpPr>
                  <p:nvPr/>
                </p:nvSpPr>
                <p:spPr bwMode="auto">
                  <a:xfrm>
                    <a:off x="535" y="1511"/>
                    <a:ext cx="136" cy="110"/>
                  </a:xfrm>
                  <a:custGeom>
                    <a:avLst/>
                    <a:gdLst/>
                    <a:ahLst/>
                    <a:cxnLst>
                      <a:cxn ang="0">
                        <a:pos x="36" y="0"/>
                      </a:cxn>
                      <a:cxn ang="0">
                        <a:pos x="0" y="27"/>
                      </a:cxn>
                      <a:cxn ang="0">
                        <a:pos x="0" y="110"/>
                      </a:cxn>
                      <a:cxn ang="0">
                        <a:pos x="109" y="110"/>
                      </a:cxn>
                      <a:cxn ang="0">
                        <a:pos x="136" y="82"/>
                      </a:cxn>
                      <a:cxn ang="0">
                        <a:pos x="136" y="0"/>
                      </a:cxn>
                      <a:cxn ang="0">
                        <a:pos x="36" y="0"/>
                      </a:cxn>
                    </a:cxnLst>
                    <a:rect l="0" t="0" r="r" b="b"/>
                    <a:pathLst>
                      <a:path w="136" h="110">
                        <a:moveTo>
                          <a:pt x="36" y="0"/>
                        </a:moveTo>
                        <a:lnTo>
                          <a:pt x="0" y="27"/>
                        </a:lnTo>
                        <a:lnTo>
                          <a:pt x="0" y="110"/>
                        </a:lnTo>
                        <a:lnTo>
                          <a:pt x="109" y="110"/>
                        </a:lnTo>
                        <a:lnTo>
                          <a:pt x="136" y="82"/>
                        </a:lnTo>
                        <a:lnTo>
                          <a:pt x="136" y="0"/>
                        </a:lnTo>
                        <a:lnTo>
                          <a:pt x="36" y="0"/>
                        </a:lnTo>
                        <a:close/>
                      </a:path>
                    </a:pathLst>
                  </a:custGeom>
                  <a:solidFill>
                    <a:srgbClr val="CCEC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54" name="Freeform 838"/>
                  <p:cNvSpPr>
                    <a:spLocks/>
                  </p:cNvSpPr>
                  <p:nvPr/>
                </p:nvSpPr>
                <p:spPr bwMode="auto">
                  <a:xfrm>
                    <a:off x="535" y="1511"/>
                    <a:ext cx="136" cy="27"/>
                  </a:xfrm>
                  <a:custGeom>
                    <a:avLst/>
                    <a:gdLst/>
                    <a:ahLst/>
                    <a:cxnLst>
                      <a:cxn ang="0">
                        <a:pos x="0" y="27"/>
                      </a:cxn>
                      <a:cxn ang="0">
                        <a:pos x="109" y="27"/>
                      </a:cxn>
                      <a:cxn ang="0">
                        <a:pos x="136" y="0"/>
                      </a:cxn>
                      <a:cxn ang="0">
                        <a:pos x="36" y="0"/>
                      </a:cxn>
                      <a:cxn ang="0">
                        <a:pos x="0" y="27"/>
                      </a:cxn>
                    </a:cxnLst>
                    <a:rect l="0" t="0" r="r" b="b"/>
                    <a:pathLst>
                      <a:path w="136" h="27">
                        <a:moveTo>
                          <a:pt x="0" y="27"/>
                        </a:moveTo>
                        <a:lnTo>
                          <a:pt x="109" y="27"/>
                        </a:lnTo>
                        <a:lnTo>
                          <a:pt x="136" y="0"/>
                        </a:lnTo>
                        <a:lnTo>
                          <a:pt x="36" y="0"/>
                        </a:lnTo>
                        <a:lnTo>
                          <a:pt x="0" y="27"/>
                        </a:lnTo>
                        <a:close/>
                      </a:path>
                    </a:pathLst>
                  </a:custGeom>
                  <a:solidFill>
                    <a:srgbClr val="CCEC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55" name="Freeform 839"/>
                  <p:cNvSpPr>
                    <a:spLocks/>
                  </p:cNvSpPr>
                  <p:nvPr/>
                </p:nvSpPr>
                <p:spPr bwMode="auto">
                  <a:xfrm>
                    <a:off x="644" y="1511"/>
                    <a:ext cx="27" cy="110"/>
                  </a:xfrm>
                  <a:custGeom>
                    <a:avLst/>
                    <a:gdLst/>
                    <a:ahLst/>
                    <a:cxnLst>
                      <a:cxn ang="0">
                        <a:pos x="0" y="27"/>
                      </a:cxn>
                      <a:cxn ang="0">
                        <a:pos x="27" y="0"/>
                      </a:cxn>
                      <a:cxn ang="0">
                        <a:pos x="27" y="82"/>
                      </a:cxn>
                      <a:cxn ang="0">
                        <a:pos x="0" y="110"/>
                      </a:cxn>
                      <a:cxn ang="0">
                        <a:pos x="0" y="27"/>
                      </a:cxn>
                    </a:cxnLst>
                    <a:rect l="0" t="0" r="r" b="b"/>
                    <a:pathLst>
                      <a:path w="27" h="110">
                        <a:moveTo>
                          <a:pt x="0" y="27"/>
                        </a:moveTo>
                        <a:lnTo>
                          <a:pt x="27" y="0"/>
                        </a:lnTo>
                        <a:lnTo>
                          <a:pt x="27" y="82"/>
                        </a:lnTo>
                        <a:lnTo>
                          <a:pt x="0" y="110"/>
                        </a:lnTo>
                        <a:lnTo>
                          <a:pt x="0" y="27"/>
                        </a:lnTo>
                        <a:close/>
                      </a:path>
                    </a:pathLst>
                  </a:custGeom>
                  <a:solidFill>
                    <a:srgbClr val="CCEC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56" name="Freeform 840"/>
                  <p:cNvSpPr>
                    <a:spLocks/>
                  </p:cNvSpPr>
                  <p:nvPr/>
                </p:nvSpPr>
                <p:spPr bwMode="auto">
                  <a:xfrm>
                    <a:off x="535" y="1511"/>
                    <a:ext cx="136" cy="110"/>
                  </a:xfrm>
                  <a:custGeom>
                    <a:avLst/>
                    <a:gdLst/>
                    <a:ahLst/>
                    <a:cxnLst>
                      <a:cxn ang="0">
                        <a:pos x="4" y="0"/>
                      </a:cxn>
                      <a:cxn ang="0">
                        <a:pos x="0" y="3"/>
                      </a:cxn>
                      <a:cxn ang="0">
                        <a:pos x="0" y="12"/>
                      </a:cxn>
                      <a:cxn ang="0">
                        <a:pos x="12" y="12"/>
                      </a:cxn>
                      <a:cxn ang="0">
                        <a:pos x="15" y="9"/>
                      </a:cxn>
                      <a:cxn ang="0">
                        <a:pos x="15" y="0"/>
                      </a:cxn>
                      <a:cxn ang="0">
                        <a:pos x="4" y="0"/>
                      </a:cxn>
                    </a:cxnLst>
                    <a:rect l="0" t="0" r="r" b="b"/>
                    <a:pathLst>
                      <a:path w="15" h="12">
                        <a:moveTo>
                          <a:pt x="4" y="0"/>
                        </a:moveTo>
                        <a:lnTo>
                          <a:pt x="0" y="3"/>
                        </a:lnTo>
                        <a:lnTo>
                          <a:pt x="0" y="12"/>
                        </a:lnTo>
                        <a:lnTo>
                          <a:pt x="12" y="12"/>
                        </a:lnTo>
                        <a:lnTo>
                          <a:pt x="15" y="9"/>
                        </a:lnTo>
                        <a:lnTo>
                          <a:pt x="15" y="0"/>
                        </a:lnTo>
                        <a:lnTo>
                          <a:pt x="4" y="0"/>
                        </a:lnTo>
                        <a:close/>
                      </a:path>
                    </a:pathLst>
                  </a:custGeom>
                  <a:solidFill>
                    <a:srgbClr val="CCECFF"/>
                  </a:solidFill>
                  <a:ln w="14288" cap="flat">
                    <a:solidFill>
                      <a:srgbClr val="3333CC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57" name="Freeform 841"/>
                  <p:cNvSpPr>
                    <a:spLocks/>
                  </p:cNvSpPr>
                  <p:nvPr/>
                </p:nvSpPr>
                <p:spPr bwMode="auto">
                  <a:xfrm>
                    <a:off x="535" y="1511"/>
                    <a:ext cx="136" cy="27"/>
                  </a:xfrm>
                  <a:custGeom>
                    <a:avLst/>
                    <a:gdLst/>
                    <a:ahLst/>
                    <a:cxnLst>
                      <a:cxn ang="0">
                        <a:pos x="0" y="3"/>
                      </a:cxn>
                      <a:cxn ang="0">
                        <a:pos x="12" y="3"/>
                      </a:cxn>
                      <a:cxn ang="0">
                        <a:pos x="15" y="0"/>
                      </a:cxn>
                    </a:cxnLst>
                    <a:rect l="0" t="0" r="r" b="b"/>
                    <a:pathLst>
                      <a:path w="15" h="3">
                        <a:moveTo>
                          <a:pt x="0" y="3"/>
                        </a:moveTo>
                        <a:lnTo>
                          <a:pt x="12" y="3"/>
                        </a:lnTo>
                        <a:lnTo>
                          <a:pt x="15" y="0"/>
                        </a:lnTo>
                      </a:path>
                    </a:pathLst>
                  </a:custGeom>
                  <a:solidFill>
                    <a:srgbClr val="CCECFF"/>
                  </a:solidFill>
                  <a:ln w="14288" cap="flat">
                    <a:solidFill>
                      <a:srgbClr val="3333CC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58" name="Line 842"/>
                  <p:cNvSpPr>
                    <a:spLocks noChangeShapeType="1"/>
                  </p:cNvSpPr>
                  <p:nvPr/>
                </p:nvSpPr>
                <p:spPr bwMode="auto">
                  <a:xfrm>
                    <a:off x="644" y="1538"/>
                    <a:ext cx="1" cy="83"/>
                  </a:xfrm>
                  <a:prstGeom prst="line">
                    <a:avLst/>
                  </a:prstGeom>
                  <a:noFill/>
                  <a:ln w="14288">
                    <a:solidFill>
                      <a:srgbClr val="3333CC"/>
                    </a:solidFill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818" name="Group 843"/>
                <p:cNvGrpSpPr>
                  <a:grpSpLocks/>
                </p:cNvGrpSpPr>
                <p:nvPr/>
              </p:nvGrpSpPr>
              <p:grpSpPr bwMode="auto">
                <a:xfrm>
                  <a:off x="653" y="1511"/>
                  <a:ext cx="127" cy="110"/>
                  <a:chOff x="653" y="1511"/>
                  <a:chExt cx="127" cy="110"/>
                </a:xfrm>
              </p:grpSpPr>
              <p:sp>
                <p:nvSpPr>
                  <p:cNvPr id="847" name="Freeform 844"/>
                  <p:cNvSpPr>
                    <a:spLocks/>
                  </p:cNvSpPr>
                  <p:nvPr/>
                </p:nvSpPr>
                <p:spPr bwMode="auto">
                  <a:xfrm>
                    <a:off x="653" y="1511"/>
                    <a:ext cx="127" cy="110"/>
                  </a:xfrm>
                  <a:custGeom>
                    <a:avLst/>
                    <a:gdLst/>
                    <a:ahLst/>
                    <a:cxnLst>
                      <a:cxn ang="0">
                        <a:pos x="27" y="0"/>
                      </a:cxn>
                      <a:cxn ang="0">
                        <a:pos x="0" y="27"/>
                      </a:cxn>
                      <a:cxn ang="0">
                        <a:pos x="0" y="110"/>
                      </a:cxn>
                      <a:cxn ang="0">
                        <a:pos x="100" y="110"/>
                      </a:cxn>
                      <a:cxn ang="0">
                        <a:pos x="127" y="82"/>
                      </a:cxn>
                      <a:cxn ang="0">
                        <a:pos x="127" y="0"/>
                      </a:cxn>
                      <a:cxn ang="0">
                        <a:pos x="27" y="0"/>
                      </a:cxn>
                    </a:cxnLst>
                    <a:rect l="0" t="0" r="r" b="b"/>
                    <a:pathLst>
                      <a:path w="127" h="110">
                        <a:moveTo>
                          <a:pt x="27" y="0"/>
                        </a:moveTo>
                        <a:lnTo>
                          <a:pt x="0" y="27"/>
                        </a:lnTo>
                        <a:lnTo>
                          <a:pt x="0" y="110"/>
                        </a:lnTo>
                        <a:lnTo>
                          <a:pt x="100" y="110"/>
                        </a:lnTo>
                        <a:lnTo>
                          <a:pt x="127" y="82"/>
                        </a:lnTo>
                        <a:lnTo>
                          <a:pt x="127" y="0"/>
                        </a:lnTo>
                        <a:lnTo>
                          <a:pt x="27" y="0"/>
                        </a:lnTo>
                        <a:close/>
                      </a:path>
                    </a:pathLst>
                  </a:custGeom>
                  <a:solidFill>
                    <a:srgbClr val="CCEC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48" name="Freeform 845"/>
                  <p:cNvSpPr>
                    <a:spLocks/>
                  </p:cNvSpPr>
                  <p:nvPr/>
                </p:nvSpPr>
                <p:spPr bwMode="auto">
                  <a:xfrm>
                    <a:off x="653" y="1511"/>
                    <a:ext cx="127" cy="27"/>
                  </a:xfrm>
                  <a:custGeom>
                    <a:avLst/>
                    <a:gdLst/>
                    <a:ahLst/>
                    <a:cxnLst>
                      <a:cxn ang="0">
                        <a:pos x="0" y="27"/>
                      </a:cxn>
                      <a:cxn ang="0">
                        <a:pos x="100" y="27"/>
                      </a:cxn>
                      <a:cxn ang="0">
                        <a:pos x="127" y="0"/>
                      </a:cxn>
                      <a:cxn ang="0">
                        <a:pos x="27" y="0"/>
                      </a:cxn>
                      <a:cxn ang="0">
                        <a:pos x="0" y="27"/>
                      </a:cxn>
                    </a:cxnLst>
                    <a:rect l="0" t="0" r="r" b="b"/>
                    <a:pathLst>
                      <a:path w="127" h="27">
                        <a:moveTo>
                          <a:pt x="0" y="27"/>
                        </a:moveTo>
                        <a:lnTo>
                          <a:pt x="100" y="27"/>
                        </a:lnTo>
                        <a:lnTo>
                          <a:pt x="127" y="0"/>
                        </a:lnTo>
                        <a:lnTo>
                          <a:pt x="27" y="0"/>
                        </a:lnTo>
                        <a:lnTo>
                          <a:pt x="0" y="27"/>
                        </a:lnTo>
                        <a:close/>
                      </a:path>
                    </a:pathLst>
                  </a:custGeom>
                  <a:solidFill>
                    <a:srgbClr val="CCEC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49" name="Freeform 846"/>
                  <p:cNvSpPr>
                    <a:spLocks/>
                  </p:cNvSpPr>
                  <p:nvPr/>
                </p:nvSpPr>
                <p:spPr bwMode="auto">
                  <a:xfrm>
                    <a:off x="753" y="1511"/>
                    <a:ext cx="27" cy="110"/>
                  </a:xfrm>
                  <a:custGeom>
                    <a:avLst/>
                    <a:gdLst/>
                    <a:ahLst/>
                    <a:cxnLst>
                      <a:cxn ang="0">
                        <a:pos x="0" y="27"/>
                      </a:cxn>
                      <a:cxn ang="0">
                        <a:pos x="27" y="0"/>
                      </a:cxn>
                      <a:cxn ang="0">
                        <a:pos x="27" y="82"/>
                      </a:cxn>
                      <a:cxn ang="0">
                        <a:pos x="0" y="110"/>
                      </a:cxn>
                      <a:cxn ang="0">
                        <a:pos x="0" y="27"/>
                      </a:cxn>
                    </a:cxnLst>
                    <a:rect l="0" t="0" r="r" b="b"/>
                    <a:pathLst>
                      <a:path w="27" h="110">
                        <a:moveTo>
                          <a:pt x="0" y="27"/>
                        </a:moveTo>
                        <a:lnTo>
                          <a:pt x="27" y="0"/>
                        </a:lnTo>
                        <a:lnTo>
                          <a:pt x="27" y="82"/>
                        </a:lnTo>
                        <a:lnTo>
                          <a:pt x="0" y="110"/>
                        </a:lnTo>
                        <a:lnTo>
                          <a:pt x="0" y="27"/>
                        </a:lnTo>
                        <a:close/>
                      </a:path>
                    </a:pathLst>
                  </a:custGeom>
                  <a:solidFill>
                    <a:srgbClr val="CCEC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50" name="Freeform 847"/>
                  <p:cNvSpPr>
                    <a:spLocks/>
                  </p:cNvSpPr>
                  <p:nvPr/>
                </p:nvSpPr>
                <p:spPr bwMode="auto">
                  <a:xfrm>
                    <a:off x="653" y="1511"/>
                    <a:ext cx="127" cy="110"/>
                  </a:xfrm>
                  <a:custGeom>
                    <a:avLst/>
                    <a:gdLst/>
                    <a:ahLst/>
                    <a:cxnLst>
                      <a:cxn ang="0">
                        <a:pos x="3" y="0"/>
                      </a:cxn>
                      <a:cxn ang="0">
                        <a:pos x="0" y="3"/>
                      </a:cxn>
                      <a:cxn ang="0">
                        <a:pos x="0" y="12"/>
                      </a:cxn>
                      <a:cxn ang="0">
                        <a:pos x="11" y="12"/>
                      </a:cxn>
                      <a:cxn ang="0">
                        <a:pos x="14" y="9"/>
                      </a:cxn>
                      <a:cxn ang="0">
                        <a:pos x="14" y="0"/>
                      </a:cxn>
                      <a:cxn ang="0">
                        <a:pos x="3" y="0"/>
                      </a:cxn>
                    </a:cxnLst>
                    <a:rect l="0" t="0" r="r" b="b"/>
                    <a:pathLst>
                      <a:path w="14" h="12">
                        <a:moveTo>
                          <a:pt x="3" y="0"/>
                        </a:moveTo>
                        <a:lnTo>
                          <a:pt x="0" y="3"/>
                        </a:lnTo>
                        <a:lnTo>
                          <a:pt x="0" y="12"/>
                        </a:lnTo>
                        <a:lnTo>
                          <a:pt x="11" y="12"/>
                        </a:lnTo>
                        <a:lnTo>
                          <a:pt x="14" y="9"/>
                        </a:lnTo>
                        <a:lnTo>
                          <a:pt x="14" y="0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CCECFF"/>
                  </a:solidFill>
                  <a:ln w="14288" cap="flat">
                    <a:solidFill>
                      <a:srgbClr val="3333CC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51" name="Freeform 848"/>
                  <p:cNvSpPr>
                    <a:spLocks/>
                  </p:cNvSpPr>
                  <p:nvPr/>
                </p:nvSpPr>
                <p:spPr bwMode="auto">
                  <a:xfrm>
                    <a:off x="653" y="1511"/>
                    <a:ext cx="127" cy="27"/>
                  </a:xfrm>
                  <a:custGeom>
                    <a:avLst/>
                    <a:gdLst/>
                    <a:ahLst/>
                    <a:cxnLst>
                      <a:cxn ang="0">
                        <a:pos x="0" y="3"/>
                      </a:cxn>
                      <a:cxn ang="0">
                        <a:pos x="11" y="3"/>
                      </a:cxn>
                      <a:cxn ang="0">
                        <a:pos x="14" y="0"/>
                      </a:cxn>
                    </a:cxnLst>
                    <a:rect l="0" t="0" r="r" b="b"/>
                    <a:pathLst>
                      <a:path w="14" h="3">
                        <a:moveTo>
                          <a:pt x="0" y="3"/>
                        </a:moveTo>
                        <a:lnTo>
                          <a:pt x="11" y="3"/>
                        </a:lnTo>
                        <a:lnTo>
                          <a:pt x="14" y="0"/>
                        </a:lnTo>
                      </a:path>
                    </a:pathLst>
                  </a:custGeom>
                  <a:solidFill>
                    <a:srgbClr val="CCECFF"/>
                  </a:solidFill>
                  <a:ln w="14288" cap="flat">
                    <a:solidFill>
                      <a:srgbClr val="3333CC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52" name="Line 849"/>
                  <p:cNvSpPr>
                    <a:spLocks noChangeShapeType="1"/>
                  </p:cNvSpPr>
                  <p:nvPr/>
                </p:nvSpPr>
                <p:spPr bwMode="auto">
                  <a:xfrm>
                    <a:off x="753" y="1538"/>
                    <a:ext cx="1" cy="83"/>
                  </a:xfrm>
                  <a:prstGeom prst="line">
                    <a:avLst/>
                  </a:prstGeom>
                  <a:noFill/>
                  <a:ln w="14288">
                    <a:solidFill>
                      <a:srgbClr val="3333CC"/>
                    </a:solidFill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819" name="Group 850"/>
                <p:cNvGrpSpPr>
                  <a:grpSpLocks/>
                </p:cNvGrpSpPr>
                <p:nvPr/>
              </p:nvGrpSpPr>
              <p:grpSpPr bwMode="auto">
                <a:xfrm>
                  <a:off x="762" y="1511"/>
                  <a:ext cx="127" cy="110"/>
                  <a:chOff x="762" y="1511"/>
                  <a:chExt cx="127" cy="110"/>
                </a:xfrm>
              </p:grpSpPr>
              <p:sp>
                <p:nvSpPr>
                  <p:cNvPr id="841" name="Freeform 851"/>
                  <p:cNvSpPr>
                    <a:spLocks/>
                  </p:cNvSpPr>
                  <p:nvPr/>
                </p:nvSpPr>
                <p:spPr bwMode="auto">
                  <a:xfrm>
                    <a:off x="762" y="1511"/>
                    <a:ext cx="127" cy="110"/>
                  </a:xfrm>
                  <a:custGeom>
                    <a:avLst/>
                    <a:gdLst/>
                    <a:ahLst/>
                    <a:cxnLst>
                      <a:cxn ang="0">
                        <a:pos x="27" y="0"/>
                      </a:cxn>
                      <a:cxn ang="0">
                        <a:pos x="0" y="27"/>
                      </a:cxn>
                      <a:cxn ang="0">
                        <a:pos x="0" y="110"/>
                      </a:cxn>
                      <a:cxn ang="0">
                        <a:pos x="100" y="110"/>
                      </a:cxn>
                      <a:cxn ang="0">
                        <a:pos x="127" y="82"/>
                      </a:cxn>
                      <a:cxn ang="0">
                        <a:pos x="127" y="0"/>
                      </a:cxn>
                      <a:cxn ang="0">
                        <a:pos x="27" y="0"/>
                      </a:cxn>
                    </a:cxnLst>
                    <a:rect l="0" t="0" r="r" b="b"/>
                    <a:pathLst>
                      <a:path w="127" h="110">
                        <a:moveTo>
                          <a:pt x="27" y="0"/>
                        </a:moveTo>
                        <a:lnTo>
                          <a:pt x="0" y="27"/>
                        </a:lnTo>
                        <a:lnTo>
                          <a:pt x="0" y="110"/>
                        </a:lnTo>
                        <a:lnTo>
                          <a:pt x="100" y="110"/>
                        </a:lnTo>
                        <a:lnTo>
                          <a:pt x="127" y="82"/>
                        </a:lnTo>
                        <a:lnTo>
                          <a:pt x="127" y="0"/>
                        </a:lnTo>
                        <a:lnTo>
                          <a:pt x="27" y="0"/>
                        </a:lnTo>
                        <a:close/>
                      </a:path>
                    </a:pathLst>
                  </a:custGeom>
                  <a:solidFill>
                    <a:srgbClr val="CCEC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42" name="Freeform 852"/>
                  <p:cNvSpPr>
                    <a:spLocks/>
                  </p:cNvSpPr>
                  <p:nvPr/>
                </p:nvSpPr>
                <p:spPr bwMode="auto">
                  <a:xfrm>
                    <a:off x="762" y="1511"/>
                    <a:ext cx="127" cy="27"/>
                  </a:xfrm>
                  <a:custGeom>
                    <a:avLst/>
                    <a:gdLst/>
                    <a:ahLst/>
                    <a:cxnLst>
                      <a:cxn ang="0">
                        <a:pos x="0" y="27"/>
                      </a:cxn>
                      <a:cxn ang="0">
                        <a:pos x="100" y="27"/>
                      </a:cxn>
                      <a:cxn ang="0">
                        <a:pos x="127" y="0"/>
                      </a:cxn>
                      <a:cxn ang="0">
                        <a:pos x="27" y="0"/>
                      </a:cxn>
                      <a:cxn ang="0">
                        <a:pos x="0" y="27"/>
                      </a:cxn>
                    </a:cxnLst>
                    <a:rect l="0" t="0" r="r" b="b"/>
                    <a:pathLst>
                      <a:path w="127" h="27">
                        <a:moveTo>
                          <a:pt x="0" y="27"/>
                        </a:moveTo>
                        <a:lnTo>
                          <a:pt x="100" y="27"/>
                        </a:lnTo>
                        <a:lnTo>
                          <a:pt x="127" y="0"/>
                        </a:lnTo>
                        <a:lnTo>
                          <a:pt x="27" y="0"/>
                        </a:lnTo>
                        <a:lnTo>
                          <a:pt x="0" y="27"/>
                        </a:lnTo>
                        <a:close/>
                      </a:path>
                    </a:pathLst>
                  </a:custGeom>
                  <a:solidFill>
                    <a:srgbClr val="CCEC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43" name="Freeform 853"/>
                  <p:cNvSpPr>
                    <a:spLocks/>
                  </p:cNvSpPr>
                  <p:nvPr/>
                </p:nvSpPr>
                <p:spPr bwMode="auto">
                  <a:xfrm>
                    <a:off x="862" y="1511"/>
                    <a:ext cx="27" cy="110"/>
                  </a:xfrm>
                  <a:custGeom>
                    <a:avLst/>
                    <a:gdLst/>
                    <a:ahLst/>
                    <a:cxnLst>
                      <a:cxn ang="0">
                        <a:pos x="0" y="27"/>
                      </a:cxn>
                      <a:cxn ang="0">
                        <a:pos x="27" y="0"/>
                      </a:cxn>
                      <a:cxn ang="0">
                        <a:pos x="27" y="82"/>
                      </a:cxn>
                      <a:cxn ang="0">
                        <a:pos x="0" y="110"/>
                      </a:cxn>
                      <a:cxn ang="0">
                        <a:pos x="0" y="27"/>
                      </a:cxn>
                    </a:cxnLst>
                    <a:rect l="0" t="0" r="r" b="b"/>
                    <a:pathLst>
                      <a:path w="27" h="110">
                        <a:moveTo>
                          <a:pt x="0" y="27"/>
                        </a:moveTo>
                        <a:lnTo>
                          <a:pt x="27" y="0"/>
                        </a:lnTo>
                        <a:lnTo>
                          <a:pt x="27" y="82"/>
                        </a:lnTo>
                        <a:lnTo>
                          <a:pt x="0" y="110"/>
                        </a:lnTo>
                        <a:lnTo>
                          <a:pt x="0" y="27"/>
                        </a:lnTo>
                        <a:close/>
                      </a:path>
                    </a:pathLst>
                  </a:custGeom>
                  <a:solidFill>
                    <a:srgbClr val="CCEC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44" name="Freeform 854"/>
                  <p:cNvSpPr>
                    <a:spLocks/>
                  </p:cNvSpPr>
                  <p:nvPr/>
                </p:nvSpPr>
                <p:spPr bwMode="auto">
                  <a:xfrm>
                    <a:off x="762" y="1511"/>
                    <a:ext cx="127" cy="110"/>
                  </a:xfrm>
                  <a:custGeom>
                    <a:avLst/>
                    <a:gdLst/>
                    <a:ahLst/>
                    <a:cxnLst>
                      <a:cxn ang="0">
                        <a:pos x="3" y="0"/>
                      </a:cxn>
                      <a:cxn ang="0">
                        <a:pos x="0" y="3"/>
                      </a:cxn>
                      <a:cxn ang="0">
                        <a:pos x="0" y="12"/>
                      </a:cxn>
                      <a:cxn ang="0">
                        <a:pos x="11" y="12"/>
                      </a:cxn>
                      <a:cxn ang="0">
                        <a:pos x="14" y="9"/>
                      </a:cxn>
                      <a:cxn ang="0">
                        <a:pos x="14" y="0"/>
                      </a:cxn>
                      <a:cxn ang="0">
                        <a:pos x="3" y="0"/>
                      </a:cxn>
                    </a:cxnLst>
                    <a:rect l="0" t="0" r="r" b="b"/>
                    <a:pathLst>
                      <a:path w="14" h="12">
                        <a:moveTo>
                          <a:pt x="3" y="0"/>
                        </a:moveTo>
                        <a:lnTo>
                          <a:pt x="0" y="3"/>
                        </a:lnTo>
                        <a:lnTo>
                          <a:pt x="0" y="12"/>
                        </a:lnTo>
                        <a:lnTo>
                          <a:pt x="11" y="12"/>
                        </a:lnTo>
                        <a:lnTo>
                          <a:pt x="14" y="9"/>
                        </a:lnTo>
                        <a:lnTo>
                          <a:pt x="14" y="0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CCECFF"/>
                  </a:solidFill>
                  <a:ln w="14288" cap="flat">
                    <a:solidFill>
                      <a:srgbClr val="3333CC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45" name="Freeform 855"/>
                  <p:cNvSpPr>
                    <a:spLocks/>
                  </p:cNvSpPr>
                  <p:nvPr/>
                </p:nvSpPr>
                <p:spPr bwMode="auto">
                  <a:xfrm>
                    <a:off x="762" y="1511"/>
                    <a:ext cx="127" cy="27"/>
                  </a:xfrm>
                  <a:custGeom>
                    <a:avLst/>
                    <a:gdLst/>
                    <a:ahLst/>
                    <a:cxnLst>
                      <a:cxn ang="0">
                        <a:pos x="0" y="3"/>
                      </a:cxn>
                      <a:cxn ang="0">
                        <a:pos x="11" y="3"/>
                      </a:cxn>
                      <a:cxn ang="0">
                        <a:pos x="14" y="0"/>
                      </a:cxn>
                    </a:cxnLst>
                    <a:rect l="0" t="0" r="r" b="b"/>
                    <a:pathLst>
                      <a:path w="14" h="3">
                        <a:moveTo>
                          <a:pt x="0" y="3"/>
                        </a:moveTo>
                        <a:lnTo>
                          <a:pt x="11" y="3"/>
                        </a:lnTo>
                        <a:lnTo>
                          <a:pt x="14" y="0"/>
                        </a:lnTo>
                      </a:path>
                    </a:pathLst>
                  </a:custGeom>
                  <a:solidFill>
                    <a:srgbClr val="CCECFF"/>
                  </a:solidFill>
                  <a:ln w="14288" cap="flat">
                    <a:solidFill>
                      <a:srgbClr val="3333CC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46" name="Line 856"/>
                  <p:cNvSpPr>
                    <a:spLocks noChangeShapeType="1"/>
                  </p:cNvSpPr>
                  <p:nvPr/>
                </p:nvSpPr>
                <p:spPr bwMode="auto">
                  <a:xfrm>
                    <a:off x="862" y="1538"/>
                    <a:ext cx="1" cy="83"/>
                  </a:xfrm>
                  <a:prstGeom prst="line">
                    <a:avLst/>
                  </a:prstGeom>
                  <a:noFill/>
                  <a:ln w="14288">
                    <a:solidFill>
                      <a:srgbClr val="3333CC"/>
                    </a:solidFill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838" name="Group 857"/>
              <p:cNvGrpSpPr>
                <a:grpSpLocks/>
              </p:cNvGrpSpPr>
              <p:nvPr/>
            </p:nvGrpSpPr>
            <p:grpSpPr bwMode="auto">
              <a:xfrm>
                <a:off x="535" y="1410"/>
                <a:ext cx="354" cy="119"/>
                <a:chOff x="535" y="1410"/>
                <a:chExt cx="354" cy="119"/>
              </a:xfrm>
            </p:grpSpPr>
            <p:grpSp>
              <p:nvGrpSpPr>
                <p:cNvPr id="839" name="Group 858"/>
                <p:cNvGrpSpPr>
                  <a:grpSpLocks/>
                </p:cNvGrpSpPr>
                <p:nvPr/>
              </p:nvGrpSpPr>
              <p:grpSpPr bwMode="auto">
                <a:xfrm>
                  <a:off x="535" y="1410"/>
                  <a:ext cx="136" cy="119"/>
                  <a:chOff x="535" y="1410"/>
                  <a:chExt cx="136" cy="119"/>
                </a:xfrm>
              </p:grpSpPr>
              <p:sp>
                <p:nvSpPr>
                  <p:cNvPr id="832" name="Freeform 859"/>
                  <p:cNvSpPr>
                    <a:spLocks/>
                  </p:cNvSpPr>
                  <p:nvPr/>
                </p:nvSpPr>
                <p:spPr bwMode="auto">
                  <a:xfrm>
                    <a:off x="535" y="1410"/>
                    <a:ext cx="136" cy="119"/>
                  </a:xfrm>
                  <a:custGeom>
                    <a:avLst/>
                    <a:gdLst/>
                    <a:ahLst/>
                    <a:cxnLst>
                      <a:cxn ang="0">
                        <a:pos x="36" y="0"/>
                      </a:cxn>
                      <a:cxn ang="0">
                        <a:pos x="0" y="37"/>
                      </a:cxn>
                      <a:cxn ang="0">
                        <a:pos x="0" y="119"/>
                      </a:cxn>
                      <a:cxn ang="0">
                        <a:pos x="109" y="119"/>
                      </a:cxn>
                      <a:cxn ang="0">
                        <a:pos x="136" y="92"/>
                      </a:cxn>
                      <a:cxn ang="0">
                        <a:pos x="136" y="0"/>
                      </a:cxn>
                      <a:cxn ang="0">
                        <a:pos x="36" y="0"/>
                      </a:cxn>
                    </a:cxnLst>
                    <a:rect l="0" t="0" r="r" b="b"/>
                    <a:pathLst>
                      <a:path w="136" h="119">
                        <a:moveTo>
                          <a:pt x="36" y="0"/>
                        </a:moveTo>
                        <a:lnTo>
                          <a:pt x="0" y="37"/>
                        </a:lnTo>
                        <a:lnTo>
                          <a:pt x="0" y="119"/>
                        </a:lnTo>
                        <a:lnTo>
                          <a:pt x="109" y="119"/>
                        </a:lnTo>
                        <a:lnTo>
                          <a:pt x="136" y="92"/>
                        </a:lnTo>
                        <a:lnTo>
                          <a:pt x="136" y="0"/>
                        </a:lnTo>
                        <a:lnTo>
                          <a:pt x="36" y="0"/>
                        </a:lnTo>
                        <a:close/>
                      </a:path>
                    </a:pathLst>
                  </a:custGeom>
                  <a:solidFill>
                    <a:srgbClr val="CCEC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33" name="Freeform 860"/>
                  <p:cNvSpPr>
                    <a:spLocks/>
                  </p:cNvSpPr>
                  <p:nvPr/>
                </p:nvSpPr>
                <p:spPr bwMode="auto">
                  <a:xfrm>
                    <a:off x="535" y="1410"/>
                    <a:ext cx="136" cy="37"/>
                  </a:xfrm>
                  <a:custGeom>
                    <a:avLst/>
                    <a:gdLst/>
                    <a:ahLst/>
                    <a:cxnLst>
                      <a:cxn ang="0">
                        <a:pos x="0" y="37"/>
                      </a:cxn>
                      <a:cxn ang="0">
                        <a:pos x="109" y="37"/>
                      </a:cxn>
                      <a:cxn ang="0">
                        <a:pos x="136" y="0"/>
                      </a:cxn>
                      <a:cxn ang="0">
                        <a:pos x="36" y="0"/>
                      </a:cxn>
                      <a:cxn ang="0">
                        <a:pos x="0" y="37"/>
                      </a:cxn>
                    </a:cxnLst>
                    <a:rect l="0" t="0" r="r" b="b"/>
                    <a:pathLst>
                      <a:path w="136" h="37">
                        <a:moveTo>
                          <a:pt x="0" y="37"/>
                        </a:moveTo>
                        <a:lnTo>
                          <a:pt x="109" y="37"/>
                        </a:lnTo>
                        <a:lnTo>
                          <a:pt x="136" y="0"/>
                        </a:lnTo>
                        <a:lnTo>
                          <a:pt x="36" y="0"/>
                        </a:lnTo>
                        <a:lnTo>
                          <a:pt x="0" y="37"/>
                        </a:lnTo>
                        <a:close/>
                      </a:path>
                    </a:pathLst>
                  </a:custGeom>
                  <a:solidFill>
                    <a:srgbClr val="CCEC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34" name="Freeform 861"/>
                  <p:cNvSpPr>
                    <a:spLocks/>
                  </p:cNvSpPr>
                  <p:nvPr/>
                </p:nvSpPr>
                <p:spPr bwMode="auto">
                  <a:xfrm>
                    <a:off x="644" y="1410"/>
                    <a:ext cx="27" cy="119"/>
                  </a:xfrm>
                  <a:custGeom>
                    <a:avLst/>
                    <a:gdLst/>
                    <a:ahLst/>
                    <a:cxnLst>
                      <a:cxn ang="0">
                        <a:pos x="0" y="37"/>
                      </a:cxn>
                      <a:cxn ang="0">
                        <a:pos x="27" y="0"/>
                      </a:cxn>
                      <a:cxn ang="0">
                        <a:pos x="27" y="92"/>
                      </a:cxn>
                      <a:cxn ang="0">
                        <a:pos x="0" y="119"/>
                      </a:cxn>
                      <a:cxn ang="0">
                        <a:pos x="0" y="37"/>
                      </a:cxn>
                    </a:cxnLst>
                    <a:rect l="0" t="0" r="r" b="b"/>
                    <a:pathLst>
                      <a:path w="27" h="119">
                        <a:moveTo>
                          <a:pt x="0" y="37"/>
                        </a:moveTo>
                        <a:lnTo>
                          <a:pt x="27" y="0"/>
                        </a:lnTo>
                        <a:lnTo>
                          <a:pt x="27" y="92"/>
                        </a:lnTo>
                        <a:lnTo>
                          <a:pt x="0" y="119"/>
                        </a:lnTo>
                        <a:lnTo>
                          <a:pt x="0" y="37"/>
                        </a:lnTo>
                        <a:close/>
                      </a:path>
                    </a:pathLst>
                  </a:custGeom>
                  <a:solidFill>
                    <a:srgbClr val="CCEC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35" name="Freeform 862"/>
                  <p:cNvSpPr>
                    <a:spLocks/>
                  </p:cNvSpPr>
                  <p:nvPr/>
                </p:nvSpPr>
                <p:spPr bwMode="auto">
                  <a:xfrm>
                    <a:off x="535" y="1410"/>
                    <a:ext cx="136" cy="119"/>
                  </a:xfrm>
                  <a:custGeom>
                    <a:avLst/>
                    <a:gdLst/>
                    <a:ahLst/>
                    <a:cxnLst>
                      <a:cxn ang="0">
                        <a:pos x="4" y="0"/>
                      </a:cxn>
                      <a:cxn ang="0">
                        <a:pos x="0" y="4"/>
                      </a:cxn>
                      <a:cxn ang="0">
                        <a:pos x="0" y="13"/>
                      </a:cxn>
                      <a:cxn ang="0">
                        <a:pos x="12" y="13"/>
                      </a:cxn>
                      <a:cxn ang="0">
                        <a:pos x="15" y="10"/>
                      </a:cxn>
                      <a:cxn ang="0">
                        <a:pos x="15" y="0"/>
                      </a:cxn>
                      <a:cxn ang="0">
                        <a:pos x="4" y="0"/>
                      </a:cxn>
                    </a:cxnLst>
                    <a:rect l="0" t="0" r="r" b="b"/>
                    <a:pathLst>
                      <a:path w="15" h="13">
                        <a:moveTo>
                          <a:pt x="4" y="0"/>
                        </a:moveTo>
                        <a:lnTo>
                          <a:pt x="0" y="4"/>
                        </a:lnTo>
                        <a:lnTo>
                          <a:pt x="0" y="13"/>
                        </a:lnTo>
                        <a:lnTo>
                          <a:pt x="12" y="13"/>
                        </a:lnTo>
                        <a:lnTo>
                          <a:pt x="15" y="10"/>
                        </a:lnTo>
                        <a:lnTo>
                          <a:pt x="15" y="0"/>
                        </a:lnTo>
                        <a:lnTo>
                          <a:pt x="4" y="0"/>
                        </a:lnTo>
                        <a:close/>
                      </a:path>
                    </a:pathLst>
                  </a:custGeom>
                  <a:solidFill>
                    <a:srgbClr val="CCECFF"/>
                  </a:solidFill>
                  <a:ln w="14288" cap="flat">
                    <a:solidFill>
                      <a:srgbClr val="3333CC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36" name="Freeform 863"/>
                  <p:cNvSpPr>
                    <a:spLocks/>
                  </p:cNvSpPr>
                  <p:nvPr/>
                </p:nvSpPr>
                <p:spPr bwMode="auto">
                  <a:xfrm>
                    <a:off x="535" y="1410"/>
                    <a:ext cx="136" cy="37"/>
                  </a:xfrm>
                  <a:custGeom>
                    <a:avLst/>
                    <a:gdLst/>
                    <a:ahLst/>
                    <a:cxnLst>
                      <a:cxn ang="0">
                        <a:pos x="0" y="4"/>
                      </a:cxn>
                      <a:cxn ang="0">
                        <a:pos x="12" y="4"/>
                      </a:cxn>
                      <a:cxn ang="0">
                        <a:pos x="15" y="0"/>
                      </a:cxn>
                    </a:cxnLst>
                    <a:rect l="0" t="0" r="r" b="b"/>
                    <a:pathLst>
                      <a:path w="15" h="4">
                        <a:moveTo>
                          <a:pt x="0" y="4"/>
                        </a:moveTo>
                        <a:lnTo>
                          <a:pt x="12" y="4"/>
                        </a:lnTo>
                        <a:lnTo>
                          <a:pt x="15" y="0"/>
                        </a:lnTo>
                      </a:path>
                    </a:pathLst>
                  </a:custGeom>
                  <a:solidFill>
                    <a:srgbClr val="CCECFF"/>
                  </a:solidFill>
                  <a:ln w="14288" cap="flat">
                    <a:solidFill>
                      <a:srgbClr val="3333CC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37" name="Line 864"/>
                  <p:cNvSpPr>
                    <a:spLocks noChangeShapeType="1"/>
                  </p:cNvSpPr>
                  <p:nvPr/>
                </p:nvSpPr>
                <p:spPr bwMode="auto">
                  <a:xfrm>
                    <a:off x="644" y="1447"/>
                    <a:ext cx="1" cy="82"/>
                  </a:xfrm>
                  <a:prstGeom prst="line">
                    <a:avLst/>
                  </a:prstGeom>
                  <a:noFill/>
                  <a:ln w="14288">
                    <a:solidFill>
                      <a:srgbClr val="3333CC"/>
                    </a:solidFill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840" name="Group 865"/>
                <p:cNvGrpSpPr>
                  <a:grpSpLocks/>
                </p:cNvGrpSpPr>
                <p:nvPr/>
              </p:nvGrpSpPr>
              <p:grpSpPr bwMode="auto">
                <a:xfrm>
                  <a:off x="653" y="1410"/>
                  <a:ext cx="127" cy="119"/>
                  <a:chOff x="653" y="1410"/>
                  <a:chExt cx="127" cy="119"/>
                </a:xfrm>
              </p:grpSpPr>
              <p:sp>
                <p:nvSpPr>
                  <p:cNvPr id="826" name="Freeform 866"/>
                  <p:cNvSpPr>
                    <a:spLocks/>
                  </p:cNvSpPr>
                  <p:nvPr/>
                </p:nvSpPr>
                <p:spPr bwMode="auto">
                  <a:xfrm>
                    <a:off x="653" y="1410"/>
                    <a:ext cx="127" cy="119"/>
                  </a:xfrm>
                  <a:custGeom>
                    <a:avLst/>
                    <a:gdLst/>
                    <a:ahLst/>
                    <a:cxnLst>
                      <a:cxn ang="0">
                        <a:pos x="27" y="0"/>
                      </a:cxn>
                      <a:cxn ang="0">
                        <a:pos x="0" y="37"/>
                      </a:cxn>
                      <a:cxn ang="0">
                        <a:pos x="0" y="119"/>
                      </a:cxn>
                      <a:cxn ang="0">
                        <a:pos x="100" y="119"/>
                      </a:cxn>
                      <a:cxn ang="0">
                        <a:pos x="127" y="92"/>
                      </a:cxn>
                      <a:cxn ang="0">
                        <a:pos x="127" y="0"/>
                      </a:cxn>
                      <a:cxn ang="0">
                        <a:pos x="27" y="0"/>
                      </a:cxn>
                    </a:cxnLst>
                    <a:rect l="0" t="0" r="r" b="b"/>
                    <a:pathLst>
                      <a:path w="127" h="119">
                        <a:moveTo>
                          <a:pt x="27" y="0"/>
                        </a:moveTo>
                        <a:lnTo>
                          <a:pt x="0" y="37"/>
                        </a:lnTo>
                        <a:lnTo>
                          <a:pt x="0" y="119"/>
                        </a:lnTo>
                        <a:lnTo>
                          <a:pt x="100" y="119"/>
                        </a:lnTo>
                        <a:lnTo>
                          <a:pt x="127" y="92"/>
                        </a:lnTo>
                        <a:lnTo>
                          <a:pt x="127" y="0"/>
                        </a:lnTo>
                        <a:lnTo>
                          <a:pt x="27" y="0"/>
                        </a:lnTo>
                        <a:close/>
                      </a:path>
                    </a:pathLst>
                  </a:custGeom>
                  <a:solidFill>
                    <a:srgbClr val="CCEC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27" name="Freeform 867"/>
                  <p:cNvSpPr>
                    <a:spLocks/>
                  </p:cNvSpPr>
                  <p:nvPr/>
                </p:nvSpPr>
                <p:spPr bwMode="auto">
                  <a:xfrm>
                    <a:off x="653" y="1410"/>
                    <a:ext cx="127" cy="37"/>
                  </a:xfrm>
                  <a:custGeom>
                    <a:avLst/>
                    <a:gdLst/>
                    <a:ahLst/>
                    <a:cxnLst>
                      <a:cxn ang="0">
                        <a:pos x="0" y="37"/>
                      </a:cxn>
                      <a:cxn ang="0">
                        <a:pos x="100" y="37"/>
                      </a:cxn>
                      <a:cxn ang="0">
                        <a:pos x="127" y="0"/>
                      </a:cxn>
                      <a:cxn ang="0">
                        <a:pos x="27" y="0"/>
                      </a:cxn>
                      <a:cxn ang="0">
                        <a:pos x="0" y="37"/>
                      </a:cxn>
                    </a:cxnLst>
                    <a:rect l="0" t="0" r="r" b="b"/>
                    <a:pathLst>
                      <a:path w="127" h="37">
                        <a:moveTo>
                          <a:pt x="0" y="37"/>
                        </a:moveTo>
                        <a:lnTo>
                          <a:pt x="100" y="37"/>
                        </a:lnTo>
                        <a:lnTo>
                          <a:pt x="127" y="0"/>
                        </a:lnTo>
                        <a:lnTo>
                          <a:pt x="27" y="0"/>
                        </a:lnTo>
                        <a:lnTo>
                          <a:pt x="0" y="37"/>
                        </a:lnTo>
                        <a:close/>
                      </a:path>
                    </a:pathLst>
                  </a:custGeom>
                  <a:solidFill>
                    <a:srgbClr val="CCEC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28" name="Freeform 868"/>
                  <p:cNvSpPr>
                    <a:spLocks/>
                  </p:cNvSpPr>
                  <p:nvPr/>
                </p:nvSpPr>
                <p:spPr bwMode="auto">
                  <a:xfrm>
                    <a:off x="753" y="1410"/>
                    <a:ext cx="27" cy="119"/>
                  </a:xfrm>
                  <a:custGeom>
                    <a:avLst/>
                    <a:gdLst/>
                    <a:ahLst/>
                    <a:cxnLst>
                      <a:cxn ang="0">
                        <a:pos x="0" y="37"/>
                      </a:cxn>
                      <a:cxn ang="0">
                        <a:pos x="27" y="0"/>
                      </a:cxn>
                      <a:cxn ang="0">
                        <a:pos x="27" y="92"/>
                      </a:cxn>
                      <a:cxn ang="0">
                        <a:pos x="0" y="119"/>
                      </a:cxn>
                      <a:cxn ang="0">
                        <a:pos x="0" y="37"/>
                      </a:cxn>
                    </a:cxnLst>
                    <a:rect l="0" t="0" r="r" b="b"/>
                    <a:pathLst>
                      <a:path w="27" h="119">
                        <a:moveTo>
                          <a:pt x="0" y="37"/>
                        </a:moveTo>
                        <a:lnTo>
                          <a:pt x="27" y="0"/>
                        </a:lnTo>
                        <a:lnTo>
                          <a:pt x="27" y="92"/>
                        </a:lnTo>
                        <a:lnTo>
                          <a:pt x="0" y="119"/>
                        </a:lnTo>
                        <a:lnTo>
                          <a:pt x="0" y="37"/>
                        </a:lnTo>
                        <a:close/>
                      </a:path>
                    </a:pathLst>
                  </a:custGeom>
                  <a:solidFill>
                    <a:srgbClr val="CCEC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29" name="Freeform 869"/>
                  <p:cNvSpPr>
                    <a:spLocks/>
                  </p:cNvSpPr>
                  <p:nvPr/>
                </p:nvSpPr>
                <p:spPr bwMode="auto">
                  <a:xfrm>
                    <a:off x="653" y="1410"/>
                    <a:ext cx="127" cy="119"/>
                  </a:xfrm>
                  <a:custGeom>
                    <a:avLst/>
                    <a:gdLst/>
                    <a:ahLst/>
                    <a:cxnLst>
                      <a:cxn ang="0">
                        <a:pos x="3" y="0"/>
                      </a:cxn>
                      <a:cxn ang="0">
                        <a:pos x="0" y="4"/>
                      </a:cxn>
                      <a:cxn ang="0">
                        <a:pos x="0" y="13"/>
                      </a:cxn>
                      <a:cxn ang="0">
                        <a:pos x="11" y="13"/>
                      </a:cxn>
                      <a:cxn ang="0">
                        <a:pos x="14" y="10"/>
                      </a:cxn>
                      <a:cxn ang="0">
                        <a:pos x="14" y="0"/>
                      </a:cxn>
                      <a:cxn ang="0">
                        <a:pos x="3" y="0"/>
                      </a:cxn>
                    </a:cxnLst>
                    <a:rect l="0" t="0" r="r" b="b"/>
                    <a:pathLst>
                      <a:path w="14" h="13">
                        <a:moveTo>
                          <a:pt x="3" y="0"/>
                        </a:moveTo>
                        <a:lnTo>
                          <a:pt x="0" y="4"/>
                        </a:lnTo>
                        <a:lnTo>
                          <a:pt x="0" y="13"/>
                        </a:lnTo>
                        <a:lnTo>
                          <a:pt x="11" y="13"/>
                        </a:lnTo>
                        <a:lnTo>
                          <a:pt x="14" y="10"/>
                        </a:lnTo>
                        <a:lnTo>
                          <a:pt x="14" y="0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CCECFF"/>
                  </a:solidFill>
                  <a:ln w="14288" cap="flat">
                    <a:solidFill>
                      <a:srgbClr val="3333CC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30" name="Freeform 870"/>
                  <p:cNvSpPr>
                    <a:spLocks/>
                  </p:cNvSpPr>
                  <p:nvPr/>
                </p:nvSpPr>
                <p:spPr bwMode="auto">
                  <a:xfrm>
                    <a:off x="653" y="1410"/>
                    <a:ext cx="127" cy="37"/>
                  </a:xfrm>
                  <a:custGeom>
                    <a:avLst/>
                    <a:gdLst/>
                    <a:ahLst/>
                    <a:cxnLst>
                      <a:cxn ang="0">
                        <a:pos x="0" y="4"/>
                      </a:cxn>
                      <a:cxn ang="0">
                        <a:pos x="11" y="4"/>
                      </a:cxn>
                      <a:cxn ang="0">
                        <a:pos x="14" y="0"/>
                      </a:cxn>
                    </a:cxnLst>
                    <a:rect l="0" t="0" r="r" b="b"/>
                    <a:pathLst>
                      <a:path w="14" h="4">
                        <a:moveTo>
                          <a:pt x="0" y="4"/>
                        </a:moveTo>
                        <a:lnTo>
                          <a:pt x="11" y="4"/>
                        </a:lnTo>
                        <a:lnTo>
                          <a:pt x="14" y="0"/>
                        </a:lnTo>
                      </a:path>
                    </a:pathLst>
                  </a:custGeom>
                  <a:solidFill>
                    <a:srgbClr val="CCECFF"/>
                  </a:solidFill>
                  <a:ln w="14288" cap="flat">
                    <a:solidFill>
                      <a:srgbClr val="3333CC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31" name="Line 871"/>
                  <p:cNvSpPr>
                    <a:spLocks noChangeShapeType="1"/>
                  </p:cNvSpPr>
                  <p:nvPr/>
                </p:nvSpPr>
                <p:spPr bwMode="auto">
                  <a:xfrm>
                    <a:off x="753" y="1447"/>
                    <a:ext cx="1" cy="82"/>
                  </a:xfrm>
                  <a:prstGeom prst="line">
                    <a:avLst/>
                  </a:prstGeom>
                  <a:noFill/>
                  <a:ln w="14288">
                    <a:solidFill>
                      <a:srgbClr val="3333CC"/>
                    </a:solidFill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859" name="Group 872"/>
                <p:cNvGrpSpPr>
                  <a:grpSpLocks/>
                </p:cNvGrpSpPr>
                <p:nvPr/>
              </p:nvGrpSpPr>
              <p:grpSpPr bwMode="auto">
                <a:xfrm>
                  <a:off x="762" y="1410"/>
                  <a:ext cx="127" cy="119"/>
                  <a:chOff x="762" y="1410"/>
                  <a:chExt cx="127" cy="119"/>
                </a:xfrm>
              </p:grpSpPr>
              <p:sp>
                <p:nvSpPr>
                  <p:cNvPr id="820" name="Freeform 873"/>
                  <p:cNvSpPr>
                    <a:spLocks/>
                  </p:cNvSpPr>
                  <p:nvPr/>
                </p:nvSpPr>
                <p:spPr bwMode="auto">
                  <a:xfrm>
                    <a:off x="762" y="1410"/>
                    <a:ext cx="127" cy="119"/>
                  </a:xfrm>
                  <a:custGeom>
                    <a:avLst/>
                    <a:gdLst/>
                    <a:ahLst/>
                    <a:cxnLst>
                      <a:cxn ang="0">
                        <a:pos x="27" y="0"/>
                      </a:cxn>
                      <a:cxn ang="0">
                        <a:pos x="0" y="37"/>
                      </a:cxn>
                      <a:cxn ang="0">
                        <a:pos x="0" y="119"/>
                      </a:cxn>
                      <a:cxn ang="0">
                        <a:pos x="100" y="119"/>
                      </a:cxn>
                      <a:cxn ang="0">
                        <a:pos x="127" y="92"/>
                      </a:cxn>
                      <a:cxn ang="0">
                        <a:pos x="127" y="0"/>
                      </a:cxn>
                      <a:cxn ang="0">
                        <a:pos x="27" y="0"/>
                      </a:cxn>
                    </a:cxnLst>
                    <a:rect l="0" t="0" r="r" b="b"/>
                    <a:pathLst>
                      <a:path w="127" h="119">
                        <a:moveTo>
                          <a:pt x="27" y="0"/>
                        </a:moveTo>
                        <a:lnTo>
                          <a:pt x="0" y="37"/>
                        </a:lnTo>
                        <a:lnTo>
                          <a:pt x="0" y="119"/>
                        </a:lnTo>
                        <a:lnTo>
                          <a:pt x="100" y="119"/>
                        </a:lnTo>
                        <a:lnTo>
                          <a:pt x="127" y="92"/>
                        </a:lnTo>
                        <a:lnTo>
                          <a:pt x="127" y="0"/>
                        </a:lnTo>
                        <a:lnTo>
                          <a:pt x="27" y="0"/>
                        </a:lnTo>
                        <a:close/>
                      </a:path>
                    </a:pathLst>
                  </a:custGeom>
                  <a:solidFill>
                    <a:srgbClr val="CCEC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21" name="Freeform 874"/>
                  <p:cNvSpPr>
                    <a:spLocks/>
                  </p:cNvSpPr>
                  <p:nvPr/>
                </p:nvSpPr>
                <p:spPr bwMode="auto">
                  <a:xfrm>
                    <a:off x="762" y="1410"/>
                    <a:ext cx="127" cy="37"/>
                  </a:xfrm>
                  <a:custGeom>
                    <a:avLst/>
                    <a:gdLst/>
                    <a:ahLst/>
                    <a:cxnLst>
                      <a:cxn ang="0">
                        <a:pos x="0" y="37"/>
                      </a:cxn>
                      <a:cxn ang="0">
                        <a:pos x="100" y="37"/>
                      </a:cxn>
                      <a:cxn ang="0">
                        <a:pos x="127" y="0"/>
                      </a:cxn>
                      <a:cxn ang="0">
                        <a:pos x="27" y="0"/>
                      </a:cxn>
                      <a:cxn ang="0">
                        <a:pos x="0" y="37"/>
                      </a:cxn>
                    </a:cxnLst>
                    <a:rect l="0" t="0" r="r" b="b"/>
                    <a:pathLst>
                      <a:path w="127" h="37">
                        <a:moveTo>
                          <a:pt x="0" y="37"/>
                        </a:moveTo>
                        <a:lnTo>
                          <a:pt x="100" y="37"/>
                        </a:lnTo>
                        <a:lnTo>
                          <a:pt x="127" y="0"/>
                        </a:lnTo>
                        <a:lnTo>
                          <a:pt x="27" y="0"/>
                        </a:lnTo>
                        <a:lnTo>
                          <a:pt x="0" y="37"/>
                        </a:lnTo>
                        <a:close/>
                      </a:path>
                    </a:pathLst>
                  </a:custGeom>
                  <a:solidFill>
                    <a:srgbClr val="CCEC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22" name="Freeform 875"/>
                  <p:cNvSpPr>
                    <a:spLocks/>
                  </p:cNvSpPr>
                  <p:nvPr/>
                </p:nvSpPr>
                <p:spPr bwMode="auto">
                  <a:xfrm>
                    <a:off x="862" y="1410"/>
                    <a:ext cx="27" cy="119"/>
                  </a:xfrm>
                  <a:custGeom>
                    <a:avLst/>
                    <a:gdLst/>
                    <a:ahLst/>
                    <a:cxnLst>
                      <a:cxn ang="0">
                        <a:pos x="0" y="37"/>
                      </a:cxn>
                      <a:cxn ang="0">
                        <a:pos x="27" y="0"/>
                      </a:cxn>
                      <a:cxn ang="0">
                        <a:pos x="27" y="92"/>
                      </a:cxn>
                      <a:cxn ang="0">
                        <a:pos x="0" y="119"/>
                      </a:cxn>
                      <a:cxn ang="0">
                        <a:pos x="0" y="37"/>
                      </a:cxn>
                    </a:cxnLst>
                    <a:rect l="0" t="0" r="r" b="b"/>
                    <a:pathLst>
                      <a:path w="27" h="119">
                        <a:moveTo>
                          <a:pt x="0" y="37"/>
                        </a:moveTo>
                        <a:lnTo>
                          <a:pt x="27" y="0"/>
                        </a:lnTo>
                        <a:lnTo>
                          <a:pt x="27" y="92"/>
                        </a:lnTo>
                        <a:lnTo>
                          <a:pt x="0" y="119"/>
                        </a:lnTo>
                        <a:lnTo>
                          <a:pt x="0" y="37"/>
                        </a:lnTo>
                        <a:close/>
                      </a:path>
                    </a:pathLst>
                  </a:custGeom>
                  <a:solidFill>
                    <a:srgbClr val="CCEC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23" name="Freeform 876"/>
                  <p:cNvSpPr>
                    <a:spLocks/>
                  </p:cNvSpPr>
                  <p:nvPr/>
                </p:nvSpPr>
                <p:spPr bwMode="auto">
                  <a:xfrm>
                    <a:off x="762" y="1410"/>
                    <a:ext cx="127" cy="119"/>
                  </a:xfrm>
                  <a:custGeom>
                    <a:avLst/>
                    <a:gdLst/>
                    <a:ahLst/>
                    <a:cxnLst>
                      <a:cxn ang="0">
                        <a:pos x="3" y="0"/>
                      </a:cxn>
                      <a:cxn ang="0">
                        <a:pos x="0" y="4"/>
                      </a:cxn>
                      <a:cxn ang="0">
                        <a:pos x="0" y="13"/>
                      </a:cxn>
                      <a:cxn ang="0">
                        <a:pos x="11" y="13"/>
                      </a:cxn>
                      <a:cxn ang="0">
                        <a:pos x="14" y="10"/>
                      </a:cxn>
                      <a:cxn ang="0">
                        <a:pos x="14" y="0"/>
                      </a:cxn>
                      <a:cxn ang="0">
                        <a:pos x="3" y="0"/>
                      </a:cxn>
                    </a:cxnLst>
                    <a:rect l="0" t="0" r="r" b="b"/>
                    <a:pathLst>
                      <a:path w="14" h="13">
                        <a:moveTo>
                          <a:pt x="3" y="0"/>
                        </a:moveTo>
                        <a:lnTo>
                          <a:pt x="0" y="4"/>
                        </a:lnTo>
                        <a:lnTo>
                          <a:pt x="0" y="13"/>
                        </a:lnTo>
                        <a:lnTo>
                          <a:pt x="11" y="13"/>
                        </a:lnTo>
                        <a:lnTo>
                          <a:pt x="14" y="10"/>
                        </a:lnTo>
                        <a:lnTo>
                          <a:pt x="14" y="0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CCECFF"/>
                  </a:solidFill>
                  <a:ln w="14288" cap="flat">
                    <a:solidFill>
                      <a:srgbClr val="3333CC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24" name="Freeform 877"/>
                  <p:cNvSpPr>
                    <a:spLocks/>
                  </p:cNvSpPr>
                  <p:nvPr/>
                </p:nvSpPr>
                <p:spPr bwMode="auto">
                  <a:xfrm>
                    <a:off x="762" y="1410"/>
                    <a:ext cx="127" cy="37"/>
                  </a:xfrm>
                  <a:custGeom>
                    <a:avLst/>
                    <a:gdLst/>
                    <a:ahLst/>
                    <a:cxnLst>
                      <a:cxn ang="0">
                        <a:pos x="0" y="4"/>
                      </a:cxn>
                      <a:cxn ang="0">
                        <a:pos x="11" y="4"/>
                      </a:cxn>
                      <a:cxn ang="0">
                        <a:pos x="14" y="0"/>
                      </a:cxn>
                    </a:cxnLst>
                    <a:rect l="0" t="0" r="r" b="b"/>
                    <a:pathLst>
                      <a:path w="14" h="4">
                        <a:moveTo>
                          <a:pt x="0" y="4"/>
                        </a:moveTo>
                        <a:lnTo>
                          <a:pt x="11" y="4"/>
                        </a:lnTo>
                        <a:lnTo>
                          <a:pt x="14" y="0"/>
                        </a:lnTo>
                      </a:path>
                    </a:pathLst>
                  </a:custGeom>
                  <a:solidFill>
                    <a:srgbClr val="CCECFF"/>
                  </a:solidFill>
                  <a:ln w="14288" cap="flat">
                    <a:solidFill>
                      <a:srgbClr val="3333CC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25" name="Line 878"/>
                  <p:cNvSpPr>
                    <a:spLocks noChangeShapeType="1"/>
                  </p:cNvSpPr>
                  <p:nvPr/>
                </p:nvSpPr>
                <p:spPr bwMode="auto">
                  <a:xfrm>
                    <a:off x="862" y="1447"/>
                    <a:ext cx="1" cy="82"/>
                  </a:xfrm>
                  <a:prstGeom prst="line">
                    <a:avLst/>
                  </a:prstGeom>
                  <a:noFill/>
                  <a:ln w="14288">
                    <a:solidFill>
                      <a:srgbClr val="3333CC"/>
                    </a:solidFill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860" name="Group 879"/>
            <p:cNvGrpSpPr>
              <a:grpSpLocks/>
            </p:cNvGrpSpPr>
            <p:nvPr/>
          </p:nvGrpSpPr>
          <p:grpSpPr bwMode="auto">
            <a:xfrm>
              <a:off x="677863" y="3963988"/>
              <a:ext cx="561975" cy="188912"/>
              <a:chOff x="535" y="1602"/>
              <a:chExt cx="354" cy="119"/>
            </a:xfrm>
          </p:grpSpPr>
          <p:grpSp>
            <p:nvGrpSpPr>
              <p:cNvPr id="861" name="Group 880"/>
              <p:cNvGrpSpPr>
                <a:grpSpLocks/>
              </p:cNvGrpSpPr>
              <p:nvPr/>
            </p:nvGrpSpPr>
            <p:grpSpPr bwMode="auto">
              <a:xfrm>
                <a:off x="535" y="1602"/>
                <a:ext cx="136" cy="119"/>
                <a:chOff x="535" y="1602"/>
                <a:chExt cx="136" cy="119"/>
              </a:xfrm>
            </p:grpSpPr>
            <p:sp>
              <p:nvSpPr>
                <p:cNvPr id="896" name="Freeform 881"/>
                <p:cNvSpPr>
                  <a:spLocks/>
                </p:cNvSpPr>
                <p:nvPr/>
              </p:nvSpPr>
              <p:spPr bwMode="auto">
                <a:xfrm>
                  <a:off x="535" y="1602"/>
                  <a:ext cx="136" cy="119"/>
                </a:xfrm>
                <a:custGeom>
                  <a:avLst/>
                  <a:gdLst/>
                  <a:ahLst/>
                  <a:cxnLst>
                    <a:cxn ang="0">
                      <a:pos x="36" y="0"/>
                    </a:cxn>
                    <a:cxn ang="0">
                      <a:pos x="0" y="28"/>
                    </a:cxn>
                    <a:cxn ang="0">
                      <a:pos x="0" y="119"/>
                    </a:cxn>
                    <a:cxn ang="0">
                      <a:pos x="109" y="119"/>
                    </a:cxn>
                    <a:cxn ang="0">
                      <a:pos x="136" y="83"/>
                    </a:cxn>
                    <a:cxn ang="0">
                      <a:pos x="136" y="0"/>
                    </a:cxn>
                    <a:cxn ang="0">
                      <a:pos x="36" y="0"/>
                    </a:cxn>
                  </a:cxnLst>
                  <a:rect l="0" t="0" r="r" b="b"/>
                  <a:pathLst>
                    <a:path w="136" h="119">
                      <a:moveTo>
                        <a:pt x="36" y="0"/>
                      </a:moveTo>
                      <a:lnTo>
                        <a:pt x="0" y="28"/>
                      </a:lnTo>
                      <a:lnTo>
                        <a:pt x="0" y="119"/>
                      </a:lnTo>
                      <a:lnTo>
                        <a:pt x="109" y="119"/>
                      </a:lnTo>
                      <a:lnTo>
                        <a:pt x="136" y="83"/>
                      </a:lnTo>
                      <a:lnTo>
                        <a:pt x="136" y="0"/>
                      </a:lnTo>
                      <a:lnTo>
                        <a:pt x="36" y="0"/>
                      </a:lnTo>
                      <a:close/>
                    </a:path>
                  </a:pathLst>
                </a:custGeom>
                <a:solidFill>
                  <a:srgbClr val="CCEC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97" name="Freeform 882"/>
                <p:cNvSpPr>
                  <a:spLocks/>
                </p:cNvSpPr>
                <p:nvPr/>
              </p:nvSpPr>
              <p:spPr bwMode="auto">
                <a:xfrm>
                  <a:off x="535" y="1602"/>
                  <a:ext cx="136" cy="28"/>
                </a:xfrm>
                <a:custGeom>
                  <a:avLst/>
                  <a:gdLst/>
                  <a:ahLst/>
                  <a:cxnLst>
                    <a:cxn ang="0">
                      <a:pos x="0" y="28"/>
                    </a:cxn>
                    <a:cxn ang="0">
                      <a:pos x="109" y="28"/>
                    </a:cxn>
                    <a:cxn ang="0">
                      <a:pos x="136" y="0"/>
                    </a:cxn>
                    <a:cxn ang="0">
                      <a:pos x="36" y="0"/>
                    </a:cxn>
                    <a:cxn ang="0">
                      <a:pos x="0" y="28"/>
                    </a:cxn>
                  </a:cxnLst>
                  <a:rect l="0" t="0" r="r" b="b"/>
                  <a:pathLst>
                    <a:path w="136" h="28">
                      <a:moveTo>
                        <a:pt x="0" y="28"/>
                      </a:moveTo>
                      <a:lnTo>
                        <a:pt x="109" y="28"/>
                      </a:lnTo>
                      <a:lnTo>
                        <a:pt x="136" y="0"/>
                      </a:lnTo>
                      <a:lnTo>
                        <a:pt x="36" y="0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CCEC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98" name="Freeform 883"/>
                <p:cNvSpPr>
                  <a:spLocks/>
                </p:cNvSpPr>
                <p:nvPr/>
              </p:nvSpPr>
              <p:spPr bwMode="auto">
                <a:xfrm>
                  <a:off x="644" y="1602"/>
                  <a:ext cx="27" cy="119"/>
                </a:xfrm>
                <a:custGeom>
                  <a:avLst/>
                  <a:gdLst/>
                  <a:ahLst/>
                  <a:cxnLst>
                    <a:cxn ang="0">
                      <a:pos x="0" y="28"/>
                    </a:cxn>
                    <a:cxn ang="0">
                      <a:pos x="27" y="0"/>
                    </a:cxn>
                    <a:cxn ang="0">
                      <a:pos x="27" y="83"/>
                    </a:cxn>
                    <a:cxn ang="0">
                      <a:pos x="0" y="119"/>
                    </a:cxn>
                    <a:cxn ang="0">
                      <a:pos x="0" y="28"/>
                    </a:cxn>
                  </a:cxnLst>
                  <a:rect l="0" t="0" r="r" b="b"/>
                  <a:pathLst>
                    <a:path w="27" h="119">
                      <a:moveTo>
                        <a:pt x="0" y="28"/>
                      </a:moveTo>
                      <a:lnTo>
                        <a:pt x="27" y="0"/>
                      </a:lnTo>
                      <a:lnTo>
                        <a:pt x="27" y="83"/>
                      </a:lnTo>
                      <a:lnTo>
                        <a:pt x="0" y="119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CCEC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99" name="Freeform 884"/>
                <p:cNvSpPr>
                  <a:spLocks/>
                </p:cNvSpPr>
                <p:nvPr/>
              </p:nvSpPr>
              <p:spPr bwMode="auto">
                <a:xfrm>
                  <a:off x="535" y="1602"/>
                  <a:ext cx="136" cy="119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3"/>
                    </a:cxn>
                    <a:cxn ang="0">
                      <a:pos x="0" y="13"/>
                    </a:cxn>
                    <a:cxn ang="0">
                      <a:pos x="12" y="13"/>
                    </a:cxn>
                    <a:cxn ang="0">
                      <a:pos x="15" y="9"/>
                    </a:cxn>
                    <a:cxn ang="0">
                      <a:pos x="15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15" h="13">
                      <a:moveTo>
                        <a:pt x="4" y="0"/>
                      </a:moveTo>
                      <a:lnTo>
                        <a:pt x="0" y="3"/>
                      </a:lnTo>
                      <a:lnTo>
                        <a:pt x="0" y="13"/>
                      </a:lnTo>
                      <a:lnTo>
                        <a:pt x="12" y="13"/>
                      </a:lnTo>
                      <a:lnTo>
                        <a:pt x="15" y="9"/>
                      </a:lnTo>
                      <a:lnTo>
                        <a:pt x="15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CCECFF"/>
                </a:solidFill>
                <a:ln w="14288" cap="flat">
                  <a:solidFill>
                    <a:srgbClr val="3333CC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00" name="Freeform 885"/>
                <p:cNvSpPr>
                  <a:spLocks/>
                </p:cNvSpPr>
                <p:nvPr/>
              </p:nvSpPr>
              <p:spPr bwMode="auto">
                <a:xfrm>
                  <a:off x="535" y="1602"/>
                  <a:ext cx="136" cy="28"/>
                </a:xfrm>
                <a:custGeom>
                  <a:avLst/>
                  <a:gdLst/>
                  <a:ahLst/>
                  <a:cxnLst>
                    <a:cxn ang="0">
                      <a:pos x="0" y="3"/>
                    </a:cxn>
                    <a:cxn ang="0">
                      <a:pos x="12" y="3"/>
                    </a:cxn>
                    <a:cxn ang="0">
                      <a:pos x="15" y="0"/>
                    </a:cxn>
                  </a:cxnLst>
                  <a:rect l="0" t="0" r="r" b="b"/>
                  <a:pathLst>
                    <a:path w="15" h="3">
                      <a:moveTo>
                        <a:pt x="0" y="3"/>
                      </a:moveTo>
                      <a:lnTo>
                        <a:pt x="12" y="3"/>
                      </a:lnTo>
                      <a:lnTo>
                        <a:pt x="15" y="0"/>
                      </a:lnTo>
                    </a:path>
                  </a:pathLst>
                </a:custGeom>
                <a:solidFill>
                  <a:srgbClr val="CCECFF"/>
                </a:solidFill>
                <a:ln w="14288" cap="flat">
                  <a:solidFill>
                    <a:srgbClr val="3333CC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01" name="Line 886"/>
                <p:cNvSpPr>
                  <a:spLocks noChangeShapeType="1"/>
                </p:cNvSpPr>
                <p:nvPr/>
              </p:nvSpPr>
              <p:spPr bwMode="auto">
                <a:xfrm>
                  <a:off x="644" y="1630"/>
                  <a:ext cx="1" cy="91"/>
                </a:xfrm>
                <a:prstGeom prst="line">
                  <a:avLst/>
                </a:prstGeom>
                <a:noFill/>
                <a:ln w="14288">
                  <a:solidFill>
                    <a:srgbClr val="3333CC"/>
                  </a:solidFill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880" name="Group 887"/>
              <p:cNvGrpSpPr>
                <a:grpSpLocks/>
              </p:cNvGrpSpPr>
              <p:nvPr/>
            </p:nvGrpSpPr>
            <p:grpSpPr bwMode="auto">
              <a:xfrm>
                <a:off x="653" y="1602"/>
                <a:ext cx="127" cy="119"/>
                <a:chOff x="653" y="1602"/>
                <a:chExt cx="127" cy="119"/>
              </a:xfrm>
            </p:grpSpPr>
            <p:sp>
              <p:nvSpPr>
                <p:cNvPr id="890" name="Freeform 888"/>
                <p:cNvSpPr>
                  <a:spLocks/>
                </p:cNvSpPr>
                <p:nvPr/>
              </p:nvSpPr>
              <p:spPr bwMode="auto">
                <a:xfrm>
                  <a:off x="653" y="1602"/>
                  <a:ext cx="127" cy="119"/>
                </a:xfrm>
                <a:custGeom>
                  <a:avLst/>
                  <a:gdLst/>
                  <a:ahLst/>
                  <a:cxnLst>
                    <a:cxn ang="0">
                      <a:pos x="27" y="0"/>
                    </a:cxn>
                    <a:cxn ang="0">
                      <a:pos x="0" y="28"/>
                    </a:cxn>
                    <a:cxn ang="0">
                      <a:pos x="0" y="119"/>
                    </a:cxn>
                    <a:cxn ang="0">
                      <a:pos x="100" y="119"/>
                    </a:cxn>
                    <a:cxn ang="0">
                      <a:pos x="127" y="83"/>
                    </a:cxn>
                    <a:cxn ang="0">
                      <a:pos x="127" y="0"/>
                    </a:cxn>
                    <a:cxn ang="0">
                      <a:pos x="27" y="0"/>
                    </a:cxn>
                  </a:cxnLst>
                  <a:rect l="0" t="0" r="r" b="b"/>
                  <a:pathLst>
                    <a:path w="127" h="119">
                      <a:moveTo>
                        <a:pt x="27" y="0"/>
                      </a:moveTo>
                      <a:lnTo>
                        <a:pt x="0" y="28"/>
                      </a:lnTo>
                      <a:lnTo>
                        <a:pt x="0" y="119"/>
                      </a:lnTo>
                      <a:lnTo>
                        <a:pt x="100" y="119"/>
                      </a:lnTo>
                      <a:lnTo>
                        <a:pt x="127" y="83"/>
                      </a:lnTo>
                      <a:lnTo>
                        <a:pt x="127" y="0"/>
                      </a:lnTo>
                      <a:lnTo>
                        <a:pt x="27" y="0"/>
                      </a:lnTo>
                      <a:close/>
                    </a:path>
                  </a:pathLst>
                </a:custGeom>
                <a:solidFill>
                  <a:srgbClr val="CCEC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91" name="Freeform 889"/>
                <p:cNvSpPr>
                  <a:spLocks/>
                </p:cNvSpPr>
                <p:nvPr/>
              </p:nvSpPr>
              <p:spPr bwMode="auto">
                <a:xfrm>
                  <a:off x="653" y="1602"/>
                  <a:ext cx="127" cy="28"/>
                </a:xfrm>
                <a:custGeom>
                  <a:avLst/>
                  <a:gdLst/>
                  <a:ahLst/>
                  <a:cxnLst>
                    <a:cxn ang="0">
                      <a:pos x="0" y="28"/>
                    </a:cxn>
                    <a:cxn ang="0">
                      <a:pos x="100" y="28"/>
                    </a:cxn>
                    <a:cxn ang="0">
                      <a:pos x="127" y="0"/>
                    </a:cxn>
                    <a:cxn ang="0">
                      <a:pos x="27" y="0"/>
                    </a:cxn>
                    <a:cxn ang="0">
                      <a:pos x="0" y="28"/>
                    </a:cxn>
                  </a:cxnLst>
                  <a:rect l="0" t="0" r="r" b="b"/>
                  <a:pathLst>
                    <a:path w="127" h="28">
                      <a:moveTo>
                        <a:pt x="0" y="28"/>
                      </a:moveTo>
                      <a:lnTo>
                        <a:pt x="100" y="28"/>
                      </a:lnTo>
                      <a:lnTo>
                        <a:pt x="127" y="0"/>
                      </a:lnTo>
                      <a:lnTo>
                        <a:pt x="27" y="0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CCEC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92" name="Freeform 890"/>
                <p:cNvSpPr>
                  <a:spLocks/>
                </p:cNvSpPr>
                <p:nvPr/>
              </p:nvSpPr>
              <p:spPr bwMode="auto">
                <a:xfrm>
                  <a:off x="753" y="1602"/>
                  <a:ext cx="27" cy="119"/>
                </a:xfrm>
                <a:custGeom>
                  <a:avLst/>
                  <a:gdLst/>
                  <a:ahLst/>
                  <a:cxnLst>
                    <a:cxn ang="0">
                      <a:pos x="0" y="28"/>
                    </a:cxn>
                    <a:cxn ang="0">
                      <a:pos x="27" y="0"/>
                    </a:cxn>
                    <a:cxn ang="0">
                      <a:pos x="27" y="83"/>
                    </a:cxn>
                    <a:cxn ang="0">
                      <a:pos x="0" y="119"/>
                    </a:cxn>
                    <a:cxn ang="0">
                      <a:pos x="0" y="28"/>
                    </a:cxn>
                  </a:cxnLst>
                  <a:rect l="0" t="0" r="r" b="b"/>
                  <a:pathLst>
                    <a:path w="27" h="119">
                      <a:moveTo>
                        <a:pt x="0" y="28"/>
                      </a:moveTo>
                      <a:lnTo>
                        <a:pt x="27" y="0"/>
                      </a:lnTo>
                      <a:lnTo>
                        <a:pt x="27" y="83"/>
                      </a:lnTo>
                      <a:lnTo>
                        <a:pt x="0" y="119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CCEC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93" name="Freeform 891"/>
                <p:cNvSpPr>
                  <a:spLocks/>
                </p:cNvSpPr>
                <p:nvPr/>
              </p:nvSpPr>
              <p:spPr bwMode="auto">
                <a:xfrm>
                  <a:off x="653" y="1602"/>
                  <a:ext cx="127" cy="119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3"/>
                    </a:cxn>
                    <a:cxn ang="0">
                      <a:pos x="0" y="13"/>
                    </a:cxn>
                    <a:cxn ang="0">
                      <a:pos x="11" y="13"/>
                    </a:cxn>
                    <a:cxn ang="0">
                      <a:pos x="14" y="9"/>
                    </a:cxn>
                    <a:cxn ang="0">
                      <a:pos x="14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14" h="13">
                      <a:moveTo>
                        <a:pt x="3" y="0"/>
                      </a:moveTo>
                      <a:lnTo>
                        <a:pt x="0" y="3"/>
                      </a:lnTo>
                      <a:lnTo>
                        <a:pt x="0" y="13"/>
                      </a:lnTo>
                      <a:lnTo>
                        <a:pt x="11" y="13"/>
                      </a:lnTo>
                      <a:lnTo>
                        <a:pt x="14" y="9"/>
                      </a:lnTo>
                      <a:lnTo>
                        <a:pt x="14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CCECFF"/>
                </a:solidFill>
                <a:ln w="14288" cap="flat">
                  <a:solidFill>
                    <a:srgbClr val="3333CC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94" name="Freeform 892"/>
                <p:cNvSpPr>
                  <a:spLocks/>
                </p:cNvSpPr>
                <p:nvPr/>
              </p:nvSpPr>
              <p:spPr bwMode="auto">
                <a:xfrm>
                  <a:off x="653" y="1602"/>
                  <a:ext cx="127" cy="28"/>
                </a:xfrm>
                <a:custGeom>
                  <a:avLst/>
                  <a:gdLst/>
                  <a:ahLst/>
                  <a:cxnLst>
                    <a:cxn ang="0">
                      <a:pos x="0" y="3"/>
                    </a:cxn>
                    <a:cxn ang="0">
                      <a:pos x="11" y="3"/>
                    </a:cxn>
                    <a:cxn ang="0">
                      <a:pos x="14" y="0"/>
                    </a:cxn>
                  </a:cxnLst>
                  <a:rect l="0" t="0" r="r" b="b"/>
                  <a:pathLst>
                    <a:path w="14" h="3">
                      <a:moveTo>
                        <a:pt x="0" y="3"/>
                      </a:moveTo>
                      <a:lnTo>
                        <a:pt x="11" y="3"/>
                      </a:lnTo>
                      <a:lnTo>
                        <a:pt x="14" y="0"/>
                      </a:lnTo>
                    </a:path>
                  </a:pathLst>
                </a:custGeom>
                <a:solidFill>
                  <a:srgbClr val="CCECFF"/>
                </a:solidFill>
                <a:ln w="14288" cap="flat">
                  <a:solidFill>
                    <a:srgbClr val="3333CC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95" name="Line 893"/>
                <p:cNvSpPr>
                  <a:spLocks noChangeShapeType="1"/>
                </p:cNvSpPr>
                <p:nvPr/>
              </p:nvSpPr>
              <p:spPr bwMode="auto">
                <a:xfrm>
                  <a:off x="753" y="1630"/>
                  <a:ext cx="1" cy="91"/>
                </a:xfrm>
                <a:prstGeom prst="line">
                  <a:avLst/>
                </a:prstGeom>
                <a:noFill/>
                <a:ln w="14288">
                  <a:solidFill>
                    <a:srgbClr val="3333CC"/>
                  </a:solidFill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881" name="Group 894"/>
              <p:cNvGrpSpPr>
                <a:grpSpLocks/>
              </p:cNvGrpSpPr>
              <p:nvPr/>
            </p:nvGrpSpPr>
            <p:grpSpPr bwMode="auto">
              <a:xfrm>
                <a:off x="762" y="1602"/>
                <a:ext cx="127" cy="119"/>
                <a:chOff x="762" y="1602"/>
                <a:chExt cx="127" cy="119"/>
              </a:xfrm>
            </p:grpSpPr>
            <p:sp>
              <p:nvSpPr>
                <p:cNvPr id="884" name="Freeform 895"/>
                <p:cNvSpPr>
                  <a:spLocks/>
                </p:cNvSpPr>
                <p:nvPr/>
              </p:nvSpPr>
              <p:spPr bwMode="auto">
                <a:xfrm>
                  <a:off x="762" y="1602"/>
                  <a:ext cx="127" cy="119"/>
                </a:xfrm>
                <a:custGeom>
                  <a:avLst/>
                  <a:gdLst/>
                  <a:ahLst/>
                  <a:cxnLst>
                    <a:cxn ang="0">
                      <a:pos x="27" y="0"/>
                    </a:cxn>
                    <a:cxn ang="0">
                      <a:pos x="0" y="28"/>
                    </a:cxn>
                    <a:cxn ang="0">
                      <a:pos x="0" y="119"/>
                    </a:cxn>
                    <a:cxn ang="0">
                      <a:pos x="100" y="119"/>
                    </a:cxn>
                    <a:cxn ang="0">
                      <a:pos x="127" y="83"/>
                    </a:cxn>
                    <a:cxn ang="0">
                      <a:pos x="127" y="0"/>
                    </a:cxn>
                    <a:cxn ang="0">
                      <a:pos x="27" y="0"/>
                    </a:cxn>
                  </a:cxnLst>
                  <a:rect l="0" t="0" r="r" b="b"/>
                  <a:pathLst>
                    <a:path w="127" h="119">
                      <a:moveTo>
                        <a:pt x="27" y="0"/>
                      </a:moveTo>
                      <a:lnTo>
                        <a:pt x="0" y="28"/>
                      </a:lnTo>
                      <a:lnTo>
                        <a:pt x="0" y="119"/>
                      </a:lnTo>
                      <a:lnTo>
                        <a:pt x="100" y="119"/>
                      </a:lnTo>
                      <a:lnTo>
                        <a:pt x="127" y="83"/>
                      </a:lnTo>
                      <a:lnTo>
                        <a:pt x="127" y="0"/>
                      </a:lnTo>
                      <a:lnTo>
                        <a:pt x="27" y="0"/>
                      </a:lnTo>
                      <a:close/>
                    </a:path>
                  </a:pathLst>
                </a:custGeom>
                <a:solidFill>
                  <a:srgbClr val="CCEC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85" name="Freeform 896"/>
                <p:cNvSpPr>
                  <a:spLocks/>
                </p:cNvSpPr>
                <p:nvPr/>
              </p:nvSpPr>
              <p:spPr bwMode="auto">
                <a:xfrm>
                  <a:off x="762" y="1602"/>
                  <a:ext cx="127" cy="28"/>
                </a:xfrm>
                <a:custGeom>
                  <a:avLst/>
                  <a:gdLst/>
                  <a:ahLst/>
                  <a:cxnLst>
                    <a:cxn ang="0">
                      <a:pos x="0" y="28"/>
                    </a:cxn>
                    <a:cxn ang="0">
                      <a:pos x="100" y="28"/>
                    </a:cxn>
                    <a:cxn ang="0">
                      <a:pos x="127" y="0"/>
                    </a:cxn>
                    <a:cxn ang="0">
                      <a:pos x="27" y="0"/>
                    </a:cxn>
                    <a:cxn ang="0">
                      <a:pos x="0" y="28"/>
                    </a:cxn>
                  </a:cxnLst>
                  <a:rect l="0" t="0" r="r" b="b"/>
                  <a:pathLst>
                    <a:path w="127" h="28">
                      <a:moveTo>
                        <a:pt x="0" y="28"/>
                      </a:moveTo>
                      <a:lnTo>
                        <a:pt x="100" y="28"/>
                      </a:lnTo>
                      <a:lnTo>
                        <a:pt x="127" y="0"/>
                      </a:lnTo>
                      <a:lnTo>
                        <a:pt x="27" y="0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CCEC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86" name="Freeform 897"/>
                <p:cNvSpPr>
                  <a:spLocks/>
                </p:cNvSpPr>
                <p:nvPr/>
              </p:nvSpPr>
              <p:spPr bwMode="auto">
                <a:xfrm>
                  <a:off x="862" y="1602"/>
                  <a:ext cx="27" cy="119"/>
                </a:xfrm>
                <a:custGeom>
                  <a:avLst/>
                  <a:gdLst/>
                  <a:ahLst/>
                  <a:cxnLst>
                    <a:cxn ang="0">
                      <a:pos x="0" y="28"/>
                    </a:cxn>
                    <a:cxn ang="0">
                      <a:pos x="27" y="0"/>
                    </a:cxn>
                    <a:cxn ang="0">
                      <a:pos x="27" y="83"/>
                    </a:cxn>
                    <a:cxn ang="0">
                      <a:pos x="0" y="119"/>
                    </a:cxn>
                    <a:cxn ang="0">
                      <a:pos x="0" y="28"/>
                    </a:cxn>
                  </a:cxnLst>
                  <a:rect l="0" t="0" r="r" b="b"/>
                  <a:pathLst>
                    <a:path w="27" h="119">
                      <a:moveTo>
                        <a:pt x="0" y="28"/>
                      </a:moveTo>
                      <a:lnTo>
                        <a:pt x="27" y="0"/>
                      </a:lnTo>
                      <a:lnTo>
                        <a:pt x="27" y="83"/>
                      </a:lnTo>
                      <a:lnTo>
                        <a:pt x="0" y="119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CCEC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87" name="Freeform 898"/>
                <p:cNvSpPr>
                  <a:spLocks/>
                </p:cNvSpPr>
                <p:nvPr/>
              </p:nvSpPr>
              <p:spPr bwMode="auto">
                <a:xfrm>
                  <a:off x="762" y="1602"/>
                  <a:ext cx="127" cy="119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3"/>
                    </a:cxn>
                    <a:cxn ang="0">
                      <a:pos x="0" y="13"/>
                    </a:cxn>
                    <a:cxn ang="0">
                      <a:pos x="11" y="13"/>
                    </a:cxn>
                    <a:cxn ang="0">
                      <a:pos x="14" y="9"/>
                    </a:cxn>
                    <a:cxn ang="0">
                      <a:pos x="14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14" h="13">
                      <a:moveTo>
                        <a:pt x="3" y="0"/>
                      </a:moveTo>
                      <a:lnTo>
                        <a:pt x="0" y="3"/>
                      </a:lnTo>
                      <a:lnTo>
                        <a:pt x="0" y="13"/>
                      </a:lnTo>
                      <a:lnTo>
                        <a:pt x="11" y="13"/>
                      </a:lnTo>
                      <a:lnTo>
                        <a:pt x="14" y="9"/>
                      </a:lnTo>
                      <a:lnTo>
                        <a:pt x="14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CCECFF"/>
                </a:solidFill>
                <a:ln w="14288" cap="flat">
                  <a:solidFill>
                    <a:srgbClr val="3333CC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88" name="Freeform 899"/>
                <p:cNvSpPr>
                  <a:spLocks/>
                </p:cNvSpPr>
                <p:nvPr/>
              </p:nvSpPr>
              <p:spPr bwMode="auto">
                <a:xfrm>
                  <a:off x="762" y="1602"/>
                  <a:ext cx="127" cy="28"/>
                </a:xfrm>
                <a:custGeom>
                  <a:avLst/>
                  <a:gdLst/>
                  <a:ahLst/>
                  <a:cxnLst>
                    <a:cxn ang="0">
                      <a:pos x="0" y="3"/>
                    </a:cxn>
                    <a:cxn ang="0">
                      <a:pos x="11" y="3"/>
                    </a:cxn>
                    <a:cxn ang="0">
                      <a:pos x="14" y="0"/>
                    </a:cxn>
                  </a:cxnLst>
                  <a:rect l="0" t="0" r="r" b="b"/>
                  <a:pathLst>
                    <a:path w="14" h="3">
                      <a:moveTo>
                        <a:pt x="0" y="3"/>
                      </a:moveTo>
                      <a:lnTo>
                        <a:pt x="11" y="3"/>
                      </a:lnTo>
                      <a:lnTo>
                        <a:pt x="14" y="0"/>
                      </a:lnTo>
                    </a:path>
                  </a:pathLst>
                </a:custGeom>
                <a:solidFill>
                  <a:srgbClr val="CCECFF"/>
                </a:solidFill>
                <a:ln w="14288" cap="flat">
                  <a:solidFill>
                    <a:srgbClr val="3333CC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89" name="Line 900"/>
                <p:cNvSpPr>
                  <a:spLocks noChangeShapeType="1"/>
                </p:cNvSpPr>
                <p:nvPr/>
              </p:nvSpPr>
              <p:spPr bwMode="auto">
                <a:xfrm>
                  <a:off x="862" y="1630"/>
                  <a:ext cx="1" cy="91"/>
                </a:xfrm>
                <a:prstGeom prst="line">
                  <a:avLst/>
                </a:prstGeom>
                <a:noFill/>
                <a:ln w="14288">
                  <a:solidFill>
                    <a:srgbClr val="3333CC"/>
                  </a:solidFill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882" name="Group 901"/>
            <p:cNvGrpSpPr>
              <a:grpSpLocks/>
            </p:cNvGrpSpPr>
            <p:nvPr/>
          </p:nvGrpSpPr>
          <p:grpSpPr bwMode="auto">
            <a:xfrm>
              <a:off x="677863" y="3819525"/>
              <a:ext cx="561975" cy="174625"/>
              <a:chOff x="535" y="1511"/>
              <a:chExt cx="354" cy="110"/>
            </a:xfrm>
          </p:grpSpPr>
          <p:grpSp>
            <p:nvGrpSpPr>
              <p:cNvPr id="883" name="Group 902"/>
              <p:cNvGrpSpPr>
                <a:grpSpLocks/>
              </p:cNvGrpSpPr>
              <p:nvPr/>
            </p:nvGrpSpPr>
            <p:grpSpPr bwMode="auto">
              <a:xfrm>
                <a:off x="535" y="1511"/>
                <a:ext cx="136" cy="110"/>
                <a:chOff x="535" y="1511"/>
                <a:chExt cx="136" cy="110"/>
              </a:xfrm>
            </p:grpSpPr>
            <p:sp>
              <p:nvSpPr>
                <p:cNvPr id="918" name="Freeform 903"/>
                <p:cNvSpPr>
                  <a:spLocks/>
                </p:cNvSpPr>
                <p:nvPr/>
              </p:nvSpPr>
              <p:spPr bwMode="auto">
                <a:xfrm>
                  <a:off x="535" y="1511"/>
                  <a:ext cx="136" cy="110"/>
                </a:xfrm>
                <a:custGeom>
                  <a:avLst/>
                  <a:gdLst/>
                  <a:ahLst/>
                  <a:cxnLst>
                    <a:cxn ang="0">
                      <a:pos x="36" y="0"/>
                    </a:cxn>
                    <a:cxn ang="0">
                      <a:pos x="0" y="27"/>
                    </a:cxn>
                    <a:cxn ang="0">
                      <a:pos x="0" y="110"/>
                    </a:cxn>
                    <a:cxn ang="0">
                      <a:pos x="109" y="110"/>
                    </a:cxn>
                    <a:cxn ang="0">
                      <a:pos x="136" y="82"/>
                    </a:cxn>
                    <a:cxn ang="0">
                      <a:pos x="136" y="0"/>
                    </a:cxn>
                    <a:cxn ang="0">
                      <a:pos x="36" y="0"/>
                    </a:cxn>
                  </a:cxnLst>
                  <a:rect l="0" t="0" r="r" b="b"/>
                  <a:pathLst>
                    <a:path w="136" h="110">
                      <a:moveTo>
                        <a:pt x="36" y="0"/>
                      </a:moveTo>
                      <a:lnTo>
                        <a:pt x="0" y="27"/>
                      </a:lnTo>
                      <a:lnTo>
                        <a:pt x="0" y="110"/>
                      </a:lnTo>
                      <a:lnTo>
                        <a:pt x="109" y="110"/>
                      </a:lnTo>
                      <a:lnTo>
                        <a:pt x="136" y="82"/>
                      </a:lnTo>
                      <a:lnTo>
                        <a:pt x="136" y="0"/>
                      </a:lnTo>
                      <a:lnTo>
                        <a:pt x="36" y="0"/>
                      </a:lnTo>
                      <a:close/>
                    </a:path>
                  </a:pathLst>
                </a:custGeom>
                <a:solidFill>
                  <a:srgbClr val="CCEC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19" name="Freeform 904"/>
                <p:cNvSpPr>
                  <a:spLocks/>
                </p:cNvSpPr>
                <p:nvPr/>
              </p:nvSpPr>
              <p:spPr bwMode="auto">
                <a:xfrm>
                  <a:off x="535" y="1511"/>
                  <a:ext cx="136" cy="27"/>
                </a:xfrm>
                <a:custGeom>
                  <a:avLst/>
                  <a:gdLst/>
                  <a:ahLst/>
                  <a:cxnLst>
                    <a:cxn ang="0">
                      <a:pos x="0" y="27"/>
                    </a:cxn>
                    <a:cxn ang="0">
                      <a:pos x="109" y="27"/>
                    </a:cxn>
                    <a:cxn ang="0">
                      <a:pos x="136" y="0"/>
                    </a:cxn>
                    <a:cxn ang="0">
                      <a:pos x="36" y="0"/>
                    </a:cxn>
                    <a:cxn ang="0">
                      <a:pos x="0" y="27"/>
                    </a:cxn>
                  </a:cxnLst>
                  <a:rect l="0" t="0" r="r" b="b"/>
                  <a:pathLst>
                    <a:path w="136" h="27">
                      <a:moveTo>
                        <a:pt x="0" y="27"/>
                      </a:moveTo>
                      <a:lnTo>
                        <a:pt x="109" y="27"/>
                      </a:lnTo>
                      <a:lnTo>
                        <a:pt x="136" y="0"/>
                      </a:lnTo>
                      <a:lnTo>
                        <a:pt x="36" y="0"/>
                      </a:lnTo>
                      <a:lnTo>
                        <a:pt x="0" y="27"/>
                      </a:lnTo>
                      <a:close/>
                    </a:path>
                  </a:pathLst>
                </a:custGeom>
                <a:solidFill>
                  <a:srgbClr val="CCEC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20" name="Freeform 905"/>
                <p:cNvSpPr>
                  <a:spLocks/>
                </p:cNvSpPr>
                <p:nvPr/>
              </p:nvSpPr>
              <p:spPr bwMode="auto">
                <a:xfrm>
                  <a:off x="644" y="1511"/>
                  <a:ext cx="27" cy="110"/>
                </a:xfrm>
                <a:custGeom>
                  <a:avLst/>
                  <a:gdLst/>
                  <a:ahLst/>
                  <a:cxnLst>
                    <a:cxn ang="0">
                      <a:pos x="0" y="27"/>
                    </a:cxn>
                    <a:cxn ang="0">
                      <a:pos x="27" y="0"/>
                    </a:cxn>
                    <a:cxn ang="0">
                      <a:pos x="27" y="82"/>
                    </a:cxn>
                    <a:cxn ang="0">
                      <a:pos x="0" y="110"/>
                    </a:cxn>
                    <a:cxn ang="0">
                      <a:pos x="0" y="27"/>
                    </a:cxn>
                  </a:cxnLst>
                  <a:rect l="0" t="0" r="r" b="b"/>
                  <a:pathLst>
                    <a:path w="27" h="110">
                      <a:moveTo>
                        <a:pt x="0" y="27"/>
                      </a:moveTo>
                      <a:lnTo>
                        <a:pt x="27" y="0"/>
                      </a:lnTo>
                      <a:lnTo>
                        <a:pt x="27" y="82"/>
                      </a:lnTo>
                      <a:lnTo>
                        <a:pt x="0" y="110"/>
                      </a:lnTo>
                      <a:lnTo>
                        <a:pt x="0" y="27"/>
                      </a:lnTo>
                      <a:close/>
                    </a:path>
                  </a:pathLst>
                </a:custGeom>
                <a:solidFill>
                  <a:srgbClr val="CCEC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21" name="Freeform 906"/>
                <p:cNvSpPr>
                  <a:spLocks/>
                </p:cNvSpPr>
                <p:nvPr/>
              </p:nvSpPr>
              <p:spPr bwMode="auto">
                <a:xfrm>
                  <a:off x="535" y="1511"/>
                  <a:ext cx="136" cy="110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3"/>
                    </a:cxn>
                    <a:cxn ang="0">
                      <a:pos x="0" y="12"/>
                    </a:cxn>
                    <a:cxn ang="0">
                      <a:pos x="12" y="12"/>
                    </a:cxn>
                    <a:cxn ang="0">
                      <a:pos x="15" y="9"/>
                    </a:cxn>
                    <a:cxn ang="0">
                      <a:pos x="15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15" h="12">
                      <a:moveTo>
                        <a:pt x="4" y="0"/>
                      </a:moveTo>
                      <a:lnTo>
                        <a:pt x="0" y="3"/>
                      </a:lnTo>
                      <a:lnTo>
                        <a:pt x="0" y="12"/>
                      </a:lnTo>
                      <a:lnTo>
                        <a:pt x="12" y="12"/>
                      </a:lnTo>
                      <a:lnTo>
                        <a:pt x="15" y="9"/>
                      </a:lnTo>
                      <a:lnTo>
                        <a:pt x="15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CCECFF"/>
                </a:solidFill>
                <a:ln w="14288" cap="flat">
                  <a:solidFill>
                    <a:srgbClr val="3333CC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22" name="Freeform 907"/>
                <p:cNvSpPr>
                  <a:spLocks/>
                </p:cNvSpPr>
                <p:nvPr/>
              </p:nvSpPr>
              <p:spPr bwMode="auto">
                <a:xfrm>
                  <a:off x="535" y="1511"/>
                  <a:ext cx="136" cy="27"/>
                </a:xfrm>
                <a:custGeom>
                  <a:avLst/>
                  <a:gdLst/>
                  <a:ahLst/>
                  <a:cxnLst>
                    <a:cxn ang="0">
                      <a:pos x="0" y="3"/>
                    </a:cxn>
                    <a:cxn ang="0">
                      <a:pos x="12" y="3"/>
                    </a:cxn>
                    <a:cxn ang="0">
                      <a:pos x="15" y="0"/>
                    </a:cxn>
                  </a:cxnLst>
                  <a:rect l="0" t="0" r="r" b="b"/>
                  <a:pathLst>
                    <a:path w="15" h="3">
                      <a:moveTo>
                        <a:pt x="0" y="3"/>
                      </a:moveTo>
                      <a:lnTo>
                        <a:pt x="12" y="3"/>
                      </a:lnTo>
                      <a:lnTo>
                        <a:pt x="15" y="0"/>
                      </a:lnTo>
                    </a:path>
                  </a:pathLst>
                </a:custGeom>
                <a:solidFill>
                  <a:srgbClr val="CCECFF"/>
                </a:solidFill>
                <a:ln w="14288" cap="flat">
                  <a:solidFill>
                    <a:srgbClr val="3333CC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23" name="Line 908"/>
                <p:cNvSpPr>
                  <a:spLocks noChangeShapeType="1"/>
                </p:cNvSpPr>
                <p:nvPr/>
              </p:nvSpPr>
              <p:spPr bwMode="auto">
                <a:xfrm>
                  <a:off x="644" y="1538"/>
                  <a:ext cx="1" cy="83"/>
                </a:xfrm>
                <a:prstGeom prst="line">
                  <a:avLst/>
                </a:prstGeom>
                <a:noFill/>
                <a:ln w="14288">
                  <a:solidFill>
                    <a:srgbClr val="3333CC"/>
                  </a:solidFill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902" name="Group 909"/>
              <p:cNvGrpSpPr>
                <a:grpSpLocks/>
              </p:cNvGrpSpPr>
              <p:nvPr/>
            </p:nvGrpSpPr>
            <p:grpSpPr bwMode="auto">
              <a:xfrm>
                <a:off x="653" y="1511"/>
                <a:ext cx="127" cy="110"/>
                <a:chOff x="653" y="1511"/>
                <a:chExt cx="127" cy="110"/>
              </a:xfrm>
            </p:grpSpPr>
            <p:sp>
              <p:nvSpPr>
                <p:cNvPr id="912" name="Freeform 910"/>
                <p:cNvSpPr>
                  <a:spLocks/>
                </p:cNvSpPr>
                <p:nvPr/>
              </p:nvSpPr>
              <p:spPr bwMode="auto">
                <a:xfrm>
                  <a:off x="653" y="1511"/>
                  <a:ext cx="127" cy="110"/>
                </a:xfrm>
                <a:custGeom>
                  <a:avLst/>
                  <a:gdLst/>
                  <a:ahLst/>
                  <a:cxnLst>
                    <a:cxn ang="0">
                      <a:pos x="27" y="0"/>
                    </a:cxn>
                    <a:cxn ang="0">
                      <a:pos x="0" y="27"/>
                    </a:cxn>
                    <a:cxn ang="0">
                      <a:pos x="0" y="110"/>
                    </a:cxn>
                    <a:cxn ang="0">
                      <a:pos x="100" y="110"/>
                    </a:cxn>
                    <a:cxn ang="0">
                      <a:pos x="127" y="82"/>
                    </a:cxn>
                    <a:cxn ang="0">
                      <a:pos x="127" y="0"/>
                    </a:cxn>
                    <a:cxn ang="0">
                      <a:pos x="27" y="0"/>
                    </a:cxn>
                  </a:cxnLst>
                  <a:rect l="0" t="0" r="r" b="b"/>
                  <a:pathLst>
                    <a:path w="127" h="110">
                      <a:moveTo>
                        <a:pt x="27" y="0"/>
                      </a:moveTo>
                      <a:lnTo>
                        <a:pt x="0" y="27"/>
                      </a:lnTo>
                      <a:lnTo>
                        <a:pt x="0" y="110"/>
                      </a:lnTo>
                      <a:lnTo>
                        <a:pt x="100" y="110"/>
                      </a:lnTo>
                      <a:lnTo>
                        <a:pt x="127" y="82"/>
                      </a:lnTo>
                      <a:lnTo>
                        <a:pt x="127" y="0"/>
                      </a:lnTo>
                      <a:lnTo>
                        <a:pt x="27" y="0"/>
                      </a:lnTo>
                      <a:close/>
                    </a:path>
                  </a:pathLst>
                </a:custGeom>
                <a:solidFill>
                  <a:srgbClr val="CCEC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13" name="Freeform 911"/>
                <p:cNvSpPr>
                  <a:spLocks/>
                </p:cNvSpPr>
                <p:nvPr/>
              </p:nvSpPr>
              <p:spPr bwMode="auto">
                <a:xfrm>
                  <a:off x="653" y="1511"/>
                  <a:ext cx="127" cy="27"/>
                </a:xfrm>
                <a:custGeom>
                  <a:avLst/>
                  <a:gdLst/>
                  <a:ahLst/>
                  <a:cxnLst>
                    <a:cxn ang="0">
                      <a:pos x="0" y="27"/>
                    </a:cxn>
                    <a:cxn ang="0">
                      <a:pos x="100" y="27"/>
                    </a:cxn>
                    <a:cxn ang="0">
                      <a:pos x="127" y="0"/>
                    </a:cxn>
                    <a:cxn ang="0">
                      <a:pos x="27" y="0"/>
                    </a:cxn>
                    <a:cxn ang="0">
                      <a:pos x="0" y="27"/>
                    </a:cxn>
                  </a:cxnLst>
                  <a:rect l="0" t="0" r="r" b="b"/>
                  <a:pathLst>
                    <a:path w="127" h="27">
                      <a:moveTo>
                        <a:pt x="0" y="27"/>
                      </a:moveTo>
                      <a:lnTo>
                        <a:pt x="100" y="27"/>
                      </a:lnTo>
                      <a:lnTo>
                        <a:pt x="127" y="0"/>
                      </a:lnTo>
                      <a:lnTo>
                        <a:pt x="27" y="0"/>
                      </a:lnTo>
                      <a:lnTo>
                        <a:pt x="0" y="27"/>
                      </a:lnTo>
                      <a:close/>
                    </a:path>
                  </a:pathLst>
                </a:custGeom>
                <a:solidFill>
                  <a:srgbClr val="CCEC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14" name="Freeform 912"/>
                <p:cNvSpPr>
                  <a:spLocks/>
                </p:cNvSpPr>
                <p:nvPr/>
              </p:nvSpPr>
              <p:spPr bwMode="auto">
                <a:xfrm>
                  <a:off x="753" y="1511"/>
                  <a:ext cx="27" cy="110"/>
                </a:xfrm>
                <a:custGeom>
                  <a:avLst/>
                  <a:gdLst/>
                  <a:ahLst/>
                  <a:cxnLst>
                    <a:cxn ang="0">
                      <a:pos x="0" y="27"/>
                    </a:cxn>
                    <a:cxn ang="0">
                      <a:pos x="27" y="0"/>
                    </a:cxn>
                    <a:cxn ang="0">
                      <a:pos x="27" y="82"/>
                    </a:cxn>
                    <a:cxn ang="0">
                      <a:pos x="0" y="110"/>
                    </a:cxn>
                    <a:cxn ang="0">
                      <a:pos x="0" y="27"/>
                    </a:cxn>
                  </a:cxnLst>
                  <a:rect l="0" t="0" r="r" b="b"/>
                  <a:pathLst>
                    <a:path w="27" h="110">
                      <a:moveTo>
                        <a:pt x="0" y="27"/>
                      </a:moveTo>
                      <a:lnTo>
                        <a:pt x="27" y="0"/>
                      </a:lnTo>
                      <a:lnTo>
                        <a:pt x="27" y="82"/>
                      </a:lnTo>
                      <a:lnTo>
                        <a:pt x="0" y="110"/>
                      </a:lnTo>
                      <a:lnTo>
                        <a:pt x="0" y="27"/>
                      </a:lnTo>
                      <a:close/>
                    </a:path>
                  </a:pathLst>
                </a:custGeom>
                <a:solidFill>
                  <a:srgbClr val="CCEC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15" name="Freeform 913"/>
                <p:cNvSpPr>
                  <a:spLocks/>
                </p:cNvSpPr>
                <p:nvPr/>
              </p:nvSpPr>
              <p:spPr bwMode="auto">
                <a:xfrm>
                  <a:off x="653" y="1511"/>
                  <a:ext cx="127" cy="110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3"/>
                    </a:cxn>
                    <a:cxn ang="0">
                      <a:pos x="0" y="12"/>
                    </a:cxn>
                    <a:cxn ang="0">
                      <a:pos x="11" y="12"/>
                    </a:cxn>
                    <a:cxn ang="0">
                      <a:pos x="14" y="9"/>
                    </a:cxn>
                    <a:cxn ang="0">
                      <a:pos x="14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14" h="12">
                      <a:moveTo>
                        <a:pt x="3" y="0"/>
                      </a:moveTo>
                      <a:lnTo>
                        <a:pt x="0" y="3"/>
                      </a:lnTo>
                      <a:lnTo>
                        <a:pt x="0" y="12"/>
                      </a:lnTo>
                      <a:lnTo>
                        <a:pt x="11" y="12"/>
                      </a:lnTo>
                      <a:lnTo>
                        <a:pt x="14" y="9"/>
                      </a:lnTo>
                      <a:lnTo>
                        <a:pt x="14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CCECFF"/>
                </a:solidFill>
                <a:ln w="14288" cap="flat">
                  <a:solidFill>
                    <a:srgbClr val="3333CC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16" name="Freeform 914"/>
                <p:cNvSpPr>
                  <a:spLocks/>
                </p:cNvSpPr>
                <p:nvPr/>
              </p:nvSpPr>
              <p:spPr bwMode="auto">
                <a:xfrm>
                  <a:off x="653" y="1511"/>
                  <a:ext cx="127" cy="27"/>
                </a:xfrm>
                <a:custGeom>
                  <a:avLst/>
                  <a:gdLst/>
                  <a:ahLst/>
                  <a:cxnLst>
                    <a:cxn ang="0">
                      <a:pos x="0" y="3"/>
                    </a:cxn>
                    <a:cxn ang="0">
                      <a:pos x="11" y="3"/>
                    </a:cxn>
                    <a:cxn ang="0">
                      <a:pos x="14" y="0"/>
                    </a:cxn>
                  </a:cxnLst>
                  <a:rect l="0" t="0" r="r" b="b"/>
                  <a:pathLst>
                    <a:path w="14" h="3">
                      <a:moveTo>
                        <a:pt x="0" y="3"/>
                      </a:moveTo>
                      <a:lnTo>
                        <a:pt x="11" y="3"/>
                      </a:lnTo>
                      <a:lnTo>
                        <a:pt x="14" y="0"/>
                      </a:lnTo>
                    </a:path>
                  </a:pathLst>
                </a:custGeom>
                <a:solidFill>
                  <a:srgbClr val="CCECFF"/>
                </a:solidFill>
                <a:ln w="14288" cap="flat">
                  <a:solidFill>
                    <a:srgbClr val="3333CC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17" name="Line 915"/>
                <p:cNvSpPr>
                  <a:spLocks noChangeShapeType="1"/>
                </p:cNvSpPr>
                <p:nvPr/>
              </p:nvSpPr>
              <p:spPr bwMode="auto">
                <a:xfrm>
                  <a:off x="753" y="1538"/>
                  <a:ext cx="1" cy="83"/>
                </a:xfrm>
                <a:prstGeom prst="line">
                  <a:avLst/>
                </a:prstGeom>
                <a:noFill/>
                <a:ln w="14288">
                  <a:solidFill>
                    <a:srgbClr val="3333CC"/>
                  </a:solidFill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903" name="Group 916"/>
              <p:cNvGrpSpPr>
                <a:grpSpLocks/>
              </p:cNvGrpSpPr>
              <p:nvPr/>
            </p:nvGrpSpPr>
            <p:grpSpPr bwMode="auto">
              <a:xfrm>
                <a:off x="762" y="1511"/>
                <a:ext cx="127" cy="110"/>
                <a:chOff x="762" y="1511"/>
                <a:chExt cx="127" cy="110"/>
              </a:xfrm>
            </p:grpSpPr>
            <p:sp>
              <p:nvSpPr>
                <p:cNvPr id="906" name="Freeform 917"/>
                <p:cNvSpPr>
                  <a:spLocks/>
                </p:cNvSpPr>
                <p:nvPr/>
              </p:nvSpPr>
              <p:spPr bwMode="auto">
                <a:xfrm>
                  <a:off x="762" y="1511"/>
                  <a:ext cx="127" cy="110"/>
                </a:xfrm>
                <a:custGeom>
                  <a:avLst/>
                  <a:gdLst/>
                  <a:ahLst/>
                  <a:cxnLst>
                    <a:cxn ang="0">
                      <a:pos x="27" y="0"/>
                    </a:cxn>
                    <a:cxn ang="0">
                      <a:pos x="0" y="27"/>
                    </a:cxn>
                    <a:cxn ang="0">
                      <a:pos x="0" y="110"/>
                    </a:cxn>
                    <a:cxn ang="0">
                      <a:pos x="100" y="110"/>
                    </a:cxn>
                    <a:cxn ang="0">
                      <a:pos x="127" y="82"/>
                    </a:cxn>
                    <a:cxn ang="0">
                      <a:pos x="127" y="0"/>
                    </a:cxn>
                    <a:cxn ang="0">
                      <a:pos x="27" y="0"/>
                    </a:cxn>
                  </a:cxnLst>
                  <a:rect l="0" t="0" r="r" b="b"/>
                  <a:pathLst>
                    <a:path w="127" h="110">
                      <a:moveTo>
                        <a:pt x="27" y="0"/>
                      </a:moveTo>
                      <a:lnTo>
                        <a:pt x="0" y="27"/>
                      </a:lnTo>
                      <a:lnTo>
                        <a:pt x="0" y="110"/>
                      </a:lnTo>
                      <a:lnTo>
                        <a:pt x="100" y="110"/>
                      </a:lnTo>
                      <a:lnTo>
                        <a:pt x="127" y="82"/>
                      </a:lnTo>
                      <a:lnTo>
                        <a:pt x="127" y="0"/>
                      </a:lnTo>
                      <a:lnTo>
                        <a:pt x="27" y="0"/>
                      </a:lnTo>
                      <a:close/>
                    </a:path>
                  </a:pathLst>
                </a:custGeom>
                <a:solidFill>
                  <a:srgbClr val="CCEC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07" name="Freeform 918"/>
                <p:cNvSpPr>
                  <a:spLocks/>
                </p:cNvSpPr>
                <p:nvPr/>
              </p:nvSpPr>
              <p:spPr bwMode="auto">
                <a:xfrm>
                  <a:off x="762" y="1511"/>
                  <a:ext cx="127" cy="27"/>
                </a:xfrm>
                <a:custGeom>
                  <a:avLst/>
                  <a:gdLst/>
                  <a:ahLst/>
                  <a:cxnLst>
                    <a:cxn ang="0">
                      <a:pos x="0" y="27"/>
                    </a:cxn>
                    <a:cxn ang="0">
                      <a:pos x="100" y="27"/>
                    </a:cxn>
                    <a:cxn ang="0">
                      <a:pos x="127" y="0"/>
                    </a:cxn>
                    <a:cxn ang="0">
                      <a:pos x="27" y="0"/>
                    </a:cxn>
                    <a:cxn ang="0">
                      <a:pos x="0" y="27"/>
                    </a:cxn>
                  </a:cxnLst>
                  <a:rect l="0" t="0" r="r" b="b"/>
                  <a:pathLst>
                    <a:path w="127" h="27">
                      <a:moveTo>
                        <a:pt x="0" y="27"/>
                      </a:moveTo>
                      <a:lnTo>
                        <a:pt x="100" y="27"/>
                      </a:lnTo>
                      <a:lnTo>
                        <a:pt x="127" y="0"/>
                      </a:lnTo>
                      <a:lnTo>
                        <a:pt x="27" y="0"/>
                      </a:lnTo>
                      <a:lnTo>
                        <a:pt x="0" y="27"/>
                      </a:lnTo>
                      <a:close/>
                    </a:path>
                  </a:pathLst>
                </a:custGeom>
                <a:solidFill>
                  <a:srgbClr val="CCEC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08" name="Freeform 919"/>
                <p:cNvSpPr>
                  <a:spLocks/>
                </p:cNvSpPr>
                <p:nvPr/>
              </p:nvSpPr>
              <p:spPr bwMode="auto">
                <a:xfrm>
                  <a:off x="862" y="1511"/>
                  <a:ext cx="27" cy="110"/>
                </a:xfrm>
                <a:custGeom>
                  <a:avLst/>
                  <a:gdLst/>
                  <a:ahLst/>
                  <a:cxnLst>
                    <a:cxn ang="0">
                      <a:pos x="0" y="27"/>
                    </a:cxn>
                    <a:cxn ang="0">
                      <a:pos x="27" y="0"/>
                    </a:cxn>
                    <a:cxn ang="0">
                      <a:pos x="27" y="82"/>
                    </a:cxn>
                    <a:cxn ang="0">
                      <a:pos x="0" y="110"/>
                    </a:cxn>
                    <a:cxn ang="0">
                      <a:pos x="0" y="27"/>
                    </a:cxn>
                  </a:cxnLst>
                  <a:rect l="0" t="0" r="r" b="b"/>
                  <a:pathLst>
                    <a:path w="27" h="110">
                      <a:moveTo>
                        <a:pt x="0" y="27"/>
                      </a:moveTo>
                      <a:lnTo>
                        <a:pt x="27" y="0"/>
                      </a:lnTo>
                      <a:lnTo>
                        <a:pt x="27" y="82"/>
                      </a:lnTo>
                      <a:lnTo>
                        <a:pt x="0" y="110"/>
                      </a:lnTo>
                      <a:lnTo>
                        <a:pt x="0" y="27"/>
                      </a:lnTo>
                      <a:close/>
                    </a:path>
                  </a:pathLst>
                </a:custGeom>
                <a:solidFill>
                  <a:srgbClr val="CCEC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09" name="Freeform 920"/>
                <p:cNvSpPr>
                  <a:spLocks/>
                </p:cNvSpPr>
                <p:nvPr/>
              </p:nvSpPr>
              <p:spPr bwMode="auto">
                <a:xfrm>
                  <a:off x="762" y="1511"/>
                  <a:ext cx="127" cy="110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3"/>
                    </a:cxn>
                    <a:cxn ang="0">
                      <a:pos x="0" y="12"/>
                    </a:cxn>
                    <a:cxn ang="0">
                      <a:pos x="11" y="12"/>
                    </a:cxn>
                    <a:cxn ang="0">
                      <a:pos x="14" y="9"/>
                    </a:cxn>
                    <a:cxn ang="0">
                      <a:pos x="14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14" h="12">
                      <a:moveTo>
                        <a:pt x="3" y="0"/>
                      </a:moveTo>
                      <a:lnTo>
                        <a:pt x="0" y="3"/>
                      </a:lnTo>
                      <a:lnTo>
                        <a:pt x="0" y="12"/>
                      </a:lnTo>
                      <a:lnTo>
                        <a:pt x="11" y="12"/>
                      </a:lnTo>
                      <a:lnTo>
                        <a:pt x="14" y="9"/>
                      </a:lnTo>
                      <a:lnTo>
                        <a:pt x="14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CCECFF"/>
                </a:solidFill>
                <a:ln w="14288" cap="flat">
                  <a:solidFill>
                    <a:srgbClr val="3333CC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10" name="Freeform 921"/>
                <p:cNvSpPr>
                  <a:spLocks/>
                </p:cNvSpPr>
                <p:nvPr/>
              </p:nvSpPr>
              <p:spPr bwMode="auto">
                <a:xfrm>
                  <a:off x="762" y="1511"/>
                  <a:ext cx="127" cy="27"/>
                </a:xfrm>
                <a:custGeom>
                  <a:avLst/>
                  <a:gdLst/>
                  <a:ahLst/>
                  <a:cxnLst>
                    <a:cxn ang="0">
                      <a:pos x="0" y="3"/>
                    </a:cxn>
                    <a:cxn ang="0">
                      <a:pos x="11" y="3"/>
                    </a:cxn>
                    <a:cxn ang="0">
                      <a:pos x="14" y="0"/>
                    </a:cxn>
                  </a:cxnLst>
                  <a:rect l="0" t="0" r="r" b="b"/>
                  <a:pathLst>
                    <a:path w="14" h="3">
                      <a:moveTo>
                        <a:pt x="0" y="3"/>
                      </a:moveTo>
                      <a:lnTo>
                        <a:pt x="11" y="3"/>
                      </a:lnTo>
                      <a:lnTo>
                        <a:pt x="14" y="0"/>
                      </a:lnTo>
                    </a:path>
                  </a:pathLst>
                </a:custGeom>
                <a:solidFill>
                  <a:srgbClr val="CCECFF"/>
                </a:solidFill>
                <a:ln w="14288" cap="flat">
                  <a:solidFill>
                    <a:srgbClr val="3333CC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11" name="Line 922"/>
                <p:cNvSpPr>
                  <a:spLocks noChangeShapeType="1"/>
                </p:cNvSpPr>
                <p:nvPr/>
              </p:nvSpPr>
              <p:spPr bwMode="auto">
                <a:xfrm>
                  <a:off x="862" y="1538"/>
                  <a:ext cx="1" cy="83"/>
                </a:xfrm>
                <a:prstGeom prst="line">
                  <a:avLst/>
                </a:prstGeom>
                <a:noFill/>
                <a:ln w="14288">
                  <a:solidFill>
                    <a:srgbClr val="3333CC"/>
                  </a:solidFill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904" name="Group 923"/>
            <p:cNvGrpSpPr>
              <a:grpSpLocks/>
            </p:cNvGrpSpPr>
            <p:nvPr/>
          </p:nvGrpSpPr>
          <p:grpSpPr bwMode="auto">
            <a:xfrm>
              <a:off x="677863" y="3659188"/>
              <a:ext cx="215900" cy="188912"/>
              <a:chOff x="535" y="1410"/>
              <a:chExt cx="136" cy="119"/>
            </a:xfrm>
          </p:grpSpPr>
          <p:sp>
            <p:nvSpPr>
              <p:cNvPr id="925" name="Freeform 924"/>
              <p:cNvSpPr>
                <a:spLocks/>
              </p:cNvSpPr>
              <p:nvPr/>
            </p:nvSpPr>
            <p:spPr bwMode="auto">
              <a:xfrm>
                <a:off x="535" y="1410"/>
                <a:ext cx="136" cy="119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0" y="37"/>
                  </a:cxn>
                  <a:cxn ang="0">
                    <a:pos x="0" y="119"/>
                  </a:cxn>
                  <a:cxn ang="0">
                    <a:pos x="109" y="119"/>
                  </a:cxn>
                  <a:cxn ang="0">
                    <a:pos x="136" y="92"/>
                  </a:cxn>
                  <a:cxn ang="0">
                    <a:pos x="136" y="0"/>
                  </a:cxn>
                  <a:cxn ang="0">
                    <a:pos x="36" y="0"/>
                  </a:cxn>
                </a:cxnLst>
                <a:rect l="0" t="0" r="r" b="b"/>
                <a:pathLst>
                  <a:path w="136" h="119">
                    <a:moveTo>
                      <a:pt x="36" y="0"/>
                    </a:moveTo>
                    <a:lnTo>
                      <a:pt x="0" y="37"/>
                    </a:lnTo>
                    <a:lnTo>
                      <a:pt x="0" y="119"/>
                    </a:lnTo>
                    <a:lnTo>
                      <a:pt x="109" y="119"/>
                    </a:lnTo>
                    <a:lnTo>
                      <a:pt x="136" y="92"/>
                    </a:lnTo>
                    <a:lnTo>
                      <a:pt x="136" y="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CCECFF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6" name="Freeform 925"/>
              <p:cNvSpPr>
                <a:spLocks/>
              </p:cNvSpPr>
              <p:nvPr/>
            </p:nvSpPr>
            <p:spPr bwMode="auto">
              <a:xfrm>
                <a:off x="535" y="1410"/>
                <a:ext cx="136" cy="37"/>
              </a:xfrm>
              <a:custGeom>
                <a:avLst/>
                <a:gdLst/>
                <a:ahLst/>
                <a:cxnLst>
                  <a:cxn ang="0">
                    <a:pos x="0" y="37"/>
                  </a:cxn>
                  <a:cxn ang="0">
                    <a:pos x="109" y="37"/>
                  </a:cxn>
                  <a:cxn ang="0">
                    <a:pos x="136" y="0"/>
                  </a:cxn>
                  <a:cxn ang="0">
                    <a:pos x="36" y="0"/>
                  </a:cxn>
                  <a:cxn ang="0">
                    <a:pos x="0" y="37"/>
                  </a:cxn>
                </a:cxnLst>
                <a:rect l="0" t="0" r="r" b="b"/>
                <a:pathLst>
                  <a:path w="136" h="37">
                    <a:moveTo>
                      <a:pt x="0" y="37"/>
                    </a:moveTo>
                    <a:lnTo>
                      <a:pt x="109" y="37"/>
                    </a:lnTo>
                    <a:lnTo>
                      <a:pt x="136" y="0"/>
                    </a:lnTo>
                    <a:lnTo>
                      <a:pt x="36" y="0"/>
                    </a:ln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CCECFF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7" name="Freeform 926"/>
              <p:cNvSpPr>
                <a:spLocks/>
              </p:cNvSpPr>
              <p:nvPr/>
            </p:nvSpPr>
            <p:spPr bwMode="auto">
              <a:xfrm>
                <a:off x="644" y="1410"/>
                <a:ext cx="27" cy="119"/>
              </a:xfrm>
              <a:custGeom>
                <a:avLst/>
                <a:gdLst/>
                <a:ahLst/>
                <a:cxnLst>
                  <a:cxn ang="0">
                    <a:pos x="0" y="37"/>
                  </a:cxn>
                  <a:cxn ang="0">
                    <a:pos x="27" y="0"/>
                  </a:cxn>
                  <a:cxn ang="0">
                    <a:pos x="27" y="92"/>
                  </a:cxn>
                  <a:cxn ang="0">
                    <a:pos x="0" y="119"/>
                  </a:cxn>
                  <a:cxn ang="0">
                    <a:pos x="0" y="37"/>
                  </a:cxn>
                </a:cxnLst>
                <a:rect l="0" t="0" r="r" b="b"/>
                <a:pathLst>
                  <a:path w="27" h="119">
                    <a:moveTo>
                      <a:pt x="0" y="37"/>
                    </a:moveTo>
                    <a:lnTo>
                      <a:pt x="27" y="0"/>
                    </a:lnTo>
                    <a:lnTo>
                      <a:pt x="27" y="92"/>
                    </a:lnTo>
                    <a:lnTo>
                      <a:pt x="0" y="119"/>
                    </a:ln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CCECFF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8" name="Freeform 927"/>
              <p:cNvSpPr>
                <a:spLocks/>
              </p:cNvSpPr>
              <p:nvPr/>
            </p:nvSpPr>
            <p:spPr bwMode="auto">
              <a:xfrm>
                <a:off x="535" y="1410"/>
                <a:ext cx="136" cy="119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0" y="4"/>
                  </a:cxn>
                  <a:cxn ang="0">
                    <a:pos x="0" y="13"/>
                  </a:cxn>
                  <a:cxn ang="0">
                    <a:pos x="12" y="13"/>
                  </a:cxn>
                  <a:cxn ang="0">
                    <a:pos x="15" y="10"/>
                  </a:cxn>
                  <a:cxn ang="0">
                    <a:pos x="15" y="0"/>
                  </a:cxn>
                  <a:cxn ang="0">
                    <a:pos x="4" y="0"/>
                  </a:cxn>
                </a:cxnLst>
                <a:rect l="0" t="0" r="r" b="b"/>
                <a:pathLst>
                  <a:path w="15" h="13">
                    <a:moveTo>
                      <a:pt x="4" y="0"/>
                    </a:moveTo>
                    <a:lnTo>
                      <a:pt x="0" y="4"/>
                    </a:lnTo>
                    <a:lnTo>
                      <a:pt x="0" y="13"/>
                    </a:lnTo>
                    <a:lnTo>
                      <a:pt x="12" y="13"/>
                    </a:lnTo>
                    <a:lnTo>
                      <a:pt x="15" y="10"/>
                    </a:lnTo>
                    <a:lnTo>
                      <a:pt x="15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CCECFF"/>
              </a:solidFill>
              <a:ln w="14288" cap="flat">
                <a:solidFill>
                  <a:srgbClr val="3333CC"/>
                </a:solidFill>
                <a:prstDash val="solid"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9" name="Freeform 928"/>
              <p:cNvSpPr>
                <a:spLocks/>
              </p:cNvSpPr>
              <p:nvPr/>
            </p:nvSpPr>
            <p:spPr bwMode="auto">
              <a:xfrm>
                <a:off x="535" y="1410"/>
                <a:ext cx="136" cy="37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12" y="4"/>
                  </a:cxn>
                  <a:cxn ang="0">
                    <a:pos x="15" y="0"/>
                  </a:cxn>
                </a:cxnLst>
                <a:rect l="0" t="0" r="r" b="b"/>
                <a:pathLst>
                  <a:path w="15" h="4">
                    <a:moveTo>
                      <a:pt x="0" y="4"/>
                    </a:moveTo>
                    <a:lnTo>
                      <a:pt x="12" y="4"/>
                    </a:lnTo>
                    <a:lnTo>
                      <a:pt x="15" y="0"/>
                    </a:lnTo>
                  </a:path>
                </a:pathLst>
              </a:custGeom>
              <a:solidFill>
                <a:srgbClr val="CCECFF"/>
              </a:solidFill>
              <a:ln w="14288" cap="flat">
                <a:solidFill>
                  <a:srgbClr val="3333CC"/>
                </a:solidFill>
                <a:prstDash val="solid"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0" name="Line 929"/>
              <p:cNvSpPr>
                <a:spLocks noChangeShapeType="1"/>
              </p:cNvSpPr>
              <p:nvPr/>
            </p:nvSpPr>
            <p:spPr bwMode="auto">
              <a:xfrm>
                <a:off x="644" y="1447"/>
                <a:ext cx="1" cy="82"/>
              </a:xfrm>
              <a:prstGeom prst="line">
                <a:avLst/>
              </a:prstGeom>
              <a:noFill/>
              <a:ln w="14288">
                <a:solidFill>
                  <a:srgbClr val="3333CC"/>
                </a:solidFill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905" name="Group 930"/>
            <p:cNvGrpSpPr>
              <a:grpSpLocks/>
            </p:cNvGrpSpPr>
            <p:nvPr/>
          </p:nvGrpSpPr>
          <p:grpSpPr bwMode="auto">
            <a:xfrm>
              <a:off x="865188" y="3659188"/>
              <a:ext cx="201612" cy="188912"/>
              <a:chOff x="653" y="1410"/>
              <a:chExt cx="127" cy="119"/>
            </a:xfrm>
          </p:grpSpPr>
          <p:sp>
            <p:nvSpPr>
              <p:cNvPr id="932" name="Freeform 931"/>
              <p:cNvSpPr>
                <a:spLocks/>
              </p:cNvSpPr>
              <p:nvPr/>
            </p:nvSpPr>
            <p:spPr bwMode="auto">
              <a:xfrm>
                <a:off x="653" y="1410"/>
                <a:ext cx="127" cy="119"/>
              </a:xfrm>
              <a:custGeom>
                <a:avLst/>
                <a:gdLst/>
                <a:ahLst/>
                <a:cxnLst>
                  <a:cxn ang="0">
                    <a:pos x="27" y="0"/>
                  </a:cxn>
                  <a:cxn ang="0">
                    <a:pos x="0" y="37"/>
                  </a:cxn>
                  <a:cxn ang="0">
                    <a:pos x="0" y="119"/>
                  </a:cxn>
                  <a:cxn ang="0">
                    <a:pos x="100" y="119"/>
                  </a:cxn>
                  <a:cxn ang="0">
                    <a:pos x="127" y="92"/>
                  </a:cxn>
                  <a:cxn ang="0">
                    <a:pos x="127" y="0"/>
                  </a:cxn>
                  <a:cxn ang="0">
                    <a:pos x="27" y="0"/>
                  </a:cxn>
                </a:cxnLst>
                <a:rect l="0" t="0" r="r" b="b"/>
                <a:pathLst>
                  <a:path w="127" h="119">
                    <a:moveTo>
                      <a:pt x="27" y="0"/>
                    </a:moveTo>
                    <a:lnTo>
                      <a:pt x="0" y="37"/>
                    </a:lnTo>
                    <a:lnTo>
                      <a:pt x="0" y="119"/>
                    </a:lnTo>
                    <a:lnTo>
                      <a:pt x="100" y="119"/>
                    </a:lnTo>
                    <a:lnTo>
                      <a:pt x="127" y="92"/>
                    </a:lnTo>
                    <a:lnTo>
                      <a:pt x="127" y="0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CCECFF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3" name="Freeform 932"/>
              <p:cNvSpPr>
                <a:spLocks/>
              </p:cNvSpPr>
              <p:nvPr/>
            </p:nvSpPr>
            <p:spPr bwMode="auto">
              <a:xfrm>
                <a:off x="653" y="1410"/>
                <a:ext cx="127" cy="37"/>
              </a:xfrm>
              <a:custGeom>
                <a:avLst/>
                <a:gdLst/>
                <a:ahLst/>
                <a:cxnLst>
                  <a:cxn ang="0">
                    <a:pos x="0" y="37"/>
                  </a:cxn>
                  <a:cxn ang="0">
                    <a:pos x="100" y="37"/>
                  </a:cxn>
                  <a:cxn ang="0">
                    <a:pos x="127" y="0"/>
                  </a:cxn>
                  <a:cxn ang="0">
                    <a:pos x="27" y="0"/>
                  </a:cxn>
                  <a:cxn ang="0">
                    <a:pos x="0" y="37"/>
                  </a:cxn>
                </a:cxnLst>
                <a:rect l="0" t="0" r="r" b="b"/>
                <a:pathLst>
                  <a:path w="127" h="37">
                    <a:moveTo>
                      <a:pt x="0" y="37"/>
                    </a:moveTo>
                    <a:lnTo>
                      <a:pt x="100" y="37"/>
                    </a:lnTo>
                    <a:lnTo>
                      <a:pt x="127" y="0"/>
                    </a:lnTo>
                    <a:lnTo>
                      <a:pt x="27" y="0"/>
                    </a:ln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CCECFF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4" name="Freeform 933"/>
              <p:cNvSpPr>
                <a:spLocks/>
              </p:cNvSpPr>
              <p:nvPr/>
            </p:nvSpPr>
            <p:spPr bwMode="auto">
              <a:xfrm>
                <a:off x="753" y="1410"/>
                <a:ext cx="27" cy="119"/>
              </a:xfrm>
              <a:custGeom>
                <a:avLst/>
                <a:gdLst/>
                <a:ahLst/>
                <a:cxnLst>
                  <a:cxn ang="0">
                    <a:pos x="0" y="37"/>
                  </a:cxn>
                  <a:cxn ang="0">
                    <a:pos x="27" y="0"/>
                  </a:cxn>
                  <a:cxn ang="0">
                    <a:pos x="27" y="92"/>
                  </a:cxn>
                  <a:cxn ang="0">
                    <a:pos x="0" y="119"/>
                  </a:cxn>
                  <a:cxn ang="0">
                    <a:pos x="0" y="37"/>
                  </a:cxn>
                </a:cxnLst>
                <a:rect l="0" t="0" r="r" b="b"/>
                <a:pathLst>
                  <a:path w="27" h="119">
                    <a:moveTo>
                      <a:pt x="0" y="37"/>
                    </a:moveTo>
                    <a:lnTo>
                      <a:pt x="27" y="0"/>
                    </a:lnTo>
                    <a:lnTo>
                      <a:pt x="27" y="92"/>
                    </a:lnTo>
                    <a:lnTo>
                      <a:pt x="0" y="119"/>
                    </a:ln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CCECFF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5" name="Freeform 934"/>
              <p:cNvSpPr>
                <a:spLocks/>
              </p:cNvSpPr>
              <p:nvPr/>
            </p:nvSpPr>
            <p:spPr bwMode="auto">
              <a:xfrm>
                <a:off x="653" y="1410"/>
                <a:ext cx="127" cy="119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4"/>
                  </a:cxn>
                  <a:cxn ang="0">
                    <a:pos x="0" y="13"/>
                  </a:cxn>
                  <a:cxn ang="0">
                    <a:pos x="11" y="13"/>
                  </a:cxn>
                  <a:cxn ang="0">
                    <a:pos x="14" y="10"/>
                  </a:cxn>
                  <a:cxn ang="0">
                    <a:pos x="14" y="0"/>
                  </a:cxn>
                  <a:cxn ang="0">
                    <a:pos x="3" y="0"/>
                  </a:cxn>
                </a:cxnLst>
                <a:rect l="0" t="0" r="r" b="b"/>
                <a:pathLst>
                  <a:path w="14" h="13">
                    <a:moveTo>
                      <a:pt x="3" y="0"/>
                    </a:moveTo>
                    <a:lnTo>
                      <a:pt x="0" y="4"/>
                    </a:lnTo>
                    <a:lnTo>
                      <a:pt x="0" y="13"/>
                    </a:lnTo>
                    <a:lnTo>
                      <a:pt x="11" y="13"/>
                    </a:lnTo>
                    <a:lnTo>
                      <a:pt x="14" y="10"/>
                    </a:lnTo>
                    <a:lnTo>
                      <a:pt x="14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CCECFF"/>
              </a:solidFill>
              <a:ln w="14288" cap="flat">
                <a:solidFill>
                  <a:srgbClr val="3333CC"/>
                </a:solidFill>
                <a:prstDash val="solid"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6" name="Freeform 935"/>
              <p:cNvSpPr>
                <a:spLocks/>
              </p:cNvSpPr>
              <p:nvPr/>
            </p:nvSpPr>
            <p:spPr bwMode="auto">
              <a:xfrm>
                <a:off x="653" y="1410"/>
                <a:ext cx="127" cy="37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11" y="4"/>
                  </a:cxn>
                  <a:cxn ang="0">
                    <a:pos x="14" y="0"/>
                  </a:cxn>
                </a:cxnLst>
                <a:rect l="0" t="0" r="r" b="b"/>
                <a:pathLst>
                  <a:path w="14" h="4">
                    <a:moveTo>
                      <a:pt x="0" y="4"/>
                    </a:moveTo>
                    <a:lnTo>
                      <a:pt x="11" y="4"/>
                    </a:lnTo>
                    <a:lnTo>
                      <a:pt x="14" y="0"/>
                    </a:lnTo>
                  </a:path>
                </a:pathLst>
              </a:custGeom>
              <a:solidFill>
                <a:srgbClr val="CCECFF"/>
              </a:solidFill>
              <a:ln w="14288" cap="flat">
                <a:solidFill>
                  <a:srgbClr val="3333CC"/>
                </a:solidFill>
                <a:prstDash val="solid"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7" name="Line 936"/>
              <p:cNvSpPr>
                <a:spLocks noChangeShapeType="1"/>
              </p:cNvSpPr>
              <p:nvPr/>
            </p:nvSpPr>
            <p:spPr bwMode="auto">
              <a:xfrm>
                <a:off x="753" y="1447"/>
                <a:ext cx="1" cy="82"/>
              </a:xfrm>
              <a:prstGeom prst="line">
                <a:avLst/>
              </a:prstGeom>
              <a:noFill/>
              <a:ln w="14288">
                <a:solidFill>
                  <a:srgbClr val="3333CC"/>
                </a:solidFill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924" name="Group 937"/>
            <p:cNvGrpSpPr>
              <a:grpSpLocks/>
            </p:cNvGrpSpPr>
            <p:nvPr/>
          </p:nvGrpSpPr>
          <p:grpSpPr bwMode="auto">
            <a:xfrm>
              <a:off x="1038225" y="3659188"/>
              <a:ext cx="201613" cy="188912"/>
              <a:chOff x="762" y="1410"/>
              <a:chExt cx="127" cy="119"/>
            </a:xfrm>
          </p:grpSpPr>
          <p:sp>
            <p:nvSpPr>
              <p:cNvPr id="939" name="Freeform 938"/>
              <p:cNvSpPr>
                <a:spLocks/>
              </p:cNvSpPr>
              <p:nvPr/>
            </p:nvSpPr>
            <p:spPr bwMode="auto">
              <a:xfrm>
                <a:off x="762" y="1410"/>
                <a:ext cx="127" cy="119"/>
              </a:xfrm>
              <a:custGeom>
                <a:avLst/>
                <a:gdLst/>
                <a:ahLst/>
                <a:cxnLst>
                  <a:cxn ang="0">
                    <a:pos x="27" y="0"/>
                  </a:cxn>
                  <a:cxn ang="0">
                    <a:pos x="0" y="37"/>
                  </a:cxn>
                  <a:cxn ang="0">
                    <a:pos x="0" y="119"/>
                  </a:cxn>
                  <a:cxn ang="0">
                    <a:pos x="100" y="119"/>
                  </a:cxn>
                  <a:cxn ang="0">
                    <a:pos x="127" y="92"/>
                  </a:cxn>
                  <a:cxn ang="0">
                    <a:pos x="127" y="0"/>
                  </a:cxn>
                  <a:cxn ang="0">
                    <a:pos x="27" y="0"/>
                  </a:cxn>
                </a:cxnLst>
                <a:rect l="0" t="0" r="r" b="b"/>
                <a:pathLst>
                  <a:path w="127" h="119">
                    <a:moveTo>
                      <a:pt x="27" y="0"/>
                    </a:moveTo>
                    <a:lnTo>
                      <a:pt x="0" y="37"/>
                    </a:lnTo>
                    <a:lnTo>
                      <a:pt x="0" y="119"/>
                    </a:lnTo>
                    <a:lnTo>
                      <a:pt x="100" y="119"/>
                    </a:lnTo>
                    <a:lnTo>
                      <a:pt x="127" y="92"/>
                    </a:lnTo>
                    <a:lnTo>
                      <a:pt x="127" y="0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0" name="Freeform 939"/>
              <p:cNvSpPr>
                <a:spLocks/>
              </p:cNvSpPr>
              <p:nvPr/>
            </p:nvSpPr>
            <p:spPr bwMode="auto">
              <a:xfrm>
                <a:off x="762" y="1410"/>
                <a:ext cx="127" cy="37"/>
              </a:xfrm>
              <a:custGeom>
                <a:avLst/>
                <a:gdLst/>
                <a:ahLst/>
                <a:cxnLst>
                  <a:cxn ang="0">
                    <a:pos x="0" y="37"/>
                  </a:cxn>
                  <a:cxn ang="0">
                    <a:pos x="100" y="37"/>
                  </a:cxn>
                  <a:cxn ang="0">
                    <a:pos x="127" y="0"/>
                  </a:cxn>
                  <a:cxn ang="0">
                    <a:pos x="27" y="0"/>
                  </a:cxn>
                  <a:cxn ang="0">
                    <a:pos x="0" y="37"/>
                  </a:cxn>
                </a:cxnLst>
                <a:rect l="0" t="0" r="r" b="b"/>
                <a:pathLst>
                  <a:path w="127" h="37">
                    <a:moveTo>
                      <a:pt x="0" y="37"/>
                    </a:moveTo>
                    <a:lnTo>
                      <a:pt x="100" y="37"/>
                    </a:lnTo>
                    <a:lnTo>
                      <a:pt x="127" y="0"/>
                    </a:lnTo>
                    <a:lnTo>
                      <a:pt x="27" y="0"/>
                    </a:lnTo>
                    <a:lnTo>
                      <a:pt x="0" y="37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1" name="Freeform 940"/>
              <p:cNvSpPr>
                <a:spLocks/>
              </p:cNvSpPr>
              <p:nvPr/>
            </p:nvSpPr>
            <p:spPr bwMode="auto">
              <a:xfrm>
                <a:off x="862" y="1410"/>
                <a:ext cx="27" cy="119"/>
              </a:xfrm>
              <a:custGeom>
                <a:avLst/>
                <a:gdLst/>
                <a:ahLst/>
                <a:cxnLst>
                  <a:cxn ang="0">
                    <a:pos x="0" y="37"/>
                  </a:cxn>
                  <a:cxn ang="0">
                    <a:pos x="27" y="0"/>
                  </a:cxn>
                  <a:cxn ang="0">
                    <a:pos x="27" y="92"/>
                  </a:cxn>
                  <a:cxn ang="0">
                    <a:pos x="0" y="119"/>
                  </a:cxn>
                  <a:cxn ang="0">
                    <a:pos x="0" y="37"/>
                  </a:cxn>
                </a:cxnLst>
                <a:rect l="0" t="0" r="r" b="b"/>
                <a:pathLst>
                  <a:path w="27" h="119">
                    <a:moveTo>
                      <a:pt x="0" y="37"/>
                    </a:moveTo>
                    <a:lnTo>
                      <a:pt x="27" y="0"/>
                    </a:lnTo>
                    <a:lnTo>
                      <a:pt x="27" y="92"/>
                    </a:lnTo>
                    <a:lnTo>
                      <a:pt x="0" y="119"/>
                    </a:lnTo>
                    <a:lnTo>
                      <a:pt x="0" y="37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2" name="Freeform 941"/>
              <p:cNvSpPr>
                <a:spLocks/>
              </p:cNvSpPr>
              <p:nvPr/>
            </p:nvSpPr>
            <p:spPr bwMode="auto">
              <a:xfrm>
                <a:off x="762" y="1410"/>
                <a:ext cx="127" cy="119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4"/>
                  </a:cxn>
                  <a:cxn ang="0">
                    <a:pos x="0" y="13"/>
                  </a:cxn>
                  <a:cxn ang="0">
                    <a:pos x="11" y="13"/>
                  </a:cxn>
                  <a:cxn ang="0">
                    <a:pos x="14" y="10"/>
                  </a:cxn>
                  <a:cxn ang="0">
                    <a:pos x="14" y="0"/>
                  </a:cxn>
                  <a:cxn ang="0">
                    <a:pos x="3" y="0"/>
                  </a:cxn>
                </a:cxnLst>
                <a:rect l="0" t="0" r="r" b="b"/>
                <a:pathLst>
                  <a:path w="14" h="13">
                    <a:moveTo>
                      <a:pt x="3" y="0"/>
                    </a:moveTo>
                    <a:lnTo>
                      <a:pt x="0" y="4"/>
                    </a:lnTo>
                    <a:lnTo>
                      <a:pt x="0" y="13"/>
                    </a:lnTo>
                    <a:lnTo>
                      <a:pt x="11" y="13"/>
                    </a:lnTo>
                    <a:lnTo>
                      <a:pt x="14" y="10"/>
                    </a:lnTo>
                    <a:lnTo>
                      <a:pt x="14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4288" cap="flat">
                <a:solidFill>
                  <a:srgbClr val="3333CC"/>
                </a:solidFill>
                <a:prstDash val="solid"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3" name="Freeform 942"/>
              <p:cNvSpPr>
                <a:spLocks/>
              </p:cNvSpPr>
              <p:nvPr/>
            </p:nvSpPr>
            <p:spPr bwMode="auto">
              <a:xfrm>
                <a:off x="762" y="1410"/>
                <a:ext cx="127" cy="37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11" y="4"/>
                  </a:cxn>
                  <a:cxn ang="0">
                    <a:pos x="14" y="0"/>
                  </a:cxn>
                </a:cxnLst>
                <a:rect l="0" t="0" r="r" b="b"/>
                <a:pathLst>
                  <a:path w="14" h="4">
                    <a:moveTo>
                      <a:pt x="0" y="4"/>
                    </a:moveTo>
                    <a:lnTo>
                      <a:pt x="11" y="4"/>
                    </a:lnTo>
                    <a:lnTo>
                      <a:pt x="14" y="0"/>
                    </a:lnTo>
                  </a:path>
                </a:pathLst>
              </a:custGeom>
              <a:solidFill>
                <a:schemeClr val="accent2"/>
              </a:solidFill>
              <a:ln w="14288" cap="flat">
                <a:solidFill>
                  <a:srgbClr val="3333CC"/>
                </a:solidFill>
                <a:prstDash val="solid"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4" name="Line 943"/>
              <p:cNvSpPr>
                <a:spLocks noChangeShapeType="1"/>
              </p:cNvSpPr>
              <p:nvPr/>
            </p:nvSpPr>
            <p:spPr bwMode="auto">
              <a:xfrm>
                <a:off x="862" y="1447"/>
                <a:ext cx="1" cy="82"/>
              </a:xfrm>
              <a:prstGeom prst="line">
                <a:avLst/>
              </a:prstGeom>
              <a:noFill/>
              <a:ln w="14288">
                <a:solidFill>
                  <a:srgbClr val="3333CC"/>
                </a:solidFill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931" name="Group 944"/>
            <p:cNvGrpSpPr>
              <a:grpSpLocks/>
            </p:cNvGrpSpPr>
            <p:nvPr/>
          </p:nvGrpSpPr>
          <p:grpSpPr bwMode="auto">
            <a:xfrm>
              <a:off x="1422400" y="3043238"/>
              <a:ext cx="561975" cy="493712"/>
              <a:chOff x="535" y="1410"/>
              <a:chExt cx="354" cy="311"/>
            </a:xfrm>
          </p:grpSpPr>
          <p:grpSp>
            <p:nvGrpSpPr>
              <p:cNvPr id="938" name="Group 945"/>
              <p:cNvGrpSpPr>
                <a:grpSpLocks/>
              </p:cNvGrpSpPr>
              <p:nvPr/>
            </p:nvGrpSpPr>
            <p:grpSpPr bwMode="auto">
              <a:xfrm>
                <a:off x="535" y="1602"/>
                <a:ext cx="354" cy="119"/>
                <a:chOff x="535" y="1602"/>
                <a:chExt cx="354" cy="119"/>
              </a:xfrm>
            </p:grpSpPr>
            <p:grpSp>
              <p:nvGrpSpPr>
                <p:cNvPr id="945" name="Group 946"/>
                <p:cNvGrpSpPr>
                  <a:grpSpLocks/>
                </p:cNvGrpSpPr>
                <p:nvPr/>
              </p:nvGrpSpPr>
              <p:grpSpPr bwMode="auto">
                <a:xfrm>
                  <a:off x="535" y="1602"/>
                  <a:ext cx="136" cy="119"/>
                  <a:chOff x="535" y="1602"/>
                  <a:chExt cx="136" cy="119"/>
                </a:xfrm>
              </p:grpSpPr>
              <p:sp>
                <p:nvSpPr>
                  <p:cNvPr id="1006" name="Freeform 947"/>
                  <p:cNvSpPr>
                    <a:spLocks/>
                  </p:cNvSpPr>
                  <p:nvPr/>
                </p:nvSpPr>
                <p:spPr bwMode="auto">
                  <a:xfrm>
                    <a:off x="535" y="1602"/>
                    <a:ext cx="136" cy="119"/>
                  </a:xfrm>
                  <a:custGeom>
                    <a:avLst/>
                    <a:gdLst/>
                    <a:ahLst/>
                    <a:cxnLst>
                      <a:cxn ang="0">
                        <a:pos x="36" y="0"/>
                      </a:cxn>
                      <a:cxn ang="0">
                        <a:pos x="0" y="28"/>
                      </a:cxn>
                      <a:cxn ang="0">
                        <a:pos x="0" y="119"/>
                      </a:cxn>
                      <a:cxn ang="0">
                        <a:pos x="109" y="119"/>
                      </a:cxn>
                      <a:cxn ang="0">
                        <a:pos x="136" y="83"/>
                      </a:cxn>
                      <a:cxn ang="0">
                        <a:pos x="136" y="0"/>
                      </a:cxn>
                      <a:cxn ang="0">
                        <a:pos x="36" y="0"/>
                      </a:cxn>
                    </a:cxnLst>
                    <a:rect l="0" t="0" r="r" b="b"/>
                    <a:pathLst>
                      <a:path w="136" h="119">
                        <a:moveTo>
                          <a:pt x="36" y="0"/>
                        </a:moveTo>
                        <a:lnTo>
                          <a:pt x="0" y="28"/>
                        </a:lnTo>
                        <a:lnTo>
                          <a:pt x="0" y="119"/>
                        </a:lnTo>
                        <a:lnTo>
                          <a:pt x="109" y="119"/>
                        </a:lnTo>
                        <a:lnTo>
                          <a:pt x="136" y="83"/>
                        </a:lnTo>
                        <a:lnTo>
                          <a:pt x="136" y="0"/>
                        </a:lnTo>
                        <a:lnTo>
                          <a:pt x="36" y="0"/>
                        </a:lnTo>
                        <a:close/>
                      </a:path>
                    </a:pathLst>
                  </a:custGeom>
                  <a:solidFill>
                    <a:srgbClr val="CCEC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07" name="Freeform 948"/>
                  <p:cNvSpPr>
                    <a:spLocks/>
                  </p:cNvSpPr>
                  <p:nvPr/>
                </p:nvSpPr>
                <p:spPr bwMode="auto">
                  <a:xfrm>
                    <a:off x="535" y="1602"/>
                    <a:ext cx="136" cy="28"/>
                  </a:xfrm>
                  <a:custGeom>
                    <a:avLst/>
                    <a:gdLst/>
                    <a:ahLst/>
                    <a:cxnLst>
                      <a:cxn ang="0">
                        <a:pos x="0" y="28"/>
                      </a:cxn>
                      <a:cxn ang="0">
                        <a:pos x="109" y="28"/>
                      </a:cxn>
                      <a:cxn ang="0">
                        <a:pos x="136" y="0"/>
                      </a:cxn>
                      <a:cxn ang="0">
                        <a:pos x="36" y="0"/>
                      </a:cxn>
                      <a:cxn ang="0">
                        <a:pos x="0" y="28"/>
                      </a:cxn>
                    </a:cxnLst>
                    <a:rect l="0" t="0" r="r" b="b"/>
                    <a:pathLst>
                      <a:path w="136" h="28">
                        <a:moveTo>
                          <a:pt x="0" y="28"/>
                        </a:moveTo>
                        <a:lnTo>
                          <a:pt x="109" y="28"/>
                        </a:lnTo>
                        <a:lnTo>
                          <a:pt x="136" y="0"/>
                        </a:lnTo>
                        <a:lnTo>
                          <a:pt x="36" y="0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CCEC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08" name="Freeform 949"/>
                  <p:cNvSpPr>
                    <a:spLocks/>
                  </p:cNvSpPr>
                  <p:nvPr/>
                </p:nvSpPr>
                <p:spPr bwMode="auto">
                  <a:xfrm>
                    <a:off x="644" y="1602"/>
                    <a:ext cx="27" cy="119"/>
                  </a:xfrm>
                  <a:custGeom>
                    <a:avLst/>
                    <a:gdLst/>
                    <a:ahLst/>
                    <a:cxnLst>
                      <a:cxn ang="0">
                        <a:pos x="0" y="28"/>
                      </a:cxn>
                      <a:cxn ang="0">
                        <a:pos x="27" y="0"/>
                      </a:cxn>
                      <a:cxn ang="0">
                        <a:pos x="27" y="83"/>
                      </a:cxn>
                      <a:cxn ang="0">
                        <a:pos x="0" y="119"/>
                      </a:cxn>
                      <a:cxn ang="0">
                        <a:pos x="0" y="28"/>
                      </a:cxn>
                    </a:cxnLst>
                    <a:rect l="0" t="0" r="r" b="b"/>
                    <a:pathLst>
                      <a:path w="27" h="119">
                        <a:moveTo>
                          <a:pt x="0" y="28"/>
                        </a:moveTo>
                        <a:lnTo>
                          <a:pt x="27" y="0"/>
                        </a:lnTo>
                        <a:lnTo>
                          <a:pt x="27" y="83"/>
                        </a:lnTo>
                        <a:lnTo>
                          <a:pt x="0" y="119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CCEC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09" name="Freeform 950"/>
                  <p:cNvSpPr>
                    <a:spLocks/>
                  </p:cNvSpPr>
                  <p:nvPr/>
                </p:nvSpPr>
                <p:spPr bwMode="auto">
                  <a:xfrm>
                    <a:off x="535" y="1602"/>
                    <a:ext cx="136" cy="119"/>
                  </a:xfrm>
                  <a:custGeom>
                    <a:avLst/>
                    <a:gdLst/>
                    <a:ahLst/>
                    <a:cxnLst>
                      <a:cxn ang="0">
                        <a:pos x="4" y="0"/>
                      </a:cxn>
                      <a:cxn ang="0">
                        <a:pos x="0" y="3"/>
                      </a:cxn>
                      <a:cxn ang="0">
                        <a:pos x="0" y="13"/>
                      </a:cxn>
                      <a:cxn ang="0">
                        <a:pos x="12" y="13"/>
                      </a:cxn>
                      <a:cxn ang="0">
                        <a:pos x="15" y="9"/>
                      </a:cxn>
                      <a:cxn ang="0">
                        <a:pos x="15" y="0"/>
                      </a:cxn>
                      <a:cxn ang="0">
                        <a:pos x="4" y="0"/>
                      </a:cxn>
                    </a:cxnLst>
                    <a:rect l="0" t="0" r="r" b="b"/>
                    <a:pathLst>
                      <a:path w="15" h="13">
                        <a:moveTo>
                          <a:pt x="4" y="0"/>
                        </a:moveTo>
                        <a:lnTo>
                          <a:pt x="0" y="3"/>
                        </a:lnTo>
                        <a:lnTo>
                          <a:pt x="0" y="13"/>
                        </a:lnTo>
                        <a:lnTo>
                          <a:pt x="12" y="13"/>
                        </a:lnTo>
                        <a:lnTo>
                          <a:pt x="15" y="9"/>
                        </a:lnTo>
                        <a:lnTo>
                          <a:pt x="15" y="0"/>
                        </a:lnTo>
                        <a:lnTo>
                          <a:pt x="4" y="0"/>
                        </a:lnTo>
                        <a:close/>
                      </a:path>
                    </a:pathLst>
                  </a:custGeom>
                  <a:solidFill>
                    <a:srgbClr val="CCECFF"/>
                  </a:solidFill>
                  <a:ln w="14288" cap="flat">
                    <a:solidFill>
                      <a:srgbClr val="3333CC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10" name="Freeform 951"/>
                  <p:cNvSpPr>
                    <a:spLocks/>
                  </p:cNvSpPr>
                  <p:nvPr/>
                </p:nvSpPr>
                <p:spPr bwMode="auto">
                  <a:xfrm>
                    <a:off x="535" y="1602"/>
                    <a:ext cx="136" cy="28"/>
                  </a:xfrm>
                  <a:custGeom>
                    <a:avLst/>
                    <a:gdLst/>
                    <a:ahLst/>
                    <a:cxnLst>
                      <a:cxn ang="0">
                        <a:pos x="0" y="3"/>
                      </a:cxn>
                      <a:cxn ang="0">
                        <a:pos x="12" y="3"/>
                      </a:cxn>
                      <a:cxn ang="0">
                        <a:pos x="15" y="0"/>
                      </a:cxn>
                    </a:cxnLst>
                    <a:rect l="0" t="0" r="r" b="b"/>
                    <a:pathLst>
                      <a:path w="15" h="3">
                        <a:moveTo>
                          <a:pt x="0" y="3"/>
                        </a:moveTo>
                        <a:lnTo>
                          <a:pt x="12" y="3"/>
                        </a:lnTo>
                        <a:lnTo>
                          <a:pt x="15" y="0"/>
                        </a:lnTo>
                      </a:path>
                    </a:pathLst>
                  </a:custGeom>
                  <a:solidFill>
                    <a:srgbClr val="CCECFF"/>
                  </a:solidFill>
                  <a:ln w="14288" cap="flat">
                    <a:solidFill>
                      <a:srgbClr val="3333CC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11" name="Line 952"/>
                  <p:cNvSpPr>
                    <a:spLocks noChangeShapeType="1"/>
                  </p:cNvSpPr>
                  <p:nvPr/>
                </p:nvSpPr>
                <p:spPr bwMode="auto">
                  <a:xfrm>
                    <a:off x="644" y="1630"/>
                    <a:ext cx="1" cy="91"/>
                  </a:xfrm>
                  <a:prstGeom prst="line">
                    <a:avLst/>
                  </a:prstGeom>
                  <a:noFill/>
                  <a:ln w="14288">
                    <a:solidFill>
                      <a:srgbClr val="3333CC"/>
                    </a:solidFill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46" name="Group 953"/>
                <p:cNvGrpSpPr>
                  <a:grpSpLocks/>
                </p:cNvGrpSpPr>
                <p:nvPr/>
              </p:nvGrpSpPr>
              <p:grpSpPr bwMode="auto">
                <a:xfrm>
                  <a:off x="653" y="1602"/>
                  <a:ext cx="127" cy="119"/>
                  <a:chOff x="653" y="1602"/>
                  <a:chExt cx="127" cy="119"/>
                </a:xfrm>
              </p:grpSpPr>
              <p:sp>
                <p:nvSpPr>
                  <p:cNvPr id="1000" name="Freeform 954"/>
                  <p:cNvSpPr>
                    <a:spLocks/>
                  </p:cNvSpPr>
                  <p:nvPr/>
                </p:nvSpPr>
                <p:spPr bwMode="auto">
                  <a:xfrm>
                    <a:off x="653" y="1602"/>
                    <a:ext cx="127" cy="119"/>
                  </a:xfrm>
                  <a:custGeom>
                    <a:avLst/>
                    <a:gdLst/>
                    <a:ahLst/>
                    <a:cxnLst>
                      <a:cxn ang="0">
                        <a:pos x="27" y="0"/>
                      </a:cxn>
                      <a:cxn ang="0">
                        <a:pos x="0" y="28"/>
                      </a:cxn>
                      <a:cxn ang="0">
                        <a:pos x="0" y="119"/>
                      </a:cxn>
                      <a:cxn ang="0">
                        <a:pos x="100" y="119"/>
                      </a:cxn>
                      <a:cxn ang="0">
                        <a:pos x="127" y="83"/>
                      </a:cxn>
                      <a:cxn ang="0">
                        <a:pos x="127" y="0"/>
                      </a:cxn>
                      <a:cxn ang="0">
                        <a:pos x="27" y="0"/>
                      </a:cxn>
                    </a:cxnLst>
                    <a:rect l="0" t="0" r="r" b="b"/>
                    <a:pathLst>
                      <a:path w="127" h="119">
                        <a:moveTo>
                          <a:pt x="27" y="0"/>
                        </a:moveTo>
                        <a:lnTo>
                          <a:pt x="0" y="28"/>
                        </a:lnTo>
                        <a:lnTo>
                          <a:pt x="0" y="119"/>
                        </a:lnTo>
                        <a:lnTo>
                          <a:pt x="100" y="119"/>
                        </a:lnTo>
                        <a:lnTo>
                          <a:pt x="127" y="83"/>
                        </a:lnTo>
                        <a:lnTo>
                          <a:pt x="127" y="0"/>
                        </a:lnTo>
                        <a:lnTo>
                          <a:pt x="27" y="0"/>
                        </a:lnTo>
                        <a:close/>
                      </a:path>
                    </a:pathLst>
                  </a:custGeom>
                  <a:solidFill>
                    <a:srgbClr val="CCEC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01" name="Freeform 955"/>
                  <p:cNvSpPr>
                    <a:spLocks/>
                  </p:cNvSpPr>
                  <p:nvPr/>
                </p:nvSpPr>
                <p:spPr bwMode="auto">
                  <a:xfrm>
                    <a:off x="653" y="1602"/>
                    <a:ext cx="127" cy="28"/>
                  </a:xfrm>
                  <a:custGeom>
                    <a:avLst/>
                    <a:gdLst/>
                    <a:ahLst/>
                    <a:cxnLst>
                      <a:cxn ang="0">
                        <a:pos x="0" y="28"/>
                      </a:cxn>
                      <a:cxn ang="0">
                        <a:pos x="100" y="28"/>
                      </a:cxn>
                      <a:cxn ang="0">
                        <a:pos x="127" y="0"/>
                      </a:cxn>
                      <a:cxn ang="0">
                        <a:pos x="27" y="0"/>
                      </a:cxn>
                      <a:cxn ang="0">
                        <a:pos x="0" y="28"/>
                      </a:cxn>
                    </a:cxnLst>
                    <a:rect l="0" t="0" r="r" b="b"/>
                    <a:pathLst>
                      <a:path w="127" h="28">
                        <a:moveTo>
                          <a:pt x="0" y="28"/>
                        </a:moveTo>
                        <a:lnTo>
                          <a:pt x="100" y="28"/>
                        </a:lnTo>
                        <a:lnTo>
                          <a:pt x="127" y="0"/>
                        </a:lnTo>
                        <a:lnTo>
                          <a:pt x="27" y="0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CCEC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02" name="Freeform 956"/>
                  <p:cNvSpPr>
                    <a:spLocks/>
                  </p:cNvSpPr>
                  <p:nvPr/>
                </p:nvSpPr>
                <p:spPr bwMode="auto">
                  <a:xfrm>
                    <a:off x="753" y="1602"/>
                    <a:ext cx="27" cy="119"/>
                  </a:xfrm>
                  <a:custGeom>
                    <a:avLst/>
                    <a:gdLst/>
                    <a:ahLst/>
                    <a:cxnLst>
                      <a:cxn ang="0">
                        <a:pos x="0" y="28"/>
                      </a:cxn>
                      <a:cxn ang="0">
                        <a:pos x="27" y="0"/>
                      </a:cxn>
                      <a:cxn ang="0">
                        <a:pos x="27" y="83"/>
                      </a:cxn>
                      <a:cxn ang="0">
                        <a:pos x="0" y="119"/>
                      </a:cxn>
                      <a:cxn ang="0">
                        <a:pos x="0" y="28"/>
                      </a:cxn>
                    </a:cxnLst>
                    <a:rect l="0" t="0" r="r" b="b"/>
                    <a:pathLst>
                      <a:path w="27" h="119">
                        <a:moveTo>
                          <a:pt x="0" y="28"/>
                        </a:moveTo>
                        <a:lnTo>
                          <a:pt x="27" y="0"/>
                        </a:lnTo>
                        <a:lnTo>
                          <a:pt x="27" y="83"/>
                        </a:lnTo>
                        <a:lnTo>
                          <a:pt x="0" y="119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CCEC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03" name="Freeform 957"/>
                  <p:cNvSpPr>
                    <a:spLocks/>
                  </p:cNvSpPr>
                  <p:nvPr/>
                </p:nvSpPr>
                <p:spPr bwMode="auto">
                  <a:xfrm>
                    <a:off x="653" y="1602"/>
                    <a:ext cx="127" cy="119"/>
                  </a:xfrm>
                  <a:custGeom>
                    <a:avLst/>
                    <a:gdLst/>
                    <a:ahLst/>
                    <a:cxnLst>
                      <a:cxn ang="0">
                        <a:pos x="3" y="0"/>
                      </a:cxn>
                      <a:cxn ang="0">
                        <a:pos x="0" y="3"/>
                      </a:cxn>
                      <a:cxn ang="0">
                        <a:pos x="0" y="13"/>
                      </a:cxn>
                      <a:cxn ang="0">
                        <a:pos x="11" y="13"/>
                      </a:cxn>
                      <a:cxn ang="0">
                        <a:pos x="14" y="9"/>
                      </a:cxn>
                      <a:cxn ang="0">
                        <a:pos x="14" y="0"/>
                      </a:cxn>
                      <a:cxn ang="0">
                        <a:pos x="3" y="0"/>
                      </a:cxn>
                    </a:cxnLst>
                    <a:rect l="0" t="0" r="r" b="b"/>
                    <a:pathLst>
                      <a:path w="14" h="13">
                        <a:moveTo>
                          <a:pt x="3" y="0"/>
                        </a:moveTo>
                        <a:lnTo>
                          <a:pt x="0" y="3"/>
                        </a:lnTo>
                        <a:lnTo>
                          <a:pt x="0" y="13"/>
                        </a:lnTo>
                        <a:lnTo>
                          <a:pt x="11" y="13"/>
                        </a:lnTo>
                        <a:lnTo>
                          <a:pt x="14" y="9"/>
                        </a:lnTo>
                        <a:lnTo>
                          <a:pt x="14" y="0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CCECFF"/>
                  </a:solidFill>
                  <a:ln w="14288" cap="flat">
                    <a:solidFill>
                      <a:srgbClr val="3333CC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04" name="Freeform 958"/>
                  <p:cNvSpPr>
                    <a:spLocks/>
                  </p:cNvSpPr>
                  <p:nvPr/>
                </p:nvSpPr>
                <p:spPr bwMode="auto">
                  <a:xfrm>
                    <a:off x="653" y="1602"/>
                    <a:ext cx="127" cy="28"/>
                  </a:xfrm>
                  <a:custGeom>
                    <a:avLst/>
                    <a:gdLst/>
                    <a:ahLst/>
                    <a:cxnLst>
                      <a:cxn ang="0">
                        <a:pos x="0" y="3"/>
                      </a:cxn>
                      <a:cxn ang="0">
                        <a:pos x="11" y="3"/>
                      </a:cxn>
                      <a:cxn ang="0">
                        <a:pos x="14" y="0"/>
                      </a:cxn>
                    </a:cxnLst>
                    <a:rect l="0" t="0" r="r" b="b"/>
                    <a:pathLst>
                      <a:path w="14" h="3">
                        <a:moveTo>
                          <a:pt x="0" y="3"/>
                        </a:moveTo>
                        <a:lnTo>
                          <a:pt x="11" y="3"/>
                        </a:lnTo>
                        <a:lnTo>
                          <a:pt x="14" y="0"/>
                        </a:lnTo>
                      </a:path>
                    </a:pathLst>
                  </a:custGeom>
                  <a:solidFill>
                    <a:srgbClr val="CCECFF"/>
                  </a:solidFill>
                  <a:ln w="14288" cap="flat">
                    <a:solidFill>
                      <a:srgbClr val="3333CC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05" name="Line 959"/>
                  <p:cNvSpPr>
                    <a:spLocks noChangeShapeType="1"/>
                  </p:cNvSpPr>
                  <p:nvPr/>
                </p:nvSpPr>
                <p:spPr bwMode="auto">
                  <a:xfrm>
                    <a:off x="753" y="1630"/>
                    <a:ext cx="1" cy="91"/>
                  </a:xfrm>
                  <a:prstGeom prst="line">
                    <a:avLst/>
                  </a:prstGeom>
                  <a:noFill/>
                  <a:ln w="14288">
                    <a:solidFill>
                      <a:srgbClr val="3333CC"/>
                    </a:solidFill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47" name="Group 960"/>
                <p:cNvGrpSpPr>
                  <a:grpSpLocks/>
                </p:cNvGrpSpPr>
                <p:nvPr/>
              </p:nvGrpSpPr>
              <p:grpSpPr bwMode="auto">
                <a:xfrm>
                  <a:off x="762" y="1602"/>
                  <a:ext cx="127" cy="119"/>
                  <a:chOff x="762" y="1602"/>
                  <a:chExt cx="127" cy="119"/>
                </a:xfrm>
              </p:grpSpPr>
              <p:sp>
                <p:nvSpPr>
                  <p:cNvPr id="994" name="Freeform 961"/>
                  <p:cNvSpPr>
                    <a:spLocks/>
                  </p:cNvSpPr>
                  <p:nvPr/>
                </p:nvSpPr>
                <p:spPr bwMode="auto">
                  <a:xfrm>
                    <a:off x="762" y="1602"/>
                    <a:ext cx="127" cy="119"/>
                  </a:xfrm>
                  <a:custGeom>
                    <a:avLst/>
                    <a:gdLst/>
                    <a:ahLst/>
                    <a:cxnLst>
                      <a:cxn ang="0">
                        <a:pos x="27" y="0"/>
                      </a:cxn>
                      <a:cxn ang="0">
                        <a:pos x="0" y="28"/>
                      </a:cxn>
                      <a:cxn ang="0">
                        <a:pos x="0" y="119"/>
                      </a:cxn>
                      <a:cxn ang="0">
                        <a:pos x="100" y="119"/>
                      </a:cxn>
                      <a:cxn ang="0">
                        <a:pos x="127" y="83"/>
                      </a:cxn>
                      <a:cxn ang="0">
                        <a:pos x="127" y="0"/>
                      </a:cxn>
                      <a:cxn ang="0">
                        <a:pos x="27" y="0"/>
                      </a:cxn>
                    </a:cxnLst>
                    <a:rect l="0" t="0" r="r" b="b"/>
                    <a:pathLst>
                      <a:path w="127" h="119">
                        <a:moveTo>
                          <a:pt x="27" y="0"/>
                        </a:moveTo>
                        <a:lnTo>
                          <a:pt x="0" y="28"/>
                        </a:lnTo>
                        <a:lnTo>
                          <a:pt x="0" y="119"/>
                        </a:lnTo>
                        <a:lnTo>
                          <a:pt x="100" y="119"/>
                        </a:lnTo>
                        <a:lnTo>
                          <a:pt x="127" y="83"/>
                        </a:lnTo>
                        <a:lnTo>
                          <a:pt x="127" y="0"/>
                        </a:lnTo>
                        <a:lnTo>
                          <a:pt x="27" y="0"/>
                        </a:lnTo>
                        <a:close/>
                      </a:path>
                    </a:pathLst>
                  </a:custGeom>
                  <a:solidFill>
                    <a:srgbClr val="CCEC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95" name="Freeform 962"/>
                  <p:cNvSpPr>
                    <a:spLocks/>
                  </p:cNvSpPr>
                  <p:nvPr/>
                </p:nvSpPr>
                <p:spPr bwMode="auto">
                  <a:xfrm>
                    <a:off x="762" y="1602"/>
                    <a:ext cx="127" cy="28"/>
                  </a:xfrm>
                  <a:custGeom>
                    <a:avLst/>
                    <a:gdLst/>
                    <a:ahLst/>
                    <a:cxnLst>
                      <a:cxn ang="0">
                        <a:pos x="0" y="28"/>
                      </a:cxn>
                      <a:cxn ang="0">
                        <a:pos x="100" y="28"/>
                      </a:cxn>
                      <a:cxn ang="0">
                        <a:pos x="127" y="0"/>
                      </a:cxn>
                      <a:cxn ang="0">
                        <a:pos x="27" y="0"/>
                      </a:cxn>
                      <a:cxn ang="0">
                        <a:pos x="0" y="28"/>
                      </a:cxn>
                    </a:cxnLst>
                    <a:rect l="0" t="0" r="r" b="b"/>
                    <a:pathLst>
                      <a:path w="127" h="28">
                        <a:moveTo>
                          <a:pt x="0" y="28"/>
                        </a:moveTo>
                        <a:lnTo>
                          <a:pt x="100" y="28"/>
                        </a:lnTo>
                        <a:lnTo>
                          <a:pt x="127" y="0"/>
                        </a:lnTo>
                        <a:lnTo>
                          <a:pt x="27" y="0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CCEC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96" name="Freeform 963"/>
                  <p:cNvSpPr>
                    <a:spLocks/>
                  </p:cNvSpPr>
                  <p:nvPr/>
                </p:nvSpPr>
                <p:spPr bwMode="auto">
                  <a:xfrm>
                    <a:off x="862" y="1602"/>
                    <a:ext cx="27" cy="119"/>
                  </a:xfrm>
                  <a:custGeom>
                    <a:avLst/>
                    <a:gdLst/>
                    <a:ahLst/>
                    <a:cxnLst>
                      <a:cxn ang="0">
                        <a:pos x="0" y="28"/>
                      </a:cxn>
                      <a:cxn ang="0">
                        <a:pos x="27" y="0"/>
                      </a:cxn>
                      <a:cxn ang="0">
                        <a:pos x="27" y="83"/>
                      </a:cxn>
                      <a:cxn ang="0">
                        <a:pos x="0" y="119"/>
                      </a:cxn>
                      <a:cxn ang="0">
                        <a:pos x="0" y="28"/>
                      </a:cxn>
                    </a:cxnLst>
                    <a:rect l="0" t="0" r="r" b="b"/>
                    <a:pathLst>
                      <a:path w="27" h="119">
                        <a:moveTo>
                          <a:pt x="0" y="28"/>
                        </a:moveTo>
                        <a:lnTo>
                          <a:pt x="27" y="0"/>
                        </a:lnTo>
                        <a:lnTo>
                          <a:pt x="27" y="83"/>
                        </a:lnTo>
                        <a:lnTo>
                          <a:pt x="0" y="119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CCEC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97" name="Freeform 964"/>
                  <p:cNvSpPr>
                    <a:spLocks/>
                  </p:cNvSpPr>
                  <p:nvPr/>
                </p:nvSpPr>
                <p:spPr bwMode="auto">
                  <a:xfrm>
                    <a:off x="762" y="1602"/>
                    <a:ext cx="127" cy="119"/>
                  </a:xfrm>
                  <a:custGeom>
                    <a:avLst/>
                    <a:gdLst/>
                    <a:ahLst/>
                    <a:cxnLst>
                      <a:cxn ang="0">
                        <a:pos x="3" y="0"/>
                      </a:cxn>
                      <a:cxn ang="0">
                        <a:pos x="0" y="3"/>
                      </a:cxn>
                      <a:cxn ang="0">
                        <a:pos x="0" y="13"/>
                      </a:cxn>
                      <a:cxn ang="0">
                        <a:pos x="11" y="13"/>
                      </a:cxn>
                      <a:cxn ang="0">
                        <a:pos x="14" y="9"/>
                      </a:cxn>
                      <a:cxn ang="0">
                        <a:pos x="14" y="0"/>
                      </a:cxn>
                      <a:cxn ang="0">
                        <a:pos x="3" y="0"/>
                      </a:cxn>
                    </a:cxnLst>
                    <a:rect l="0" t="0" r="r" b="b"/>
                    <a:pathLst>
                      <a:path w="14" h="13">
                        <a:moveTo>
                          <a:pt x="3" y="0"/>
                        </a:moveTo>
                        <a:lnTo>
                          <a:pt x="0" y="3"/>
                        </a:lnTo>
                        <a:lnTo>
                          <a:pt x="0" y="13"/>
                        </a:lnTo>
                        <a:lnTo>
                          <a:pt x="11" y="13"/>
                        </a:lnTo>
                        <a:lnTo>
                          <a:pt x="14" y="9"/>
                        </a:lnTo>
                        <a:lnTo>
                          <a:pt x="14" y="0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CCECFF"/>
                  </a:solidFill>
                  <a:ln w="14288" cap="flat">
                    <a:solidFill>
                      <a:srgbClr val="3333CC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98" name="Freeform 965"/>
                  <p:cNvSpPr>
                    <a:spLocks/>
                  </p:cNvSpPr>
                  <p:nvPr/>
                </p:nvSpPr>
                <p:spPr bwMode="auto">
                  <a:xfrm>
                    <a:off x="762" y="1602"/>
                    <a:ext cx="127" cy="28"/>
                  </a:xfrm>
                  <a:custGeom>
                    <a:avLst/>
                    <a:gdLst/>
                    <a:ahLst/>
                    <a:cxnLst>
                      <a:cxn ang="0">
                        <a:pos x="0" y="3"/>
                      </a:cxn>
                      <a:cxn ang="0">
                        <a:pos x="11" y="3"/>
                      </a:cxn>
                      <a:cxn ang="0">
                        <a:pos x="14" y="0"/>
                      </a:cxn>
                    </a:cxnLst>
                    <a:rect l="0" t="0" r="r" b="b"/>
                    <a:pathLst>
                      <a:path w="14" h="3">
                        <a:moveTo>
                          <a:pt x="0" y="3"/>
                        </a:moveTo>
                        <a:lnTo>
                          <a:pt x="11" y="3"/>
                        </a:lnTo>
                        <a:lnTo>
                          <a:pt x="14" y="0"/>
                        </a:lnTo>
                      </a:path>
                    </a:pathLst>
                  </a:custGeom>
                  <a:solidFill>
                    <a:srgbClr val="CCECFF"/>
                  </a:solidFill>
                  <a:ln w="14288" cap="flat">
                    <a:solidFill>
                      <a:srgbClr val="3333CC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99" name="Line 966"/>
                  <p:cNvSpPr>
                    <a:spLocks noChangeShapeType="1"/>
                  </p:cNvSpPr>
                  <p:nvPr/>
                </p:nvSpPr>
                <p:spPr bwMode="auto">
                  <a:xfrm>
                    <a:off x="862" y="1630"/>
                    <a:ext cx="1" cy="91"/>
                  </a:xfrm>
                  <a:prstGeom prst="line">
                    <a:avLst/>
                  </a:prstGeom>
                  <a:noFill/>
                  <a:ln w="14288">
                    <a:solidFill>
                      <a:srgbClr val="3333CC"/>
                    </a:solidFill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948" name="Group 967"/>
              <p:cNvGrpSpPr>
                <a:grpSpLocks/>
              </p:cNvGrpSpPr>
              <p:nvPr/>
            </p:nvGrpSpPr>
            <p:grpSpPr bwMode="auto">
              <a:xfrm>
                <a:off x="535" y="1511"/>
                <a:ext cx="354" cy="110"/>
                <a:chOff x="535" y="1511"/>
                <a:chExt cx="354" cy="110"/>
              </a:xfrm>
            </p:grpSpPr>
            <p:grpSp>
              <p:nvGrpSpPr>
                <p:cNvPr id="949" name="Group 968"/>
                <p:cNvGrpSpPr>
                  <a:grpSpLocks/>
                </p:cNvGrpSpPr>
                <p:nvPr/>
              </p:nvGrpSpPr>
              <p:grpSpPr bwMode="auto">
                <a:xfrm>
                  <a:off x="535" y="1511"/>
                  <a:ext cx="136" cy="110"/>
                  <a:chOff x="535" y="1511"/>
                  <a:chExt cx="136" cy="110"/>
                </a:xfrm>
              </p:grpSpPr>
              <p:sp>
                <p:nvSpPr>
                  <p:cNvPr id="985" name="Freeform 969"/>
                  <p:cNvSpPr>
                    <a:spLocks/>
                  </p:cNvSpPr>
                  <p:nvPr/>
                </p:nvSpPr>
                <p:spPr bwMode="auto">
                  <a:xfrm>
                    <a:off x="535" y="1511"/>
                    <a:ext cx="136" cy="110"/>
                  </a:xfrm>
                  <a:custGeom>
                    <a:avLst/>
                    <a:gdLst/>
                    <a:ahLst/>
                    <a:cxnLst>
                      <a:cxn ang="0">
                        <a:pos x="36" y="0"/>
                      </a:cxn>
                      <a:cxn ang="0">
                        <a:pos x="0" y="27"/>
                      </a:cxn>
                      <a:cxn ang="0">
                        <a:pos x="0" y="110"/>
                      </a:cxn>
                      <a:cxn ang="0">
                        <a:pos x="109" y="110"/>
                      </a:cxn>
                      <a:cxn ang="0">
                        <a:pos x="136" y="82"/>
                      </a:cxn>
                      <a:cxn ang="0">
                        <a:pos x="136" y="0"/>
                      </a:cxn>
                      <a:cxn ang="0">
                        <a:pos x="36" y="0"/>
                      </a:cxn>
                    </a:cxnLst>
                    <a:rect l="0" t="0" r="r" b="b"/>
                    <a:pathLst>
                      <a:path w="136" h="110">
                        <a:moveTo>
                          <a:pt x="36" y="0"/>
                        </a:moveTo>
                        <a:lnTo>
                          <a:pt x="0" y="27"/>
                        </a:lnTo>
                        <a:lnTo>
                          <a:pt x="0" y="110"/>
                        </a:lnTo>
                        <a:lnTo>
                          <a:pt x="109" y="110"/>
                        </a:lnTo>
                        <a:lnTo>
                          <a:pt x="136" y="82"/>
                        </a:lnTo>
                        <a:lnTo>
                          <a:pt x="136" y="0"/>
                        </a:lnTo>
                        <a:lnTo>
                          <a:pt x="36" y="0"/>
                        </a:lnTo>
                        <a:close/>
                      </a:path>
                    </a:pathLst>
                  </a:custGeom>
                  <a:solidFill>
                    <a:srgbClr val="CCEC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86" name="Freeform 970"/>
                  <p:cNvSpPr>
                    <a:spLocks/>
                  </p:cNvSpPr>
                  <p:nvPr/>
                </p:nvSpPr>
                <p:spPr bwMode="auto">
                  <a:xfrm>
                    <a:off x="535" y="1511"/>
                    <a:ext cx="136" cy="27"/>
                  </a:xfrm>
                  <a:custGeom>
                    <a:avLst/>
                    <a:gdLst/>
                    <a:ahLst/>
                    <a:cxnLst>
                      <a:cxn ang="0">
                        <a:pos x="0" y="27"/>
                      </a:cxn>
                      <a:cxn ang="0">
                        <a:pos x="109" y="27"/>
                      </a:cxn>
                      <a:cxn ang="0">
                        <a:pos x="136" y="0"/>
                      </a:cxn>
                      <a:cxn ang="0">
                        <a:pos x="36" y="0"/>
                      </a:cxn>
                      <a:cxn ang="0">
                        <a:pos x="0" y="27"/>
                      </a:cxn>
                    </a:cxnLst>
                    <a:rect l="0" t="0" r="r" b="b"/>
                    <a:pathLst>
                      <a:path w="136" h="27">
                        <a:moveTo>
                          <a:pt x="0" y="27"/>
                        </a:moveTo>
                        <a:lnTo>
                          <a:pt x="109" y="27"/>
                        </a:lnTo>
                        <a:lnTo>
                          <a:pt x="136" y="0"/>
                        </a:lnTo>
                        <a:lnTo>
                          <a:pt x="36" y="0"/>
                        </a:lnTo>
                        <a:lnTo>
                          <a:pt x="0" y="27"/>
                        </a:lnTo>
                        <a:close/>
                      </a:path>
                    </a:pathLst>
                  </a:custGeom>
                  <a:solidFill>
                    <a:srgbClr val="CCEC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87" name="Freeform 971"/>
                  <p:cNvSpPr>
                    <a:spLocks/>
                  </p:cNvSpPr>
                  <p:nvPr/>
                </p:nvSpPr>
                <p:spPr bwMode="auto">
                  <a:xfrm>
                    <a:off x="644" y="1511"/>
                    <a:ext cx="27" cy="110"/>
                  </a:xfrm>
                  <a:custGeom>
                    <a:avLst/>
                    <a:gdLst/>
                    <a:ahLst/>
                    <a:cxnLst>
                      <a:cxn ang="0">
                        <a:pos x="0" y="27"/>
                      </a:cxn>
                      <a:cxn ang="0">
                        <a:pos x="27" y="0"/>
                      </a:cxn>
                      <a:cxn ang="0">
                        <a:pos x="27" y="82"/>
                      </a:cxn>
                      <a:cxn ang="0">
                        <a:pos x="0" y="110"/>
                      </a:cxn>
                      <a:cxn ang="0">
                        <a:pos x="0" y="27"/>
                      </a:cxn>
                    </a:cxnLst>
                    <a:rect l="0" t="0" r="r" b="b"/>
                    <a:pathLst>
                      <a:path w="27" h="110">
                        <a:moveTo>
                          <a:pt x="0" y="27"/>
                        </a:moveTo>
                        <a:lnTo>
                          <a:pt x="27" y="0"/>
                        </a:lnTo>
                        <a:lnTo>
                          <a:pt x="27" y="82"/>
                        </a:lnTo>
                        <a:lnTo>
                          <a:pt x="0" y="110"/>
                        </a:lnTo>
                        <a:lnTo>
                          <a:pt x="0" y="27"/>
                        </a:lnTo>
                        <a:close/>
                      </a:path>
                    </a:pathLst>
                  </a:custGeom>
                  <a:solidFill>
                    <a:srgbClr val="CCEC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88" name="Freeform 972"/>
                  <p:cNvSpPr>
                    <a:spLocks/>
                  </p:cNvSpPr>
                  <p:nvPr/>
                </p:nvSpPr>
                <p:spPr bwMode="auto">
                  <a:xfrm>
                    <a:off x="535" y="1511"/>
                    <a:ext cx="136" cy="110"/>
                  </a:xfrm>
                  <a:custGeom>
                    <a:avLst/>
                    <a:gdLst/>
                    <a:ahLst/>
                    <a:cxnLst>
                      <a:cxn ang="0">
                        <a:pos x="4" y="0"/>
                      </a:cxn>
                      <a:cxn ang="0">
                        <a:pos x="0" y="3"/>
                      </a:cxn>
                      <a:cxn ang="0">
                        <a:pos x="0" y="12"/>
                      </a:cxn>
                      <a:cxn ang="0">
                        <a:pos x="12" y="12"/>
                      </a:cxn>
                      <a:cxn ang="0">
                        <a:pos x="15" y="9"/>
                      </a:cxn>
                      <a:cxn ang="0">
                        <a:pos x="15" y="0"/>
                      </a:cxn>
                      <a:cxn ang="0">
                        <a:pos x="4" y="0"/>
                      </a:cxn>
                    </a:cxnLst>
                    <a:rect l="0" t="0" r="r" b="b"/>
                    <a:pathLst>
                      <a:path w="15" h="12">
                        <a:moveTo>
                          <a:pt x="4" y="0"/>
                        </a:moveTo>
                        <a:lnTo>
                          <a:pt x="0" y="3"/>
                        </a:lnTo>
                        <a:lnTo>
                          <a:pt x="0" y="12"/>
                        </a:lnTo>
                        <a:lnTo>
                          <a:pt x="12" y="12"/>
                        </a:lnTo>
                        <a:lnTo>
                          <a:pt x="15" y="9"/>
                        </a:lnTo>
                        <a:lnTo>
                          <a:pt x="15" y="0"/>
                        </a:lnTo>
                        <a:lnTo>
                          <a:pt x="4" y="0"/>
                        </a:lnTo>
                        <a:close/>
                      </a:path>
                    </a:pathLst>
                  </a:custGeom>
                  <a:solidFill>
                    <a:srgbClr val="CCECFF"/>
                  </a:solidFill>
                  <a:ln w="14288" cap="flat">
                    <a:solidFill>
                      <a:srgbClr val="3333CC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89" name="Freeform 973"/>
                  <p:cNvSpPr>
                    <a:spLocks/>
                  </p:cNvSpPr>
                  <p:nvPr/>
                </p:nvSpPr>
                <p:spPr bwMode="auto">
                  <a:xfrm>
                    <a:off x="535" y="1511"/>
                    <a:ext cx="136" cy="27"/>
                  </a:xfrm>
                  <a:custGeom>
                    <a:avLst/>
                    <a:gdLst/>
                    <a:ahLst/>
                    <a:cxnLst>
                      <a:cxn ang="0">
                        <a:pos x="0" y="3"/>
                      </a:cxn>
                      <a:cxn ang="0">
                        <a:pos x="12" y="3"/>
                      </a:cxn>
                      <a:cxn ang="0">
                        <a:pos x="15" y="0"/>
                      </a:cxn>
                    </a:cxnLst>
                    <a:rect l="0" t="0" r="r" b="b"/>
                    <a:pathLst>
                      <a:path w="15" h="3">
                        <a:moveTo>
                          <a:pt x="0" y="3"/>
                        </a:moveTo>
                        <a:lnTo>
                          <a:pt x="12" y="3"/>
                        </a:lnTo>
                        <a:lnTo>
                          <a:pt x="15" y="0"/>
                        </a:lnTo>
                      </a:path>
                    </a:pathLst>
                  </a:custGeom>
                  <a:solidFill>
                    <a:srgbClr val="CCECFF"/>
                  </a:solidFill>
                  <a:ln w="14288" cap="flat">
                    <a:solidFill>
                      <a:srgbClr val="3333CC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90" name="Line 974"/>
                  <p:cNvSpPr>
                    <a:spLocks noChangeShapeType="1"/>
                  </p:cNvSpPr>
                  <p:nvPr/>
                </p:nvSpPr>
                <p:spPr bwMode="auto">
                  <a:xfrm>
                    <a:off x="644" y="1538"/>
                    <a:ext cx="1" cy="83"/>
                  </a:xfrm>
                  <a:prstGeom prst="line">
                    <a:avLst/>
                  </a:prstGeom>
                  <a:noFill/>
                  <a:ln w="14288">
                    <a:solidFill>
                      <a:srgbClr val="3333CC"/>
                    </a:solidFill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50" name="Group 975"/>
                <p:cNvGrpSpPr>
                  <a:grpSpLocks/>
                </p:cNvGrpSpPr>
                <p:nvPr/>
              </p:nvGrpSpPr>
              <p:grpSpPr bwMode="auto">
                <a:xfrm>
                  <a:off x="653" y="1511"/>
                  <a:ext cx="127" cy="110"/>
                  <a:chOff x="653" y="1511"/>
                  <a:chExt cx="127" cy="110"/>
                </a:xfrm>
              </p:grpSpPr>
              <p:sp>
                <p:nvSpPr>
                  <p:cNvPr id="979" name="Freeform 976"/>
                  <p:cNvSpPr>
                    <a:spLocks/>
                  </p:cNvSpPr>
                  <p:nvPr/>
                </p:nvSpPr>
                <p:spPr bwMode="auto">
                  <a:xfrm>
                    <a:off x="653" y="1511"/>
                    <a:ext cx="127" cy="110"/>
                  </a:xfrm>
                  <a:custGeom>
                    <a:avLst/>
                    <a:gdLst/>
                    <a:ahLst/>
                    <a:cxnLst>
                      <a:cxn ang="0">
                        <a:pos x="27" y="0"/>
                      </a:cxn>
                      <a:cxn ang="0">
                        <a:pos x="0" y="27"/>
                      </a:cxn>
                      <a:cxn ang="0">
                        <a:pos x="0" y="110"/>
                      </a:cxn>
                      <a:cxn ang="0">
                        <a:pos x="100" y="110"/>
                      </a:cxn>
                      <a:cxn ang="0">
                        <a:pos x="127" y="82"/>
                      </a:cxn>
                      <a:cxn ang="0">
                        <a:pos x="127" y="0"/>
                      </a:cxn>
                      <a:cxn ang="0">
                        <a:pos x="27" y="0"/>
                      </a:cxn>
                    </a:cxnLst>
                    <a:rect l="0" t="0" r="r" b="b"/>
                    <a:pathLst>
                      <a:path w="127" h="110">
                        <a:moveTo>
                          <a:pt x="27" y="0"/>
                        </a:moveTo>
                        <a:lnTo>
                          <a:pt x="0" y="27"/>
                        </a:lnTo>
                        <a:lnTo>
                          <a:pt x="0" y="110"/>
                        </a:lnTo>
                        <a:lnTo>
                          <a:pt x="100" y="110"/>
                        </a:lnTo>
                        <a:lnTo>
                          <a:pt x="127" y="82"/>
                        </a:lnTo>
                        <a:lnTo>
                          <a:pt x="127" y="0"/>
                        </a:lnTo>
                        <a:lnTo>
                          <a:pt x="27" y="0"/>
                        </a:lnTo>
                        <a:close/>
                      </a:path>
                    </a:pathLst>
                  </a:custGeom>
                  <a:solidFill>
                    <a:srgbClr val="CCEC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80" name="Freeform 977"/>
                  <p:cNvSpPr>
                    <a:spLocks/>
                  </p:cNvSpPr>
                  <p:nvPr/>
                </p:nvSpPr>
                <p:spPr bwMode="auto">
                  <a:xfrm>
                    <a:off x="653" y="1511"/>
                    <a:ext cx="127" cy="27"/>
                  </a:xfrm>
                  <a:custGeom>
                    <a:avLst/>
                    <a:gdLst/>
                    <a:ahLst/>
                    <a:cxnLst>
                      <a:cxn ang="0">
                        <a:pos x="0" y="27"/>
                      </a:cxn>
                      <a:cxn ang="0">
                        <a:pos x="100" y="27"/>
                      </a:cxn>
                      <a:cxn ang="0">
                        <a:pos x="127" y="0"/>
                      </a:cxn>
                      <a:cxn ang="0">
                        <a:pos x="27" y="0"/>
                      </a:cxn>
                      <a:cxn ang="0">
                        <a:pos x="0" y="27"/>
                      </a:cxn>
                    </a:cxnLst>
                    <a:rect l="0" t="0" r="r" b="b"/>
                    <a:pathLst>
                      <a:path w="127" h="27">
                        <a:moveTo>
                          <a:pt x="0" y="27"/>
                        </a:moveTo>
                        <a:lnTo>
                          <a:pt x="100" y="27"/>
                        </a:lnTo>
                        <a:lnTo>
                          <a:pt x="127" y="0"/>
                        </a:lnTo>
                        <a:lnTo>
                          <a:pt x="27" y="0"/>
                        </a:lnTo>
                        <a:lnTo>
                          <a:pt x="0" y="27"/>
                        </a:lnTo>
                        <a:close/>
                      </a:path>
                    </a:pathLst>
                  </a:custGeom>
                  <a:solidFill>
                    <a:srgbClr val="CCEC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81" name="Freeform 978"/>
                  <p:cNvSpPr>
                    <a:spLocks/>
                  </p:cNvSpPr>
                  <p:nvPr/>
                </p:nvSpPr>
                <p:spPr bwMode="auto">
                  <a:xfrm>
                    <a:off x="753" y="1511"/>
                    <a:ext cx="27" cy="110"/>
                  </a:xfrm>
                  <a:custGeom>
                    <a:avLst/>
                    <a:gdLst/>
                    <a:ahLst/>
                    <a:cxnLst>
                      <a:cxn ang="0">
                        <a:pos x="0" y="27"/>
                      </a:cxn>
                      <a:cxn ang="0">
                        <a:pos x="27" y="0"/>
                      </a:cxn>
                      <a:cxn ang="0">
                        <a:pos x="27" y="82"/>
                      </a:cxn>
                      <a:cxn ang="0">
                        <a:pos x="0" y="110"/>
                      </a:cxn>
                      <a:cxn ang="0">
                        <a:pos x="0" y="27"/>
                      </a:cxn>
                    </a:cxnLst>
                    <a:rect l="0" t="0" r="r" b="b"/>
                    <a:pathLst>
                      <a:path w="27" h="110">
                        <a:moveTo>
                          <a:pt x="0" y="27"/>
                        </a:moveTo>
                        <a:lnTo>
                          <a:pt x="27" y="0"/>
                        </a:lnTo>
                        <a:lnTo>
                          <a:pt x="27" y="82"/>
                        </a:lnTo>
                        <a:lnTo>
                          <a:pt x="0" y="110"/>
                        </a:lnTo>
                        <a:lnTo>
                          <a:pt x="0" y="27"/>
                        </a:lnTo>
                        <a:close/>
                      </a:path>
                    </a:pathLst>
                  </a:custGeom>
                  <a:solidFill>
                    <a:srgbClr val="CCEC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82" name="Freeform 979"/>
                  <p:cNvSpPr>
                    <a:spLocks/>
                  </p:cNvSpPr>
                  <p:nvPr/>
                </p:nvSpPr>
                <p:spPr bwMode="auto">
                  <a:xfrm>
                    <a:off x="653" y="1511"/>
                    <a:ext cx="127" cy="110"/>
                  </a:xfrm>
                  <a:custGeom>
                    <a:avLst/>
                    <a:gdLst/>
                    <a:ahLst/>
                    <a:cxnLst>
                      <a:cxn ang="0">
                        <a:pos x="3" y="0"/>
                      </a:cxn>
                      <a:cxn ang="0">
                        <a:pos x="0" y="3"/>
                      </a:cxn>
                      <a:cxn ang="0">
                        <a:pos x="0" y="12"/>
                      </a:cxn>
                      <a:cxn ang="0">
                        <a:pos x="11" y="12"/>
                      </a:cxn>
                      <a:cxn ang="0">
                        <a:pos x="14" y="9"/>
                      </a:cxn>
                      <a:cxn ang="0">
                        <a:pos x="14" y="0"/>
                      </a:cxn>
                      <a:cxn ang="0">
                        <a:pos x="3" y="0"/>
                      </a:cxn>
                    </a:cxnLst>
                    <a:rect l="0" t="0" r="r" b="b"/>
                    <a:pathLst>
                      <a:path w="14" h="12">
                        <a:moveTo>
                          <a:pt x="3" y="0"/>
                        </a:moveTo>
                        <a:lnTo>
                          <a:pt x="0" y="3"/>
                        </a:lnTo>
                        <a:lnTo>
                          <a:pt x="0" y="12"/>
                        </a:lnTo>
                        <a:lnTo>
                          <a:pt x="11" y="12"/>
                        </a:lnTo>
                        <a:lnTo>
                          <a:pt x="14" y="9"/>
                        </a:lnTo>
                        <a:lnTo>
                          <a:pt x="14" y="0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CCECFF"/>
                  </a:solidFill>
                  <a:ln w="14288" cap="flat">
                    <a:solidFill>
                      <a:srgbClr val="3333CC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83" name="Freeform 980"/>
                  <p:cNvSpPr>
                    <a:spLocks/>
                  </p:cNvSpPr>
                  <p:nvPr/>
                </p:nvSpPr>
                <p:spPr bwMode="auto">
                  <a:xfrm>
                    <a:off x="653" y="1511"/>
                    <a:ext cx="127" cy="27"/>
                  </a:xfrm>
                  <a:custGeom>
                    <a:avLst/>
                    <a:gdLst/>
                    <a:ahLst/>
                    <a:cxnLst>
                      <a:cxn ang="0">
                        <a:pos x="0" y="3"/>
                      </a:cxn>
                      <a:cxn ang="0">
                        <a:pos x="11" y="3"/>
                      </a:cxn>
                      <a:cxn ang="0">
                        <a:pos x="14" y="0"/>
                      </a:cxn>
                    </a:cxnLst>
                    <a:rect l="0" t="0" r="r" b="b"/>
                    <a:pathLst>
                      <a:path w="14" h="3">
                        <a:moveTo>
                          <a:pt x="0" y="3"/>
                        </a:moveTo>
                        <a:lnTo>
                          <a:pt x="11" y="3"/>
                        </a:lnTo>
                        <a:lnTo>
                          <a:pt x="14" y="0"/>
                        </a:lnTo>
                      </a:path>
                    </a:pathLst>
                  </a:custGeom>
                  <a:solidFill>
                    <a:srgbClr val="CCECFF"/>
                  </a:solidFill>
                  <a:ln w="14288" cap="flat">
                    <a:solidFill>
                      <a:srgbClr val="3333CC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84" name="Line 981"/>
                  <p:cNvSpPr>
                    <a:spLocks noChangeShapeType="1"/>
                  </p:cNvSpPr>
                  <p:nvPr/>
                </p:nvSpPr>
                <p:spPr bwMode="auto">
                  <a:xfrm>
                    <a:off x="753" y="1538"/>
                    <a:ext cx="1" cy="83"/>
                  </a:xfrm>
                  <a:prstGeom prst="line">
                    <a:avLst/>
                  </a:prstGeom>
                  <a:noFill/>
                  <a:ln w="14288">
                    <a:solidFill>
                      <a:srgbClr val="3333CC"/>
                    </a:solidFill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51" name="Group 982"/>
                <p:cNvGrpSpPr>
                  <a:grpSpLocks/>
                </p:cNvGrpSpPr>
                <p:nvPr/>
              </p:nvGrpSpPr>
              <p:grpSpPr bwMode="auto">
                <a:xfrm>
                  <a:off x="762" y="1511"/>
                  <a:ext cx="127" cy="110"/>
                  <a:chOff x="762" y="1511"/>
                  <a:chExt cx="127" cy="110"/>
                </a:xfrm>
              </p:grpSpPr>
              <p:sp>
                <p:nvSpPr>
                  <p:cNvPr id="973" name="Freeform 983"/>
                  <p:cNvSpPr>
                    <a:spLocks/>
                  </p:cNvSpPr>
                  <p:nvPr/>
                </p:nvSpPr>
                <p:spPr bwMode="auto">
                  <a:xfrm>
                    <a:off x="762" y="1511"/>
                    <a:ext cx="127" cy="110"/>
                  </a:xfrm>
                  <a:custGeom>
                    <a:avLst/>
                    <a:gdLst/>
                    <a:ahLst/>
                    <a:cxnLst>
                      <a:cxn ang="0">
                        <a:pos x="27" y="0"/>
                      </a:cxn>
                      <a:cxn ang="0">
                        <a:pos x="0" y="27"/>
                      </a:cxn>
                      <a:cxn ang="0">
                        <a:pos x="0" y="110"/>
                      </a:cxn>
                      <a:cxn ang="0">
                        <a:pos x="100" y="110"/>
                      </a:cxn>
                      <a:cxn ang="0">
                        <a:pos x="127" y="82"/>
                      </a:cxn>
                      <a:cxn ang="0">
                        <a:pos x="127" y="0"/>
                      </a:cxn>
                      <a:cxn ang="0">
                        <a:pos x="27" y="0"/>
                      </a:cxn>
                    </a:cxnLst>
                    <a:rect l="0" t="0" r="r" b="b"/>
                    <a:pathLst>
                      <a:path w="127" h="110">
                        <a:moveTo>
                          <a:pt x="27" y="0"/>
                        </a:moveTo>
                        <a:lnTo>
                          <a:pt x="0" y="27"/>
                        </a:lnTo>
                        <a:lnTo>
                          <a:pt x="0" y="110"/>
                        </a:lnTo>
                        <a:lnTo>
                          <a:pt x="100" y="110"/>
                        </a:lnTo>
                        <a:lnTo>
                          <a:pt x="127" y="82"/>
                        </a:lnTo>
                        <a:lnTo>
                          <a:pt x="127" y="0"/>
                        </a:lnTo>
                        <a:lnTo>
                          <a:pt x="27" y="0"/>
                        </a:lnTo>
                        <a:close/>
                      </a:path>
                    </a:pathLst>
                  </a:custGeom>
                  <a:solidFill>
                    <a:srgbClr val="CCEC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74" name="Freeform 984"/>
                  <p:cNvSpPr>
                    <a:spLocks/>
                  </p:cNvSpPr>
                  <p:nvPr/>
                </p:nvSpPr>
                <p:spPr bwMode="auto">
                  <a:xfrm>
                    <a:off x="762" y="1511"/>
                    <a:ext cx="127" cy="27"/>
                  </a:xfrm>
                  <a:custGeom>
                    <a:avLst/>
                    <a:gdLst/>
                    <a:ahLst/>
                    <a:cxnLst>
                      <a:cxn ang="0">
                        <a:pos x="0" y="27"/>
                      </a:cxn>
                      <a:cxn ang="0">
                        <a:pos x="100" y="27"/>
                      </a:cxn>
                      <a:cxn ang="0">
                        <a:pos x="127" y="0"/>
                      </a:cxn>
                      <a:cxn ang="0">
                        <a:pos x="27" y="0"/>
                      </a:cxn>
                      <a:cxn ang="0">
                        <a:pos x="0" y="27"/>
                      </a:cxn>
                    </a:cxnLst>
                    <a:rect l="0" t="0" r="r" b="b"/>
                    <a:pathLst>
                      <a:path w="127" h="27">
                        <a:moveTo>
                          <a:pt x="0" y="27"/>
                        </a:moveTo>
                        <a:lnTo>
                          <a:pt x="100" y="27"/>
                        </a:lnTo>
                        <a:lnTo>
                          <a:pt x="127" y="0"/>
                        </a:lnTo>
                        <a:lnTo>
                          <a:pt x="27" y="0"/>
                        </a:lnTo>
                        <a:lnTo>
                          <a:pt x="0" y="27"/>
                        </a:lnTo>
                        <a:close/>
                      </a:path>
                    </a:pathLst>
                  </a:custGeom>
                  <a:solidFill>
                    <a:srgbClr val="CCEC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75" name="Freeform 985"/>
                  <p:cNvSpPr>
                    <a:spLocks/>
                  </p:cNvSpPr>
                  <p:nvPr/>
                </p:nvSpPr>
                <p:spPr bwMode="auto">
                  <a:xfrm>
                    <a:off x="862" y="1511"/>
                    <a:ext cx="27" cy="110"/>
                  </a:xfrm>
                  <a:custGeom>
                    <a:avLst/>
                    <a:gdLst/>
                    <a:ahLst/>
                    <a:cxnLst>
                      <a:cxn ang="0">
                        <a:pos x="0" y="27"/>
                      </a:cxn>
                      <a:cxn ang="0">
                        <a:pos x="27" y="0"/>
                      </a:cxn>
                      <a:cxn ang="0">
                        <a:pos x="27" y="82"/>
                      </a:cxn>
                      <a:cxn ang="0">
                        <a:pos x="0" y="110"/>
                      </a:cxn>
                      <a:cxn ang="0">
                        <a:pos x="0" y="27"/>
                      </a:cxn>
                    </a:cxnLst>
                    <a:rect l="0" t="0" r="r" b="b"/>
                    <a:pathLst>
                      <a:path w="27" h="110">
                        <a:moveTo>
                          <a:pt x="0" y="27"/>
                        </a:moveTo>
                        <a:lnTo>
                          <a:pt x="27" y="0"/>
                        </a:lnTo>
                        <a:lnTo>
                          <a:pt x="27" y="82"/>
                        </a:lnTo>
                        <a:lnTo>
                          <a:pt x="0" y="110"/>
                        </a:lnTo>
                        <a:lnTo>
                          <a:pt x="0" y="27"/>
                        </a:lnTo>
                        <a:close/>
                      </a:path>
                    </a:pathLst>
                  </a:custGeom>
                  <a:solidFill>
                    <a:srgbClr val="CCEC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76" name="Freeform 986"/>
                  <p:cNvSpPr>
                    <a:spLocks/>
                  </p:cNvSpPr>
                  <p:nvPr/>
                </p:nvSpPr>
                <p:spPr bwMode="auto">
                  <a:xfrm>
                    <a:off x="762" y="1511"/>
                    <a:ext cx="127" cy="110"/>
                  </a:xfrm>
                  <a:custGeom>
                    <a:avLst/>
                    <a:gdLst/>
                    <a:ahLst/>
                    <a:cxnLst>
                      <a:cxn ang="0">
                        <a:pos x="3" y="0"/>
                      </a:cxn>
                      <a:cxn ang="0">
                        <a:pos x="0" y="3"/>
                      </a:cxn>
                      <a:cxn ang="0">
                        <a:pos x="0" y="12"/>
                      </a:cxn>
                      <a:cxn ang="0">
                        <a:pos x="11" y="12"/>
                      </a:cxn>
                      <a:cxn ang="0">
                        <a:pos x="14" y="9"/>
                      </a:cxn>
                      <a:cxn ang="0">
                        <a:pos x="14" y="0"/>
                      </a:cxn>
                      <a:cxn ang="0">
                        <a:pos x="3" y="0"/>
                      </a:cxn>
                    </a:cxnLst>
                    <a:rect l="0" t="0" r="r" b="b"/>
                    <a:pathLst>
                      <a:path w="14" h="12">
                        <a:moveTo>
                          <a:pt x="3" y="0"/>
                        </a:moveTo>
                        <a:lnTo>
                          <a:pt x="0" y="3"/>
                        </a:lnTo>
                        <a:lnTo>
                          <a:pt x="0" y="12"/>
                        </a:lnTo>
                        <a:lnTo>
                          <a:pt x="11" y="12"/>
                        </a:lnTo>
                        <a:lnTo>
                          <a:pt x="14" y="9"/>
                        </a:lnTo>
                        <a:lnTo>
                          <a:pt x="14" y="0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CCECFF"/>
                  </a:solidFill>
                  <a:ln w="14288" cap="flat">
                    <a:solidFill>
                      <a:srgbClr val="3333CC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77" name="Freeform 987"/>
                  <p:cNvSpPr>
                    <a:spLocks/>
                  </p:cNvSpPr>
                  <p:nvPr/>
                </p:nvSpPr>
                <p:spPr bwMode="auto">
                  <a:xfrm>
                    <a:off x="762" y="1511"/>
                    <a:ext cx="127" cy="27"/>
                  </a:xfrm>
                  <a:custGeom>
                    <a:avLst/>
                    <a:gdLst/>
                    <a:ahLst/>
                    <a:cxnLst>
                      <a:cxn ang="0">
                        <a:pos x="0" y="3"/>
                      </a:cxn>
                      <a:cxn ang="0">
                        <a:pos x="11" y="3"/>
                      </a:cxn>
                      <a:cxn ang="0">
                        <a:pos x="14" y="0"/>
                      </a:cxn>
                    </a:cxnLst>
                    <a:rect l="0" t="0" r="r" b="b"/>
                    <a:pathLst>
                      <a:path w="14" h="3">
                        <a:moveTo>
                          <a:pt x="0" y="3"/>
                        </a:moveTo>
                        <a:lnTo>
                          <a:pt x="11" y="3"/>
                        </a:lnTo>
                        <a:lnTo>
                          <a:pt x="14" y="0"/>
                        </a:lnTo>
                      </a:path>
                    </a:pathLst>
                  </a:custGeom>
                  <a:solidFill>
                    <a:srgbClr val="CCECFF"/>
                  </a:solidFill>
                  <a:ln w="14288" cap="flat">
                    <a:solidFill>
                      <a:srgbClr val="3333CC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78" name="Line 988"/>
                  <p:cNvSpPr>
                    <a:spLocks noChangeShapeType="1"/>
                  </p:cNvSpPr>
                  <p:nvPr/>
                </p:nvSpPr>
                <p:spPr bwMode="auto">
                  <a:xfrm>
                    <a:off x="862" y="1538"/>
                    <a:ext cx="1" cy="83"/>
                  </a:xfrm>
                  <a:prstGeom prst="line">
                    <a:avLst/>
                  </a:prstGeom>
                  <a:noFill/>
                  <a:ln w="14288">
                    <a:solidFill>
                      <a:srgbClr val="3333CC"/>
                    </a:solidFill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970" name="Group 989"/>
              <p:cNvGrpSpPr>
                <a:grpSpLocks/>
              </p:cNvGrpSpPr>
              <p:nvPr/>
            </p:nvGrpSpPr>
            <p:grpSpPr bwMode="auto">
              <a:xfrm>
                <a:off x="535" y="1410"/>
                <a:ext cx="354" cy="119"/>
                <a:chOff x="535" y="1410"/>
                <a:chExt cx="354" cy="119"/>
              </a:xfrm>
            </p:grpSpPr>
            <p:grpSp>
              <p:nvGrpSpPr>
                <p:cNvPr id="971" name="Group 990"/>
                <p:cNvGrpSpPr>
                  <a:grpSpLocks/>
                </p:cNvGrpSpPr>
                <p:nvPr/>
              </p:nvGrpSpPr>
              <p:grpSpPr bwMode="auto">
                <a:xfrm>
                  <a:off x="535" y="1410"/>
                  <a:ext cx="136" cy="119"/>
                  <a:chOff x="535" y="1410"/>
                  <a:chExt cx="136" cy="119"/>
                </a:xfrm>
              </p:grpSpPr>
              <p:sp>
                <p:nvSpPr>
                  <p:cNvPr id="964" name="Freeform 991"/>
                  <p:cNvSpPr>
                    <a:spLocks/>
                  </p:cNvSpPr>
                  <p:nvPr/>
                </p:nvSpPr>
                <p:spPr bwMode="auto">
                  <a:xfrm>
                    <a:off x="535" y="1410"/>
                    <a:ext cx="136" cy="119"/>
                  </a:xfrm>
                  <a:custGeom>
                    <a:avLst/>
                    <a:gdLst/>
                    <a:ahLst/>
                    <a:cxnLst>
                      <a:cxn ang="0">
                        <a:pos x="36" y="0"/>
                      </a:cxn>
                      <a:cxn ang="0">
                        <a:pos x="0" y="37"/>
                      </a:cxn>
                      <a:cxn ang="0">
                        <a:pos x="0" y="119"/>
                      </a:cxn>
                      <a:cxn ang="0">
                        <a:pos x="109" y="119"/>
                      </a:cxn>
                      <a:cxn ang="0">
                        <a:pos x="136" y="92"/>
                      </a:cxn>
                      <a:cxn ang="0">
                        <a:pos x="136" y="0"/>
                      </a:cxn>
                      <a:cxn ang="0">
                        <a:pos x="36" y="0"/>
                      </a:cxn>
                    </a:cxnLst>
                    <a:rect l="0" t="0" r="r" b="b"/>
                    <a:pathLst>
                      <a:path w="136" h="119">
                        <a:moveTo>
                          <a:pt x="36" y="0"/>
                        </a:moveTo>
                        <a:lnTo>
                          <a:pt x="0" y="37"/>
                        </a:lnTo>
                        <a:lnTo>
                          <a:pt x="0" y="119"/>
                        </a:lnTo>
                        <a:lnTo>
                          <a:pt x="109" y="119"/>
                        </a:lnTo>
                        <a:lnTo>
                          <a:pt x="136" y="92"/>
                        </a:lnTo>
                        <a:lnTo>
                          <a:pt x="136" y="0"/>
                        </a:lnTo>
                        <a:lnTo>
                          <a:pt x="36" y="0"/>
                        </a:lnTo>
                        <a:close/>
                      </a:path>
                    </a:pathLst>
                  </a:custGeom>
                  <a:solidFill>
                    <a:srgbClr val="CCEC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65" name="Freeform 992"/>
                  <p:cNvSpPr>
                    <a:spLocks/>
                  </p:cNvSpPr>
                  <p:nvPr/>
                </p:nvSpPr>
                <p:spPr bwMode="auto">
                  <a:xfrm>
                    <a:off x="535" y="1410"/>
                    <a:ext cx="136" cy="37"/>
                  </a:xfrm>
                  <a:custGeom>
                    <a:avLst/>
                    <a:gdLst/>
                    <a:ahLst/>
                    <a:cxnLst>
                      <a:cxn ang="0">
                        <a:pos x="0" y="37"/>
                      </a:cxn>
                      <a:cxn ang="0">
                        <a:pos x="109" y="37"/>
                      </a:cxn>
                      <a:cxn ang="0">
                        <a:pos x="136" y="0"/>
                      </a:cxn>
                      <a:cxn ang="0">
                        <a:pos x="36" y="0"/>
                      </a:cxn>
                      <a:cxn ang="0">
                        <a:pos x="0" y="37"/>
                      </a:cxn>
                    </a:cxnLst>
                    <a:rect l="0" t="0" r="r" b="b"/>
                    <a:pathLst>
                      <a:path w="136" h="37">
                        <a:moveTo>
                          <a:pt x="0" y="37"/>
                        </a:moveTo>
                        <a:lnTo>
                          <a:pt x="109" y="37"/>
                        </a:lnTo>
                        <a:lnTo>
                          <a:pt x="136" y="0"/>
                        </a:lnTo>
                        <a:lnTo>
                          <a:pt x="36" y="0"/>
                        </a:lnTo>
                        <a:lnTo>
                          <a:pt x="0" y="37"/>
                        </a:lnTo>
                        <a:close/>
                      </a:path>
                    </a:pathLst>
                  </a:custGeom>
                  <a:solidFill>
                    <a:srgbClr val="CCEC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66" name="Freeform 993"/>
                  <p:cNvSpPr>
                    <a:spLocks/>
                  </p:cNvSpPr>
                  <p:nvPr/>
                </p:nvSpPr>
                <p:spPr bwMode="auto">
                  <a:xfrm>
                    <a:off x="644" y="1410"/>
                    <a:ext cx="27" cy="119"/>
                  </a:xfrm>
                  <a:custGeom>
                    <a:avLst/>
                    <a:gdLst/>
                    <a:ahLst/>
                    <a:cxnLst>
                      <a:cxn ang="0">
                        <a:pos x="0" y="37"/>
                      </a:cxn>
                      <a:cxn ang="0">
                        <a:pos x="27" y="0"/>
                      </a:cxn>
                      <a:cxn ang="0">
                        <a:pos x="27" y="92"/>
                      </a:cxn>
                      <a:cxn ang="0">
                        <a:pos x="0" y="119"/>
                      </a:cxn>
                      <a:cxn ang="0">
                        <a:pos x="0" y="37"/>
                      </a:cxn>
                    </a:cxnLst>
                    <a:rect l="0" t="0" r="r" b="b"/>
                    <a:pathLst>
                      <a:path w="27" h="119">
                        <a:moveTo>
                          <a:pt x="0" y="37"/>
                        </a:moveTo>
                        <a:lnTo>
                          <a:pt x="27" y="0"/>
                        </a:lnTo>
                        <a:lnTo>
                          <a:pt x="27" y="92"/>
                        </a:lnTo>
                        <a:lnTo>
                          <a:pt x="0" y="119"/>
                        </a:lnTo>
                        <a:lnTo>
                          <a:pt x="0" y="37"/>
                        </a:lnTo>
                        <a:close/>
                      </a:path>
                    </a:pathLst>
                  </a:custGeom>
                  <a:solidFill>
                    <a:srgbClr val="CCEC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67" name="Freeform 994"/>
                  <p:cNvSpPr>
                    <a:spLocks/>
                  </p:cNvSpPr>
                  <p:nvPr/>
                </p:nvSpPr>
                <p:spPr bwMode="auto">
                  <a:xfrm>
                    <a:off x="535" y="1410"/>
                    <a:ext cx="136" cy="119"/>
                  </a:xfrm>
                  <a:custGeom>
                    <a:avLst/>
                    <a:gdLst/>
                    <a:ahLst/>
                    <a:cxnLst>
                      <a:cxn ang="0">
                        <a:pos x="4" y="0"/>
                      </a:cxn>
                      <a:cxn ang="0">
                        <a:pos x="0" y="4"/>
                      </a:cxn>
                      <a:cxn ang="0">
                        <a:pos x="0" y="13"/>
                      </a:cxn>
                      <a:cxn ang="0">
                        <a:pos x="12" y="13"/>
                      </a:cxn>
                      <a:cxn ang="0">
                        <a:pos x="15" y="10"/>
                      </a:cxn>
                      <a:cxn ang="0">
                        <a:pos x="15" y="0"/>
                      </a:cxn>
                      <a:cxn ang="0">
                        <a:pos x="4" y="0"/>
                      </a:cxn>
                    </a:cxnLst>
                    <a:rect l="0" t="0" r="r" b="b"/>
                    <a:pathLst>
                      <a:path w="15" h="13">
                        <a:moveTo>
                          <a:pt x="4" y="0"/>
                        </a:moveTo>
                        <a:lnTo>
                          <a:pt x="0" y="4"/>
                        </a:lnTo>
                        <a:lnTo>
                          <a:pt x="0" y="13"/>
                        </a:lnTo>
                        <a:lnTo>
                          <a:pt x="12" y="13"/>
                        </a:lnTo>
                        <a:lnTo>
                          <a:pt x="15" y="10"/>
                        </a:lnTo>
                        <a:lnTo>
                          <a:pt x="15" y="0"/>
                        </a:lnTo>
                        <a:lnTo>
                          <a:pt x="4" y="0"/>
                        </a:lnTo>
                        <a:close/>
                      </a:path>
                    </a:pathLst>
                  </a:custGeom>
                  <a:solidFill>
                    <a:srgbClr val="CCECFF"/>
                  </a:solidFill>
                  <a:ln w="14288" cap="flat">
                    <a:solidFill>
                      <a:srgbClr val="3333CC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68" name="Freeform 995"/>
                  <p:cNvSpPr>
                    <a:spLocks/>
                  </p:cNvSpPr>
                  <p:nvPr/>
                </p:nvSpPr>
                <p:spPr bwMode="auto">
                  <a:xfrm>
                    <a:off x="535" y="1410"/>
                    <a:ext cx="136" cy="37"/>
                  </a:xfrm>
                  <a:custGeom>
                    <a:avLst/>
                    <a:gdLst/>
                    <a:ahLst/>
                    <a:cxnLst>
                      <a:cxn ang="0">
                        <a:pos x="0" y="4"/>
                      </a:cxn>
                      <a:cxn ang="0">
                        <a:pos x="12" y="4"/>
                      </a:cxn>
                      <a:cxn ang="0">
                        <a:pos x="15" y="0"/>
                      </a:cxn>
                    </a:cxnLst>
                    <a:rect l="0" t="0" r="r" b="b"/>
                    <a:pathLst>
                      <a:path w="15" h="4">
                        <a:moveTo>
                          <a:pt x="0" y="4"/>
                        </a:moveTo>
                        <a:lnTo>
                          <a:pt x="12" y="4"/>
                        </a:lnTo>
                        <a:lnTo>
                          <a:pt x="15" y="0"/>
                        </a:lnTo>
                      </a:path>
                    </a:pathLst>
                  </a:custGeom>
                  <a:solidFill>
                    <a:srgbClr val="CCECFF"/>
                  </a:solidFill>
                  <a:ln w="14288" cap="flat">
                    <a:solidFill>
                      <a:srgbClr val="3333CC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69" name="Line 996"/>
                  <p:cNvSpPr>
                    <a:spLocks noChangeShapeType="1"/>
                  </p:cNvSpPr>
                  <p:nvPr/>
                </p:nvSpPr>
                <p:spPr bwMode="auto">
                  <a:xfrm>
                    <a:off x="644" y="1447"/>
                    <a:ext cx="1" cy="82"/>
                  </a:xfrm>
                  <a:prstGeom prst="line">
                    <a:avLst/>
                  </a:prstGeom>
                  <a:noFill/>
                  <a:ln w="14288">
                    <a:solidFill>
                      <a:srgbClr val="3333CC"/>
                    </a:solidFill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72" name="Group 997"/>
                <p:cNvGrpSpPr>
                  <a:grpSpLocks/>
                </p:cNvGrpSpPr>
                <p:nvPr/>
              </p:nvGrpSpPr>
              <p:grpSpPr bwMode="auto">
                <a:xfrm>
                  <a:off x="653" y="1410"/>
                  <a:ext cx="127" cy="119"/>
                  <a:chOff x="653" y="1410"/>
                  <a:chExt cx="127" cy="119"/>
                </a:xfrm>
              </p:grpSpPr>
              <p:sp>
                <p:nvSpPr>
                  <p:cNvPr id="958" name="Freeform 998"/>
                  <p:cNvSpPr>
                    <a:spLocks/>
                  </p:cNvSpPr>
                  <p:nvPr/>
                </p:nvSpPr>
                <p:spPr bwMode="auto">
                  <a:xfrm>
                    <a:off x="653" y="1410"/>
                    <a:ext cx="127" cy="119"/>
                  </a:xfrm>
                  <a:custGeom>
                    <a:avLst/>
                    <a:gdLst/>
                    <a:ahLst/>
                    <a:cxnLst>
                      <a:cxn ang="0">
                        <a:pos x="27" y="0"/>
                      </a:cxn>
                      <a:cxn ang="0">
                        <a:pos x="0" y="37"/>
                      </a:cxn>
                      <a:cxn ang="0">
                        <a:pos x="0" y="119"/>
                      </a:cxn>
                      <a:cxn ang="0">
                        <a:pos x="100" y="119"/>
                      </a:cxn>
                      <a:cxn ang="0">
                        <a:pos x="127" y="92"/>
                      </a:cxn>
                      <a:cxn ang="0">
                        <a:pos x="127" y="0"/>
                      </a:cxn>
                      <a:cxn ang="0">
                        <a:pos x="27" y="0"/>
                      </a:cxn>
                    </a:cxnLst>
                    <a:rect l="0" t="0" r="r" b="b"/>
                    <a:pathLst>
                      <a:path w="127" h="119">
                        <a:moveTo>
                          <a:pt x="27" y="0"/>
                        </a:moveTo>
                        <a:lnTo>
                          <a:pt x="0" y="37"/>
                        </a:lnTo>
                        <a:lnTo>
                          <a:pt x="0" y="119"/>
                        </a:lnTo>
                        <a:lnTo>
                          <a:pt x="100" y="119"/>
                        </a:lnTo>
                        <a:lnTo>
                          <a:pt x="127" y="92"/>
                        </a:lnTo>
                        <a:lnTo>
                          <a:pt x="127" y="0"/>
                        </a:lnTo>
                        <a:lnTo>
                          <a:pt x="27" y="0"/>
                        </a:lnTo>
                        <a:close/>
                      </a:path>
                    </a:pathLst>
                  </a:custGeom>
                  <a:solidFill>
                    <a:srgbClr val="CCEC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59" name="Freeform 999"/>
                  <p:cNvSpPr>
                    <a:spLocks/>
                  </p:cNvSpPr>
                  <p:nvPr/>
                </p:nvSpPr>
                <p:spPr bwMode="auto">
                  <a:xfrm>
                    <a:off x="653" y="1410"/>
                    <a:ext cx="127" cy="37"/>
                  </a:xfrm>
                  <a:custGeom>
                    <a:avLst/>
                    <a:gdLst/>
                    <a:ahLst/>
                    <a:cxnLst>
                      <a:cxn ang="0">
                        <a:pos x="0" y="37"/>
                      </a:cxn>
                      <a:cxn ang="0">
                        <a:pos x="100" y="37"/>
                      </a:cxn>
                      <a:cxn ang="0">
                        <a:pos x="127" y="0"/>
                      </a:cxn>
                      <a:cxn ang="0">
                        <a:pos x="27" y="0"/>
                      </a:cxn>
                      <a:cxn ang="0">
                        <a:pos x="0" y="37"/>
                      </a:cxn>
                    </a:cxnLst>
                    <a:rect l="0" t="0" r="r" b="b"/>
                    <a:pathLst>
                      <a:path w="127" h="37">
                        <a:moveTo>
                          <a:pt x="0" y="37"/>
                        </a:moveTo>
                        <a:lnTo>
                          <a:pt x="100" y="37"/>
                        </a:lnTo>
                        <a:lnTo>
                          <a:pt x="127" y="0"/>
                        </a:lnTo>
                        <a:lnTo>
                          <a:pt x="27" y="0"/>
                        </a:lnTo>
                        <a:lnTo>
                          <a:pt x="0" y="37"/>
                        </a:lnTo>
                        <a:close/>
                      </a:path>
                    </a:pathLst>
                  </a:custGeom>
                  <a:solidFill>
                    <a:srgbClr val="CCEC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60" name="Freeform 1000"/>
                  <p:cNvSpPr>
                    <a:spLocks/>
                  </p:cNvSpPr>
                  <p:nvPr/>
                </p:nvSpPr>
                <p:spPr bwMode="auto">
                  <a:xfrm>
                    <a:off x="753" y="1410"/>
                    <a:ext cx="27" cy="119"/>
                  </a:xfrm>
                  <a:custGeom>
                    <a:avLst/>
                    <a:gdLst/>
                    <a:ahLst/>
                    <a:cxnLst>
                      <a:cxn ang="0">
                        <a:pos x="0" y="37"/>
                      </a:cxn>
                      <a:cxn ang="0">
                        <a:pos x="27" y="0"/>
                      </a:cxn>
                      <a:cxn ang="0">
                        <a:pos x="27" y="92"/>
                      </a:cxn>
                      <a:cxn ang="0">
                        <a:pos x="0" y="119"/>
                      </a:cxn>
                      <a:cxn ang="0">
                        <a:pos x="0" y="37"/>
                      </a:cxn>
                    </a:cxnLst>
                    <a:rect l="0" t="0" r="r" b="b"/>
                    <a:pathLst>
                      <a:path w="27" h="119">
                        <a:moveTo>
                          <a:pt x="0" y="37"/>
                        </a:moveTo>
                        <a:lnTo>
                          <a:pt x="27" y="0"/>
                        </a:lnTo>
                        <a:lnTo>
                          <a:pt x="27" y="92"/>
                        </a:lnTo>
                        <a:lnTo>
                          <a:pt x="0" y="119"/>
                        </a:lnTo>
                        <a:lnTo>
                          <a:pt x="0" y="37"/>
                        </a:lnTo>
                        <a:close/>
                      </a:path>
                    </a:pathLst>
                  </a:custGeom>
                  <a:solidFill>
                    <a:srgbClr val="CCEC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61" name="Freeform 1001"/>
                  <p:cNvSpPr>
                    <a:spLocks/>
                  </p:cNvSpPr>
                  <p:nvPr/>
                </p:nvSpPr>
                <p:spPr bwMode="auto">
                  <a:xfrm>
                    <a:off x="653" y="1410"/>
                    <a:ext cx="127" cy="119"/>
                  </a:xfrm>
                  <a:custGeom>
                    <a:avLst/>
                    <a:gdLst/>
                    <a:ahLst/>
                    <a:cxnLst>
                      <a:cxn ang="0">
                        <a:pos x="3" y="0"/>
                      </a:cxn>
                      <a:cxn ang="0">
                        <a:pos x="0" y="4"/>
                      </a:cxn>
                      <a:cxn ang="0">
                        <a:pos x="0" y="13"/>
                      </a:cxn>
                      <a:cxn ang="0">
                        <a:pos x="11" y="13"/>
                      </a:cxn>
                      <a:cxn ang="0">
                        <a:pos x="14" y="10"/>
                      </a:cxn>
                      <a:cxn ang="0">
                        <a:pos x="14" y="0"/>
                      </a:cxn>
                      <a:cxn ang="0">
                        <a:pos x="3" y="0"/>
                      </a:cxn>
                    </a:cxnLst>
                    <a:rect l="0" t="0" r="r" b="b"/>
                    <a:pathLst>
                      <a:path w="14" h="13">
                        <a:moveTo>
                          <a:pt x="3" y="0"/>
                        </a:moveTo>
                        <a:lnTo>
                          <a:pt x="0" y="4"/>
                        </a:lnTo>
                        <a:lnTo>
                          <a:pt x="0" y="13"/>
                        </a:lnTo>
                        <a:lnTo>
                          <a:pt x="11" y="13"/>
                        </a:lnTo>
                        <a:lnTo>
                          <a:pt x="14" y="10"/>
                        </a:lnTo>
                        <a:lnTo>
                          <a:pt x="14" y="0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CCECFF"/>
                  </a:solidFill>
                  <a:ln w="14288" cap="flat">
                    <a:solidFill>
                      <a:srgbClr val="3333CC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62" name="Freeform 1002"/>
                  <p:cNvSpPr>
                    <a:spLocks/>
                  </p:cNvSpPr>
                  <p:nvPr/>
                </p:nvSpPr>
                <p:spPr bwMode="auto">
                  <a:xfrm>
                    <a:off x="653" y="1410"/>
                    <a:ext cx="127" cy="37"/>
                  </a:xfrm>
                  <a:custGeom>
                    <a:avLst/>
                    <a:gdLst/>
                    <a:ahLst/>
                    <a:cxnLst>
                      <a:cxn ang="0">
                        <a:pos x="0" y="4"/>
                      </a:cxn>
                      <a:cxn ang="0">
                        <a:pos x="11" y="4"/>
                      </a:cxn>
                      <a:cxn ang="0">
                        <a:pos x="14" y="0"/>
                      </a:cxn>
                    </a:cxnLst>
                    <a:rect l="0" t="0" r="r" b="b"/>
                    <a:pathLst>
                      <a:path w="14" h="4">
                        <a:moveTo>
                          <a:pt x="0" y="4"/>
                        </a:moveTo>
                        <a:lnTo>
                          <a:pt x="11" y="4"/>
                        </a:lnTo>
                        <a:lnTo>
                          <a:pt x="14" y="0"/>
                        </a:lnTo>
                      </a:path>
                    </a:pathLst>
                  </a:custGeom>
                  <a:solidFill>
                    <a:srgbClr val="CCECFF"/>
                  </a:solidFill>
                  <a:ln w="14288" cap="flat">
                    <a:solidFill>
                      <a:srgbClr val="3333CC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63" name="Line 1003"/>
                  <p:cNvSpPr>
                    <a:spLocks noChangeShapeType="1"/>
                  </p:cNvSpPr>
                  <p:nvPr/>
                </p:nvSpPr>
                <p:spPr bwMode="auto">
                  <a:xfrm>
                    <a:off x="753" y="1447"/>
                    <a:ext cx="1" cy="82"/>
                  </a:xfrm>
                  <a:prstGeom prst="line">
                    <a:avLst/>
                  </a:prstGeom>
                  <a:noFill/>
                  <a:ln w="14288">
                    <a:solidFill>
                      <a:srgbClr val="3333CC"/>
                    </a:solidFill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91" name="Group 1004"/>
                <p:cNvGrpSpPr>
                  <a:grpSpLocks/>
                </p:cNvGrpSpPr>
                <p:nvPr/>
              </p:nvGrpSpPr>
              <p:grpSpPr bwMode="auto">
                <a:xfrm>
                  <a:off x="762" y="1410"/>
                  <a:ext cx="127" cy="119"/>
                  <a:chOff x="762" y="1410"/>
                  <a:chExt cx="127" cy="119"/>
                </a:xfrm>
              </p:grpSpPr>
              <p:sp>
                <p:nvSpPr>
                  <p:cNvPr id="952" name="Freeform 1005"/>
                  <p:cNvSpPr>
                    <a:spLocks/>
                  </p:cNvSpPr>
                  <p:nvPr/>
                </p:nvSpPr>
                <p:spPr bwMode="auto">
                  <a:xfrm>
                    <a:off x="762" y="1410"/>
                    <a:ext cx="127" cy="119"/>
                  </a:xfrm>
                  <a:custGeom>
                    <a:avLst/>
                    <a:gdLst/>
                    <a:ahLst/>
                    <a:cxnLst>
                      <a:cxn ang="0">
                        <a:pos x="27" y="0"/>
                      </a:cxn>
                      <a:cxn ang="0">
                        <a:pos x="0" y="37"/>
                      </a:cxn>
                      <a:cxn ang="0">
                        <a:pos x="0" y="119"/>
                      </a:cxn>
                      <a:cxn ang="0">
                        <a:pos x="100" y="119"/>
                      </a:cxn>
                      <a:cxn ang="0">
                        <a:pos x="127" y="92"/>
                      </a:cxn>
                      <a:cxn ang="0">
                        <a:pos x="127" y="0"/>
                      </a:cxn>
                      <a:cxn ang="0">
                        <a:pos x="27" y="0"/>
                      </a:cxn>
                    </a:cxnLst>
                    <a:rect l="0" t="0" r="r" b="b"/>
                    <a:pathLst>
                      <a:path w="127" h="119">
                        <a:moveTo>
                          <a:pt x="27" y="0"/>
                        </a:moveTo>
                        <a:lnTo>
                          <a:pt x="0" y="37"/>
                        </a:lnTo>
                        <a:lnTo>
                          <a:pt x="0" y="119"/>
                        </a:lnTo>
                        <a:lnTo>
                          <a:pt x="100" y="119"/>
                        </a:lnTo>
                        <a:lnTo>
                          <a:pt x="127" y="92"/>
                        </a:lnTo>
                        <a:lnTo>
                          <a:pt x="127" y="0"/>
                        </a:lnTo>
                        <a:lnTo>
                          <a:pt x="27" y="0"/>
                        </a:lnTo>
                        <a:close/>
                      </a:path>
                    </a:pathLst>
                  </a:custGeom>
                  <a:solidFill>
                    <a:srgbClr val="CCEC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53" name="Freeform 1006"/>
                  <p:cNvSpPr>
                    <a:spLocks/>
                  </p:cNvSpPr>
                  <p:nvPr/>
                </p:nvSpPr>
                <p:spPr bwMode="auto">
                  <a:xfrm>
                    <a:off x="762" y="1410"/>
                    <a:ext cx="127" cy="37"/>
                  </a:xfrm>
                  <a:custGeom>
                    <a:avLst/>
                    <a:gdLst/>
                    <a:ahLst/>
                    <a:cxnLst>
                      <a:cxn ang="0">
                        <a:pos x="0" y="37"/>
                      </a:cxn>
                      <a:cxn ang="0">
                        <a:pos x="100" y="37"/>
                      </a:cxn>
                      <a:cxn ang="0">
                        <a:pos x="127" y="0"/>
                      </a:cxn>
                      <a:cxn ang="0">
                        <a:pos x="27" y="0"/>
                      </a:cxn>
                      <a:cxn ang="0">
                        <a:pos x="0" y="37"/>
                      </a:cxn>
                    </a:cxnLst>
                    <a:rect l="0" t="0" r="r" b="b"/>
                    <a:pathLst>
                      <a:path w="127" h="37">
                        <a:moveTo>
                          <a:pt x="0" y="37"/>
                        </a:moveTo>
                        <a:lnTo>
                          <a:pt x="100" y="37"/>
                        </a:lnTo>
                        <a:lnTo>
                          <a:pt x="127" y="0"/>
                        </a:lnTo>
                        <a:lnTo>
                          <a:pt x="27" y="0"/>
                        </a:lnTo>
                        <a:lnTo>
                          <a:pt x="0" y="37"/>
                        </a:lnTo>
                        <a:close/>
                      </a:path>
                    </a:pathLst>
                  </a:custGeom>
                  <a:solidFill>
                    <a:srgbClr val="CCEC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54" name="Freeform 1007"/>
                  <p:cNvSpPr>
                    <a:spLocks/>
                  </p:cNvSpPr>
                  <p:nvPr/>
                </p:nvSpPr>
                <p:spPr bwMode="auto">
                  <a:xfrm>
                    <a:off x="862" y="1410"/>
                    <a:ext cx="27" cy="119"/>
                  </a:xfrm>
                  <a:custGeom>
                    <a:avLst/>
                    <a:gdLst/>
                    <a:ahLst/>
                    <a:cxnLst>
                      <a:cxn ang="0">
                        <a:pos x="0" y="37"/>
                      </a:cxn>
                      <a:cxn ang="0">
                        <a:pos x="27" y="0"/>
                      </a:cxn>
                      <a:cxn ang="0">
                        <a:pos x="27" y="92"/>
                      </a:cxn>
                      <a:cxn ang="0">
                        <a:pos x="0" y="119"/>
                      </a:cxn>
                      <a:cxn ang="0">
                        <a:pos x="0" y="37"/>
                      </a:cxn>
                    </a:cxnLst>
                    <a:rect l="0" t="0" r="r" b="b"/>
                    <a:pathLst>
                      <a:path w="27" h="119">
                        <a:moveTo>
                          <a:pt x="0" y="37"/>
                        </a:moveTo>
                        <a:lnTo>
                          <a:pt x="27" y="0"/>
                        </a:lnTo>
                        <a:lnTo>
                          <a:pt x="27" y="92"/>
                        </a:lnTo>
                        <a:lnTo>
                          <a:pt x="0" y="119"/>
                        </a:lnTo>
                        <a:lnTo>
                          <a:pt x="0" y="37"/>
                        </a:lnTo>
                        <a:close/>
                      </a:path>
                    </a:pathLst>
                  </a:custGeom>
                  <a:solidFill>
                    <a:srgbClr val="CCEC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55" name="Freeform 1008"/>
                  <p:cNvSpPr>
                    <a:spLocks/>
                  </p:cNvSpPr>
                  <p:nvPr/>
                </p:nvSpPr>
                <p:spPr bwMode="auto">
                  <a:xfrm>
                    <a:off x="762" y="1410"/>
                    <a:ext cx="127" cy="119"/>
                  </a:xfrm>
                  <a:custGeom>
                    <a:avLst/>
                    <a:gdLst/>
                    <a:ahLst/>
                    <a:cxnLst>
                      <a:cxn ang="0">
                        <a:pos x="3" y="0"/>
                      </a:cxn>
                      <a:cxn ang="0">
                        <a:pos x="0" y="4"/>
                      </a:cxn>
                      <a:cxn ang="0">
                        <a:pos x="0" y="13"/>
                      </a:cxn>
                      <a:cxn ang="0">
                        <a:pos x="11" y="13"/>
                      </a:cxn>
                      <a:cxn ang="0">
                        <a:pos x="14" y="10"/>
                      </a:cxn>
                      <a:cxn ang="0">
                        <a:pos x="14" y="0"/>
                      </a:cxn>
                      <a:cxn ang="0">
                        <a:pos x="3" y="0"/>
                      </a:cxn>
                    </a:cxnLst>
                    <a:rect l="0" t="0" r="r" b="b"/>
                    <a:pathLst>
                      <a:path w="14" h="13">
                        <a:moveTo>
                          <a:pt x="3" y="0"/>
                        </a:moveTo>
                        <a:lnTo>
                          <a:pt x="0" y="4"/>
                        </a:lnTo>
                        <a:lnTo>
                          <a:pt x="0" y="13"/>
                        </a:lnTo>
                        <a:lnTo>
                          <a:pt x="11" y="13"/>
                        </a:lnTo>
                        <a:lnTo>
                          <a:pt x="14" y="10"/>
                        </a:lnTo>
                        <a:lnTo>
                          <a:pt x="14" y="0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CCECFF"/>
                  </a:solidFill>
                  <a:ln w="14288" cap="flat">
                    <a:solidFill>
                      <a:srgbClr val="3333CC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56" name="Freeform 1009"/>
                  <p:cNvSpPr>
                    <a:spLocks/>
                  </p:cNvSpPr>
                  <p:nvPr/>
                </p:nvSpPr>
                <p:spPr bwMode="auto">
                  <a:xfrm>
                    <a:off x="762" y="1410"/>
                    <a:ext cx="127" cy="37"/>
                  </a:xfrm>
                  <a:custGeom>
                    <a:avLst/>
                    <a:gdLst/>
                    <a:ahLst/>
                    <a:cxnLst>
                      <a:cxn ang="0">
                        <a:pos x="0" y="4"/>
                      </a:cxn>
                      <a:cxn ang="0">
                        <a:pos x="11" y="4"/>
                      </a:cxn>
                      <a:cxn ang="0">
                        <a:pos x="14" y="0"/>
                      </a:cxn>
                    </a:cxnLst>
                    <a:rect l="0" t="0" r="r" b="b"/>
                    <a:pathLst>
                      <a:path w="14" h="4">
                        <a:moveTo>
                          <a:pt x="0" y="4"/>
                        </a:moveTo>
                        <a:lnTo>
                          <a:pt x="11" y="4"/>
                        </a:lnTo>
                        <a:lnTo>
                          <a:pt x="14" y="0"/>
                        </a:lnTo>
                      </a:path>
                    </a:pathLst>
                  </a:custGeom>
                  <a:solidFill>
                    <a:srgbClr val="CCECFF"/>
                  </a:solidFill>
                  <a:ln w="14288" cap="flat">
                    <a:solidFill>
                      <a:srgbClr val="3333CC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57" name="Line 1010"/>
                  <p:cNvSpPr>
                    <a:spLocks noChangeShapeType="1"/>
                  </p:cNvSpPr>
                  <p:nvPr/>
                </p:nvSpPr>
                <p:spPr bwMode="auto">
                  <a:xfrm>
                    <a:off x="862" y="1447"/>
                    <a:ext cx="1" cy="82"/>
                  </a:xfrm>
                  <a:prstGeom prst="line">
                    <a:avLst/>
                  </a:prstGeom>
                  <a:noFill/>
                  <a:ln w="14288">
                    <a:solidFill>
                      <a:srgbClr val="3333CC"/>
                    </a:solidFill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992" name="Group 1011"/>
            <p:cNvGrpSpPr>
              <a:grpSpLocks/>
            </p:cNvGrpSpPr>
            <p:nvPr/>
          </p:nvGrpSpPr>
          <p:grpSpPr bwMode="auto">
            <a:xfrm>
              <a:off x="1423988" y="3651250"/>
              <a:ext cx="561975" cy="493713"/>
              <a:chOff x="535" y="1410"/>
              <a:chExt cx="354" cy="311"/>
            </a:xfrm>
          </p:grpSpPr>
          <p:grpSp>
            <p:nvGrpSpPr>
              <p:cNvPr id="993" name="Group 1012"/>
              <p:cNvGrpSpPr>
                <a:grpSpLocks/>
              </p:cNvGrpSpPr>
              <p:nvPr/>
            </p:nvGrpSpPr>
            <p:grpSpPr bwMode="auto">
              <a:xfrm>
                <a:off x="535" y="1602"/>
                <a:ext cx="354" cy="119"/>
                <a:chOff x="535" y="1602"/>
                <a:chExt cx="354" cy="119"/>
              </a:xfrm>
            </p:grpSpPr>
            <p:grpSp>
              <p:nvGrpSpPr>
                <p:cNvPr id="1012" name="Group 1013"/>
                <p:cNvGrpSpPr>
                  <a:grpSpLocks/>
                </p:cNvGrpSpPr>
                <p:nvPr/>
              </p:nvGrpSpPr>
              <p:grpSpPr bwMode="auto">
                <a:xfrm>
                  <a:off x="535" y="1602"/>
                  <a:ext cx="136" cy="119"/>
                  <a:chOff x="535" y="1602"/>
                  <a:chExt cx="136" cy="119"/>
                </a:xfrm>
              </p:grpSpPr>
              <p:sp>
                <p:nvSpPr>
                  <p:cNvPr id="1073" name="Freeform 1014"/>
                  <p:cNvSpPr>
                    <a:spLocks/>
                  </p:cNvSpPr>
                  <p:nvPr/>
                </p:nvSpPr>
                <p:spPr bwMode="auto">
                  <a:xfrm>
                    <a:off x="535" y="1602"/>
                    <a:ext cx="136" cy="119"/>
                  </a:xfrm>
                  <a:custGeom>
                    <a:avLst/>
                    <a:gdLst/>
                    <a:ahLst/>
                    <a:cxnLst>
                      <a:cxn ang="0">
                        <a:pos x="36" y="0"/>
                      </a:cxn>
                      <a:cxn ang="0">
                        <a:pos x="0" y="28"/>
                      </a:cxn>
                      <a:cxn ang="0">
                        <a:pos x="0" y="119"/>
                      </a:cxn>
                      <a:cxn ang="0">
                        <a:pos x="109" y="119"/>
                      </a:cxn>
                      <a:cxn ang="0">
                        <a:pos x="136" y="83"/>
                      </a:cxn>
                      <a:cxn ang="0">
                        <a:pos x="136" y="0"/>
                      </a:cxn>
                      <a:cxn ang="0">
                        <a:pos x="36" y="0"/>
                      </a:cxn>
                    </a:cxnLst>
                    <a:rect l="0" t="0" r="r" b="b"/>
                    <a:pathLst>
                      <a:path w="136" h="119">
                        <a:moveTo>
                          <a:pt x="36" y="0"/>
                        </a:moveTo>
                        <a:lnTo>
                          <a:pt x="0" y="28"/>
                        </a:lnTo>
                        <a:lnTo>
                          <a:pt x="0" y="119"/>
                        </a:lnTo>
                        <a:lnTo>
                          <a:pt x="109" y="119"/>
                        </a:lnTo>
                        <a:lnTo>
                          <a:pt x="136" y="83"/>
                        </a:lnTo>
                        <a:lnTo>
                          <a:pt x="136" y="0"/>
                        </a:lnTo>
                        <a:lnTo>
                          <a:pt x="36" y="0"/>
                        </a:lnTo>
                        <a:close/>
                      </a:path>
                    </a:pathLst>
                  </a:custGeom>
                  <a:solidFill>
                    <a:srgbClr val="CCEC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74" name="Freeform 1015"/>
                  <p:cNvSpPr>
                    <a:spLocks/>
                  </p:cNvSpPr>
                  <p:nvPr/>
                </p:nvSpPr>
                <p:spPr bwMode="auto">
                  <a:xfrm>
                    <a:off x="535" y="1602"/>
                    <a:ext cx="136" cy="28"/>
                  </a:xfrm>
                  <a:custGeom>
                    <a:avLst/>
                    <a:gdLst/>
                    <a:ahLst/>
                    <a:cxnLst>
                      <a:cxn ang="0">
                        <a:pos x="0" y="28"/>
                      </a:cxn>
                      <a:cxn ang="0">
                        <a:pos x="109" y="28"/>
                      </a:cxn>
                      <a:cxn ang="0">
                        <a:pos x="136" y="0"/>
                      </a:cxn>
                      <a:cxn ang="0">
                        <a:pos x="36" y="0"/>
                      </a:cxn>
                      <a:cxn ang="0">
                        <a:pos x="0" y="28"/>
                      </a:cxn>
                    </a:cxnLst>
                    <a:rect l="0" t="0" r="r" b="b"/>
                    <a:pathLst>
                      <a:path w="136" h="28">
                        <a:moveTo>
                          <a:pt x="0" y="28"/>
                        </a:moveTo>
                        <a:lnTo>
                          <a:pt x="109" y="28"/>
                        </a:lnTo>
                        <a:lnTo>
                          <a:pt x="136" y="0"/>
                        </a:lnTo>
                        <a:lnTo>
                          <a:pt x="36" y="0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CCEC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75" name="Freeform 1016"/>
                  <p:cNvSpPr>
                    <a:spLocks/>
                  </p:cNvSpPr>
                  <p:nvPr/>
                </p:nvSpPr>
                <p:spPr bwMode="auto">
                  <a:xfrm>
                    <a:off x="644" y="1602"/>
                    <a:ext cx="27" cy="119"/>
                  </a:xfrm>
                  <a:custGeom>
                    <a:avLst/>
                    <a:gdLst/>
                    <a:ahLst/>
                    <a:cxnLst>
                      <a:cxn ang="0">
                        <a:pos x="0" y="28"/>
                      </a:cxn>
                      <a:cxn ang="0">
                        <a:pos x="27" y="0"/>
                      </a:cxn>
                      <a:cxn ang="0">
                        <a:pos x="27" y="83"/>
                      </a:cxn>
                      <a:cxn ang="0">
                        <a:pos x="0" y="119"/>
                      </a:cxn>
                      <a:cxn ang="0">
                        <a:pos x="0" y="28"/>
                      </a:cxn>
                    </a:cxnLst>
                    <a:rect l="0" t="0" r="r" b="b"/>
                    <a:pathLst>
                      <a:path w="27" h="119">
                        <a:moveTo>
                          <a:pt x="0" y="28"/>
                        </a:moveTo>
                        <a:lnTo>
                          <a:pt x="27" y="0"/>
                        </a:lnTo>
                        <a:lnTo>
                          <a:pt x="27" y="83"/>
                        </a:lnTo>
                        <a:lnTo>
                          <a:pt x="0" y="119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CCEC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76" name="Freeform 1017"/>
                  <p:cNvSpPr>
                    <a:spLocks/>
                  </p:cNvSpPr>
                  <p:nvPr/>
                </p:nvSpPr>
                <p:spPr bwMode="auto">
                  <a:xfrm>
                    <a:off x="535" y="1602"/>
                    <a:ext cx="136" cy="119"/>
                  </a:xfrm>
                  <a:custGeom>
                    <a:avLst/>
                    <a:gdLst/>
                    <a:ahLst/>
                    <a:cxnLst>
                      <a:cxn ang="0">
                        <a:pos x="4" y="0"/>
                      </a:cxn>
                      <a:cxn ang="0">
                        <a:pos x="0" y="3"/>
                      </a:cxn>
                      <a:cxn ang="0">
                        <a:pos x="0" y="13"/>
                      </a:cxn>
                      <a:cxn ang="0">
                        <a:pos x="12" y="13"/>
                      </a:cxn>
                      <a:cxn ang="0">
                        <a:pos x="15" y="9"/>
                      </a:cxn>
                      <a:cxn ang="0">
                        <a:pos x="15" y="0"/>
                      </a:cxn>
                      <a:cxn ang="0">
                        <a:pos x="4" y="0"/>
                      </a:cxn>
                    </a:cxnLst>
                    <a:rect l="0" t="0" r="r" b="b"/>
                    <a:pathLst>
                      <a:path w="15" h="13">
                        <a:moveTo>
                          <a:pt x="4" y="0"/>
                        </a:moveTo>
                        <a:lnTo>
                          <a:pt x="0" y="3"/>
                        </a:lnTo>
                        <a:lnTo>
                          <a:pt x="0" y="13"/>
                        </a:lnTo>
                        <a:lnTo>
                          <a:pt x="12" y="13"/>
                        </a:lnTo>
                        <a:lnTo>
                          <a:pt x="15" y="9"/>
                        </a:lnTo>
                        <a:lnTo>
                          <a:pt x="15" y="0"/>
                        </a:lnTo>
                        <a:lnTo>
                          <a:pt x="4" y="0"/>
                        </a:lnTo>
                        <a:close/>
                      </a:path>
                    </a:pathLst>
                  </a:custGeom>
                  <a:solidFill>
                    <a:srgbClr val="CCECFF"/>
                  </a:solidFill>
                  <a:ln w="14288" cap="flat">
                    <a:solidFill>
                      <a:srgbClr val="3333CC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77" name="Freeform 1018"/>
                  <p:cNvSpPr>
                    <a:spLocks/>
                  </p:cNvSpPr>
                  <p:nvPr/>
                </p:nvSpPr>
                <p:spPr bwMode="auto">
                  <a:xfrm>
                    <a:off x="535" y="1602"/>
                    <a:ext cx="136" cy="28"/>
                  </a:xfrm>
                  <a:custGeom>
                    <a:avLst/>
                    <a:gdLst/>
                    <a:ahLst/>
                    <a:cxnLst>
                      <a:cxn ang="0">
                        <a:pos x="0" y="3"/>
                      </a:cxn>
                      <a:cxn ang="0">
                        <a:pos x="12" y="3"/>
                      </a:cxn>
                      <a:cxn ang="0">
                        <a:pos x="15" y="0"/>
                      </a:cxn>
                    </a:cxnLst>
                    <a:rect l="0" t="0" r="r" b="b"/>
                    <a:pathLst>
                      <a:path w="15" h="3">
                        <a:moveTo>
                          <a:pt x="0" y="3"/>
                        </a:moveTo>
                        <a:lnTo>
                          <a:pt x="12" y="3"/>
                        </a:lnTo>
                        <a:lnTo>
                          <a:pt x="15" y="0"/>
                        </a:lnTo>
                      </a:path>
                    </a:pathLst>
                  </a:custGeom>
                  <a:solidFill>
                    <a:srgbClr val="CCECFF"/>
                  </a:solidFill>
                  <a:ln w="14288" cap="flat">
                    <a:solidFill>
                      <a:srgbClr val="3333CC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78" name="Line 1019"/>
                  <p:cNvSpPr>
                    <a:spLocks noChangeShapeType="1"/>
                  </p:cNvSpPr>
                  <p:nvPr/>
                </p:nvSpPr>
                <p:spPr bwMode="auto">
                  <a:xfrm>
                    <a:off x="644" y="1630"/>
                    <a:ext cx="1" cy="91"/>
                  </a:xfrm>
                  <a:prstGeom prst="line">
                    <a:avLst/>
                  </a:prstGeom>
                  <a:noFill/>
                  <a:ln w="14288">
                    <a:solidFill>
                      <a:srgbClr val="3333CC"/>
                    </a:solidFill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013" name="Group 1020"/>
                <p:cNvGrpSpPr>
                  <a:grpSpLocks/>
                </p:cNvGrpSpPr>
                <p:nvPr/>
              </p:nvGrpSpPr>
              <p:grpSpPr bwMode="auto">
                <a:xfrm>
                  <a:off x="653" y="1602"/>
                  <a:ext cx="127" cy="119"/>
                  <a:chOff x="653" y="1602"/>
                  <a:chExt cx="127" cy="119"/>
                </a:xfrm>
              </p:grpSpPr>
              <p:sp>
                <p:nvSpPr>
                  <p:cNvPr id="1067" name="Freeform 1021"/>
                  <p:cNvSpPr>
                    <a:spLocks/>
                  </p:cNvSpPr>
                  <p:nvPr/>
                </p:nvSpPr>
                <p:spPr bwMode="auto">
                  <a:xfrm>
                    <a:off x="653" y="1602"/>
                    <a:ext cx="127" cy="119"/>
                  </a:xfrm>
                  <a:custGeom>
                    <a:avLst/>
                    <a:gdLst/>
                    <a:ahLst/>
                    <a:cxnLst>
                      <a:cxn ang="0">
                        <a:pos x="27" y="0"/>
                      </a:cxn>
                      <a:cxn ang="0">
                        <a:pos x="0" y="28"/>
                      </a:cxn>
                      <a:cxn ang="0">
                        <a:pos x="0" y="119"/>
                      </a:cxn>
                      <a:cxn ang="0">
                        <a:pos x="100" y="119"/>
                      </a:cxn>
                      <a:cxn ang="0">
                        <a:pos x="127" y="83"/>
                      </a:cxn>
                      <a:cxn ang="0">
                        <a:pos x="127" y="0"/>
                      </a:cxn>
                      <a:cxn ang="0">
                        <a:pos x="27" y="0"/>
                      </a:cxn>
                    </a:cxnLst>
                    <a:rect l="0" t="0" r="r" b="b"/>
                    <a:pathLst>
                      <a:path w="127" h="119">
                        <a:moveTo>
                          <a:pt x="27" y="0"/>
                        </a:moveTo>
                        <a:lnTo>
                          <a:pt x="0" y="28"/>
                        </a:lnTo>
                        <a:lnTo>
                          <a:pt x="0" y="119"/>
                        </a:lnTo>
                        <a:lnTo>
                          <a:pt x="100" y="119"/>
                        </a:lnTo>
                        <a:lnTo>
                          <a:pt x="127" y="83"/>
                        </a:lnTo>
                        <a:lnTo>
                          <a:pt x="127" y="0"/>
                        </a:lnTo>
                        <a:lnTo>
                          <a:pt x="27" y="0"/>
                        </a:lnTo>
                        <a:close/>
                      </a:path>
                    </a:pathLst>
                  </a:custGeom>
                  <a:solidFill>
                    <a:srgbClr val="CCEC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68" name="Freeform 1022"/>
                  <p:cNvSpPr>
                    <a:spLocks/>
                  </p:cNvSpPr>
                  <p:nvPr/>
                </p:nvSpPr>
                <p:spPr bwMode="auto">
                  <a:xfrm>
                    <a:off x="653" y="1602"/>
                    <a:ext cx="127" cy="28"/>
                  </a:xfrm>
                  <a:custGeom>
                    <a:avLst/>
                    <a:gdLst/>
                    <a:ahLst/>
                    <a:cxnLst>
                      <a:cxn ang="0">
                        <a:pos x="0" y="28"/>
                      </a:cxn>
                      <a:cxn ang="0">
                        <a:pos x="100" y="28"/>
                      </a:cxn>
                      <a:cxn ang="0">
                        <a:pos x="127" y="0"/>
                      </a:cxn>
                      <a:cxn ang="0">
                        <a:pos x="27" y="0"/>
                      </a:cxn>
                      <a:cxn ang="0">
                        <a:pos x="0" y="28"/>
                      </a:cxn>
                    </a:cxnLst>
                    <a:rect l="0" t="0" r="r" b="b"/>
                    <a:pathLst>
                      <a:path w="127" h="28">
                        <a:moveTo>
                          <a:pt x="0" y="28"/>
                        </a:moveTo>
                        <a:lnTo>
                          <a:pt x="100" y="28"/>
                        </a:lnTo>
                        <a:lnTo>
                          <a:pt x="127" y="0"/>
                        </a:lnTo>
                        <a:lnTo>
                          <a:pt x="27" y="0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CCEC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69" name="Freeform 1023"/>
                  <p:cNvSpPr>
                    <a:spLocks/>
                  </p:cNvSpPr>
                  <p:nvPr/>
                </p:nvSpPr>
                <p:spPr bwMode="auto">
                  <a:xfrm>
                    <a:off x="753" y="1602"/>
                    <a:ext cx="27" cy="119"/>
                  </a:xfrm>
                  <a:custGeom>
                    <a:avLst/>
                    <a:gdLst/>
                    <a:ahLst/>
                    <a:cxnLst>
                      <a:cxn ang="0">
                        <a:pos x="0" y="28"/>
                      </a:cxn>
                      <a:cxn ang="0">
                        <a:pos x="27" y="0"/>
                      </a:cxn>
                      <a:cxn ang="0">
                        <a:pos x="27" y="83"/>
                      </a:cxn>
                      <a:cxn ang="0">
                        <a:pos x="0" y="119"/>
                      </a:cxn>
                      <a:cxn ang="0">
                        <a:pos x="0" y="28"/>
                      </a:cxn>
                    </a:cxnLst>
                    <a:rect l="0" t="0" r="r" b="b"/>
                    <a:pathLst>
                      <a:path w="27" h="119">
                        <a:moveTo>
                          <a:pt x="0" y="28"/>
                        </a:moveTo>
                        <a:lnTo>
                          <a:pt x="27" y="0"/>
                        </a:lnTo>
                        <a:lnTo>
                          <a:pt x="27" y="83"/>
                        </a:lnTo>
                        <a:lnTo>
                          <a:pt x="0" y="119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CCEC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70" name="Freeform 1024"/>
                  <p:cNvSpPr>
                    <a:spLocks/>
                  </p:cNvSpPr>
                  <p:nvPr/>
                </p:nvSpPr>
                <p:spPr bwMode="auto">
                  <a:xfrm>
                    <a:off x="653" y="1602"/>
                    <a:ext cx="127" cy="119"/>
                  </a:xfrm>
                  <a:custGeom>
                    <a:avLst/>
                    <a:gdLst/>
                    <a:ahLst/>
                    <a:cxnLst>
                      <a:cxn ang="0">
                        <a:pos x="3" y="0"/>
                      </a:cxn>
                      <a:cxn ang="0">
                        <a:pos x="0" y="3"/>
                      </a:cxn>
                      <a:cxn ang="0">
                        <a:pos x="0" y="13"/>
                      </a:cxn>
                      <a:cxn ang="0">
                        <a:pos x="11" y="13"/>
                      </a:cxn>
                      <a:cxn ang="0">
                        <a:pos x="14" y="9"/>
                      </a:cxn>
                      <a:cxn ang="0">
                        <a:pos x="14" y="0"/>
                      </a:cxn>
                      <a:cxn ang="0">
                        <a:pos x="3" y="0"/>
                      </a:cxn>
                    </a:cxnLst>
                    <a:rect l="0" t="0" r="r" b="b"/>
                    <a:pathLst>
                      <a:path w="14" h="13">
                        <a:moveTo>
                          <a:pt x="3" y="0"/>
                        </a:moveTo>
                        <a:lnTo>
                          <a:pt x="0" y="3"/>
                        </a:lnTo>
                        <a:lnTo>
                          <a:pt x="0" y="13"/>
                        </a:lnTo>
                        <a:lnTo>
                          <a:pt x="11" y="13"/>
                        </a:lnTo>
                        <a:lnTo>
                          <a:pt x="14" y="9"/>
                        </a:lnTo>
                        <a:lnTo>
                          <a:pt x="14" y="0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CCECFF"/>
                  </a:solidFill>
                  <a:ln w="14288" cap="flat">
                    <a:solidFill>
                      <a:srgbClr val="3333CC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71" name="Freeform 1025"/>
                  <p:cNvSpPr>
                    <a:spLocks/>
                  </p:cNvSpPr>
                  <p:nvPr/>
                </p:nvSpPr>
                <p:spPr bwMode="auto">
                  <a:xfrm>
                    <a:off x="653" y="1602"/>
                    <a:ext cx="127" cy="28"/>
                  </a:xfrm>
                  <a:custGeom>
                    <a:avLst/>
                    <a:gdLst/>
                    <a:ahLst/>
                    <a:cxnLst>
                      <a:cxn ang="0">
                        <a:pos x="0" y="3"/>
                      </a:cxn>
                      <a:cxn ang="0">
                        <a:pos x="11" y="3"/>
                      </a:cxn>
                      <a:cxn ang="0">
                        <a:pos x="14" y="0"/>
                      </a:cxn>
                    </a:cxnLst>
                    <a:rect l="0" t="0" r="r" b="b"/>
                    <a:pathLst>
                      <a:path w="14" h="3">
                        <a:moveTo>
                          <a:pt x="0" y="3"/>
                        </a:moveTo>
                        <a:lnTo>
                          <a:pt x="11" y="3"/>
                        </a:lnTo>
                        <a:lnTo>
                          <a:pt x="14" y="0"/>
                        </a:lnTo>
                      </a:path>
                    </a:pathLst>
                  </a:custGeom>
                  <a:solidFill>
                    <a:srgbClr val="CCECFF"/>
                  </a:solidFill>
                  <a:ln w="14288" cap="flat">
                    <a:solidFill>
                      <a:srgbClr val="3333CC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72" name="Line 1026"/>
                  <p:cNvSpPr>
                    <a:spLocks noChangeShapeType="1"/>
                  </p:cNvSpPr>
                  <p:nvPr/>
                </p:nvSpPr>
                <p:spPr bwMode="auto">
                  <a:xfrm>
                    <a:off x="753" y="1630"/>
                    <a:ext cx="1" cy="91"/>
                  </a:xfrm>
                  <a:prstGeom prst="line">
                    <a:avLst/>
                  </a:prstGeom>
                  <a:noFill/>
                  <a:ln w="14288">
                    <a:solidFill>
                      <a:srgbClr val="3333CC"/>
                    </a:solidFill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014" name="Group 1027"/>
                <p:cNvGrpSpPr>
                  <a:grpSpLocks/>
                </p:cNvGrpSpPr>
                <p:nvPr/>
              </p:nvGrpSpPr>
              <p:grpSpPr bwMode="auto">
                <a:xfrm>
                  <a:off x="762" y="1602"/>
                  <a:ext cx="127" cy="119"/>
                  <a:chOff x="762" y="1602"/>
                  <a:chExt cx="127" cy="119"/>
                </a:xfrm>
              </p:grpSpPr>
              <p:sp>
                <p:nvSpPr>
                  <p:cNvPr id="1061" name="Freeform 1028"/>
                  <p:cNvSpPr>
                    <a:spLocks/>
                  </p:cNvSpPr>
                  <p:nvPr/>
                </p:nvSpPr>
                <p:spPr bwMode="auto">
                  <a:xfrm>
                    <a:off x="762" y="1602"/>
                    <a:ext cx="127" cy="119"/>
                  </a:xfrm>
                  <a:custGeom>
                    <a:avLst/>
                    <a:gdLst/>
                    <a:ahLst/>
                    <a:cxnLst>
                      <a:cxn ang="0">
                        <a:pos x="27" y="0"/>
                      </a:cxn>
                      <a:cxn ang="0">
                        <a:pos x="0" y="28"/>
                      </a:cxn>
                      <a:cxn ang="0">
                        <a:pos x="0" y="119"/>
                      </a:cxn>
                      <a:cxn ang="0">
                        <a:pos x="100" y="119"/>
                      </a:cxn>
                      <a:cxn ang="0">
                        <a:pos x="127" y="83"/>
                      </a:cxn>
                      <a:cxn ang="0">
                        <a:pos x="127" y="0"/>
                      </a:cxn>
                      <a:cxn ang="0">
                        <a:pos x="27" y="0"/>
                      </a:cxn>
                    </a:cxnLst>
                    <a:rect l="0" t="0" r="r" b="b"/>
                    <a:pathLst>
                      <a:path w="127" h="119">
                        <a:moveTo>
                          <a:pt x="27" y="0"/>
                        </a:moveTo>
                        <a:lnTo>
                          <a:pt x="0" y="28"/>
                        </a:lnTo>
                        <a:lnTo>
                          <a:pt x="0" y="119"/>
                        </a:lnTo>
                        <a:lnTo>
                          <a:pt x="100" y="119"/>
                        </a:lnTo>
                        <a:lnTo>
                          <a:pt x="127" y="83"/>
                        </a:lnTo>
                        <a:lnTo>
                          <a:pt x="127" y="0"/>
                        </a:lnTo>
                        <a:lnTo>
                          <a:pt x="27" y="0"/>
                        </a:lnTo>
                        <a:close/>
                      </a:path>
                    </a:pathLst>
                  </a:custGeom>
                  <a:solidFill>
                    <a:srgbClr val="CCEC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62" name="Freeform 1029"/>
                  <p:cNvSpPr>
                    <a:spLocks/>
                  </p:cNvSpPr>
                  <p:nvPr/>
                </p:nvSpPr>
                <p:spPr bwMode="auto">
                  <a:xfrm>
                    <a:off x="762" y="1602"/>
                    <a:ext cx="127" cy="28"/>
                  </a:xfrm>
                  <a:custGeom>
                    <a:avLst/>
                    <a:gdLst/>
                    <a:ahLst/>
                    <a:cxnLst>
                      <a:cxn ang="0">
                        <a:pos x="0" y="28"/>
                      </a:cxn>
                      <a:cxn ang="0">
                        <a:pos x="100" y="28"/>
                      </a:cxn>
                      <a:cxn ang="0">
                        <a:pos x="127" y="0"/>
                      </a:cxn>
                      <a:cxn ang="0">
                        <a:pos x="27" y="0"/>
                      </a:cxn>
                      <a:cxn ang="0">
                        <a:pos x="0" y="28"/>
                      </a:cxn>
                    </a:cxnLst>
                    <a:rect l="0" t="0" r="r" b="b"/>
                    <a:pathLst>
                      <a:path w="127" h="28">
                        <a:moveTo>
                          <a:pt x="0" y="28"/>
                        </a:moveTo>
                        <a:lnTo>
                          <a:pt x="100" y="28"/>
                        </a:lnTo>
                        <a:lnTo>
                          <a:pt x="127" y="0"/>
                        </a:lnTo>
                        <a:lnTo>
                          <a:pt x="27" y="0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CCEC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63" name="Freeform 1030"/>
                  <p:cNvSpPr>
                    <a:spLocks/>
                  </p:cNvSpPr>
                  <p:nvPr/>
                </p:nvSpPr>
                <p:spPr bwMode="auto">
                  <a:xfrm>
                    <a:off x="862" y="1602"/>
                    <a:ext cx="27" cy="119"/>
                  </a:xfrm>
                  <a:custGeom>
                    <a:avLst/>
                    <a:gdLst/>
                    <a:ahLst/>
                    <a:cxnLst>
                      <a:cxn ang="0">
                        <a:pos x="0" y="28"/>
                      </a:cxn>
                      <a:cxn ang="0">
                        <a:pos x="27" y="0"/>
                      </a:cxn>
                      <a:cxn ang="0">
                        <a:pos x="27" y="83"/>
                      </a:cxn>
                      <a:cxn ang="0">
                        <a:pos x="0" y="119"/>
                      </a:cxn>
                      <a:cxn ang="0">
                        <a:pos x="0" y="28"/>
                      </a:cxn>
                    </a:cxnLst>
                    <a:rect l="0" t="0" r="r" b="b"/>
                    <a:pathLst>
                      <a:path w="27" h="119">
                        <a:moveTo>
                          <a:pt x="0" y="28"/>
                        </a:moveTo>
                        <a:lnTo>
                          <a:pt x="27" y="0"/>
                        </a:lnTo>
                        <a:lnTo>
                          <a:pt x="27" y="83"/>
                        </a:lnTo>
                        <a:lnTo>
                          <a:pt x="0" y="119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CCEC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64" name="Freeform 1031"/>
                  <p:cNvSpPr>
                    <a:spLocks/>
                  </p:cNvSpPr>
                  <p:nvPr/>
                </p:nvSpPr>
                <p:spPr bwMode="auto">
                  <a:xfrm>
                    <a:off x="762" y="1602"/>
                    <a:ext cx="127" cy="119"/>
                  </a:xfrm>
                  <a:custGeom>
                    <a:avLst/>
                    <a:gdLst/>
                    <a:ahLst/>
                    <a:cxnLst>
                      <a:cxn ang="0">
                        <a:pos x="3" y="0"/>
                      </a:cxn>
                      <a:cxn ang="0">
                        <a:pos x="0" y="3"/>
                      </a:cxn>
                      <a:cxn ang="0">
                        <a:pos x="0" y="13"/>
                      </a:cxn>
                      <a:cxn ang="0">
                        <a:pos x="11" y="13"/>
                      </a:cxn>
                      <a:cxn ang="0">
                        <a:pos x="14" y="9"/>
                      </a:cxn>
                      <a:cxn ang="0">
                        <a:pos x="14" y="0"/>
                      </a:cxn>
                      <a:cxn ang="0">
                        <a:pos x="3" y="0"/>
                      </a:cxn>
                    </a:cxnLst>
                    <a:rect l="0" t="0" r="r" b="b"/>
                    <a:pathLst>
                      <a:path w="14" h="13">
                        <a:moveTo>
                          <a:pt x="3" y="0"/>
                        </a:moveTo>
                        <a:lnTo>
                          <a:pt x="0" y="3"/>
                        </a:lnTo>
                        <a:lnTo>
                          <a:pt x="0" y="13"/>
                        </a:lnTo>
                        <a:lnTo>
                          <a:pt x="11" y="13"/>
                        </a:lnTo>
                        <a:lnTo>
                          <a:pt x="14" y="9"/>
                        </a:lnTo>
                        <a:lnTo>
                          <a:pt x="14" y="0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CCECFF"/>
                  </a:solidFill>
                  <a:ln w="14288" cap="flat">
                    <a:solidFill>
                      <a:srgbClr val="3333CC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65" name="Freeform 1032"/>
                  <p:cNvSpPr>
                    <a:spLocks/>
                  </p:cNvSpPr>
                  <p:nvPr/>
                </p:nvSpPr>
                <p:spPr bwMode="auto">
                  <a:xfrm>
                    <a:off x="762" y="1602"/>
                    <a:ext cx="127" cy="28"/>
                  </a:xfrm>
                  <a:custGeom>
                    <a:avLst/>
                    <a:gdLst/>
                    <a:ahLst/>
                    <a:cxnLst>
                      <a:cxn ang="0">
                        <a:pos x="0" y="3"/>
                      </a:cxn>
                      <a:cxn ang="0">
                        <a:pos x="11" y="3"/>
                      </a:cxn>
                      <a:cxn ang="0">
                        <a:pos x="14" y="0"/>
                      </a:cxn>
                    </a:cxnLst>
                    <a:rect l="0" t="0" r="r" b="b"/>
                    <a:pathLst>
                      <a:path w="14" h="3">
                        <a:moveTo>
                          <a:pt x="0" y="3"/>
                        </a:moveTo>
                        <a:lnTo>
                          <a:pt x="11" y="3"/>
                        </a:lnTo>
                        <a:lnTo>
                          <a:pt x="14" y="0"/>
                        </a:lnTo>
                      </a:path>
                    </a:pathLst>
                  </a:custGeom>
                  <a:solidFill>
                    <a:srgbClr val="CCECFF"/>
                  </a:solidFill>
                  <a:ln w="14288" cap="flat">
                    <a:solidFill>
                      <a:srgbClr val="3333CC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66" name="Line 1033"/>
                  <p:cNvSpPr>
                    <a:spLocks noChangeShapeType="1"/>
                  </p:cNvSpPr>
                  <p:nvPr/>
                </p:nvSpPr>
                <p:spPr bwMode="auto">
                  <a:xfrm>
                    <a:off x="862" y="1630"/>
                    <a:ext cx="1" cy="91"/>
                  </a:xfrm>
                  <a:prstGeom prst="line">
                    <a:avLst/>
                  </a:prstGeom>
                  <a:noFill/>
                  <a:ln w="14288">
                    <a:solidFill>
                      <a:srgbClr val="3333CC"/>
                    </a:solidFill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015" name="Group 1034"/>
              <p:cNvGrpSpPr>
                <a:grpSpLocks/>
              </p:cNvGrpSpPr>
              <p:nvPr/>
            </p:nvGrpSpPr>
            <p:grpSpPr bwMode="auto">
              <a:xfrm>
                <a:off x="535" y="1511"/>
                <a:ext cx="354" cy="110"/>
                <a:chOff x="535" y="1511"/>
                <a:chExt cx="354" cy="110"/>
              </a:xfrm>
            </p:grpSpPr>
            <p:grpSp>
              <p:nvGrpSpPr>
                <p:cNvPr id="1016" name="Group 1035"/>
                <p:cNvGrpSpPr>
                  <a:grpSpLocks/>
                </p:cNvGrpSpPr>
                <p:nvPr/>
              </p:nvGrpSpPr>
              <p:grpSpPr bwMode="auto">
                <a:xfrm>
                  <a:off x="535" y="1511"/>
                  <a:ext cx="136" cy="110"/>
                  <a:chOff x="535" y="1511"/>
                  <a:chExt cx="136" cy="110"/>
                </a:xfrm>
              </p:grpSpPr>
              <p:sp>
                <p:nvSpPr>
                  <p:cNvPr id="1052" name="Freeform 1036"/>
                  <p:cNvSpPr>
                    <a:spLocks/>
                  </p:cNvSpPr>
                  <p:nvPr/>
                </p:nvSpPr>
                <p:spPr bwMode="auto">
                  <a:xfrm>
                    <a:off x="535" y="1511"/>
                    <a:ext cx="136" cy="110"/>
                  </a:xfrm>
                  <a:custGeom>
                    <a:avLst/>
                    <a:gdLst/>
                    <a:ahLst/>
                    <a:cxnLst>
                      <a:cxn ang="0">
                        <a:pos x="36" y="0"/>
                      </a:cxn>
                      <a:cxn ang="0">
                        <a:pos x="0" y="27"/>
                      </a:cxn>
                      <a:cxn ang="0">
                        <a:pos x="0" y="110"/>
                      </a:cxn>
                      <a:cxn ang="0">
                        <a:pos x="109" y="110"/>
                      </a:cxn>
                      <a:cxn ang="0">
                        <a:pos x="136" y="82"/>
                      </a:cxn>
                      <a:cxn ang="0">
                        <a:pos x="136" y="0"/>
                      </a:cxn>
                      <a:cxn ang="0">
                        <a:pos x="36" y="0"/>
                      </a:cxn>
                    </a:cxnLst>
                    <a:rect l="0" t="0" r="r" b="b"/>
                    <a:pathLst>
                      <a:path w="136" h="110">
                        <a:moveTo>
                          <a:pt x="36" y="0"/>
                        </a:moveTo>
                        <a:lnTo>
                          <a:pt x="0" y="27"/>
                        </a:lnTo>
                        <a:lnTo>
                          <a:pt x="0" y="110"/>
                        </a:lnTo>
                        <a:lnTo>
                          <a:pt x="109" y="110"/>
                        </a:lnTo>
                        <a:lnTo>
                          <a:pt x="136" y="82"/>
                        </a:lnTo>
                        <a:lnTo>
                          <a:pt x="136" y="0"/>
                        </a:lnTo>
                        <a:lnTo>
                          <a:pt x="36" y="0"/>
                        </a:lnTo>
                        <a:close/>
                      </a:path>
                    </a:pathLst>
                  </a:custGeom>
                  <a:solidFill>
                    <a:srgbClr val="CCEC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53" name="Freeform 1037"/>
                  <p:cNvSpPr>
                    <a:spLocks/>
                  </p:cNvSpPr>
                  <p:nvPr/>
                </p:nvSpPr>
                <p:spPr bwMode="auto">
                  <a:xfrm>
                    <a:off x="535" y="1511"/>
                    <a:ext cx="136" cy="27"/>
                  </a:xfrm>
                  <a:custGeom>
                    <a:avLst/>
                    <a:gdLst/>
                    <a:ahLst/>
                    <a:cxnLst>
                      <a:cxn ang="0">
                        <a:pos x="0" y="27"/>
                      </a:cxn>
                      <a:cxn ang="0">
                        <a:pos x="109" y="27"/>
                      </a:cxn>
                      <a:cxn ang="0">
                        <a:pos x="136" y="0"/>
                      </a:cxn>
                      <a:cxn ang="0">
                        <a:pos x="36" y="0"/>
                      </a:cxn>
                      <a:cxn ang="0">
                        <a:pos x="0" y="27"/>
                      </a:cxn>
                    </a:cxnLst>
                    <a:rect l="0" t="0" r="r" b="b"/>
                    <a:pathLst>
                      <a:path w="136" h="27">
                        <a:moveTo>
                          <a:pt x="0" y="27"/>
                        </a:moveTo>
                        <a:lnTo>
                          <a:pt x="109" y="27"/>
                        </a:lnTo>
                        <a:lnTo>
                          <a:pt x="136" y="0"/>
                        </a:lnTo>
                        <a:lnTo>
                          <a:pt x="36" y="0"/>
                        </a:lnTo>
                        <a:lnTo>
                          <a:pt x="0" y="27"/>
                        </a:lnTo>
                        <a:close/>
                      </a:path>
                    </a:pathLst>
                  </a:custGeom>
                  <a:solidFill>
                    <a:srgbClr val="CCEC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54" name="Freeform 1038"/>
                  <p:cNvSpPr>
                    <a:spLocks/>
                  </p:cNvSpPr>
                  <p:nvPr/>
                </p:nvSpPr>
                <p:spPr bwMode="auto">
                  <a:xfrm>
                    <a:off x="644" y="1511"/>
                    <a:ext cx="27" cy="110"/>
                  </a:xfrm>
                  <a:custGeom>
                    <a:avLst/>
                    <a:gdLst/>
                    <a:ahLst/>
                    <a:cxnLst>
                      <a:cxn ang="0">
                        <a:pos x="0" y="27"/>
                      </a:cxn>
                      <a:cxn ang="0">
                        <a:pos x="27" y="0"/>
                      </a:cxn>
                      <a:cxn ang="0">
                        <a:pos x="27" y="82"/>
                      </a:cxn>
                      <a:cxn ang="0">
                        <a:pos x="0" y="110"/>
                      </a:cxn>
                      <a:cxn ang="0">
                        <a:pos x="0" y="27"/>
                      </a:cxn>
                    </a:cxnLst>
                    <a:rect l="0" t="0" r="r" b="b"/>
                    <a:pathLst>
                      <a:path w="27" h="110">
                        <a:moveTo>
                          <a:pt x="0" y="27"/>
                        </a:moveTo>
                        <a:lnTo>
                          <a:pt x="27" y="0"/>
                        </a:lnTo>
                        <a:lnTo>
                          <a:pt x="27" y="82"/>
                        </a:lnTo>
                        <a:lnTo>
                          <a:pt x="0" y="110"/>
                        </a:lnTo>
                        <a:lnTo>
                          <a:pt x="0" y="27"/>
                        </a:lnTo>
                        <a:close/>
                      </a:path>
                    </a:pathLst>
                  </a:custGeom>
                  <a:solidFill>
                    <a:srgbClr val="CCEC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55" name="Freeform 1039"/>
                  <p:cNvSpPr>
                    <a:spLocks/>
                  </p:cNvSpPr>
                  <p:nvPr/>
                </p:nvSpPr>
                <p:spPr bwMode="auto">
                  <a:xfrm>
                    <a:off x="535" y="1511"/>
                    <a:ext cx="136" cy="110"/>
                  </a:xfrm>
                  <a:custGeom>
                    <a:avLst/>
                    <a:gdLst/>
                    <a:ahLst/>
                    <a:cxnLst>
                      <a:cxn ang="0">
                        <a:pos x="4" y="0"/>
                      </a:cxn>
                      <a:cxn ang="0">
                        <a:pos x="0" y="3"/>
                      </a:cxn>
                      <a:cxn ang="0">
                        <a:pos x="0" y="12"/>
                      </a:cxn>
                      <a:cxn ang="0">
                        <a:pos x="12" y="12"/>
                      </a:cxn>
                      <a:cxn ang="0">
                        <a:pos x="15" y="9"/>
                      </a:cxn>
                      <a:cxn ang="0">
                        <a:pos x="15" y="0"/>
                      </a:cxn>
                      <a:cxn ang="0">
                        <a:pos x="4" y="0"/>
                      </a:cxn>
                    </a:cxnLst>
                    <a:rect l="0" t="0" r="r" b="b"/>
                    <a:pathLst>
                      <a:path w="15" h="12">
                        <a:moveTo>
                          <a:pt x="4" y="0"/>
                        </a:moveTo>
                        <a:lnTo>
                          <a:pt x="0" y="3"/>
                        </a:lnTo>
                        <a:lnTo>
                          <a:pt x="0" y="12"/>
                        </a:lnTo>
                        <a:lnTo>
                          <a:pt x="12" y="12"/>
                        </a:lnTo>
                        <a:lnTo>
                          <a:pt x="15" y="9"/>
                        </a:lnTo>
                        <a:lnTo>
                          <a:pt x="15" y="0"/>
                        </a:lnTo>
                        <a:lnTo>
                          <a:pt x="4" y="0"/>
                        </a:lnTo>
                        <a:close/>
                      </a:path>
                    </a:pathLst>
                  </a:custGeom>
                  <a:solidFill>
                    <a:srgbClr val="CCECFF"/>
                  </a:solidFill>
                  <a:ln w="14288" cap="flat">
                    <a:solidFill>
                      <a:srgbClr val="3333CC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56" name="Freeform 1040"/>
                  <p:cNvSpPr>
                    <a:spLocks/>
                  </p:cNvSpPr>
                  <p:nvPr/>
                </p:nvSpPr>
                <p:spPr bwMode="auto">
                  <a:xfrm>
                    <a:off x="535" y="1511"/>
                    <a:ext cx="136" cy="27"/>
                  </a:xfrm>
                  <a:custGeom>
                    <a:avLst/>
                    <a:gdLst/>
                    <a:ahLst/>
                    <a:cxnLst>
                      <a:cxn ang="0">
                        <a:pos x="0" y="3"/>
                      </a:cxn>
                      <a:cxn ang="0">
                        <a:pos x="12" y="3"/>
                      </a:cxn>
                      <a:cxn ang="0">
                        <a:pos x="15" y="0"/>
                      </a:cxn>
                    </a:cxnLst>
                    <a:rect l="0" t="0" r="r" b="b"/>
                    <a:pathLst>
                      <a:path w="15" h="3">
                        <a:moveTo>
                          <a:pt x="0" y="3"/>
                        </a:moveTo>
                        <a:lnTo>
                          <a:pt x="12" y="3"/>
                        </a:lnTo>
                        <a:lnTo>
                          <a:pt x="15" y="0"/>
                        </a:lnTo>
                      </a:path>
                    </a:pathLst>
                  </a:custGeom>
                  <a:solidFill>
                    <a:srgbClr val="CCECFF"/>
                  </a:solidFill>
                  <a:ln w="14288" cap="flat">
                    <a:solidFill>
                      <a:srgbClr val="3333CC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57" name="Line 1041"/>
                  <p:cNvSpPr>
                    <a:spLocks noChangeShapeType="1"/>
                  </p:cNvSpPr>
                  <p:nvPr/>
                </p:nvSpPr>
                <p:spPr bwMode="auto">
                  <a:xfrm>
                    <a:off x="644" y="1538"/>
                    <a:ext cx="1" cy="83"/>
                  </a:xfrm>
                  <a:prstGeom prst="line">
                    <a:avLst/>
                  </a:prstGeom>
                  <a:noFill/>
                  <a:ln w="14288">
                    <a:solidFill>
                      <a:srgbClr val="3333CC"/>
                    </a:solidFill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017" name="Group 1042"/>
                <p:cNvGrpSpPr>
                  <a:grpSpLocks/>
                </p:cNvGrpSpPr>
                <p:nvPr/>
              </p:nvGrpSpPr>
              <p:grpSpPr bwMode="auto">
                <a:xfrm>
                  <a:off x="653" y="1511"/>
                  <a:ext cx="127" cy="110"/>
                  <a:chOff x="653" y="1511"/>
                  <a:chExt cx="127" cy="110"/>
                </a:xfrm>
              </p:grpSpPr>
              <p:sp>
                <p:nvSpPr>
                  <p:cNvPr id="1046" name="Freeform 1043"/>
                  <p:cNvSpPr>
                    <a:spLocks/>
                  </p:cNvSpPr>
                  <p:nvPr/>
                </p:nvSpPr>
                <p:spPr bwMode="auto">
                  <a:xfrm>
                    <a:off x="653" y="1511"/>
                    <a:ext cx="127" cy="110"/>
                  </a:xfrm>
                  <a:custGeom>
                    <a:avLst/>
                    <a:gdLst/>
                    <a:ahLst/>
                    <a:cxnLst>
                      <a:cxn ang="0">
                        <a:pos x="27" y="0"/>
                      </a:cxn>
                      <a:cxn ang="0">
                        <a:pos x="0" y="27"/>
                      </a:cxn>
                      <a:cxn ang="0">
                        <a:pos x="0" y="110"/>
                      </a:cxn>
                      <a:cxn ang="0">
                        <a:pos x="100" y="110"/>
                      </a:cxn>
                      <a:cxn ang="0">
                        <a:pos x="127" y="82"/>
                      </a:cxn>
                      <a:cxn ang="0">
                        <a:pos x="127" y="0"/>
                      </a:cxn>
                      <a:cxn ang="0">
                        <a:pos x="27" y="0"/>
                      </a:cxn>
                    </a:cxnLst>
                    <a:rect l="0" t="0" r="r" b="b"/>
                    <a:pathLst>
                      <a:path w="127" h="110">
                        <a:moveTo>
                          <a:pt x="27" y="0"/>
                        </a:moveTo>
                        <a:lnTo>
                          <a:pt x="0" y="27"/>
                        </a:lnTo>
                        <a:lnTo>
                          <a:pt x="0" y="110"/>
                        </a:lnTo>
                        <a:lnTo>
                          <a:pt x="100" y="110"/>
                        </a:lnTo>
                        <a:lnTo>
                          <a:pt x="127" y="82"/>
                        </a:lnTo>
                        <a:lnTo>
                          <a:pt x="127" y="0"/>
                        </a:lnTo>
                        <a:lnTo>
                          <a:pt x="27" y="0"/>
                        </a:lnTo>
                        <a:close/>
                      </a:path>
                    </a:pathLst>
                  </a:custGeom>
                  <a:solidFill>
                    <a:srgbClr val="CCEC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47" name="Freeform 1044"/>
                  <p:cNvSpPr>
                    <a:spLocks/>
                  </p:cNvSpPr>
                  <p:nvPr/>
                </p:nvSpPr>
                <p:spPr bwMode="auto">
                  <a:xfrm>
                    <a:off x="653" y="1511"/>
                    <a:ext cx="127" cy="27"/>
                  </a:xfrm>
                  <a:custGeom>
                    <a:avLst/>
                    <a:gdLst/>
                    <a:ahLst/>
                    <a:cxnLst>
                      <a:cxn ang="0">
                        <a:pos x="0" y="27"/>
                      </a:cxn>
                      <a:cxn ang="0">
                        <a:pos x="100" y="27"/>
                      </a:cxn>
                      <a:cxn ang="0">
                        <a:pos x="127" y="0"/>
                      </a:cxn>
                      <a:cxn ang="0">
                        <a:pos x="27" y="0"/>
                      </a:cxn>
                      <a:cxn ang="0">
                        <a:pos x="0" y="27"/>
                      </a:cxn>
                    </a:cxnLst>
                    <a:rect l="0" t="0" r="r" b="b"/>
                    <a:pathLst>
                      <a:path w="127" h="27">
                        <a:moveTo>
                          <a:pt x="0" y="27"/>
                        </a:moveTo>
                        <a:lnTo>
                          <a:pt x="100" y="27"/>
                        </a:lnTo>
                        <a:lnTo>
                          <a:pt x="127" y="0"/>
                        </a:lnTo>
                        <a:lnTo>
                          <a:pt x="27" y="0"/>
                        </a:lnTo>
                        <a:lnTo>
                          <a:pt x="0" y="27"/>
                        </a:lnTo>
                        <a:close/>
                      </a:path>
                    </a:pathLst>
                  </a:custGeom>
                  <a:solidFill>
                    <a:srgbClr val="CCEC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48" name="Freeform 1045"/>
                  <p:cNvSpPr>
                    <a:spLocks/>
                  </p:cNvSpPr>
                  <p:nvPr/>
                </p:nvSpPr>
                <p:spPr bwMode="auto">
                  <a:xfrm>
                    <a:off x="753" y="1511"/>
                    <a:ext cx="27" cy="110"/>
                  </a:xfrm>
                  <a:custGeom>
                    <a:avLst/>
                    <a:gdLst/>
                    <a:ahLst/>
                    <a:cxnLst>
                      <a:cxn ang="0">
                        <a:pos x="0" y="27"/>
                      </a:cxn>
                      <a:cxn ang="0">
                        <a:pos x="27" y="0"/>
                      </a:cxn>
                      <a:cxn ang="0">
                        <a:pos x="27" y="82"/>
                      </a:cxn>
                      <a:cxn ang="0">
                        <a:pos x="0" y="110"/>
                      </a:cxn>
                      <a:cxn ang="0">
                        <a:pos x="0" y="27"/>
                      </a:cxn>
                    </a:cxnLst>
                    <a:rect l="0" t="0" r="r" b="b"/>
                    <a:pathLst>
                      <a:path w="27" h="110">
                        <a:moveTo>
                          <a:pt x="0" y="27"/>
                        </a:moveTo>
                        <a:lnTo>
                          <a:pt x="27" y="0"/>
                        </a:lnTo>
                        <a:lnTo>
                          <a:pt x="27" y="82"/>
                        </a:lnTo>
                        <a:lnTo>
                          <a:pt x="0" y="110"/>
                        </a:lnTo>
                        <a:lnTo>
                          <a:pt x="0" y="27"/>
                        </a:lnTo>
                        <a:close/>
                      </a:path>
                    </a:pathLst>
                  </a:custGeom>
                  <a:solidFill>
                    <a:srgbClr val="CCEC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49" name="Freeform 1046"/>
                  <p:cNvSpPr>
                    <a:spLocks/>
                  </p:cNvSpPr>
                  <p:nvPr/>
                </p:nvSpPr>
                <p:spPr bwMode="auto">
                  <a:xfrm>
                    <a:off x="653" y="1511"/>
                    <a:ext cx="127" cy="110"/>
                  </a:xfrm>
                  <a:custGeom>
                    <a:avLst/>
                    <a:gdLst/>
                    <a:ahLst/>
                    <a:cxnLst>
                      <a:cxn ang="0">
                        <a:pos x="3" y="0"/>
                      </a:cxn>
                      <a:cxn ang="0">
                        <a:pos x="0" y="3"/>
                      </a:cxn>
                      <a:cxn ang="0">
                        <a:pos x="0" y="12"/>
                      </a:cxn>
                      <a:cxn ang="0">
                        <a:pos x="11" y="12"/>
                      </a:cxn>
                      <a:cxn ang="0">
                        <a:pos x="14" y="9"/>
                      </a:cxn>
                      <a:cxn ang="0">
                        <a:pos x="14" y="0"/>
                      </a:cxn>
                      <a:cxn ang="0">
                        <a:pos x="3" y="0"/>
                      </a:cxn>
                    </a:cxnLst>
                    <a:rect l="0" t="0" r="r" b="b"/>
                    <a:pathLst>
                      <a:path w="14" h="12">
                        <a:moveTo>
                          <a:pt x="3" y="0"/>
                        </a:moveTo>
                        <a:lnTo>
                          <a:pt x="0" y="3"/>
                        </a:lnTo>
                        <a:lnTo>
                          <a:pt x="0" y="12"/>
                        </a:lnTo>
                        <a:lnTo>
                          <a:pt x="11" y="12"/>
                        </a:lnTo>
                        <a:lnTo>
                          <a:pt x="14" y="9"/>
                        </a:lnTo>
                        <a:lnTo>
                          <a:pt x="14" y="0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CCECFF"/>
                  </a:solidFill>
                  <a:ln w="14288" cap="flat">
                    <a:solidFill>
                      <a:srgbClr val="3333CC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50" name="Freeform 1047"/>
                  <p:cNvSpPr>
                    <a:spLocks/>
                  </p:cNvSpPr>
                  <p:nvPr/>
                </p:nvSpPr>
                <p:spPr bwMode="auto">
                  <a:xfrm>
                    <a:off x="653" y="1511"/>
                    <a:ext cx="127" cy="27"/>
                  </a:xfrm>
                  <a:custGeom>
                    <a:avLst/>
                    <a:gdLst/>
                    <a:ahLst/>
                    <a:cxnLst>
                      <a:cxn ang="0">
                        <a:pos x="0" y="3"/>
                      </a:cxn>
                      <a:cxn ang="0">
                        <a:pos x="11" y="3"/>
                      </a:cxn>
                      <a:cxn ang="0">
                        <a:pos x="14" y="0"/>
                      </a:cxn>
                    </a:cxnLst>
                    <a:rect l="0" t="0" r="r" b="b"/>
                    <a:pathLst>
                      <a:path w="14" h="3">
                        <a:moveTo>
                          <a:pt x="0" y="3"/>
                        </a:moveTo>
                        <a:lnTo>
                          <a:pt x="11" y="3"/>
                        </a:lnTo>
                        <a:lnTo>
                          <a:pt x="14" y="0"/>
                        </a:lnTo>
                      </a:path>
                    </a:pathLst>
                  </a:custGeom>
                  <a:solidFill>
                    <a:srgbClr val="CCECFF"/>
                  </a:solidFill>
                  <a:ln w="14288" cap="flat">
                    <a:solidFill>
                      <a:srgbClr val="3333CC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51" name="Line 1048"/>
                  <p:cNvSpPr>
                    <a:spLocks noChangeShapeType="1"/>
                  </p:cNvSpPr>
                  <p:nvPr/>
                </p:nvSpPr>
                <p:spPr bwMode="auto">
                  <a:xfrm>
                    <a:off x="753" y="1538"/>
                    <a:ext cx="1" cy="83"/>
                  </a:xfrm>
                  <a:prstGeom prst="line">
                    <a:avLst/>
                  </a:prstGeom>
                  <a:noFill/>
                  <a:ln w="14288">
                    <a:solidFill>
                      <a:srgbClr val="3333CC"/>
                    </a:solidFill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018" name="Group 1049"/>
                <p:cNvGrpSpPr>
                  <a:grpSpLocks/>
                </p:cNvGrpSpPr>
                <p:nvPr/>
              </p:nvGrpSpPr>
              <p:grpSpPr bwMode="auto">
                <a:xfrm>
                  <a:off x="762" y="1511"/>
                  <a:ext cx="127" cy="110"/>
                  <a:chOff x="762" y="1511"/>
                  <a:chExt cx="127" cy="110"/>
                </a:xfrm>
              </p:grpSpPr>
              <p:sp>
                <p:nvSpPr>
                  <p:cNvPr id="1040" name="Freeform 1050"/>
                  <p:cNvSpPr>
                    <a:spLocks/>
                  </p:cNvSpPr>
                  <p:nvPr/>
                </p:nvSpPr>
                <p:spPr bwMode="auto">
                  <a:xfrm>
                    <a:off x="762" y="1511"/>
                    <a:ext cx="127" cy="110"/>
                  </a:xfrm>
                  <a:custGeom>
                    <a:avLst/>
                    <a:gdLst/>
                    <a:ahLst/>
                    <a:cxnLst>
                      <a:cxn ang="0">
                        <a:pos x="27" y="0"/>
                      </a:cxn>
                      <a:cxn ang="0">
                        <a:pos x="0" y="27"/>
                      </a:cxn>
                      <a:cxn ang="0">
                        <a:pos x="0" y="110"/>
                      </a:cxn>
                      <a:cxn ang="0">
                        <a:pos x="100" y="110"/>
                      </a:cxn>
                      <a:cxn ang="0">
                        <a:pos x="127" y="82"/>
                      </a:cxn>
                      <a:cxn ang="0">
                        <a:pos x="127" y="0"/>
                      </a:cxn>
                      <a:cxn ang="0">
                        <a:pos x="27" y="0"/>
                      </a:cxn>
                    </a:cxnLst>
                    <a:rect l="0" t="0" r="r" b="b"/>
                    <a:pathLst>
                      <a:path w="127" h="110">
                        <a:moveTo>
                          <a:pt x="27" y="0"/>
                        </a:moveTo>
                        <a:lnTo>
                          <a:pt x="0" y="27"/>
                        </a:lnTo>
                        <a:lnTo>
                          <a:pt x="0" y="110"/>
                        </a:lnTo>
                        <a:lnTo>
                          <a:pt x="100" y="110"/>
                        </a:lnTo>
                        <a:lnTo>
                          <a:pt x="127" y="82"/>
                        </a:lnTo>
                        <a:lnTo>
                          <a:pt x="127" y="0"/>
                        </a:lnTo>
                        <a:lnTo>
                          <a:pt x="27" y="0"/>
                        </a:lnTo>
                        <a:close/>
                      </a:path>
                    </a:pathLst>
                  </a:custGeom>
                  <a:solidFill>
                    <a:srgbClr val="CCEC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41" name="Freeform 1051"/>
                  <p:cNvSpPr>
                    <a:spLocks/>
                  </p:cNvSpPr>
                  <p:nvPr/>
                </p:nvSpPr>
                <p:spPr bwMode="auto">
                  <a:xfrm>
                    <a:off x="762" y="1511"/>
                    <a:ext cx="127" cy="27"/>
                  </a:xfrm>
                  <a:custGeom>
                    <a:avLst/>
                    <a:gdLst/>
                    <a:ahLst/>
                    <a:cxnLst>
                      <a:cxn ang="0">
                        <a:pos x="0" y="27"/>
                      </a:cxn>
                      <a:cxn ang="0">
                        <a:pos x="100" y="27"/>
                      </a:cxn>
                      <a:cxn ang="0">
                        <a:pos x="127" y="0"/>
                      </a:cxn>
                      <a:cxn ang="0">
                        <a:pos x="27" y="0"/>
                      </a:cxn>
                      <a:cxn ang="0">
                        <a:pos x="0" y="27"/>
                      </a:cxn>
                    </a:cxnLst>
                    <a:rect l="0" t="0" r="r" b="b"/>
                    <a:pathLst>
                      <a:path w="127" h="27">
                        <a:moveTo>
                          <a:pt x="0" y="27"/>
                        </a:moveTo>
                        <a:lnTo>
                          <a:pt x="100" y="27"/>
                        </a:lnTo>
                        <a:lnTo>
                          <a:pt x="127" y="0"/>
                        </a:lnTo>
                        <a:lnTo>
                          <a:pt x="27" y="0"/>
                        </a:lnTo>
                        <a:lnTo>
                          <a:pt x="0" y="27"/>
                        </a:lnTo>
                        <a:close/>
                      </a:path>
                    </a:pathLst>
                  </a:custGeom>
                  <a:solidFill>
                    <a:srgbClr val="CCEC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42" name="Freeform 1052"/>
                  <p:cNvSpPr>
                    <a:spLocks/>
                  </p:cNvSpPr>
                  <p:nvPr/>
                </p:nvSpPr>
                <p:spPr bwMode="auto">
                  <a:xfrm>
                    <a:off x="862" y="1511"/>
                    <a:ext cx="27" cy="110"/>
                  </a:xfrm>
                  <a:custGeom>
                    <a:avLst/>
                    <a:gdLst/>
                    <a:ahLst/>
                    <a:cxnLst>
                      <a:cxn ang="0">
                        <a:pos x="0" y="27"/>
                      </a:cxn>
                      <a:cxn ang="0">
                        <a:pos x="27" y="0"/>
                      </a:cxn>
                      <a:cxn ang="0">
                        <a:pos x="27" y="82"/>
                      </a:cxn>
                      <a:cxn ang="0">
                        <a:pos x="0" y="110"/>
                      </a:cxn>
                      <a:cxn ang="0">
                        <a:pos x="0" y="27"/>
                      </a:cxn>
                    </a:cxnLst>
                    <a:rect l="0" t="0" r="r" b="b"/>
                    <a:pathLst>
                      <a:path w="27" h="110">
                        <a:moveTo>
                          <a:pt x="0" y="27"/>
                        </a:moveTo>
                        <a:lnTo>
                          <a:pt x="27" y="0"/>
                        </a:lnTo>
                        <a:lnTo>
                          <a:pt x="27" y="82"/>
                        </a:lnTo>
                        <a:lnTo>
                          <a:pt x="0" y="110"/>
                        </a:lnTo>
                        <a:lnTo>
                          <a:pt x="0" y="27"/>
                        </a:lnTo>
                        <a:close/>
                      </a:path>
                    </a:pathLst>
                  </a:custGeom>
                  <a:solidFill>
                    <a:srgbClr val="CCEC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43" name="Freeform 1053"/>
                  <p:cNvSpPr>
                    <a:spLocks/>
                  </p:cNvSpPr>
                  <p:nvPr/>
                </p:nvSpPr>
                <p:spPr bwMode="auto">
                  <a:xfrm>
                    <a:off x="762" y="1511"/>
                    <a:ext cx="127" cy="110"/>
                  </a:xfrm>
                  <a:custGeom>
                    <a:avLst/>
                    <a:gdLst/>
                    <a:ahLst/>
                    <a:cxnLst>
                      <a:cxn ang="0">
                        <a:pos x="3" y="0"/>
                      </a:cxn>
                      <a:cxn ang="0">
                        <a:pos x="0" y="3"/>
                      </a:cxn>
                      <a:cxn ang="0">
                        <a:pos x="0" y="12"/>
                      </a:cxn>
                      <a:cxn ang="0">
                        <a:pos x="11" y="12"/>
                      </a:cxn>
                      <a:cxn ang="0">
                        <a:pos x="14" y="9"/>
                      </a:cxn>
                      <a:cxn ang="0">
                        <a:pos x="14" y="0"/>
                      </a:cxn>
                      <a:cxn ang="0">
                        <a:pos x="3" y="0"/>
                      </a:cxn>
                    </a:cxnLst>
                    <a:rect l="0" t="0" r="r" b="b"/>
                    <a:pathLst>
                      <a:path w="14" h="12">
                        <a:moveTo>
                          <a:pt x="3" y="0"/>
                        </a:moveTo>
                        <a:lnTo>
                          <a:pt x="0" y="3"/>
                        </a:lnTo>
                        <a:lnTo>
                          <a:pt x="0" y="12"/>
                        </a:lnTo>
                        <a:lnTo>
                          <a:pt x="11" y="12"/>
                        </a:lnTo>
                        <a:lnTo>
                          <a:pt x="14" y="9"/>
                        </a:lnTo>
                        <a:lnTo>
                          <a:pt x="14" y="0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CCECFF"/>
                  </a:solidFill>
                  <a:ln w="14288" cap="flat">
                    <a:solidFill>
                      <a:srgbClr val="3333CC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44" name="Freeform 1054"/>
                  <p:cNvSpPr>
                    <a:spLocks/>
                  </p:cNvSpPr>
                  <p:nvPr/>
                </p:nvSpPr>
                <p:spPr bwMode="auto">
                  <a:xfrm>
                    <a:off x="762" y="1511"/>
                    <a:ext cx="127" cy="27"/>
                  </a:xfrm>
                  <a:custGeom>
                    <a:avLst/>
                    <a:gdLst/>
                    <a:ahLst/>
                    <a:cxnLst>
                      <a:cxn ang="0">
                        <a:pos x="0" y="3"/>
                      </a:cxn>
                      <a:cxn ang="0">
                        <a:pos x="11" y="3"/>
                      </a:cxn>
                      <a:cxn ang="0">
                        <a:pos x="14" y="0"/>
                      </a:cxn>
                    </a:cxnLst>
                    <a:rect l="0" t="0" r="r" b="b"/>
                    <a:pathLst>
                      <a:path w="14" h="3">
                        <a:moveTo>
                          <a:pt x="0" y="3"/>
                        </a:moveTo>
                        <a:lnTo>
                          <a:pt x="11" y="3"/>
                        </a:lnTo>
                        <a:lnTo>
                          <a:pt x="14" y="0"/>
                        </a:lnTo>
                      </a:path>
                    </a:pathLst>
                  </a:custGeom>
                  <a:solidFill>
                    <a:srgbClr val="CCECFF"/>
                  </a:solidFill>
                  <a:ln w="14288" cap="flat">
                    <a:solidFill>
                      <a:srgbClr val="3333CC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45" name="Line 1055"/>
                  <p:cNvSpPr>
                    <a:spLocks noChangeShapeType="1"/>
                  </p:cNvSpPr>
                  <p:nvPr/>
                </p:nvSpPr>
                <p:spPr bwMode="auto">
                  <a:xfrm>
                    <a:off x="862" y="1538"/>
                    <a:ext cx="1" cy="83"/>
                  </a:xfrm>
                  <a:prstGeom prst="line">
                    <a:avLst/>
                  </a:prstGeom>
                  <a:noFill/>
                  <a:ln w="14288">
                    <a:solidFill>
                      <a:srgbClr val="3333CC"/>
                    </a:solidFill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037" name="Group 1056"/>
              <p:cNvGrpSpPr>
                <a:grpSpLocks/>
              </p:cNvGrpSpPr>
              <p:nvPr/>
            </p:nvGrpSpPr>
            <p:grpSpPr bwMode="auto">
              <a:xfrm>
                <a:off x="535" y="1410"/>
                <a:ext cx="354" cy="119"/>
                <a:chOff x="535" y="1410"/>
                <a:chExt cx="354" cy="119"/>
              </a:xfrm>
            </p:grpSpPr>
            <p:grpSp>
              <p:nvGrpSpPr>
                <p:cNvPr id="1038" name="Group 1057"/>
                <p:cNvGrpSpPr>
                  <a:grpSpLocks/>
                </p:cNvGrpSpPr>
                <p:nvPr/>
              </p:nvGrpSpPr>
              <p:grpSpPr bwMode="auto">
                <a:xfrm>
                  <a:off x="535" y="1410"/>
                  <a:ext cx="136" cy="119"/>
                  <a:chOff x="535" y="1410"/>
                  <a:chExt cx="136" cy="119"/>
                </a:xfrm>
              </p:grpSpPr>
              <p:sp>
                <p:nvSpPr>
                  <p:cNvPr id="1031" name="Freeform 1058"/>
                  <p:cNvSpPr>
                    <a:spLocks/>
                  </p:cNvSpPr>
                  <p:nvPr/>
                </p:nvSpPr>
                <p:spPr bwMode="auto">
                  <a:xfrm>
                    <a:off x="535" y="1410"/>
                    <a:ext cx="136" cy="119"/>
                  </a:xfrm>
                  <a:custGeom>
                    <a:avLst/>
                    <a:gdLst/>
                    <a:ahLst/>
                    <a:cxnLst>
                      <a:cxn ang="0">
                        <a:pos x="36" y="0"/>
                      </a:cxn>
                      <a:cxn ang="0">
                        <a:pos x="0" y="37"/>
                      </a:cxn>
                      <a:cxn ang="0">
                        <a:pos x="0" y="119"/>
                      </a:cxn>
                      <a:cxn ang="0">
                        <a:pos x="109" y="119"/>
                      </a:cxn>
                      <a:cxn ang="0">
                        <a:pos x="136" y="92"/>
                      </a:cxn>
                      <a:cxn ang="0">
                        <a:pos x="136" y="0"/>
                      </a:cxn>
                      <a:cxn ang="0">
                        <a:pos x="36" y="0"/>
                      </a:cxn>
                    </a:cxnLst>
                    <a:rect l="0" t="0" r="r" b="b"/>
                    <a:pathLst>
                      <a:path w="136" h="119">
                        <a:moveTo>
                          <a:pt x="36" y="0"/>
                        </a:moveTo>
                        <a:lnTo>
                          <a:pt x="0" y="37"/>
                        </a:lnTo>
                        <a:lnTo>
                          <a:pt x="0" y="119"/>
                        </a:lnTo>
                        <a:lnTo>
                          <a:pt x="109" y="119"/>
                        </a:lnTo>
                        <a:lnTo>
                          <a:pt x="136" y="92"/>
                        </a:lnTo>
                        <a:lnTo>
                          <a:pt x="136" y="0"/>
                        </a:lnTo>
                        <a:lnTo>
                          <a:pt x="36" y="0"/>
                        </a:lnTo>
                        <a:close/>
                      </a:path>
                    </a:pathLst>
                  </a:custGeom>
                  <a:solidFill>
                    <a:srgbClr val="CCEC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32" name="Freeform 1059"/>
                  <p:cNvSpPr>
                    <a:spLocks/>
                  </p:cNvSpPr>
                  <p:nvPr/>
                </p:nvSpPr>
                <p:spPr bwMode="auto">
                  <a:xfrm>
                    <a:off x="535" y="1410"/>
                    <a:ext cx="136" cy="37"/>
                  </a:xfrm>
                  <a:custGeom>
                    <a:avLst/>
                    <a:gdLst/>
                    <a:ahLst/>
                    <a:cxnLst>
                      <a:cxn ang="0">
                        <a:pos x="0" y="37"/>
                      </a:cxn>
                      <a:cxn ang="0">
                        <a:pos x="109" y="37"/>
                      </a:cxn>
                      <a:cxn ang="0">
                        <a:pos x="136" y="0"/>
                      </a:cxn>
                      <a:cxn ang="0">
                        <a:pos x="36" y="0"/>
                      </a:cxn>
                      <a:cxn ang="0">
                        <a:pos x="0" y="37"/>
                      </a:cxn>
                    </a:cxnLst>
                    <a:rect l="0" t="0" r="r" b="b"/>
                    <a:pathLst>
                      <a:path w="136" h="37">
                        <a:moveTo>
                          <a:pt x="0" y="37"/>
                        </a:moveTo>
                        <a:lnTo>
                          <a:pt x="109" y="37"/>
                        </a:lnTo>
                        <a:lnTo>
                          <a:pt x="136" y="0"/>
                        </a:lnTo>
                        <a:lnTo>
                          <a:pt x="36" y="0"/>
                        </a:lnTo>
                        <a:lnTo>
                          <a:pt x="0" y="37"/>
                        </a:lnTo>
                        <a:close/>
                      </a:path>
                    </a:pathLst>
                  </a:custGeom>
                  <a:solidFill>
                    <a:srgbClr val="CCEC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33" name="Freeform 1060"/>
                  <p:cNvSpPr>
                    <a:spLocks/>
                  </p:cNvSpPr>
                  <p:nvPr/>
                </p:nvSpPr>
                <p:spPr bwMode="auto">
                  <a:xfrm>
                    <a:off x="644" y="1410"/>
                    <a:ext cx="27" cy="119"/>
                  </a:xfrm>
                  <a:custGeom>
                    <a:avLst/>
                    <a:gdLst/>
                    <a:ahLst/>
                    <a:cxnLst>
                      <a:cxn ang="0">
                        <a:pos x="0" y="37"/>
                      </a:cxn>
                      <a:cxn ang="0">
                        <a:pos x="27" y="0"/>
                      </a:cxn>
                      <a:cxn ang="0">
                        <a:pos x="27" y="92"/>
                      </a:cxn>
                      <a:cxn ang="0">
                        <a:pos x="0" y="119"/>
                      </a:cxn>
                      <a:cxn ang="0">
                        <a:pos x="0" y="37"/>
                      </a:cxn>
                    </a:cxnLst>
                    <a:rect l="0" t="0" r="r" b="b"/>
                    <a:pathLst>
                      <a:path w="27" h="119">
                        <a:moveTo>
                          <a:pt x="0" y="37"/>
                        </a:moveTo>
                        <a:lnTo>
                          <a:pt x="27" y="0"/>
                        </a:lnTo>
                        <a:lnTo>
                          <a:pt x="27" y="92"/>
                        </a:lnTo>
                        <a:lnTo>
                          <a:pt x="0" y="119"/>
                        </a:lnTo>
                        <a:lnTo>
                          <a:pt x="0" y="37"/>
                        </a:lnTo>
                        <a:close/>
                      </a:path>
                    </a:pathLst>
                  </a:custGeom>
                  <a:solidFill>
                    <a:srgbClr val="CCEC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34" name="Freeform 1061"/>
                  <p:cNvSpPr>
                    <a:spLocks/>
                  </p:cNvSpPr>
                  <p:nvPr/>
                </p:nvSpPr>
                <p:spPr bwMode="auto">
                  <a:xfrm>
                    <a:off x="535" y="1410"/>
                    <a:ext cx="136" cy="119"/>
                  </a:xfrm>
                  <a:custGeom>
                    <a:avLst/>
                    <a:gdLst/>
                    <a:ahLst/>
                    <a:cxnLst>
                      <a:cxn ang="0">
                        <a:pos x="4" y="0"/>
                      </a:cxn>
                      <a:cxn ang="0">
                        <a:pos x="0" y="4"/>
                      </a:cxn>
                      <a:cxn ang="0">
                        <a:pos x="0" y="13"/>
                      </a:cxn>
                      <a:cxn ang="0">
                        <a:pos x="12" y="13"/>
                      </a:cxn>
                      <a:cxn ang="0">
                        <a:pos x="15" y="10"/>
                      </a:cxn>
                      <a:cxn ang="0">
                        <a:pos x="15" y="0"/>
                      </a:cxn>
                      <a:cxn ang="0">
                        <a:pos x="4" y="0"/>
                      </a:cxn>
                    </a:cxnLst>
                    <a:rect l="0" t="0" r="r" b="b"/>
                    <a:pathLst>
                      <a:path w="15" h="13">
                        <a:moveTo>
                          <a:pt x="4" y="0"/>
                        </a:moveTo>
                        <a:lnTo>
                          <a:pt x="0" y="4"/>
                        </a:lnTo>
                        <a:lnTo>
                          <a:pt x="0" y="13"/>
                        </a:lnTo>
                        <a:lnTo>
                          <a:pt x="12" y="13"/>
                        </a:lnTo>
                        <a:lnTo>
                          <a:pt x="15" y="10"/>
                        </a:lnTo>
                        <a:lnTo>
                          <a:pt x="15" y="0"/>
                        </a:lnTo>
                        <a:lnTo>
                          <a:pt x="4" y="0"/>
                        </a:lnTo>
                        <a:close/>
                      </a:path>
                    </a:pathLst>
                  </a:custGeom>
                  <a:solidFill>
                    <a:srgbClr val="CCECFF"/>
                  </a:solidFill>
                  <a:ln w="14288" cap="flat">
                    <a:solidFill>
                      <a:srgbClr val="3333CC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35" name="Freeform 1062"/>
                  <p:cNvSpPr>
                    <a:spLocks/>
                  </p:cNvSpPr>
                  <p:nvPr/>
                </p:nvSpPr>
                <p:spPr bwMode="auto">
                  <a:xfrm>
                    <a:off x="535" y="1410"/>
                    <a:ext cx="136" cy="37"/>
                  </a:xfrm>
                  <a:custGeom>
                    <a:avLst/>
                    <a:gdLst/>
                    <a:ahLst/>
                    <a:cxnLst>
                      <a:cxn ang="0">
                        <a:pos x="0" y="4"/>
                      </a:cxn>
                      <a:cxn ang="0">
                        <a:pos x="12" y="4"/>
                      </a:cxn>
                      <a:cxn ang="0">
                        <a:pos x="15" y="0"/>
                      </a:cxn>
                    </a:cxnLst>
                    <a:rect l="0" t="0" r="r" b="b"/>
                    <a:pathLst>
                      <a:path w="15" h="4">
                        <a:moveTo>
                          <a:pt x="0" y="4"/>
                        </a:moveTo>
                        <a:lnTo>
                          <a:pt x="12" y="4"/>
                        </a:lnTo>
                        <a:lnTo>
                          <a:pt x="15" y="0"/>
                        </a:lnTo>
                      </a:path>
                    </a:pathLst>
                  </a:custGeom>
                  <a:solidFill>
                    <a:srgbClr val="CCECFF"/>
                  </a:solidFill>
                  <a:ln w="14288" cap="flat">
                    <a:solidFill>
                      <a:srgbClr val="3333CC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36" name="Line 1063"/>
                  <p:cNvSpPr>
                    <a:spLocks noChangeShapeType="1"/>
                  </p:cNvSpPr>
                  <p:nvPr/>
                </p:nvSpPr>
                <p:spPr bwMode="auto">
                  <a:xfrm>
                    <a:off x="644" y="1447"/>
                    <a:ext cx="1" cy="82"/>
                  </a:xfrm>
                  <a:prstGeom prst="line">
                    <a:avLst/>
                  </a:prstGeom>
                  <a:noFill/>
                  <a:ln w="14288">
                    <a:solidFill>
                      <a:srgbClr val="3333CC"/>
                    </a:solidFill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039" name="Group 1064"/>
                <p:cNvGrpSpPr>
                  <a:grpSpLocks/>
                </p:cNvGrpSpPr>
                <p:nvPr/>
              </p:nvGrpSpPr>
              <p:grpSpPr bwMode="auto">
                <a:xfrm>
                  <a:off x="653" y="1410"/>
                  <a:ext cx="127" cy="119"/>
                  <a:chOff x="653" y="1410"/>
                  <a:chExt cx="127" cy="119"/>
                </a:xfrm>
              </p:grpSpPr>
              <p:sp>
                <p:nvSpPr>
                  <p:cNvPr id="1025" name="Freeform 1065"/>
                  <p:cNvSpPr>
                    <a:spLocks/>
                  </p:cNvSpPr>
                  <p:nvPr/>
                </p:nvSpPr>
                <p:spPr bwMode="auto">
                  <a:xfrm>
                    <a:off x="653" y="1410"/>
                    <a:ext cx="127" cy="119"/>
                  </a:xfrm>
                  <a:custGeom>
                    <a:avLst/>
                    <a:gdLst/>
                    <a:ahLst/>
                    <a:cxnLst>
                      <a:cxn ang="0">
                        <a:pos x="27" y="0"/>
                      </a:cxn>
                      <a:cxn ang="0">
                        <a:pos x="0" y="37"/>
                      </a:cxn>
                      <a:cxn ang="0">
                        <a:pos x="0" y="119"/>
                      </a:cxn>
                      <a:cxn ang="0">
                        <a:pos x="100" y="119"/>
                      </a:cxn>
                      <a:cxn ang="0">
                        <a:pos x="127" y="92"/>
                      </a:cxn>
                      <a:cxn ang="0">
                        <a:pos x="127" y="0"/>
                      </a:cxn>
                      <a:cxn ang="0">
                        <a:pos x="27" y="0"/>
                      </a:cxn>
                    </a:cxnLst>
                    <a:rect l="0" t="0" r="r" b="b"/>
                    <a:pathLst>
                      <a:path w="127" h="119">
                        <a:moveTo>
                          <a:pt x="27" y="0"/>
                        </a:moveTo>
                        <a:lnTo>
                          <a:pt x="0" y="37"/>
                        </a:lnTo>
                        <a:lnTo>
                          <a:pt x="0" y="119"/>
                        </a:lnTo>
                        <a:lnTo>
                          <a:pt x="100" y="119"/>
                        </a:lnTo>
                        <a:lnTo>
                          <a:pt x="127" y="92"/>
                        </a:lnTo>
                        <a:lnTo>
                          <a:pt x="127" y="0"/>
                        </a:lnTo>
                        <a:lnTo>
                          <a:pt x="27" y="0"/>
                        </a:lnTo>
                        <a:close/>
                      </a:path>
                    </a:pathLst>
                  </a:custGeom>
                  <a:solidFill>
                    <a:srgbClr val="CCEC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26" name="Freeform 1066"/>
                  <p:cNvSpPr>
                    <a:spLocks/>
                  </p:cNvSpPr>
                  <p:nvPr/>
                </p:nvSpPr>
                <p:spPr bwMode="auto">
                  <a:xfrm>
                    <a:off x="653" y="1410"/>
                    <a:ext cx="127" cy="37"/>
                  </a:xfrm>
                  <a:custGeom>
                    <a:avLst/>
                    <a:gdLst/>
                    <a:ahLst/>
                    <a:cxnLst>
                      <a:cxn ang="0">
                        <a:pos x="0" y="37"/>
                      </a:cxn>
                      <a:cxn ang="0">
                        <a:pos x="100" y="37"/>
                      </a:cxn>
                      <a:cxn ang="0">
                        <a:pos x="127" y="0"/>
                      </a:cxn>
                      <a:cxn ang="0">
                        <a:pos x="27" y="0"/>
                      </a:cxn>
                      <a:cxn ang="0">
                        <a:pos x="0" y="37"/>
                      </a:cxn>
                    </a:cxnLst>
                    <a:rect l="0" t="0" r="r" b="b"/>
                    <a:pathLst>
                      <a:path w="127" h="37">
                        <a:moveTo>
                          <a:pt x="0" y="37"/>
                        </a:moveTo>
                        <a:lnTo>
                          <a:pt x="100" y="37"/>
                        </a:lnTo>
                        <a:lnTo>
                          <a:pt x="127" y="0"/>
                        </a:lnTo>
                        <a:lnTo>
                          <a:pt x="27" y="0"/>
                        </a:lnTo>
                        <a:lnTo>
                          <a:pt x="0" y="37"/>
                        </a:lnTo>
                        <a:close/>
                      </a:path>
                    </a:pathLst>
                  </a:custGeom>
                  <a:solidFill>
                    <a:srgbClr val="CCEC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27" name="Freeform 1067"/>
                  <p:cNvSpPr>
                    <a:spLocks/>
                  </p:cNvSpPr>
                  <p:nvPr/>
                </p:nvSpPr>
                <p:spPr bwMode="auto">
                  <a:xfrm>
                    <a:off x="753" y="1410"/>
                    <a:ext cx="27" cy="119"/>
                  </a:xfrm>
                  <a:custGeom>
                    <a:avLst/>
                    <a:gdLst/>
                    <a:ahLst/>
                    <a:cxnLst>
                      <a:cxn ang="0">
                        <a:pos x="0" y="37"/>
                      </a:cxn>
                      <a:cxn ang="0">
                        <a:pos x="27" y="0"/>
                      </a:cxn>
                      <a:cxn ang="0">
                        <a:pos x="27" y="92"/>
                      </a:cxn>
                      <a:cxn ang="0">
                        <a:pos x="0" y="119"/>
                      </a:cxn>
                      <a:cxn ang="0">
                        <a:pos x="0" y="37"/>
                      </a:cxn>
                    </a:cxnLst>
                    <a:rect l="0" t="0" r="r" b="b"/>
                    <a:pathLst>
                      <a:path w="27" h="119">
                        <a:moveTo>
                          <a:pt x="0" y="37"/>
                        </a:moveTo>
                        <a:lnTo>
                          <a:pt x="27" y="0"/>
                        </a:lnTo>
                        <a:lnTo>
                          <a:pt x="27" y="92"/>
                        </a:lnTo>
                        <a:lnTo>
                          <a:pt x="0" y="119"/>
                        </a:lnTo>
                        <a:lnTo>
                          <a:pt x="0" y="37"/>
                        </a:lnTo>
                        <a:close/>
                      </a:path>
                    </a:pathLst>
                  </a:custGeom>
                  <a:solidFill>
                    <a:srgbClr val="CCEC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28" name="Freeform 1068"/>
                  <p:cNvSpPr>
                    <a:spLocks/>
                  </p:cNvSpPr>
                  <p:nvPr/>
                </p:nvSpPr>
                <p:spPr bwMode="auto">
                  <a:xfrm>
                    <a:off x="653" y="1410"/>
                    <a:ext cx="127" cy="119"/>
                  </a:xfrm>
                  <a:custGeom>
                    <a:avLst/>
                    <a:gdLst/>
                    <a:ahLst/>
                    <a:cxnLst>
                      <a:cxn ang="0">
                        <a:pos x="3" y="0"/>
                      </a:cxn>
                      <a:cxn ang="0">
                        <a:pos x="0" y="4"/>
                      </a:cxn>
                      <a:cxn ang="0">
                        <a:pos x="0" y="13"/>
                      </a:cxn>
                      <a:cxn ang="0">
                        <a:pos x="11" y="13"/>
                      </a:cxn>
                      <a:cxn ang="0">
                        <a:pos x="14" y="10"/>
                      </a:cxn>
                      <a:cxn ang="0">
                        <a:pos x="14" y="0"/>
                      </a:cxn>
                      <a:cxn ang="0">
                        <a:pos x="3" y="0"/>
                      </a:cxn>
                    </a:cxnLst>
                    <a:rect l="0" t="0" r="r" b="b"/>
                    <a:pathLst>
                      <a:path w="14" h="13">
                        <a:moveTo>
                          <a:pt x="3" y="0"/>
                        </a:moveTo>
                        <a:lnTo>
                          <a:pt x="0" y="4"/>
                        </a:lnTo>
                        <a:lnTo>
                          <a:pt x="0" y="13"/>
                        </a:lnTo>
                        <a:lnTo>
                          <a:pt x="11" y="13"/>
                        </a:lnTo>
                        <a:lnTo>
                          <a:pt x="14" y="10"/>
                        </a:lnTo>
                        <a:lnTo>
                          <a:pt x="14" y="0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CCECFF"/>
                  </a:solidFill>
                  <a:ln w="14288" cap="flat">
                    <a:solidFill>
                      <a:srgbClr val="3333CC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29" name="Freeform 1069"/>
                  <p:cNvSpPr>
                    <a:spLocks/>
                  </p:cNvSpPr>
                  <p:nvPr/>
                </p:nvSpPr>
                <p:spPr bwMode="auto">
                  <a:xfrm>
                    <a:off x="653" y="1410"/>
                    <a:ext cx="127" cy="37"/>
                  </a:xfrm>
                  <a:custGeom>
                    <a:avLst/>
                    <a:gdLst/>
                    <a:ahLst/>
                    <a:cxnLst>
                      <a:cxn ang="0">
                        <a:pos x="0" y="4"/>
                      </a:cxn>
                      <a:cxn ang="0">
                        <a:pos x="11" y="4"/>
                      </a:cxn>
                      <a:cxn ang="0">
                        <a:pos x="14" y="0"/>
                      </a:cxn>
                    </a:cxnLst>
                    <a:rect l="0" t="0" r="r" b="b"/>
                    <a:pathLst>
                      <a:path w="14" h="4">
                        <a:moveTo>
                          <a:pt x="0" y="4"/>
                        </a:moveTo>
                        <a:lnTo>
                          <a:pt x="11" y="4"/>
                        </a:lnTo>
                        <a:lnTo>
                          <a:pt x="14" y="0"/>
                        </a:lnTo>
                      </a:path>
                    </a:pathLst>
                  </a:custGeom>
                  <a:solidFill>
                    <a:srgbClr val="CCECFF"/>
                  </a:solidFill>
                  <a:ln w="14288" cap="flat">
                    <a:solidFill>
                      <a:srgbClr val="3333CC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30" name="Line 1070"/>
                  <p:cNvSpPr>
                    <a:spLocks noChangeShapeType="1"/>
                  </p:cNvSpPr>
                  <p:nvPr/>
                </p:nvSpPr>
                <p:spPr bwMode="auto">
                  <a:xfrm>
                    <a:off x="753" y="1447"/>
                    <a:ext cx="1" cy="82"/>
                  </a:xfrm>
                  <a:prstGeom prst="line">
                    <a:avLst/>
                  </a:prstGeom>
                  <a:noFill/>
                  <a:ln w="14288">
                    <a:solidFill>
                      <a:srgbClr val="3333CC"/>
                    </a:solidFill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058" name="Group 1071"/>
                <p:cNvGrpSpPr>
                  <a:grpSpLocks/>
                </p:cNvGrpSpPr>
                <p:nvPr/>
              </p:nvGrpSpPr>
              <p:grpSpPr bwMode="auto">
                <a:xfrm>
                  <a:off x="762" y="1410"/>
                  <a:ext cx="127" cy="119"/>
                  <a:chOff x="762" y="1410"/>
                  <a:chExt cx="127" cy="119"/>
                </a:xfrm>
              </p:grpSpPr>
              <p:sp>
                <p:nvSpPr>
                  <p:cNvPr id="1019" name="Freeform 1072"/>
                  <p:cNvSpPr>
                    <a:spLocks/>
                  </p:cNvSpPr>
                  <p:nvPr/>
                </p:nvSpPr>
                <p:spPr bwMode="auto">
                  <a:xfrm>
                    <a:off x="762" y="1410"/>
                    <a:ext cx="127" cy="119"/>
                  </a:xfrm>
                  <a:custGeom>
                    <a:avLst/>
                    <a:gdLst/>
                    <a:ahLst/>
                    <a:cxnLst>
                      <a:cxn ang="0">
                        <a:pos x="27" y="0"/>
                      </a:cxn>
                      <a:cxn ang="0">
                        <a:pos x="0" y="37"/>
                      </a:cxn>
                      <a:cxn ang="0">
                        <a:pos x="0" y="119"/>
                      </a:cxn>
                      <a:cxn ang="0">
                        <a:pos x="100" y="119"/>
                      </a:cxn>
                      <a:cxn ang="0">
                        <a:pos x="127" y="92"/>
                      </a:cxn>
                      <a:cxn ang="0">
                        <a:pos x="127" y="0"/>
                      </a:cxn>
                      <a:cxn ang="0">
                        <a:pos x="27" y="0"/>
                      </a:cxn>
                    </a:cxnLst>
                    <a:rect l="0" t="0" r="r" b="b"/>
                    <a:pathLst>
                      <a:path w="127" h="119">
                        <a:moveTo>
                          <a:pt x="27" y="0"/>
                        </a:moveTo>
                        <a:lnTo>
                          <a:pt x="0" y="37"/>
                        </a:lnTo>
                        <a:lnTo>
                          <a:pt x="0" y="119"/>
                        </a:lnTo>
                        <a:lnTo>
                          <a:pt x="100" y="119"/>
                        </a:lnTo>
                        <a:lnTo>
                          <a:pt x="127" y="92"/>
                        </a:lnTo>
                        <a:lnTo>
                          <a:pt x="127" y="0"/>
                        </a:lnTo>
                        <a:lnTo>
                          <a:pt x="27" y="0"/>
                        </a:lnTo>
                        <a:close/>
                      </a:path>
                    </a:pathLst>
                  </a:custGeom>
                  <a:solidFill>
                    <a:srgbClr val="CCEC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20" name="Freeform 1073"/>
                  <p:cNvSpPr>
                    <a:spLocks/>
                  </p:cNvSpPr>
                  <p:nvPr/>
                </p:nvSpPr>
                <p:spPr bwMode="auto">
                  <a:xfrm>
                    <a:off x="762" y="1410"/>
                    <a:ext cx="127" cy="37"/>
                  </a:xfrm>
                  <a:custGeom>
                    <a:avLst/>
                    <a:gdLst/>
                    <a:ahLst/>
                    <a:cxnLst>
                      <a:cxn ang="0">
                        <a:pos x="0" y="37"/>
                      </a:cxn>
                      <a:cxn ang="0">
                        <a:pos x="100" y="37"/>
                      </a:cxn>
                      <a:cxn ang="0">
                        <a:pos x="127" y="0"/>
                      </a:cxn>
                      <a:cxn ang="0">
                        <a:pos x="27" y="0"/>
                      </a:cxn>
                      <a:cxn ang="0">
                        <a:pos x="0" y="37"/>
                      </a:cxn>
                    </a:cxnLst>
                    <a:rect l="0" t="0" r="r" b="b"/>
                    <a:pathLst>
                      <a:path w="127" h="37">
                        <a:moveTo>
                          <a:pt x="0" y="37"/>
                        </a:moveTo>
                        <a:lnTo>
                          <a:pt x="100" y="37"/>
                        </a:lnTo>
                        <a:lnTo>
                          <a:pt x="127" y="0"/>
                        </a:lnTo>
                        <a:lnTo>
                          <a:pt x="27" y="0"/>
                        </a:lnTo>
                        <a:lnTo>
                          <a:pt x="0" y="37"/>
                        </a:lnTo>
                        <a:close/>
                      </a:path>
                    </a:pathLst>
                  </a:custGeom>
                  <a:solidFill>
                    <a:srgbClr val="CCEC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21" name="Freeform 1074"/>
                  <p:cNvSpPr>
                    <a:spLocks/>
                  </p:cNvSpPr>
                  <p:nvPr/>
                </p:nvSpPr>
                <p:spPr bwMode="auto">
                  <a:xfrm>
                    <a:off x="862" y="1410"/>
                    <a:ext cx="27" cy="119"/>
                  </a:xfrm>
                  <a:custGeom>
                    <a:avLst/>
                    <a:gdLst/>
                    <a:ahLst/>
                    <a:cxnLst>
                      <a:cxn ang="0">
                        <a:pos x="0" y="37"/>
                      </a:cxn>
                      <a:cxn ang="0">
                        <a:pos x="27" y="0"/>
                      </a:cxn>
                      <a:cxn ang="0">
                        <a:pos x="27" y="92"/>
                      </a:cxn>
                      <a:cxn ang="0">
                        <a:pos x="0" y="119"/>
                      </a:cxn>
                      <a:cxn ang="0">
                        <a:pos x="0" y="37"/>
                      </a:cxn>
                    </a:cxnLst>
                    <a:rect l="0" t="0" r="r" b="b"/>
                    <a:pathLst>
                      <a:path w="27" h="119">
                        <a:moveTo>
                          <a:pt x="0" y="37"/>
                        </a:moveTo>
                        <a:lnTo>
                          <a:pt x="27" y="0"/>
                        </a:lnTo>
                        <a:lnTo>
                          <a:pt x="27" y="92"/>
                        </a:lnTo>
                        <a:lnTo>
                          <a:pt x="0" y="119"/>
                        </a:lnTo>
                        <a:lnTo>
                          <a:pt x="0" y="37"/>
                        </a:lnTo>
                        <a:close/>
                      </a:path>
                    </a:pathLst>
                  </a:custGeom>
                  <a:solidFill>
                    <a:srgbClr val="CCEC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22" name="Freeform 1075"/>
                  <p:cNvSpPr>
                    <a:spLocks/>
                  </p:cNvSpPr>
                  <p:nvPr/>
                </p:nvSpPr>
                <p:spPr bwMode="auto">
                  <a:xfrm>
                    <a:off x="762" y="1410"/>
                    <a:ext cx="127" cy="119"/>
                  </a:xfrm>
                  <a:custGeom>
                    <a:avLst/>
                    <a:gdLst/>
                    <a:ahLst/>
                    <a:cxnLst>
                      <a:cxn ang="0">
                        <a:pos x="3" y="0"/>
                      </a:cxn>
                      <a:cxn ang="0">
                        <a:pos x="0" y="4"/>
                      </a:cxn>
                      <a:cxn ang="0">
                        <a:pos x="0" y="13"/>
                      </a:cxn>
                      <a:cxn ang="0">
                        <a:pos x="11" y="13"/>
                      </a:cxn>
                      <a:cxn ang="0">
                        <a:pos x="14" y="10"/>
                      </a:cxn>
                      <a:cxn ang="0">
                        <a:pos x="14" y="0"/>
                      </a:cxn>
                      <a:cxn ang="0">
                        <a:pos x="3" y="0"/>
                      </a:cxn>
                    </a:cxnLst>
                    <a:rect l="0" t="0" r="r" b="b"/>
                    <a:pathLst>
                      <a:path w="14" h="13">
                        <a:moveTo>
                          <a:pt x="3" y="0"/>
                        </a:moveTo>
                        <a:lnTo>
                          <a:pt x="0" y="4"/>
                        </a:lnTo>
                        <a:lnTo>
                          <a:pt x="0" y="13"/>
                        </a:lnTo>
                        <a:lnTo>
                          <a:pt x="11" y="13"/>
                        </a:lnTo>
                        <a:lnTo>
                          <a:pt x="14" y="10"/>
                        </a:lnTo>
                        <a:lnTo>
                          <a:pt x="14" y="0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CCECFF"/>
                  </a:solidFill>
                  <a:ln w="14288" cap="flat">
                    <a:solidFill>
                      <a:srgbClr val="3333CC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23" name="Freeform 1076"/>
                  <p:cNvSpPr>
                    <a:spLocks/>
                  </p:cNvSpPr>
                  <p:nvPr/>
                </p:nvSpPr>
                <p:spPr bwMode="auto">
                  <a:xfrm>
                    <a:off x="762" y="1410"/>
                    <a:ext cx="127" cy="37"/>
                  </a:xfrm>
                  <a:custGeom>
                    <a:avLst/>
                    <a:gdLst/>
                    <a:ahLst/>
                    <a:cxnLst>
                      <a:cxn ang="0">
                        <a:pos x="0" y="4"/>
                      </a:cxn>
                      <a:cxn ang="0">
                        <a:pos x="11" y="4"/>
                      </a:cxn>
                      <a:cxn ang="0">
                        <a:pos x="14" y="0"/>
                      </a:cxn>
                    </a:cxnLst>
                    <a:rect l="0" t="0" r="r" b="b"/>
                    <a:pathLst>
                      <a:path w="14" h="4">
                        <a:moveTo>
                          <a:pt x="0" y="4"/>
                        </a:moveTo>
                        <a:lnTo>
                          <a:pt x="11" y="4"/>
                        </a:lnTo>
                        <a:lnTo>
                          <a:pt x="14" y="0"/>
                        </a:lnTo>
                      </a:path>
                    </a:pathLst>
                  </a:custGeom>
                  <a:solidFill>
                    <a:srgbClr val="CCECFF"/>
                  </a:solidFill>
                  <a:ln w="14288" cap="flat">
                    <a:solidFill>
                      <a:srgbClr val="3333CC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24" name="Line 1077"/>
                  <p:cNvSpPr>
                    <a:spLocks noChangeShapeType="1"/>
                  </p:cNvSpPr>
                  <p:nvPr/>
                </p:nvSpPr>
                <p:spPr bwMode="auto">
                  <a:xfrm>
                    <a:off x="862" y="1447"/>
                    <a:ext cx="1" cy="82"/>
                  </a:xfrm>
                  <a:prstGeom prst="line">
                    <a:avLst/>
                  </a:prstGeom>
                  <a:noFill/>
                  <a:ln w="14288">
                    <a:solidFill>
                      <a:srgbClr val="3333CC"/>
                    </a:solidFill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1079" name="Text Box 1079"/>
            <p:cNvSpPr txBox="1">
              <a:spLocks noChangeArrowheads="1"/>
            </p:cNvSpPr>
            <p:nvPr/>
          </p:nvSpPr>
          <p:spPr bwMode="auto">
            <a:xfrm>
              <a:off x="682625" y="6008688"/>
              <a:ext cx="2770188" cy="577850"/>
            </a:xfrm>
            <a:prstGeom prst="rect">
              <a:avLst/>
            </a:prstGeom>
            <a:noFill/>
            <a:ln w="19050" cap="sq">
              <a:noFill/>
              <a:miter lim="800000"/>
              <a:headEnd/>
              <a:tailEnd/>
            </a:ln>
            <a:effectLst/>
          </p:spPr>
          <p:txBody>
            <a:bodyPr wrap="none" lIns="182880" tIns="137160" rIns="182880" bIns="137160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>
                  <a:solidFill>
                    <a:srgbClr val="008080"/>
                  </a:solidFill>
                </a:rPr>
                <a:t>Global Address Space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NNL_Presentation">
  <a:themeElements>
    <a:clrScheme name="PNNL_Presentation_Template 11">
      <a:dk1>
        <a:srgbClr val="000000"/>
      </a:dk1>
      <a:lt1>
        <a:srgbClr val="FFFFFF"/>
      </a:lt1>
      <a:dk2>
        <a:srgbClr val="CB7023"/>
      </a:dk2>
      <a:lt2>
        <a:srgbClr val="333333"/>
      </a:lt2>
      <a:accent1>
        <a:srgbClr val="DDDDDD"/>
      </a:accent1>
      <a:accent2>
        <a:srgbClr val="808080"/>
      </a:accent2>
      <a:accent3>
        <a:srgbClr val="FFFFFF"/>
      </a:accent3>
      <a:accent4>
        <a:srgbClr val="000000"/>
      </a:accent4>
      <a:accent5>
        <a:srgbClr val="EBEBEB"/>
      </a:accent5>
      <a:accent6>
        <a:srgbClr val="737373"/>
      </a:accent6>
      <a:hlink>
        <a:srgbClr val="4D4D4D"/>
      </a:hlink>
      <a:folHlink>
        <a:srgbClr val="EAEAEA"/>
      </a:folHlink>
    </a:clrScheme>
    <a:fontScheme name="PNNL_Presentation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tailEnd type="arrow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PNNL_Presentation_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NNL_Presentation_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NNL_Presentation_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NNL_Presentation_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NNL_Presentatio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NNL_Presentatio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NNL_Presentatio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NNL_Presentation_Template 8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0000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E7B900"/>
        </a:accent6>
        <a:hlink>
          <a:srgbClr val="CC33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NNL_Presentation_Template 9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0000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E7B900"/>
        </a:accent6>
        <a:hlink>
          <a:srgbClr val="006600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NNL_Presentation_Template 10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3366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DB8CA"/>
        </a:accent5>
        <a:accent6>
          <a:srgbClr val="E7B900"/>
        </a:accent6>
        <a:hlink>
          <a:srgbClr val="008080"/>
        </a:hlink>
        <a:folHlink>
          <a:srgbClr val="9900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NNL_Presentation_Template 11">
        <a:dk1>
          <a:srgbClr val="000000"/>
        </a:dk1>
        <a:lt1>
          <a:srgbClr val="FFFFFF"/>
        </a:lt1>
        <a:dk2>
          <a:srgbClr val="CB7023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39113</TotalTime>
  <Words>1025</Words>
  <Application>Microsoft Macintosh PowerPoint</Application>
  <PresentationFormat>On-screen Show (4:3)</PresentationFormat>
  <Paragraphs>232</Paragraphs>
  <Slides>21</Slides>
  <Notes>4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PNNL_Presentation</vt:lpstr>
      <vt:lpstr>Dynamic Time Variant Connection Management for PGAS Models on InfiniBand</vt:lpstr>
      <vt:lpstr>Outline</vt:lpstr>
      <vt:lpstr>Introduction</vt:lpstr>
      <vt:lpstr>InfiniBand Connection Management</vt:lpstr>
      <vt:lpstr>Use Cases for PGAS Models</vt:lpstr>
      <vt:lpstr>Problem Statement</vt:lpstr>
      <vt:lpstr>Outline</vt:lpstr>
      <vt:lpstr>InfiniBand Transport Semantics</vt:lpstr>
      <vt:lpstr>Global Arrays</vt:lpstr>
      <vt:lpstr>Aggregate Remote Memory Copy Interface</vt:lpstr>
      <vt:lpstr>Outline</vt:lpstr>
      <vt:lpstr>Connection Structure in ARMCI</vt:lpstr>
      <vt:lpstr>Connection Cache Management</vt:lpstr>
      <vt:lpstr>Overlap Disconnection Protocol</vt:lpstr>
      <vt:lpstr>Outline</vt:lpstr>
      <vt:lpstr>Performance Evaluation</vt:lpstr>
      <vt:lpstr>Performance Evaluation with NWChem</vt:lpstr>
      <vt:lpstr>Performance Evaluation :NWChem (Contd)</vt:lpstr>
      <vt:lpstr>Performance Evaluation :STOMP</vt:lpstr>
      <vt:lpstr>Conclusions and Future Work</vt:lpstr>
      <vt:lpstr>Questions</vt:lpstr>
    </vt:vector>
  </TitlesOfParts>
  <Company>Pacific Northwest National Laboratory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staff</dc:creator>
  <cp:lastModifiedBy>Abhinav Vishnu</cp:lastModifiedBy>
  <cp:revision>1636</cp:revision>
  <dcterms:created xsi:type="dcterms:W3CDTF">2011-05-25T18:11:07Z</dcterms:created>
  <dcterms:modified xsi:type="dcterms:W3CDTF">2011-05-25T18:12:18Z</dcterms:modified>
</cp:coreProperties>
</file>