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9"/>
  </p:notesMasterIdLst>
  <p:sldIdLst>
    <p:sldId id="681" r:id="rId3"/>
    <p:sldId id="682" r:id="rId4"/>
    <p:sldId id="683" r:id="rId5"/>
    <p:sldId id="684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6" r:id="rId17"/>
    <p:sldId id="695" r:id="rId18"/>
  </p:sldIdLst>
  <p:sldSz cx="18291175" cy="13717588"/>
  <p:notesSz cx="7077075" cy="9004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9137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8275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27412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36550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4568797" algn="l" defTabSz="1827527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5482562" algn="l" defTabSz="1827527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6396320" algn="l" defTabSz="1827527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7310075" algn="l" defTabSz="1827527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89F"/>
    <a:srgbClr val="FFE07D"/>
    <a:srgbClr val="00AC4E"/>
    <a:srgbClr val="00642D"/>
    <a:srgbClr val="BA4134"/>
    <a:srgbClr val="D1E183"/>
    <a:srgbClr val="A85C69"/>
    <a:srgbClr val="CB99CB"/>
    <a:srgbClr val="E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93508" autoAdjust="0"/>
  </p:normalViewPr>
  <p:slideViewPr>
    <p:cSldViewPr>
      <p:cViewPr varScale="1">
        <p:scale>
          <a:sx n="78" d="100"/>
          <a:sy n="78" d="100"/>
        </p:scale>
        <p:origin x="-2008" y="-96"/>
      </p:cViewPr>
      <p:guideLst>
        <p:guide orient="horz" pos="4321"/>
        <p:guide pos="5761"/>
      </p:guideLst>
    </p:cSldViewPr>
  </p:slideViewPr>
  <p:outlineViewPr>
    <p:cViewPr>
      <p:scale>
        <a:sx n="33" d="100"/>
        <a:sy n="33" d="100"/>
      </p:scale>
      <p:origin x="0" y="15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705" y="0"/>
            <a:ext cx="3066733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4688"/>
            <a:ext cx="4502150" cy="337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7708" y="4277043"/>
            <a:ext cx="5661660" cy="40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2522"/>
            <a:ext cx="3066733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705" y="8552522"/>
            <a:ext cx="3066733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3DC0A46-57C3-4CDD-AE29-F7783E72B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30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913755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827527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2741282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3655037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4568797" algn="l" defTabSz="18275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2562" algn="l" defTabSz="18275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6320" algn="l" defTabSz="18275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0075" algn="l" defTabSz="18275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[1] </a:t>
            </a:r>
            <a:r>
              <a:rPr lang="en-US" altLang="zh-CN" sz="24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Baliga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J.; </a:t>
            </a:r>
            <a:r>
              <a:rPr lang="en-US" altLang="zh-CN" sz="24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Ayre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R.W.A.; Hinton, K.; Tucker, R.S.; , Green Cloud Computing: Balancing Energy in Processing, Storage, and Transport,</a:t>
            </a:r>
          </a:p>
          <a:p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Proceedings of the IEEE , 99(1), 149-167 (2011)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DC0A46-57C3-4CDD-AE29-F7783E72B3C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96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838" y="4261361"/>
            <a:ext cx="15547499" cy="29403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676" y="7773300"/>
            <a:ext cx="12803823" cy="3505606"/>
          </a:xfrm>
        </p:spPr>
        <p:txBody>
          <a:bodyPr/>
          <a:lstStyle>
            <a:lvl1pPr marL="0" indent="0" algn="ctr">
              <a:buNone/>
              <a:defRPr/>
            </a:lvl1pPr>
            <a:lvl2pPr marL="913755" indent="0" algn="ctr">
              <a:buNone/>
              <a:defRPr/>
            </a:lvl2pPr>
            <a:lvl3pPr marL="1827527" indent="0" algn="ctr">
              <a:buNone/>
              <a:defRPr/>
            </a:lvl3pPr>
            <a:lvl4pPr marL="2741282" indent="0" algn="ctr">
              <a:buNone/>
              <a:defRPr/>
            </a:lvl4pPr>
            <a:lvl5pPr marL="3655037" indent="0" algn="ctr">
              <a:buNone/>
              <a:defRPr/>
            </a:lvl5pPr>
            <a:lvl6pPr marL="4568797" indent="0" algn="ctr">
              <a:buNone/>
              <a:defRPr/>
            </a:lvl6pPr>
            <a:lvl7pPr marL="5482562" indent="0" algn="ctr">
              <a:buNone/>
              <a:defRPr/>
            </a:lvl7pPr>
            <a:lvl8pPr marL="6396320" indent="0" algn="ctr">
              <a:buNone/>
              <a:defRPr/>
            </a:lvl8pPr>
            <a:lvl9pPr marL="731007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60A7B-7806-4BE6-A992-B24D77915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D461-688B-4905-87B0-70008CEBA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356385" y="1816311"/>
            <a:ext cx="4185377" cy="10437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0714" y="1816311"/>
            <a:ext cx="12260802" cy="104374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6E83E-48EF-4A49-99B2-62B66BE87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713" y="1816327"/>
            <a:ext cx="16751032" cy="158450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713" y="3400820"/>
            <a:ext cx="8202448" cy="8852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9298031" y="3400837"/>
            <a:ext cx="8202450" cy="4274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298031" y="7979717"/>
            <a:ext cx="8202450" cy="4274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102A3-8D9D-4C4D-8FC0-B8D0513FD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838" y="4261361"/>
            <a:ext cx="15547499" cy="29403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676" y="7773300"/>
            <a:ext cx="12803823" cy="3505606"/>
          </a:xfrm>
        </p:spPr>
        <p:txBody>
          <a:bodyPr/>
          <a:lstStyle>
            <a:lvl1pPr marL="0" indent="0" algn="ctr">
              <a:buNone/>
              <a:defRPr/>
            </a:lvl1pPr>
            <a:lvl2pPr marL="913755" indent="0" algn="ctr">
              <a:buNone/>
              <a:defRPr/>
            </a:lvl2pPr>
            <a:lvl3pPr marL="1827527" indent="0" algn="ctr">
              <a:buNone/>
              <a:defRPr/>
            </a:lvl3pPr>
            <a:lvl4pPr marL="2741282" indent="0" algn="ctr">
              <a:buNone/>
              <a:defRPr/>
            </a:lvl4pPr>
            <a:lvl5pPr marL="3655037" indent="0" algn="ctr">
              <a:buNone/>
              <a:defRPr/>
            </a:lvl5pPr>
            <a:lvl6pPr marL="4568797" indent="0" algn="ctr">
              <a:buNone/>
              <a:defRPr/>
            </a:lvl6pPr>
            <a:lvl7pPr marL="5482562" indent="0" algn="ctr">
              <a:buNone/>
              <a:defRPr/>
            </a:lvl7pPr>
            <a:lvl8pPr marL="6396320" indent="0" algn="ctr">
              <a:buNone/>
              <a:defRPr/>
            </a:lvl8pPr>
            <a:lvl9pPr marL="731007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7BBF1-4036-4D13-8686-595B2C3DB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A8BFE-F345-4E03-9020-FDEC4062D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877" y="8814838"/>
            <a:ext cx="15547499" cy="2724465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877" y="5814116"/>
            <a:ext cx="15547499" cy="3000721"/>
          </a:xfrm>
        </p:spPr>
        <p:txBody>
          <a:bodyPr anchor="b"/>
          <a:lstStyle>
            <a:lvl1pPr marL="0" indent="0">
              <a:buNone/>
              <a:defRPr sz="4000"/>
            </a:lvl1pPr>
            <a:lvl2pPr marL="913755" indent="0">
              <a:buNone/>
              <a:defRPr sz="3600"/>
            </a:lvl2pPr>
            <a:lvl3pPr marL="1827527" indent="0">
              <a:buNone/>
              <a:defRPr sz="3200"/>
            </a:lvl3pPr>
            <a:lvl4pPr marL="2741282" indent="0">
              <a:buNone/>
              <a:defRPr sz="2800"/>
            </a:lvl4pPr>
            <a:lvl5pPr marL="3655037" indent="0">
              <a:buNone/>
              <a:defRPr sz="2800"/>
            </a:lvl5pPr>
            <a:lvl6pPr marL="4568797" indent="0">
              <a:buNone/>
              <a:defRPr sz="2800"/>
            </a:lvl6pPr>
            <a:lvl7pPr marL="5482562" indent="0">
              <a:buNone/>
              <a:defRPr sz="2800"/>
            </a:lvl7pPr>
            <a:lvl8pPr marL="6396320" indent="0">
              <a:buNone/>
              <a:defRPr sz="2800"/>
            </a:lvl8pPr>
            <a:lvl9pPr marL="7310075" indent="0">
              <a:buNone/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155B0-804F-4C68-89F1-AF69283143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713" y="3400820"/>
            <a:ext cx="8202448" cy="885292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98031" y="3400820"/>
            <a:ext cx="8202450" cy="885292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9ED56-34A7-44CF-9561-3B1FF655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559" y="549339"/>
            <a:ext cx="16462058" cy="2286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559" y="3070582"/>
            <a:ext cx="8081779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55" indent="0">
              <a:buNone/>
              <a:defRPr sz="4000" b="1"/>
            </a:lvl2pPr>
            <a:lvl3pPr marL="1827527" indent="0">
              <a:buNone/>
              <a:defRPr sz="3600" b="1"/>
            </a:lvl3pPr>
            <a:lvl4pPr marL="2741282" indent="0">
              <a:buNone/>
              <a:defRPr sz="3200" b="1"/>
            </a:lvl4pPr>
            <a:lvl5pPr marL="3655037" indent="0">
              <a:buNone/>
              <a:defRPr sz="3200" b="1"/>
            </a:lvl5pPr>
            <a:lvl6pPr marL="4568797" indent="0">
              <a:buNone/>
              <a:defRPr sz="3200" b="1"/>
            </a:lvl6pPr>
            <a:lvl7pPr marL="5482562" indent="0">
              <a:buNone/>
              <a:defRPr sz="3200" b="1"/>
            </a:lvl7pPr>
            <a:lvl8pPr marL="6396320" indent="0">
              <a:buNone/>
              <a:defRPr sz="3200" b="1"/>
            </a:lvl8pPr>
            <a:lvl9pPr marL="7310075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559" y="4350254"/>
            <a:ext cx="8081779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91680" y="3070582"/>
            <a:ext cx="8084953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55" indent="0">
              <a:buNone/>
              <a:defRPr sz="4000" b="1"/>
            </a:lvl2pPr>
            <a:lvl3pPr marL="1827527" indent="0">
              <a:buNone/>
              <a:defRPr sz="3600" b="1"/>
            </a:lvl3pPr>
            <a:lvl4pPr marL="2741282" indent="0">
              <a:buNone/>
              <a:defRPr sz="3200" b="1"/>
            </a:lvl4pPr>
            <a:lvl5pPr marL="3655037" indent="0">
              <a:buNone/>
              <a:defRPr sz="3200" b="1"/>
            </a:lvl5pPr>
            <a:lvl6pPr marL="4568797" indent="0">
              <a:buNone/>
              <a:defRPr sz="3200" b="1"/>
            </a:lvl6pPr>
            <a:lvl7pPr marL="5482562" indent="0">
              <a:buNone/>
              <a:defRPr sz="3200" b="1"/>
            </a:lvl7pPr>
            <a:lvl8pPr marL="6396320" indent="0">
              <a:buNone/>
              <a:defRPr sz="3200" b="1"/>
            </a:lvl8pPr>
            <a:lvl9pPr marL="7310075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91680" y="4350254"/>
            <a:ext cx="8084953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F3EDD-B3E6-4EC5-BDB7-927630A98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B3B6-4FFC-42CD-8C99-F173AAA7F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FC3A-4C13-4835-87A5-2BA7FEC3B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819" y="3400820"/>
            <a:ext cx="14041560" cy="8852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5DDC-B6D8-4F77-858C-F08A626A6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576" y="546163"/>
            <a:ext cx="6017671" cy="232436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1341" y="546180"/>
            <a:ext cx="10225275" cy="117075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576" y="2870533"/>
            <a:ext cx="6017671" cy="9383212"/>
          </a:xfrm>
        </p:spPr>
        <p:txBody>
          <a:bodyPr/>
          <a:lstStyle>
            <a:lvl1pPr marL="0" indent="0">
              <a:buNone/>
              <a:defRPr sz="2800"/>
            </a:lvl1pPr>
            <a:lvl2pPr marL="913755" indent="0">
              <a:buNone/>
              <a:defRPr sz="2400"/>
            </a:lvl2pPr>
            <a:lvl3pPr marL="1827527" indent="0">
              <a:buNone/>
              <a:defRPr sz="2000"/>
            </a:lvl3pPr>
            <a:lvl4pPr marL="2741282" indent="0">
              <a:buNone/>
              <a:defRPr sz="1800"/>
            </a:lvl4pPr>
            <a:lvl5pPr marL="3655037" indent="0">
              <a:buNone/>
              <a:defRPr sz="1800"/>
            </a:lvl5pPr>
            <a:lvl6pPr marL="4568797" indent="0">
              <a:buNone/>
              <a:defRPr sz="1800"/>
            </a:lvl6pPr>
            <a:lvl7pPr marL="5482562" indent="0">
              <a:buNone/>
              <a:defRPr sz="1800"/>
            </a:lvl7pPr>
            <a:lvl8pPr marL="6396320" indent="0">
              <a:buNone/>
              <a:defRPr sz="1800"/>
            </a:lvl8pPr>
            <a:lvl9pPr marL="731007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3B34-149E-4E83-9C57-74D04E77D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5198" y="9602312"/>
            <a:ext cx="10974705" cy="113360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85198" y="1225692"/>
            <a:ext cx="10974705" cy="8230553"/>
          </a:xfrm>
        </p:spPr>
        <p:txBody>
          <a:bodyPr/>
          <a:lstStyle>
            <a:lvl1pPr marL="0" indent="0">
              <a:buNone/>
              <a:defRPr sz="6400"/>
            </a:lvl1pPr>
            <a:lvl2pPr marL="913755" indent="0">
              <a:buNone/>
              <a:defRPr sz="5600"/>
            </a:lvl2pPr>
            <a:lvl3pPr marL="1827527" indent="0">
              <a:buNone/>
              <a:defRPr sz="4800"/>
            </a:lvl3pPr>
            <a:lvl4pPr marL="2741282" indent="0">
              <a:buNone/>
              <a:defRPr sz="4000"/>
            </a:lvl4pPr>
            <a:lvl5pPr marL="3655037" indent="0">
              <a:buNone/>
              <a:defRPr sz="4000"/>
            </a:lvl5pPr>
            <a:lvl6pPr marL="4568797" indent="0">
              <a:buNone/>
              <a:defRPr sz="4000"/>
            </a:lvl6pPr>
            <a:lvl7pPr marL="5482562" indent="0">
              <a:buNone/>
              <a:defRPr sz="4000"/>
            </a:lvl7pPr>
            <a:lvl8pPr marL="6396320" indent="0">
              <a:buNone/>
              <a:defRPr sz="4000"/>
            </a:lvl8pPr>
            <a:lvl9pPr marL="7310075" indent="0">
              <a:buNone/>
              <a:defRPr sz="4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85198" y="10735919"/>
            <a:ext cx="10974705" cy="1609910"/>
          </a:xfrm>
        </p:spPr>
        <p:txBody>
          <a:bodyPr/>
          <a:lstStyle>
            <a:lvl1pPr marL="0" indent="0">
              <a:buNone/>
              <a:defRPr sz="2800"/>
            </a:lvl1pPr>
            <a:lvl2pPr marL="913755" indent="0">
              <a:buNone/>
              <a:defRPr sz="2400"/>
            </a:lvl2pPr>
            <a:lvl3pPr marL="1827527" indent="0">
              <a:buNone/>
              <a:defRPr sz="2000"/>
            </a:lvl3pPr>
            <a:lvl4pPr marL="2741282" indent="0">
              <a:buNone/>
              <a:defRPr sz="1800"/>
            </a:lvl4pPr>
            <a:lvl5pPr marL="3655037" indent="0">
              <a:buNone/>
              <a:defRPr sz="1800"/>
            </a:lvl5pPr>
            <a:lvl6pPr marL="4568797" indent="0">
              <a:buNone/>
              <a:defRPr sz="1800"/>
            </a:lvl6pPr>
            <a:lvl7pPr marL="5482562" indent="0">
              <a:buNone/>
              <a:defRPr sz="1800"/>
            </a:lvl7pPr>
            <a:lvl8pPr marL="6396320" indent="0">
              <a:buNone/>
              <a:defRPr sz="1800"/>
            </a:lvl8pPr>
            <a:lvl9pPr marL="731007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4054D-0594-4E33-92A7-64D0C1454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4DF36-DEDC-4FF6-BC46-08700BC5C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356385" y="1816311"/>
            <a:ext cx="4185377" cy="10437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0714" y="1816311"/>
            <a:ext cx="12260802" cy="104374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00020-6103-4C49-B1F7-FCA4E1670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877" y="8814838"/>
            <a:ext cx="15547499" cy="2724465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877" y="5814116"/>
            <a:ext cx="15547499" cy="3000721"/>
          </a:xfrm>
        </p:spPr>
        <p:txBody>
          <a:bodyPr anchor="b"/>
          <a:lstStyle>
            <a:lvl1pPr marL="0" indent="0">
              <a:buNone/>
              <a:defRPr sz="4000"/>
            </a:lvl1pPr>
            <a:lvl2pPr marL="913755" indent="0">
              <a:buNone/>
              <a:defRPr sz="3600"/>
            </a:lvl2pPr>
            <a:lvl3pPr marL="1827527" indent="0">
              <a:buNone/>
              <a:defRPr sz="3200"/>
            </a:lvl3pPr>
            <a:lvl4pPr marL="2741282" indent="0">
              <a:buNone/>
              <a:defRPr sz="2800"/>
            </a:lvl4pPr>
            <a:lvl5pPr marL="3655037" indent="0">
              <a:buNone/>
              <a:defRPr sz="2800"/>
            </a:lvl5pPr>
            <a:lvl6pPr marL="4568797" indent="0">
              <a:buNone/>
              <a:defRPr sz="2800"/>
            </a:lvl6pPr>
            <a:lvl7pPr marL="5482562" indent="0">
              <a:buNone/>
              <a:defRPr sz="2800"/>
            </a:lvl7pPr>
            <a:lvl8pPr marL="6396320" indent="0">
              <a:buNone/>
              <a:defRPr sz="2800"/>
            </a:lvl8pPr>
            <a:lvl9pPr marL="7310075" indent="0">
              <a:buNone/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D747B-C855-406E-A0C4-2A1990E5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0713" y="3400820"/>
            <a:ext cx="8202448" cy="885292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98031" y="3400820"/>
            <a:ext cx="8202450" cy="8852925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70A59-9CDB-4516-903C-3A8D38308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559" y="549339"/>
            <a:ext cx="16462058" cy="2286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559" y="3070582"/>
            <a:ext cx="8081779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55" indent="0">
              <a:buNone/>
              <a:defRPr sz="4000" b="1"/>
            </a:lvl2pPr>
            <a:lvl3pPr marL="1827527" indent="0">
              <a:buNone/>
              <a:defRPr sz="3600" b="1"/>
            </a:lvl3pPr>
            <a:lvl4pPr marL="2741282" indent="0">
              <a:buNone/>
              <a:defRPr sz="3200" b="1"/>
            </a:lvl4pPr>
            <a:lvl5pPr marL="3655037" indent="0">
              <a:buNone/>
              <a:defRPr sz="3200" b="1"/>
            </a:lvl5pPr>
            <a:lvl6pPr marL="4568797" indent="0">
              <a:buNone/>
              <a:defRPr sz="3200" b="1"/>
            </a:lvl6pPr>
            <a:lvl7pPr marL="5482562" indent="0">
              <a:buNone/>
              <a:defRPr sz="3200" b="1"/>
            </a:lvl7pPr>
            <a:lvl8pPr marL="6396320" indent="0">
              <a:buNone/>
              <a:defRPr sz="3200" b="1"/>
            </a:lvl8pPr>
            <a:lvl9pPr marL="7310075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559" y="4350254"/>
            <a:ext cx="8081779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91680" y="3070582"/>
            <a:ext cx="8084953" cy="127967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55" indent="0">
              <a:buNone/>
              <a:defRPr sz="4000" b="1"/>
            </a:lvl2pPr>
            <a:lvl3pPr marL="1827527" indent="0">
              <a:buNone/>
              <a:defRPr sz="3600" b="1"/>
            </a:lvl3pPr>
            <a:lvl4pPr marL="2741282" indent="0">
              <a:buNone/>
              <a:defRPr sz="3200" b="1"/>
            </a:lvl4pPr>
            <a:lvl5pPr marL="3655037" indent="0">
              <a:buNone/>
              <a:defRPr sz="3200" b="1"/>
            </a:lvl5pPr>
            <a:lvl6pPr marL="4568797" indent="0">
              <a:buNone/>
              <a:defRPr sz="3200" b="1"/>
            </a:lvl6pPr>
            <a:lvl7pPr marL="5482562" indent="0">
              <a:buNone/>
              <a:defRPr sz="3200" b="1"/>
            </a:lvl7pPr>
            <a:lvl8pPr marL="6396320" indent="0">
              <a:buNone/>
              <a:defRPr sz="3200" b="1"/>
            </a:lvl8pPr>
            <a:lvl9pPr marL="7310075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91680" y="4350254"/>
            <a:ext cx="8084953" cy="790349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4D27E-423F-438F-A730-1B1BF9F0D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8EC47-DB46-484E-BB5B-1562FEA5E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4217-C3C8-4EDA-8761-1AAF76FEB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576" y="546163"/>
            <a:ext cx="6017671" cy="232436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1341" y="546180"/>
            <a:ext cx="10225275" cy="117075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576" y="2870533"/>
            <a:ext cx="6017671" cy="9383212"/>
          </a:xfrm>
        </p:spPr>
        <p:txBody>
          <a:bodyPr/>
          <a:lstStyle>
            <a:lvl1pPr marL="0" indent="0">
              <a:buNone/>
              <a:defRPr sz="2800"/>
            </a:lvl1pPr>
            <a:lvl2pPr marL="913755" indent="0">
              <a:buNone/>
              <a:defRPr sz="2400"/>
            </a:lvl2pPr>
            <a:lvl3pPr marL="1827527" indent="0">
              <a:buNone/>
              <a:defRPr sz="2000"/>
            </a:lvl3pPr>
            <a:lvl4pPr marL="2741282" indent="0">
              <a:buNone/>
              <a:defRPr sz="1800"/>
            </a:lvl4pPr>
            <a:lvl5pPr marL="3655037" indent="0">
              <a:buNone/>
              <a:defRPr sz="1800"/>
            </a:lvl5pPr>
            <a:lvl6pPr marL="4568797" indent="0">
              <a:buNone/>
              <a:defRPr sz="1800"/>
            </a:lvl6pPr>
            <a:lvl7pPr marL="5482562" indent="0">
              <a:buNone/>
              <a:defRPr sz="1800"/>
            </a:lvl7pPr>
            <a:lvl8pPr marL="6396320" indent="0">
              <a:buNone/>
              <a:defRPr sz="1800"/>
            </a:lvl8pPr>
            <a:lvl9pPr marL="731007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FCEA-AC7B-44C3-A524-2C3ED0F8C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5198" y="9602312"/>
            <a:ext cx="10974705" cy="113360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85198" y="1225692"/>
            <a:ext cx="10974705" cy="8230553"/>
          </a:xfrm>
        </p:spPr>
        <p:txBody>
          <a:bodyPr/>
          <a:lstStyle>
            <a:lvl1pPr marL="0" indent="0">
              <a:buNone/>
              <a:defRPr sz="6400"/>
            </a:lvl1pPr>
            <a:lvl2pPr marL="913755" indent="0">
              <a:buNone/>
              <a:defRPr sz="5600"/>
            </a:lvl2pPr>
            <a:lvl3pPr marL="1827527" indent="0">
              <a:buNone/>
              <a:defRPr sz="4800"/>
            </a:lvl3pPr>
            <a:lvl4pPr marL="2741282" indent="0">
              <a:buNone/>
              <a:defRPr sz="4000"/>
            </a:lvl4pPr>
            <a:lvl5pPr marL="3655037" indent="0">
              <a:buNone/>
              <a:defRPr sz="4000"/>
            </a:lvl5pPr>
            <a:lvl6pPr marL="4568797" indent="0">
              <a:buNone/>
              <a:defRPr sz="4000"/>
            </a:lvl6pPr>
            <a:lvl7pPr marL="5482562" indent="0">
              <a:buNone/>
              <a:defRPr sz="4000"/>
            </a:lvl7pPr>
            <a:lvl8pPr marL="6396320" indent="0">
              <a:buNone/>
              <a:defRPr sz="4000"/>
            </a:lvl8pPr>
            <a:lvl9pPr marL="7310075" indent="0">
              <a:buNone/>
              <a:defRPr sz="4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85198" y="10735919"/>
            <a:ext cx="10974705" cy="1609910"/>
          </a:xfrm>
        </p:spPr>
        <p:txBody>
          <a:bodyPr/>
          <a:lstStyle>
            <a:lvl1pPr marL="0" indent="0">
              <a:buNone/>
              <a:defRPr sz="2800"/>
            </a:lvl1pPr>
            <a:lvl2pPr marL="913755" indent="0">
              <a:buNone/>
              <a:defRPr sz="2400"/>
            </a:lvl2pPr>
            <a:lvl3pPr marL="1827527" indent="0">
              <a:buNone/>
              <a:defRPr sz="2000"/>
            </a:lvl3pPr>
            <a:lvl4pPr marL="2741282" indent="0">
              <a:buNone/>
              <a:defRPr sz="1800"/>
            </a:lvl4pPr>
            <a:lvl5pPr marL="3655037" indent="0">
              <a:buNone/>
              <a:defRPr sz="1800"/>
            </a:lvl5pPr>
            <a:lvl6pPr marL="4568797" indent="0">
              <a:buNone/>
              <a:defRPr sz="1800"/>
            </a:lvl6pPr>
            <a:lvl7pPr marL="5482562" indent="0">
              <a:buNone/>
              <a:defRPr sz="1800"/>
            </a:lvl7pPr>
            <a:lvl8pPr marL="6396320" indent="0">
              <a:buNone/>
              <a:defRPr sz="1800"/>
            </a:lvl8pPr>
            <a:lvl9pPr marL="731007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EDD80-891D-4DB5-A009-DAC120688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PT模板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8291175" cy="137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713" y="1816327"/>
            <a:ext cx="16751032" cy="158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754" tIns="91369" rIns="182754" bIns="91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731" y="3400820"/>
            <a:ext cx="16709750" cy="88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369" rIns="0" bIns="91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559" y="12491896"/>
            <a:ext cx="4267941" cy="95261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754" tIns="91369" rIns="182754" bIns="91369" numCol="1" anchor="t" anchorCtr="0" compatLnSpc="1">
            <a:prstTxWarp prst="textNoShape">
              <a:avLst/>
            </a:prstTxWarp>
          </a:bodyPr>
          <a:lstStyle>
            <a:lvl1pPr>
              <a:defRPr sz="28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9485" y="12491896"/>
            <a:ext cx="5792205" cy="95261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754" tIns="91369" rIns="182754" bIns="91369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8675" y="12491896"/>
            <a:ext cx="4267941" cy="95261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754" tIns="91369" rIns="182754" bIns="91369" numCol="1" anchor="t" anchorCtr="0" compatLnSpc="1">
            <a:prstTxWarp prst="textNoShape">
              <a:avLst/>
            </a:prstTxWarp>
          </a:bodyPr>
          <a:lstStyle>
            <a:lvl1pPr algn="r">
              <a:defRPr sz="28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DA20213-760B-49AA-AA18-C1EAF342F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913755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1827527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2741282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3655037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723396" indent="-723396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Ü"/>
        <a:defRPr sz="4800">
          <a:solidFill>
            <a:srgbClr val="003366"/>
          </a:solidFill>
          <a:latin typeface="+mn-lt"/>
          <a:ea typeface="+mn-ea"/>
          <a:cs typeface="+mn-cs"/>
        </a:defRPr>
      </a:lvl1pPr>
      <a:lvl2pPr marL="1427757" indent="-701186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ð"/>
        <a:defRPr sz="4000">
          <a:solidFill>
            <a:srgbClr val="003366"/>
          </a:solidFill>
          <a:latin typeface="+mn-lt"/>
          <a:ea typeface="+mn-ea"/>
        </a:defRPr>
      </a:lvl2pPr>
      <a:lvl3pPr marL="1967129" indent="-536198" algn="l" rtl="0" eaLnBrk="0" fontAlgn="base" hangingPunct="0">
        <a:spcBef>
          <a:spcPct val="20000"/>
        </a:spcBef>
        <a:spcAft>
          <a:spcPct val="0"/>
        </a:spcAft>
        <a:buSzPct val="90000"/>
        <a:buAutoNum type="circleNumDbPlain"/>
        <a:defRPr sz="4800">
          <a:solidFill>
            <a:srgbClr val="003366"/>
          </a:solidFill>
          <a:latin typeface="+mn-lt"/>
          <a:ea typeface="宋体" pitchFamily="2" charset="-122"/>
        </a:defRPr>
      </a:lvl3pPr>
      <a:lvl4pPr marL="4540248" indent="-685325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4pPr>
      <a:lvl5pPr marL="5584092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5pPr>
      <a:lvl6pPr marL="6497850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6pPr>
      <a:lvl7pPr marL="7411605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7pPr>
      <a:lvl8pPr marL="8325370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8pPr>
      <a:lvl9pPr marL="9239130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3755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527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1282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5037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68797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2562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6320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0075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PPT模板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8291175" cy="137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713" y="1816327"/>
            <a:ext cx="16751032" cy="158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754" tIns="91369" rIns="182754" bIns="91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731" y="3400820"/>
            <a:ext cx="16709750" cy="88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369" rIns="0" bIns="91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559" y="12491896"/>
            <a:ext cx="4267941" cy="9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754" tIns="91369" rIns="182754" bIns="91369" numCol="1" anchor="t" anchorCtr="0" compatLnSpc="1">
            <a:prstTxWarp prst="textNoShape">
              <a:avLst/>
            </a:prstTxWarp>
          </a:bodyPr>
          <a:lstStyle>
            <a:lvl1pPr>
              <a:defRPr sz="28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9485" y="12491896"/>
            <a:ext cx="5792205" cy="9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754" tIns="91369" rIns="182754" bIns="91369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8675" y="12491896"/>
            <a:ext cx="4267941" cy="9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754" tIns="91369" rIns="182754" bIns="91369" numCol="1" anchor="t" anchorCtr="0" compatLnSpc="1">
            <a:prstTxWarp prst="textNoShape">
              <a:avLst/>
            </a:prstTxWarp>
          </a:bodyPr>
          <a:lstStyle>
            <a:lvl1pPr algn="r">
              <a:defRPr sz="28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94C8396-D1BF-4786-BECF-52486747F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913755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1827527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2741282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3655037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723396" indent="-723396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Ü"/>
        <a:defRPr sz="4800">
          <a:solidFill>
            <a:srgbClr val="003366"/>
          </a:solidFill>
          <a:latin typeface="+mn-lt"/>
          <a:ea typeface="+mn-ea"/>
          <a:cs typeface="+mn-cs"/>
        </a:defRPr>
      </a:lvl1pPr>
      <a:lvl2pPr marL="1427757" indent="-701186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ð"/>
        <a:defRPr sz="4000">
          <a:solidFill>
            <a:srgbClr val="003366"/>
          </a:solidFill>
          <a:latin typeface="+mn-lt"/>
          <a:ea typeface="+mn-ea"/>
        </a:defRPr>
      </a:lvl2pPr>
      <a:lvl3pPr marL="1967129" indent="-536198" algn="l" rtl="0" eaLnBrk="0" fontAlgn="base" hangingPunct="0">
        <a:spcBef>
          <a:spcPct val="20000"/>
        </a:spcBef>
        <a:spcAft>
          <a:spcPct val="0"/>
        </a:spcAft>
        <a:buSzPct val="90000"/>
        <a:buAutoNum type="circleNumDbPlain"/>
        <a:defRPr sz="4800">
          <a:solidFill>
            <a:srgbClr val="003366"/>
          </a:solidFill>
          <a:latin typeface="+mn-lt"/>
          <a:ea typeface="宋体" pitchFamily="2" charset="-122"/>
        </a:defRPr>
      </a:lvl3pPr>
      <a:lvl4pPr marL="4540248" indent="-685325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4pPr>
      <a:lvl5pPr marL="5584092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5pPr>
      <a:lvl6pPr marL="6497850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6pPr>
      <a:lvl7pPr marL="7411605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7pPr>
      <a:lvl8pPr marL="8325370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8pPr>
      <a:lvl9pPr marL="9239130" indent="-685325" algn="l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3755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527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1282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5037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68797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2562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6320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0075" algn="l" defTabSz="182752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914559" y="3446794"/>
            <a:ext cx="16614484" cy="4420112"/>
          </a:xfrm>
        </p:spPr>
        <p:txBody>
          <a:bodyPr/>
          <a:lstStyle/>
          <a:p>
            <a:r>
              <a:rPr lang="en-US" altLang="zh-CN" sz="6600" dirty="0" smtClean="0">
                <a:solidFill>
                  <a:srgbClr val="C00000"/>
                </a:solidFill>
              </a:rPr>
              <a:t>Energy-aware </a:t>
            </a:r>
            <a:r>
              <a:rPr lang="en-US" altLang="zh-CN" sz="6600" dirty="0">
                <a:solidFill>
                  <a:srgbClr val="C00000"/>
                </a:solidFill>
              </a:rPr>
              <a:t>Hierarchical Scheduling of</a:t>
            </a:r>
            <a:br>
              <a:rPr lang="en-US" altLang="zh-CN" sz="6600" dirty="0">
                <a:solidFill>
                  <a:srgbClr val="C00000"/>
                </a:solidFill>
              </a:rPr>
            </a:br>
            <a:r>
              <a:rPr lang="en-US" altLang="zh-CN" sz="6600" dirty="0">
                <a:solidFill>
                  <a:srgbClr val="C00000"/>
                </a:solidFill>
              </a:rPr>
              <a:t>Applications in Large Scale Data Centers</a:t>
            </a:r>
            <a:endParaRPr lang="zh-CN" altLang="en-US" sz="6600" dirty="0">
              <a:solidFill>
                <a:srgbClr val="C00000"/>
              </a:solidFill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1840642" y="7722890"/>
            <a:ext cx="14937793" cy="3505606"/>
          </a:xfrm>
        </p:spPr>
        <p:txBody>
          <a:bodyPr lIns="182898" rIns="182898"/>
          <a:lstStyle/>
          <a:p>
            <a:pPr marL="0" indent="0" algn="r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Gaojin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Wen, </a:t>
            </a:r>
            <a:r>
              <a:rPr lang="en-US" altLang="zh-CN" dirty="0" err="1">
                <a:solidFill>
                  <a:srgbClr val="002060"/>
                </a:solidFill>
              </a:rPr>
              <a:t>Jue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Hong, </a:t>
            </a:r>
            <a:r>
              <a:rPr lang="en-US" altLang="zh-CN" dirty="0" err="1">
                <a:solidFill>
                  <a:srgbClr val="002060"/>
                </a:solidFill>
              </a:rPr>
              <a:t>Chengzhong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Xu</a:t>
            </a:r>
            <a:r>
              <a:rPr lang="en-US" altLang="zh-CN" dirty="0" smtClean="0">
                <a:solidFill>
                  <a:srgbClr val="002060"/>
                </a:solidFill>
              </a:rPr>
              <a:t> et al</a:t>
            </a:r>
            <a:r>
              <a:rPr lang="en-US" altLang="zh-CN" sz="5400" dirty="0" smtClean="0">
                <a:solidFill>
                  <a:srgbClr val="002060"/>
                </a:solidFill>
              </a:rPr>
              <a:t>.</a:t>
            </a:r>
            <a:r>
              <a:rPr lang="en-US" altLang="zh-CN" sz="5400" dirty="0" smtClean="0">
                <a:solidFill>
                  <a:srgbClr val="0000FF"/>
                </a:solidFill>
              </a:rPr>
              <a:t> </a:t>
            </a:r>
          </a:p>
          <a:p>
            <a:pPr marL="0" indent="0" algn="r"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Center for Cloud Computing, SIAT</a:t>
            </a:r>
          </a:p>
          <a:p>
            <a:pPr marL="0" indent="0" algn="r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2011.12.13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6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(II)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Kernel algorithm 2:</a:t>
            </a:r>
          </a:p>
          <a:p>
            <a:pPr lvl="1"/>
            <a:r>
              <a:rPr lang="en-US" altLang="zh-CN" dirty="0"/>
              <a:t>Dynamic Max Node Sorting Algorithm (DMNS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Overview:</a:t>
            </a:r>
          </a:p>
          <a:p>
            <a:pPr lvl="2"/>
            <a:r>
              <a:rPr lang="en-US" altLang="zh-CN" sz="3600" dirty="0" smtClean="0"/>
              <a:t>For each Node Subset wit N nodes, let K = 0 to N, run KMNS;</a:t>
            </a:r>
          </a:p>
          <a:p>
            <a:pPr lvl="2"/>
            <a:r>
              <a:rPr lang="en-US" altLang="zh-CN" sz="3600" dirty="0" smtClean="0"/>
              <a:t>Update the minimum node cost the transfer cost;</a:t>
            </a:r>
          </a:p>
          <a:p>
            <a:pPr lvl="2"/>
            <a:r>
              <a:rPr lang="en-US" altLang="zh-CN" sz="3600" dirty="0" smtClean="0"/>
              <a:t>Output the K and the corresponding schedule with minimum node and transfer cost;</a:t>
            </a:r>
          </a:p>
          <a:p>
            <a:pPr lvl="2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095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(III)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Kernel Algorithm 3:</a:t>
                </a:r>
              </a:p>
              <a:p>
                <a:pPr lvl="1"/>
                <a:r>
                  <a:rPr lang="en-US" altLang="zh-CN" dirty="0"/>
                  <a:t>Hierarchy </a:t>
                </a:r>
                <a:r>
                  <a:rPr lang="en-US" altLang="zh-CN" dirty="0" smtClean="0"/>
                  <a:t>Scheduling </a:t>
                </a:r>
                <a:r>
                  <a:rPr lang="en-US" altLang="zh-CN" dirty="0"/>
                  <a:t>of Applications (HSA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Overview:</a:t>
                </a:r>
              </a:p>
              <a:p>
                <a:pPr lvl="2"/>
                <a:r>
                  <a:rPr lang="en-US" altLang="zh-CN" sz="3600" dirty="0" smtClean="0"/>
                  <a:t>From level i, for each Node Subset, run DMNS;</a:t>
                </a:r>
              </a:p>
              <a:p>
                <a:pPr lvl="2"/>
                <a:r>
                  <a:rPr lang="en-US" altLang="zh-CN" sz="3600" dirty="0" smtClean="0"/>
                  <a:t>Remove </a:t>
                </a:r>
                <a14:m>
                  <m:oMath xmlns:m="http://schemas.openxmlformats.org/officeDocument/2006/math" xmlns="">
                    <m:r>
                      <a:rPr lang="en-US" altLang="zh-CN" sz="3600" i="1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</a:rPr>
                          <m:t>𝑓𝑢𝑙𝑙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3600" dirty="0" smtClean="0"/>
                  <a:t>from node set;</a:t>
                </a:r>
              </a:p>
              <a:p>
                <a:pPr lvl="2"/>
                <a:r>
                  <a:rPr lang="en-US" altLang="zh-CN" sz="3600" dirty="0" smtClean="0"/>
                  <a:t>Combine all </a:t>
                </a:r>
                <a14:m>
                  <m:oMath xmlns:m="http://schemas.openxmlformats.org/officeDocument/2006/math" xmlns="">
                    <m:r>
                      <a:rPr lang="en-US" altLang="zh-CN" sz="3600" i="1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altLang="zh-C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</a:rPr>
                          <m:t>𝑢𝑛𝑓𝑢𝑙𝑙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, repeat step 1, until all applications have been processed.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87" t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6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(I)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Theoretical results:</a:t>
                </a:r>
              </a:p>
              <a:p>
                <a:pPr lvl="1"/>
                <a:r>
                  <a:rPr lang="en-US" altLang="zh-CN" dirty="0" smtClean="0"/>
                  <a:t>Approximation ratio of </a:t>
                </a:r>
                <a:r>
                  <a:rPr lang="zh-CN" altLang="en-US" dirty="0" smtClean="0"/>
                  <a:t>𝐷𝑀𝑁𝑆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𝐿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: 11/9</a:t>
                </a:r>
                <a:r>
                  <a:rPr lang="zh-CN" altLang="en-US" dirty="0" smtClean="0"/>
                  <a:t>𝑂𝑃𝑇 </a:t>
                </a:r>
                <a:r>
                  <a:rPr lang="en-US" altLang="zh-CN" dirty="0"/>
                  <a:t>+ </a:t>
                </a:r>
                <a:r>
                  <a:rPr lang="en-US" altLang="zh-CN" dirty="0" smtClean="0"/>
                  <a:t>4</a:t>
                </a:r>
              </a:p>
              <a:p>
                <a:pPr lvl="1"/>
                <a:r>
                  <a:rPr lang="en-US" altLang="zh-CN" dirty="0" smtClean="0"/>
                  <a:t>Time complexity of HSA: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𝑙𝑜𝑔𝑛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𝑡h𝑒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𝑛𝑢𝑚𝑏𝑒𝑟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𝑜𝑓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𝑎𝑙𝑙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𝑛𝑜𝑑𝑒𝑠</m:t>
                    </m:r>
                    <m:r>
                      <a:rPr lang="en-US" altLang="zh-CN" b="0" i="1" smtClean="0">
                        <a:latin typeface="Cambria Math"/>
                      </a:rPr>
                      <m:t>.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Simulation setting:</a:t>
                </a:r>
              </a:p>
              <a:p>
                <a:pPr lvl="1"/>
                <a:r>
                  <a:rPr lang="en-US" altLang="zh-CN" dirty="0" smtClean="0"/>
                  <a:t>C++ implementation of scheduling algorithms</a:t>
                </a:r>
              </a:p>
              <a:p>
                <a:pPr lvl="1"/>
                <a:r>
                  <a:rPr lang="en-US" altLang="zh-CN" dirty="0" err="1" smtClean="0"/>
                  <a:t>Testbed</a:t>
                </a:r>
                <a:r>
                  <a:rPr lang="en-US" altLang="zh-CN" dirty="0" smtClean="0"/>
                  <a:t>: PC </a:t>
                </a:r>
                <a:r>
                  <a:rPr lang="en-US" altLang="zh-CN" dirty="0"/>
                  <a:t>P-IV, </a:t>
                </a:r>
                <a:r>
                  <a:rPr lang="en-US" altLang="zh-CN" dirty="0" smtClean="0"/>
                  <a:t>2.8GHz and </a:t>
                </a:r>
                <a:r>
                  <a:rPr lang="en-US" altLang="zh-CN" dirty="0"/>
                  <a:t>2GB </a:t>
                </a:r>
                <a:r>
                  <a:rPr lang="en-US" altLang="zh-CN" dirty="0" smtClean="0"/>
                  <a:t>memory</a:t>
                </a:r>
              </a:p>
              <a:p>
                <a:pPr lvl="1"/>
                <a:r>
                  <a:rPr lang="en-US" altLang="zh-CN" dirty="0" smtClean="0"/>
                  <a:t>Applications are generated with uniform distribution</a:t>
                </a:r>
              </a:p>
              <a:p>
                <a:pPr lvl="1"/>
                <a:r>
                  <a:rPr lang="en-US" altLang="zh-CN" dirty="0" smtClean="0"/>
                  <a:t>Data </a:t>
                </a:r>
                <a:r>
                  <a:rPr lang="en-US" altLang="zh-CN" dirty="0"/>
                  <a:t>transfer weight matrix </a:t>
                </a:r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87" t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51" y="10171162"/>
            <a:ext cx="6527129" cy="270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60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(II)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 results</a:t>
            </a:r>
          </a:p>
          <a:p>
            <a:pPr lvl="1"/>
            <a:r>
              <a:rPr lang="en-US" altLang="zh-CN" dirty="0" smtClean="0"/>
              <a:t>Costs of DMNS:</a:t>
            </a:r>
          </a:p>
          <a:p>
            <a:pPr marL="726571" lvl="1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9" y="5199956"/>
            <a:ext cx="842672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9" y="9132159"/>
            <a:ext cx="8138697" cy="3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958" y="6570761"/>
            <a:ext cx="6764415" cy="435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55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(III)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</a:p>
          <a:p>
            <a:pPr lvl="1"/>
            <a:r>
              <a:rPr lang="en-US" altLang="zh-CN" dirty="0"/>
              <a:t>Costs of </a:t>
            </a:r>
            <a:r>
              <a:rPr lang="en-US" altLang="zh-CN" dirty="0" smtClean="0"/>
              <a:t>HSA (4096 nodes)</a:t>
            </a:r>
          </a:p>
          <a:p>
            <a:pPr marL="726571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Stability:</a:t>
            </a:r>
          </a:p>
          <a:p>
            <a:pPr marL="726571" lvl="1" indent="0">
              <a:buNone/>
            </a:pPr>
            <a:r>
              <a:rPr lang="en-US" altLang="zh-CN" sz="3600" dirty="0" smtClean="0"/>
              <a:t>Ratio of Local </a:t>
            </a:r>
            <a:r>
              <a:rPr lang="en-US" altLang="zh-CN" sz="3600" dirty="0"/>
              <a:t>Data </a:t>
            </a:r>
            <a:r>
              <a:rPr lang="en-US" altLang="zh-CN" sz="3600" dirty="0" smtClean="0"/>
              <a:t>Transfer</a:t>
            </a:r>
            <a:endParaRPr lang="en-US" altLang="zh-C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99" y="3474418"/>
            <a:ext cx="6624736" cy="899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15" y="7362850"/>
            <a:ext cx="7045445" cy="374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3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Further reduce complexity</a:t>
            </a:r>
          </a:p>
          <a:p>
            <a:r>
              <a:rPr lang="en-US" altLang="zh-CN" dirty="0" smtClean="0"/>
              <a:t>Consider more realistic scenarios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4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PPT模板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8291175" cy="1371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971" y="3834458"/>
            <a:ext cx="15049672" cy="8852925"/>
          </a:xfrm>
        </p:spPr>
        <p:txBody>
          <a:bodyPr/>
          <a:lstStyle/>
          <a:p>
            <a:r>
              <a:rPr lang="en-US" altLang="zh-CN" dirty="0" smtClean="0"/>
              <a:t>Introduction </a:t>
            </a:r>
          </a:p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Problem Formulation</a:t>
            </a:r>
          </a:p>
          <a:p>
            <a:r>
              <a:rPr lang="en-US" altLang="zh-CN" dirty="0" smtClean="0"/>
              <a:t>Basic Idea</a:t>
            </a:r>
          </a:p>
          <a:p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55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4827" y="3400820"/>
            <a:ext cx="13683448" cy="8852925"/>
          </a:xfrm>
        </p:spPr>
        <p:txBody>
          <a:bodyPr/>
          <a:lstStyle/>
          <a:p>
            <a:r>
              <a:rPr lang="en-US" altLang="zh-CN" dirty="0" smtClean="0"/>
              <a:t>Energy conservation has become an important problem for large-scale date center</a:t>
            </a:r>
          </a:p>
          <a:p>
            <a:pPr lvl="1"/>
            <a:r>
              <a:rPr lang="en-US" altLang="zh-CN" dirty="0" smtClean="0"/>
              <a:t>Operating power of 2.98 </a:t>
            </a:r>
            <a:r>
              <a:rPr lang="en-US" altLang="zh-CN" dirty="0" err="1" smtClean="0"/>
              <a:t>petaflop</a:t>
            </a:r>
            <a:r>
              <a:rPr lang="en-US" altLang="zh-CN" dirty="0" smtClean="0"/>
              <a:t> </a:t>
            </a:r>
            <a:r>
              <a:rPr lang="en-US" altLang="zh-CN" dirty="0"/>
              <a:t>Dawning </a:t>
            </a:r>
            <a:r>
              <a:rPr lang="en-US" altLang="zh-CN" dirty="0" smtClean="0"/>
              <a:t>Nebula: </a:t>
            </a:r>
            <a:r>
              <a:rPr lang="en-US" altLang="zh-CN" dirty="0" smtClean="0">
                <a:solidFill>
                  <a:srgbClr val="FF0000"/>
                </a:solidFill>
              </a:rPr>
              <a:t>2.55 MW</a:t>
            </a:r>
          </a:p>
          <a:p>
            <a:pPr lvl="1"/>
            <a:r>
              <a:rPr lang="en-US" altLang="zh-CN" dirty="0"/>
              <a:t>10-20 </a:t>
            </a:r>
            <a:r>
              <a:rPr lang="en-US" altLang="zh-CN" dirty="0" err="1" smtClean="0"/>
              <a:t>petaflop</a:t>
            </a:r>
            <a:r>
              <a:rPr lang="en-US" altLang="zh-CN" dirty="0" smtClean="0"/>
              <a:t> supercomputers like Livermore Sequoia</a:t>
            </a:r>
            <a:r>
              <a:rPr lang="en-US" altLang="zh-CN" dirty="0"/>
              <a:t>, </a:t>
            </a:r>
            <a:r>
              <a:rPr lang="en-US" altLang="zh-CN" dirty="0" smtClean="0"/>
              <a:t>Argonne Mira and Kei require more cooling and operating power</a:t>
            </a:r>
          </a:p>
          <a:p>
            <a:r>
              <a:rPr lang="en-US" altLang="zh-CN" dirty="0" smtClean="0"/>
              <a:t>One effective method: </a:t>
            </a:r>
            <a:r>
              <a:rPr lang="en-US" altLang="zh-CN" dirty="0" smtClean="0">
                <a:solidFill>
                  <a:srgbClr val="FF0000"/>
                </a:solidFill>
              </a:rPr>
              <a:t>Application Scheduling</a:t>
            </a:r>
          </a:p>
          <a:p>
            <a:pPr lvl="1"/>
            <a:r>
              <a:rPr lang="en-US" altLang="zh-CN" dirty="0" smtClean="0"/>
              <a:t>Consolidate running applications to a small number of servers</a:t>
            </a:r>
          </a:p>
          <a:p>
            <a:pPr lvl="1"/>
            <a:r>
              <a:rPr lang="en-US" altLang="zh-CN" dirty="0" smtClean="0"/>
              <a:t>Make idle servers sleep or power-off</a:t>
            </a:r>
          </a:p>
        </p:txBody>
      </p:sp>
    </p:spTree>
    <p:extLst>
      <p:ext uri="{BB962C8B-B14F-4D97-AF65-F5344CB8AC3E}">
        <p14:creationId xmlns:p14="http://schemas.microsoft.com/office/powerpoint/2010/main" val="26645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819" y="3400820"/>
            <a:ext cx="14689632" cy="8852925"/>
          </a:xfrm>
        </p:spPr>
        <p:txBody>
          <a:bodyPr/>
          <a:lstStyle/>
          <a:p>
            <a:r>
              <a:rPr lang="en-US" altLang="zh-CN" dirty="0" smtClean="0"/>
              <a:t>Load-screw scheduling</a:t>
            </a:r>
          </a:p>
          <a:p>
            <a:pPr lvl="1"/>
            <a:r>
              <a:rPr lang="en-US" altLang="zh-CN" dirty="0" smtClean="0"/>
              <a:t>Modeled as online bin-packing problem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erver-&gt;bin, tasks-&gt;objects, requirements-&gt;dimensions</a:t>
            </a:r>
          </a:p>
          <a:p>
            <a:r>
              <a:rPr lang="en-US" altLang="zh-CN" dirty="0" smtClean="0"/>
              <a:t>Migration cost-aware scheduling</a:t>
            </a:r>
          </a:p>
          <a:p>
            <a:pPr lvl="1"/>
            <a:r>
              <a:rPr lang="en-US" altLang="zh-CN" dirty="0" smtClean="0"/>
              <a:t>Task scheduling usually involves energy-cost of virtual machine migration</a:t>
            </a:r>
          </a:p>
          <a:p>
            <a:pPr lvl="1"/>
            <a:r>
              <a:rPr lang="en-US" altLang="zh-CN" dirty="0" smtClean="0"/>
              <a:t>Consider the task migration-cost between servers</a:t>
            </a:r>
          </a:p>
          <a:p>
            <a:r>
              <a:rPr lang="en-US" altLang="zh-CN" dirty="0" smtClean="0"/>
              <a:t>Theoretical results:</a:t>
            </a:r>
          </a:p>
          <a:p>
            <a:pPr lvl="1"/>
            <a:r>
              <a:rPr lang="en-US" altLang="zh-CN" dirty="0" smtClean="0"/>
              <a:t>approximation ratio of bin-packing problem (BPP):</a:t>
            </a:r>
            <a:endParaRPr lang="en-US" altLang="zh-CN" dirty="0"/>
          </a:p>
          <a:p>
            <a:pPr marL="726571" lvl="1" indent="0">
              <a:buNone/>
            </a:pPr>
            <a:r>
              <a:rPr lang="en-US" altLang="zh-CN" dirty="0" smtClean="0"/>
              <a:t>	    First-Fir or Best-Fit: </a:t>
            </a:r>
            <a:r>
              <a:rPr lang="en-US" altLang="zh-CN" i="1" dirty="0" smtClean="0">
                <a:solidFill>
                  <a:srgbClr val="FF0000"/>
                </a:solidFill>
              </a:rPr>
              <a:t>17/10 OPT + 2</a:t>
            </a:r>
          </a:p>
          <a:p>
            <a:pPr marL="726571" lvl="1" indent="0">
              <a:buNone/>
            </a:pPr>
            <a:r>
              <a:rPr lang="en-US" altLang="zh-CN" dirty="0" smtClean="0"/>
              <a:t>     Best </a:t>
            </a:r>
            <a:r>
              <a:rPr lang="en-US" altLang="zh-CN" dirty="0"/>
              <a:t>Fit </a:t>
            </a:r>
            <a:r>
              <a:rPr lang="en-US" altLang="zh-CN" dirty="0" smtClean="0"/>
              <a:t>Descending or  First </a:t>
            </a:r>
            <a:r>
              <a:rPr lang="en-US" altLang="zh-CN" dirty="0"/>
              <a:t>Fit </a:t>
            </a:r>
            <a:r>
              <a:rPr lang="en-US" altLang="zh-CN" dirty="0" smtClean="0"/>
              <a:t>Descending: </a:t>
            </a:r>
            <a:r>
              <a:rPr lang="en-US" altLang="zh-CN" i="1" dirty="0" smtClean="0">
                <a:solidFill>
                  <a:srgbClr val="FF0000"/>
                </a:solidFill>
              </a:rPr>
              <a:t>11/9 OPT +4</a:t>
            </a:r>
          </a:p>
        </p:txBody>
      </p:sp>
    </p:spTree>
    <p:extLst>
      <p:ext uri="{BB962C8B-B14F-4D97-AF65-F5344CB8AC3E}">
        <p14:creationId xmlns:p14="http://schemas.microsoft.com/office/powerpoint/2010/main" val="332593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819" y="3400820"/>
            <a:ext cx="13969552" cy="8852925"/>
          </a:xfrm>
        </p:spPr>
        <p:txBody>
          <a:bodyPr/>
          <a:lstStyle/>
          <a:p>
            <a:r>
              <a:rPr lang="en-US" altLang="zh-CN" dirty="0" smtClean="0"/>
              <a:t>Most of existing work do not consider the energy cost of network infrastructure</a:t>
            </a:r>
          </a:p>
          <a:p>
            <a:pPr lvl="1"/>
            <a:r>
              <a:rPr lang="en-US" altLang="zh-CN" dirty="0" smtClean="0"/>
              <a:t>Different forwarding policies causes different network utilization, and thus different energy cost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Transferring </a:t>
            </a:r>
            <a:r>
              <a:rPr lang="en-US" altLang="zh-CN" i="1" dirty="0" smtClean="0">
                <a:solidFill>
                  <a:srgbClr val="FF0000"/>
                </a:solidFill>
              </a:rPr>
              <a:t>task and data between </a:t>
            </a:r>
            <a:r>
              <a:rPr lang="en-US" altLang="zh-CN" i="1" dirty="0">
                <a:solidFill>
                  <a:srgbClr val="FF0000"/>
                </a:solidFill>
              </a:rPr>
              <a:t>two nodes connected directly to </a:t>
            </a:r>
            <a:r>
              <a:rPr lang="en-US" altLang="zh-CN" i="1" dirty="0" smtClean="0">
                <a:solidFill>
                  <a:srgbClr val="FF0000"/>
                </a:solidFill>
              </a:rPr>
              <a:t>the same switch cost </a:t>
            </a:r>
            <a:r>
              <a:rPr lang="en-US" altLang="zh-CN" i="1" dirty="0">
                <a:solidFill>
                  <a:srgbClr val="FF0000"/>
                </a:solidFill>
              </a:rPr>
              <a:t>less energy than that </a:t>
            </a:r>
            <a:r>
              <a:rPr lang="en-US" altLang="zh-CN" i="1" dirty="0" smtClean="0">
                <a:solidFill>
                  <a:srgbClr val="FF0000"/>
                </a:solidFill>
              </a:rPr>
              <a:t>of cross-switch nodes </a:t>
            </a:r>
            <a:r>
              <a:rPr lang="en-US" altLang="zh-CN" dirty="0" smtClean="0">
                <a:solidFill>
                  <a:schemeClr val="accent2"/>
                </a:solidFill>
              </a:rPr>
              <a:t>[1].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707" y="8729612"/>
            <a:ext cx="6815364" cy="266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0811" y="851497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Goal:</a:t>
            </a:r>
          </a:p>
          <a:p>
            <a:r>
              <a:rPr lang="en-US" altLang="zh-CN" sz="3600" dirty="0" smtClean="0"/>
              <a:t>Design an application scheduling algorithm considering energy-cost of network infrastructure , to further reduce total energy consumption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007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400" dirty="0" smtClean="0"/>
                  <a:t>Input:</a:t>
                </a:r>
              </a:p>
              <a:p>
                <a:pPr lvl="1"/>
                <a:r>
                  <a:rPr lang="en-US" altLang="zh-CN" sz="3600" dirty="0" smtClean="0"/>
                  <a:t>A finite </a:t>
                </a:r>
                <a:r>
                  <a:rPr lang="en-US" altLang="zh-CN" sz="3600" dirty="0"/>
                  <a:t>sequence of nodes N</a:t>
                </a:r>
                <a:r>
                  <a:rPr lang="en-US" altLang="zh-CN" sz="3600" baseline="-25000" dirty="0"/>
                  <a:t>ds</a:t>
                </a:r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= (node</a:t>
                </a:r>
                <a:r>
                  <a:rPr lang="en-US" altLang="zh-CN" sz="3600" baseline="-25000" dirty="0" smtClean="0"/>
                  <a:t>1</a:t>
                </a:r>
                <a:r>
                  <a:rPr lang="en-US" altLang="zh-CN" sz="3600" dirty="0" smtClean="0"/>
                  <a:t>, node</a:t>
                </a:r>
                <a:r>
                  <a:rPr lang="en-US" altLang="zh-CN" sz="3600" baseline="-25000" dirty="0" smtClean="0"/>
                  <a:t>2</a:t>
                </a:r>
                <a:r>
                  <a:rPr lang="en-US" altLang="zh-CN" sz="3600" dirty="0" smtClean="0"/>
                  <a:t>, …, </a:t>
                </a:r>
                <a:r>
                  <a:rPr lang="en-US" altLang="zh-CN" sz="3600" dirty="0" err="1"/>
                  <a:t>node</a:t>
                </a:r>
                <a:r>
                  <a:rPr lang="en-US" altLang="zh-CN" sz="3600" baseline="-25000" dirty="0" err="1"/>
                  <a:t>n</a:t>
                </a:r>
                <a:r>
                  <a:rPr lang="en-US" altLang="zh-CN" sz="3600" dirty="0" smtClean="0"/>
                  <a:t>)</a:t>
                </a:r>
              </a:p>
              <a:p>
                <a:pPr lvl="1"/>
                <a:r>
                  <a:rPr lang="en-US" altLang="zh-CN" sz="3600" dirty="0"/>
                  <a:t>A </a:t>
                </a:r>
                <a:r>
                  <a:rPr lang="en-US" altLang="zh-CN" sz="3600" dirty="0" smtClean="0"/>
                  <a:t>finite </a:t>
                </a:r>
                <a:r>
                  <a:rPr lang="en-US" altLang="zh-CN" sz="3600" dirty="0"/>
                  <a:t>sequence </a:t>
                </a:r>
                <a:r>
                  <a:rPr lang="en-US" altLang="zh-CN" sz="3600" dirty="0" smtClean="0"/>
                  <a:t>of </a:t>
                </a:r>
                <a:r>
                  <a:rPr lang="en-US" altLang="zh-CN" sz="3600" dirty="0"/>
                  <a:t>applications A = (</a:t>
                </a:r>
                <a:r>
                  <a:rPr lang="en-US" altLang="zh-CN" sz="3600" dirty="0" smtClean="0"/>
                  <a:t>a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 smtClean="0"/>
                  <a:t>, a</a:t>
                </a:r>
                <a:r>
                  <a:rPr lang="en-US" altLang="zh-CN" sz="3600" baseline="-25000" dirty="0"/>
                  <a:t>2</a:t>
                </a:r>
                <a:r>
                  <a:rPr lang="en-US" altLang="zh-CN" sz="3600" dirty="0" smtClean="0"/>
                  <a:t>, …, </a:t>
                </a:r>
                <a:r>
                  <a:rPr lang="en-US" altLang="zh-CN" sz="3600" dirty="0"/>
                  <a:t>a</a:t>
                </a:r>
                <a:r>
                  <a:rPr lang="en-US" altLang="zh-CN" sz="3600" baseline="-25000" dirty="0"/>
                  <a:t>m</a:t>
                </a:r>
                <a:r>
                  <a:rPr lang="en-US" altLang="zh-CN" sz="3600" dirty="0" smtClean="0"/>
                  <a:t>)</a:t>
                </a:r>
              </a:p>
              <a:p>
                <a:pPr lvl="1"/>
                <a:r>
                  <a:rPr lang="en-US" altLang="zh-CN" sz="3600" dirty="0"/>
                  <a:t>A </a:t>
                </a:r>
                <a:r>
                  <a:rPr lang="en-US" altLang="zh-CN" sz="3600" dirty="0" smtClean="0"/>
                  <a:t>transfer cost </a:t>
                </a:r>
                <a:r>
                  <a:rPr lang="en-US" altLang="zh-CN" sz="3600" dirty="0"/>
                  <a:t>matrix of all nodes: C = </a:t>
                </a:r>
                <a:r>
                  <a:rPr lang="en-US" altLang="zh-CN" sz="3600" dirty="0" smtClean="0"/>
                  <a:t>{c</a:t>
                </a:r>
                <a:r>
                  <a:rPr lang="en-US" altLang="zh-CN" sz="3600" baseline="-25000" dirty="0"/>
                  <a:t>i</a:t>
                </a:r>
                <a:r>
                  <a:rPr lang="en-US" altLang="zh-CN" sz="3600" dirty="0" smtClean="0"/>
                  <a:t>, </a:t>
                </a:r>
                <a:r>
                  <a:rPr lang="en-US" altLang="zh-CN" sz="3600" dirty="0" err="1" smtClean="0"/>
                  <a:t>c</a:t>
                </a:r>
                <a:r>
                  <a:rPr lang="en-US" altLang="zh-CN" sz="3600" baseline="-25000" dirty="0" err="1"/>
                  <a:t>j</a:t>
                </a:r>
                <a:r>
                  <a:rPr lang="en-US" altLang="zh-CN" sz="3600" dirty="0" smtClean="0"/>
                  <a:t>}, </a:t>
                </a:r>
                <a:r>
                  <a:rPr lang="en-US" altLang="zh-CN" sz="3600" dirty="0"/>
                  <a:t>0 </a:t>
                </a:r>
                <a:r>
                  <a:rPr lang="en-US" altLang="zh-CN" sz="3600" dirty="0" smtClean="0"/>
                  <a:t>&lt;= </a:t>
                </a:r>
                <a:r>
                  <a:rPr lang="en-US" altLang="zh-CN" sz="3600" dirty="0"/>
                  <a:t>i</a:t>
                </a:r>
                <a:r>
                  <a:rPr lang="en-US" altLang="zh-CN" sz="3600" dirty="0" smtClean="0"/>
                  <a:t>, j  &lt;= m, where </a:t>
                </a:r>
                <a:r>
                  <a:rPr lang="en-US" altLang="zh-CN" sz="3600" dirty="0" err="1" smtClean="0"/>
                  <a:t>c</a:t>
                </a:r>
                <a:r>
                  <a:rPr lang="en-US" altLang="zh-CN" sz="3600" baseline="-25000" dirty="0" err="1"/>
                  <a:t>i,j</a:t>
                </a:r>
                <a:r>
                  <a:rPr lang="en-US" altLang="zh-CN" sz="3600" dirty="0" smtClean="0"/>
                  <a:t> </a:t>
                </a:r>
                <a:r>
                  <a:rPr lang="en-US" altLang="zh-CN" sz="3600" dirty="0"/>
                  <a:t>is the weight for data transfer </a:t>
                </a:r>
                <a:r>
                  <a:rPr lang="en-US" altLang="zh-CN" sz="3600" dirty="0" smtClean="0"/>
                  <a:t>from node i to j. (the topology-cost information)</a:t>
                </a:r>
              </a:p>
              <a:p>
                <a:pPr lvl="1"/>
                <a:r>
                  <a:rPr lang="en-US" altLang="zh-CN" sz="3600" dirty="0" smtClean="0"/>
                  <a:t>Location of applications: an </a:t>
                </a:r>
                <a:r>
                  <a:rPr lang="en-US" altLang="zh-CN" sz="3600" dirty="0"/>
                  <a:t>integer vector S</a:t>
                </a:r>
                <a:r>
                  <a:rPr lang="en-US" altLang="zh-CN" sz="3600" baseline="30000" dirty="0"/>
                  <a:t>t</a:t>
                </a:r>
                <a:r>
                  <a:rPr lang="en-US" altLang="zh-CN" sz="3600" dirty="0"/>
                  <a:t> = (</a:t>
                </a:r>
                <a:r>
                  <a:rPr lang="en-US" altLang="zh-CN" sz="3600" dirty="0" smtClean="0"/>
                  <a:t>s</a:t>
                </a:r>
                <a:r>
                  <a:rPr lang="en-US" altLang="zh-CN" sz="3600" baseline="30000" dirty="0"/>
                  <a:t>t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 smtClean="0"/>
                  <a:t>, s</a:t>
                </a:r>
                <a:r>
                  <a:rPr lang="en-US" altLang="zh-CN" sz="3600" baseline="30000" dirty="0"/>
                  <a:t>t</a:t>
                </a:r>
                <a:r>
                  <a:rPr lang="en-US" altLang="zh-CN" sz="3600" baseline="-25000" dirty="0"/>
                  <a:t>2</a:t>
                </a:r>
                <a:r>
                  <a:rPr lang="en-US" altLang="zh-CN" sz="3600" dirty="0" smtClean="0"/>
                  <a:t>, …, </a:t>
                </a:r>
                <a:r>
                  <a:rPr lang="en-US" altLang="zh-CN" sz="3600" dirty="0" err="1" smtClean="0"/>
                  <a:t>s</a:t>
                </a:r>
                <a:r>
                  <a:rPr lang="en-US" altLang="zh-CN" sz="3600" baseline="30000" dirty="0" err="1"/>
                  <a:t>t</a:t>
                </a:r>
                <a:r>
                  <a:rPr lang="en-US" altLang="zh-CN" sz="3600" baseline="-25000" dirty="0" err="1"/>
                  <a:t>m</a:t>
                </a:r>
                <a:r>
                  <a:rPr lang="en-US" altLang="zh-CN" sz="3600" dirty="0" smtClean="0"/>
                  <a:t>), while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altLang="zh-CN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zh-CN" sz="3600" b="0" i="1" smtClean="0">
                        <a:latin typeface="Cambria Math"/>
                      </a:rPr>
                      <m:t>∈</m:t>
                    </m:r>
                    <m:r>
                      <a:rPr lang="en-US" altLang="zh-CN" sz="36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sz="3600" dirty="0" smtClean="0"/>
                  <a:t> means item </a:t>
                </a:r>
                <a:r>
                  <a:rPr lang="en-US" altLang="zh-CN" sz="3600" dirty="0" err="1"/>
                  <a:t>a</a:t>
                </a:r>
                <a:r>
                  <a:rPr lang="en-US" altLang="zh-CN" sz="3600" baseline="-25000" dirty="0" err="1"/>
                  <a:t>i</a:t>
                </a:r>
                <a:r>
                  <a:rPr lang="en-US" altLang="zh-CN" sz="3600" baseline="-25000" dirty="0"/>
                  <a:t> </a:t>
                </a:r>
                <a:r>
                  <a:rPr lang="en-US" altLang="zh-CN" sz="3600" dirty="0"/>
                  <a:t>is located at the </a:t>
                </a:r>
                <a14:m>
                  <m:oMath xmlns:m="http://schemas.openxmlformats.org/officeDocument/2006/math" xmlns="">
                    <m:r>
                      <a:rPr lang="en-US" altLang="zh-CN" sz="3600" i="1" dirty="0" smtClean="0">
                        <a:latin typeface="Cambria Math"/>
                      </a:rPr>
                      <m:t>𝑛𝑜𝑑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3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3600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600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3600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3600" b="0" i="1" dirty="0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sub>
                    </m:sSub>
                  </m:oMath>
                </a14:m>
                <a:r>
                  <a:rPr lang="en-US" altLang="zh-CN" sz="3600" dirty="0" smtClean="0"/>
                  <a:t> </a:t>
                </a:r>
                <a:r>
                  <a:rPr lang="en-US" altLang="zh-CN" sz="3600" dirty="0"/>
                  <a:t>at time t. </a:t>
                </a:r>
                <a:endParaRPr lang="en-US" altLang="zh-CN" sz="3600" dirty="0" smtClean="0"/>
              </a:p>
              <a:p>
                <a:r>
                  <a:rPr lang="en-US" altLang="zh-CN" sz="4400" dirty="0" smtClean="0"/>
                  <a:t>Find:</a:t>
                </a:r>
              </a:p>
              <a:p>
                <a:pPr lvl="1"/>
                <a:r>
                  <a:rPr lang="en-US" altLang="zh-CN" sz="3600" dirty="0" smtClean="0"/>
                  <a:t>A sequence of location for applications A, so that the used nodes and the transfer cost are minimized.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14" t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3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 (I)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hierarchical scheduling algorithm using dynamic maximum node </a:t>
            </a:r>
            <a:r>
              <a:rPr lang="en-US" altLang="zh-CN" dirty="0" smtClean="0"/>
              <a:t>sorting and hierarchical cross-switch adjustment</a:t>
            </a:r>
            <a:endParaRPr lang="zh-CN" altLang="en-US" dirty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Two concepts: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47" y="9163050"/>
            <a:ext cx="7056784" cy="281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571" y="9091042"/>
            <a:ext cx="76895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16795" y="8082930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Node Subset</a:t>
            </a:r>
            <a:r>
              <a:rPr lang="en-US" altLang="zh-CN" sz="2800" b="1" i="1" dirty="0" smtClean="0"/>
              <a:t>:  </a:t>
            </a:r>
            <a:r>
              <a:rPr lang="en-US" altLang="zh-CN" sz="2800" b="1" i="1" dirty="0"/>
              <a:t>cost of data transfer between any two nodes are </a:t>
            </a:r>
            <a:r>
              <a:rPr lang="en-US" altLang="zh-CN" sz="2800" b="1" i="1" dirty="0" smtClean="0"/>
              <a:t>equal</a:t>
            </a:r>
            <a:endParaRPr lang="zh-CN" alt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202275" y="8082930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Node Level:  </a:t>
            </a:r>
            <a:r>
              <a:rPr lang="en-US" altLang="zh-CN" sz="2800" b="1" i="1" dirty="0" smtClean="0"/>
              <a:t>composed </a:t>
            </a:r>
            <a:r>
              <a:rPr lang="en-US" altLang="zh-CN" sz="2800" b="1" i="1" dirty="0"/>
              <a:t>of subsets </a:t>
            </a:r>
            <a:r>
              <a:rPr lang="en-US" altLang="zh-CN" sz="2800" b="1" i="1" dirty="0" smtClean="0"/>
              <a:t>with the </a:t>
            </a:r>
            <a:r>
              <a:rPr lang="en-US" altLang="zh-CN" sz="2800" b="1" i="1" dirty="0"/>
              <a:t>same </a:t>
            </a:r>
            <a:r>
              <a:rPr lang="en-US" altLang="zh-CN" sz="2800" b="1" i="1" dirty="0" smtClean="0"/>
              <a:t>transfer cost</a:t>
            </a:r>
            <a:endParaRPr lang="zh-CN" alt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08883" y="1204337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-subset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49243" y="1204337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dirty="0" smtClean="0"/>
              <a:t>-subset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703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 (II)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2819" y="3400820"/>
                <a:ext cx="14257584" cy="8852925"/>
              </a:xfrm>
            </p:spPr>
            <p:txBody>
              <a:bodyPr/>
              <a:lstStyle/>
              <a:p>
                <a:r>
                  <a:rPr lang="en-US" altLang="zh-CN" dirty="0" smtClean="0"/>
                  <a:t>Scheduling inside Node Subset</a:t>
                </a:r>
              </a:p>
              <a:p>
                <a:pPr lvl="1"/>
                <a:r>
                  <a:rPr lang="en-US" altLang="zh-CN" dirty="0" smtClean="0"/>
                  <a:t>Don’t need to consider the transfer cost of migration</a:t>
                </a:r>
              </a:p>
              <a:p>
                <a:pPr lvl="1"/>
                <a:r>
                  <a:rPr lang="en-US" altLang="zh-CN" dirty="0" smtClean="0"/>
                  <a:t>Consolidate applications into as less as severs</a:t>
                </a:r>
              </a:p>
              <a:p>
                <a:pPr lvl="1"/>
                <a:r>
                  <a:rPr lang="en-US" altLang="zh-CN" dirty="0" smtClean="0"/>
                  <a:t>Migrate small applications first</a:t>
                </a:r>
              </a:p>
              <a:p>
                <a:r>
                  <a:rPr lang="en-US" altLang="zh-CN" dirty="0" smtClean="0"/>
                  <a:t>Hierarchical scheduling</a:t>
                </a:r>
              </a:p>
              <a:p>
                <a:pPr lvl="1"/>
                <a:r>
                  <a:rPr lang="en-US" altLang="zh-CN" dirty="0"/>
                  <a:t>After scheduling: each Node Subset → </a:t>
                </a:r>
                <a14:m>
                  <m:oMath xmlns:m="http://schemas.openxmlformats.org/officeDocument/2006/math" xmlns="">
                    <m:r>
                      <a:rPr lang="en-US" altLang="zh-CN" i="1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𝑓𝑢𝑙𝑙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𝑢𝑛𝑓𝑢𝑙𝑙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Combine all </a:t>
                </a:r>
                <a14:m>
                  <m:oMath xmlns:m="http://schemas.openxmlformats.org/officeDocument/2006/math" xmlns="">
                    <m:r>
                      <a:rPr lang="en-US" altLang="zh-CN" i="1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𝑢𝑛𝑓𝑢𝑙𝑙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, and from level from 1 to n (the max level), construct Node Subset with different level and schedule them repeatedly, until all applications have been processed.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19" y="3400820"/>
                <a:ext cx="14257584" cy="8852925"/>
              </a:xfrm>
              <a:blipFill rotWithShape="1">
                <a:blip r:embed="rId2"/>
                <a:stretch>
                  <a:fillRect l="-2351" t="-1171" r="-2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7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(I)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Kernel algorithm 1: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Max Node Sorting </a:t>
            </a:r>
            <a:r>
              <a:rPr lang="en-US" altLang="zh-CN" dirty="0" smtClean="0"/>
              <a:t>Algorithm (KMNS)</a:t>
            </a:r>
          </a:p>
          <a:p>
            <a:pPr lvl="1"/>
            <a:r>
              <a:rPr lang="en-US" altLang="zh-CN" dirty="0" smtClean="0"/>
              <a:t>Overview:</a:t>
            </a:r>
          </a:p>
          <a:p>
            <a:pPr lvl="2"/>
            <a:r>
              <a:rPr lang="en-US" altLang="zh-CN" sz="3600" dirty="0" smtClean="0"/>
              <a:t>For each node subset, sort nodes according to the number of running applications in ascending order;</a:t>
            </a:r>
          </a:p>
          <a:p>
            <a:pPr lvl="2"/>
            <a:r>
              <a:rPr lang="en-US" altLang="zh-CN" sz="3600" dirty="0" smtClean="0"/>
              <a:t>Given K, partition all N nodes </a:t>
            </a:r>
            <a:r>
              <a:rPr lang="en-US" altLang="zh-CN" sz="3600" dirty="0"/>
              <a:t>into two sets: one </a:t>
            </a:r>
            <a:r>
              <a:rPr lang="en-US" altLang="zh-CN" sz="3600" dirty="0" smtClean="0"/>
              <a:t>with K nodes, and the other with N-K nodes;</a:t>
            </a:r>
          </a:p>
          <a:p>
            <a:pPr lvl="2"/>
            <a:r>
              <a:rPr lang="en-US" altLang="zh-CN" sz="3600" dirty="0" smtClean="0"/>
              <a:t>Transfer applications from K-set to N-K set using DBF</a:t>
            </a:r>
            <a:endParaRPr lang="en-US" altLang="zh-CN" sz="3600" dirty="0"/>
          </a:p>
          <a:p>
            <a:pPr lvl="2"/>
            <a:r>
              <a:rPr lang="en-US" altLang="zh-CN" sz="3600" dirty="0" smtClean="0"/>
              <a:t>Calculate the node cost and transfer cost</a:t>
            </a:r>
            <a:endParaRPr lang="en-US" altLang="zh-CN" sz="3600" dirty="0"/>
          </a:p>
          <a:p>
            <a:pPr lvl="2"/>
            <a:endParaRPr lang="en-US" altLang="zh-CN" sz="3600" dirty="0" smtClean="0"/>
          </a:p>
          <a:p>
            <a:pPr lvl="2"/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9937675" y="10243170"/>
            <a:ext cx="2880320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57155" y="10243170"/>
            <a:ext cx="2880320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05227" y="1096325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 nodes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513739" y="1101609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N-K nodes</a:t>
            </a:r>
            <a:endParaRPr lang="zh-CN" altLang="en-US" sz="3200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8137475" y="11035258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5507" y="1024317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apps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103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高性能计算项目进展-2009</Template>
  <TotalTime>22444</TotalTime>
  <Words>928</Words>
  <Application>Microsoft Macintosh PowerPoint</Application>
  <PresentationFormat>Custom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1_自定义设计方案</vt:lpstr>
      <vt:lpstr>自定义设计方案</vt:lpstr>
      <vt:lpstr>Energy-aware Hierarchical Scheduling of Applications in Large Scale Data Centers</vt:lpstr>
      <vt:lpstr>Outline</vt:lpstr>
      <vt:lpstr>Introduction</vt:lpstr>
      <vt:lpstr>Background</vt:lpstr>
      <vt:lpstr>Motivation</vt:lpstr>
      <vt:lpstr>Problem Formulation</vt:lpstr>
      <vt:lpstr>Basic Idea (I)</vt:lpstr>
      <vt:lpstr>Basic Idea (II)</vt:lpstr>
      <vt:lpstr>Algorithm (I)</vt:lpstr>
      <vt:lpstr>Algorithm (II)</vt:lpstr>
      <vt:lpstr>Algorithm (III)</vt:lpstr>
      <vt:lpstr>Evaluation (I)</vt:lpstr>
      <vt:lpstr>Evaluation (II)</vt:lpstr>
      <vt:lpstr>Evaluation (III)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czxu</dc:creator>
  <cp:lastModifiedBy>Pavan Balaji</cp:lastModifiedBy>
  <cp:revision>659</cp:revision>
  <cp:lastPrinted>1601-01-01T00:00:00Z</cp:lastPrinted>
  <dcterms:created xsi:type="dcterms:W3CDTF">1601-01-01T00:00:00Z</dcterms:created>
  <dcterms:modified xsi:type="dcterms:W3CDTF">2014-07-27T04:06:08Z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