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18" r:id="rId1"/>
  </p:sldMasterIdLst>
  <p:notesMasterIdLst>
    <p:notesMasterId r:id="rId38"/>
  </p:notesMasterIdLst>
  <p:handoutMasterIdLst>
    <p:handoutMasterId r:id="rId39"/>
  </p:handoutMasterIdLst>
  <p:sldIdLst>
    <p:sldId id="467" r:id="rId2"/>
    <p:sldId id="482" r:id="rId3"/>
    <p:sldId id="483" r:id="rId4"/>
    <p:sldId id="484" r:id="rId5"/>
    <p:sldId id="489" r:id="rId6"/>
    <p:sldId id="485" r:id="rId7"/>
    <p:sldId id="500" r:id="rId8"/>
    <p:sldId id="499" r:id="rId9"/>
    <p:sldId id="506" r:id="rId10"/>
    <p:sldId id="486" r:id="rId11"/>
    <p:sldId id="491" r:id="rId12"/>
    <p:sldId id="503" r:id="rId13"/>
    <p:sldId id="487" r:id="rId14"/>
    <p:sldId id="493" r:id="rId15"/>
    <p:sldId id="509" r:id="rId16"/>
    <p:sldId id="488" r:id="rId17"/>
    <p:sldId id="494" r:id="rId18"/>
    <p:sldId id="508" r:id="rId19"/>
    <p:sldId id="504" r:id="rId20"/>
    <p:sldId id="461" r:id="rId21"/>
    <p:sldId id="478" r:id="rId22"/>
    <p:sldId id="479" r:id="rId23"/>
    <p:sldId id="480" r:id="rId24"/>
    <p:sldId id="481" r:id="rId25"/>
    <p:sldId id="476" r:id="rId26"/>
    <p:sldId id="475" r:id="rId27"/>
    <p:sldId id="474" r:id="rId28"/>
    <p:sldId id="473" r:id="rId29"/>
    <p:sldId id="477" r:id="rId30"/>
    <p:sldId id="505" r:id="rId31"/>
    <p:sldId id="451" r:id="rId32"/>
    <p:sldId id="465" r:id="rId33"/>
    <p:sldId id="395" r:id="rId34"/>
    <p:sldId id="471" r:id="rId35"/>
    <p:sldId id="372" r:id="rId36"/>
    <p:sldId id="511" r:id="rId37"/>
  </p:sldIdLst>
  <p:sldSz cx="9144000" cy="6858000" type="letter"/>
  <p:notesSz cx="9296400" cy="7010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FF6600"/>
    <a:srgbClr val="AE1276"/>
    <a:srgbClr val="FF9933"/>
    <a:srgbClr val="008000"/>
    <a:srgbClr val="DDDDDD"/>
    <a:srgbClr val="CCE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9" autoAdjust="0"/>
    <p:restoredTop sz="90461" autoAdjust="0"/>
  </p:normalViewPr>
  <p:slideViewPr>
    <p:cSldViewPr>
      <p:cViewPr varScale="1">
        <p:scale>
          <a:sx n="100" d="100"/>
          <a:sy n="100" d="100"/>
        </p:scale>
        <p:origin x="-14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542" y="-96"/>
      </p:cViewPr>
      <p:guideLst>
        <p:guide orient="horz" pos="2208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%20HD:Users:ahmadafsahi:Documents:Research:papers:EuroMPI-2011:EuroMPI%202011_Final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61616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8x4x4 3D-Torus with heavy communication on the longer </a:t>
            </a:r>
            <a:r>
              <a:rPr lang="en-US" dirty="0" smtClean="0"/>
              <a:t>dimension </a:t>
            </a:r>
            <a:r>
              <a:rPr lang="en-US" sz="1800" b="1" i="0" baseline="0" dirty="0" smtClean="0">
                <a:solidFill>
                  <a:srgbClr val="3366FF"/>
                </a:solidFill>
                <a:effectLst/>
              </a:rPr>
              <a:t>(128-core cluster B)</a:t>
            </a:r>
            <a:endParaRPr lang="en-US" dirty="0" smtClean="0">
              <a:solidFill>
                <a:srgbClr val="3366FF"/>
              </a:solidFill>
              <a:effectLst/>
            </a:endParaRPr>
          </a:p>
        </c:rich>
      </c:tx>
      <c:layout>
        <c:manualLayout>
          <c:xMode val="edge"/>
          <c:yMode val="edge"/>
          <c:x val="0.189510431958717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629164998443"/>
          <c:y val="0.319967289536569"/>
          <c:w val="0.88370835001557"/>
          <c:h val="0.606241822384142"/>
        </c:manualLayout>
      </c:layout>
      <c:lineChart>
        <c:grouping val="standard"/>
        <c:varyColors val="0"/>
        <c:ser>
          <c:idx val="0"/>
          <c:order val="0"/>
          <c:tx>
            <c:v>Non-weighted graph</c:v>
          </c:tx>
          <c:marker>
            <c:symbol val="diamond"/>
            <c:size val="8"/>
          </c:marker>
          <c:cat>
            <c:strRef>
              <c:f>'microbenchmark-Janus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'microbenchmark-Janus network'!$Z$15:$Z$21</c:f>
              <c:numCache>
                <c:formatCode>General</c:formatCode>
                <c:ptCount val="7"/>
                <c:pt idx="0">
                  <c:v>5.483207676490752</c:v>
                </c:pt>
                <c:pt idx="1">
                  <c:v>-5.78562728380024</c:v>
                </c:pt>
                <c:pt idx="2">
                  <c:v>-1.394511920827705</c:v>
                </c:pt>
                <c:pt idx="3">
                  <c:v>0.621263626772947</c:v>
                </c:pt>
                <c:pt idx="4">
                  <c:v>0.0503018108651894</c:v>
                </c:pt>
                <c:pt idx="5">
                  <c:v>11.8550776279754</c:v>
                </c:pt>
                <c:pt idx="6">
                  <c:v>8.438377733870585</c:v>
                </c:pt>
              </c:numCache>
            </c:numRef>
          </c:val>
          <c:smooth val="0"/>
        </c:ser>
        <c:ser>
          <c:idx val="2"/>
          <c:order val="1"/>
          <c:tx>
            <c:v>Weighted-graph</c:v>
          </c:tx>
          <c:marker>
            <c:symbol val="triangle"/>
            <c:size val="8"/>
          </c:marker>
          <c:cat>
            <c:strRef>
              <c:f>'microbenchmark-Janus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'microbenchmark-Janus network'!$Z$31:$Z$37</c:f>
              <c:numCache>
                <c:formatCode>General</c:formatCode>
                <c:ptCount val="7"/>
                <c:pt idx="0">
                  <c:v>-46.81288553803977</c:v>
                </c:pt>
                <c:pt idx="1">
                  <c:v>11.14494518879416</c:v>
                </c:pt>
                <c:pt idx="2">
                  <c:v>30.13945119208277</c:v>
                </c:pt>
                <c:pt idx="3">
                  <c:v>68.39760872113467</c:v>
                </c:pt>
                <c:pt idx="4">
                  <c:v>74.5956508280452</c:v>
                </c:pt>
                <c:pt idx="5">
                  <c:v>85.67899054463329</c:v>
                </c:pt>
                <c:pt idx="6">
                  <c:v>80.50082056528674</c:v>
                </c:pt>
              </c:numCache>
            </c:numRef>
          </c:val>
          <c:smooth val="0"/>
        </c:ser>
        <c:ser>
          <c:idx val="3"/>
          <c:order val="2"/>
          <c:tx>
            <c:v>Weighted and network-aware graph</c:v>
          </c:tx>
          <c:marker>
            <c:symbol val="circle"/>
            <c:size val="8"/>
          </c:marker>
          <c:cat>
            <c:strRef>
              <c:f>'microbenchmark-Janus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'microbenchmark-Janus network'!$Z$39:$Z$45</c:f>
              <c:numCache>
                <c:formatCode>General</c:formatCode>
                <c:ptCount val="7"/>
                <c:pt idx="0">
                  <c:v>-12.40575736806031</c:v>
                </c:pt>
                <c:pt idx="1">
                  <c:v>0.730816077953721</c:v>
                </c:pt>
                <c:pt idx="2">
                  <c:v>23.70670265407107</c:v>
                </c:pt>
                <c:pt idx="3">
                  <c:v>70.47239479545166</c:v>
                </c:pt>
                <c:pt idx="4">
                  <c:v>75.8841510602074</c:v>
                </c:pt>
                <c:pt idx="5">
                  <c:v>85.83555514211425</c:v>
                </c:pt>
                <c:pt idx="6">
                  <c:v>80.59940249915851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2586584"/>
        <c:axId val="260119656"/>
      </c:lineChart>
      <c:catAx>
        <c:axId val="362586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Exchange</a:t>
                </a:r>
                <a:r>
                  <a:rPr lang="en-US" sz="1600" baseline="0" dirty="0"/>
                  <a:t> </a:t>
                </a:r>
                <a:r>
                  <a:rPr lang="en-US" sz="1600" dirty="0"/>
                  <a:t>Message Size (Byte)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60119656"/>
        <c:crosses val="autoZero"/>
        <c:auto val="1"/>
        <c:lblAlgn val="ctr"/>
        <c:lblOffset val="100"/>
        <c:noMultiLvlLbl val="0"/>
      </c:catAx>
      <c:valAx>
        <c:axId val="260119656"/>
        <c:scaling>
          <c:orientation val="minMax"/>
          <c:max val="100.0"/>
          <c:min val="-6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362586584"/>
        <c:crosses val="autoZero"/>
        <c:crossBetween val="between"/>
        <c:majorUnit val="20.0"/>
      </c:valAx>
    </c:plotArea>
    <c:legend>
      <c:legendPos val="t"/>
      <c:layout>
        <c:manualLayout>
          <c:xMode val="edge"/>
          <c:yMode val="edge"/>
          <c:x val="0.079146091908003"/>
          <c:y val="0.165384298977553"/>
          <c:w val="0.795605898838916"/>
          <c:h val="0.142259372429193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aseline="0" dirty="0" smtClean="0"/>
              <a:t>Run</a:t>
            </a:r>
            <a:r>
              <a:rPr lang="en-US" sz="1800" baseline="0" dirty="0"/>
              <a:t>-time</a:t>
            </a:r>
            <a:r>
              <a:rPr lang="en-US" sz="1800" dirty="0"/>
              <a:t> Improvement        </a:t>
            </a:r>
          </a:p>
        </c:rich>
      </c:tx>
      <c:layout>
        <c:manualLayout>
          <c:xMode val="edge"/>
          <c:yMode val="edge"/>
          <c:x val="0.253222785711108"/>
          <c:y val="0.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0843133591351928"/>
          <c:y val="0.221018529400243"/>
          <c:w val="0.881756528315316"/>
          <c:h val="0.649589258432248"/>
        </c:manualLayout>
      </c:layout>
      <c:barChart>
        <c:barDir val="col"/>
        <c:grouping val="clustered"/>
        <c:varyColors val="0"/>
        <c:ser>
          <c:idx val="0"/>
          <c:order val="0"/>
          <c:tx>
            <c:v>non-weighted graph</c:v>
          </c:tx>
          <c:spPr>
            <a:pattFill prst="lt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invertIfNegative val="0"/>
          <c:cat>
            <c:strRef>
              <c:f>('applications-ivy-32'!$A$38,'applications-ivy-32'!$A$39,'applications-ivy-32'!$A$40,'applications-ivy-32'!$A$22,'applications-ivy-32'!$A$23,'applications-ivy-32'!$A$24,'applications-ivy-32'!$A$27,'applications-ivy-32'!$A$28,'applications-ivy-32'!$A$29)</c:f>
              <c:strCache>
                <c:ptCount val="9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CG.A.32</c:v>
                </c:pt>
                <c:pt idx="4">
                  <c:v>CG.B.32</c:v>
                </c:pt>
                <c:pt idx="5">
                  <c:v>CG.C.32</c:v>
                </c:pt>
                <c:pt idx="6">
                  <c:v>MG.A.32</c:v>
                </c:pt>
                <c:pt idx="7">
                  <c:v>MG.B.32</c:v>
                </c:pt>
                <c:pt idx="8">
                  <c:v>MG.C.32</c:v>
                </c:pt>
              </c:strCache>
            </c:strRef>
          </c:cat>
          <c:val>
            <c:numRef>
              <c:f>('applications-ivy-32'!$I$32,'applications-ivy-32'!$I$33,'applications-ivy-32'!$I$34,'applications-ivy-32'!$I$8,'applications-ivy-32'!$I$9,'applications-ivy-32'!$I$10,'applications-ivy-32'!$I$14,'applications-ivy-32'!$I$15,'applications-ivy-32'!$I$16)</c:f>
              <c:numCache>
                <c:formatCode>General</c:formatCode>
                <c:ptCount val="9"/>
                <c:pt idx="0">
                  <c:v>-0.756081525147933</c:v>
                </c:pt>
                <c:pt idx="1">
                  <c:v>-0.967390607982568</c:v>
                </c:pt>
                <c:pt idx="2">
                  <c:v>0.462249614791998</c:v>
                </c:pt>
                <c:pt idx="3">
                  <c:v>0.0</c:v>
                </c:pt>
                <c:pt idx="4">
                  <c:v>0.393313667649942</c:v>
                </c:pt>
                <c:pt idx="5">
                  <c:v>1.617873651771963</c:v>
                </c:pt>
                <c:pt idx="6">
                  <c:v>0.0</c:v>
                </c:pt>
                <c:pt idx="7">
                  <c:v>0.813008130081302</c:v>
                </c:pt>
                <c:pt idx="8">
                  <c:v>0.0756429652042344</c:v>
                </c:pt>
              </c:numCache>
            </c:numRef>
          </c:val>
        </c:ser>
        <c:ser>
          <c:idx val="1"/>
          <c:order val="1"/>
          <c:tx>
            <c:v>weighted graph</c:v>
          </c:tx>
          <c:invertIfNegative val="0"/>
          <c:cat>
            <c:strRef>
              <c:f>('applications-ivy-32'!$A$38,'applications-ivy-32'!$A$39,'applications-ivy-32'!$A$40,'applications-ivy-32'!$A$22,'applications-ivy-32'!$A$23,'applications-ivy-32'!$A$24,'applications-ivy-32'!$A$27,'applications-ivy-32'!$A$28,'applications-ivy-32'!$A$29)</c:f>
              <c:strCache>
                <c:ptCount val="9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CG.A.32</c:v>
                </c:pt>
                <c:pt idx="4">
                  <c:v>CG.B.32</c:v>
                </c:pt>
                <c:pt idx="5">
                  <c:v>CG.C.32</c:v>
                </c:pt>
                <c:pt idx="6">
                  <c:v>MG.A.32</c:v>
                </c:pt>
                <c:pt idx="7">
                  <c:v>MG.B.32</c:v>
                </c:pt>
                <c:pt idx="8">
                  <c:v>MG.C.32</c:v>
                </c:pt>
              </c:strCache>
            </c:strRef>
          </c:cat>
          <c:val>
            <c:numRef>
              <c:f>('applications-ivy-32'!$J$32,'applications-ivy-32'!$J$33,'applications-ivy-32'!$J$34,'applications-ivy-32'!$J$8,'applications-ivy-32'!$J$9,'applications-ivy-32'!$J$10,'applications-ivy-32'!$J$14,'applications-ivy-32'!$J$15,'applications-ivy-32'!$J$16)</c:f>
              <c:numCache>
                <c:formatCode>General</c:formatCode>
                <c:ptCount val="9"/>
                <c:pt idx="0">
                  <c:v>-0.0986193293885493</c:v>
                </c:pt>
                <c:pt idx="1">
                  <c:v>-0.147350887308593</c:v>
                </c:pt>
                <c:pt idx="2">
                  <c:v>-0.748998459167951</c:v>
                </c:pt>
                <c:pt idx="3">
                  <c:v>0.0</c:v>
                </c:pt>
                <c:pt idx="4">
                  <c:v>0.688298918387417</c:v>
                </c:pt>
                <c:pt idx="5">
                  <c:v>1.733436055469951</c:v>
                </c:pt>
                <c:pt idx="6">
                  <c:v>0.0</c:v>
                </c:pt>
                <c:pt idx="7">
                  <c:v>1.626016260162603</c:v>
                </c:pt>
                <c:pt idx="8">
                  <c:v>0.378214826021185</c:v>
                </c:pt>
              </c:numCache>
            </c:numRef>
          </c:val>
        </c:ser>
        <c:ser>
          <c:idx val="2"/>
          <c:order val="2"/>
          <c:tx>
            <c:v>Weighted &amp; network-aware graph</c:v>
          </c:tx>
          <c:spPr>
            <a:pattFill prst="divo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c:spPr>
          <c:invertIfNegative val="0"/>
          <c:cat>
            <c:strRef>
              <c:f>('applications-ivy-32'!$A$38,'applications-ivy-32'!$A$39,'applications-ivy-32'!$A$40,'applications-ivy-32'!$A$22,'applications-ivy-32'!$A$23,'applications-ivy-32'!$A$24,'applications-ivy-32'!$A$27,'applications-ivy-32'!$A$28,'applications-ivy-32'!$A$29)</c:f>
              <c:strCache>
                <c:ptCount val="9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CG.A.32</c:v>
                </c:pt>
                <c:pt idx="4">
                  <c:v>CG.B.32</c:v>
                </c:pt>
                <c:pt idx="5">
                  <c:v>CG.C.32</c:v>
                </c:pt>
                <c:pt idx="6">
                  <c:v>MG.A.32</c:v>
                </c:pt>
                <c:pt idx="7">
                  <c:v>MG.B.32</c:v>
                </c:pt>
                <c:pt idx="8">
                  <c:v>MG.C.32</c:v>
                </c:pt>
              </c:strCache>
            </c:strRef>
          </c:cat>
          <c:val>
            <c:numRef>
              <c:f>('applications-ivy-32'!$K$32,'applications-ivy-32'!$K$33,'applications-ivy-32'!$K$34,'applications-ivy-32'!$K$8,'applications-ivy-32'!$K$9,'applications-ivy-32'!$K$10,'applications-ivy-32'!$K$14,'applications-ivy-32'!$K$15,'applications-ivy-32'!$K$16)</c:f>
              <c:numCache>
                <c:formatCode>General</c:formatCode>
                <c:ptCount val="9"/>
                <c:pt idx="0">
                  <c:v>1.972386587771205</c:v>
                </c:pt>
                <c:pt idx="1">
                  <c:v>0.076878723813183</c:v>
                </c:pt>
                <c:pt idx="2">
                  <c:v>0.616332819722664</c:v>
                </c:pt>
                <c:pt idx="3">
                  <c:v>0.0</c:v>
                </c:pt>
                <c:pt idx="4">
                  <c:v>0.589970501474931</c:v>
                </c:pt>
                <c:pt idx="5">
                  <c:v>1.810477657935294</c:v>
                </c:pt>
                <c:pt idx="6">
                  <c:v>0.0</c:v>
                </c:pt>
                <c:pt idx="7">
                  <c:v>1.626016260162603</c:v>
                </c:pt>
                <c:pt idx="8">
                  <c:v>0.378214826021185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0478680"/>
        <c:axId val="260725592"/>
      </c:barChart>
      <c:catAx>
        <c:axId val="260478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Applications</a:t>
                </a:r>
              </a:p>
            </c:rich>
          </c:tx>
          <c:layout>
            <c:manualLayout>
              <c:xMode val="edge"/>
              <c:yMode val="edge"/>
              <c:x val="0.430128324320906"/>
              <c:y val="0.92030870884465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600" b="1"/>
            </a:pPr>
            <a:endParaRPr lang="en-US"/>
          </a:p>
        </c:txPr>
        <c:crossAx val="260725592"/>
        <c:crosses val="autoZero"/>
        <c:auto val="1"/>
        <c:lblAlgn val="ctr"/>
        <c:lblOffset val="100"/>
        <c:noMultiLvlLbl val="0"/>
      </c:catAx>
      <c:valAx>
        <c:axId val="260725592"/>
        <c:scaling>
          <c:orientation val="minMax"/>
          <c:max val="2.0"/>
          <c:min val="-2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0478680"/>
        <c:crosses val="autoZero"/>
        <c:crossBetween val="between"/>
        <c:majorUnit val="1.0"/>
      </c:valAx>
    </c:plotArea>
    <c:legend>
      <c:legendPos val="t"/>
      <c:layout>
        <c:manualLayout>
          <c:xMode val="edge"/>
          <c:yMode val="edge"/>
          <c:x val="0.0423728813559322"/>
          <c:y val="0.0796752458181533"/>
          <c:w val="0.720338983050847"/>
          <c:h val="0.117496180514749"/>
        </c:manualLayout>
      </c:layout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aseline="0" dirty="0" smtClean="0"/>
              <a:t>Communication </a:t>
            </a:r>
            <a:r>
              <a:rPr lang="en-US" sz="1800" baseline="0" dirty="0"/>
              <a:t>Time</a:t>
            </a:r>
            <a:r>
              <a:rPr lang="en-US" sz="1800" dirty="0"/>
              <a:t> Improvement</a:t>
            </a:r>
          </a:p>
        </c:rich>
      </c:tx>
      <c:layout>
        <c:manualLayout>
          <c:xMode val="edge"/>
          <c:yMode val="edge"/>
          <c:x val="0.137612215845901"/>
          <c:y val="0.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0722118421638"/>
          <c:y val="0.221902495397031"/>
          <c:w val="0.867355754259531"/>
          <c:h val="0.540770556665491"/>
        </c:manualLayout>
      </c:layout>
      <c:barChart>
        <c:barDir val="col"/>
        <c:grouping val="clustered"/>
        <c:varyColors val="0"/>
        <c:ser>
          <c:idx val="0"/>
          <c:order val="0"/>
          <c:tx>
            <c:v>non-weighted graph</c:v>
          </c:tx>
          <c:spPr>
            <a:pattFill prst="lt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invertIfNegative val="0"/>
          <c:cat>
            <c:strRef>
              <c:f>('applications-Janus-128'!$A$32,'applications-Janus-128'!$A$33,'applications-Janus-128'!$A$34,'applications-Janus-128'!$A$25,'applications-Janus-128'!$A$30)</c:f>
              <c:strCache>
                <c:ptCount val="5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CG.D.128</c:v>
                </c:pt>
                <c:pt idx="4">
                  <c:v>MG.D.128</c:v>
                </c:pt>
              </c:strCache>
            </c:strRef>
          </c:cat>
          <c:val>
            <c:numRef>
              <c:f>('applications-Janus-128'!$L$38,'applications-Janus-128'!$L$39,'applications-Janus-128'!$L$40,'applications-Janus-128'!$L$25,'applications-Janus-128'!$L$30)</c:f>
              <c:numCache>
                <c:formatCode>General</c:formatCode>
                <c:ptCount val="5"/>
                <c:pt idx="0">
                  <c:v>29.71209974584626</c:v>
                </c:pt>
                <c:pt idx="1">
                  <c:v>-0.832641197405889</c:v>
                </c:pt>
                <c:pt idx="2">
                  <c:v>26.40208254627552</c:v>
                </c:pt>
                <c:pt idx="3">
                  <c:v>38.9013046499719</c:v>
                </c:pt>
                <c:pt idx="4">
                  <c:v>-10.43006832906692</c:v>
                </c:pt>
              </c:numCache>
            </c:numRef>
          </c:val>
        </c:ser>
        <c:ser>
          <c:idx val="1"/>
          <c:order val="1"/>
          <c:tx>
            <c:v>weighted graph</c:v>
          </c:tx>
          <c:invertIfNegative val="0"/>
          <c:cat>
            <c:strRef>
              <c:f>('applications-Janus-128'!$A$32,'applications-Janus-128'!$A$33,'applications-Janus-128'!$A$34,'applications-Janus-128'!$A$25,'applications-Janus-128'!$A$30)</c:f>
              <c:strCache>
                <c:ptCount val="5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CG.D.128</c:v>
                </c:pt>
                <c:pt idx="4">
                  <c:v>MG.D.128</c:v>
                </c:pt>
              </c:strCache>
            </c:strRef>
          </c:cat>
          <c:val>
            <c:numRef>
              <c:f>('applications-Janus-128'!$M$38,'applications-Janus-128'!$M$39,'applications-Janus-128'!$M$40,'applications-Janus-128'!$M$25,'applications-Janus-128'!$M$30)</c:f>
              <c:numCache>
                <c:formatCode>General</c:formatCode>
                <c:ptCount val="5"/>
                <c:pt idx="0">
                  <c:v>29.55025334711923</c:v>
                </c:pt>
                <c:pt idx="1">
                  <c:v>-1.267555813670517</c:v>
                </c:pt>
                <c:pt idx="2">
                  <c:v>39.735079693232</c:v>
                </c:pt>
                <c:pt idx="3">
                  <c:v>47.87614385457498</c:v>
                </c:pt>
                <c:pt idx="4">
                  <c:v>11.77449298784806</c:v>
                </c:pt>
              </c:numCache>
            </c:numRef>
          </c:val>
        </c:ser>
        <c:ser>
          <c:idx val="2"/>
          <c:order val="2"/>
          <c:tx>
            <c:v>Weighted &amp; network-aware graph</c:v>
          </c:tx>
          <c:spPr>
            <a:pattFill prst="divo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c:spPr>
          <c:invertIfNegative val="0"/>
          <c:cat>
            <c:strRef>
              <c:f>('applications-Janus-128'!$A$32,'applications-Janus-128'!$A$33,'applications-Janus-128'!$A$34,'applications-Janus-128'!$A$25,'applications-Janus-128'!$A$30)</c:f>
              <c:strCache>
                <c:ptCount val="5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CG.D.128</c:v>
                </c:pt>
                <c:pt idx="4">
                  <c:v>MG.D.128</c:v>
                </c:pt>
              </c:strCache>
            </c:strRef>
          </c:cat>
          <c:val>
            <c:numRef>
              <c:f>('applications-Janus-128'!$N$38,'applications-Janus-128'!$N$39,'applications-Janus-128'!$N$40,'applications-Janus-128'!$N$25,'applications-Janus-128'!$N$30)</c:f>
              <c:numCache>
                <c:formatCode>General</c:formatCode>
                <c:ptCount val="5"/>
                <c:pt idx="0">
                  <c:v>29.39797814499763</c:v>
                </c:pt>
                <c:pt idx="1">
                  <c:v>5.21759646845971</c:v>
                </c:pt>
                <c:pt idx="2">
                  <c:v>39.99163141898457</c:v>
                </c:pt>
                <c:pt idx="3">
                  <c:v>47.69730007895505</c:v>
                </c:pt>
                <c:pt idx="4">
                  <c:v>3.61187027258017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8549096"/>
        <c:axId val="268532536"/>
      </c:barChart>
      <c:catAx>
        <c:axId val="268549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Applications</a:t>
                </a:r>
              </a:p>
            </c:rich>
          </c:tx>
          <c:layout>
            <c:manualLayout>
              <c:xMode val="edge"/>
              <c:yMode val="edge"/>
              <c:x val="0.600118999955514"/>
              <c:y val="0.89929525600344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600" b="1"/>
            </a:pPr>
            <a:endParaRPr lang="en-US"/>
          </a:p>
        </c:txPr>
        <c:crossAx val="268532536"/>
        <c:crosses val="autoZero"/>
        <c:auto val="1"/>
        <c:lblAlgn val="ctr"/>
        <c:lblOffset val="100"/>
        <c:noMultiLvlLbl val="0"/>
      </c:catAx>
      <c:valAx>
        <c:axId val="268532536"/>
        <c:scaling>
          <c:orientation val="minMax"/>
          <c:max val="50.0"/>
          <c:min val="-2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8549096"/>
        <c:crosses val="autoZero"/>
        <c:crossBetween val="between"/>
        <c:majorUnit val="10.0"/>
      </c:valAx>
    </c:plotArea>
    <c:legend>
      <c:legendPos val="t"/>
      <c:layout>
        <c:manualLayout>
          <c:xMode val="edge"/>
          <c:yMode val="edge"/>
          <c:x val="0.0875706214689265"/>
          <c:y val="0.0813272221569319"/>
          <c:w val="0.661016949152542"/>
          <c:h val="0.127446429270968"/>
        </c:manualLayout>
      </c:layout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aseline="0" dirty="0" smtClean="0"/>
              <a:t>Run</a:t>
            </a:r>
            <a:r>
              <a:rPr lang="en-US" sz="1800" baseline="0" dirty="0"/>
              <a:t>-time</a:t>
            </a:r>
            <a:r>
              <a:rPr lang="en-US" sz="1800" dirty="0"/>
              <a:t> Improvement</a:t>
            </a:r>
          </a:p>
        </c:rich>
      </c:tx>
      <c:layout>
        <c:manualLayout>
          <c:xMode val="edge"/>
          <c:yMode val="edge"/>
          <c:x val="0.236606833044175"/>
          <c:y val="0.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5326363532445"/>
          <c:y val="0.213904543893268"/>
          <c:w val="0.852177508499178"/>
          <c:h val="0.513600645985489"/>
        </c:manualLayout>
      </c:layout>
      <c:barChart>
        <c:barDir val="col"/>
        <c:grouping val="clustered"/>
        <c:varyColors val="0"/>
        <c:ser>
          <c:idx val="0"/>
          <c:order val="0"/>
          <c:tx>
            <c:v>non-weighted graph</c:v>
          </c:tx>
          <c:spPr>
            <a:pattFill prst="lt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invertIfNegative val="0"/>
          <c:cat>
            <c:strRef>
              <c:f>('applications-Janus-128'!$A$32,'applications-Janus-128'!$A$33,'applications-Janus-128'!$A$34,'applications-Janus-128'!$A$11,'applications-Janus-128'!$A$17)</c:f>
              <c:strCache>
                <c:ptCount val="5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CG.D.128</c:v>
                </c:pt>
                <c:pt idx="4">
                  <c:v>MG.D.128</c:v>
                </c:pt>
              </c:strCache>
            </c:strRef>
          </c:cat>
          <c:val>
            <c:numRef>
              <c:f>('applications-Janus-128'!$L$32,'applications-Janus-128'!$L$33,'applications-Janus-128'!$L$34,'applications-Janus-128'!$L$11,'applications-Janus-128'!$L$17)</c:f>
              <c:numCache>
                <c:formatCode>General</c:formatCode>
                <c:ptCount val="5"/>
                <c:pt idx="0">
                  <c:v>25.84569038939392</c:v>
                </c:pt>
                <c:pt idx="1">
                  <c:v>-1.39909059111577</c:v>
                </c:pt>
                <c:pt idx="2">
                  <c:v>8.15660685154976</c:v>
                </c:pt>
                <c:pt idx="3">
                  <c:v>14.88745382550693</c:v>
                </c:pt>
                <c:pt idx="4">
                  <c:v>-1.079136690647469</c:v>
                </c:pt>
              </c:numCache>
            </c:numRef>
          </c:val>
        </c:ser>
        <c:ser>
          <c:idx val="1"/>
          <c:order val="1"/>
          <c:tx>
            <c:v>weighted graph</c:v>
          </c:tx>
          <c:invertIfNegative val="0"/>
          <c:cat>
            <c:strRef>
              <c:f>('applications-Janus-128'!$A$32,'applications-Janus-128'!$A$33,'applications-Janus-128'!$A$34,'applications-Janus-128'!$A$11,'applications-Janus-128'!$A$17)</c:f>
              <c:strCache>
                <c:ptCount val="5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CG.D.128</c:v>
                </c:pt>
                <c:pt idx="4">
                  <c:v>MG.D.128</c:v>
                </c:pt>
              </c:strCache>
            </c:strRef>
          </c:cat>
          <c:val>
            <c:numRef>
              <c:f>('applications-Janus-128'!$M$32,'applications-Janus-128'!$M$33,'applications-Janus-128'!$M$34,'applications-Janus-128'!$M$11,'applications-Janus-128'!$M$17)</c:f>
              <c:numCache>
                <c:formatCode>General</c:formatCode>
                <c:ptCount val="5"/>
                <c:pt idx="0">
                  <c:v>26.14490183134805</c:v>
                </c:pt>
                <c:pt idx="1">
                  <c:v>-1.748863238894731</c:v>
                </c:pt>
                <c:pt idx="2">
                  <c:v>12.43066884176182</c:v>
                </c:pt>
                <c:pt idx="3">
                  <c:v>18.53889287517607</c:v>
                </c:pt>
                <c:pt idx="4">
                  <c:v>1.684967815221528</c:v>
                </c:pt>
              </c:numCache>
            </c:numRef>
          </c:val>
        </c:ser>
        <c:ser>
          <c:idx val="2"/>
          <c:order val="2"/>
          <c:tx>
            <c:v>Weighted &amp; network-aware graph</c:v>
          </c:tx>
          <c:spPr>
            <a:pattFill prst="divo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c:spPr>
          <c:invertIfNegative val="0"/>
          <c:cat>
            <c:strRef>
              <c:f>('applications-Janus-128'!$A$32,'applications-Janus-128'!$A$33,'applications-Janus-128'!$A$34,'applications-Janus-128'!$A$11,'applications-Janus-128'!$A$17)</c:f>
              <c:strCache>
                <c:ptCount val="5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CG.D.128</c:v>
                </c:pt>
                <c:pt idx="4">
                  <c:v>MG.D.128</c:v>
                </c:pt>
              </c:strCache>
            </c:strRef>
          </c:cat>
          <c:val>
            <c:numRef>
              <c:f>('applications-Janus-128'!$N$32,'applications-Janus-128'!$N$33,'applications-Janus-128'!$N$34,'applications-Janus-128'!$N$11,'applications-Janus-128'!$N$17)</c:f>
              <c:numCache>
                <c:formatCode>General</c:formatCode>
                <c:ptCount val="5"/>
                <c:pt idx="0">
                  <c:v>25.37793554082759</c:v>
                </c:pt>
                <c:pt idx="1">
                  <c:v>3.567681007345224</c:v>
                </c:pt>
                <c:pt idx="2">
                  <c:v>12.30016313213702</c:v>
                </c:pt>
                <c:pt idx="3">
                  <c:v>18.41133168566798</c:v>
                </c:pt>
                <c:pt idx="4">
                  <c:v>1.24952669443394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0951752"/>
        <c:axId val="260957192"/>
      </c:barChart>
      <c:catAx>
        <c:axId val="260951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Applications</a:t>
                </a:r>
              </a:p>
            </c:rich>
          </c:tx>
          <c:layout>
            <c:manualLayout>
              <c:xMode val="edge"/>
              <c:yMode val="edge"/>
              <c:x val="0.654716624405"/>
              <c:y val="0.87255219963176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600" b="1"/>
            </a:pPr>
            <a:endParaRPr lang="en-US"/>
          </a:p>
        </c:txPr>
        <c:crossAx val="260957192"/>
        <c:crosses val="autoZero"/>
        <c:auto val="1"/>
        <c:lblAlgn val="ctr"/>
        <c:lblOffset val="100"/>
        <c:noMultiLvlLbl val="0"/>
      </c:catAx>
      <c:valAx>
        <c:axId val="260957192"/>
        <c:scaling>
          <c:orientation val="minMax"/>
          <c:max val="30.0"/>
          <c:min val="-5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0951752"/>
        <c:crosses val="autoZero"/>
        <c:crossBetween val="between"/>
        <c:majorUnit val="5.0"/>
      </c:valAx>
    </c:plotArea>
    <c:legend>
      <c:legendPos val="t"/>
      <c:layout>
        <c:manualLayout>
          <c:xMode val="edge"/>
          <c:yMode val="edge"/>
          <c:x val="0.076271186440678"/>
          <c:y val="0.0789874689661822"/>
          <c:w val="0.672316384180791"/>
          <c:h val="0.127446429270968"/>
        </c:manualLayout>
      </c:layout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aseline="0" dirty="0" smtClean="0"/>
              <a:t>Communication </a:t>
            </a:r>
            <a:r>
              <a:rPr lang="en-US" sz="1800" baseline="0" dirty="0"/>
              <a:t>Time </a:t>
            </a:r>
            <a:r>
              <a:rPr lang="en-US" sz="1800" dirty="0"/>
              <a:t>Improvement      </a:t>
            </a:r>
          </a:p>
        </c:rich>
      </c:tx>
      <c:layout>
        <c:manualLayout>
          <c:xMode val="edge"/>
          <c:yMode val="edge"/>
          <c:x val="0.138553801873426"/>
          <c:y val="0.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07121301548981"/>
          <c:y val="0.235740531138427"/>
          <c:w val="0.865324871688661"/>
          <c:h val="0.676442176387028"/>
        </c:manualLayout>
      </c:layout>
      <c:barChart>
        <c:barDir val="col"/>
        <c:grouping val="clustered"/>
        <c:varyColors val="0"/>
        <c:ser>
          <c:idx val="0"/>
          <c:order val="0"/>
          <c:tx>
            <c:v>non-weighted graph</c:v>
          </c:tx>
          <c:spPr>
            <a:pattFill prst="lt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invertIfNegative val="0"/>
          <c:cat>
            <c:strRef>
              <c:f>('applications-Janus-128'!$A$32,'applications-Janus-128'!$A$33,'applications-Janus-128'!$A$34,'applications-Janus-128'!$A$25,'applications-Janus-128'!$A$30)</c:f>
              <c:strCache>
                <c:ptCount val="5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CG.D.128</c:v>
                </c:pt>
                <c:pt idx="4">
                  <c:v>MG.D.128</c:v>
                </c:pt>
              </c:strCache>
            </c:strRef>
          </c:cat>
          <c:val>
            <c:numRef>
              <c:f>('applications-Janus-128'!$I$38,'applications-Janus-128'!$I$39,'applications-Janus-128'!$I$40,'applications-Janus-128'!$I$25,'applications-Janus-128'!$I$30)</c:f>
              <c:numCache>
                <c:formatCode>General</c:formatCode>
                <c:ptCount val="5"/>
                <c:pt idx="0">
                  <c:v>7.687838189750399</c:v>
                </c:pt>
                <c:pt idx="1">
                  <c:v>2.872017360659842</c:v>
                </c:pt>
                <c:pt idx="2">
                  <c:v>-15.9876472991981</c:v>
                </c:pt>
                <c:pt idx="3">
                  <c:v>-14.12641702347862</c:v>
                </c:pt>
                <c:pt idx="4">
                  <c:v>2.466539905323081</c:v>
                </c:pt>
              </c:numCache>
            </c:numRef>
          </c:val>
        </c:ser>
        <c:ser>
          <c:idx val="1"/>
          <c:order val="1"/>
          <c:tx>
            <c:v>weighted graph</c:v>
          </c:tx>
          <c:invertIfNegative val="0"/>
          <c:cat>
            <c:strRef>
              <c:f>('applications-Janus-128'!$A$32,'applications-Janus-128'!$A$33,'applications-Janus-128'!$A$34,'applications-Janus-128'!$A$25,'applications-Janus-128'!$A$30)</c:f>
              <c:strCache>
                <c:ptCount val="5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CG.D.128</c:v>
                </c:pt>
                <c:pt idx="4">
                  <c:v>MG.D.128</c:v>
                </c:pt>
              </c:strCache>
            </c:strRef>
          </c:cat>
          <c:val>
            <c:numRef>
              <c:f>('applications-Janus-128'!$J$38,'applications-Janus-128'!$J$39,'applications-Janus-128'!$J$40,'applications-Janus-128'!$J$25,'applications-Janus-128'!$J$30)</c:f>
              <c:numCache>
                <c:formatCode>General</c:formatCode>
                <c:ptCount val="5"/>
                <c:pt idx="0">
                  <c:v>7.475278262740586</c:v>
                </c:pt>
                <c:pt idx="1">
                  <c:v>2.453081797765623</c:v>
                </c:pt>
                <c:pt idx="2">
                  <c:v>5.024672397140558</c:v>
                </c:pt>
                <c:pt idx="3">
                  <c:v>2.63770921383762</c:v>
                </c:pt>
                <c:pt idx="4">
                  <c:v>22.07793495281751</c:v>
                </c:pt>
              </c:numCache>
            </c:numRef>
          </c:val>
        </c:ser>
        <c:ser>
          <c:idx val="2"/>
          <c:order val="2"/>
          <c:tx>
            <c:v>Weighted &amp; network-aware graph</c:v>
          </c:tx>
          <c:spPr>
            <a:pattFill prst="divo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c:spPr>
          <c:invertIfNegative val="0"/>
          <c:cat>
            <c:strRef>
              <c:f>('applications-Janus-128'!$A$32,'applications-Janus-128'!$A$33,'applications-Janus-128'!$A$34,'applications-Janus-128'!$A$25,'applications-Janus-128'!$A$30)</c:f>
              <c:strCache>
                <c:ptCount val="5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CG.D.128</c:v>
                </c:pt>
                <c:pt idx="4">
                  <c:v>MG.D.128</c:v>
                </c:pt>
              </c:strCache>
            </c:strRef>
          </c:cat>
          <c:val>
            <c:numRef>
              <c:f>('applications-Janus-128'!$K$38,'applications-Janus-128'!$K$39,'applications-Janus-128'!$K$40,'applications-Janus-128'!$K$25,'applications-Janus-128'!$K$30)</c:f>
              <c:numCache>
                <c:formatCode>General</c:formatCode>
                <c:ptCount val="5"/>
                <c:pt idx="0">
                  <c:v>7.27528860524464</c:v>
                </c:pt>
                <c:pt idx="1">
                  <c:v>8.699965255266766</c:v>
                </c:pt>
                <c:pt idx="2">
                  <c:v>5.428988607572746</c:v>
                </c:pt>
                <c:pt idx="3">
                  <c:v>2.30364644536894</c:v>
                </c:pt>
                <c:pt idx="4">
                  <c:v>14.86858654876576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8848920"/>
        <c:axId val="268854392"/>
      </c:barChart>
      <c:catAx>
        <c:axId val="268848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Applications</a:t>
                </a:r>
              </a:p>
            </c:rich>
          </c:tx>
          <c:layout>
            <c:manualLayout>
              <c:xMode val="edge"/>
              <c:yMode val="edge"/>
              <c:x val="0.410543840966828"/>
              <c:y val="0.92519901840213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600" b="1"/>
            </a:pPr>
            <a:endParaRPr lang="en-US"/>
          </a:p>
        </c:txPr>
        <c:crossAx val="268854392"/>
        <c:crosses val="autoZero"/>
        <c:auto val="1"/>
        <c:lblAlgn val="ctr"/>
        <c:lblOffset val="100"/>
        <c:noMultiLvlLbl val="0"/>
      </c:catAx>
      <c:valAx>
        <c:axId val="268854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884892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0677334537483622"/>
          <c:y val="0.0860582882316532"/>
          <c:w val="0.674262309799662"/>
          <c:h val="0.127446429270968"/>
        </c:manualLayout>
      </c:layout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aseline="0" dirty="0" smtClean="0"/>
              <a:t>Run</a:t>
            </a:r>
            <a:r>
              <a:rPr lang="en-US" sz="1800" baseline="0" dirty="0"/>
              <a:t>-time</a:t>
            </a:r>
            <a:r>
              <a:rPr lang="en-US" sz="1800" dirty="0"/>
              <a:t> Improvement       </a:t>
            </a:r>
          </a:p>
        </c:rich>
      </c:tx>
      <c:layout>
        <c:manualLayout>
          <c:xMode val="edge"/>
          <c:yMode val="edge"/>
          <c:x val="0.251748687664042"/>
          <c:y val="0.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0932976815398075"/>
          <c:y val="0.223073412465233"/>
          <c:w val="0.868720909886264"/>
          <c:h val="0.662459748501586"/>
        </c:manualLayout>
      </c:layout>
      <c:barChart>
        <c:barDir val="col"/>
        <c:grouping val="clustered"/>
        <c:varyColors val="0"/>
        <c:ser>
          <c:idx val="0"/>
          <c:order val="0"/>
          <c:tx>
            <c:v>non-weighted graph</c:v>
          </c:tx>
          <c:spPr>
            <a:pattFill prst="lt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invertIfNegative val="0"/>
          <c:cat>
            <c:strRef>
              <c:f>('applications-Janus-128'!$A$32,'applications-Janus-128'!$A$33,'applications-Janus-128'!$A$34,'applications-Janus-128'!$A$25,'applications-Janus-128'!$A$30)</c:f>
              <c:strCache>
                <c:ptCount val="5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CG.D.128</c:v>
                </c:pt>
                <c:pt idx="4">
                  <c:v>MG.D.128</c:v>
                </c:pt>
              </c:strCache>
            </c:strRef>
          </c:cat>
          <c:val>
            <c:numRef>
              <c:f>('applications-Janus-128'!$I$32,'applications-Janus-128'!$I$33,'applications-Janus-128'!$I$34,'applications-Janus-128'!$I$11,'applications-Janus-128'!$I$17)</c:f>
              <c:numCache>
                <c:formatCode>General</c:formatCode>
                <c:ptCount val="5"/>
                <c:pt idx="0">
                  <c:v>5.836132571372947</c:v>
                </c:pt>
                <c:pt idx="1">
                  <c:v>1.461590754588726</c:v>
                </c:pt>
                <c:pt idx="2">
                  <c:v>-3.53070981978669</c:v>
                </c:pt>
                <c:pt idx="3">
                  <c:v>-3.40964127732393</c:v>
                </c:pt>
                <c:pt idx="4">
                  <c:v>0.798959494611674</c:v>
                </c:pt>
              </c:numCache>
            </c:numRef>
          </c:val>
        </c:ser>
        <c:ser>
          <c:idx val="1"/>
          <c:order val="1"/>
          <c:tx>
            <c:v>weighted graph</c:v>
          </c:tx>
          <c:invertIfNegative val="0"/>
          <c:cat>
            <c:strRef>
              <c:f>('applications-Janus-128'!$A$32,'applications-Janus-128'!$A$33,'applications-Janus-128'!$A$34,'applications-Janus-128'!$A$25,'applications-Janus-128'!$A$30)</c:f>
              <c:strCache>
                <c:ptCount val="5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CG.D.128</c:v>
                </c:pt>
                <c:pt idx="4">
                  <c:v>MG.D.128</c:v>
                </c:pt>
              </c:strCache>
            </c:strRef>
          </c:cat>
          <c:val>
            <c:numRef>
              <c:f>('applications-Janus-128'!$J$32,'applications-Janus-128'!$J$33,'applications-Janus-128'!$J$34,'applications-Janus-128'!$J$11,'applications-Janus-128'!$J$17)</c:f>
              <c:numCache>
                <c:formatCode>General</c:formatCode>
                <c:ptCount val="5"/>
                <c:pt idx="0">
                  <c:v>6.21608225604058</c:v>
                </c:pt>
                <c:pt idx="1">
                  <c:v>1.121685927940171</c:v>
                </c:pt>
                <c:pt idx="2">
                  <c:v>1.287237955130548</c:v>
                </c:pt>
                <c:pt idx="3">
                  <c:v>1.026766975557796</c:v>
                </c:pt>
                <c:pt idx="4">
                  <c:v>3.511705685618737</c:v>
                </c:pt>
              </c:numCache>
            </c:numRef>
          </c:val>
        </c:ser>
        <c:ser>
          <c:idx val="2"/>
          <c:order val="2"/>
          <c:tx>
            <c:v>Weighted &amp; network-aware graph</c:v>
          </c:tx>
          <c:spPr>
            <a:pattFill prst="divo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c:spPr>
          <c:invertIfNegative val="0"/>
          <c:cat>
            <c:strRef>
              <c:f>('applications-Janus-128'!$A$32,'applications-Janus-128'!$A$33,'applications-Janus-128'!$A$34,'applications-Janus-128'!$A$25,'applications-Janus-128'!$A$30)</c:f>
              <c:strCache>
                <c:ptCount val="5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CG.D.128</c:v>
                </c:pt>
                <c:pt idx="4">
                  <c:v>MG.D.128</c:v>
                </c:pt>
              </c:strCache>
            </c:strRef>
          </c:cat>
          <c:val>
            <c:numRef>
              <c:f>('applications-Janus-128'!$K$32,'applications-Janus-128'!$K$33,'applications-Janus-128'!$K$34,'applications-Janus-128'!$K$11,'applications-Janus-128'!$K$17)</c:f>
              <c:numCache>
                <c:formatCode>General</c:formatCode>
                <c:ptCount val="5"/>
                <c:pt idx="0">
                  <c:v>5.242160275213936</c:v>
                </c:pt>
                <c:pt idx="1">
                  <c:v>6.288239292997967</c:v>
                </c:pt>
                <c:pt idx="2">
                  <c:v>1.140125045972766</c:v>
                </c:pt>
                <c:pt idx="3">
                  <c:v>0.871783281133983</c:v>
                </c:pt>
                <c:pt idx="4">
                  <c:v>3.084355258268308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6573224"/>
        <c:axId val="266578680"/>
      </c:barChart>
      <c:catAx>
        <c:axId val="266573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Applications</a:t>
                </a:r>
              </a:p>
            </c:rich>
          </c:tx>
          <c:layout>
            <c:manualLayout>
              <c:xMode val="edge"/>
              <c:yMode val="edge"/>
              <c:x val="0.426614173228346"/>
              <c:y val="0.9008412661103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600" b="1"/>
            </a:pPr>
            <a:endParaRPr lang="en-US"/>
          </a:p>
        </c:txPr>
        <c:crossAx val="266578680"/>
        <c:crosses val="autoZero"/>
        <c:auto val="1"/>
        <c:lblAlgn val="ctr"/>
        <c:lblOffset val="100"/>
        <c:noMultiLvlLbl val="0"/>
      </c:catAx>
      <c:valAx>
        <c:axId val="266578680"/>
        <c:scaling>
          <c:orientation val="minMax"/>
          <c:min val="-6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65732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0277777777777778"/>
          <c:y val="0.0801790261291965"/>
          <c:w val="0.721795275590551"/>
          <c:h val="0.124958867081913"/>
        </c:manualLayout>
      </c:layout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61616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4x4x2 3D-Torus with heavy communication on the longer </a:t>
            </a:r>
            <a:r>
              <a:rPr lang="en-US" dirty="0" smtClean="0"/>
              <a:t>dimension </a:t>
            </a:r>
            <a:r>
              <a:rPr lang="en-US" sz="1800" b="1" i="0" baseline="0" dirty="0" smtClean="0">
                <a:solidFill>
                  <a:srgbClr val="3366FF"/>
                </a:solidFill>
                <a:effectLst/>
              </a:rPr>
              <a:t>(32-core cluster A)</a:t>
            </a:r>
            <a:endParaRPr lang="en-US" dirty="0" smtClean="0">
              <a:solidFill>
                <a:srgbClr val="3366FF"/>
              </a:solidFill>
              <a:effectLst/>
            </a:endParaRPr>
          </a:p>
        </c:rich>
      </c:tx>
      <c:layout>
        <c:manualLayout>
          <c:xMode val="edge"/>
          <c:yMode val="edge"/>
          <c:x val="0.214801370167712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722118421638"/>
          <c:y val="0.321608884710307"/>
          <c:w val="0.884464611415099"/>
          <c:h val="0.604600031339366"/>
        </c:manualLayout>
      </c:layout>
      <c:lineChart>
        <c:grouping val="standard"/>
        <c:varyColors val="0"/>
        <c:ser>
          <c:idx val="0"/>
          <c:order val="0"/>
          <c:tx>
            <c:v>Non-weighted graph</c:v>
          </c:tx>
          <c:marker>
            <c:symbol val="diamond"/>
            <c:size val="8"/>
          </c:marker>
          <c:cat>
            <c:strRef>
              <c:f>'microbenchmark-ivy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'microbenchmark-ivy network'!$Z$15:$Z$21</c:f>
              <c:numCache>
                <c:formatCode>General</c:formatCode>
                <c:ptCount val="7"/>
                <c:pt idx="0">
                  <c:v>-6.253369272237197</c:v>
                </c:pt>
                <c:pt idx="1">
                  <c:v>3.252032520325204</c:v>
                </c:pt>
                <c:pt idx="2">
                  <c:v>0.0795228628230599</c:v>
                </c:pt>
                <c:pt idx="3">
                  <c:v>1.309572026461454</c:v>
                </c:pt>
                <c:pt idx="4">
                  <c:v>0.497842681712571</c:v>
                </c:pt>
                <c:pt idx="5">
                  <c:v>0.959291673924928</c:v>
                </c:pt>
                <c:pt idx="6">
                  <c:v>1.101048845101342</c:v>
                </c:pt>
              </c:numCache>
            </c:numRef>
          </c:val>
          <c:smooth val="0"/>
        </c:ser>
        <c:ser>
          <c:idx val="2"/>
          <c:order val="1"/>
          <c:tx>
            <c:v>Weighted-graph</c:v>
          </c:tx>
          <c:marker>
            <c:symbol val="triangle"/>
            <c:size val="8"/>
          </c:marker>
          <c:cat>
            <c:strRef>
              <c:f>'microbenchmark-ivy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'microbenchmark-ivy network'!$Z$31:$Z$37</c:f>
              <c:numCache>
                <c:formatCode>General</c:formatCode>
                <c:ptCount val="7"/>
                <c:pt idx="0">
                  <c:v>-3.557951482479785</c:v>
                </c:pt>
                <c:pt idx="1">
                  <c:v>1.727642276422763</c:v>
                </c:pt>
                <c:pt idx="2">
                  <c:v>10.29821073558648</c:v>
                </c:pt>
                <c:pt idx="3">
                  <c:v>49.70973403537193</c:v>
                </c:pt>
                <c:pt idx="4">
                  <c:v>59.36655445450657</c:v>
                </c:pt>
                <c:pt idx="5">
                  <c:v>54.43544753929972</c:v>
                </c:pt>
                <c:pt idx="6">
                  <c:v>36.06398553076158</c:v>
                </c:pt>
              </c:numCache>
            </c:numRef>
          </c:val>
          <c:smooth val="0"/>
        </c:ser>
        <c:ser>
          <c:idx val="3"/>
          <c:order val="2"/>
          <c:tx>
            <c:v>Weighted and network-aware graph</c:v>
          </c:tx>
          <c:marker>
            <c:symbol val="circle"/>
            <c:size val="8"/>
          </c:marker>
          <c:cat>
            <c:strRef>
              <c:f>'microbenchmark-ivy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'microbenchmark-ivy network'!$Z$39:$Z$45</c:f>
              <c:numCache>
                <c:formatCode>General</c:formatCode>
                <c:ptCount val="7"/>
                <c:pt idx="0">
                  <c:v>-3.557951482479785</c:v>
                </c:pt>
                <c:pt idx="1">
                  <c:v>3.709349593495937</c:v>
                </c:pt>
                <c:pt idx="2">
                  <c:v>9.105367793240548</c:v>
                </c:pt>
                <c:pt idx="3">
                  <c:v>47.8601323072769</c:v>
                </c:pt>
                <c:pt idx="4">
                  <c:v>59.32625290408231</c:v>
                </c:pt>
                <c:pt idx="5">
                  <c:v>54.04530355544601</c:v>
                </c:pt>
                <c:pt idx="6">
                  <c:v>40.80653104443096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669464"/>
        <c:axId val="261682552"/>
      </c:lineChart>
      <c:catAx>
        <c:axId val="261669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Exchange</a:t>
                </a:r>
                <a:r>
                  <a:rPr lang="en-US" sz="1600" baseline="0" dirty="0"/>
                  <a:t> </a:t>
                </a:r>
                <a:r>
                  <a:rPr lang="en-US" sz="1600" dirty="0"/>
                  <a:t>Message Size (Byte)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1682552"/>
        <c:crosses val="autoZero"/>
        <c:auto val="1"/>
        <c:lblAlgn val="ctr"/>
        <c:lblOffset val="100"/>
        <c:noMultiLvlLbl val="0"/>
      </c:catAx>
      <c:valAx>
        <c:axId val="261682552"/>
        <c:scaling>
          <c:orientation val="minMax"/>
          <c:max val="60.0"/>
          <c:min val="-1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1669464"/>
        <c:crosses val="autoZero"/>
        <c:crossBetween val="between"/>
        <c:majorUnit val="10.0"/>
      </c:valAx>
    </c:plotArea>
    <c:legend>
      <c:legendPos val="t"/>
      <c:layout>
        <c:manualLayout>
          <c:xMode val="edge"/>
          <c:yMode val="edge"/>
          <c:x val="0.0707482539258864"/>
          <c:y val="0.16324323265562"/>
          <c:w val="0.809030650829663"/>
          <c:h val="0.147740823441846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61616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5D-Hypercube with heavy communication on one </a:t>
            </a:r>
            <a:r>
              <a:rPr lang="en-US" dirty="0" smtClean="0"/>
              <a:t>dimension </a:t>
            </a:r>
            <a:r>
              <a:rPr lang="en-US" sz="1800" b="1" i="0" baseline="0" dirty="0" smtClean="0">
                <a:solidFill>
                  <a:srgbClr val="3366FF"/>
                </a:solidFill>
                <a:effectLst/>
              </a:rPr>
              <a:t>(32-core cluster A)</a:t>
            </a:r>
            <a:endParaRPr lang="en-US" dirty="0" smtClean="0">
              <a:solidFill>
                <a:srgbClr val="3366FF"/>
              </a:solidFill>
              <a:effectLst/>
            </a:endParaRPr>
          </a:p>
        </c:rich>
      </c:tx>
      <c:layout>
        <c:manualLayout>
          <c:xMode val="edge"/>
          <c:yMode val="edge"/>
          <c:x val="0.165036845218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722118421638"/>
          <c:y val="0.320952324989227"/>
          <c:w val="0.884626317896703"/>
          <c:h val="0.605256786931484"/>
        </c:manualLayout>
      </c:layout>
      <c:lineChart>
        <c:grouping val="standard"/>
        <c:varyColors val="0"/>
        <c:ser>
          <c:idx val="0"/>
          <c:order val="0"/>
          <c:tx>
            <c:v>Non-weighted graph</c:v>
          </c:tx>
          <c:marker>
            <c:symbol val="diamond"/>
            <c:size val="8"/>
          </c:marker>
          <c:cat>
            <c:strRef>
              <c:f>'microbenchmark-ivy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'microbenchmark-ivy network'!$W$15:$W$21</c:f>
              <c:numCache>
                <c:formatCode>General</c:formatCode>
                <c:ptCount val="7"/>
                <c:pt idx="0">
                  <c:v>-3.500175008750437</c:v>
                </c:pt>
                <c:pt idx="1">
                  <c:v>-5.733380232149134</c:v>
                </c:pt>
                <c:pt idx="2">
                  <c:v>4.329349269588302</c:v>
                </c:pt>
                <c:pt idx="3">
                  <c:v>4.056844406656144</c:v>
                </c:pt>
                <c:pt idx="4">
                  <c:v>3.952464204306552</c:v>
                </c:pt>
                <c:pt idx="5">
                  <c:v>1.59929210836575</c:v>
                </c:pt>
                <c:pt idx="6">
                  <c:v>-1.037006880355226</c:v>
                </c:pt>
              </c:numCache>
            </c:numRef>
          </c:val>
          <c:smooth val="0"/>
        </c:ser>
        <c:ser>
          <c:idx val="2"/>
          <c:order val="1"/>
          <c:tx>
            <c:v>Weighted-graph</c:v>
          </c:tx>
          <c:dPt>
            <c:idx val="6"/>
            <c:marker>
              <c:symbol val="triangle"/>
              <c:size val="8"/>
            </c:marker>
            <c:bubble3D val="0"/>
          </c:dPt>
          <c:cat>
            <c:strRef>
              <c:f>'microbenchmark-ivy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'microbenchmark-ivy network'!$W$31:$W$37</c:f>
              <c:numCache>
                <c:formatCode>General</c:formatCode>
                <c:ptCount val="7"/>
                <c:pt idx="0">
                  <c:v>-2.27511375568778</c:v>
                </c:pt>
                <c:pt idx="1">
                  <c:v>-7.492085824832911</c:v>
                </c:pt>
                <c:pt idx="2">
                  <c:v>11.31474103585657</c:v>
                </c:pt>
                <c:pt idx="3">
                  <c:v>31.89602817927851</c:v>
                </c:pt>
                <c:pt idx="4">
                  <c:v>43.44391085931795</c:v>
                </c:pt>
                <c:pt idx="5">
                  <c:v>36.5293199363501</c:v>
                </c:pt>
                <c:pt idx="6">
                  <c:v>32.6949239988458</c:v>
                </c:pt>
              </c:numCache>
            </c:numRef>
          </c:val>
          <c:smooth val="0"/>
        </c:ser>
        <c:ser>
          <c:idx val="3"/>
          <c:order val="2"/>
          <c:tx>
            <c:v>Weighted and network-aware graph</c:v>
          </c:tx>
          <c:marker>
            <c:symbol val="circle"/>
            <c:size val="8"/>
          </c:marker>
          <c:cat>
            <c:strRef>
              <c:f>'microbenchmark-ivy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'microbenchmark-ivy network'!$W$39:$W$45</c:f>
              <c:numCache>
                <c:formatCode>General</c:formatCode>
                <c:ptCount val="7"/>
                <c:pt idx="0">
                  <c:v>-4.8302415120756</c:v>
                </c:pt>
                <c:pt idx="1">
                  <c:v>-4.502286317270483</c:v>
                </c:pt>
                <c:pt idx="2">
                  <c:v>9.721115537848597</c:v>
                </c:pt>
                <c:pt idx="3">
                  <c:v>32.04178306814031</c:v>
                </c:pt>
                <c:pt idx="4">
                  <c:v>42.24223781176002</c:v>
                </c:pt>
                <c:pt idx="5">
                  <c:v>39.53408865236624</c:v>
                </c:pt>
                <c:pt idx="6">
                  <c:v>35.7687520673819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380456"/>
        <c:axId val="260301928"/>
      </c:lineChart>
      <c:catAx>
        <c:axId val="261380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Exchange</a:t>
                </a:r>
                <a:r>
                  <a:rPr lang="en-US" sz="1600" baseline="0" dirty="0"/>
                  <a:t> </a:t>
                </a:r>
                <a:r>
                  <a:rPr lang="en-US" sz="1600" dirty="0"/>
                  <a:t>Message Size (Byte)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0301928"/>
        <c:crosses val="autoZero"/>
        <c:auto val="1"/>
        <c:lblAlgn val="ctr"/>
        <c:lblOffset val="100"/>
        <c:noMultiLvlLbl val="0"/>
      </c:catAx>
      <c:valAx>
        <c:axId val="260301928"/>
        <c:scaling>
          <c:orientation val="minMax"/>
          <c:min val="-1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13804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03413852929401"/>
          <c:y val="0.166613193873154"/>
          <c:w val="0.762108189866097"/>
          <c:h val="0.143750734516394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61616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7D-Hypercube with heavy communication on one </a:t>
            </a:r>
            <a:r>
              <a:rPr lang="en-US" dirty="0" smtClean="0"/>
              <a:t>dimension </a:t>
            </a:r>
            <a:r>
              <a:rPr lang="en-US" sz="1800" b="1" i="0" baseline="0" dirty="0" smtClean="0">
                <a:solidFill>
                  <a:srgbClr val="3366FF"/>
                </a:solidFill>
                <a:effectLst/>
              </a:rPr>
              <a:t>(128-core cluster B)</a:t>
            </a:r>
            <a:endParaRPr lang="en-US" dirty="0" smtClean="0">
              <a:solidFill>
                <a:srgbClr val="3366FF"/>
              </a:solidFill>
              <a:effectLst/>
            </a:endParaRPr>
          </a:p>
        </c:rich>
      </c:tx>
      <c:layout>
        <c:manualLayout>
          <c:xMode val="edge"/>
          <c:yMode val="edge"/>
          <c:x val="0.129592063703901"/>
          <c:y val="0.0085049163630665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722118421638"/>
          <c:y val="0.320606024993145"/>
          <c:w val="0.886073668757507"/>
          <c:h val="0.605602891056528"/>
        </c:manualLayout>
      </c:layout>
      <c:lineChart>
        <c:grouping val="standard"/>
        <c:varyColors val="0"/>
        <c:ser>
          <c:idx val="0"/>
          <c:order val="0"/>
          <c:tx>
            <c:v>Non-weighted graph</c:v>
          </c:tx>
          <c:marker>
            <c:symbol val="diamond"/>
            <c:size val="8"/>
          </c:marker>
          <c:cat>
            <c:strRef>
              <c:f>'microbenchmark-Janus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'microbenchmark-Janus network'!$W$15:$W$21</c:f>
              <c:numCache>
                <c:formatCode>General</c:formatCode>
                <c:ptCount val="7"/>
                <c:pt idx="0">
                  <c:v>9.30609597924773</c:v>
                </c:pt>
                <c:pt idx="1">
                  <c:v>0.159795461808887</c:v>
                </c:pt>
                <c:pt idx="2">
                  <c:v>-2.155504234026183</c:v>
                </c:pt>
                <c:pt idx="3">
                  <c:v>1.08638514105484</c:v>
                </c:pt>
                <c:pt idx="4">
                  <c:v>3.239533899249151</c:v>
                </c:pt>
                <c:pt idx="5">
                  <c:v>-0.501843646391718</c:v>
                </c:pt>
                <c:pt idx="6">
                  <c:v>-1.24510776905655</c:v>
                </c:pt>
              </c:numCache>
            </c:numRef>
          </c:val>
          <c:smooth val="0"/>
        </c:ser>
        <c:ser>
          <c:idx val="2"/>
          <c:order val="1"/>
          <c:tx>
            <c:v>Weighted-graph</c:v>
          </c:tx>
          <c:dPt>
            <c:idx val="6"/>
            <c:marker>
              <c:symbol val="triangle"/>
              <c:size val="8"/>
            </c:marker>
            <c:bubble3D val="0"/>
          </c:dPt>
          <c:cat>
            <c:strRef>
              <c:f>'microbenchmark-Janus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'microbenchmark-Janus network'!$W$31:$W$37</c:f>
              <c:numCache>
                <c:formatCode>General</c:formatCode>
                <c:ptCount val="7"/>
                <c:pt idx="0">
                  <c:v>6.874189364461738</c:v>
                </c:pt>
                <c:pt idx="1">
                  <c:v>6.26398210290828</c:v>
                </c:pt>
                <c:pt idx="2">
                  <c:v>22.73543751603798</c:v>
                </c:pt>
                <c:pt idx="3">
                  <c:v>56.54459435780611</c:v>
                </c:pt>
                <c:pt idx="4">
                  <c:v>71.66187643428449</c:v>
                </c:pt>
                <c:pt idx="5">
                  <c:v>67.04613763827346</c:v>
                </c:pt>
                <c:pt idx="6">
                  <c:v>67.55982503948545</c:v>
                </c:pt>
              </c:numCache>
            </c:numRef>
          </c:val>
          <c:smooth val="0"/>
        </c:ser>
        <c:ser>
          <c:idx val="3"/>
          <c:order val="2"/>
          <c:tx>
            <c:v>Weighted and network-aware graph</c:v>
          </c:tx>
          <c:marker>
            <c:symbol val="circle"/>
            <c:size val="8"/>
          </c:marker>
          <c:cat>
            <c:strRef>
              <c:f>'microbenchmark-Janus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'microbenchmark-Janus network'!$W$39:$W$45</c:f>
              <c:numCache>
                <c:formatCode>General</c:formatCode>
                <c:ptCount val="7"/>
                <c:pt idx="0">
                  <c:v>11.9325551232166</c:v>
                </c:pt>
                <c:pt idx="1">
                  <c:v>10.57845957174816</c:v>
                </c:pt>
                <c:pt idx="2">
                  <c:v>25.22453169104439</c:v>
                </c:pt>
                <c:pt idx="3">
                  <c:v>55.2829858069038</c:v>
                </c:pt>
                <c:pt idx="4">
                  <c:v>71.65407838156963</c:v>
                </c:pt>
                <c:pt idx="5">
                  <c:v>66.74979084683791</c:v>
                </c:pt>
                <c:pt idx="6">
                  <c:v>68.4824039658373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242344"/>
        <c:axId val="260248136"/>
      </c:lineChart>
      <c:catAx>
        <c:axId val="260242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Exchange</a:t>
                </a:r>
                <a:r>
                  <a:rPr lang="en-US" sz="1600" baseline="0" dirty="0"/>
                  <a:t> </a:t>
                </a:r>
                <a:r>
                  <a:rPr lang="en-US" sz="1600" dirty="0"/>
                  <a:t>Message Size (Byte)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0248136"/>
        <c:crosses val="autoZero"/>
        <c:auto val="1"/>
        <c:lblAlgn val="ctr"/>
        <c:lblOffset val="100"/>
        <c:noMultiLvlLbl val="0"/>
      </c:catAx>
      <c:valAx>
        <c:axId val="260248136"/>
        <c:scaling>
          <c:orientation val="minMax"/>
          <c:max val="80.0"/>
          <c:min val="-1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0242344"/>
        <c:crosses val="autoZero"/>
        <c:crossBetween val="between"/>
        <c:majorUnit val="10.0"/>
      </c:valAx>
    </c:plotArea>
    <c:legend>
      <c:legendPos val="t"/>
      <c:layout>
        <c:manualLayout>
          <c:xMode val="edge"/>
          <c:yMode val="edge"/>
          <c:x val="0.0941983629164998"/>
          <c:y val="0.165691620636973"/>
          <c:w val="0.772684505538503"/>
          <c:h val="0.143572883613429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8x4 2D-Torus with Alltoall collective on the longer dimension                  </a:t>
            </a:r>
            <a:r>
              <a:rPr lang="en-US" dirty="0">
                <a:solidFill>
                  <a:srgbClr val="3366FF"/>
                </a:solidFill>
              </a:rPr>
              <a:t>(32-core cluster A)</a:t>
            </a:r>
          </a:p>
        </c:rich>
      </c:tx>
      <c:layout>
        <c:manualLayout>
          <c:xMode val="edge"/>
          <c:yMode val="edge"/>
          <c:x val="0.185657498249914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93383824903243"/>
          <c:y val="0.321280604849767"/>
          <c:w val="0.887973441879087"/>
          <c:h val="0.546895835781721"/>
        </c:manualLayout>
      </c:layout>
      <c:lineChart>
        <c:grouping val="standard"/>
        <c:varyColors val="0"/>
        <c:ser>
          <c:idx val="1"/>
          <c:order val="0"/>
          <c:tx>
            <c:v>Non-weighted graph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8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'microbenchmark-ivy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'microbenchmark-ivy network'!$J$94:$J$100</c:f>
              <c:numCache>
                <c:formatCode>General</c:formatCode>
                <c:ptCount val="7"/>
                <c:pt idx="0">
                  <c:v>34.01039206424186</c:v>
                </c:pt>
                <c:pt idx="1">
                  <c:v>33.52059925093634</c:v>
                </c:pt>
                <c:pt idx="2">
                  <c:v>42.60420509037255</c:v>
                </c:pt>
                <c:pt idx="3">
                  <c:v>46.6692789968652</c:v>
                </c:pt>
                <c:pt idx="4">
                  <c:v>63.29243953979808</c:v>
                </c:pt>
                <c:pt idx="5">
                  <c:v>61.6067391051564</c:v>
                </c:pt>
                <c:pt idx="6">
                  <c:v>45.9971205194537</c:v>
                </c:pt>
              </c:numCache>
            </c:numRef>
          </c:val>
          <c:smooth val="0"/>
        </c:ser>
        <c:ser>
          <c:idx val="2"/>
          <c:order val="1"/>
          <c:tx>
            <c:v>Weighted-graph</c:v>
          </c:tx>
          <c:marker>
            <c:symbol val="triangle"/>
            <c:size val="8"/>
          </c:marker>
          <c:cat>
            <c:strRef>
              <c:f>'microbenchmark-ivy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'microbenchmark-ivy network'!$J$102:$J$108</c:f>
              <c:numCache>
                <c:formatCode>General</c:formatCode>
                <c:ptCount val="7"/>
                <c:pt idx="0">
                  <c:v>34.199338686821</c:v>
                </c:pt>
                <c:pt idx="1">
                  <c:v>33.80149812734079</c:v>
                </c:pt>
                <c:pt idx="2">
                  <c:v>41.94024345260036</c:v>
                </c:pt>
                <c:pt idx="3">
                  <c:v>48.1974921630094</c:v>
                </c:pt>
                <c:pt idx="4">
                  <c:v>63.40396806762142</c:v>
                </c:pt>
                <c:pt idx="5">
                  <c:v>61.52405069832943</c:v>
                </c:pt>
                <c:pt idx="6">
                  <c:v>45.75907581293701</c:v>
                </c:pt>
              </c:numCache>
            </c:numRef>
          </c:val>
          <c:smooth val="0"/>
        </c:ser>
        <c:ser>
          <c:idx val="3"/>
          <c:order val="2"/>
          <c:tx>
            <c:v>Weighted and network-aware graph</c:v>
          </c:tx>
          <c:marker>
            <c:symbol val="circle"/>
            <c:size val="8"/>
          </c:marker>
          <c:cat>
            <c:strRef>
              <c:f>'microbenchmark-ivy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'microbenchmark-ivy network'!$J$110:$J$116</c:f>
              <c:numCache>
                <c:formatCode>General</c:formatCode>
                <c:ptCount val="7"/>
                <c:pt idx="0">
                  <c:v>35.52196504487483</c:v>
                </c:pt>
                <c:pt idx="1">
                  <c:v>35.01872659176021</c:v>
                </c:pt>
                <c:pt idx="2">
                  <c:v>41.23939505717447</c:v>
                </c:pt>
                <c:pt idx="3">
                  <c:v>48.37382445141044</c:v>
                </c:pt>
                <c:pt idx="4">
                  <c:v>63.4744071378258</c:v>
                </c:pt>
                <c:pt idx="5">
                  <c:v>61.67069341981154</c:v>
                </c:pt>
                <c:pt idx="6">
                  <c:v>45.88670219173202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355320"/>
        <c:axId val="260361112"/>
      </c:lineChart>
      <c:catAx>
        <c:axId val="260355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Exchange</a:t>
                </a:r>
                <a:r>
                  <a:rPr lang="en-US" sz="1600" baseline="0" dirty="0"/>
                  <a:t> </a:t>
                </a:r>
                <a:r>
                  <a:rPr lang="en-US" sz="1600" dirty="0"/>
                  <a:t>Message Size (Byte)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0361112"/>
        <c:crosses val="autoZero"/>
        <c:auto val="1"/>
        <c:lblAlgn val="ctr"/>
        <c:lblOffset val="100"/>
        <c:noMultiLvlLbl val="0"/>
      </c:catAx>
      <c:valAx>
        <c:axId val="260361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0355320"/>
        <c:crosses val="autoZero"/>
        <c:crossBetween val="between"/>
        <c:majorUnit val="10.0"/>
      </c:valAx>
    </c:plotArea>
    <c:legend>
      <c:legendPos val="t"/>
      <c:layout>
        <c:manualLayout>
          <c:xMode val="edge"/>
          <c:yMode val="edge"/>
          <c:x val="0.101210463098892"/>
          <c:y val="0.163533905276766"/>
          <c:w val="0.760045317247469"/>
          <c:h val="0.148069299173424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16x2 2D-Torus with </a:t>
            </a:r>
            <a:r>
              <a:rPr lang="en-US" dirty="0"/>
              <a:t>Alltoall collective on the</a:t>
            </a:r>
            <a:r>
              <a:rPr lang="en-US" baseline="0" dirty="0"/>
              <a:t> longer </a:t>
            </a:r>
            <a:r>
              <a:rPr lang="en-US" dirty="0"/>
              <a:t>dimension </a:t>
            </a:r>
            <a:r>
              <a:rPr lang="en-US" dirty="0" smtClean="0"/>
              <a:t>                </a:t>
            </a:r>
            <a:r>
              <a:rPr lang="en-US" sz="1800" b="1" i="0" baseline="0" dirty="0" smtClean="0">
                <a:solidFill>
                  <a:srgbClr val="3366FF"/>
                </a:solidFill>
                <a:effectLst/>
              </a:rPr>
              <a:t>(32-core cluster A)</a:t>
            </a:r>
            <a:endParaRPr lang="en-US" dirty="0" smtClean="0">
              <a:solidFill>
                <a:srgbClr val="3366FF"/>
              </a:solidFill>
              <a:effectLst/>
            </a:endParaRPr>
          </a:p>
        </c:rich>
      </c:tx>
      <c:layout>
        <c:manualLayout>
          <c:xMode val="edge"/>
          <c:yMode val="edge"/>
          <c:x val="0.19628522190212"/>
          <c:y val="0.0090327426251568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93383824903243"/>
          <c:y val="0.321937360441885"/>
          <c:w val="0.90159081809689"/>
          <c:h val="0.547953539389666"/>
        </c:manualLayout>
      </c:layout>
      <c:lineChart>
        <c:grouping val="standard"/>
        <c:varyColors val="0"/>
        <c:ser>
          <c:idx val="1"/>
          <c:order val="0"/>
          <c:tx>
            <c:v>Non-weighted graph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8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'microbenchmark-ivy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'microbenchmark-ivy network'!$Q$94:$Q$100</c:f>
              <c:numCache>
                <c:formatCode>General</c:formatCode>
                <c:ptCount val="7"/>
                <c:pt idx="0">
                  <c:v>9.98296422487223</c:v>
                </c:pt>
                <c:pt idx="1">
                  <c:v>16.18989653073645</c:v>
                </c:pt>
                <c:pt idx="2">
                  <c:v>20.76780758556892</c:v>
                </c:pt>
                <c:pt idx="3">
                  <c:v>21.10851353984025</c:v>
                </c:pt>
                <c:pt idx="4">
                  <c:v>31.47177342950621</c:v>
                </c:pt>
                <c:pt idx="5">
                  <c:v>19.75305003830966</c:v>
                </c:pt>
                <c:pt idx="6">
                  <c:v>21.27511231050502</c:v>
                </c:pt>
              </c:numCache>
            </c:numRef>
          </c:val>
          <c:smooth val="0"/>
        </c:ser>
        <c:ser>
          <c:idx val="2"/>
          <c:order val="1"/>
          <c:tx>
            <c:v>Weighted-graph</c:v>
          </c:tx>
          <c:marker>
            <c:symbol val="triangle"/>
            <c:size val="8"/>
          </c:marker>
          <c:cat>
            <c:strRef>
              <c:f>'microbenchmark-ivy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'microbenchmark-ivy network'!$Q$102:$Q$108</c:f>
              <c:numCache>
                <c:formatCode>General</c:formatCode>
                <c:ptCount val="7"/>
                <c:pt idx="0">
                  <c:v>16.18398637137988</c:v>
                </c:pt>
                <c:pt idx="1">
                  <c:v>17.95496043822276</c:v>
                </c:pt>
                <c:pt idx="2">
                  <c:v>17.90009250693802</c:v>
                </c:pt>
                <c:pt idx="3">
                  <c:v>23.13461913111241</c:v>
                </c:pt>
                <c:pt idx="4">
                  <c:v>31.18502330634261</c:v>
                </c:pt>
                <c:pt idx="5">
                  <c:v>20.08457594153357</c:v>
                </c:pt>
                <c:pt idx="6">
                  <c:v>20.51593840634512</c:v>
                </c:pt>
              </c:numCache>
            </c:numRef>
          </c:val>
          <c:smooth val="0"/>
        </c:ser>
        <c:ser>
          <c:idx val="3"/>
          <c:order val="2"/>
          <c:tx>
            <c:v>Weighted and network-aware graph</c:v>
          </c:tx>
          <c:marker>
            <c:symbol val="circle"/>
            <c:size val="8"/>
          </c:marker>
          <c:cat>
            <c:strRef>
              <c:f>'microbenchmark-ivy network'!$I$7:$I$13</c:f>
              <c:strCache>
                <c:ptCount val="7"/>
                <c:pt idx="0">
                  <c:v>1</c:v>
                </c:pt>
                <c:pt idx="1">
                  <c:v>8</c:v>
                </c:pt>
                <c:pt idx="2">
                  <c:v>64</c:v>
                </c:pt>
                <c:pt idx="3">
                  <c:v>512</c:v>
                </c:pt>
                <c:pt idx="4">
                  <c:v>4K</c:v>
                </c:pt>
                <c:pt idx="5">
                  <c:v>32K</c:v>
                </c:pt>
                <c:pt idx="6">
                  <c:v>128K</c:v>
                </c:pt>
              </c:strCache>
            </c:strRef>
          </c:cat>
          <c:val>
            <c:numRef>
              <c:f>'microbenchmark-ivy network'!$Q$110:$Q$116</c:f>
              <c:numCache>
                <c:formatCode>General</c:formatCode>
                <c:ptCount val="7"/>
                <c:pt idx="0">
                  <c:v>17.44463373083476</c:v>
                </c:pt>
                <c:pt idx="1">
                  <c:v>17.43761412051126</c:v>
                </c:pt>
                <c:pt idx="2">
                  <c:v>20.58279370952818</c:v>
                </c:pt>
                <c:pt idx="3">
                  <c:v>25.74517825832845</c:v>
                </c:pt>
                <c:pt idx="4">
                  <c:v>33.86430529413996</c:v>
                </c:pt>
                <c:pt idx="5">
                  <c:v>33.18942653385984</c:v>
                </c:pt>
                <c:pt idx="6">
                  <c:v>33.12158192630095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288232"/>
        <c:axId val="260294008"/>
      </c:lineChart>
      <c:catAx>
        <c:axId val="260288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Exchange</a:t>
                </a:r>
                <a:r>
                  <a:rPr lang="en-US" sz="1600" baseline="0" dirty="0"/>
                  <a:t> </a:t>
                </a:r>
                <a:r>
                  <a:rPr lang="en-US" sz="1600" dirty="0"/>
                  <a:t>Message Size (Byte)</a:t>
                </a:r>
              </a:p>
            </c:rich>
          </c:tx>
          <c:layout>
            <c:manualLayout>
              <c:xMode val="edge"/>
              <c:yMode val="edge"/>
              <c:x val="0.253465234218604"/>
              <c:y val="0.94228855721393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0294008"/>
        <c:crosses val="autoZero"/>
        <c:auto val="1"/>
        <c:lblAlgn val="ctr"/>
        <c:lblOffset val="100"/>
        <c:noMultiLvlLbl val="0"/>
      </c:catAx>
      <c:valAx>
        <c:axId val="260294008"/>
        <c:scaling>
          <c:orientation val="minMax"/>
          <c:max val="35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0288232"/>
        <c:crosses val="autoZero"/>
        <c:crossBetween val="between"/>
        <c:majorUnit val="5.0"/>
      </c:valAx>
    </c:plotArea>
    <c:legend>
      <c:legendPos val="t"/>
      <c:layout>
        <c:manualLayout>
          <c:xMode val="edge"/>
          <c:yMode val="edge"/>
          <c:x val="0.0776044308020819"/>
          <c:y val="0.165227602146747"/>
          <c:w val="0.806356154633213"/>
          <c:h val="0.146099144850389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aseline="0" dirty="0" smtClean="0"/>
              <a:t>Communication </a:t>
            </a:r>
            <a:r>
              <a:rPr lang="en-US" sz="1800" baseline="0" dirty="0"/>
              <a:t>Time</a:t>
            </a:r>
            <a:r>
              <a:rPr lang="en-US" sz="1800" dirty="0"/>
              <a:t> Improvement </a:t>
            </a:r>
          </a:p>
        </c:rich>
      </c:tx>
      <c:layout>
        <c:manualLayout>
          <c:xMode val="edge"/>
          <c:yMode val="edge"/>
          <c:x val="0.149749544018862"/>
          <c:y val="0.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093383824903243"/>
          <c:y val="0.207680299290947"/>
          <c:w val="0.906616175096757"/>
          <c:h val="0.473591883104164"/>
        </c:manualLayout>
      </c:layout>
      <c:barChart>
        <c:barDir val="col"/>
        <c:grouping val="clustered"/>
        <c:varyColors val="0"/>
        <c:ser>
          <c:idx val="0"/>
          <c:order val="0"/>
          <c:tx>
            <c:v>non-weighted graph</c:v>
          </c:tx>
          <c:spPr>
            <a:pattFill prst="lt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invertIfNegative val="0"/>
          <c:cat>
            <c:strRef>
              <c:f>('applications-ivy-32'!$A$38,'applications-ivy-32'!$A$39,'applications-ivy-32'!$A$40,'applications-ivy-32'!$A$22,'applications-ivy-32'!$A$23,'applications-ivy-32'!$A$24,'applications-ivy-32'!$A$27,'applications-ivy-32'!$A$28,'applications-ivy-32'!$A$29)</c:f>
              <c:strCache>
                <c:ptCount val="9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CG.A.32</c:v>
                </c:pt>
                <c:pt idx="4">
                  <c:v>CG.B.32</c:v>
                </c:pt>
                <c:pt idx="5">
                  <c:v>CG.C.32</c:v>
                </c:pt>
                <c:pt idx="6">
                  <c:v>MG.A.32</c:v>
                </c:pt>
                <c:pt idx="7">
                  <c:v>MG.B.32</c:v>
                </c:pt>
                <c:pt idx="8">
                  <c:v>MG.C.32</c:v>
                </c:pt>
              </c:strCache>
            </c:strRef>
          </c:cat>
          <c:val>
            <c:numRef>
              <c:f>('applications-ivy-32'!$L$38,'applications-ivy-32'!$L$39,'applications-ivy-32'!$L$40,'applications-ivy-32'!$L$22,'applications-ivy-32'!$L$23,'applications-ivy-32'!$L$24,'applications-ivy-32'!$L$27,'applications-ivy-32'!$L$28,'applications-ivy-32'!$L$29)</c:f>
              <c:numCache>
                <c:formatCode>General</c:formatCode>
                <c:ptCount val="9"/>
                <c:pt idx="0">
                  <c:v>1.955231780583803</c:v>
                </c:pt>
                <c:pt idx="1">
                  <c:v>15.47543596076757</c:v>
                </c:pt>
                <c:pt idx="2">
                  <c:v>9.059352002568274</c:v>
                </c:pt>
                <c:pt idx="3">
                  <c:v>35.9926842431224</c:v>
                </c:pt>
                <c:pt idx="4">
                  <c:v>35.88129489187654</c:v>
                </c:pt>
                <c:pt idx="5">
                  <c:v>37.05551277225011</c:v>
                </c:pt>
                <c:pt idx="6">
                  <c:v>14.37750048507643</c:v>
                </c:pt>
                <c:pt idx="7">
                  <c:v>19.86480237532452</c:v>
                </c:pt>
                <c:pt idx="8">
                  <c:v>11.8415940033159</c:v>
                </c:pt>
              </c:numCache>
            </c:numRef>
          </c:val>
        </c:ser>
        <c:ser>
          <c:idx val="1"/>
          <c:order val="1"/>
          <c:tx>
            <c:v>weighted graph</c:v>
          </c:tx>
          <c:invertIfNegative val="0"/>
          <c:cat>
            <c:strRef>
              <c:f>('applications-ivy-32'!$A$38,'applications-ivy-32'!$A$39,'applications-ivy-32'!$A$40,'applications-ivy-32'!$A$22,'applications-ivy-32'!$A$23,'applications-ivy-32'!$A$24,'applications-ivy-32'!$A$27,'applications-ivy-32'!$A$28,'applications-ivy-32'!$A$29)</c:f>
              <c:strCache>
                <c:ptCount val="9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CG.A.32</c:v>
                </c:pt>
                <c:pt idx="4">
                  <c:v>CG.B.32</c:v>
                </c:pt>
                <c:pt idx="5">
                  <c:v>CG.C.32</c:v>
                </c:pt>
                <c:pt idx="6">
                  <c:v>MG.A.32</c:v>
                </c:pt>
                <c:pt idx="7">
                  <c:v>MG.B.32</c:v>
                </c:pt>
                <c:pt idx="8">
                  <c:v>MG.C.32</c:v>
                </c:pt>
              </c:strCache>
            </c:strRef>
          </c:cat>
          <c:val>
            <c:numRef>
              <c:f>('applications-ivy-32'!$M$38,'applications-ivy-32'!$M$39,'applications-ivy-32'!$M$40,'applications-ivy-32'!$M$22,'applications-ivy-32'!$M$23,'applications-ivy-32'!$M$24,'applications-ivy-32'!$M$27,'applications-ivy-32'!$M$28,'applications-ivy-32'!$M$29)</c:f>
              <c:numCache>
                <c:formatCode>General</c:formatCode>
                <c:ptCount val="9"/>
                <c:pt idx="0">
                  <c:v>2.686013818722573</c:v>
                </c:pt>
                <c:pt idx="1">
                  <c:v>16.41056327468302</c:v>
                </c:pt>
                <c:pt idx="2">
                  <c:v>-0.922642832058595</c:v>
                </c:pt>
                <c:pt idx="3">
                  <c:v>34.72981497424972</c:v>
                </c:pt>
                <c:pt idx="4">
                  <c:v>36.68632590547237</c:v>
                </c:pt>
                <c:pt idx="5">
                  <c:v>37.67400755340589</c:v>
                </c:pt>
                <c:pt idx="6">
                  <c:v>19.33257890329046</c:v>
                </c:pt>
                <c:pt idx="7">
                  <c:v>24.79609689472306</c:v>
                </c:pt>
                <c:pt idx="8">
                  <c:v>16.55596733485058</c:v>
                </c:pt>
              </c:numCache>
            </c:numRef>
          </c:val>
        </c:ser>
        <c:ser>
          <c:idx val="2"/>
          <c:order val="2"/>
          <c:tx>
            <c:v>Weighted &amp; network-aware graph</c:v>
          </c:tx>
          <c:spPr>
            <a:pattFill prst="divo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c:spPr>
          <c:invertIfNegative val="0"/>
          <c:cat>
            <c:strRef>
              <c:f>('applications-ivy-32'!$A$38,'applications-ivy-32'!$A$39,'applications-ivy-32'!$A$40,'applications-ivy-32'!$A$22,'applications-ivy-32'!$A$23,'applications-ivy-32'!$A$24,'applications-ivy-32'!$A$27,'applications-ivy-32'!$A$28,'applications-ivy-32'!$A$29)</c:f>
              <c:strCache>
                <c:ptCount val="9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CG.A.32</c:v>
                </c:pt>
                <c:pt idx="4">
                  <c:v>CG.B.32</c:v>
                </c:pt>
                <c:pt idx="5">
                  <c:v>CG.C.32</c:v>
                </c:pt>
                <c:pt idx="6">
                  <c:v>MG.A.32</c:v>
                </c:pt>
                <c:pt idx="7">
                  <c:v>MG.B.32</c:v>
                </c:pt>
                <c:pt idx="8">
                  <c:v>MG.C.32</c:v>
                </c:pt>
              </c:strCache>
            </c:strRef>
          </c:cat>
          <c:val>
            <c:numRef>
              <c:f>('applications-ivy-32'!$N$38,'applications-ivy-32'!$N$39,'applications-ivy-32'!$N$40,'applications-ivy-32'!$N$22,'applications-ivy-32'!$N$23,'applications-ivy-32'!$N$24,'applications-ivy-32'!$N$27,'applications-ivy-32'!$N$28,'applications-ivy-32'!$N$29)</c:f>
              <c:numCache>
                <c:formatCode>General</c:formatCode>
                <c:ptCount val="9"/>
                <c:pt idx="0">
                  <c:v>5.878953388591294</c:v>
                </c:pt>
                <c:pt idx="1">
                  <c:v>16.79496864370929</c:v>
                </c:pt>
                <c:pt idx="2">
                  <c:v>11.34625612192727</c:v>
                </c:pt>
                <c:pt idx="3">
                  <c:v>34.94135129318826</c:v>
                </c:pt>
                <c:pt idx="4">
                  <c:v>36.62699761816161</c:v>
                </c:pt>
                <c:pt idx="5">
                  <c:v>37.6977634725796</c:v>
                </c:pt>
                <c:pt idx="6">
                  <c:v>18.09365076931798</c:v>
                </c:pt>
                <c:pt idx="7">
                  <c:v>22.8521766902077</c:v>
                </c:pt>
                <c:pt idx="8">
                  <c:v>15.27861431330616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891128"/>
        <c:axId val="261495336"/>
      </c:barChart>
      <c:catAx>
        <c:axId val="261891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Applications</a:t>
                </a:r>
              </a:p>
            </c:rich>
          </c:tx>
          <c:layout>
            <c:manualLayout>
              <c:xMode val="edge"/>
              <c:yMode val="edge"/>
              <c:x val="0.447792718378551"/>
              <c:y val="0.94004822085716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5400000" vert="horz" anchor="ctr" anchorCtr="1"/>
          <a:lstStyle/>
          <a:p>
            <a:pPr>
              <a:defRPr sz="1600" b="1"/>
            </a:pPr>
            <a:endParaRPr lang="en-US"/>
          </a:p>
        </c:txPr>
        <c:crossAx val="261495336"/>
        <c:crosses val="autoZero"/>
        <c:auto val="1"/>
        <c:lblAlgn val="ctr"/>
        <c:lblOffset val="100"/>
        <c:noMultiLvlLbl val="0"/>
      </c:catAx>
      <c:valAx>
        <c:axId val="261495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18911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0508474576271186"/>
          <c:y val="0.0646366592235672"/>
          <c:w val="0.711864406779661"/>
          <c:h val="0.123116895835782"/>
        </c:manualLayout>
      </c:layout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aseline="0" dirty="0" smtClean="0"/>
              <a:t>Run</a:t>
            </a:r>
            <a:r>
              <a:rPr lang="en-US" sz="1800" baseline="0" dirty="0"/>
              <a:t>-time</a:t>
            </a:r>
            <a:r>
              <a:rPr lang="en-US" sz="1800" dirty="0"/>
              <a:t> Improvement</a:t>
            </a:r>
          </a:p>
        </c:rich>
      </c:tx>
      <c:layout>
        <c:manualLayout>
          <c:xMode val="edge"/>
          <c:yMode val="edge"/>
          <c:x val="0.270701988522621"/>
          <c:y val="0.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0947755683081987"/>
          <c:y val="0.208200141027148"/>
          <c:w val="0.867242982339072"/>
          <c:h val="0.497597249970619"/>
        </c:manualLayout>
      </c:layout>
      <c:barChart>
        <c:barDir val="col"/>
        <c:grouping val="clustered"/>
        <c:varyColors val="0"/>
        <c:ser>
          <c:idx val="0"/>
          <c:order val="0"/>
          <c:tx>
            <c:v>non-weighted graph</c:v>
          </c:tx>
          <c:spPr>
            <a:pattFill prst="lt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invertIfNegative val="0"/>
          <c:cat>
            <c:strRef>
              <c:f>('applications-ivy-32'!$A$38,'applications-ivy-32'!$A$39,'applications-ivy-32'!$A$40,'applications-ivy-32'!$A$22,'applications-ivy-32'!$A$23,'applications-ivy-32'!$A$24,'applications-ivy-32'!$A$27,'applications-ivy-32'!$A$28,'applications-ivy-32'!$A$29)</c:f>
              <c:strCache>
                <c:ptCount val="9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CG.A.32</c:v>
                </c:pt>
                <c:pt idx="4">
                  <c:v>CG.B.32</c:v>
                </c:pt>
                <c:pt idx="5">
                  <c:v>CG.C.32</c:v>
                </c:pt>
                <c:pt idx="6">
                  <c:v>MG.A.32</c:v>
                </c:pt>
                <c:pt idx="7">
                  <c:v>MG.B.32</c:v>
                </c:pt>
                <c:pt idx="8">
                  <c:v>MG.C.32</c:v>
                </c:pt>
              </c:strCache>
            </c:strRef>
          </c:cat>
          <c:val>
            <c:numRef>
              <c:f>('applications-ivy-32'!$L$32,'applications-ivy-32'!$L$33,'applications-ivy-32'!$L$34,'applications-ivy-32'!$L$8,'applications-ivy-32'!$L$9,'applications-ivy-32'!$L$10,'applications-ivy-32'!$L$14,'applications-ivy-32'!$L$15,'applications-ivy-32'!$L$16)</c:f>
              <c:numCache>
                <c:formatCode>General</c:formatCode>
                <c:ptCount val="9"/>
                <c:pt idx="0">
                  <c:v>0.487012987175314</c:v>
                </c:pt>
                <c:pt idx="1">
                  <c:v>11.06094808126411</c:v>
                </c:pt>
                <c:pt idx="2">
                  <c:v>0.430645166262335</c:v>
                </c:pt>
                <c:pt idx="3">
                  <c:v>21.73913043478261</c:v>
                </c:pt>
                <c:pt idx="4">
                  <c:v>11.45104895104894</c:v>
                </c:pt>
                <c:pt idx="5">
                  <c:v>9.496810772501771</c:v>
                </c:pt>
                <c:pt idx="6">
                  <c:v>3.703703703703707</c:v>
                </c:pt>
                <c:pt idx="7">
                  <c:v>2.400000000000002</c:v>
                </c:pt>
                <c:pt idx="8">
                  <c:v>0.301886792452824</c:v>
                </c:pt>
              </c:numCache>
            </c:numRef>
          </c:val>
        </c:ser>
        <c:ser>
          <c:idx val="1"/>
          <c:order val="1"/>
          <c:tx>
            <c:v>weighted graph</c:v>
          </c:tx>
          <c:invertIfNegative val="0"/>
          <c:cat>
            <c:strRef>
              <c:f>('applications-ivy-32'!$A$38,'applications-ivy-32'!$A$39,'applications-ivy-32'!$A$40,'applications-ivy-32'!$A$22,'applications-ivy-32'!$A$23,'applications-ivy-32'!$A$24,'applications-ivy-32'!$A$27,'applications-ivy-32'!$A$28,'applications-ivy-32'!$A$29)</c:f>
              <c:strCache>
                <c:ptCount val="9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CG.A.32</c:v>
                </c:pt>
                <c:pt idx="4">
                  <c:v>CG.B.32</c:v>
                </c:pt>
                <c:pt idx="5">
                  <c:v>CG.C.32</c:v>
                </c:pt>
                <c:pt idx="6">
                  <c:v>MG.A.32</c:v>
                </c:pt>
                <c:pt idx="7">
                  <c:v>MG.B.32</c:v>
                </c:pt>
                <c:pt idx="8">
                  <c:v>MG.C.32</c:v>
                </c:pt>
              </c:strCache>
            </c:strRef>
          </c:cat>
          <c:val>
            <c:numRef>
              <c:f>('applications-ivy-32'!$M$32,'applications-ivy-32'!$M$33,'applications-ivy-32'!$M$34,'applications-ivy-32'!$M$8,'applications-ivy-32'!$M$9,'applications-ivy-32'!$M$10,'applications-ivy-32'!$M$14,'applications-ivy-32'!$M$15,'applications-ivy-32'!$M$16)</c:f>
              <c:numCache>
                <c:formatCode>General</c:formatCode>
                <c:ptCount val="9"/>
                <c:pt idx="0">
                  <c:v>1.136363636363641</c:v>
                </c:pt>
                <c:pt idx="1">
                  <c:v>11.78329571106095</c:v>
                </c:pt>
                <c:pt idx="2">
                  <c:v>-0.780987493719119</c:v>
                </c:pt>
                <c:pt idx="3">
                  <c:v>21.73913043478261</c:v>
                </c:pt>
                <c:pt idx="4">
                  <c:v>11.71328671328671</c:v>
                </c:pt>
                <c:pt idx="5">
                  <c:v>9.603118355776033</c:v>
                </c:pt>
                <c:pt idx="6">
                  <c:v>3.703703703703707</c:v>
                </c:pt>
                <c:pt idx="7">
                  <c:v>3.200000000000003</c:v>
                </c:pt>
                <c:pt idx="8">
                  <c:v>0.603773584905661</c:v>
                </c:pt>
              </c:numCache>
            </c:numRef>
          </c:val>
        </c:ser>
        <c:ser>
          <c:idx val="2"/>
          <c:order val="2"/>
          <c:tx>
            <c:v>Weighted &amp; network-aware graph</c:v>
          </c:tx>
          <c:spPr>
            <a:pattFill prst="divo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c:spPr>
          <c:invertIfNegative val="0"/>
          <c:cat>
            <c:strRef>
              <c:f>('applications-ivy-32'!$A$38,'applications-ivy-32'!$A$39,'applications-ivy-32'!$A$40,'applications-ivy-32'!$A$22,'applications-ivy-32'!$A$23,'applications-ivy-32'!$A$24,'applications-ivy-32'!$A$27,'applications-ivy-32'!$A$28,'applications-ivy-32'!$A$29)</c:f>
              <c:strCache>
                <c:ptCount val="9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CG.A.32</c:v>
                </c:pt>
                <c:pt idx="4">
                  <c:v>CG.B.32</c:v>
                </c:pt>
                <c:pt idx="5">
                  <c:v>CG.C.32</c:v>
                </c:pt>
                <c:pt idx="6">
                  <c:v>MG.A.32</c:v>
                </c:pt>
                <c:pt idx="7">
                  <c:v>MG.B.32</c:v>
                </c:pt>
                <c:pt idx="8">
                  <c:v>MG.C.32</c:v>
                </c:pt>
              </c:strCache>
            </c:strRef>
          </c:cat>
          <c:val>
            <c:numRef>
              <c:f>('applications-ivy-32'!$N$32,'applications-ivy-32'!$N$33,'applications-ivy-32'!$N$34,'applications-ivy-32'!$N$8,'applications-ivy-32'!$N$9,'applications-ivy-32'!$N$10,'applications-ivy-32'!$N$14,'applications-ivy-32'!$N$15,'applications-ivy-32'!$N$16)</c:f>
              <c:numCache>
                <c:formatCode>General</c:formatCode>
                <c:ptCount val="9"/>
                <c:pt idx="0">
                  <c:v>3.181818181818177</c:v>
                </c:pt>
                <c:pt idx="1">
                  <c:v>11.98081264108351</c:v>
                </c:pt>
                <c:pt idx="2">
                  <c:v>0.584777294487938</c:v>
                </c:pt>
                <c:pt idx="3">
                  <c:v>21.73913043478261</c:v>
                </c:pt>
                <c:pt idx="4">
                  <c:v>11.62587412587413</c:v>
                </c:pt>
                <c:pt idx="5">
                  <c:v>9.673990077958894</c:v>
                </c:pt>
                <c:pt idx="6">
                  <c:v>3.703703703703707</c:v>
                </c:pt>
                <c:pt idx="7">
                  <c:v>3.200000000000003</c:v>
                </c:pt>
                <c:pt idx="8">
                  <c:v>0.603773584905661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2051400"/>
        <c:axId val="262029800"/>
      </c:barChart>
      <c:catAx>
        <c:axId val="262051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Applications</a:t>
                </a:r>
              </a:p>
            </c:rich>
          </c:tx>
          <c:layout>
            <c:manualLayout>
              <c:xMode val="edge"/>
              <c:yMode val="edge"/>
              <c:x val="0.449660908740049"/>
              <c:y val="0.9218821296543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600" b="1"/>
            </a:pPr>
            <a:endParaRPr lang="en-US"/>
          </a:p>
        </c:txPr>
        <c:crossAx val="262029800"/>
        <c:crosses val="autoZero"/>
        <c:auto val="1"/>
        <c:lblAlgn val="ctr"/>
        <c:lblOffset val="100"/>
        <c:noMultiLvlLbl val="0"/>
      </c:catAx>
      <c:valAx>
        <c:axId val="262029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205140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0423728813559322"/>
          <c:y val="0.0657456810436009"/>
          <c:w val="0.717146670225544"/>
          <c:h val="0.117496180514749"/>
        </c:manualLayout>
      </c:layout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aseline="0" dirty="0" smtClean="0"/>
              <a:t>Communication </a:t>
            </a:r>
            <a:r>
              <a:rPr lang="en-US" sz="1800" baseline="0" dirty="0"/>
              <a:t>Time </a:t>
            </a:r>
            <a:r>
              <a:rPr lang="en-US" sz="1800" dirty="0"/>
              <a:t>Improvement        </a:t>
            </a:r>
          </a:p>
        </c:rich>
      </c:tx>
      <c:layout>
        <c:manualLayout>
          <c:xMode val="edge"/>
          <c:yMode val="edge"/>
          <c:x val="0.150912851995196"/>
          <c:y val="0.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0722118421638"/>
          <c:y val="0.223073412465233"/>
          <c:w val="0.89277881578362"/>
          <c:h val="0.638958945430329"/>
        </c:manualLayout>
      </c:layout>
      <c:barChart>
        <c:barDir val="col"/>
        <c:grouping val="clustered"/>
        <c:varyColors val="0"/>
        <c:ser>
          <c:idx val="0"/>
          <c:order val="0"/>
          <c:tx>
            <c:v>non-weighted graph</c:v>
          </c:tx>
          <c:spPr>
            <a:pattFill prst="lt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c:spPr>
          <c:invertIfNegative val="0"/>
          <c:cat>
            <c:strRef>
              <c:f>('applications-ivy-32'!$A$38,'applications-ivy-32'!$A$39,'applications-ivy-32'!$A$40,'applications-ivy-32'!$A$22,'applications-ivy-32'!$A$23,'applications-ivy-32'!$A$24,'applications-ivy-32'!$A$27,'applications-ivy-32'!$A$28,'applications-ivy-32'!$A$29)</c:f>
              <c:strCache>
                <c:ptCount val="9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CG.A.32</c:v>
                </c:pt>
                <c:pt idx="4">
                  <c:v>CG.B.32</c:v>
                </c:pt>
                <c:pt idx="5">
                  <c:v>CG.C.32</c:v>
                </c:pt>
                <c:pt idx="6">
                  <c:v>MG.A.32</c:v>
                </c:pt>
                <c:pt idx="7">
                  <c:v>MG.B.32</c:v>
                </c:pt>
                <c:pt idx="8">
                  <c:v>MG.C.32</c:v>
                </c:pt>
              </c:strCache>
            </c:strRef>
          </c:cat>
          <c:val>
            <c:numRef>
              <c:f>('applications-ivy-32'!$I$38,'applications-ivy-32'!$I$39,'applications-ivy-32'!$I$40,'applications-ivy-32'!$I$22,'applications-ivy-32'!$I$23,'applications-ivy-32'!$I$24,'applications-ivy-32'!$I$27,'applications-ivy-32'!$I$28,'applications-ivy-32'!$I$29)</c:f>
              <c:numCache>
                <c:formatCode>General</c:formatCode>
                <c:ptCount val="9"/>
                <c:pt idx="0">
                  <c:v>0.134493034497339</c:v>
                </c:pt>
                <c:pt idx="1">
                  <c:v>-0.979440309711298</c:v>
                </c:pt>
                <c:pt idx="2">
                  <c:v>1.427488264233108</c:v>
                </c:pt>
                <c:pt idx="3">
                  <c:v>0.845020178444154</c:v>
                </c:pt>
                <c:pt idx="4">
                  <c:v>2.25325553306905</c:v>
                </c:pt>
                <c:pt idx="5">
                  <c:v>6.20132714527381</c:v>
                </c:pt>
                <c:pt idx="6">
                  <c:v>4.577846083662747</c:v>
                </c:pt>
                <c:pt idx="7">
                  <c:v>6.363662379217096</c:v>
                </c:pt>
                <c:pt idx="8">
                  <c:v>-1.772719988969084</c:v>
                </c:pt>
              </c:numCache>
            </c:numRef>
          </c:val>
        </c:ser>
        <c:ser>
          <c:idx val="1"/>
          <c:order val="1"/>
          <c:tx>
            <c:v>weighted graph</c:v>
          </c:tx>
          <c:invertIfNegative val="0"/>
          <c:cat>
            <c:strRef>
              <c:f>('applications-ivy-32'!$A$38,'applications-ivy-32'!$A$39,'applications-ivy-32'!$A$40,'applications-ivy-32'!$A$22,'applications-ivy-32'!$A$23,'applications-ivy-32'!$A$24,'applications-ivy-32'!$A$27,'applications-ivy-32'!$A$28,'applications-ivy-32'!$A$29)</c:f>
              <c:strCache>
                <c:ptCount val="9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CG.A.32</c:v>
                </c:pt>
                <c:pt idx="4">
                  <c:v>CG.B.32</c:v>
                </c:pt>
                <c:pt idx="5">
                  <c:v>CG.C.32</c:v>
                </c:pt>
                <c:pt idx="6">
                  <c:v>MG.A.32</c:v>
                </c:pt>
                <c:pt idx="7">
                  <c:v>MG.B.32</c:v>
                </c:pt>
                <c:pt idx="8">
                  <c:v>MG.C.32</c:v>
                </c:pt>
              </c:strCache>
            </c:strRef>
          </c:cat>
          <c:val>
            <c:numRef>
              <c:f>('applications-ivy-32'!$J$38,'applications-ivy-32'!$J$39,'applications-ivy-32'!$J$40,'applications-ivy-32'!$J$22,'applications-ivy-32'!$J$23,'applications-ivy-32'!$J$24,'applications-ivy-32'!$J$27,'applications-ivy-32'!$J$28,'applications-ivy-32'!$J$29)</c:f>
              <c:numCache>
                <c:formatCode>General</c:formatCode>
                <c:ptCount val="9"/>
                <c:pt idx="0">
                  <c:v>0.878846048384714</c:v>
                </c:pt>
                <c:pt idx="1">
                  <c:v>0.137733542065996</c:v>
                </c:pt>
                <c:pt idx="2">
                  <c:v>-9.39220924892305</c:v>
                </c:pt>
                <c:pt idx="3">
                  <c:v>-1.111315209028816</c:v>
                </c:pt>
                <c:pt idx="4">
                  <c:v>3.480497422018537</c:v>
                </c:pt>
                <c:pt idx="5">
                  <c:v>7.122996257138606</c:v>
                </c:pt>
                <c:pt idx="6">
                  <c:v>10.10004244757442</c:v>
                </c:pt>
                <c:pt idx="7">
                  <c:v>12.12577905469585</c:v>
                </c:pt>
                <c:pt idx="8">
                  <c:v>3.669694623334477</c:v>
                </c:pt>
              </c:numCache>
            </c:numRef>
          </c:val>
        </c:ser>
        <c:ser>
          <c:idx val="2"/>
          <c:order val="2"/>
          <c:tx>
            <c:v>Weighted &amp; network-aware graph</c:v>
          </c:tx>
          <c:spPr>
            <a:pattFill prst="divot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c:spPr>
          <c:invertIfNegative val="0"/>
          <c:cat>
            <c:strRef>
              <c:f>('applications-ivy-32'!$A$38,'applications-ivy-32'!$A$39,'applications-ivy-32'!$A$40,'applications-ivy-32'!$A$22,'applications-ivy-32'!$A$23,'applications-ivy-32'!$A$24,'applications-ivy-32'!$A$27,'applications-ivy-32'!$A$28,'applications-ivy-32'!$A$29)</c:f>
              <c:strCache>
                <c:ptCount val="9"/>
                <c:pt idx="0">
                  <c:v>LAMMPS-Friction</c:v>
                </c:pt>
                <c:pt idx="1">
                  <c:v>LAMMPS-Pour</c:v>
                </c:pt>
                <c:pt idx="2">
                  <c:v>LAMMPS-Couple</c:v>
                </c:pt>
                <c:pt idx="3">
                  <c:v>CG.A.32</c:v>
                </c:pt>
                <c:pt idx="4">
                  <c:v>CG.B.32</c:v>
                </c:pt>
                <c:pt idx="5">
                  <c:v>CG.C.32</c:v>
                </c:pt>
                <c:pt idx="6">
                  <c:v>MG.A.32</c:v>
                </c:pt>
                <c:pt idx="7">
                  <c:v>MG.B.32</c:v>
                </c:pt>
                <c:pt idx="8">
                  <c:v>MG.C.32</c:v>
                </c:pt>
              </c:strCache>
            </c:strRef>
          </c:cat>
          <c:val>
            <c:numRef>
              <c:f>('applications-ivy-32'!$K$38,'applications-ivy-32'!$K$39,'applications-ivy-32'!$K$40,'applications-ivy-32'!$K$22,'applications-ivy-32'!$K$23,'applications-ivy-32'!$K$24,'applications-ivy-32'!$K$27,'applications-ivy-32'!$K$28,'applications-ivy-32'!$K$29)</c:f>
              <c:numCache>
                <c:formatCode>General</c:formatCode>
                <c:ptCount val="9"/>
                <c:pt idx="0">
                  <c:v>4.131080049709094</c:v>
                </c:pt>
                <c:pt idx="1">
                  <c:v>0.596973284471568</c:v>
                </c:pt>
                <c:pt idx="2">
                  <c:v>3.906312509585463</c:v>
                </c:pt>
                <c:pt idx="3">
                  <c:v>-0.783620176236822</c:v>
                </c:pt>
                <c:pt idx="4">
                  <c:v>3.390053503513843</c:v>
                </c:pt>
                <c:pt idx="5">
                  <c:v>7.158396874239147</c:v>
                </c:pt>
                <c:pt idx="6">
                  <c:v>8.719316683190499</c:v>
                </c:pt>
                <c:pt idx="7">
                  <c:v>9.85434809834637</c:v>
                </c:pt>
                <c:pt idx="8">
                  <c:v>2.195079810158361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0790632"/>
        <c:axId val="260785976"/>
      </c:barChart>
      <c:catAx>
        <c:axId val="260790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Applications</a:t>
                </a:r>
              </a:p>
            </c:rich>
          </c:tx>
          <c:layout>
            <c:manualLayout>
              <c:xMode val="edge"/>
              <c:yMode val="edge"/>
              <c:x val="0.455134570043151"/>
              <c:y val="0.9150869667410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600" b="1"/>
            </a:pPr>
            <a:endParaRPr lang="en-US"/>
          </a:p>
        </c:txPr>
        <c:crossAx val="260785976"/>
        <c:crosses val="autoZero"/>
        <c:auto val="1"/>
        <c:lblAlgn val="ctr"/>
        <c:lblOffset val="100"/>
        <c:noMultiLvlLbl val="0"/>
      </c:catAx>
      <c:valAx>
        <c:axId val="260785976"/>
        <c:scaling>
          <c:orientation val="minMax"/>
          <c:max val="15.0"/>
          <c:min val="-1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60790632"/>
        <c:crosses val="autoZero"/>
        <c:crossBetween val="between"/>
      </c:valAx>
    </c:plotArea>
    <c:legend>
      <c:legendPos val="t"/>
      <c:legendEntry>
        <c:idx val="2"/>
        <c:txPr>
          <a:bodyPr/>
          <a:lstStyle/>
          <a:p>
            <a:pPr>
              <a:defRPr sz="1400" b="1"/>
            </a:pPr>
            <a:endParaRPr lang="en-US"/>
          </a:p>
        </c:txPr>
      </c:legendEntry>
      <c:layout>
        <c:manualLayout>
          <c:xMode val="edge"/>
          <c:yMode val="edge"/>
          <c:x val="0.0668016815694648"/>
          <c:y val="0.0793659654483488"/>
          <c:w val="0.695910182837315"/>
          <c:h val="0.115008618325694"/>
        </c:manualLayout>
      </c:layout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7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1475" y="452438"/>
            <a:ext cx="348932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3330575"/>
            <a:ext cx="8012113" cy="3154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182" tIns="45282" rIns="92182" bIns="45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503708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-128"/>
        <a:cs typeface="ＭＳ Ｐゴシック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72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2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1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3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1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2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72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836712"/>
            <a:ext cx="7848872" cy="1069975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2708920"/>
            <a:ext cx="7416824" cy="208823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" name="Picture 2" descr="imark_1867_bo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517232"/>
            <a:ext cx="720080" cy="1206621"/>
          </a:xfrm>
          <a:prstGeom prst="rect">
            <a:avLst/>
          </a:prstGeom>
        </p:spPr>
      </p:pic>
      <p:pic>
        <p:nvPicPr>
          <p:cNvPr id="9" name="Picture 9" descr="http://c2st.org/wp-content/uploads/2010/01/Argonne-NL_logo.jpg"/>
          <p:cNvPicPr>
            <a:picLocks noChangeAspect="1" noChangeArrowheads="1"/>
          </p:cNvPicPr>
          <p:nvPr userDrawn="1"/>
        </p:nvPicPr>
        <p:blipFill>
          <a:blip r:embed="rId3" cstate="print">
            <a:lum bright="55000" contrast="-70000"/>
          </a:blip>
          <a:srcRect/>
          <a:stretch>
            <a:fillRect/>
          </a:stretch>
        </p:blipFill>
        <p:spPr bwMode="auto">
          <a:xfrm>
            <a:off x="6156176" y="5517232"/>
            <a:ext cx="2808312" cy="1102427"/>
          </a:xfrm>
          <a:prstGeom prst="rect">
            <a:avLst/>
          </a:prstGeom>
          <a:noFill/>
        </p:spPr>
      </p:pic>
      <p:pic>
        <p:nvPicPr>
          <p:cNvPr id="4" name="Picture 3" descr="Full colour 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517232"/>
            <a:ext cx="1828800" cy="1258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4958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5105" y="1094619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71600" y="6453336"/>
            <a:ext cx="2971800" cy="404664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+mn-ea"/>
                <a:cs typeface="+mn-cs"/>
              </a:rPr>
              <a:t>Ahmad</a:t>
            </a:r>
            <a:r>
              <a:rPr lang="en-US" baseline="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+mn-ea"/>
                <a:cs typeface="+mn-cs"/>
              </a:rPr>
              <a:t> Afsahi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+mn-ea"/>
                <a:cs typeface="+mn-cs"/>
              </a:rPr>
              <a:t>Parallel Processing Research Laboratory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9" name="Picture 18" descr="ql_f_we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312"/>
            <a:ext cx="901475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eurompi-logo-footer-vert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161" y="6226865"/>
            <a:ext cx="864096" cy="673994"/>
          </a:xfrm>
          <a:prstGeom prst="rect">
            <a:avLst/>
          </a:prstGeom>
        </p:spPr>
      </p:pic>
      <p:sp>
        <p:nvSpPr>
          <p:cNvPr id="12" name="Rectangle 21"/>
          <p:cNvSpPr>
            <a:spLocks noChangeArrowheads="1"/>
          </p:cNvSpPr>
          <p:nvPr userDrawn="1"/>
        </p:nvSpPr>
        <p:spPr bwMode="auto">
          <a:xfrm>
            <a:off x="7289800" y="6400800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/>
            <a:r>
              <a:rPr lang="en-CA" sz="1000" b="1" dirty="0">
                <a:latin typeface="Arial" charset="0"/>
              </a:rPr>
              <a:t>                                 </a:t>
            </a:r>
            <a:fld id="{6956AB4E-2794-F14D-B91B-3C128C528652}" type="slidenum">
              <a:rPr lang="en-CA" sz="1000" b="1">
                <a:latin typeface="Calibri"/>
                <a:cs typeface="Calibri"/>
              </a:rPr>
              <a:pPr algn="l" eaLnBrk="0" hangingPunct="0"/>
              <a:t>‹#›</a:t>
            </a:fld>
            <a:endParaRPr lang="en-US" sz="1000" b="1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8000"/>
        </a:buClr>
        <a:buSzPct val="90000"/>
        <a:buFont typeface="Courier New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3.xml"/><Relationship Id="rId3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jpeg"/><Relationship Id="rId11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jonathan.green@queensu.ca" TargetMode="External"/><Relationship Id="rId4" Type="http://schemas.openxmlformats.org/officeDocument/2006/relationships/hyperlink" Target="mailto:balaji@mcs.anl.gov" TargetMode="External"/><Relationship Id="rId5" Type="http://schemas.openxmlformats.org/officeDocument/2006/relationships/hyperlink" Target="mailto:ahmad.afsahi@queensu.ca" TargetMode="External"/><Relationship Id="rId6" Type="http://schemas.openxmlformats.org/officeDocument/2006/relationships/hyperlink" Target="mailto:wgropp@illinois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ohammad.rashti@queensu.ca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920880" cy="1069975"/>
          </a:xfrm>
        </p:spPr>
        <p:txBody>
          <a:bodyPr/>
          <a:lstStyle/>
          <a:p>
            <a:pPr algn="ctr"/>
            <a:r>
              <a:rPr lang="en-US" dirty="0" smtClean="0"/>
              <a:t>Multi-core and Network Aware MPI Topology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492896"/>
            <a:ext cx="8064896" cy="2664296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Mohammad J. Rashti, Jonathan Green, </a:t>
            </a:r>
            <a:r>
              <a:rPr lang="en-US" sz="2400" dirty="0">
                <a:solidFill>
                  <a:srgbClr val="008000"/>
                </a:solidFill>
              </a:rPr>
              <a:t>Pavan </a:t>
            </a:r>
            <a:r>
              <a:rPr lang="en-US" sz="2400" dirty="0" smtClean="0">
                <a:solidFill>
                  <a:srgbClr val="008000"/>
                </a:solidFill>
              </a:rPr>
              <a:t>Balaji</a:t>
            </a:r>
            <a:r>
              <a:rPr lang="en-US" sz="2400" dirty="0" smtClean="0">
                <a:solidFill>
                  <a:srgbClr val="0000FF"/>
                </a:solidFill>
              </a:rPr>
              <a:t>,         </a:t>
            </a:r>
            <a:r>
              <a:rPr lang="en-US" sz="2400" u="sng" dirty="0" smtClean="0">
                <a:solidFill>
                  <a:srgbClr val="0000FF"/>
                </a:solidFill>
              </a:rPr>
              <a:t>Ahmad Afsahi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William D. Gropp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	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i="1" dirty="0" smtClean="0">
                <a:solidFill>
                  <a:srgbClr val="0000FF"/>
                </a:solidFill>
              </a:rPr>
              <a:t>Department of Electrical and Computer Engineering, Queen’s University</a:t>
            </a:r>
          </a:p>
          <a:p>
            <a:pPr algn="ctr"/>
            <a:r>
              <a:rPr lang="en-US" i="1" dirty="0" smtClean="0">
                <a:solidFill>
                  <a:srgbClr val="008000"/>
                </a:solidFill>
              </a:rPr>
              <a:t>Mathematics and Computer Science, Argonne National Laboratory</a:t>
            </a:r>
          </a:p>
          <a:p>
            <a:pPr algn="ctr"/>
            <a:r>
              <a:rPr lang="en-US" dirty="0" smtClean="0">
                <a:solidFill>
                  <a:srgbClr val="7A202A"/>
                </a:solidFill>
              </a:rPr>
              <a:t>Department of Computer Science, </a:t>
            </a:r>
            <a:r>
              <a:rPr lang="en-US" dirty="0">
                <a:solidFill>
                  <a:srgbClr val="7A202A"/>
                </a:solidFill>
              </a:rPr>
              <a:t>University of Illinois </a:t>
            </a:r>
            <a:r>
              <a:rPr lang="en-US" dirty="0" smtClean="0">
                <a:solidFill>
                  <a:srgbClr val="7A202A"/>
                </a:solidFill>
              </a:rPr>
              <a:t>at Urbana</a:t>
            </a:r>
            <a:r>
              <a:rPr lang="en-US" dirty="0">
                <a:solidFill>
                  <a:srgbClr val="7A202A"/>
                </a:solidFill>
              </a:rPr>
              <a:t>-Champaign</a:t>
            </a:r>
            <a:endParaRPr lang="en-US" i="1" dirty="0">
              <a:solidFill>
                <a:srgbClr val="7A20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0800" y="5829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</a:t>
            </a:r>
            <a:r>
              <a:rPr lang="en-US" dirty="0"/>
              <a:t>(</a:t>
            </a:r>
            <a:r>
              <a:rPr lang="en-US" dirty="0" smtClean="0"/>
              <a:t>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579296" cy="51816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Hatazaki, </a:t>
            </a:r>
            <a:r>
              <a:rPr lang="en-US" dirty="0">
                <a:ea typeface="ＭＳ Ｐゴシック" charset="0"/>
              </a:rPr>
              <a:t>Träff</a:t>
            </a:r>
            <a:r>
              <a:rPr lang="en-US" dirty="0" smtClean="0">
                <a:ea typeface="ＭＳ Ｐゴシック" charset="0"/>
              </a:rPr>
              <a:t>, worked on topology mapping using graph embedding algorithms (Euro </a:t>
            </a:r>
            <a:r>
              <a:rPr lang="en-US" dirty="0">
                <a:ea typeface="ＭＳ Ｐゴシック" charset="0"/>
              </a:rPr>
              <a:t>PVM/MPI </a:t>
            </a:r>
            <a:r>
              <a:rPr lang="en-US" dirty="0" smtClean="0">
                <a:ea typeface="ＭＳ Ｐゴシック" charset="0"/>
              </a:rPr>
              <a:t>1998, SC 2002)</a:t>
            </a:r>
          </a:p>
          <a:p>
            <a:r>
              <a:rPr lang="en-US" dirty="0" smtClean="0">
                <a:ea typeface="ＭＳ Ｐゴシック" charset="0"/>
              </a:rPr>
              <a:t>Träff et. al, proposed extending MPI-1 topology interface (HIPS 2003, Euro PVM/MPI 2006</a:t>
            </a:r>
            <a:r>
              <a:rPr lang="en-US" dirty="0">
                <a:ea typeface="ＭＳ Ｐゴシック" charset="0"/>
              </a:rPr>
              <a:t>)</a:t>
            </a:r>
            <a:endParaRPr lang="en-US" dirty="0" smtClean="0">
              <a:ea typeface="ＭＳ Ｐゴシック" charset="0"/>
            </a:endParaRPr>
          </a:p>
          <a:p>
            <a:pPr lvl="1"/>
            <a:r>
              <a:rPr lang="en-US" sz="2200" dirty="0" smtClean="0">
                <a:ea typeface="ＭＳ Ｐゴシック" charset="0"/>
              </a:rPr>
              <a:t>To support weighted-edge topologies and dynamic process reordering, and to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Provide architectural clues to the applications for a better mapping</a:t>
            </a:r>
          </a:p>
          <a:p>
            <a:r>
              <a:rPr lang="en-US" dirty="0" smtClean="0">
                <a:ea typeface="ＭＳ Ｐゴシック" charset="0"/>
              </a:rPr>
              <a:t>MPI Forum introduced distributed topology functionality in MPI-2.2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dirty="0" smtClean="0">
                <a:ea typeface="ＭＳ Ｐゴシック" charset="0"/>
              </a:rPr>
              <a:t>2009)</a:t>
            </a:r>
            <a:endParaRPr lang="en-US" sz="2200" dirty="0" smtClean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Hoefler et. al, </a:t>
            </a:r>
            <a:r>
              <a:rPr lang="en-US" dirty="0" smtClean="0">
                <a:ea typeface="ＭＳ Ｐゴシック" charset="0"/>
              </a:rPr>
              <a:t>proposed guidelines for efficient implementation of distributed topology functionality (CCPE 2010)</a:t>
            </a:r>
          </a:p>
        </p:txBody>
      </p:sp>
    </p:spTree>
    <p:extLst>
      <p:ext uri="{BB962C8B-B14F-4D97-AF65-F5344CB8AC3E}">
        <p14:creationId xmlns:p14="http://schemas.microsoft.com/office/powerpoint/2010/main" val="192961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</a:rPr>
              <a:t>Mercier et. al, studied </a:t>
            </a:r>
            <a:r>
              <a:rPr lang="en-US" dirty="0">
                <a:ea typeface="ＭＳ Ｐゴシック" charset="0"/>
              </a:rPr>
              <a:t>efficient </a:t>
            </a:r>
            <a:r>
              <a:rPr lang="en-US" dirty="0" smtClean="0">
                <a:ea typeface="ＭＳ Ｐゴシック" charset="0"/>
              </a:rPr>
              <a:t>process-to-core mapping (Euro PVM/MPI 2009, EuroPar 2010]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sz="2200" dirty="0" smtClean="0">
                <a:ea typeface="ＭＳ Ｐゴシック" charset="0"/>
              </a:rPr>
              <a:t>Using external libraries </a:t>
            </a:r>
            <a:r>
              <a:rPr lang="en-US" sz="2200" dirty="0">
                <a:ea typeface="ＭＳ Ｐゴシック" charset="0"/>
              </a:rPr>
              <a:t>for </a:t>
            </a:r>
            <a:r>
              <a:rPr lang="en-US" sz="2200" dirty="0" smtClean="0">
                <a:ea typeface="ＭＳ Ｐゴシック" charset="0"/>
              </a:rPr>
              <a:t>node </a:t>
            </a:r>
            <a:r>
              <a:rPr lang="en-US" sz="2200" dirty="0">
                <a:ea typeface="ＭＳ Ｐゴシック" charset="0"/>
              </a:rPr>
              <a:t>architecture discovery </a:t>
            </a:r>
            <a:r>
              <a:rPr lang="en-US" sz="2200" dirty="0" smtClean="0">
                <a:ea typeface="ＭＳ Ｐゴシック" charset="0"/>
              </a:rPr>
              <a:t>and graph mapping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Using weighted graphs and/or trees, and outside </a:t>
            </a:r>
            <a:r>
              <a:rPr lang="en-US" sz="2200" dirty="0">
                <a:ea typeface="ＭＳ Ｐゴシック" charset="0"/>
              </a:rPr>
              <a:t>MPI topology </a:t>
            </a:r>
            <a:r>
              <a:rPr lang="en-US" sz="2200" dirty="0" smtClean="0">
                <a:ea typeface="ＭＳ Ｐゴシック" charset="0"/>
              </a:rPr>
              <a:t>interface</a:t>
            </a:r>
          </a:p>
          <a:p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How is our work different from the related work?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Supports a physical topology spanning nodes and the network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Uses edge replication to support weighted edges in virtual topology graphs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Integrates the above functionality in MPI non-distributed topology interface</a:t>
            </a:r>
            <a:endParaRPr lang="en-US" sz="2200" dirty="0"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0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 and Motivation</a:t>
            </a:r>
          </a:p>
          <a:p>
            <a:pPr lvl="1"/>
            <a:r>
              <a:rPr lang="en-US" sz="2200" dirty="0" smtClean="0"/>
              <a:t>MPI Graph and Cartesian Topology Functions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>
                <a:solidFill>
                  <a:srgbClr val="7A202A"/>
                </a:solidFill>
              </a:rPr>
              <a:t>Design and Implementation of Topology Functions</a:t>
            </a:r>
          </a:p>
          <a:p>
            <a:r>
              <a:rPr lang="en-US" dirty="0" smtClean="0"/>
              <a:t>Experimental Framework and Performance Results</a:t>
            </a:r>
          </a:p>
          <a:p>
            <a:pPr lvl="1"/>
            <a:r>
              <a:rPr lang="en-US" sz="2200" dirty="0" smtClean="0"/>
              <a:t>Micro-benchmark Results</a:t>
            </a:r>
          </a:p>
          <a:p>
            <a:pPr lvl="1"/>
            <a:r>
              <a:rPr lang="en-US" sz="2200" dirty="0" smtClean="0"/>
              <a:t>Applications Results</a:t>
            </a:r>
          </a:p>
          <a:p>
            <a:r>
              <a:rPr lang="en-US" dirty="0" smtClean="0"/>
              <a:t>Concluding Remarks and Future 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MPI Topology Functions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424936" cy="51816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Both Cartesian and graph interfaces are treated as graph at the underlying layers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Cartesian topology is internally copied to a graph topology</a:t>
            </a:r>
          </a:p>
          <a:p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Virtual topology graph: </a:t>
            </a:r>
          </a:p>
          <a:p>
            <a:pPr lvl="1"/>
            <a:r>
              <a:rPr lang="en-US" sz="2200" u="sng" dirty="0" smtClean="0">
                <a:ea typeface="ＭＳ Ｐゴシック" charset="0"/>
              </a:rPr>
              <a:t>Vertices</a:t>
            </a:r>
            <a:r>
              <a:rPr lang="en-US" sz="2200" dirty="0" smtClean="0">
                <a:ea typeface="ＭＳ Ｐゴシック" charset="0"/>
              </a:rPr>
              <a:t>: MPI </a:t>
            </a:r>
            <a:r>
              <a:rPr lang="en-US" sz="2200" i="1" dirty="0" smtClean="0">
                <a:ea typeface="ＭＳ Ｐゴシック" charset="0"/>
              </a:rPr>
              <a:t>processes</a:t>
            </a:r>
          </a:p>
          <a:p>
            <a:pPr lvl="1"/>
            <a:r>
              <a:rPr lang="en-US" sz="2200" u="sng" dirty="0" smtClean="0">
                <a:ea typeface="ＭＳ Ｐゴシック" charset="0"/>
              </a:rPr>
              <a:t>Edges</a:t>
            </a:r>
            <a:r>
              <a:rPr lang="en-US" sz="2200" dirty="0" smtClean="0">
                <a:ea typeface="ＭＳ Ｐゴシック" charset="0"/>
              </a:rPr>
              <a:t>: existence, or significance, of communication between any two processes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Significance of communication : normalized total communication volume between any pair of processes, used as edge weights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Edge replication is used to represent graph edge weight</a:t>
            </a:r>
          </a:p>
          <a:p>
            <a:pPr lvl="2"/>
            <a:r>
              <a:rPr lang="en-US" sz="2000" dirty="0" smtClean="0">
                <a:ea typeface="ＭＳ Ｐゴシック" charset="0"/>
              </a:rPr>
              <a:t>Recap: MPI non-distributed interface does not support weighted edges</a:t>
            </a: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2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MPI Topology Functions (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496944" cy="5181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Physical topology graph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: </a:t>
            </a:r>
          </a:p>
          <a:p>
            <a:pPr lvl="1"/>
            <a:r>
              <a:rPr lang="en-US" sz="2200" dirty="0">
                <a:ea typeface="ＭＳ Ｐゴシック" charset="0"/>
              </a:rPr>
              <a:t>I</a:t>
            </a:r>
            <a:r>
              <a:rPr lang="en-US" sz="2200" dirty="0" smtClean="0">
                <a:ea typeface="ＭＳ Ｐゴシック" charset="0"/>
              </a:rPr>
              <a:t>ntegrated node and network architecture</a:t>
            </a:r>
            <a:endParaRPr lang="en-US" sz="2200" dirty="0">
              <a:ea typeface="ＭＳ Ｐゴシック" charset="0"/>
            </a:endParaRPr>
          </a:p>
          <a:p>
            <a:pPr lvl="1"/>
            <a:r>
              <a:rPr lang="en-US" sz="2200" u="sng" dirty="0">
                <a:ea typeface="ＭＳ Ｐゴシック" charset="0"/>
              </a:rPr>
              <a:t>Vertices</a:t>
            </a:r>
            <a:r>
              <a:rPr lang="en-US" sz="2200" dirty="0">
                <a:ea typeface="ＭＳ Ｐゴシック" charset="0"/>
              </a:rPr>
              <a:t>: architectural components such </a:t>
            </a:r>
            <a:r>
              <a:rPr lang="en-US" sz="2200" dirty="0" smtClean="0">
                <a:ea typeface="ＭＳ Ｐゴシック" charset="0"/>
              </a:rPr>
              <a:t>as: </a:t>
            </a:r>
          </a:p>
          <a:p>
            <a:pPr lvl="2">
              <a:lnSpc>
                <a:spcPct val="100000"/>
              </a:lnSpc>
            </a:pPr>
            <a:r>
              <a:rPr lang="en-US" sz="2000" i="1" dirty="0">
                <a:ea typeface="ＭＳ Ｐゴシック" charset="0"/>
              </a:rPr>
              <a:t>N</a:t>
            </a:r>
            <a:r>
              <a:rPr lang="en-US" sz="2000" i="1" dirty="0" smtClean="0">
                <a:ea typeface="ＭＳ Ｐゴシック" charset="0"/>
              </a:rPr>
              <a:t>etwork nodes</a:t>
            </a:r>
          </a:p>
          <a:p>
            <a:pPr lvl="2">
              <a:lnSpc>
                <a:spcPct val="100000"/>
              </a:lnSpc>
            </a:pPr>
            <a:r>
              <a:rPr lang="en-US" sz="2000" i="1" dirty="0" smtClean="0">
                <a:ea typeface="ＭＳ Ｐゴシック" charset="0"/>
              </a:rPr>
              <a:t>Cores</a:t>
            </a:r>
          </a:p>
          <a:p>
            <a:pPr lvl="2">
              <a:lnSpc>
                <a:spcPct val="100000"/>
              </a:lnSpc>
            </a:pPr>
            <a:r>
              <a:rPr lang="en-US" sz="2000" i="1" dirty="0">
                <a:ea typeface="ＭＳ Ｐゴシック" charset="0"/>
              </a:rPr>
              <a:t>C</a:t>
            </a:r>
            <a:r>
              <a:rPr lang="en-US" sz="2000" i="1" dirty="0" smtClean="0">
                <a:ea typeface="ＭＳ Ｐゴシック" charset="0"/>
              </a:rPr>
              <a:t>aches</a:t>
            </a:r>
            <a:endParaRPr lang="en-US" sz="2000" i="1" dirty="0">
              <a:ea typeface="ＭＳ Ｐゴシック" charset="0"/>
            </a:endParaRPr>
          </a:p>
          <a:p>
            <a:pPr lvl="1"/>
            <a:r>
              <a:rPr lang="en-US" sz="2200" u="sng" dirty="0">
                <a:ea typeface="ＭＳ Ｐゴシック" charset="0"/>
              </a:rPr>
              <a:t>Edges</a:t>
            </a:r>
            <a:r>
              <a:rPr lang="en-US" sz="2200" dirty="0">
                <a:ea typeface="ＭＳ Ｐゴシック" charset="0"/>
              </a:rPr>
              <a:t>: communication </a:t>
            </a:r>
            <a:r>
              <a:rPr lang="en-US" sz="2200" i="1" dirty="0">
                <a:ea typeface="ＭＳ Ｐゴシック" charset="0"/>
              </a:rPr>
              <a:t>links</a:t>
            </a:r>
            <a:r>
              <a:rPr lang="en-US" sz="2200" dirty="0">
                <a:ea typeface="ＭＳ Ｐゴシック" charset="0"/>
              </a:rPr>
              <a:t> between the components</a:t>
            </a:r>
          </a:p>
          <a:p>
            <a:pPr lvl="1"/>
            <a:r>
              <a:rPr lang="en-US" sz="2200" dirty="0">
                <a:ea typeface="ＭＳ Ｐゴシック" charset="0"/>
              </a:rPr>
              <a:t>Edge weights: communication performance between </a:t>
            </a:r>
            <a:r>
              <a:rPr lang="en-US" sz="2200" dirty="0" smtClean="0">
                <a:ea typeface="ＭＳ Ｐゴシック" charset="0"/>
              </a:rPr>
              <a:t>components</a:t>
            </a:r>
          </a:p>
          <a:p>
            <a:pPr lvl="2"/>
            <a:r>
              <a:rPr lang="en-US" sz="2000" dirty="0" smtClean="0">
                <a:ea typeface="ＭＳ Ｐゴシック" charset="0"/>
              </a:rPr>
              <a:t>Processor cores: closer cores have higher edge weight</a:t>
            </a:r>
          </a:p>
          <a:p>
            <a:pPr lvl="2"/>
            <a:r>
              <a:rPr lang="en-US" sz="2000" dirty="0" smtClean="0">
                <a:ea typeface="ＭＳ Ｐゴシック" charset="0"/>
              </a:rPr>
              <a:t>Network nodes: closer nodes have higher edge weight</a:t>
            </a:r>
          </a:p>
          <a:p>
            <a:pPr lvl="2"/>
            <a:r>
              <a:rPr lang="en-US" sz="2000" dirty="0" smtClean="0">
                <a:ea typeface="ＭＳ Ｐゴシック" charset="0"/>
              </a:rPr>
              <a:t>Farthest on-node cores get higher weight than closest network nodes</a:t>
            </a:r>
            <a:endParaRPr lang="en-US" sz="2000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Topology </a:t>
            </a:r>
            <a:r>
              <a:rPr lang="en-US" dirty="0" smtClean="0"/>
              <a:t>Distance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</a:t>
            </a:r>
            <a:r>
              <a:rPr lang="en-US" dirty="0" smtClean="0"/>
              <a:t>1 will have the highest load value in the graph.</a:t>
            </a:r>
          </a:p>
          <a:p>
            <a:r>
              <a:rPr lang="en-US" dirty="0" smtClean="0"/>
              <a:t>The path between </a:t>
            </a:r>
            <a:r>
              <a:rPr lang="en-US" i="1" dirty="0" smtClean="0"/>
              <a:t>N</a:t>
            </a:r>
            <a:r>
              <a:rPr lang="en-US" dirty="0" smtClean="0"/>
              <a:t>2 and </a:t>
            </a:r>
            <a:r>
              <a:rPr lang="en-US" i="1" dirty="0" smtClean="0"/>
              <a:t>N</a:t>
            </a:r>
            <a:r>
              <a:rPr lang="en-US" dirty="0" smtClean="0"/>
              <a:t>3 (</a:t>
            </a:r>
            <a:r>
              <a:rPr lang="en-US" i="1" dirty="0" smtClean="0"/>
              <a:t>d</a:t>
            </a:r>
            <a:r>
              <a:rPr lang="en-US" dirty="0" smtClean="0"/>
              <a:t>4) will have the lowest load value, indicating the lowest performance path.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      </a:t>
            </a:r>
            <a:r>
              <a:rPr lang="en-US" i="1" dirty="0" smtClean="0">
                <a:sym typeface="Wingdings"/>
              </a:rPr>
              <a:t>d</a:t>
            </a:r>
            <a:r>
              <a:rPr lang="en-US" dirty="0" smtClean="0">
                <a:sym typeface="Wingdings"/>
              </a:rPr>
              <a:t>1 &gt; </a:t>
            </a:r>
            <a:r>
              <a:rPr lang="en-US" i="1" dirty="0" smtClean="0">
                <a:sym typeface="Wingdings"/>
              </a:rPr>
              <a:t>d</a:t>
            </a:r>
            <a:r>
              <a:rPr lang="en-US" dirty="0" smtClean="0">
                <a:sym typeface="Wingdings"/>
              </a:rPr>
              <a:t>2 &gt; </a:t>
            </a:r>
            <a:r>
              <a:rPr lang="en-US" i="1" dirty="0" smtClean="0">
                <a:sym typeface="Wingdings"/>
              </a:rPr>
              <a:t>d</a:t>
            </a:r>
            <a:r>
              <a:rPr lang="en-US" dirty="0" smtClean="0">
                <a:sym typeface="Wingdings"/>
              </a:rPr>
              <a:t>3 &gt; </a:t>
            </a:r>
            <a:r>
              <a:rPr lang="en-US" i="1" dirty="0" smtClean="0">
                <a:sym typeface="Wingdings"/>
              </a:rPr>
              <a:t>d</a:t>
            </a:r>
            <a:r>
              <a:rPr lang="en-US" dirty="0" smtClean="0">
                <a:sym typeface="Wingdings"/>
              </a:rPr>
              <a:t>4 = 1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258539"/>
              </p:ext>
            </p:extLst>
          </p:nvPr>
        </p:nvGraphicFramePr>
        <p:xfrm>
          <a:off x="539552" y="2852936"/>
          <a:ext cx="7992888" cy="360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3" imgW="4584700" imgH="2070100" progId="Word.Document.12">
                  <p:embed/>
                </p:oleObj>
              </mc:Choice>
              <mc:Fallback>
                <p:oleObj name="Document" r:id="rId3" imgW="4584700" imgH="207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852936"/>
                        <a:ext cx="7992888" cy="360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047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smtClean="0"/>
              <a:t>for </a:t>
            </a:r>
            <a:r>
              <a:rPr lang="en-US" dirty="0"/>
              <a:t>Implementation </a:t>
            </a:r>
            <a:r>
              <a:rPr lang="en-US" dirty="0" smtClean="0"/>
              <a:t>of Topology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496944" cy="5181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HWLOC</a:t>
            </a:r>
            <a:r>
              <a:rPr lang="en-US" dirty="0" smtClean="0">
                <a:ea typeface="ＭＳ Ｐゴシック" charset="0"/>
              </a:rPr>
              <a:t> library for extracting node architecture: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A tree architecture, with nodes at top level and cores at the leaves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Cores with lower-level parents (such as caches) are considered to have higher communication performance</a:t>
            </a:r>
          </a:p>
          <a:p>
            <a:r>
              <a:rPr lang="en-US" dirty="0" smtClean="0">
                <a:ea typeface="ＭＳ Ｐゴシック" charset="0"/>
              </a:rPr>
              <a:t>IB subnet manager (</a:t>
            </a:r>
            <a:r>
              <a:rPr lang="en-US" i="1" dirty="0" smtClean="0">
                <a:solidFill>
                  <a:srgbClr val="0000FF"/>
                </a:solidFill>
                <a:ea typeface="ＭＳ Ｐゴシック" charset="0"/>
              </a:rPr>
              <a:t>ibtracert</a:t>
            </a:r>
            <a:r>
              <a:rPr lang="en-US" dirty="0" smtClean="0">
                <a:ea typeface="ＭＳ Ｐゴシック" charset="0"/>
              </a:rPr>
              <a:t>) for extracting network distances: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Do the discovery offline, before the application run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Make a pre-discovered network distance file</a:t>
            </a:r>
          </a:p>
          <a:p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Scotch </a:t>
            </a:r>
            <a:r>
              <a:rPr lang="en-US" dirty="0">
                <a:ea typeface="ＭＳ Ｐゴシック" charset="0"/>
              </a:rPr>
              <a:t>library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for mapping virtual to physical topologies:</a:t>
            </a:r>
          </a:p>
          <a:p>
            <a:pPr lvl="1"/>
            <a:r>
              <a:rPr lang="en-US" sz="2200" dirty="0">
                <a:ea typeface="ＭＳ Ｐゴシック" charset="0"/>
              </a:rPr>
              <a:t>Source and target graphs are weighted and undirected</a:t>
            </a:r>
          </a:p>
          <a:p>
            <a:pPr lvl="1"/>
            <a:r>
              <a:rPr lang="en-US" sz="2200" dirty="0">
                <a:ea typeface="ＭＳ Ｐゴシック" charset="0"/>
              </a:rPr>
              <a:t>Uses recursive bi-partitioning for graph </a:t>
            </a:r>
            <a:r>
              <a:rPr lang="en-US" sz="2200" dirty="0" smtClean="0">
                <a:ea typeface="ＭＳ Ｐゴシック" charset="0"/>
              </a:rPr>
              <a:t>mapping</a:t>
            </a:r>
            <a:endParaRPr lang="en-US" dirty="0" smtClean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0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of Topology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568952" cy="51816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Communication pattern profiling: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Probes are placed inside MPI library to profile applications’ communication pattern.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Pairwise communication volume is normalized in the range of 0...10, with 0 meaning no edge between the two vertices.</a:t>
            </a:r>
          </a:p>
          <a:p>
            <a:endParaRPr lang="en-US" dirty="0" smtClean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All processes perform node architecture discovery</a:t>
            </a:r>
          </a:p>
          <a:p>
            <a:r>
              <a:rPr lang="en-US" dirty="0" smtClean="0">
                <a:ea typeface="ＭＳ Ｐゴシック" charset="0"/>
              </a:rPr>
              <a:t>One process performs network discovery for all</a:t>
            </a:r>
          </a:p>
          <a:p>
            <a:r>
              <a:rPr lang="en-US" dirty="0">
                <a:ea typeface="ＭＳ Ｐゴシック" charset="0"/>
              </a:rPr>
              <a:t>M</a:t>
            </a:r>
            <a:r>
              <a:rPr lang="en-US" dirty="0" smtClean="0">
                <a:ea typeface="ＭＳ Ｐゴシック" charset="0"/>
              </a:rPr>
              <a:t>ake the physical architecture view unified across the processes (using Allgather)</a:t>
            </a:r>
          </a:p>
          <a:p>
            <a:endParaRPr lang="en-US" dirty="0" smtClean="0">
              <a:latin typeface="Arial" charset="0"/>
              <a:ea typeface="ＭＳ Ｐゴシック" charset="0"/>
            </a:endParaRPr>
          </a:p>
          <a:p>
            <a:pPr lvl="1"/>
            <a:endParaRPr lang="en-US" dirty="0" smtClean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4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6" name="Text Box 11"/>
          <p:cNvSpPr txBox="1"/>
          <p:nvPr/>
        </p:nvSpPr>
        <p:spPr>
          <a:xfrm>
            <a:off x="1200910" y="4702169"/>
            <a:ext cx="1583690" cy="25527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Calibri"/>
                <a:cs typeface="Arial"/>
              </a:rPr>
              <a:t>Existing MPICH function</a:t>
            </a:r>
            <a:endParaRPr lang="en-US" sz="1100" dirty="0">
              <a:effectLst/>
              <a:ea typeface="Calibri"/>
              <a:cs typeface="Arial"/>
            </a:endParaRPr>
          </a:p>
        </p:txBody>
      </p:sp>
      <p:grpSp>
        <p:nvGrpSpPr>
          <p:cNvPr id="104" name="Canvas 49"/>
          <p:cNvGrpSpPr/>
          <p:nvPr/>
        </p:nvGrpSpPr>
        <p:grpSpPr>
          <a:xfrm>
            <a:off x="827584" y="-3227"/>
            <a:ext cx="6391910" cy="6648450"/>
            <a:chOff x="0" y="0"/>
            <a:chExt cx="6391910" cy="6648450"/>
          </a:xfrm>
        </p:grpSpPr>
        <p:sp>
          <p:nvSpPr>
            <p:cNvPr id="105" name="Rectangle 104"/>
            <p:cNvSpPr/>
            <p:nvPr/>
          </p:nvSpPr>
          <p:spPr>
            <a:xfrm>
              <a:off x="0" y="0"/>
              <a:ext cx="6391910" cy="6648450"/>
            </a:xfrm>
            <a:prstGeom prst="rect">
              <a:avLst/>
            </a:prstGeom>
            <a:ln>
              <a:noFill/>
              <a:prstDash val="dash"/>
            </a:ln>
          </p:spPr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3376047" y="948208"/>
              <a:ext cx="1388614" cy="255775"/>
            </a:xfrm>
            <a:prstGeom prst="rect">
              <a:avLst/>
            </a:prstGeom>
            <a:noFill/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Graph topology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869824" y="1619250"/>
              <a:ext cx="1652605" cy="404071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Graph topology initialization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2400300" y="2990850"/>
              <a:ext cx="3468716" cy="1384330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00" u="sng" dirty="0">
                  <a:effectLst/>
                  <a:latin typeface="Calibri"/>
                  <a:ea typeface="Calibri"/>
                  <a:cs typeface="Arial"/>
                </a:rPr>
                <a:t>Creating physical topology</a:t>
              </a: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: by extracting and merging node and network architectures.</a:t>
              </a:r>
              <a:r>
                <a:rPr lang="en-US" sz="1000" u="sng" dirty="0"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900" u="none" strike="noStrike" dirty="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1. Initialize Scotch architecture. 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2. Extract network topology (if required).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3. Extract node topology.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4. Merge node and network topology.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5. Distribute the merged topology among processes (using allgather).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6. Build Scotch physical topology.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2400300" y="5962650"/>
              <a:ext cx="3479800" cy="482431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u="sng" dirty="0">
                  <a:effectLst/>
                  <a:latin typeface="Calibri"/>
                  <a:ea typeface="Calibri"/>
                  <a:cs typeface="Arial"/>
                </a:rPr>
                <a:t>Constructing a new reordered communicator</a:t>
              </a: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: using Scotch mapping of the previous step.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275434" y="4133850"/>
              <a:ext cx="1572194" cy="253259"/>
            </a:xfrm>
            <a:prstGeom prst="rect">
              <a:avLst/>
            </a:prstGeom>
            <a:solidFill>
              <a:srgbClr val="CCFF99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SCOTCH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276031" y="3246020"/>
              <a:ext cx="1572194" cy="278230"/>
            </a:xfrm>
            <a:prstGeom prst="rect">
              <a:avLst/>
            </a:prstGeom>
            <a:solidFill>
              <a:srgbClr val="CCFF99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HWLOC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527876" y="933450"/>
              <a:ext cx="1388110" cy="270472"/>
            </a:xfrm>
            <a:prstGeom prst="rect">
              <a:avLst/>
            </a:prstGeom>
            <a:noFill/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Cartesian topology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113" name="Elbow Connector 112"/>
            <p:cNvCxnSpPr>
              <a:endCxn id="107" idx="0"/>
            </p:cNvCxnSpPr>
            <p:nvPr/>
          </p:nvCxnSpPr>
          <p:spPr>
            <a:xfrm rot="5400000">
              <a:off x="3675462" y="1224619"/>
              <a:ext cx="415297" cy="373965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4579662" y="1767141"/>
              <a:ext cx="1380568" cy="423609"/>
            </a:xfrm>
            <a:prstGeom prst="rect">
              <a:avLst/>
            </a:prstGeom>
            <a:noFill/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Trivial graph topology creation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ＭＳ 明朝"/>
                </a:rPr>
                <a:t> 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115" name="Elbow Connector 114"/>
            <p:cNvCxnSpPr>
              <a:endCxn id="117" idx="0"/>
            </p:cNvCxnSpPr>
            <p:nvPr/>
          </p:nvCxnSpPr>
          <p:spPr>
            <a:xfrm>
              <a:off x="1206500" y="1403350"/>
              <a:ext cx="783255" cy="215901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25426" y="1786290"/>
              <a:ext cx="1134504" cy="461609"/>
            </a:xfrm>
            <a:prstGeom prst="rect">
              <a:avLst/>
            </a:prstGeom>
            <a:noFill/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Trivial Cartesian topology creation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1196732" y="1619251"/>
              <a:ext cx="1586045" cy="404164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Cartesian topology initialization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18" name="Text Box 17"/>
            <p:cNvSpPr txBox="1"/>
            <p:nvPr/>
          </p:nvSpPr>
          <p:spPr>
            <a:xfrm>
              <a:off x="4470696" y="1206540"/>
              <a:ext cx="784860" cy="23939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Arial"/>
                </a:rPr>
                <a:t>No Reorder 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19" name="Text Box 59"/>
            <p:cNvSpPr txBox="1"/>
            <p:nvPr/>
          </p:nvSpPr>
          <p:spPr>
            <a:xfrm>
              <a:off x="282398" y="1215871"/>
              <a:ext cx="784860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Arial"/>
                </a:rPr>
                <a:t>No Reorder 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20" name="Text Box 59"/>
            <p:cNvSpPr txBox="1"/>
            <p:nvPr/>
          </p:nvSpPr>
          <p:spPr>
            <a:xfrm>
              <a:off x="3308554" y="1206540"/>
              <a:ext cx="607060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Arial"/>
                </a:rPr>
                <a:t>Reorder 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21" name="Text Box 59"/>
            <p:cNvSpPr txBox="1"/>
            <p:nvPr/>
          </p:nvSpPr>
          <p:spPr>
            <a:xfrm>
              <a:off x="1498586" y="1219199"/>
              <a:ext cx="60706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Arial"/>
                </a:rPr>
                <a:t>Reorder 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122" name="Elbow Connector 121"/>
            <p:cNvCxnSpPr/>
            <p:nvPr/>
          </p:nvCxnSpPr>
          <p:spPr>
            <a:xfrm rot="16200000" flipH="1">
              <a:off x="3288475" y="2431225"/>
              <a:ext cx="821420" cy="5735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2400300" y="4591050"/>
              <a:ext cx="3479800" cy="1193800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u="sng" dirty="0">
                  <a:effectLst/>
                  <a:latin typeface="Calibri"/>
                  <a:ea typeface="Calibri"/>
                  <a:cs typeface="Arial"/>
                </a:rPr>
                <a:t>SCOTCH Graph mapping</a:t>
              </a: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: by constructing Scotch weighted virtual topology from the input graph and mapping it to the extracted physical topology.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900" u="none" strike="noStrike" dirty="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1. Initialize and build the Scotch virtual topology graph.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2. Initialize the mapping algorithms’ strategy in Scotch.   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3. Map the virtual topology graph to the extracted physical topology.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800" u="none" strike="noStrike" dirty="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effectLst/>
                  <a:latin typeface="Calibri"/>
                  <a:ea typeface="Calibri"/>
                  <a:cs typeface="Arial"/>
                </a:rPr>
                <a:t> 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124" name="Elbow Connector 123"/>
            <p:cNvCxnSpPr>
              <a:stCxn id="108" idx="2"/>
              <a:endCxn id="123" idx="0"/>
            </p:cNvCxnSpPr>
            <p:nvPr/>
          </p:nvCxnSpPr>
          <p:spPr>
            <a:xfrm rot="16200000" flipH="1">
              <a:off x="4029494" y="4480344"/>
              <a:ext cx="215870" cy="5542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0" y="2533653"/>
              <a:ext cx="1156928" cy="457197"/>
            </a:xfrm>
            <a:prstGeom prst="rect">
              <a:avLst/>
            </a:prstGeom>
            <a:noFill/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Creating the new MPI communicator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4584094" y="2342999"/>
              <a:ext cx="1390648" cy="412901"/>
            </a:xfrm>
            <a:prstGeom prst="rect">
              <a:avLst/>
            </a:prstGeom>
            <a:noFill/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Creating the new MPI communicator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ＭＳ 明朝"/>
                </a:rPr>
                <a:t> 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127" name="Elbow Connector 126"/>
            <p:cNvCxnSpPr/>
            <p:nvPr/>
          </p:nvCxnSpPr>
          <p:spPr>
            <a:xfrm rot="5400000">
              <a:off x="5077376" y="2289037"/>
              <a:ext cx="235228" cy="685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123" idx="2"/>
              <a:endCxn id="109" idx="0"/>
            </p:cNvCxnSpPr>
            <p:nvPr/>
          </p:nvCxnSpPr>
          <p:spPr>
            <a:xfrm rot="5400000">
              <a:off x="4051300" y="5873750"/>
              <a:ext cx="177800" cy="1270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2279650" y="2825750"/>
              <a:ext cx="3695700" cy="37084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275967" y="3676419"/>
              <a:ext cx="1571625" cy="273281"/>
            </a:xfrm>
            <a:prstGeom prst="rect">
              <a:avLst/>
            </a:prstGeom>
            <a:solidFill>
              <a:srgbClr val="CCFF99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IB Subnet manager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31" name="Text Box 85"/>
            <p:cNvSpPr txBox="1"/>
            <p:nvPr/>
          </p:nvSpPr>
          <p:spPr>
            <a:xfrm>
              <a:off x="914400" y="19050"/>
              <a:ext cx="4324350" cy="2965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dirty="0">
                  <a:effectLst/>
                  <a:ea typeface="Calibri"/>
                  <a:cs typeface="Arial"/>
                </a:rPr>
                <a:t>Flow of Functionalities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132" name="Elbow Connector 131"/>
            <p:cNvCxnSpPr/>
            <p:nvPr/>
          </p:nvCxnSpPr>
          <p:spPr>
            <a:xfrm rot="16200000" flipH="1">
              <a:off x="420897" y="2381528"/>
              <a:ext cx="295548" cy="2779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1198932" y="2217350"/>
              <a:ext cx="1585595" cy="414941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Creating equivalent graph topology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134" name="Elbow Connector 133"/>
            <p:cNvCxnSpPr/>
            <p:nvPr/>
          </p:nvCxnSpPr>
          <p:spPr>
            <a:xfrm rot="16200000" flipH="1">
              <a:off x="1893846" y="2119464"/>
              <a:ext cx="193873" cy="1897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34"/>
            <p:cNvCxnSpPr/>
            <p:nvPr/>
          </p:nvCxnSpPr>
          <p:spPr>
            <a:xfrm>
              <a:off x="2813050" y="2406650"/>
              <a:ext cx="882650" cy="635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/>
            <p:nvPr/>
          </p:nvCxnSpPr>
          <p:spPr>
            <a:xfrm rot="16200000" flipH="1">
              <a:off x="4313655" y="890831"/>
              <a:ext cx="633063" cy="1119665"/>
            </a:xfrm>
            <a:prstGeom prst="bentConnector3">
              <a:avLst>
                <a:gd name="adj1" fmla="val 43885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3158072" y="416055"/>
              <a:ext cx="1822483" cy="227349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Application profiling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138" name="Elbow Connector 137"/>
            <p:cNvCxnSpPr>
              <a:stCxn id="137" idx="2"/>
              <a:endCxn id="106" idx="0"/>
            </p:cNvCxnSpPr>
            <p:nvPr/>
          </p:nvCxnSpPr>
          <p:spPr>
            <a:xfrm rot="16200000" flipH="1">
              <a:off x="3917432" y="795286"/>
              <a:ext cx="304804" cy="104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 Box 17"/>
            <p:cNvSpPr txBox="1"/>
            <p:nvPr/>
          </p:nvSpPr>
          <p:spPr>
            <a:xfrm>
              <a:off x="4057109" y="679405"/>
              <a:ext cx="1635125" cy="2387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Arial"/>
                </a:rPr>
                <a:t>Input virtual topology graph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140" name="Elbow Connector 139"/>
            <p:cNvCxnSpPr>
              <a:stCxn id="111" idx="3"/>
            </p:cNvCxnSpPr>
            <p:nvPr/>
          </p:nvCxnSpPr>
          <p:spPr>
            <a:xfrm>
              <a:off x="1848225" y="3385135"/>
              <a:ext cx="533025" cy="42486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stCxn id="130" idx="3"/>
            </p:cNvCxnSpPr>
            <p:nvPr/>
          </p:nvCxnSpPr>
          <p:spPr>
            <a:xfrm flipV="1">
              <a:off x="1847592" y="3810000"/>
              <a:ext cx="533658" cy="306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>
              <a:stCxn id="110" idx="3"/>
            </p:cNvCxnSpPr>
            <p:nvPr/>
          </p:nvCxnSpPr>
          <p:spPr>
            <a:xfrm flipV="1">
              <a:off x="1847628" y="3810000"/>
              <a:ext cx="539972" cy="45048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/>
            <p:cNvCxnSpPr>
              <a:stCxn id="110" idx="2"/>
            </p:cNvCxnSpPr>
            <p:nvPr/>
          </p:nvCxnSpPr>
          <p:spPr>
            <a:xfrm rot="16200000" flipH="1">
              <a:off x="1613070" y="3835569"/>
              <a:ext cx="273791" cy="137686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12" idx="2"/>
              <a:endCxn id="116" idx="0"/>
            </p:cNvCxnSpPr>
            <p:nvPr/>
          </p:nvCxnSpPr>
          <p:spPr>
            <a:xfrm rot="5400000">
              <a:off x="616102" y="1180461"/>
              <a:ext cx="582368" cy="629290"/>
            </a:xfrm>
            <a:prstGeom prst="bentConnector3">
              <a:avLst>
                <a:gd name="adj1" fmla="val 34724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 Box 86"/>
            <p:cNvSpPr txBox="1"/>
            <p:nvPr/>
          </p:nvSpPr>
          <p:spPr>
            <a:xfrm>
              <a:off x="394209" y="5035435"/>
              <a:ext cx="1803408" cy="25463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Arial"/>
                </a:rPr>
                <a:t>New function added to MPICH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46" name="Text Box 86"/>
            <p:cNvSpPr txBox="1"/>
            <p:nvPr/>
          </p:nvSpPr>
          <p:spPr>
            <a:xfrm>
              <a:off x="349265" y="5340531"/>
              <a:ext cx="1534512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Arial"/>
                </a:rPr>
                <a:t>External library utilized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47" name="Text Box 86"/>
            <p:cNvSpPr txBox="1"/>
            <p:nvPr/>
          </p:nvSpPr>
          <p:spPr>
            <a:xfrm>
              <a:off x="317264" y="5619930"/>
              <a:ext cx="1305912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Arial"/>
                </a:rPr>
                <a:t>Calling a function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7150" y="5073913"/>
              <a:ext cx="194733" cy="160867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Calibri"/>
                <a:cs typeface="Arial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7150" y="4742424"/>
              <a:ext cx="194310" cy="1606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Calibri"/>
                <a:cs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7150" y="5397848"/>
              <a:ext cx="194310" cy="16065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Calibri"/>
                <a:cs typeface="Arial"/>
              </a:endParaRP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57150" y="5750871"/>
              <a:ext cx="185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57150" y="5981744"/>
              <a:ext cx="185420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 Box 86"/>
            <p:cNvSpPr txBox="1"/>
            <p:nvPr/>
          </p:nvSpPr>
          <p:spPr>
            <a:xfrm>
              <a:off x="342847" y="5847999"/>
              <a:ext cx="1714508" cy="457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Arial"/>
                </a:rPr>
                <a:t>Following a function in the code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15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 and Motivation</a:t>
            </a:r>
          </a:p>
          <a:p>
            <a:pPr lvl="1"/>
            <a:r>
              <a:rPr lang="en-US" sz="2200" dirty="0" smtClean="0"/>
              <a:t>MPI Graph and Cartesian Topology Functions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Design and Implementation of Topology Functions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Experimental Framework and Performance Results</a:t>
            </a:r>
          </a:p>
          <a:p>
            <a:pPr lvl="1"/>
            <a:r>
              <a:rPr lang="en-US" sz="2200" dirty="0" smtClean="0"/>
              <a:t>Micro-benchmark Results</a:t>
            </a:r>
          </a:p>
          <a:p>
            <a:pPr lvl="1"/>
            <a:r>
              <a:rPr lang="en-US" sz="2200" dirty="0" smtClean="0"/>
              <a:t>Applications Results</a:t>
            </a:r>
          </a:p>
          <a:p>
            <a:r>
              <a:rPr lang="en-US" dirty="0" smtClean="0"/>
              <a:t>Concluding Remarks and Future 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Introduction</a:t>
            </a:r>
          </a:p>
          <a:p>
            <a:r>
              <a:rPr lang="en-US" dirty="0" smtClean="0"/>
              <a:t>Background and Motivation</a:t>
            </a:r>
          </a:p>
          <a:p>
            <a:pPr lvl="1"/>
            <a:r>
              <a:rPr lang="en-US" sz="2200" dirty="0" smtClean="0"/>
              <a:t>MPI Graph and Cartesian Topology Functions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Design and Implementation of Topology Functions</a:t>
            </a:r>
          </a:p>
          <a:p>
            <a:r>
              <a:rPr lang="en-US" dirty="0" smtClean="0"/>
              <a:t>Experimental Framework and Performance Results</a:t>
            </a:r>
          </a:p>
          <a:p>
            <a:pPr lvl="1"/>
            <a:r>
              <a:rPr lang="en-US" sz="2200" dirty="0" smtClean="0"/>
              <a:t>Micro-benchmark Results</a:t>
            </a:r>
          </a:p>
          <a:p>
            <a:pPr lvl="1"/>
            <a:r>
              <a:rPr lang="en-US" sz="2200" dirty="0" smtClean="0"/>
              <a:t>Applications Results</a:t>
            </a:r>
          </a:p>
          <a:p>
            <a:r>
              <a:rPr lang="en-US" dirty="0" smtClean="0"/>
              <a:t>Concluding Remarks and Future 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Experimental Framework</a:t>
            </a:r>
            <a:endParaRPr lang="en-CA" dirty="0">
              <a:latin typeface="Arial" charset="0"/>
              <a:ea typeface="ＭＳ Ｐゴシック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496944" cy="5181600"/>
          </a:xfrm>
        </p:spPr>
        <p:txBody>
          <a:bodyPr/>
          <a:lstStyle/>
          <a:p>
            <a:pPr indent="-250825"/>
            <a:r>
              <a:rPr lang="en-CA" dirty="0">
                <a:latin typeface="Arial" charset="0"/>
                <a:ea typeface="ＭＳ Ｐゴシック" charset="0"/>
              </a:rPr>
              <a:t>Cluster A (4 servers, </a:t>
            </a:r>
            <a:r>
              <a:rPr lang="en-CA" dirty="0" smtClean="0">
                <a:latin typeface="Arial" charset="0"/>
                <a:ea typeface="ＭＳ Ｐゴシック" charset="0"/>
              </a:rPr>
              <a:t>32-cores total)</a:t>
            </a:r>
            <a:endParaRPr lang="en-CA" dirty="0">
              <a:latin typeface="Arial" charset="0"/>
              <a:ea typeface="ＭＳ Ｐゴシック" charset="0"/>
            </a:endParaRPr>
          </a:p>
          <a:p>
            <a:pPr lvl="1" indent="-250825"/>
            <a:r>
              <a:rPr lang="en-CA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Hosts: 2-way quad-core AMD Opteron 2350 servers, with 2MB shard L3 cache per processor</a:t>
            </a:r>
            <a:r>
              <a:rPr lang="en-CA" smtClean="0">
                <a:latin typeface="Arial" pitchFamily="34" charset="0"/>
                <a:ea typeface="ＭＳ Ｐゴシック" charset="0"/>
                <a:cs typeface="Arial" pitchFamily="34" charset="0"/>
              </a:rPr>
              <a:t>, and 8GB </a:t>
            </a:r>
            <a:r>
              <a:rPr lang="en-CA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RAM</a:t>
            </a:r>
            <a:endParaRPr lang="en-CA" dirty="0"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Network: QDR InfiniBand, 3 switches at 2 levels</a:t>
            </a:r>
            <a:endParaRPr lang="en-US" dirty="0"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Software: Fedora 12, Kernel 2.6.27, </a:t>
            </a:r>
            <a:r>
              <a:rPr lang="en-US" dirty="0">
                <a:latin typeface="Arial" pitchFamily="34" charset="0"/>
                <a:ea typeface="ＭＳ Ｐゴシック" charset="0"/>
                <a:cs typeface="Arial" pitchFamily="34" charset="0"/>
              </a:rPr>
              <a:t>MVAPICH2 </a:t>
            </a: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1.5, OFED 1.5.2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indent="-250825"/>
            <a:r>
              <a:rPr lang="en-CA" dirty="0">
                <a:latin typeface="Arial" charset="0"/>
                <a:ea typeface="ＭＳ Ｐゴシック" charset="0"/>
              </a:rPr>
              <a:t>Cluster </a:t>
            </a:r>
            <a:r>
              <a:rPr lang="en-CA" dirty="0" smtClean="0">
                <a:latin typeface="Arial" charset="0"/>
                <a:ea typeface="ＭＳ Ｐゴシック" charset="0"/>
              </a:rPr>
              <a:t>B (16 servers, 192 cores total)</a:t>
            </a:r>
            <a:endParaRPr lang="en-CA" dirty="0">
              <a:latin typeface="Arial" charset="0"/>
              <a:ea typeface="ＭＳ Ｐゴシック" charset="0"/>
            </a:endParaRPr>
          </a:p>
          <a:p>
            <a:pPr lvl="1" indent="-342900"/>
            <a:r>
              <a:rPr lang="en-CA" dirty="0">
                <a:latin typeface="Arial" pitchFamily="34" charset="0"/>
                <a:ea typeface="ＭＳ Ｐゴシック" charset="0"/>
                <a:cs typeface="Arial" pitchFamily="34" charset="0"/>
              </a:rPr>
              <a:t>Hosts: 2-way </a:t>
            </a:r>
            <a:r>
              <a:rPr lang="en-CA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hexa-core Intel Xeon X5670 servers</a:t>
            </a:r>
            <a:r>
              <a:rPr lang="en-CA" dirty="0">
                <a:latin typeface="Arial" pitchFamily="34" charset="0"/>
                <a:ea typeface="ＭＳ Ｐゴシック" charset="0"/>
                <a:cs typeface="Arial" pitchFamily="34" charset="0"/>
              </a:rPr>
              <a:t>, </a:t>
            </a:r>
            <a:r>
              <a:rPr lang="en-CA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with a 12MB multi-level cache per processor, and 24GB </a:t>
            </a:r>
            <a:r>
              <a:rPr lang="en-CA" dirty="0">
                <a:latin typeface="Arial" pitchFamily="34" charset="0"/>
                <a:ea typeface="ＭＳ Ｐゴシック" charset="0"/>
                <a:cs typeface="Arial" pitchFamily="34" charset="0"/>
              </a:rPr>
              <a:t>RAM</a:t>
            </a:r>
          </a:p>
          <a:p>
            <a:pPr lvl="1"/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Network:</a:t>
            </a:r>
            <a:r>
              <a:rPr lang="en-US" dirty="0">
                <a:latin typeface="Arial" pitchFamily="34" charset="0"/>
                <a:ea typeface="ＭＳ Ｐゴシック" charset="0"/>
                <a:cs typeface="Arial" pitchFamily="34" charset="0"/>
              </a:rPr>
              <a:t> QDR InfiniBand, </a:t>
            </a: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4 </a:t>
            </a:r>
            <a:r>
              <a:rPr lang="en-US" dirty="0">
                <a:latin typeface="Arial" pitchFamily="34" charset="0"/>
                <a:ea typeface="ＭＳ Ｐゴシック" charset="0"/>
                <a:cs typeface="Arial" pitchFamily="34" charset="0"/>
              </a:rPr>
              <a:t>switches at 2 levels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Arial" pitchFamily="34" charset="0"/>
                <a:ea typeface="ＭＳ Ｐゴシック" charset="0"/>
                <a:cs typeface="Arial" pitchFamily="34" charset="0"/>
              </a:rPr>
              <a:t>Software</a:t>
            </a: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: RHEL 5, Kernel 2.6.18.94, MVAPICH2 1.5, OFED 1.5.2</a:t>
            </a:r>
            <a:endParaRPr lang="en-US" dirty="0"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dirty="0" smtClean="0"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Applications – Some Statistics</a:t>
            </a:r>
            <a:endParaRPr lang="en-US" dirty="0"/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848492"/>
              </p:ext>
            </p:extLst>
          </p:nvPr>
        </p:nvGraphicFramePr>
        <p:xfrm>
          <a:off x="251520" y="1268760"/>
          <a:ext cx="8640960" cy="4520437"/>
        </p:xfrm>
        <a:graphic>
          <a:graphicData uri="http://schemas.openxmlformats.org/drawingml/2006/table">
            <a:tbl>
              <a:tblPr/>
              <a:tblGrid>
                <a:gridCol w="1944216"/>
                <a:gridCol w="6696744"/>
              </a:tblGrid>
              <a:tr h="797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MPI Application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Communication Primitives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97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NPB CG 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rtl="0" eaLnBrk="1" fontAlgn="base" latinLnBrk="0" hangingPunct="1"/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MPI Send/Irecv: ~100% of the calls</a:t>
                      </a:r>
                      <a:endParaRPr lang="en-US" dirty="0" smtClean="0">
                        <a:effectLst/>
                      </a:endParaRPr>
                    </a:p>
                    <a:p>
                      <a:pPr rtl="0" eaLnBrk="1" fontAlgn="base" latinLnBrk="0" hangingPunct="1"/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MPI Barrier: ~0% of the calls</a:t>
                      </a:r>
                      <a:endParaRPr lang="en-US" dirty="0" smtClean="0">
                        <a:effectLst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977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NPB MG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base" latinLnBrk="0" hangingPunct="1">
                        <a:buFontTx/>
                        <a:buNone/>
                      </a:pP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MPI Send/Irecv: </a:t>
                      </a:r>
                    </a:p>
                    <a:p>
                      <a:pPr marL="0" indent="0" algn="l" rtl="0" eaLnBrk="1" fontAlgn="base" latinLnBrk="0" hangingPunct="1">
                        <a:buFontTx/>
                        <a:buNone/>
                      </a:pP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98.5% of the calls, ~100% of the volume</a:t>
                      </a:r>
                      <a:endParaRPr lang="en-US" dirty="0" smtClean="0">
                        <a:effectLst/>
                      </a:endParaRPr>
                    </a:p>
                    <a:p>
                      <a:pPr algn="l" rtl="0" eaLnBrk="1" fontAlgn="base" latinLnBrk="0" hangingPunct="1"/>
                      <a:endParaRPr lang="en-US" sz="180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eaLnBrk="1" fontAlgn="base" latinLnBrk="0" hangingPunct="1"/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MPI Allreduce, Reduce, Barrier, Bcast: </a:t>
                      </a:r>
                    </a:p>
                    <a:p>
                      <a:pPr algn="l" rtl="0" eaLnBrk="1" fontAlgn="base" latinLnBrk="0" hangingPunct="1"/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1.5% of the calls, ~0.002% of the volume</a:t>
                      </a:r>
                      <a:endParaRPr lang="en-US" dirty="0" smtClean="0">
                        <a:effectLst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1071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LAMMPS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1" fontAlgn="base" latinLnBrk="0" hangingPunct="1"/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MPI Send/Recv/Irecv/Sendrecv: </a:t>
                      </a:r>
                    </a:p>
                    <a:p>
                      <a:pPr algn="l" rtl="0" eaLnBrk="1" fontAlgn="base" latinLnBrk="0" hangingPunct="1"/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95% of the calls, 99% of the volume</a:t>
                      </a:r>
                      <a:endParaRPr lang="en-US" dirty="0" smtClean="0">
                        <a:effectLst/>
                      </a:endParaRPr>
                    </a:p>
                    <a:p>
                      <a:pPr algn="l" rtl="0" eaLnBrk="1" fontAlgn="base" latinLnBrk="0" hangingPunct="1"/>
                      <a:endParaRPr lang="en-US" sz="180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 eaLnBrk="1" fontAlgn="base" latinLnBrk="0" hangingPunct="1">
                        <a:buFontTx/>
                        <a:buNone/>
                      </a:pP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MPI Allreduce, Reduce, Barrier, Bcast, Scatter</a:t>
                      </a:r>
                      <a:r>
                        <a:rPr lang="en-US" sz="18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Allgather, Allgatherv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rtl="0" eaLnBrk="1" fontAlgn="base" latinLnBrk="0" hangingPunct="1">
                        <a:buFontTx/>
                        <a:buNone/>
                      </a:pP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5% of the calls, 1% of the volume</a:t>
                      </a:r>
                      <a:endParaRPr lang="en-US" dirty="0" smtClean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30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162"/>
          </a:xfrm>
        </p:spPr>
        <p:txBody>
          <a:bodyPr/>
          <a:lstStyle/>
          <a:p>
            <a:r>
              <a:rPr lang="en-US" dirty="0" smtClean="0"/>
              <a:t>Exchange Micro</a:t>
            </a:r>
            <a:r>
              <a:rPr lang="en-US" dirty="0"/>
              <a:t>-</a:t>
            </a:r>
            <a:r>
              <a:rPr lang="en-US" dirty="0" smtClean="0"/>
              <a:t>benchmark: </a:t>
            </a:r>
            <a:r>
              <a:rPr lang="en-US" dirty="0"/>
              <a:t>Topology</a:t>
            </a:r>
            <a:r>
              <a:rPr lang="en-US" dirty="0" smtClean="0"/>
              <a:t>-aware Mapping Improvement </a:t>
            </a:r>
            <a:r>
              <a:rPr lang="en-US" dirty="0"/>
              <a:t>over Block Mapping (%)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7611008"/>
              </p:ext>
            </p:extLst>
          </p:nvPr>
        </p:nvGraphicFramePr>
        <p:xfrm>
          <a:off x="4648200" y="1143000"/>
          <a:ext cx="4495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5806845"/>
              </p:ext>
            </p:extLst>
          </p:nvPr>
        </p:nvGraphicFramePr>
        <p:xfrm>
          <a:off x="0" y="1143000"/>
          <a:ext cx="4495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3353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162"/>
          </a:xfrm>
        </p:spPr>
        <p:txBody>
          <a:bodyPr/>
          <a:lstStyle/>
          <a:p>
            <a:r>
              <a:rPr lang="en-US" dirty="0" smtClean="0"/>
              <a:t>Exchange Micro</a:t>
            </a:r>
            <a:r>
              <a:rPr lang="en-US" dirty="0"/>
              <a:t>-</a:t>
            </a:r>
            <a:r>
              <a:rPr lang="en-US" dirty="0" smtClean="0"/>
              <a:t>benchmark: </a:t>
            </a:r>
            <a:r>
              <a:rPr lang="en-US" dirty="0"/>
              <a:t>Topology-aware Mapping Improvement over Block Mapping (%)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8147804"/>
              </p:ext>
            </p:extLst>
          </p:nvPr>
        </p:nvGraphicFramePr>
        <p:xfrm>
          <a:off x="0" y="1143000"/>
          <a:ext cx="4495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5380409"/>
              </p:ext>
            </p:extLst>
          </p:nvPr>
        </p:nvGraphicFramePr>
        <p:xfrm>
          <a:off x="4648200" y="1143000"/>
          <a:ext cx="4495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162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162"/>
          </a:xfrm>
        </p:spPr>
        <p:txBody>
          <a:bodyPr/>
          <a:lstStyle/>
          <a:p>
            <a:r>
              <a:rPr lang="en-US" dirty="0" smtClean="0"/>
              <a:t>Collective Micro-benchmark: </a:t>
            </a:r>
            <a:r>
              <a:rPr lang="en-US" dirty="0"/>
              <a:t>Topology-aware Mapping Improvement over Block Mapping (%)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1750239"/>
              </p:ext>
            </p:extLst>
          </p:nvPr>
        </p:nvGraphicFramePr>
        <p:xfrm>
          <a:off x="0" y="1143000"/>
          <a:ext cx="4495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1193556"/>
              </p:ext>
            </p:extLst>
          </p:nvPr>
        </p:nvGraphicFramePr>
        <p:xfrm>
          <a:off x="4648200" y="1143000"/>
          <a:ext cx="4495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994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792162"/>
          </a:xfrm>
        </p:spPr>
        <p:txBody>
          <a:bodyPr/>
          <a:lstStyle/>
          <a:p>
            <a:r>
              <a:rPr lang="en-US" dirty="0"/>
              <a:t>Applications: Topology-aware </a:t>
            </a:r>
            <a:r>
              <a:rPr lang="en-US" dirty="0" smtClean="0"/>
              <a:t>Mapping Improvement </a:t>
            </a:r>
            <a:r>
              <a:rPr lang="en-US" dirty="0"/>
              <a:t>over </a:t>
            </a:r>
            <a:r>
              <a:rPr lang="en-US" dirty="0" smtClean="0"/>
              <a:t>Cyclic </a:t>
            </a:r>
            <a:r>
              <a:rPr lang="en-US" dirty="0"/>
              <a:t>Mapping (%)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30546" y="548680"/>
            <a:ext cx="2313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CA" sz="2400" dirty="0" smtClean="0">
                <a:solidFill>
                  <a:srgbClr val="3366FF"/>
                </a:solidFill>
                <a:latin typeface="+mn-lt"/>
              </a:rPr>
              <a:t>32-core cluster A</a:t>
            </a:r>
            <a:endParaRPr lang="en-CA" sz="2400" dirty="0">
              <a:solidFill>
                <a:srgbClr val="3366FF"/>
              </a:solidFill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6390921"/>
              </p:ext>
            </p:extLst>
          </p:nvPr>
        </p:nvGraphicFramePr>
        <p:xfrm>
          <a:off x="0" y="1143000"/>
          <a:ext cx="4495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3622695"/>
              </p:ext>
            </p:extLst>
          </p:nvPr>
        </p:nvGraphicFramePr>
        <p:xfrm>
          <a:off x="4648200" y="1143000"/>
          <a:ext cx="4495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3057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792162"/>
          </a:xfrm>
        </p:spPr>
        <p:txBody>
          <a:bodyPr/>
          <a:lstStyle/>
          <a:p>
            <a:r>
              <a:rPr lang="en-US" dirty="0"/>
              <a:t>Applications: Topology-aware Mapping Improvement over </a:t>
            </a:r>
            <a:r>
              <a:rPr lang="en-US" dirty="0" smtClean="0"/>
              <a:t>Block </a:t>
            </a:r>
            <a:r>
              <a:rPr lang="en-US" dirty="0"/>
              <a:t>Mapping (%)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7630266"/>
              </p:ext>
            </p:extLst>
          </p:nvPr>
        </p:nvGraphicFramePr>
        <p:xfrm>
          <a:off x="0" y="1143000"/>
          <a:ext cx="4495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3024809"/>
              </p:ext>
            </p:extLst>
          </p:nvPr>
        </p:nvGraphicFramePr>
        <p:xfrm>
          <a:off x="4648200" y="1143000"/>
          <a:ext cx="4495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30546" y="548680"/>
            <a:ext cx="2313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CA" sz="2400" dirty="0" smtClean="0">
                <a:solidFill>
                  <a:srgbClr val="3366FF"/>
                </a:solidFill>
                <a:latin typeface="+mn-lt"/>
              </a:rPr>
              <a:t>32-core cluster A</a:t>
            </a:r>
            <a:endParaRPr lang="en-CA" sz="24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628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792162"/>
          </a:xfrm>
        </p:spPr>
        <p:txBody>
          <a:bodyPr/>
          <a:lstStyle/>
          <a:p>
            <a:r>
              <a:rPr lang="en-US" dirty="0"/>
              <a:t>Applications: Topology-aware Mapping Improvement over </a:t>
            </a:r>
            <a:r>
              <a:rPr lang="en-US" dirty="0" smtClean="0"/>
              <a:t>Cyclic </a:t>
            </a:r>
            <a:r>
              <a:rPr lang="en-US" dirty="0"/>
              <a:t>Mapping (%)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6326168"/>
              </p:ext>
            </p:extLst>
          </p:nvPr>
        </p:nvGraphicFramePr>
        <p:xfrm>
          <a:off x="0" y="1143000"/>
          <a:ext cx="4495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8984619"/>
              </p:ext>
            </p:extLst>
          </p:nvPr>
        </p:nvGraphicFramePr>
        <p:xfrm>
          <a:off x="4648200" y="1143000"/>
          <a:ext cx="4495800" cy="5310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691285" y="548680"/>
            <a:ext cx="2452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CA" sz="2400" dirty="0" smtClean="0">
                <a:solidFill>
                  <a:srgbClr val="3366FF"/>
                </a:solidFill>
                <a:latin typeface="+mn-lt"/>
              </a:rPr>
              <a:t>128-core cluster B</a:t>
            </a:r>
            <a:endParaRPr lang="en-CA" sz="24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15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92162"/>
          </a:xfrm>
        </p:spPr>
        <p:txBody>
          <a:bodyPr/>
          <a:lstStyle/>
          <a:p>
            <a:r>
              <a:rPr lang="en-US" dirty="0"/>
              <a:t>Applications: Topology-aware Mapping Improvement </a:t>
            </a:r>
            <a:r>
              <a:rPr lang="en-US" sz="2800" dirty="0" smtClean="0"/>
              <a:t>over </a:t>
            </a:r>
            <a:r>
              <a:rPr lang="en-US" sz="2800" dirty="0"/>
              <a:t>Block Mapping (%)</a:t>
            </a:r>
            <a:br>
              <a:rPr lang="en-US" sz="2800" dirty="0"/>
            </a:b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4784127"/>
              </p:ext>
            </p:extLst>
          </p:nvPr>
        </p:nvGraphicFramePr>
        <p:xfrm>
          <a:off x="0" y="1143000"/>
          <a:ext cx="4499992" cy="4950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3783929"/>
              </p:ext>
            </p:extLst>
          </p:nvPr>
        </p:nvGraphicFramePr>
        <p:xfrm>
          <a:off x="4572000" y="1143000"/>
          <a:ext cx="4572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91285" y="548680"/>
            <a:ext cx="2452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CA" sz="2400" dirty="0" smtClean="0">
                <a:solidFill>
                  <a:srgbClr val="3366FF"/>
                </a:solidFill>
                <a:latin typeface="+mn-lt"/>
              </a:rPr>
              <a:t>128-core cluster B</a:t>
            </a:r>
            <a:endParaRPr lang="en-CA" sz="24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274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 Creation time in MPI_Graph_create for LAMMPS</a:t>
            </a:r>
            <a:endParaRPr lang="en-US" dirty="0"/>
          </a:p>
        </p:txBody>
      </p:sp>
      <p:graphicFrame>
        <p:nvGraphicFramePr>
          <p:cNvPr id="3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04283"/>
              </p:ext>
            </p:extLst>
          </p:nvPr>
        </p:nvGraphicFramePr>
        <p:xfrm>
          <a:off x="755578" y="1628801"/>
          <a:ext cx="7848870" cy="4482150"/>
        </p:xfrm>
        <a:graphic>
          <a:graphicData uri="http://schemas.openxmlformats.org/drawingml/2006/table">
            <a:tbl>
              <a:tblPr/>
              <a:tblGrid>
                <a:gridCol w="1308145"/>
                <a:gridCol w="1308145"/>
                <a:gridCol w="768084"/>
                <a:gridCol w="1440160"/>
                <a:gridCol w="1440160"/>
                <a:gridCol w="1584176"/>
              </a:tblGrid>
              <a:tr h="864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System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# Processes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Trivial (ms)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Non-weighted Graph (ms)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Weighted Graph (ms)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Network-aware Graph (ms)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1686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Cluster 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0.3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7.3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7.3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7.9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</a:tr>
              <a:tr h="516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0.3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7.6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7.7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8.1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6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0.5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8.6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8.7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1686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Cluster 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0.9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5.7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5.9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6.6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6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1.2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6.4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6.4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7.2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D2"/>
                    </a:solidFill>
                  </a:tcPr>
                </a:tc>
              </a:tr>
              <a:tr h="516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64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2.5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9.4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10.1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6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128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4.7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18.8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18.9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19.4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 bwMode="auto">
          <a:xfrm>
            <a:off x="3491880" y="5589240"/>
            <a:ext cx="504056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561682" y="5589240"/>
            <a:ext cx="504056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596336" y="3573016"/>
            <a:ext cx="504056" cy="36004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491880" y="3573016"/>
            <a:ext cx="504056" cy="36004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61965" y="2542465"/>
            <a:ext cx="504056" cy="36004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596336" y="4077072"/>
            <a:ext cx="504056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8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ea typeface="ＭＳ Ｐゴシック" charset="0"/>
              </a:rPr>
              <a:t>MPI</a:t>
            </a:r>
            <a:r>
              <a:rPr lang="en-US" dirty="0">
                <a:ea typeface="ＭＳ Ｐゴシック" charset="0"/>
              </a:rPr>
              <a:t> is the main standard for communication in HPC clusters.</a:t>
            </a:r>
          </a:p>
          <a:p>
            <a:r>
              <a:rPr lang="en-US" dirty="0" smtClean="0">
                <a:solidFill>
                  <a:srgbClr val="3366FF"/>
                </a:solidFill>
                <a:ea typeface="ＭＳ Ｐゴシック" charset="0"/>
              </a:rPr>
              <a:t>Scalability</a:t>
            </a:r>
            <a:r>
              <a:rPr lang="en-US" dirty="0" smtClean="0">
                <a:ea typeface="ＭＳ Ｐゴシック" charset="0"/>
              </a:rPr>
              <a:t> is the major concern for MPI over large-scale hierarchical systems.</a:t>
            </a:r>
          </a:p>
          <a:p>
            <a:r>
              <a:rPr lang="en-US" dirty="0" smtClean="0">
                <a:solidFill>
                  <a:srgbClr val="3366FF"/>
                </a:solidFill>
                <a:ea typeface="ＭＳ Ｐゴシック" charset="0"/>
              </a:rPr>
              <a:t>System </a:t>
            </a:r>
            <a:r>
              <a:rPr lang="en-US" dirty="0">
                <a:solidFill>
                  <a:srgbClr val="3366FF"/>
                </a:solidFill>
                <a:ea typeface="ＭＳ Ｐゴシック" charset="0"/>
              </a:rPr>
              <a:t>t</a:t>
            </a:r>
            <a:r>
              <a:rPr lang="en-US" dirty="0" smtClean="0">
                <a:solidFill>
                  <a:srgbClr val="3366FF"/>
                </a:solidFill>
                <a:ea typeface="ＭＳ Ｐゴシック" charset="0"/>
              </a:rPr>
              <a:t>opology awareness </a:t>
            </a:r>
            <a:r>
              <a:rPr lang="en-US" dirty="0" smtClean="0">
                <a:ea typeface="ＭＳ Ｐゴシック" charset="0"/>
              </a:rPr>
              <a:t>is essential for MPI scalability: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Being aware of performance implications in each and every architectural hierarchy of the machine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Efficiently mapping processes to processor cores, based on applications’ communication pattern</a:t>
            </a:r>
            <a:endParaRPr lang="en-US" sz="2200" dirty="0">
              <a:ea typeface="ＭＳ Ｐゴシック" charset="0"/>
            </a:endParaRPr>
          </a:p>
          <a:p>
            <a:pPr lvl="1"/>
            <a:r>
              <a:rPr lang="en-US" sz="2200" dirty="0" smtClean="0">
                <a:ea typeface="ＭＳ Ｐゴシック" charset="0"/>
              </a:rPr>
              <a:t>Such functionality should be embedded in </a:t>
            </a:r>
            <a:r>
              <a:rPr lang="en-US" sz="2200" dirty="0" smtClean="0">
                <a:solidFill>
                  <a:srgbClr val="FF0000"/>
                </a:solidFill>
                <a:ea typeface="ＭＳ Ｐゴシック" charset="0"/>
              </a:rPr>
              <a:t>MPI topology interface</a:t>
            </a:r>
          </a:p>
          <a:p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 and Motivation</a:t>
            </a:r>
          </a:p>
          <a:p>
            <a:pPr lvl="1"/>
            <a:r>
              <a:rPr lang="en-US" sz="2200" dirty="0" smtClean="0"/>
              <a:t>MPI Graph and Cartesian Topology Functions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Design and Implementation of Topology Functions</a:t>
            </a:r>
          </a:p>
          <a:p>
            <a:r>
              <a:rPr lang="en-US" dirty="0" smtClean="0"/>
              <a:t>Experimental Framework and Performance Results</a:t>
            </a:r>
          </a:p>
          <a:p>
            <a:pPr lvl="1"/>
            <a:r>
              <a:rPr lang="en-US" sz="2200" dirty="0" smtClean="0"/>
              <a:t>Micro-benchmark Results</a:t>
            </a:r>
          </a:p>
          <a:p>
            <a:pPr lvl="1"/>
            <a:r>
              <a:rPr lang="en-US" sz="2200" dirty="0" smtClean="0"/>
              <a:t>Applications Results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Concluding Remarks and Future Work 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7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34962" y="46038"/>
            <a:ext cx="3949006" cy="42545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Concluding Remarks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59688" cy="5637213"/>
          </a:xfrm>
        </p:spPr>
        <p:txBody>
          <a:bodyPr/>
          <a:lstStyle/>
          <a:p>
            <a:pPr indent="-250825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presented design and implementation of MPI non-distributed graph and Cartesian functions in MVAPICH2 for multi-core nodes connected through multi-level InfiniBand networks</a:t>
            </a:r>
            <a:r>
              <a:rPr lang="en-US" dirty="0" smtClean="0"/>
              <a:t>.</a:t>
            </a:r>
          </a:p>
          <a:p>
            <a:pPr indent="-250825"/>
            <a:r>
              <a:rPr lang="en-US" dirty="0" smtClean="0"/>
              <a:t>The </a:t>
            </a:r>
            <a:r>
              <a:rPr lang="en-US" dirty="0"/>
              <a:t>micro-benchmarks </a:t>
            </a:r>
            <a:r>
              <a:rPr lang="en-US" dirty="0" smtClean="0"/>
              <a:t>showed that </a:t>
            </a:r>
            <a:r>
              <a:rPr lang="en-US" dirty="0"/>
              <a:t>the effect of reordering process ranks can be significant, and when the communication is heavier on one dimension the benefits of using weighted and network-aware graphs (instead of non-weighted </a:t>
            </a:r>
            <a:r>
              <a:rPr lang="en-US" dirty="0" smtClean="0"/>
              <a:t>graph) </a:t>
            </a:r>
            <a:r>
              <a:rPr lang="en-US" dirty="0"/>
              <a:t>are considerable. </a:t>
            </a:r>
            <a:endParaRPr lang="en-US" dirty="0" smtClean="0"/>
          </a:p>
          <a:p>
            <a:pPr indent="-250825"/>
            <a:r>
              <a:rPr lang="en-US" dirty="0" smtClean="0"/>
              <a:t>We </a:t>
            </a:r>
            <a:r>
              <a:rPr lang="en-US" dirty="0"/>
              <a:t>also </a:t>
            </a:r>
            <a:r>
              <a:rPr lang="en-US" dirty="0" smtClean="0"/>
              <a:t>modified </a:t>
            </a:r>
            <a:r>
              <a:rPr lang="en-US" dirty="0"/>
              <a:t>MPI applications with MPI_Graph_create. </a:t>
            </a:r>
            <a:r>
              <a:rPr lang="en-US" dirty="0" smtClean="0"/>
              <a:t> The </a:t>
            </a:r>
            <a:r>
              <a:rPr lang="en-US" dirty="0"/>
              <a:t>evaluation results </a:t>
            </a:r>
            <a:r>
              <a:rPr lang="en-US" dirty="0" smtClean="0"/>
              <a:t>showed </a:t>
            </a:r>
            <a:r>
              <a:rPr lang="en-US" dirty="0"/>
              <a:t>that MPI applications can benefit from topology-aware MPI_Graph_create.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34963" y="46038"/>
            <a:ext cx="3300933" cy="425450"/>
          </a:xfrm>
        </p:spPr>
        <p:txBody>
          <a:bodyPr/>
          <a:lstStyle/>
          <a:p>
            <a:r>
              <a:rPr lang="en-CA" dirty="0">
                <a:latin typeface="Arial" charset="0"/>
                <a:ea typeface="ＭＳ Ｐゴシック" charset="0"/>
              </a:rPr>
              <a:t>Future </a:t>
            </a:r>
            <a:r>
              <a:rPr lang="en-CA" dirty="0" smtClean="0">
                <a:latin typeface="Arial" charset="0"/>
                <a:ea typeface="ＭＳ Ｐゴシック" charset="0"/>
              </a:rPr>
              <a:t>Work</a:t>
            </a:r>
            <a:endParaRPr lang="en-CA" dirty="0">
              <a:latin typeface="Arial" charset="0"/>
              <a:ea typeface="ＭＳ Ｐゴシック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331200" cy="5483696"/>
          </a:xfrm>
        </p:spPr>
        <p:txBody>
          <a:bodyPr/>
          <a:lstStyle/>
          <a:p>
            <a:pPr indent="-250825"/>
            <a:r>
              <a:rPr lang="en-US" dirty="0" smtClean="0"/>
              <a:t>We </a:t>
            </a:r>
            <a:r>
              <a:rPr lang="en-US" dirty="0"/>
              <a:t>intend to evaluate the effect of topology awareness on other MPI </a:t>
            </a:r>
            <a:r>
              <a:rPr lang="en-US" dirty="0" smtClean="0"/>
              <a:t>applications.</a:t>
            </a:r>
          </a:p>
          <a:p>
            <a:pPr indent="-250825"/>
            <a:endParaRPr lang="en-CA" dirty="0" smtClean="0">
              <a:ea typeface="ＭＳ Ｐゴシック" charset="0"/>
            </a:endParaRPr>
          </a:p>
          <a:p>
            <a:pPr indent="-250825"/>
            <a:r>
              <a:rPr lang="en-CA" dirty="0" smtClean="0">
                <a:ea typeface="ＭＳ Ｐゴシック" charset="0"/>
              </a:rPr>
              <a:t>We </a:t>
            </a:r>
            <a:r>
              <a:rPr lang="en-CA" dirty="0">
                <a:ea typeface="ＭＳ Ｐゴシック" charset="0"/>
              </a:rPr>
              <a:t>would </a:t>
            </a:r>
            <a:r>
              <a:rPr lang="en-CA" dirty="0" smtClean="0">
                <a:ea typeface="ＭＳ Ｐゴシック" charset="0"/>
              </a:rPr>
              <a:t>also like </a:t>
            </a:r>
            <a:r>
              <a:rPr lang="en-CA" dirty="0">
                <a:ea typeface="ＭＳ Ｐゴシック" charset="0"/>
              </a:rPr>
              <a:t>to run our applications on a larger testbed.</a:t>
            </a:r>
          </a:p>
          <a:p>
            <a:pPr indent="-250825"/>
            <a:endParaRPr lang="en-US" dirty="0" smtClean="0"/>
          </a:p>
          <a:p>
            <a:pPr indent="-250825"/>
            <a:r>
              <a:rPr lang="en-US" dirty="0" smtClean="0"/>
              <a:t>We would like to </a:t>
            </a:r>
            <a:r>
              <a:rPr lang="en-US" dirty="0"/>
              <a:t>design a more general communication cost/weight model for graph </a:t>
            </a:r>
            <a:r>
              <a:rPr lang="en-US" dirty="0" smtClean="0"/>
              <a:t>mapping, and use other libraries.</a:t>
            </a:r>
          </a:p>
          <a:p>
            <a:pPr indent="-250825"/>
            <a:endParaRPr lang="en-US" dirty="0" smtClean="0"/>
          </a:p>
          <a:p>
            <a:pPr indent="-250825"/>
            <a:r>
              <a:rPr lang="en-US" dirty="0" smtClean="0"/>
              <a:t>We also intend to </a:t>
            </a:r>
            <a:r>
              <a:rPr lang="en-US" dirty="0"/>
              <a:t>design and implement MPI distributed topology functions for more </a:t>
            </a:r>
            <a:r>
              <a:rPr lang="en-US" dirty="0" smtClean="0"/>
              <a:t>scalability in a more distributed, scalable fashion.</a:t>
            </a:r>
            <a:endParaRPr lang="en-CA" dirty="0">
              <a:latin typeface="Arial" charset="0"/>
              <a:ea typeface="ＭＳ Ｐゴシック" charset="0"/>
            </a:endParaRPr>
          </a:p>
          <a:p>
            <a:pPr marL="492125" lvl="1" indent="0">
              <a:buNone/>
            </a:pPr>
            <a:endParaRPr lang="en-CA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Acknowledgment</a:t>
            </a:r>
            <a:endParaRPr lang="en-CA" dirty="0">
              <a:latin typeface="Arial" charset="0"/>
              <a:ea typeface="ＭＳ Ｐゴシック" charset="0"/>
            </a:endParaRPr>
          </a:p>
        </p:txBody>
      </p:sp>
      <p:pic>
        <p:nvPicPr>
          <p:cNvPr id="5" name="Picture 9" descr="http://c2st.org/wp-content/uploads/2010/01/Argonne-NL_logo.jpg"/>
          <p:cNvPicPr>
            <a:picLocks noChangeAspect="1" noChangeArrowheads="1"/>
          </p:cNvPicPr>
          <p:nvPr/>
        </p:nvPicPr>
        <p:blipFill>
          <a:blip r:embed="rId3" cstate="print">
            <a:lum bright="55000" contrast="-70000"/>
          </a:blip>
          <a:srcRect/>
          <a:stretch>
            <a:fillRect/>
          </a:stretch>
        </p:blipFill>
        <p:spPr bwMode="auto">
          <a:xfrm>
            <a:off x="2987824" y="3140968"/>
            <a:ext cx="2808312" cy="1102427"/>
          </a:xfrm>
          <a:prstGeom prst="rect">
            <a:avLst/>
          </a:prstGeom>
          <a:noFill/>
        </p:spPr>
      </p:pic>
      <p:pic>
        <p:nvPicPr>
          <p:cNvPr id="10" name="Picture 18" descr="ql_f_w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1"/>
            <a:ext cx="1800200" cy="123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DO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656184" cy="406234"/>
          </a:xfrm>
          <a:prstGeom prst="rect">
            <a:avLst/>
          </a:prstGeom>
        </p:spPr>
      </p:pic>
      <p:pic>
        <p:nvPicPr>
          <p:cNvPr id="14" name="Picture 13" descr="Mellanox.gif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869160"/>
            <a:ext cx="1420198" cy="1152128"/>
          </a:xfrm>
          <a:prstGeom prst="rect">
            <a:avLst/>
          </a:prstGeom>
        </p:spPr>
      </p:pic>
      <p:pic>
        <p:nvPicPr>
          <p:cNvPr id="16" name="Picture 15" descr="OITLogo225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1558271" cy="1512168"/>
          </a:xfrm>
          <a:prstGeom prst="rect">
            <a:avLst/>
          </a:prstGeom>
        </p:spPr>
      </p:pic>
      <p:pic>
        <p:nvPicPr>
          <p:cNvPr id="17" name="Picture 16" descr="NSF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996952"/>
            <a:ext cx="1152128" cy="1152128"/>
          </a:xfrm>
          <a:prstGeom prst="rect">
            <a:avLst/>
          </a:prstGeom>
        </p:spPr>
      </p:pic>
      <p:pic>
        <p:nvPicPr>
          <p:cNvPr id="20" name="Picture 19" descr="HPCAdvisoryCouncil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085184"/>
            <a:ext cx="1657051" cy="720080"/>
          </a:xfrm>
          <a:prstGeom prst="rect">
            <a:avLst/>
          </a:prstGeom>
        </p:spPr>
      </p:pic>
      <p:pic>
        <p:nvPicPr>
          <p:cNvPr id="4" name="Picture 3" descr="CFI.logo2.colRGB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96752"/>
            <a:ext cx="3184004" cy="1494533"/>
          </a:xfrm>
          <a:prstGeom prst="rect">
            <a:avLst/>
          </a:prstGeom>
        </p:spPr>
      </p:pic>
      <p:pic>
        <p:nvPicPr>
          <p:cNvPr id="6" name="Picture 5" descr="NSERC_C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96752"/>
            <a:ext cx="2376264" cy="1188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Contacts:</a:t>
            </a:r>
          </a:p>
          <a:p>
            <a:pPr lvl="1"/>
            <a:r>
              <a:rPr lang="en-US" dirty="0" smtClean="0"/>
              <a:t>Mohammad Javad Rashti: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mohammad.rashti@queensu.ca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Jonathan Green: </a:t>
            </a:r>
            <a:r>
              <a:rPr lang="en-US" dirty="0" smtClean="0">
                <a:solidFill>
                  <a:srgbClr val="558ED5"/>
                </a:solidFill>
                <a:hlinkClick r:id="rId3"/>
              </a:rPr>
              <a:t>jonathan.green@queensu.ca</a:t>
            </a:r>
            <a:endParaRPr lang="en-US" dirty="0" smtClean="0">
              <a:solidFill>
                <a:srgbClr val="558ED5"/>
              </a:solidFill>
            </a:endParaRPr>
          </a:p>
          <a:p>
            <a:pPr lvl="1"/>
            <a:r>
              <a:rPr lang="en-US" dirty="0" smtClean="0"/>
              <a:t>Pavan </a:t>
            </a:r>
            <a:r>
              <a:rPr lang="en-US" dirty="0"/>
              <a:t>Balaji: </a:t>
            </a:r>
            <a:r>
              <a:rPr lang="en-US" dirty="0">
                <a:hlinkClick r:id="rId4"/>
              </a:rPr>
              <a:t>balaji@</a:t>
            </a:r>
            <a:r>
              <a:rPr lang="en-US" dirty="0" smtClean="0">
                <a:hlinkClick r:id="rId4"/>
              </a:rPr>
              <a:t>mcs.anl.gov</a:t>
            </a:r>
            <a:endParaRPr lang="en-US" dirty="0" smtClean="0"/>
          </a:p>
          <a:p>
            <a:pPr lvl="1"/>
            <a:r>
              <a:rPr lang="en-US" dirty="0"/>
              <a:t>Ahmad Afsahi: </a:t>
            </a:r>
            <a:r>
              <a:rPr lang="en-US" dirty="0">
                <a:hlinkClick r:id="rId5"/>
              </a:rPr>
              <a:t>ahmad.afsahi@</a:t>
            </a:r>
            <a:r>
              <a:rPr lang="en-US" dirty="0" smtClean="0">
                <a:hlinkClick r:id="rId5"/>
              </a:rPr>
              <a:t>queensu.ca</a:t>
            </a:r>
            <a:endParaRPr lang="en-US" dirty="0" smtClean="0"/>
          </a:p>
          <a:p>
            <a:pPr lvl="1"/>
            <a:r>
              <a:rPr lang="en-US" dirty="0" smtClean="0"/>
              <a:t>William D. Gropp</a:t>
            </a:r>
            <a:r>
              <a:rPr lang="en-US" dirty="0"/>
              <a:t>: </a:t>
            </a:r>
            <a:r>
              <a:rPr lang="en-US" dirty="0" smtClean="0">
                <a:solidFill>
                  <a:srgbClr val="558ED5"/>
                </a:solidFill>
                <a:hlinkClick r:id="rId6"/>
              </a:rPr>
              <a:t>wgropp@illinois.edu</a:t>
            </a:r>
            <a:endParaRPr lang="en-US" dirty="0" smtClean="0">
              <a:solidFill>
                <a:srgbClr val="558ED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6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endParaRPr lang="en-CA" dirty="0">
              <a:latin typeface="Arial" charset="0"/>
              <a:ea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3" name="Canvas 16"/>
          <p:cNvGrpSpPr/>
          <p:nvPr/>
        </p:nvGrpSpPr>
        <p:grpSpPr>
          <a:xfrm>
            <a:off x="1259632" y="0"/>
            <a:ext cx="5850255" cy="6534150"/>
            <a:chOff x="0" y="0"/>
            <a:chExt cx="5850255" cy="6534150"/>
          </a:xfrm>
        </p:grpSpPr>
        <p:sp>
          <p:nvSpPr>
            <p:cNvPr id="54" name="Rectangle 53"/>
            <p:cNvSpPr/>
            <p:nvPr/>
          </p:nvSpPr>
          <p:spPr>
            <a:xfrm>
              <a:off x="0" y="0"/>
              <a:ext cx="5850255" cy="6534150"/>
            </a:xfrm>
            <a:prstGeom prst="rect">
              <a:avLst/>
            </a:prstGeom>
            <a:ln>
              <a:noFill/>
              <a:prstDash val="dash"/>
            </a:ln>
          </p:spPr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376047" y="778940"/>
              <a:ext cx="1388614" cy="255775"/>
            </a:xfrm>
            <a:prstGeom prst="rect">
              <a:avLst/>
            </a:prstGeom>
            <a:noFill/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MPI_Graph_create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878689" y="1499931"/>
              <a:ext cx="1652605" cy="254808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MPIR_Graph_create_reorder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330714" y="3032454"/>
              <a:ext cx="1426226" cy="251814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MPIU_Get_scotch_arch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218192" y="4264774"/>
              <a:ext cx="1665479" cy="259695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MPIR_Comm_copy_reorder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4149975" y="2877123"/>
              <a:ext cx="1572194" cy="198628"/>
            </a:xfrm>
            <a:prstGeom prst="rect">
              <a:avLst/>
            </a:prstGeom>
            <a:solidFill>
              <a:srgbClr val="CCFF99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SCOTCH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43803" y="2865281"/>
              <a:ext cx="1572194" cy="210334"/>
            </a:xfrm>
            <a:prstGeom prst="rect">
              <a:avLst/>
            </a:prstGeom>
            <a:solidFill>
              <a:srgbClr val="CCFF99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HWLOC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527911" y="788908"/>
              <a:ext cx="1388110" cy="245783"/>
            </a:xfrm>
            <a:prstGeom prst="rect">
              <a:avLst/>
            </a:prstGeom>
            <a:noFill/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MPI_Cart_create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62" name="Elbow Connector 61"/>
            <p:cNvCxnSpPr>
              <a:stCxn id="55" idx="2"/>
              <a:endCxn id="64" idx="0"/>
            </p:cNvCxnSpPr>
            <p:nvPr/>
          </p:nvCxnSpPr>
          <p:spPr>
            <a:xfrm rot="16200000" flipH="1">
              <a:off x="4250187" y="854880"/>
              <a:ext cx="760519" cy="1120185"/>
            </a:xfrm>
            <a:prstGeom prst="bentConnector3">
              <a:avLst>
                <a:gd name="adj1" fmla="val 3240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55" idx="2"/>
              <a:endCxn id="56" idx="0"/>
            </p:cNvCxnSpPr>
            <p:nvPr/>
          </p:nvCxnSpPr>
          <p:spPr>
            <a:xfrm rot="5400000">
              <a:off x="3655065" y="1084641"/>
              <a:ext cx="465217" cy="365362"/>
            </a:xfrm>
            <a:prstGeom prst="bentConnector3">
              <a:avLst>
                <a:gd name="adj1" fmla="val 5407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580467" y="1795233"/>
              <a:ext cx="1220144" cy="255588"/>
            </a:xfrm>
            <a:prstGeom prst="rect">
              <a:avLst/>
            </a:prstGeom>
            <a:noFill/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MPIR_Graph_create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65" name="Elbow Connector 64"/>
            <p:cNvCxnSpPr>
              <a:stCxn id="61" idx="2"/>
              <a:endCxn id="68" idx="0"/>
            </p:cNvCxnSpPr>
            <p:nvPr/>
          </p:nvCxnSpPr>
          <p:spPr>
            <a:xfrm rot="16200000" flipH="1">
              <a:off x="1373288" y="883368"/>
              <a:ext cx="465266" cy="76791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61" idx="2"/>
              <a:endCxn id="67" idx="0"/>
            </p:cNvCxnSpPr>
            <p:nvPr/>
          </p:nvCxnSpPr>
          <p:spPr>
            <a:xfrm rot="5400000">
              <a:off x="507307" y="1094666"/>
              <a:ext cx="774633" cy="654685"/>
            </a:xfrm>
            <a:prstGeom prst="bentConnector3">
              <a:avLst>
                <a:gd name="adj1" fmla="val 302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9" y="1809324"/>
              <a:ext cx="1134504" cy="254872"/>
            </a:xfrm>
            <a:prstGeom prst="rect">
              <a:avLst/>
            </a:prstGeom>
            <a:noFill/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MPIR_Graph_create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1196854" y="1499957"/>
              <a:ext cx="1586045" cy="254156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Calibri"/>
                  <a:ea typeface="Calibri"/>
                  <a:cs typeface="Arial"/>
                </a:rPr>
                <a:t>MPIR_Cart_create_reorder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381574" y="2432747"/>
              <a:ext cx="1322203" cy="253440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MPIR_Topo_create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70" name="Elbow Connector 69"/>
            <p:cNvCxnSpPr>
              <a:stCxn id="69" idx="2"/>
              <a:endCxn id="88" idx="0"/>
            </p:cNvCxnSpPr>
            <p:nvPr/>
          </p:nvCxnSpPr>
          <p:spPr>
            <a:xfrm rot="16200000" flipH="1">
              <a:off x="3694668" y="2034195"/>
              <a:ext cx="190534" cy="149451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59"/>
            <p:cNvSpPr txBox="1"/>
            <p:nvPr/>
          </p:nvSpPr>
          <p:spPr>
            <a:xfrm>
              <a:off x="4473631" y="1093272"/>
              <a:ext cx="725170" cy="2387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ea typeface="Calibri"/>
                  <a:cs typeface="Arial"/>
                </a:rPr>
                <a:t>No Reorder 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72" name="Text Box 59"/>
            <p:cNvSpPr txBox="1"/>
            <p:nvPr/>
          </p:nvSpPr>
          <p:spPr>
            <a:xfrm>
              <a:off x="2998" y="1103703"/>
              <a:ext cx="725170" cy="2387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ea typeface="Calibri"/>
                  <a:cs typeface="Arial"/>
                </a:rPr>
                <a:t>No Reorder 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73" name="Text Box 59"/>
            <p:cNvSpPr txBox="1"/>
            <p:nvPr/>
          </p:nvSpPr>
          <p:spPr>
            <a:xfrm>
              <a:off x="3270813" y="1095950"/>
              <a:ext cx="565150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ea typeface="Calibri"/>
                  <a:cs typeface="Arial"/>
                </a:rPr>
                <a:t>Reorder 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74" name="Text Box 59"/>
            <p:cNvSpPr txBox="1"/>
            <p:nvPr/>
          </p:nvSpPr>
          <p:spPr>
            <a:xfrm>
              <a:off x="1737606" y="1076564"/>
              <a:ext cx="565150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ea typeface="Calibri"/>
                  <a:cs typeface="Arial"/>
                </a:rPr>
                <a:t>Reorder 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75" name="Elbow Connector 74"/>
            <p:cNvCxnSpPr>
              <a:stCxn id="68" idx="2"/>
              <a:endCxn id="69" idx="0"/>
            </p:cNvCxnSpPr>
            <p:nvPr/>
          </p:nvCxnSpPr>
          <p:spPr>
            <a:xfrm rot="16200000" flipH="1">
              <a:off x="2176959" y="1567029"/>
              <a:ext cx="678634" cy="105279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56" idx="2"/>
              <a:endCxn id="69" idx="0"/>
            </p:cNvCxnSpPr>
            <p:nvPr/>
          </p:nvCxnSpPr>
          <p:spPr>
            <a:xfrm rot="5400000">
              <a:off x="3034831" y="1762585"/>
              <a:ext cx="678007" cy="66231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288054" y="3587342"/>
              <a:ext cx="1519469" cy="251292"/>
            </a:xfrm>
            <a:prstGeom prst="rect">
              <a:avLst/>
            </a:prstGeom>
            <a:solidFill>
              <a:srgbClr val="66CCFF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SCOTCH_Graph_build/map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78" name="Elbow Connector 77"/>
            <p:cNvCxnSpPr>
              <a:stCxn id="57" idx="2"/>
              <a:endCxn id="77" idx="0"/>
            </p:cNvCxnSpPr>
            <p:nvPr/>
          </p:nvCxnSpPr>
          <p:spPr>
            <a:xfrm rot="16200000" flipH="1">
              <a:off x="2894258" y="3433837"/>
              <a:ext cx="303073" cy="3934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60" idx="3"/>
              <a:endCxn id="57" idx="1"/>
            </p:cNvCxnSpPr>
            <p:nvPr/>
          </p:nvCxnSpPr>
          <p:spPr>
            <a:xfrm>
              <a:off x="1915997" y="2970449"/>
              <a:ext cx="414717" cy="18791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59" idx="1"/>
              <a:endCxn id="57" idx="3"/>
            </p:cNvCxnSpPr>
            <p:nvPr/>
          </p:nvCxnSpPr>
          <p:spPr>
            <a:xfrm rot="10800000" flipV="1">
              <a:off x="3756941" y="2976436"/>
              <a:ext cx="393035" cy="18192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59" idx="1"/>
              <a:endCxn id="77" idx="3"/>
            </p:cNvCxnSpPr>
            <p:nvPr/>
          </p:nvCxnSpPr>
          <p:spPr>
            <a:xfrm rot="10800000" flipV="1">
              <a:off x="3807469" y="2976436"/>
              <a:ext cx="342507" cy="736542"/>
            </a:xfrm>
            <a:prstGeom prst="bentConnector3">
              <a:avLst>
                <a:gd name="adj1" fmla="val 573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005" y="2251476"/>
              <a:ext cx="1134110" cy="254156"/>
            </a:xfrm>
            <a:prstGeom prst="rect">
              <a:avLst/>
            </a:prstGeom>
            <a:noFill/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MPIR_Comm_copy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83" name="Elbow Connector 82"/>
            <p:cNvCxnSpPr>
              <a:stCxn id="67" idx="2"/>
              <a:endCxn id="82" idx="0"/>
            </p:cNvCxnSpPr>
            <p:nvPr/>
          </p:nvCxnSpPr>
          <p:spPr>
            <a:xfrm rot="16200000" flipH="1">
              <a:off x="475031" y="2156445"/>
              <a:ext cx="187280" cy="27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622565" y="2249455"/>
              <a:ext cx="1133475" cy="253440"/>
            </a:xfrm>
            <a:prstGeom prst="rect">
              <a:avLst/>
            </a:prstGeom>
            <a:noFill/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MPIR_Comm_copy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85" name="Elbow Connector 84"/>
            <p:cNvCxnSpPr>
              <a:stCxn id="64" idx="2"/>
            </p:cNvCxnSpPr>
            <p:nvPr/>
          </p:nvCxnSpPr>
          <p:spPr>
            <a:xfrm rot="5400000">
              <a:off x="5091166" y="2149986"/>
              <a:ext cx="198538" cy="20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77" idx="2"/>
              <a:endCxn id="58" idx="0"/>
            </p:cNvCxnSpPr>
            <p:nvPr/>
          </p:nvCxnSpPr>
          <p:spPr>
            <a:xfrm rot="16200000" flipH="1">
              <a:off x="2836267" y="4050109"/>
              <a:ext cx="426158" cy="3171"/>
            </a:xfrm>
            <a:prstGeom prst="bentConnector3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59"/>
            <p:cNvSpPr txBox="1"/>
            <p:nvPr/>
          </p:nvSpPr>
          <p:spPr>
            <a:xfrm>
              <a:off x="2578131" y="3948020"/>
              <a:ext cx="92964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ea typeface="Calibri"/>
                  <a:cs typeface="Arial"/>
                </a:rPr>
                <a:t>Scotch mapping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613229" y="2876721"/>
              <a:ext cx="1847930" cy="18848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83736" y="5265776"/>
              <a:ext cx="194733" cy="160867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84193" y="4934287"/>
              <a:ext cx="194310" cy="1606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/>
                  <a:cs typeface="Arial"/>
                </a:rPr>
                <a:t> </a:t>
              </a:r>
              <a:endParaRPr lang="en-US" sz="1100" dirty="0">
                <a:effectLst/>
                <a:ea typeface="Calibri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3700" y="5589711"/>
              <a:ext cx="194310" cy="16065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/>
                  <a:cs typeface="Arial"/>
                </a:rPr>
                <a:t> </a:t>
              </a:r>
              <a:endParaRPr lang="en-US" sz="1100" dirty="0">
                <a:effectLst/>
                <a:ea typeface="Calibri"/>
                <a:cs typeface="Arial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200799" y="5942734"/>
              <a:ext cx="185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94812" y="6173607"/>
              <a:ext cx="185420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85"/>
            <p:cNvSpPr txBox="1"/>
            <p:nvPr/>
          </p:nvSpPr>
          <p:spPr>
            <a:xfrm>
              <a:off x="2927350" y="5048253"/>
              <a:ext cx="2838920" cy="29657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dirty="0">
                  <a:effectLst/>
                  <a:ea typeface="Calibri"/>
                  <a:cs typeface="Arial"/>
                </a:rPr>
                <a:t>Legend</a:t>
              </a:r>
              <a:endParaRPr lang="en-US" sz="1100" dirty="0">
                <a:effectLst/>
                <a:ea typeface="Calibri"/>
                <a:cs typeface="Arial"/>
              </a:endParaRPr>
            </a:p>
          </p:txBody>
        </p:sp>
        <p:sp>
          <p:nvSpPr>
            <p:cNvPr id="95" name="Text Box 86"/>
            <p:cNvSpPr txBox="1"/>
            <p:nvPr/>
          </p:nvSpPr>
          <p:spPr>
            <a:xfrm>
              <a:off x="514347" y="4870443"/>
              <a:ext cx="1943104" cy="25541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Arial"/>
                </a:rPr>
                <a:t>Existing MPICH function</a:t>
              </a:r>
            </a:p>
          </p:txBody>
        </p:sp>
        <p:sp>
          <p:nvSpPr>
            <p:cNvPr id="96" name="Text Box 86"/>
            <p:cNvSpPr txBox="1"/>
            <p:nvPr/>
          </p:nvSpPr>
          <p:spPr>
            <a:xfrm>
              <a:off x="532111" y="5201233"/>
              <a:ext cx="1938039" cy="25527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Arial"/>
                </a:rPr>
                <a:t>New function added to MPICH</a:t>
              </a:r>
            </a:p>
          </p:txBody>
        </p:sp>
        <p:sp>
          <p:nvSpPr>
            <p:cNvPr id="97" name="Text Box 86"/>
            <p:cNvSpPr txBox="1"/>
            <p:nvPr/>
          </p:nvSpPr>
          <p:spPr>
            <a:xfrm>
              <a:off x="533424" y="5511519"/>
              <a:ext cx="1936726" cy="22855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Arial"/>
                </a:rPr>
                <a:t>External library utilized</a:t>
              </a: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343757" y="3377078"/>
              <a:ext cx="1571625" cy="210185"/>
            </a:xfrm>
            <a:prstGeom prst="rect">
              <a:avLst/>
            </a:prstGeom>
            <a:solidFill>
              <a:srgbClr val="CCFF99"/>
            </a:solidFill>
            <a:ln w="9525" algn="in">
              <a:solidFill>
                <a:schemeClr val="dk1">
                  <a:lumMod val="0"/>
                  <a:lumOff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900" dirty="0">
                  <a:effectLst/>
                  <a:latin typeface="Calibri"/>
                  <a:ea typeface="Calibri"/>
                  <a:cs typeface="Arial"/>
                </a:rPr>
                <a:t>IB Subnet manager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  <p:cxnSp>
          <p:nvCxnSpPr>
            <p:cNvPr id="99" name="Elbow Connector 98"/>
            <p:cNvCxnSpPr>
              <a:stCxn id="98" idx="3"/>
              <a:endCxn id="57" idx="1"/>
            </p:cNvCxnSpPr>
            <p:nvPr/>
          </p:nvCxnSpPr>
          <p:spPr>
            <a:xfrm flipV="1">
              <a:off x="1915382" y="3158361"/>
              <a:ext cx="415332" cy="32381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86"/>
            <p:cNvSpPr txBox="1"/>
            <p:nvPr/>
          </p:nvSpPr>
          <p:spPr>
            <a:xfrm>
              <a:off x="521915" y="5832909"/>
              <a:ext cx="1948236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Arial"/>
                </a:rPr>
                <a:t>Calling a function</a:t>
              </a:r>
            </a:p>
          </p:txBody>
        </p:sp>
        <p:sp>
          <p:nvSpPr>
            <p:cNvPr id="101" name="Text Box 86"/>
            <p:cNvSpPr txBox="1"/>
            <p:nvPr/>
          </p:nvSpPr>
          <p:spPr>
            <a:xfrm>
              <a:off x="523340" y="6093063"/>
              <a:ext cx="2061110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Arial"/>
                </a:rPr>
                <a:t>Following a function in the code</a:t>
              </a:r>
            </a:p>
          </p:txBody>
        </p:sp>
        <p:sp>
          <p:nvSpPr>
            <p:cNvPr id="102" name="Text Box 85"/>
            <p:cNvSpPr txBox="1"/>
            <p:nvPr/>
          </p:nvSpPr>
          <p:spPr>
            <a:xfrm>
              <a:off x="802441" y="112266"/>
              <a:ext cx="4324350" cy="2965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effectLst/>
                  <a:ea typeface="Calibri"/>
                  <a:cs typeface="Arial"/>
                </a:rPr>
                <a:t>Flow of function calls in MVAPICH code</a:t>
              </a:r>
              <a:endParaRPr lang="en-US" sz="1200" dirty="0">
                <a:effectLst/>
                <a:latin typeface="Times New Roman"/>
                <a:ea typeface="ＭＳ 明朝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83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</a:rPr>
              <a:t>MPI topology functions: </a:t>
            </a:r>
          </a:p>
          <a:p>
            <a:pPr lvl="1"/>
            <a:r>
              <a:rPr lang="en-US" sz="2200" dirty="0">
                <a:cs typeface="Arial" pitchFamily="34" charset="0"/>
              </a:rPr>
              <a:t>Define the communication topology of the application </a:t>
            </a:r>
          </a:p>
          <a:p>
            <a:pPr lvl="2"/>
            <a:r>
              <a:rPr lang="en-US" sz="2000" dirty="0">
                <a:cs typeface="Arial" pitchFamily="34" charset="0"/>
              </a:rPr>
              <a:t>Logical process arrangement or </a:t>
            </a:r>
            <a:r>
              <a:rPr lang="en-US" sz="2000" dirty="0">
                <a:solidFill>
                  <a:srgbClr val="FF0000"/>
                </a:solidFill>
                <a:cs typeface="Arial" pitchFamily="34" charset="0"/>
              </a:rPr>
              <a:t>virtual topology</a:t>
            </a:r>
          </a:p>
          <a:p>
            <a:pPr lvl="1"/>
            <a:r>
              <a:rPr lang="en-US" sz="2200" dirty="0">
                <a:cs typeface="Arial" pitchFamily="34" charset="0"/>
              </a:rPr>
              <a:t>Possibly reorder the processes to </a:t>
            </a:r>
            <a:r>
              <a:rPr lang="en-US" sz="2200" dirty="0" smtClean="0">
                <a:cs typeface="Arial" pitchFamily="34" charset="0"/>
              </a:rPr>
              <a:t>efficiently map over the </a:t>
            </a:r>
            <a:r>
              <a:rPr lang="en-US" sz="2200" dirty="0">
                <a:cs typeface="Arial" pitchFamily="34" charset="0"/>
              </a:rPr>
              <a:t>system architecture (</a:t>
            </a:r>
            <a:r>
              <a:rPr lang="en-US" sz="2200" dirty="0">
                <a:solidFill>
                  <a:srgbClr val="FF0000"/>
                </a:solidFill>
                <a:cs typeface="Arial" pitchFamily="34" charset="0"/>
              </a:rPr>
              <a:t>physical topology</a:t>
            </a:r>
            <a:r>
              <a:rPr lang="en-US" sz="2200" dirty="0">
                <a:cs typeface="Arial" pitchFamily="34" charset="0"/>
              </a:rPr>
              <a:t>) for more </a:t>
            </a:r>
            <a:r>
              <a:rPr lang="en-US" sz="2200" dirty="0" smtClean="0">
                <a:cs typeface="Arial" pitchFamily="34" charset="0"/>
              </a:rPr>
              <a:t>performance</a:t>
            </a:r>
            <a:endParaRPr lang="en-US" sz="2200" dirty="0">
              <a:cs typeface="Arial" pitchFamily="34" charset="0"/>
            </a:endParaRPr>
          </a:p>
          <a:p>
            <a:r>
              <a:rPr lang="en-US" dirty="0" smtClean="0">
                <a:ea typeface="ＭＳ Ｐゴシック" charset="0"/>
              </a:rPr>
              <a:t>Virtual topology models:</a:t>
            </a:r>
          </a:p>
          <a:p>
            <a:pPr lvl="1"/>
            <a:r>
              <a:rPr lang="en-US" sz="2200" dirty="0">
                <a:solidFill>
                  <a:srgbClr val="3366FF"/>
                </a:solidFill>
                <a:cs typeface="Arial" pitchFamily="34" charset="0"/>
              </a:rPr>
              <a:t>Cartesian topology</a:t>
            </a:r>
            <a:r>
              <a:rPr lang="en-US" sz="2200" dirty="0">
                <a:cs typeface="Arial" pitchFamily="34" charset="0"/>
              </a:rPr>
              <a:t>: multi-dimensional Cartesian arrangement</a:t>
            </a:r>
          </a:p>
          <a:p>
            <a:pPr lvl="1"/>
            <a:r>
              <a:rPr lang="en-US" sz="2200" dirty="0">
                <a:solidFill>
                  <a:srgbClr val="3366FF"/>
                </a:solidFill>
                <a:cs typeface="Arial" pitchFamily="34" charset="0"/>
              </a:rPr>
              <a:t>Graph </a:t>
            </a:r>
            <a:r>
              <a:rPr lang="en-US" sz="2200" dirty="0" smtClean="0">
                <a:solidFill>
                  <a:srgbClr val="3366FF"/>
                </a:solidFill>
                <a:cs typeface="Arial" pitchFamily="34" charset="0"/>
              </a:rPr>
              <a:t>topology: </a:t>
            </a:r>
            <a:r>
              <a:rPr lang="en-US" sz="2200" dirty="0" smtClean="0">
                <a:cs typeface="Arial" pitchFamily="34" charset="0"/>
              </a:rPr>
              <a:t>non-specific graph arrangement</a:t>
            </a:r>
            <a:endParaRPr lang="en-US" sz="2200" dirty="0">
              <a:cs typeface="Arial" pitchFamily="34" charset="0"/>
            </a:endParaRPr>
          </a:p>
          <a:p>
            <a:r>
              <a:rPr lang="en-US" dirty="0" smtClean="0">
                <a:ea typeface="ＭＳ Ｐゴシック" charset="0"/>
              </a:rPr>
              <a:t>Graph topology representation</a:t>
            </a:r>
          </a:p>
          <a:p>
            <a:pPr lvl="1"/>
            <a:r>
              <a:rPr lang="en-US" sz="2200" dirty="0">
                <a:cs typeface="Arial" pitchFamily="34" charset="0"/>
              </a:rPr>
              <a:t>Non-dist</a:t>
            </a:r>
            <a:r>
              <a:rPr lang="en-US" sz="2200" dirty="0" smtClean="0">
                <a:ea typeface="ＭＳ Ｐゴシック" charset="0"/>
              </a:rPr>
              <a:t>ributed: </a:t>
            </a:r>
            <a:r>
              <a:rPr lang="en-US" sz="2200" dirty="0">
                <a:ea typeface="ＭＳ Ｐゴシック" charset="0"/>
              </a:rPr>
              <a:t>easier to </a:t>
            </a:r>
            <a:r>
              <a:rPr lang="en-US" sz="2200" dirty="0" smtClean="0">
                <a:ea typeface="ＭＳ Ｐゴシック" charset="0"/>
              </a:rPr>
              <a:t>manage, less scalable 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Distributed: </a:t>
            </a:r>
            <a:r>
              <a:rPr lang="en-US" sz="2200" dirty="0">
                <a:cs typeface="Arial" pitchFamily="34" charset="0"/>
              </a:rPr>
              <a:t>new</a:t>
            </a:r>
            <a:r>
              <a:rPr lang="en-US" sz="2200" dirty="0">
                <a:ea typeface="ＭＳ Ｐゴシック" charset="0"/>
              </a:rPr>
              <a:t> to the </a:t>
            </a:r>
            <a:r>
              <a:rPr lang="en-US" sz="2200" dirty="0" smtClean="0">
                <a:ea typeface="ＭＳ Ｐゴシック" charset="0"/>
              </a:rPr>
              <a:t>standard, more scalable</a:t>
            </a:r>
            <a:endParaRPr lang="en-US" sz="2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0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 </a:t>
            </a:r>
            <a:r>
              <a:rPr lang="en-US" dirty="0" smtClean="0"/>
              <a:t>(II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507288" cy="51816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However, topology </a:t>
            </a:r>
            <a:r>
              <a:rPr lang="en-US" dirty="0">
                <a:ea typeface="ＭＳ Ｐゴシック" charset="0"/>
              </a:rPr>
              <a:t>functions are mostly utilized for </a:t>
            </a:r>
            <a:r>
              <a:rPr lang="en-US" dirty="0" smtClean="0">
                <a:ea typeface="ＭＳ Ｐゴシック" charset="0"/>
              </a:rPr>
              <a:t>the construction </a:t>
            </a:r>
            <a:r>
              <a:rPr lang="en-US" dirty="0">
                <a:ea typeface="ＭＳ Ｐゴシック" charset="0"/>
              </a:rPr>
              <a:t>of process arrangement </a:t>
            </a:r>
            <a:r>
              <a:rPr lang="en-US" dirty="0" smtClean="0">
                <a:ea typeface="ＭＳ Ｐゴシック" charset="0"/>
              </a:rPr>
              <a:t>(i.e., virtual </a:t>
            </a:r>
            <a:r>
              <a:rPr lang="en-US" dirty="0">
                <a:ea typeface="ＭＳ Ｐゴシック" charset="0"/>
              </a:rPr>
              <a:t>topology</a:t>
            </a:r>
            <a:r>
              <a:rPr lang="en-US" dirty="0" smtClean="0">
                <a:ea typeface="ＭＳ Ｐゴシック" charset="0"/>
              </a:rPr>
              <a:t>).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Most MPI </a:t>
            </a:r>
            <a:r>
              <a:rPr lang="en-US" sz="2200" dirty="0">
                <a:ea typeface="ＭＳ Ｐゴシック" charset="0"/>
              </a:rPr>
              <a:t>applications </a:t>
            </a:r>
            <a:r>
              <a:rPr lang="en-US" sz="2200" dirty="0" smtClean="0">
                <a:ea typeface="ＭＳ Ｐゴシック" charset="0"/>
              </a:rPr>
              <a:t>are not utilizing them for </a:t>
            </a:r>
            <a:r>
              <a:rPr lang="en-US" sz="2200" dirty="0">
                <a:ea typeface="ＭＳ Ｐゴシック" charset="0"/>
              </a:rPr>
              <a:t>performance </a:t>
            </a:r>
            <a:r>
              <a:rPr lang="en-US" sz="2200" dirty="0" smtClean="0">
                <a:ea typeface="ＭＳ Ｐゴシック" charset="0"/>
              </a:rPr>
              <a:t>improvement</a:t>
            </a:r>
          </a:p>
          <a:p>
            <a:r>
              <a:rPr lang="en-US" dirty="0" smtClean="0">
                <a:ea typeface="ＭＳ Ｐゴシック" charset="0"/>
              </a:rPr>
              <a:t>In addition, MPI </a:t>
            </a:r>
            <a:r>
              <a:rPr lang="en-US" dirty="0">
                <a:ea typeface="ＭＳ Ｐゴシック" charset="0"/>
              </a:rPr>
              <a:t>implementations offer trivial </a:t>
            </a:r>
            <a:r>
              <a:rPr lang="en-US" dirty="0" smtClean="0">
                <a:ea typeface="ＭＳ Ｐゴシック" charset="0"/>
              </a:rPr>
              <a:t>functionality for these functions.</a:t>
            </a:r>
          </a:p>
          <a:p>
            <a:pPr lvl="1"/>
            <a:r>
              <a:rPr lang="en-US" sz="2200" dirty="0" smtClean="0">
                <a:cs typeface="Arial" pitchFamily="34" charset="0"/>
              </a:rPr>
              <a:t>Mainly constructing the virtual topology</a:t>
            </a:r>
          </a:p>
          <a:p>
            <a:pPr lvl="1"/>
            <a:r>
              <a:rPr lang="en-US" sz="2200" dirty="0" smtClean="0">
                <a:cs typeface="Arial" pitchFamily="34" charset="0"/>
              </a:rPr>
              <a:t>No reordering of the ranks; thus no performance improvement</a:t>
            </a:r>
          </a:p>
          <a:p>
            <a:r>
              <a:rPr lang="en-US" dirty="0">
                <a:solidFill>
                  <a:srgbClr val="3366FF"/>
                </a:solidFill>
                <a:ea typeface="ＭＳ Ｐゴシック" charset="0"/>
              </a:rPr>
              <a:t>This work designs </a:t>
            </a:r>
            <a:r>
              <a:rPr lang="en-US" dirty="0" smtClean="0">
                <a:solidFill>
                  <a:srgbClr val="3366FF"/>
                </a:solidFill>
                <a:ea typeface="ＭＳ Ｐゴシック" charset="0"/>
              </a:rPr>
              <a:t>topology functions </a:t>
            </a:r>
            <a:r>
              <a:rPr lang="en-US" dirty="0">
                <a:solidFill>
                  <a:srgbClr val="3366FF"/>
                </a:solidFill>
                <a:ea typeface="ＭＳ Ｐゴシック" charset="0"/>
              </a:rPr>
              <a:t>with reorder </a:t>
            </a:r>
            <a:r>
              <a:rPr lang="en-US" dirty="0" smtClean="0">
                <a:solidFill>
                  <a:srgbClr val="3366FF"/>
                </a:solidFill>
                <a:ea typeface="ＭＳ Ｐゴシック" charset="0"/>
              </a:rPr>
              <a:t>ability: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Designing non-distributed API functions</a:t>
            </a:r>
          </a:p>
          <a:p>
            <a:pPr lvl="1"/>
            <a:r>
              <a:rPr lang="en-US" sz="2200" dirty="0" smtClean="0">
                <a:ea typeface="ＭＳ Ｐゴシック" charset="0"/>
              </a:rPr>
              <a:t>Supporting multi-hierarchy nodes and networks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7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Graph and Cartesian Topology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676456" cy="5181600"/>
          </a:xfrm>
        </p:spPr>
        <p:txBody>
          <a:bodyPr/>
          <a:lstStyle/>
          <a:p>
            <a:r>
              <a:rPr lang="en-US" dirty="0" smtClean="0"/>
              <a:t>MPI defines a set of virtual topology definition functions for graph and Cartesian structures.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MPI_Graph_create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MPI_Cart_create</a:t>
            </a:r>
            <a:r>
              <a:rPr lang="en-US" dirty="0" smtClean="0"/>
              <a:t> non-distributed functions:</a:t>
            </a:r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re collective calls that accept a virtual topology</a:t>
            </a:r>
          </a:p>
          <a:p>
            <a:pPr lvl="1"/>
            <a:r>
              <a:rPr lang="en-US" sz="2200" dirty="0" smtClean="0"/>
              <a:t>Return a new MPI communicator enclosing the desired topology</a:t>
            </a:r>
          </a:p>
          <a:p>
            <a:pPr lvl="1"/>
            <a:r>
              <a:rPr lang="en-US" sz="2200" dirty="0" smtClean="0"/>
              <a:t>The input topology is in a non-distributed form</a:t>
            </a:r>
          </a:p>
          <a:p>
            <a:pPr lvl="1"/>
            <a:r>
              <a:rPr lang="en-US" sz="2200" dirty="0" smtClean="0"/>
              <a:t>All  nodes have a full view of the entire structure </a:t>
            </a:r>
          </a:p>
          <a:p>
            <a:pPr lvl="2"/>
            <a:r>
              <a:rPr lang="en-US" sz="2000" dirty="0" smtClean="0"/>
              <a:t>Pass the whole information to the function</a:t>
            </a:r>
          </a:p>
          <a:p>
            <a:pPr lvl="1"/>
            <a:r>
              <a:rPr lang="en-US" sz="2200" dirty="0" smtClean="0"/>
              <a:t>If the user opts for reordering, the function may reorder the ranks for an efficient process-to-core mapping.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2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5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Graph and Cartesian Topology Functions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676456" cy="5181600"/>
          </a:xfrm>
        </p:spPr>
        <p:txBody>
          <a:bodyPr/>
          <a:lstStyle/>
          <a:p>
            <a:r>
              <a:rPr lang="en-US" sz="2000" b="1" dirty="0" smtClean="0"/>
              <a:t>MPI_Cart_create</a:t>
            </a:r>
            <a:r>
              <a:rPr lang="en-US" sz="2000" b="1" dirty="0"/>
              <a:t>(</a:t>
            </a:r>
            <a:r>
              <a:rPr lang="en-US" sz="2000" i="1" dirty="0"/>
              <a:t>comm_old</a:t>
            </a:r>
            <a:r>
              <a:rPr lang="en-US" sz="2000" b="1" dirty="0"/>
              <a:t>, </a:t>
            </a:r>
            <a:r>
              <a:rPr lang="en-US" sz="2000" i="1" dirty="0" smtClean="0"/>
              <a:t>ndims</a:t>
            </a:r>
            <a:r>
              <a:rPr lang="en-US" sz="2000" b="1" dirty="0"/>
              <a:t>, </a:t>
            </a:r>
            <a:r>
              <a:rPr lang="en-US" sz="2000" i="1" dirty="0" smtClean="0"/>
              <a:t>dims</a:t>
            </a:r>
            <a:r>
              <a:rPr lang="en-US" sz="2000" b="1" dirty="0" smtClean="0"/>
              <a:t>, </a:t>
            </a:r>
            <a:r>
              <a:rPr lang="en-US" sz="2000" i="1" dirty="0" smtClean="0"/>
              <a:t>periods</a:t>
            </a:r>
            <a:r>
              <a:rPr lang="en-US" sz="2000" b="1" dirty="0" smtClean="0"/>
              <a:t>, </a:t>
            </a:r>
            <a:r>
              <a:rPr lang="en-US" sz="2000" i="1" dirty="0"/>
              <a:t>reorder</a:t>
            </a:r>
            <a:r>
              <a:rPr lang="en-US" sz="2000" b="1" dirty="0"/>
              <a:t>, </a:t>
            </a:r>
            <a:r>
              <a:rPr lang="en-US" sz="2000" i="1" dirty="0" smtClean="0"/>
              <a:t>comm_cart 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lvl="1"/>
            <a:r>
              <a:rPr lang="en-US" sz="1800" i="1" dirty="0"/>
              <a:t>comm_old		</a:t>
            </a:r>
            <a:r>
              <a:rPr lang="en-US" sz="1800" dirty="0"/>
              <a:t>[in] input </a:t>
            </a:r>
            <a:r>
              <a:rPr lang="en-US" sz="1800" dirty="0" smtClean="0"/>
              <a:t>communicator without topology </a:t>
            </a:r>
            <a:r>
              <a:rPr lang="en-US" sz="1800" dirty="0"/>
              <a:t>(handle)</a:t>
            </a:r>
          </a:p>
          <a:p>
            <a:pPr lvl="1"/>
            <a:r>
              <a:rPr lang="en-US" sz="1800" i="1" dirty="0" smtClean="0"/>
              <a:t>ndims</a:t>
            </a:r>
            <a:r>
              <a:rPr lang="en-US" sz="1800" i="1" dirty="0"/>
              <a:t>		</a:t>
            </a:r>
            <a:r>
              <a:rPr lang="en-US" sz="1800" dirty="0"/>
              <a:t>[in] number of </a:t>
            </a:r>
            <a:r>
              <a:rPr lang="en-US" sz="1800" dirty="0" smtClean="0"/>
              <a:t>dimensions of Cartesian grid </a:t>
            </a:r>
            <a:r>
              <a:rPr lang="en-US" sz="1800" dirty="0"/>
              <a:t>(integer)</a:t>
            </a:r>
          </a:p>
          <a:p>
            <a:pPr lvl="1"/>
            <a:r>
              <a:rPr lang="en-US" sz="1800" i="1" dirty="0" smtClean="0"/>
              <a:t>dims</a:t>
            </a:r>
            <a:r>
              <a:rPr lang="en-US" sz="1800" i="1" dirty="0"/>
              <a:t>		</a:t>
            </a:r>
            <a:r>
              <a:rPr lang="en-US" sz="1800" dirty="0"/>
              <a:t>[in] </a:t>
            </a:r>
            <a:r>
              <a:rPr lang="en-US" sz="1800" dirty="0" smtClean="0"/>
              <a:t>integer array </a:t>
            </a:r>
            <a:r>
              <a:rPr lang="en-US" sz="1800" dirty="0"/>
              <a:t>of </a:t>
            </a:r>
            <a:r>
              <a:rPr lang="en-US" sz="1800" dirty="0" smtClean="0"/>
              <a:t>size  ndims specifying the number 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       of processes in each dimension</a:t>
            </a:r>
            <a:endParaRPr lang="en-US" sz="1800" dirty="0"/>
          </a:p>
          <a:p>
            <a:pPr lvl="1"/>
            <a:r>
              <a:rPr lang="en-US" sz="1800" dirty="0" smtClean="0"/>
              <a:t>periods</a:t>
            </a:r>
            <a:r>
              <a:rPr lang="en-US" sz="1800" dirty="0"/>
              <a:t>		[in] </a:t>
            </a:r>
            <a:r>
              <a:rPr lang="en-US" sz="1800" dirty="0" smtClean="0"/>
              <a:t>logical array of size ndims specifying whether the 			                         grid is periodic (true) or not (false) in each dimension</a:t>
            </a:r>
            <a:endParaRPr lang="en-US" sz="1800" dirty="0"/>
          </a:p>
          <a:p>
            <a:pPr lvl="1"/>
            <a:r>
              <a:rPr lang="en-US" sz="1800" dirty="0"/>
              <a:t>reorder		[in] ranking may be reordered (true) or not (false) (logical)</a:t>
            </a:r>
          </a:p>
          <a:p>
            <a:pPr lvl="1"/>
            <a:r>
              <a:rPr lang="en-US" sz="1800" dirty="0"/>
              <a:t>comm_graph	[out] communicator with </a:t>
            </a:r>
            <a:r>
              <a:rPr lang="en-US" sz="1800" dirty="0" smtClean="0"/>
              <a:t>Cartesian topology </a:t>
            </a:r>
            <a:r>
              <a:rPr lang="en-US" sz="1800" dirty="0"/>
              <a:t>(handle)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332274"/>
              </p:ext>
            </p:extLst>
          </p:nvPr>
        </p:nvGraphicFramePr>
        <p:xfrm>
          <a:off x="107504" y="4869160"/>
          <a:ext cx="27363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#Processes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43808" y="494116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ndims = 2</a:t>
            </a:r>
          </a:p>
          <a:p>
            <a:pPr algn="just"/>
            <a:r>
              <a:rPr lang="en-US" dirty="0" smtClean="0"/>
              <a:t>dims = 4, 2</a:t>
            </a:r>
          </a:p>
          <a:p>
            <a:pPr algn="just"/>
            <a:r>
              <a:rPr lang="en-US" dirty="0" smtClean="0"/>
              <a:t>periods = 1,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83968" y="6488668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4x2 2D-Torus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355976" y="4509120"/>
            <a:ext cx="4392488" cy="1661370"/>
            <a:chOff x="5148064" y="4509120"/>
            <a:chExt cx="4392488" cy="1661370"/>
          </a:xfrm>
        </p:grpSpPr>
        <p:grpSp>
          <p:nvGrpSpPr>
            <p:cNvPr id="46" name="Group 45"/>
            <p:cNvGrpSpPr/>
            <p:nvPr/>
          </p:nvGrpSpPr>
          <p:grpSpPr>
            <a:xfrm>
              <a:off x="5148064" y="4509120"/>
              <a:ext cx="504056" cy="432048"/>
              <a:chOff x="5004048" y="1556792"/>
              <a:chExt cx="504056" cy="432048"/>
            </a:xfrm>
          </p:grpSpPr>
          <p:sp>
            <p:nvSpPr>
              <p:cNvPr id="80" name="Oval 79"/>
              <p:cNvSpPr/>
              <p:nvPr/>
            </p:nvSpPr>
            <p:spPr bwMode="auto">
              <a:xfrm>
                <a:off x="5004048" y="1556792"/>
                <a:ext cx="50405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040051" y="1619508"/>
                <a:ext cx="417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444208" y="4509120"/>
              <a:ext cx="504056" cy="432048"/>
              <a:chOff x="5004048" y="1556792"/>
              <a:chExt cx="504056" cy="432048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5004048" y="1556792"/>
                <a:ext cx="50405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040051" y="1619508"/>
                <a:ext cx="417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444208" y="5733256"/>
              <a:ext cx="504056" cy="432048"/>
              <a:chOff x="5004048" y="1556792"/>
              <a:chExt cx="504056" cy="432048"/>
            </a:xfrm>
          </p:grpSpPr>
          <p:sp>
            <p:nvSpPr>
              <p:cNvPr id="76" name="Oval 75"/>
              <p:cNvSpPr/>
              <p:nvPr/>
            </p:nvSpPr>
            <p:spPr bwMode="auto">
              <a:xfrm>
                <a:off x="5004048" y="1556792"/>
                <a:ext cx="50405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40051" y="1619508"/>
                <a:ext cx="417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5</a:t>
                </a:r>
                <a:endParaRPr lang="en-US" sz="16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148064" y="5738442"/>
              <a:ext cx="504056" cy="432048"/>
              <a:chOff x="5004048" y="1556792"/>
              <a:chExt cx="504056" cy="432048"/>
            </a:xfrm>
          </p:grpSpPr>
          <p:sp>
            <p:nvSpPr>
              <p:cNvPr id="74" name="Oval 73"/>
              <p:cNvSpPr/>
              <p:nvPr/>
            </p:nvSpPr>
            <p:spPr bwMode="auto">
              <a:xfrm>
                <a:off x="5004048" y="1556792"/>
                <a:ext cx="50405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040051" y="1619508"/>
                <a:ext cx="417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4</a:t>
                </a:r>
                <a:endParaRPr lang="en-US" sz="1600" dirty="0"/>
              </a:p>
            </p:txBody>
          </p:sp>
        </p:grpSp>
        <p:cxnSp>
          <p:nvCxnSpPr>
            <p:cNvPr id="50" name="Curved Connector 49"/>
            <p:cNvCxnSpPr>
              <a:stCxn id="81" idx="2"/>
              <a:endCxn id="74" idx="0"/>
            </p:cNvCxnSpPr>
            <p:nvPr/>
          </p:nvCxnSpPr>
          <p:spPr bwMode="auto">
            <a:xfrm rot="16200000" flipH="1">
              <a:off x="4982497" y="5320847"/>
              <a:ext cx="828052" cy="7138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Curved Connector 50"/>
            <p:cNvCxnSpPr>
              <a:stCxn id="80" idx="6"/>
              <a:endCxn id="78" idx="2"/>
            </p:cNvCxnSpPr>
            <p:nvPr/>
          </p:nvCxnSpPr>
          <p:spPr bwMode="auto">
            <a:xfrm>
              <a:off x="5652120" y="4725144"/>
              <a:ext cx="792088" cy="12700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Curved Connector 51"/>
            <p:cNvCxnSpPr>
              <a:stCxn id="74" idx="6"/>
              <a:endCxn id="76" idx="2"/>
            </p:cNvCxnSpPr>
            <p:nvPr/>
          </p:nvCxnSpPr>
          <p:spPr bwMode="auto">
            <a:xfrm flipV="1">
              <a:off x="5652120" y="5949280"/>
              <a:ext cx="792088" cy="5186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Curved Connector 52"/>
            <p:cNvCxnSpPr>
              <a:stCxn id="78" idx="4"/>
              <a:endCxn id="76" idx="0"/>
            </p:cNvCxnSpPr>
            <p:nvPr/>
          </p:nvCxnSpPr>
          <p:spPr bwMode="auto">
            <a:xfrm rot="5400000">
              <a:off x="6300192" y="5337212"/>
              <a:ext cx="792088" cy="12700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4" name="Group 53"/>
            <p:cNvGrpSpPr/>
            <p:nvPr/>
          </p:nvGrpSpPr>
          <p:grpSpPr>
            <a:xfrm>
              <a:off x="7740352" y="4509120"/>
              <a:ext cx="504056" cy="432048"/>
              <a:chOff x="5004048" y="1556792"/>
              <a:chExt cx="504056" cy="432048"/>
            </a:xfrm>
          </p:grpSpPr>
          <p:sp>
            <p:nvSpPr>
              <p:cNvPr id="72" name="Oval 71"/>
              <p:cNvSpPr/>
              <p:nvPr/>
            </p:nvSpPr>
            <p:spPr bwMode="auto">
              <a:xfrm>
                <a:off x="5004048" y="1556792"/>
                <a:ext cx="50405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40051" y="1619508"/>
                <a:ext cx="417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en-US" sz="16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036496" y="4509120"/>
              <a:ext cx="504056" cy="432048"/>
              <a:chOff x="5004048" y="1556792"/>
              <a:chExt cx="504056" cy="432048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5004048" y="1556792"/>
                <a:ext cx="50405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040051" y="1619508"/>
                <a:ext cx="417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3</a:t>
                </a:r>
                <a:endParaRPr lang="en-US" sz="16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036496" y="5733256"/>
              <a:ext cx="504056" cy="432048"/>
              <a:chOff x="5004048" y="1556792"/>
              <a:chExt cx="504056" cy="432048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5004048" y="1556792"/>
                <a:ext cx="50405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040051" y="1619508"/>
                <a:ext cx="417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7</a:t>
                </a:r>
                <a:endParaRPr lang="en-US" sz="16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740352" y="5738442"/>
              <a:ext cx="504056" cy="432048"/>
              <a:chOff x="5004048" y="1556792"/>
              <a:chExt cx="504056" cy="432048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5004048" y="1556792"/>
                <a:ext cx="50405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040051" y="1619508"/>
                <a:ext cx="417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6</a:t>
                </a:r>
                <a:endParaRPr lang="en-US" sz="1600" dirty="0"/>
              </a:p>
            </p:txBody>
          </p:sp>
        </p:grpSp>
        <p:cxnSp>
          <p:nvCxnSpPr>
            <p:cNvPr id="58" name="Curved Connector 57"/>
            <p:cNvCxnSpPr>
              <a:stCxn id="73" idx="2"/>
              <a:endCxn id="66" idx="0"/>
            </p:cNvCxnSpPr>
            <p:nvPr/>
          </p:nvCxnSpPr>
          <p:spPr bwMode="auto">
            <a:xfrm rot="16200000" flipH="1">
              <a:off x="7574785" y="5320847"/>
              <a:ext cx="828052" cy="7138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urved Connector 58"/>
            <p:cNvCxnSpPr>
              <a:stCxn id="72" idx="6"/>
              <a:endCxn id="70" idx="2"/>
            </p:cNvCxnSpPr>
            <p:nvPr/>
          </p:nvCxnSpPr>
          <p:spPr bwMode="auto">
            <a:xfrm>
              <a:off x="8244408" y="4725144"/>
              <a:ext cx="792088" cy="12700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Curved Connector 59"/>
            <p:cNvCxnSpPr>
              <a:stCxn id="66" idx="6"/>
              <a:endCxn id="68" idx="2"/>
            </p:cNvCxnSpPr>
            <p:nvPr/>
          </p:nvCxnSpPr>
          <p:spPr bwMode="auto">
            <a:xfrm flipV="1">
              <a:off x="8244408" y="5949280"/>
              <a:ext cx="792088" cy="5186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Curved Connector 60"/>
            <p:cNvCxnSpPr>
              <a:stCxn id="70" idx="4"/>
              <a:endCxn id="68" idx="0"/>
            </p:cNvCxnSpPr>
            <p:nvPr/>
          </p:nvCxnSpPr>
          <p:spPr bwMode="auto">
            <a:xfrm rot="5400000">
              <a:off x="8892480" y="5337212"/>
              <a:ext cx="792088" cy="12700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Curved Connector 61"/>
            <p:cNvCxnSpPr>
              <a:stCxn id="78" idx="6"/>
              <a:endCxn id="73" idx="1"/>
            </p:cNvCxnSpPr>
            <p:nvPr/>
          </p:nvCxnSpPr>
          <p:spPr bwMode="auto">
            <a:xfrm>
              <a:off x="6948264" y="4725144"/>
              <a:ext cx="828091" cy="15969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urved Connector 62"/>
            <p:cNvCxnSpPr>
              <a:stCxn id="76" idx="6"/>
              <a:endCxn id="66" idx="2"/>
            </p:cNvCxnSpPr>
            <p:nvPr/>
          </p:nvCxnSpPr>
          <p:spPr bwMode="auto">
            <a:xfrm>
              <a:off x="6948264" y="5949280"/>
              <a:ext cx="792088" cy="5186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urved Connector 63"/>
            <p:cNvCxnSpPr>
              <a:stCxn id="80" idx="2"/>
              <a:endCxn id="70" idx="6"/>
            </p:cNvCxnSpPr>
            <p:nvPr/>
          </p:nvCxnSpPr>
          <p:spPr bwMode="auto">
            <a:xfrm rot="10800000" flipH="1">
              <a:off x="5148064" y="4725144"/>
              <a:ext cx="4392488" cy="12700"/>
            </a:xfrm>
            <a:prstGeom prst="curvedConnector5">
              <a:avLst>
                <a:gd name="adj1" fmla="val -5204"/>
                <a:gd name="adj2" fmla="val 3500976"/>
                <a:gd name="adj3" fmla="val 10520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urved Connector 64"/>
            <p:cNvCxnSpPr>
              <a:stCxn id="74" idx="2"/>
              <a:endCxn id="68" idx="6"/>
            </p:cNvCxnSpPr>
            <p:nvPr/>
          </p:nvCxnSpPr>
          <p:spPr bwMode="auto">
            <a:xfrm rot="10800000" flipH="1">
              <a:off x="5148064" y="5949280"/>
              <a:ext cx="4392488" cy="5186"/>
            </a:xfrm>
            <a:prstGeom prst="curvedConnector5">
              <a:avLst>
                <a:gd name="adj1" fmla="val -5204"/>
                <a:gd name="adj2" fmla="val -10244215"/>
                <a:gd name="adj3" fmla="val 10520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8534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92162"/>
          </a:xfrm>
        </p:spPr>
        <p:txBody>
          <a:bodyPr/>
          <a:lstStyle/>
          <a:p>
            <a:r>
              <a:rPr lang="en-US" dirty="0" smtClean="0"/>
              <a:t>MPI Graph and Cartesian Topology Functions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676456" cy="5181600"/>
          </a:xfrm>
        </p:spPr>
        <p:txBody>
          <a:bodyPr/>
          <a:lstStyle/>
          <a:p>
            <a:r>
              <a:rPr lang="en-US" sz="2000" b="1" dirty="0" smtClean="0"/>
              <a:t>MPI_Graph_create(</a:t>
            </a:r>
            <a:r>
              <a:rPr lang="en-US" sz="2000" i="1" dirty="0" smtClean="0"/>
              <a:t>comm_old</a:t>
            </a:r>
            <a:r>
              <a:rPr lang="en-US" sz="2000" b="1" dirty="0"/>
              <a:t>, </a:t>
            </a:r>
            <a:r>
              <a:rPr lang="en-US" sz="2000" i="1" dirty="0" smtClean="0"/>
              <a:t>nnodes</a:t>
            </a:r>
            <a:r>
              <a:rPr lang="en-US" sz="2000" b="1" dirty="0"/>
              <a:t>, </a:t>
            </a:r>
            <a:r>
              <a:rPr lang="en-US" sz="2000" i="1" dirty="0" smtClean="0"/>
              <a:t>index</a:t>
            </a:r>
            <a:r>
              <a:rPr lang="en-US" sz="2000" b="1" dirty="0" smtClean="0"/>
              <a:t>, </a:t>
            </a:r>
            <a:r>
              <a:rPr lang="en-US" sz="2000" i="1" dirty="0" smtClean="0"/>
              <a:t>edges</a:t>
            </a:r>
            <a:r>
              <a:rPr lang="en-US" sz="2000" b="1" dirty="0" smtClean="0"/>
              <a:t>, </a:t>
            </a:r>
            <a:r>
              <a:rPr lang="en-US" sz="2000" i="1" dirty="0" smtClean="0"/>
              <a:t>reorder</a:t>
            </a:r>
            <a:r>
              <a:rPr lang="en-US" sz="2000" b="1" dirty="0"/>
              <a:t>, </a:t>
            </a:r>
            <a:r>
              <a:rPr lang="en-US" sz="2000" i="1" dirty="0" smtClean="0"/>
              <a:t>comm_graph 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lvl="1"/>
            <a:r>
              <a:rPr lang="en-US" i="1" dirty="0" smtClean="0"/>
              <a:t>comm_old		</a:t>
            </a:r>
            <a:r>
              <a:rPr lang="en-US" dirty="0" smtClean="0"/>
              <a:t>[in] input communicator without topology (handle)</a:t>
            </a:r>
          </a:p>
          <a:p>
            <a:pPr lvl="1"/>
            <a:r>
              <a:rPr lang="en-US" i="1" dirty="0" smtClean="0"/>
              <a:t>nnodes		</a:t>
            </a:r>
            <a:r>
              <a:rPr lang="en-US" dirty="0"/>
              <a:t>[in] </a:t>
            </a:r>
            <a:r>
              <a:rPr lang="en-US" dirty="0" smtClean="0"/>
              <a:t>number of nodes in graph (integer)</a:t>
            </a:r>
          </a:p>
          <a:p>
            <a:pPr lvl="1"/>
            <a:r>
              <a:rPr lang="en-US" i="1" dirty="0" smtClean="0"/>
              <a:t>index		</a:t>
            </a:r>
            <a:r>
              <a:rPr lang="en-US" dirty="0"/>
              <a:t>[in] </a:t>
            </a:r>
            <a:r>
              <a:rPr lang="en-US" dirty="0" smtClean="0"/>
              <a:t>array of integers describing node degrees</a:t>
            </a:r>
          </a:p>
          <a:p>
            <a:pPr lvl="1"/>
            <a:r>
              <a:rPr lang="en-US" dirty="0" smtClean="0"/>
              <a:t>edges		</a:t>
            </a:r>
            <a:r>
              <a:rPr lang="en-US" dirty="0"/>
              <a:t>[in] array of integers describing </a:t>
            </a:r>
            <a:r>
              <a:rPr lang="en-US" dirty="0" smtClean="0"/>
              <a:t>graph edges</a:t>
            </a:r>
            <a:endParaRPr lang="en-US" dirty="0"/>
          </a:p>
          <a:p>
            <a:pPr lvl="1"/>
            <a:r>
              <a:rPr lang="en-US" dirty="0" smtClean="0"/>
              <a:t>reorder		[in] ranking may be reordered (true) or not (false) 				       (logical)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omm_graph	[out] communicator with graph topology added 				          (handle)</a:t>
            </a:r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112433"/>
              </p:ext>
            </p:extLst>
          </p:nvPr>
        </p:nvGraphicFramePr>
        <p:xfrm>
          <a:off x="755576" y="4725144"/>
          <a:ext cx="273630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Neighbors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1, 3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0, 2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28184" y="4653136"/>
            <a:ext cx="2664296" cy="1661370"/>
            <a:chOff x="6228184" y="4653136"/>
            <a:chExt cx="2664296" cy="1661370"/>
          </a:xfrm>
        </p:grpSpPr>
        <p:grpSp>
          <p:nvGrpSpPr>
            <p:cNvPr id="8" name="Group 7"/>
            <p:cNvGrpSpPr/>
            <p:nvPr/>
          </p:nvGrpSpPr>
          <p:grpSpPr>
            <a:xfrm>
              <a:off x="6228184" y="4653136"/>
              <a:ext cx="504056" cy="432048"/>
              <a:chOff x="5004048" y="1556792"/>
              <a:chExt cx="504056" cy="432048"/>
            </a:xfrm>
          </p:grpSpPr>
          <p:sp>
            <p:nvSpPr>
              <p:cNvPr id="9" name="Oval 8"/>
              <p:cNvSpPr/>
              <p:nvPr/>
            </p:nvSpPr>
            <p:spPr bwMode="auto">
              <a:xfrm>
                <a:off x="5004048" y="1556792"/>
                <a:ext cx="50405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040051" y="1619508"/>
                <a:ext cx="417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388424" y="4653136"/>
              <a:ext cx="504056" cy="432048"/>
              <a:chOff x="5004048" y="1556792"/>
              <a:chExt cx="504056" cy="432048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5004048" y="1556792"/>
                <a:ext cx="50405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40051" y="1619508"/>
                <a:ext cx="417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381285" y="5877272"/>
              <a:ext cx="504056" cy="432048"/>
              <a:chOff x="5004048" y="1556792"/>
              <a:chExt cx="504056" cy="432048"/>
            </a:xfrm>
          </p:grpSpPr>
          <p:sp>
            <p:nvSpPr>
              <p:cNvPr id="15" name="Oval 14"/>
              <p:cNvSpPr/>
              <p:nvPr/>
            </p:nvSpPr>
            <p:spPr bwMode="auto">
              <a:xfrm>
                <a:off x="5004048" y="1556792"/>
                <a:ext cx="50405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40051" y="1619508"/>
                <a:ext cx="417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2</a:t>
                </a:r>
                <a:endParaRPr lang="en-US" sz="16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228184" y="5882458"/>
              <a:ext cx="504056" cy="432048"/>
              <a:chOff x="5004048" y="1556792"/>
              <a:chExt cx="504056" cy="432048"/>
            </a:xfrm>
          </p:grpSpPr>
          <p:sp>
            <p:nvSpPr>
              <p:cNvPr id="18" name="Oval 17"/>
              <p:cNvSpPr/>
              <p:nvPr/>
            </p:nvSpPr>
            <p:spPr bwMode="auto">
              <a:xfrm>
                <a:off x="5004048" y="1556792"/>
                <a:ext cx="504056" cy="4320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40051" y="1619508"/>
                <a:ext cx="417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3</a:t>
                </a:r>
              </a:p>
            </p:txBody>
          </p:sp>
        </p:grpSp>
        <p:cxnSp>
          <p:nvCxnSpPr>
            <p:cNvPr id="20" name="Curved Connector 19"/>
            <p:cNvCxnSpPr>
              <a:stCxn id="10" idx="2"/>
              <a:endCxn id="18" idx="0"/>
            </p:cNvCxnSpPr>
            <p:nvPr/>
          </p:nvCxnSpPr>
          <p:spPr bwMode="auto">
            <a:xfrm rot="16200000" flipH="1">
              <a:off x="6062617" y="5464863"/>
              <a:ext cx="828052" cy="7138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urved Connector 20"/>
            <p:cNvCxnSpPr>
              <a:stCxn id="9" idx="6"/>
              <a:endCxn id="12" idx="2"/>
            </p:cNvCxnSpPr>
            <p:nvPr/>
          </p:nvCxnSpPr>
          <p:spPr bwMode="auto">
            <a:xfrm>
              <a:off x="6732240" y="4869160"/>
              <a:ext cx="1656184" cy="12700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Curved Connector 21"/>
            <p:cNvCxnSpPr>
              <a:stCxn id="18" idx="6"/>
              <a:endCxn id="15" idx="2"/>
            </p:cNvCxnSpPr>
            <p:nvPr/>
          </p:nvCxnSpPr>
          <p:spPr bwMode="auto">
            <a:xfrm flipV="1">
              <a:off x="6732240" y="6093296"/>
              <a:ext cx="1649045" cy="5186"/>
            </a:xfrm>
            <a:prstGeom prst="curvedConnector3">
              <a:avLst>
                <a:gd name="adj1" fmla="val 4306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3635896" y="508518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nnodes = 4</a:t>
            </a:r>
          </a:p>
          <a:p>
            <a:pPr algn="just"/>
            <a:r>
              <a:rPr lang="en-US" dirty="0" smtClean="0"/>
              <a:t>index = 2, 3, 4, 6</a:t>
            </a:r>
          </a:p>
          <a:p>
            <a:pPr algn="just"/>
            <a:r>
              <a:rPr lang="en-US" dirty="0" smtClean="0"/>
              <a:t>edges = 1, 3, 0, 3, 0, 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9756576" y="1700808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1889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16161"/>
                </a:solidFill>
              </a:rPr>
              <a:t>Introduction</a:t>
            </a:r>
          </a:p>
          <a:p>
            <a:r>
              <a:rPr lang="en-US" dirty="0" smtClean="0"/>
              <a:t>Background and Motivation</a:t>
            </a:r>
          </a:p>
          <a:p>
            <a:pPr lvl="1"/>
            <a:r>
              <a:rPr lang="en-US" sz="2200" dirty="0" smtClean="0"/>
              <a:t>MPI Graph and Cartesian Topology Functions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Related Work</a:t>
            </a:r>
          </a:p>
          <a:p>
            <a:r>
              <a:rPr lang="en-US" dirty="0" smtClean="0"/>
              <a:t>Design and Implementation of Topology Functions</a:t>
            </a:r>
          </a:p>
          <a:p>
            <a:r>
              <a:rPr lang="en-US" dirty="0" smtClean="0"/>
              <a:t>Experimental Framework and Performance Results</a:t>
            </a:r>
          </a:p>
          <a:p>
            <a:pPr lvl="1"/>
            <a:r>
              <a:rPr lang="en-US" sz="2200" dirty="0" smtClean="0"/>
              <a:t>Micro-benchmark Results</a:t>
            </a:r>
          </a:p>
          <a:p>
            <a:pPr lvl="1"/>
            <a:r>
              <a:rPr lang="en-US" sz="2200" dirty="0" smtClean="0"/>
              <a:t>Applications Results</a:t>
            </a:r>
          </a:p>
          <a:p>
            <a:r>
              <a:rPr lang="en-US" dirty="0" smtClean="0"/>
              <a:t>Concluding Remarks and Future 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hmad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270437676</TotalTime>
  <Pages>48</Pages>
  <Words>2245</Words>
  <Application>Microsoft Macintosh PowerPoint</Application>
  <PresentationFormat>Letter Paper (8.5x11 in)</PresentationFormat>
  <Paragraphs>424</Paragraphs>
  <Slides>36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Ahmad</vt:lpstr>
      <vt:lpstr>Document</vt:lpstr>
      <vt:lpstr>Multi-core and Network Aware MPI Topology Functions</vt:lpstr>
      <vt:lpstr>Presentation Outline</vt:lpstr>
      <vt:lpstr>Introduction</vt:lpstr>
      <vt:lpstr>Background and Motivation</vt:lpstr>
      <vt:lpstr>Background and Motivation (II)</vt:lpstr>
      <vt:lpstr>MPI Graph and Cartesian Topology Functions</vt:lpstr>
      <vt:lpstr>MPI Graph and Cartesian Topology Functions (II)</vt:lpstr>
      <vt:lpstr>MPI Graph and Cartesian Topology Functions (III)</vt:lpstr>
      <vt:lpstr>Presentation Outline</vt:lpstr>
      <vt:lpstr>Related Work (I)</vt:lpstr>
      <vt:lpstr>Related Work (II)</vt:lpstr>
      <vt:lpstr>Presentation Outline</vt:lpstr>
      <vt:lpstr>Design of MPI Topology Functions (I)</vt:lpstr>
      <vt:lpstr>Design of MPI Topology Functions (II)</vt:lpstr>
      <vt:lpstr>Physical Topology Distance Example</vt:lpstr>
      <vt:lpstr>Tools for Implementation of Topology Functions</vt:lpstr>
      <vt:lpstr>Implementation of Topology Functions</vt:lpstr>
      <vt:lpstr>PowerPoint Presentation</vt:lpstr>
      <vt:lpstr>Presentation Outline</vt:lpstr>
      <vt:lpstr>Experimental Framework</vt:lpstr>
      <vt:lpstr>MPI Applications – Some Statistics</vt:lpstr>
      <vt:lpstr>Exchange Micro-benchmark: Topology-aware Mapping Improvement over Block Mapping (%) </vt:lpstr>
      <vt:lpstr>Exchange Micro-benchmark: Topology-aware Mapping Improvement over Block Mapping (%)</vt:lpstr>
      <vt:lpstr>Collective Micro-benchmark: Topology-aware Mapping Improvement over Block Mapping (%)</vt:lpstr>
      <vt:lpstr>Applications: Topology-aware Mapping Improvement over Cyclic Mapping (%) </vt:lpstr>
      <vt:lpstr>Applications: Topology-aware Mapping Improvement over Block Mapping (%)</vt:lpstr>
      <vt:lpstr>Applications: Topology-aware Mapping Improvement over Cyclic Mapping (%) </vt:lpstr>
      <vt:lpstr>Applications: Topology-aware Mapping Improvement over Block Mapping (%) </vt:lpstr>
      <vt:lpstr>Communicator Creation time in MPI_Graph_create for LAMMPS</vt:lpstr>
      <vt:lpstr>Presentation Outline</vt:lpstr>
      <vt:lpstr>Concluding Remarks</vt:lpstr>
      <vt:lpstr>Future Work</vt:lpstr>
      <vt:lpstr>Acknowledgment</vt:lpstr>
      <vt:lpstr>Thank you!</vt:lpstr>
      <vt:lpstr>Backup Slides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HSLN'04 presentation</dc:title>
  <dc:subject/>
  <dc:creator>Ahmad Afsahi</dc:creator>
  <cp:keywords/>
  <dc:description/>
  <cp:lastModifiedBy>Ahmad Afsahi</cp:lastModifiedBy>
  <cp:revision>1309</cp:revision>
  <cp:lastPrinted>1999-07-19T02:50:23Z</cp:lastPrinted>
  <dcterms:created xsi:type="dcterms:W3CDTF">2009-05-23T00:36:20Z</dcterms:created>
  <dcterms:modified xsi:type="dcterms:W3CDTF">2011-09-25T12:56:23Z</dcterms:modified>
</cp:coreProperties>
</file>