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3" r:id="rId3"/>
    <p:sldId id="306" r:id="rId4"/>
    <p:sldId id="308" r:id="rId5"/>
    <p:sldId id="315" r:id="rId6"/>
    <p:sldId id="309" r:id="rId7"/>
    <p:sldId id="310" r:id="rId8"/>
    <p:sldId id="317" r:id="rId9"/>
    <p:sldId id="311" r:id="rId10"/>
    <p:sldId id="312" r:id="rId11"/>
    <p:sldId id="320" r:id="rId12"/>
    <p:sldId id="318" r:id="rId13"/>
    <p:sldId id="313" r:id="rId14"/>
    <p:sldId id="314" r:id="rId15"/>
    <p:sldId id="282" r:id="rId16"/>
    <p:sldId id="305" r:id="rId17"/>
    <p:sldId id="321" r:id="rId18"/>
    <p:sldId id="322" r:id="rId19"/>
    <p:sldId id="31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21660" autoAdjust="0"/>
    <p:restoredTop sz="86458" autoAdjust="0"/>
  </p:normalViewPr>
  <p:slideViewPr>
    <p:cSldViewPr>
      <p:cViewPr varScale="1">
        <p:scale>
          <a:sx n="89" d="100"/>
          <a:sy n="89" d="100"/>
        </p:scale>
        <p:origin x="-4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9/20/11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9/20/11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55F7B-9C0A-0B4E-8A63-3E426153177C}" type="datetime1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681E4-6596-A544-82FC-E67BCE55E877}" type="datetime1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4613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8013" cy="25574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00463"/>
            <a:ext cx="8228013" cy="2557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8FC22-3DAF-3B4E-AE3F-6113BF592B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4EBEF8-AA9F-3240-B6BA-D470F51683CA}" type="datetime1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4F376-380F-4F43-B40D-127D595B9104}" type="datetime1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2AE0F-AA2A-1C48-A88B-2E72029DECA4}" type="datetime1">
              <a:rPr lang="en-US" smtClean="0"/>
              <a:pPr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50F714-18F8-3F4B-AD72-C8221F5C154E}" type="datetime1">
              <a:rPr lang="en-US" smtClean="0"/>
              <a:pPr/>
              <a:t>9/20/11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C8AE45-5AB5-F04F-BDC5-FE6DC48E0A0C}" type="datetime1">
              <a:rPr lang="en-US" smtClean="0"/>
              <a:pPr/>
              <a:t>9/20/11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C7531D-2238-6543-938D-B3237130B1AD}" type="datetime1">
              <a:rPr lang="en-US" smtClean="0"/>
              <a:pPr/>
              <a:t>9/20/11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3C915-4855-0B49-B63A-F9D62B3014CD}" type="datetime1">
              <a:rPr lang="en-US" smtClean="0"/>
              <a:pPr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A85A98-D041-1A48-8981-4E70C8B76B60}" type="datetime1">
              <a:rPr lang="en-US" smtClean="0"/>
              <a:pPr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BAD65ADE-7CC6-C14D-8C86-B3F14AF61B2C}" type="datetime1">
              <a:rPr lang="en-US" smtClean="0"/>
              <a:pPr/>
              <a:t>9/20/11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Non-Collective Communicator</a:t>
            </a:r>
            <a:br>
              <a:rPr lang="en-US" dirty="0" smtClean="0"/>
            </a:br>
            <a:r>
              <a:rPr lang="en-US" dirty="0" smtClean="0"/>
              <a:t>Creation in MPI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85838" y="3125788"/>
            <a:ext cx="7396162" cy="2132012"/>
          </a:xfrm>
        </p:spPr>
        <p:txBody>
          <a:bodyPr/>
          <a:lstStyle/>
          <a:p>
            <a:r>
              <a:rPr lang="en-US" sz="2400" dirty="0" smtClean="0"/>
              <a:t>James Dinan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err="1" smtClean="0"/>
              <a:t>Sriram</a:t>
            </a:r>
            <a:r>
              <a:rPr lang="en-US" sz="2400" dirty="0" smtClean="0"/>
              <a:t> Krishnamoorthy</a:t>
            </a:r>
            <a:r>
              <a:rPr lang="en-US" baseline="30000" dirty="0" smtClean="0"/>
              <a:t>2</a:t>
            </a:r>
            <a:r>
              <a:rPr lang="en-US" sz="2400" dirty="0" smtClean="0"/>
              <a:t>, </a:t>
            </a:r>
            <a:r>
              <a:rPr lang="en-US" sz="2400" dirty="0" err="1" smtClean="0"/>
              <a:t>Pavan</a:t>
            </a:r>
            <a:r>
              <a:rPr lang="en-US" sz="2400" dirty="0" smtClean="0"/>
              <a:t> Balaji</a:t>
            </a:r>
            <a:r>
              <a:rPr lang="en-US" baseline="30000" dirty="0" smtClean="0"/>
              <a:t>1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Jeff Hammond</a:t>
            </a:r>
            <a:r>
              <a:rPr lang="en-US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err="1" smtClean="0"/>
              <a:t>Manojkumar</a:t>
            </a:r>
            <a:r>
              <a:rPr lang="en-US" sz="2400" dirty="0" smtClean="0"/>
              <a:t> Krishnan</a:t>
            </a:r>
            <a:r>
              <a:rPr lang="en-US" baseline="30000" dirty="0" smtClean="0"/>
              <a:t>2</a:t>
            </a:r>
            <a:r>
              <a:rPr lang="en-US" sz="2400" dirty="0" smtClean="0"/>
              <a:t>, </a:t>
            </a:r>
            <a:r>
              <a:rPr lang="en-US" sz="2400" dirty="0" err="1" smtClean="0"/>
              <a:t>Vinod</a:t>
            </a:r>
            <a:r>
              <a:rPr lang="en-US" sz="2400" dirty="0" smtClean="0"/>
              <a:t> Tipparaju</a:t>
            </a:r>
            <a:r>
              <a:rPr lang="en-US" baseline="30000" dirty="0" smtClean="0"/>
              <a:t>2</a:t>
            </a:r>
            <a:r>
              <a:rPr lang="en-US" sz="2400" dirty="0" smtClean="0"/>
              <a:t>, and </a:t>
            </a:r>
            <a:r>
              <a:rPr lang="en-US" sz="2400" dirty="0" err="1" smtClean="0"/>
              <a:t>Abhinav</a:t>
            </a:r>
            <a:r>
              <a:rPr lang="en-US" sz="2400" dirty="0" smtClean="0"/>
              <a:t> Vishnu</a:t>
            </a:r>
            <a:r>
              <a:rPr lang="en-US" baseline="30000" dirty="0" smtClean="0"/>
              <a:t>2</a:t>
            </a:r>
          </a:p>
          <a:p>
            <a:endParaRPr lang="en-US" sz="2400" baseline="30000" dirty="0" smtClean="0"/>
          </a:p>
          <a:p>
            <a:r>
              <a:rPr lang="en-US" baseline="30000" dirty="0" smtClean="0"/>
              <a:t>1</a:t>
            </a:r>
            <a:r>
              <a:rPr lang="en-US" dirty="0" smtClean="0"/>
              <a:t> Argonne National Laboratory</a:t>
            </a:r>
          </a:p>
          <a:p>
            <a:r>
              <a:rPr lang="en-US" baseline="30000" dirty="0" smtClean="0"/>
              <a:t>2</a:t>
            </a:r>
            <a:r>
              <a:rPr lang="en-US" dirty="0" smtClean="0"/>
              <a:t> Pacific Northwest National Laboratory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 nucleation theory</a:t>
            </a:r>
            <a:br>
              <a:rPr lang="en-US" dirty="0" smtClean="0"/>
            </a:br>
            <a:r>
              <a:rPr lang="en-US" dirty="0" smtClean="0"/>
              <a:t>Monte Carlo (DNTMC)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NWChem</a:t>
            </a:r>
            <a:endParaRPr lang="en-US" dirty="0" smtClean="0"/>
          </a:p>
          <a:p>
            <a:pPr lvl="1"/>
            <a:r>
              <a:rPr lang="en-US" dirty="0" smtClean="0"/>
              <a:t>Markov chain Monte Carlo</a:t>
            </a:r>
            <a:endParaRPr lang="en-US" sz="800" dirty="0" smtClean="0"/>
          </a:p>
          <a:p>
            <a:endParaRPr lang="en-US" sz="1000" dirty="0" smtClean="0"/>
          </a:p>
          <a:p>
            <a:r>
              <a:rPr lang="en-US" dirty="0" smtClean="0"/>
              <a:t>Multiple levels of parallelism</a:t>
            </a:r>
          </a:p>
          <a:p>
            <a:pPr lvl="1"/>
            <a:r>
              <a:rPr lang="en-US" dirty="0" smtClean="0"/>
              <a:t>Multi-node “Walker” groups</a:t>
            </a:r>
          </a:p>
          <a:p>
            <a:pPr lvl="1"/>
            <a:r>
              <a:rPr lang="en-US" dirty="0" smtClean="0"/>
              <a:t>Walker: </a:t>
            </a:r>
            <a:r>
              <a:rPr lang="en-US" i="1" dirty="0" smtClean="0"/>
              <a:t>N</a:t>
            </a:r>
            <a:r>
              <a:rPr lang="en-US" dirty="0" smtClean="0"/>
              <a:t> random samples</a:t>
            </a:r>
          </a:p>
          <a:p>
            <a:pPr lvl="1"/>
            <a:r>
              <a:rPr lang="en-US" dirty="0" smtClean="0"/>
              <a:t>Concurrent, sequential traversals</a:t>
            </a:r>
            <a:endParaRPr lang="en-US" sz="800" dirty="0" smtClean="0"/>
          </a:p>
          <a:p>
            <a:endParaRPr lang="en-US" sz="1000" dirty="0" smtClean="0"/>
          </a:p>
          <a:p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Sample computation (energy calculation) time is irregular</a:t>
            </a:r>
          </a:p>
          <a:p>
            <a:pPr lvl="1"/>
            <a:r>
              <a:rPr lang="en-US" dirty="0" smtClean="0"/>
              <a:t>Sample can be rejected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33240"/>
            <a:ext cx="3926114" cy="2757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954852" y="4191000"/>
            <a:ext cx="2884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 L </a:t>
            </a:r>
            <a:r>
              <a:rPr lang="en-US" sz="1000" dirty="0" err="1" smtClean="0"/>
              <a:t>Windus</a:t>
            </a:r>
            <a:r>
              <a:rPr lang="en-US" sz="1000" dirty="0" smtClean="0"/>
              <a:t> </a:t>
            </a:r>
            <a:r>
              <a:rPr lang="en-US" sz="1000" i="1" dirty="0" smtClean="0"/>
              <a:t>et al</a:t>
            </a:r>
            <a:r>
              <a:rPr lang="en-US" sz="1000" dirty="0" smtClean="0"/>
              <a:t> 2008 </a:t>
            </a:r>
            <a:r>
              <a:rPr lang="en-US" sz="1000" i="1" dirty="0" smtClean="0"/>
              <a:t>J. Phys.: Conf. Ser.</a:t>
            </a:r>
            <a:r>
              <a:rPr lang="en-US" sz="1000" dirty="0" smtClean="0"/>
              <a:t> </a:t>
            </a:r>
            <a:r>
              <a:rPr lang="en-US" sz="1000" b="1" dirty="0" smtClean="0"/>
              <a:t>125</a:t>
            </a:r>
            <a:r>
              <a:rPr lang="en-US" sz="1000" dirty="0" smtClean="0"/>
              <a:t> 012017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/>
          <a:lstStyle/>
          <a:p>
            <a:r>
              <a:rPr lang="en-US" dirty="0" smtClean="0"/>
              <a:t>Inner parallelism is malleable</a:t>
            </a:r>
          </a:p>
          <a:p>
            <a:pPr lvl="1"/>
            <a:r>
              <a:rPr lang="en-US" dirty="0" smtClean="0"/>
              <a:t>Group computation scales as nodes added to walker group</a:t>
            </a:r>
          </a:p>
          <a:p>
            <a:endParaRPr lang="en-US" dirty="0" smtClean="0"/>
          </a:p>
          <a:p>
            <a:r>
              <a:rPr lang="en-US" dirty="0" smtClean="0"/>
              <a:t>Regroup idle processes with active groups</a:t>
            </a:r>
          </a:p>
          <a:p>
            <a:endParaRPr lang="en-US" dirty="0" smtClean="0"/>
          </a:p>
          <a:p>
            <a:r>
              <a:rPr lang="en-US" dirty="0" smtClean="0"/>
              <a:t>Preliminary results:</a:t>
            </a:r>
          </a:p>
          <a:p>
            <a:pPr lvl="1"/>
            <a:r>
              <a:rPr lang="en-US" dirty="0" smtClean="0"/>
              <a:t>30% decrease in total application execution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1371600"/>
          <a:ext cx="3886200" cy="2895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8620"/>
                <a:gridCol w="388620"/>
                <a:gridCol w="388620"/>
                <a:gridCol w="388620"/>
                <a:gridCol w="388620"/>
                <a:gridCol w="388620"/>
                <a:gridCol w="388620"/>
                <a:gridCol w="388620"/>
                <a:gridCol w="388620"/>
                <a:gridCol w="388620"/>
              </a:tblGrid>
              <a:tr h="2372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36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44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Benchmark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MPI-only benchmark</a:t>
            </a:r>
          </a:p>
          <a:p>
            <a:endParaRPr lang="en-US" sz="800" dirty="0" smtClean="0"/>
          </a:p>
          <a:p>
            <a:r>
              <a:rPr lang="en-US" dirty="0" smtClean="0"/>
              <a:t>“Walker” groups</a:t>
            </a:r>
          </a:p>
          <a:p>
            <a:pPr lvl="1"/>
            <a:r>
              <a:rPr lang="en-US" dirty="0" smtClean="0"/>
              <a:t>Initial group size: G = 4</a:t>
            </a:r>
          </a:p>
          <a:p>
            <a:endParaRPr lang="en-US" sz="800" dirty="0" smtClean="0"/>
          </a:p>
          <a:p>
            <a:r>
              <a:rPr lang="en-US" dirty="0" smtClean="0"/>
              <a:t>Simple work distribution</a:t>
            </a:r>
          </a:p>
          <a:p>
            <a:pPr lvl="1"/>
            <a:r>
              <a:rPr lang="en-US" dirty="0" smtClean="0"/>
              <a:t>Samples: S = (leader % 32) * 10,000</a:t>
            </a:r>
          </a:p>
          <a:p>
            <a:pPr lvl="1"/>
            <a:r>
              <a:rPr lang="en-US" dirty="0" smtClean="0"/>
              <a:t>Sample time: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</a:t>
            </a:r>
            <a:r>
              <a:rPr lang="en-US" dirty="0" smtClean="0"/>
              <a:t> = 100 ms / |G|</a:t>
            </a:r>
          </a:p>
          <a:p>
            <a:pPr lvl="1"/>
            <a:r>
              <a:rPr lang="en-US" dirty="0" smtClean="0"/>
              <a:t>Weak scaling benchmark</a:t>
            </a:r>
          </a:p>
          <a:p>
            <a:endParaRPr lang="en-US" sz="800" dirty="0" smtClean="0"/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Join right when idle</a:t>
            </a:r>
          </a:p>
          <a:p>
            <a:pPr lvl="1"/>
            <a:r>
              <a:rPr lang="en-US" dirty="0" smtClean="0"/>
              <a:t>Asynchronous: Check for merge request after each work unit</a:t>
            </a:r>
          </a:p>
          <a:p>
            <a:pPr lvl="1"/>
            <a:r>
              <a:rPr lang="en-US" dirty="0" smtClean="0"/>
              <a:t>Synchronous: Collectively regroup every </a:t>
            </a:r>
            <a:r>
              <a:rPr lang="en-US" i="1" dirty="0" err="1" smtClean="0"/>
              <a:t>i</a:t>
            </a:r>
            <a:r>
              <a:rPr lang="en-US" dirty="0" smtClean="0"/>
              <a:t>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Load Balancing Benchmark Results</a:t>
            </a:r>
            <a:endParaRPr lang="en-US" dirty="0"/>
          </a:p>
        </p:txBody>
      </p:sp>
      <p:pic>
        <p:nvPicPr>
          <p:cNvPr id="5" name="Content Placeholder 4" descr="bgp-mcmc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8143" r="-18143"/>
              <a:stretch>
                <a:fillRect/>
              </a:stretch>
            </p:blipFill>
          </mc:Choice>
          <mc:Fallback>
            <p:blipFill>
              <a:blip r:embed="rId3"/>
              <a:srcRect l="-18143" r="-18143"/>
              <a:stretch>
                <a:fillRect/>
              </a:stretch>
            </p:blipFill>
          </mc:Fallback>
        </mc:AlternateContent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MPI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</a:t>
            </a:r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dirty="0" smtClean="0"/>
              <a:t>) factor by</a:t>
            </a:r>
            <a:br>
              <a:rPr lang="en-US" dirty="0" smtClean="0"/>
            </a:br>
            <a:r>
              <a:rPr lang="en-US" dirty="0" smtClean="0"/>
              <a:t>direct implementation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Multicommunicator</a:t>
            </a:r>
          </a:p>
          <a:p>
            <a:pPr lvl="1"/>
            <a:r>
              <a:rPr lang="en-US" dirty="0" smtClean="0"/>
              <a:t>Multiple remote groups</a:t>
            </a:r>
          </a:p>
          <a:p>
            <a:pPr lvl="1"/>
            <a:r>
              <a:rPr lang="en-US" dirty="0" smtClean="0"/>
              <a:t>Flatten into an intercommunicator</a:t>
            </a:r>
            <a:endParaRPr lang="en-US" baseline="0" dirty="0" smtClean="0"/>
          </a:p>
          <a:p>
            <a:endParaRPr lang="en-US" baseline="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MPI_Group_comm_create(MPI_Comm in, </a:t>
            </a:r>
            <a:r>
              <a:rPr lang="en-US" dirty="0" err="1" smtClean="0"/>
              <a:t>MPI_Group</a:t>
            </a:r>
            <a:r>
              <a:rPr lang="en-US" dirty="0" smtClean="0"/>
              <a:t> </a:t>
            </a:r>
            <a:r>
              <a:rPr lang="en-US" dirty="0" err="1" smtClean="0"/>
              <a:t>grp</a:t>
            </a:r>
            <a:r>
              <a:rPr lang="en-US" dirty="0" smtClean="0"/>
              <a:t>, 	</a:t>
            </a:r>
            <a:r>
              <a:rPr lang="en-US" dirty="0" err="1" smtClean="0"/>
              <a:t>int</a:t>
            </a:r>
            <a:r>
              <a:rPr lang="en-US" dirty="0" smtClean="0"/>
              <a:t> tag, </a:t>
            </a:r>
            <a:r>
              <a:rPr lang="en-US" dirty="0" err="1" smtClean="0"/>
              <a:t>MPI_Comm</a:t>
            </a:r>
            <a:r>
              <a:rPr lang="en-US" dirty="0" smtClean="0"/>
              <a:t> *out)</a:t>
            </a:r>
          </a:p>
          <a:p>
            <a:pPr lvl="1"/>
            <a:r>
              <a:rPr lang="en-US" dirty="0" smtClean="0"/>
              <a:t>Tag allows for safe communication and distinction of calls</a:t>
            </a:r>
          </a:p>
          <a:p>
            <a:pPr lvl="1"/>
            <a:r>
              <a:rPr lang="en-US" dirty="0" smtClean="0"/>
              <a:t>Available in MPICH2 (MPIX), used by GA</a:t>
            </a:r>
          </a:p>
          <a:p>
            <a:pPr lvl="1"/>
            <a:r>
              <a:rPr lang="en-US" dirty="0" smtClean="0"/>
              <a:t>Proposed for MPI-3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7500" y="1405466"/>
          <a:ext cx="11811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73900" y="1261533"/>
          <a:ext cx="1181100" cy="1016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5400000" flipH="1" flipV="1">
            <a:off x="6502400" y="1833033"/>
            <a:ext cx="609600" cy="533400"/>
          </a:xfrm>
          <a:prstGeom prst="straightConnector1">
            <a:avLst/>
          </a:prstGeom>
          <a:noFill/>
          <a:ln w="34925" cap="flat" cmpd="sng" algn="ctr">
            <a:solidFill>
              <a:srgbClr val="61616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5359400" y="1227665"/>
            <a:ext cx="2946400" cy="2353735"/>
          </a:xfrm>
          <a:prstGeom prst="rect">
            <a:avLst/>
          </a:prstGeom>
          <a:noFill/>
          <a:ln w="38100" cap="flat" cmpd="sng" algn="ctr">
            <a:solidFill>
              <a:srgbClr val="61616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8000" y="880533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88200" y="892201"/>
            <a:ext cx="9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073900" y="2531533"/>
          <a:ext cx="1181100" cy="1016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16200000" flipH="1">
            <a:off x="6502400" y="2442633"/>
            <a:ext cx="609600" cy="533400"/>
          </a:xfrm>
          <a:prstGeom prst="straightConnector1">
            <a:avLst/>
          </a:prstGeom>
          <a:noFill/>
          <a:ln w="34925" cap="flat" cmpd="sng" algn="ctr">
            <a:solidFill>
              <a:srgbClr val="61616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for non-collective communicator creation</a:t>
            </a:r>
          </a:p>
          <a:p>
            <a:pPr lvl="1"/>
            <a:r>
              <a:rPr lang="en-US" dirty="0" smtClean="0"/>
              <a:t>Recursive intercommunicator creation and merging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 for GA groups</a:t>
            </a:r>
          </a:p>
          <a:p>
            <a:pPr lvl="2"/>
            <a:r>
              <a:rPr lang="en-US" dirty="0" smtClean="0"/>
              <a:t>Lower overhead for small communicators</a:t>
            </a:r>
          </a:p>
          <a:p>
            <a:pPr lvl="2"/>
            <a:r>
              <a:rPr lang="en-US" dirty="0" smtClean="0"/>
              <a:t>Recovering from failures</a:t>
            </a:r>
          </a:p>
          <a:p>
            <a:pPr lvl="2"/>
            <a:r>
              <a:rPr lang="en-US" dirty="0" smtClean="0"/>
              <a:t>Load balancing (MCMC benchmark)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Cost is high, proposed extension to MPI</a:t>
            </a:r>
          </a:p>
          <a:p>
            <a:pPr lvl="1"/>
            <a:r>
              <a:rPr lang="en-US" dirty="0" smtClean="0"/>
              <a:t>Multicommunicators</a:t>
            </a:r>
          </a:p>
          <a:p>
            <a:pPr lvl="1"/>
            <a:r>
              <a:rPr lang="en-US" dirty="0" smtClean="0"/>
              <a:t>MPI_Group_comm_create(…)</a:t>
            </a:r>
          </a:p>
          <a:p>
            <a:pPr lvl="1"/>
            <a:endParaRPr lang="en-US" sz="800" dirty="0" smtClean="0"/>
          </a:p>
          <a:p>
            <a:pPr lvl="1">
              <a:buNone/>
            </a:pPr>
            <a:endParaRPr lang="en-US" dirty="0" smtClean="0"/>
          </a:p>
          <a:p>
            <a:pPr lvl="1" indent="-742950">
              <a:buNone/>
            </a:pPr>
            <a:r>
              <a:rPr lang="en-US" sz="2400" dirty="0" smtClean="0"/>
              <a:t>Contact: Jim </a:t>
            </a:r>
            <a:r>
              <a:rPr lang="en-US" sz="2400" dirty="0" err="1" smtClean="0"/>
              <a:t>Dinan</a:t>
            </a:r>
            <a:r>
              <a:rPr lang="en-US" sz="2400" dirty="0" smtClean="0"/>
              <a:t>  -- </a:t>
            </a:r>
            <a:r>
              <a:rPr lang="en-US" sz="2400" dirty="0" err="1" smtClean="0"/>
              <a:t>dinan@mcs.anl.gov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371600" y="2743200"/>
            <a:ext cx="6400800" cy="1500187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/>
              <a:t>Additional Slides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Load 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1489046"/>
          <a:ext cx="5410200" cy="4921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92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36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44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438400" y="19812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19812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2514600"/>
            <a:ext cx="457200" cy="20116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71800" y="25146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1800" y="30480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438400" y="2770632"/>
            <a:ext cx="457200" cy="20116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8400" y="3048000"/>
            <a:ext cx="457200" cy="20116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971800" y="3581400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71800" y="3700467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971800" y="3818949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971800" y="3938406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971800" y="4133088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505200" y="19812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25146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05200" y="30480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505200" y="3586911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05200" y="4120311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505200" y="4638861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05200" y="4674852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505200" y="4748589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505200" y="4712721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505200" y="4791261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505200" y="4827252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4900989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505200" y="4865121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rot="16200000" flipH="1">
            <a:off x="2655430" y="3270078"/>
            <a:ext cx="262128" cy="257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 bwMode="auto">
          <a:xfrm rot="16200000" flipH="1">
            <a:off x="3198168" y="4269432"/>
            <a:ext cx="262128" cy="257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 bwMode="auto">
          <a:xfrm rot="16200000" flipH="1">
            <a:off x="2131368" y="2178504"/>
            <a:ext cx="262128" cy="257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5105400" y="19812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638800" y="19812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105400" y="2514600"/>
            <a:ext cx="457200" cy="20116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638800" y="25146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638800" y="30480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105400" y="2770632"/>
            <a:ext cx="457200" cy="20116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048000"/>
            <a:ext cx="457200" cy="20116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638800" y="3581400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3700467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638800" y="3818949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638800" y="3938406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5638800" y="4133088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6172200" y="19812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6172200" y="25146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172200" y="3048000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172200" y="3586911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6172200" y="4120311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6172200" y="4638861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172200" y="4674852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172200" y="4748589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6172200" y="4712721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172200" y="4791261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172200" y="4827252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172200" y="4900989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6172200" y="4865121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rot="16200000" flipH="1">
            <a:off x="5322430" y="3270078"/>
            <a:ext cx="262128" cy="257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 rot="16200000" flipH="1">
            <a:off x="5865168" y="4269432"/>
            <a:ext cx="262128" cy="257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4798368" y="2178504"/>
            <a:ext cx="262128" cy="257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Load Balancing (</a:t>
            </a:r>
            <a:r>
              <a:rPr lang="en-US" dirty="0" err="1" smtClean="0"/>
              <a:t>i</a:t>
            </a:r>
            <a:r>
              <a:rPr lang="en-US" dirty="0" smtClean="0"/>
              <a:t> =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1143000"/>
          <a:ext cx="5410200" cy="4921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92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36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44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438400" y="1635154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1635154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71800" y="2168554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1800" y="2701954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8400" y="2701954"/>
            <a:ext cx="457200" cy="20116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971800" y="3768754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71800" y="3887821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971800" y="4853257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971800" y="4972714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505200" y="1635154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2168554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05200" y="2701954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505200" y="4285878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05200" y="4841065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438400" y="2168554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438400" y="2957986"/>
            <a:ext cx="457200" cy="20116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905000" y="2653771"/>
            <a:ext cx="5257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 bwMode="auto">
          <a:xfrm>
            <a:off x="3505200" y="3235354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3505200" y="3768754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2971800" y="3235354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 bwMode="auto">
          <a:xfrm>
            <a:off x="1905000" y="3731398"/>
            <a:ext cx="5257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1905000" y="4796710"/>
            <a:ext cx="5257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 bwMode="auto">
          <a:xfrm>
            <a:off x="3505200" y="5368954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29" name="Straight Connector 128"/>
          <p:cNvCxnSpPr/>
          <p:nvPr/>
        </p:nvCxnSpPr>
        <p:spPr bwMode="auto">
          <a:xfrm>
            <a:off x="1905000" y="5863510"/>
            <a:ext cx="5257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 bwMode="auto">
          <a:xfrm>
            <a:off x="3505200" y="5935882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3505200" y="5971873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3505200" y="6045610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505200" y="6009742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3505200" y="6088282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3505200" y="6124273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5105400" y="1628217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5638800" y="1628217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5638800" y="2161617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5638800" y="2695017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105400" y="2695017"/>
            <a:ext cx="457200" cy="20116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5638800" y="3761817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5638800" y="3880884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5638800" y="4846320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5638800" y="4965777"/>
            <a:ext cx="457200" cy="9144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6172200" y="1628217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172200" y="2161617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6172200" y="2695017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6172200" y="4278941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6172200" y="4834128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5105400" y="2161617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5105400" y="2951049"/>
            <a:ext cx="457200" cy="20116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6172200" y="3228417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6172200" y="3761817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5638800" y="3228417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6172200" y="5362017"/>
            <a:ext cx="457200" cy="4572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172200" y="5928945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6172200" y="5964936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172200" y="6038673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172200" y="6002805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172200" y="6081345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6172200" y="6117336"/>
            <a:ext cx="457200" cy="9144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 bwMode="auto">
          <a:xfrm rot="16200000" flipH="1">
            <a:off x="2131368" y="2330904"/>
            <a:ext cx="262128" cy="257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 bwMode="auto">
          <a:xfrm rot="16200000" flipH="1">
            <a:off x="2664768" y="3431232"/>
            <a:ext cx="262128" cy="257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 bwMode="auto">
          <a:xfrm rot="16200000" flipH="1">
            <a:off x="3198168" y="5564832"/>
            <a:ext cx="262128" cy="257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 bwMode="auto">
          <a:xfrm rot="16200000" flipH="1">
            <a:off x="4798368" y="2330904"/>
            <a:ext cx="262128" cy="257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 bwMode="auto">
          <a:xfrm rot="16200000" flipH="1">
            <a:off x="5331768" y="3431232"/>
            <a:ext cx="262128" cy="257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 bwMode="auto">
          <a:xfrm rot="16200000" flipH="1">
            <a:off x="5865168" y="5564832"/>
            <a:ext cx="262128" cy="257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Regrouping Operations on 8k Cores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18920"/>
          <a:ext cx="8229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 Balancing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Sandard</a:t>
                      </a:r>
                      <a:r>
                        <a:rPr lang="en-US" dirty="0" smtClean="0"/>
                        <a:t>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Asynch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Non-collective communicator creation</a:t>
            </a:r>
          </a:p>
          <a:p>
            <a:pPr marL="688975" lvl="1" indent="-288925"/>
            <a:r>
              <a:rPr lang="en-US" dirty="0" smtClean="0"/>
              <a:t>Result of Global Arrays/ARMCI on MPI one-sided work</a:t>
            </a:r>
          </a:p>
          <a:p>
            <a:pPr marL="688975" lvl="1" indent="-288925"/>
            <a:r>
              <a:rPr lang="en-US" dirty="0" smtClean="0"/>
              <a:t>GA/ARMCI flexible process groups</a:t>
            </a:r>
          </a:p>
          <a:p>
            <a:pPr marL="1089025" lvl="2" indent="-288925"/>
            <a:r>
              <a:rPr lang="en-US" dirty="0" smtClean="0"/>
              <a:t>Believed impossible to support on MPI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Case study: MCMC Load Balancing</a:t>
            </a:r>
          </a:p>
          <a:p>
            <a:pPr marL="688975" lvl="1" indent="-288925"/>
            <a:r>
              <a:rPr lang="en-US" dirty="0" smtClean="0"/>
              <a:t>Dynamical nucleation theory Monte Carlo application</a:t>
            </a:r>
          </a:p>
          <a:p>
            <a:pPr marL="688975" lvl="1" indent="-288925"/>
            <a:r>
              <a:rPr lang="en-US" dirty="0" smtClean="0"/>
              <a:t>Malleable multi-level parallel load balancing work</a:t>
            </a:r>
          </a:p>
          <a:p>
            <a:pPr marL="688975" lvl="1" indent="-288925"/>
            <a:r>
              <a:rPr lang="en-US" dirty="0" smtClean="0"/>
              <a:t>Collaborators: </a:t>
            </a:r>
            <a:r>
              <a:rPr lang="en-US" dirty="0" err="1" smtClean="0"/>
              <a:t>Humayun</a:t>
            </a:r>
            <a:r>
              <a:rPr lang="en-US" dirty="0" smtClean="0"/>
              <a:t> Arafat, P. </a:t>
            </a:r>
            <a:r>
              <a:rPr lang="en-US" dirty="0" err="1" smtClean="0"/>
              <a:t>Sadayappan</a:t>
            </a:r>
            <a:r>
              <a:rPr lang="en-US" dirty="0" smtClean="0"/>
              <a:t> (OSU),</a:t>
            </a:r>
            <a:br>
              <a:rPr lang="en-US" dirty="0" smtClean="0"/>
            </a:br>
            <a:r>
              <a:rPr lang="en-US" dirty="0" err="1" smtClean="0"/>
              <a:t>Sriram</a:t>
            </a:r>
            <a:r>
              <a:rPr lang="en-US" dirty="0" smtClean="0"/>
              <a:t> </a:t>
            </a:r>
            <a:r>
              <a:rPr lang="en-US" dirty="0" err="1" smtClean="0"/>
              <a:t>Krishnamoorthy</a:t>
            </a:r>
            <a:r>
              <a:rPr lang="en-US" dirty="0" smtClean="0"/>
              <a:t> (PNNL), Theresa </a:t>
            </a:r>
            <a:r>
              <a:rPr lang="en-US" dirty="0" err="1" smtClean="0"/>
              <a:t>Windus</a:t>
            </a:r>
            <a:r>
              <a:rPr lang="en-US" dirty="0" smtClean="0"/>
              <a:t> (ISU)</a:t>
            </a:r>
          </a:p>
          <a:p>
            <a:pPr marL="857250" lvl="1" indent="-4572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Communicators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concept in MPI:</a:t>
            </a:r>
          </a:p>
          <a:p>
            <a:pPr lvl="1"/>
            <a:r>
              <a:rPr lang="en-US" dirty="0" smtClean="0"/>
              <a:t>All communication is encapsulated within a communicator</a:t>
            </a:r>
          </a:p>
          <a:p>
            <a:pPr lvl="1"/>
            <a:r>
              <a:rPr lang="en-US" dirty="0" smtClean="0"/>
              <a:t>Enables libraries that doesn’t interfere with application</a:t>
            </a:r>
          </a:p>
          <a:p>
            <a:endParaRPr lang="en-US" dirty="0" smtClean="0"/>
          </a:p>
          <a:p>
            <a:r>
              <a:rPr lang="en-US" dirty="0" smtClean="0"/>
              <a:t>Two types of communicators</a:t>
            </a:r>
          </a:p>
          <a:p>
            <a:pPr lvl="1"/>
            <a:r>
              <a:rPr lang="en-US" b="1" i="1" dirty="0" err="1" smtClean="0"/>
              <a:t>Intra</a:t>
            </a:r>
            <a:r>
              <a:rPr lang="en-US" dirty="0" err="1" smtClean="0"/>
              <a:t>communicator</a:t>
            </a:r>
            <a:r>
              <a:rPr lang="en-US" dirty="0" smtClean="0"/>
              <a:t> – Communicate within one group</a:t>
            </a:r>
          </a:p>
          <a:p>
            <a:pPr lvl="1"/>
            <a:r>
              <a:rPr lang="en-US" b="1" i="1" dirty="0" smtClean="0"/>
              <a:t>Inter</a:t>
            </a:r>
            <a:r>
              <a:rPr lang="en-US" dirty="0" smtClean="0"/>
              <a:t>communicator – Communicate between two groups</a:t>
            </a:r>
          </a:p>
          <a:p>
            <a:endParaRPr lang="en-US" dirty="0" smtClean="0"/>
          </a:p>
          <a:p>
            <a:r>
              <a:rPr lang="en-US" dirty="0" smtClean="0"/>
              <a:t>Communicator creation is collective</a:t>
            </a:r>
          </a:p>
          <a:p>
            <a:pPr lvl="1"/>
            <a:r>
              <a:rPr lang="en-US" dirty="0" smtClean="0"/>
              <a:t>Believed that “non-collective” creation can’t be supported by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0" y="1397000"/>
          <a:ext cx="23622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944562"/>
          </a:xfrm>
        </p:spPr>
        <p:txBody>
          <a:bodyPr/>
          <a:lstStyle/>
          <a:p>
            <a:r>
              <a:rPr lang="en-US" dirty="0" smtClean="0"/>
              <a:t>Non-Collective Communicator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communicator collectively</a:t>
            </a:r>
            <a:br>
              <a:rPr lang="en-US" dirty="0" smtClean="0"/>
            </a:br>
            <a:r>
              <a:rPr lang="en-US" dirty="0" smtClean="0"/>
              <a:t>only on new members</a:t>
            </a:r>
          </a:p>
          <a:p>
            <a:endParaRPr lang="en-US" sz="800" dirty="0" smtClean="0"/>
          </a:p>
          <a:p>
            <a:r>
              <a:rPr lang="en-US" dirty="0" smtClean="0"/>
              <a:t>Global Arrays process groups</a:t>
            </a:r>
          </a:p>
          <a:p>
            <a:pPr lvl="1"/>
            <a:r>
              <a:rPr lang="en-US" dirty="0" smtClean="0"/>
              <a:t>Past: collectives using MPI Send/</a:t>
            </a:r>
            <a:r>
              <a:rPr lang="en-US" dirty="0" err="1" smtClean="0"/>
              <a:t>Recv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Overhead reduction</a:t>
            </a:r>
          </a:p>
          <a:p>
            <a:pPr lvl="1"/>
            <a:r>
              <a:rPr lang="en-US" dirty="0" smtClean="0"/>
              <a:t>Multi-level parallelism</a:t>
            </a:r>
          </a:p>
          <a:p>
            <a:pPr lvl="1"/>
            <a:r>
              <a:rPr lang="en-US" dirty="0" smtClean="0"/>
              <a:t>Small communicators when parent is large</a:t>
            </a:r>
          </a:p>
          <a:p>
            <a:endParaRPr lang="en-US" sz="800" dirty="0" smtClean="0"/>
          </a:p>
          <a:p>
            <a:r>
              <a:rPr lang="en-US" dirty="0" smtClean="0"/>
              <a:t>Recovery from failures</a:t>
            </a:r>
          </a:p>
          <a:p>
            <a:pPr lvl="1"/>
            <a:r>
              <a:rPr lang="en-US" dirty="0" smtClean="0"/>
              <a:t>Not all ranks in parent can participate</a:t>
            </a:r>
          </a:p>
          <a:p>
            <a:endParaRPr lang="en-US" sz="800" dirty="0" smtClean="0"/>
          </a:p>
          <a:p>
            <a:r>
              <a:rPr lang="en-US" dirty="0" smtClean="0"/>
              <a:t>Load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0" y="1397000"/>
          <a:ext cx="23622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50001" y="23537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sym typeface="Wingdings"/>
              </a:rPr>
              <a:t>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Intercommunicator</a:t>
            </a:r>
            <a:r>
              <a:rPr lang="en-US" baseline="0" dirty="0" smtClean="0"/>
              <a:t>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/>
          <a:lstStyle/>
          <a:p>
            <a:r>
              <a:rPr lang="en-US" dirty="0" smtClean="0"/>
              <a:t>Intercommunicator creation parameters</a:t>
            </a:r>
          </a:p>
          <a:p>
            <a:pPr lvl="1">
              <a:tabLst>
                <a:tab pos="2343150" algn="l"/>
              </a:tabLst>
            </a:pPr>
            <a:r>
              <a:rPr lang="en-US" dirty="0" smtClean="0"/>
              <a:t>Local </a:t>
            </a:r>
            <a:r>
              <a:rPr lang="en-US" dirty="0" err="1" smtClean="0"/>
              <a:t>comm</a:t>
            </a:r>
            <a:r>
              <a:rPr lang="en-US" dirty="0" smtClean="0"/>
              <a:t> 	– All ranks participate</a:t>
            </a:r>
          </a:p>
          <a:p>
            <a:pPr lvl="1">
              <a:tabLst>
                <a:tab pos="2343150" algn="l"/>
              </a:tabLst>
            </a:pPr>
            <a:r>
              <a:rPr lang="en-US" dirty="0" smtClean="0"/>
              <a:t>Peer </a:t>
            </a:r>
            <a:r>
              <a:rPr lang="en-US" dirty="0" err="1" smtClean="0"/>
              <a:t>comm</a:t>
            </a:r>
            <a:r>
              <a:rPr lang="en-US" dirty="0" smtClean="0"/>
              <a:t> 	– Communicator used to identify remote leader</a:t>
            </a:r>
          </a:p>
          <a:p>
            <a:pPr lvl="1">
              <a:tabLst>
                <a:tab pos="2343150" algn="l"/>
              </a:tabLst>
            </a:pPr>
            <a:r>
              <a:rPr lang="en-US" dirty="0" smtClean="0"/>
              <a:t>Local leader	– Local rank that is in both local and peer </a:t>
            </a:r>
            <a:r>
              <a:rPr lang="en-US" dirty="0" err="1" smtClean="0"/>
              <a:t>comms</a:t>
            </a:r>
            <a:endParaRPr lang="en-US" dirty="0" smtClean="0"/>
          </a:p>
          <a:p>
            <a:pPr lvl="1">
              <a:tabLst>
                <a:tab pos="2343150" algn="l"/>
              </a:tabLst>
            </a:pPr>
            <a:r>
              <a:rPr lang="en-US" dirty="0" smtClean="0"/>
              <a:t>Remote leader	– “Parent” communicator containing peer group leader</a:t>
            </a:r>
          </a:p>
          <a:p>
            <a:pPr lvl="1">
              <a:tabLst>
                <a:tab pos="2343150" algn="l"/>
              </a:tabLst>
            </a:pPr>
            <a:r>
              <a:rPr lang="en-US" dirty="0" smtClean="0"/>
              <a:t>Safe tag 	– Communicate safely on peer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62100" y="1230868"/>
          <a:ext cx="23622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43500" y="1230868"/>
          <a:ext cx="11811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19900" y="1230868"/>
          <a:ext cx="11811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rot="5400000" flipH="1" flipV="1">
            <a:off x="6305924" y="1981200"/>
            <a:ext cx="533400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5105400" y="1197000"/>
            <a:ext cx="2946400" cy="2116667"/>
          </a:xfrm>
          <a:prstGeom prst="rect">
            <a:avLst/>
          </a:prstGeom>
          <a:noFill/>
          <a:ln w="38100" cap="flat" cmpd="sng" algn="ctr">
            <a:solidFill>
              <a:srgbClr val="61616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32467" y="1205468"/>
            <a:ext cx="2429933" cy="2082800"/>
          </a:xfrm>
          <a:prstGeom prst="rect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3262867"/>
            <a:ext cx="198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Intracommunicator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96468" y="32882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Intercommunicator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0" y="849868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861536"/>
            <a:ext cx="9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Non-Collective Communicator Creation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14478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098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0480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100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482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102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484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0104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2286000"/>
            <a:ext cx="212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MPI_COMM_SELF</a:t>
            </a:r>
          </a:p>
          <a:p>
            <a:r>
              <a:rPr lang="en-US" dirty="0" smtClean="0"/>
              <a:t>(</a:t>
            </a:r>
            <a:r>
              <a:rPr lang="en-US" i="1" dirty="0" err="1" smtClean="0"/>
              <a:t>intra</a:t>
            </a:r>
            <a:r>
              <a:rPr lang="en-US" dirty="0" err="1" smtClean="0"/>
              <a:t>communicator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371600" y="1524000"/>
            <a:ext cx="15240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971800" y="1524000"/>
            <a:ext cx="15240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1524000"/>
            <a:ext cx="15240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172200" y="1524000"/>
            <a:ext cx="15240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286000"/>
            <a:ext cx="2407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MPI_Intercomm_create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i="1" dirty="0" smtClean="0"/>
              <a:t>inter</a:t>
            </a:r>
            <a:r>
              <a:rPr lang="en-US" dirty="0" smtClean="0"/>
              <a:t>communicator)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7696200" y="2057400"/>
            <a:ext cx="38100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990600" y="2057400"/>
            <a:ext cx="457202" cy="2286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1447800" y="3276599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048000" y="3276599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648200" y="3276599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248400" y="3276600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5400000">
            <a:off x="4152900" y="2781300"/>
            <a:ext cx="8382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3352800" y="2526268"/>
            <a:ext cx="2417812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MPI_Intercomm_merge</a:t>
            </a:r>
            <a:endParaRPr lang="en-US" dirty="0" smtClean="0"/>
          </a:p>
        </p:txBody>
      </p:sp>
      <p:sp>
        <p:nvSpPr>
          <p:cNvPr id="94" name="Rectangle 93"/>
          <p:cNvSpPr/>
          <p:nvPr/>
        </p:nvSpPr>
        <p:spPr bwMode="auto">
          <a:xfrm>
            <a:off x="1371600" y="3200400"/>
            <a:ext cx="31242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572000" y="3200400"/>
            <a:ext cx="31242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1447800" y="4571999"/>
            <a:ext cx="29718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648200" y="4571999"/>
            <a:ext cx="30480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10" name="Straight Arrow Connector 109"/>
          <p:cNvCxnSpPr>
            <a:endCxn id="111" idx="0"/>
          </p:cNvCxnSpPr>
          <p:nvPr/>
        </p:nvCxnSpPr>
        <p:spPr bwMode="auto">
          <a:xfrm rot="5400000">
            <a:off x="4343400" y="4267200"/>
            <a:ext cx="4572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1" name="Rectangle 110"/>
          <p:cNvSpPr/>
          <p:nvPr/>
        </p:nvSpPr>
        <p:spPr bwMode="auto">
          <a:xfrm>
            <a:off x="1371600" y="4495800"/>
            <a:ext cx="64008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1447800" y="5715000"/>
            <a:ext cx="62484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43" name="Straight Arrow Connector 142"/>
          <p:cNvCxnSpPr/>
          <p:nvPr/>
        </p:nvCxnSpPr>
        <p:spPr bwMode="auto">
          <a:xfrm rot="5400000">
            <a:off x="4342606" y="5485606"/>
            <a:ext cx="4572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8001000" y="5715000"/>
            <a:ext cx="53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 Dingbats"/>
                <a:ea typeface="Zapf Dingbats"/>
                <a:cs typeface="Zapf Dingbats"/>
              </a:rPr>
              <a:t>✓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15240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22860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47" name="Rounded Rectangle 146"/>
          <p:cNvSpPr/>
          <p:nvPr/>
        </p:nvSpPr>
        <p:spPr bwMode="auto">
          <a:xfrm>
            <a:off x="31242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48" name="Rounded Rectangle 147"/>
          <p:cNvSpPr/>
          <p:nvPr/>
        </p:nvSpPr>
        <p:spPr bwMode="auto">
          <a:xfrm>
            <a:off x="38862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49" name="Rounded Rectangle 148"/>
          <p:cNvSpPr/>
          <p:nvPr/>
        </p:nvSpPr>
        <p:spPr bwMode="auto">
          <a:xfrm>
            <a:off x="47244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50" name="Rounded Rectangle 149"/>
          <p:cNvSpPr/>
          <p:nvPr/>
        </p:nvSpPr>
        <p:spPr bwMode="auto">
          <a:xfrm>
            <a:off x="54864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51" name="Rounded Rectangle 150"/>
          <p:cNvSpPr/>
          <p:nvPr/>
        </p:nvSpPr>
        <p:spPr bwMode="auto">
          <a:xfrm>
            <a:off x="63246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70866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161" name="Rounded Rectangle 160"/>
          <p:cNvSpPr/>
          <p:nvPr/>
        </p:nvSpPr>
        <p:spPr bwMode="auto">
          <a:xfrm>
            <a:off x="15240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22860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63" name="Rounded Rectangle 162"/>
          <p:cNvSpPr/>
          <p:nvPr/>
        </p:nvSpPr>
        <p:spPr bwMode="auto">
          <a:xfrm>
            <a:off x="31242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64" name="Rounded Rectangle 163"/>
          <p:cNvSpPr/>
          <p:nvPr/>
        </p:nvSpPr>
        <p:spPr bwMode="auto">
          <a:xfrm>
            <a:off x="38862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65" name="Rounded Rectangle 164"/>
          <p:cNvSpPr/>
          <p:nvPr/>
        </p:nvSpPr>
        <p:spPr bwMode="auto">
          <a:xfrm>
            <a:off x="47244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66" name="Rounded Rectangle 165"/>
          <p:cNvSpPr/>
          <p:nvPr/>
        </p:nvSpPr>
        <p:spPr bwMode="auto">
          <a:xfrm>
            <a:off x="54864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67" name="Rounded Rectangle 166"/>
          <p:cNvSpPr/>
          <p:nvPr/>
        </p:nvSpPr>
        <p:spPr bwMode="auto">
          <a:xfrm>
            <a:off x="63246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68" name="Rounded Rectangle 167"/>
          <p:cNvSpPr/>
          <p:nvPr/>
        </p:nvSpPr>
        <p:spPr bwMode="auto">
          <a:xfrm>
            <a:off x="70866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169" name="Rounded Rectangle 168"/>
          <p:cNvSpPr/>
          <p:nvPr/>
        </p:nvSpPr>
        <p:spPr bwMode="auto">
          <a:xfrm>
            <a:off x="15240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2860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71" name="Rounded Rectangle 170"/>
          <p:cNvSpPr/>
          <p:nvPr/>
        </p:nvSpPr>
        <p:spPr bwMode="auto">
          <a:xfrm>
            <a:off x="31242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72" name="Rounded Rectangle 171"/>
          <p:cNvSpPr/>
          <p:nvPr/>
        </p:nvSpPr>
        <p:spPr bwMode="auto">
          <a:xfrm>
            <a:off x="38862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7244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74" name="Rounded Rectangle 173"/>
          <p:cNvSpPr/>
          <p:nvPr/>
        </p:nvSpPr>
        <p:spPr bwMode="auto">
          <a:xfrm>
            <a:off x="54864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63246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76" name="Rounded Rectangle 175"/>
          <p:cNvSpPr/>
          <p:nvPr/>
        </p:nvSpPr>
        <p:spPr bwMode="auto">
          <a:xfrm>
            <a:off x="70866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177" name="Rounded Rectangle 176"/>
          <p:cNvSpPr/>
          <p:nvPr/>
        </p:nvSpPr>
        <p:spPr bwMode="auto">
          <a:xfrm>
            <a:off x="15240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78" name="Rounded Rectangle 177"/>
          <p:cNvSpPr/>
          <p:nvPr/>
        </p:nvSpPr>
        <p:spPr bwMode="auto">
          <a:xfrm>
            <a:off x="22860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79" name="Rounded Rectangle 178"/>
          <p:cNvSpPr/>
          <p:nvPr/>
        </p:nvSpPr>
        <p:spPr bwMode="auto">
          <a:xfrm>
            <a:off x="31242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80" name="Rounded Rectangle 179"/>
          <p:cNvSpPr/>
          <p:nvPr/>
        </p:nvSpPr>
        <p:spPr bwMode="auto">
          <a:xfrm>
            <a:off x="38862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81" name="Rounded Rectangle 180"/>
          <p:cNvSpPr/>
          <p:nvPr/>
        </p:nvSpPr>
        <p:spPr bwMode="auto">
          <a:xfrm>
            <a:off x="47244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82" name="Rounded Rectangle 181"/>
          <p:cNvSpPr/>
          <p:nvPr/>
        </p:nvSpPr>
        <p:spPr bwMode="auto">
          <a:xfrm>
            <a:off x="54864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83" name="Rounded Rectangle 182"/>
          <p:cNvSpPr/>
          <p:nvPr/>
        </p:nvSpPr>
        <p:spPr bwMode="auto">
          <a:xfrm>
            <a:off x="63246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84" name="Rounded Rectangle 183"/>
          <p:cNvSpPr/>
          <p:nvPr/>
        </p:nvSpPr>
        <p:spPr bwMode="auto">
          <a:xfrm>
            <a:off x="70866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9" grpId="0" animBg="1"/>
      <p:bldP spid="30" grpId="0" animBg="1"/>
      <p:bldP spid="31" grpId="0" animBg="1"/>
      <p:bldP spid="32" grpId="0" animBg="1"/>
      <p:bldP spid="33" grpId="0"/>
      <p:bldP spid="55" grpId="0" animBg="1"/>
      <p:bldP spid="55" grpId="1" animBg="1"/>
      <p:bldP spid="57" grpId="0" animBg="1"/>
      <p:bldP spid="57" grpId="1" animBg="1"/>
      <p:bldP spid="60" grpId="0" animBg="1"/>
      <p:bldP spid="60" grpId="1" animBg="1"/>
      <p:bldP spid="61" grpId="0" animBg="1"/>
      <p:bldP spid="61" grpId="1" animBg="1"/>
      <p:bldP spid="93" grpId="0" animBg="1"/>
      <p:bldP spid="93" grpId="1" animBg="1"/>
      <p:bldP spid="94" grpId="0" animBg="1"/>
      <p:bldP spid="95" grpId="0" animBg="1"/>
      <p:bldP spid="104" grpId="2" animBg="1"/>
      <p:bldP spid="106" grpId="2" animBg="1"/>
      <p:bldP spid="111" grpId="0" animBg="1"/>
      <p:bldP spid="140" grpId="0" animBg="1"/>
      <p:bldP spid="144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Non-Collective Algorithm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5588000" cy="508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1293" y="2133600"/>
            <a:ext cx="2480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Translate group ranks to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ordered list of ranks on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parent communicator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1293" y="35052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Calculate my group ID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1293" y="4038600"/>
            <a:ext cx="114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Left group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1293" y="4724400"/>
            <a:ext cx="126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Right group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5943600" y="1981200"/>
            <a:ext cx="304800" cy="1219200"/>
          </a:xfrm>
          <a:prstGeom prst="rightBrace">
            <a:avLst/>
          </a:prstGeom>
          <a:noFill/>
          <a:ln w="254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ight Brace 11"/>
          <p:cNvSpPr/>
          <p:nvPr/>
        </p:nvSpPr>
        <p:spPr bwMode="auto">
          <a:xfrm>
            <a:off x="6067986" y="4038600"/>
            <a:ext cx="152400" cy="381000"/>
          </a:xfrm>
          <a:prstGeom prst="rightBrace">
            <a:avLst/>
          </a:prstGeom>
          <a:noFill/>
          <a:ln w="254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6067986" y="4724400"/>
            <a:ext cx="152400" cy="381000"/>
          </a:xfrm>
          <a:prstGeom prst="rightBrace">
            <a:avLst/>
          </a:prstGeom>
          <a:noFill/>
          <a:ln w="254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3962400" y="3657600"/>
            <a:ext cx="2057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Blue Gene/P at Argonne</a:t>
            </a:r>
          </a:p>
          <a:p>
            <a:pPr lvl="1"/>
            <a:r>
              <a:rPr lang="en-US" dirty="0" smtClean="0"/>
              <a:t>Node: 4 Core, 850 MHz PowerPC 450 processor, 2GB memory</a:t>
            </a:r>
          </a:p>
          <a:p>
            <a:pPr lvl="1"/>
            <a:r>
              <a:rPr lang="en-US" dirty="0" smtClean="0"/>
              <a:t>Rack: 1024 Nodes</a:t>
            </a:r>
          </a:p>
          <a:p>
            <a:pPr lvl="1"/>
            <a:r>
              <a:rPr lang="en-US" dirty="0" smtClean="0"/>
              <a:t>40 Racks = 163,840 cores</a:t>
            </a:r>
          </a:p>
          <a:p>
            <a:pPr lvl="1"/>
            <a:r>
              <a:rPr lang="en-US" dirty="0" smtClean="0"/>
              <a:t>IBM MPI, derived from MPICH2</a:t>
            </a:r>
          </a:p>
          <a:p>
            <a:endParaRPr lang="en-US" dirty="0" smtClean="0"/>
          </a:p>
          <a:p>
            <a:r>
              <a:rPr lang="en-US" dirty="0" smtClean="0"/>
              <a:t>Currently limited to two racks</a:t>
            </a:r>
          </a:p>
          <a:p>
            <a:pPr lvl="1"/>
            <a:r>
              <a:rPr lang="en-US" dirty="0" smtClean="0"/>
              <a:t>Bug in MPI intercommunicators; still looking into it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</a:t>
            </a:r>
            <a:r>
              <a:rPr lang="en-US" dirty="0" err="1" smtClean="0"/>
              <a:t>Microbenchmark</a:t>
            </a:r>
            <a:endParaRPr lang="en-US" dirty="0"/>
          </a:p>
        </p:txBody>
      </p:sp>
      <p:pic>
        <p:nvPicPr>
          <p:cNvPr id="5" name="Content Placeholder 4" descr="bgp-create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9625" r="-9625"/>
              <a:stretch>
                <a:fillRect/>
              </a:stretch>
            </p:blipFill>
          </mc:Choice>
          <mc:Fallback>
            <p:blipFill>
              <a:blip r:embed="rId3"/>
              <a:srcRect l="-9625" r="-9625"/>
              <a:stretch>
                <a:fillRect/>
              </a:stretch>
            </p:blipFill>
          </mc:Fallback>
        </mc:AlternateContent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6200" y="1676400"/>
            <a:ext cx="98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O(log</a:t>
            </a:r>
            <a:r>
              <a:rPr lang="en-US" baseline="30000" dirty="0" smtClean="0"/>
              <a:t>2 </a:t>
            </a:r>
            <a:r>
              <a:rPr lang="en-US" dirty="0" err="1" smtClean="0"/>
              <a:t>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4038600"/>
            <a:ext cx="93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blue_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blue_2007.potx</Template>
  <TotalTime>1110</TotalTime>
  <Words>858</Words>
  <Application>Microsoft Macintosh PowerPoint</Application>
  <PresentationFormat>On-screen Show (4:3)</PresentationFormat>
  <Paragraphs>291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blue_2007</vt:lpstr>
      <vt:lpstr>Non-Collective Communicator Creation in MPI</vt:lpstr>
      <vt:lpstr>Outline</vt:lpstr>
      <vt:lpstr>MPI Communicators</vt:lpstr>
      <vt:lpstr>Non-Collective Communicator Creation</vt:lpstr>
      <vt:lpstr>Intercommunicator Creation</vt:lpstr>
      <vt:lpstr>Non-Collective Communicator Creation Algorithm</vt:lpstr>
      <vt:lpstr>Non-Collective Algorithm in Detail</vt:lpstr>
      <vt:lpstr>Experimental Evaluation</vt:lpstr>
      <vt:lpstr>Evaluation: Microbenchmark</vt:lpstr>
      <vt:lpstr>Case Study: Markov Chain Monte Carlo</vt:lpstr>
      <vt:lpstr>MCMC Load Balancing</vt:lpstr>
      <vt:lpstr>MCMC Benchmark Kernel</vt:lpstr>
      <vt:lpstr>Evaluation: Load Balancing Benchmark Results</vt:lpstr>
      <vt:lpstr>Proposed MPI Extensions</vt:lpstr>
      <vt:lpstr>Conclusions</vt:lpstr>
      <vt:lpstr>Slide 16</vt:lpstr>
      <vt:lpstr>Asynchronous Load Balancing</vt:lpstr>
      <vt:lpstr>Collective Load Balancing (i = 2)</vt:lpstr>
      <vt:lpstr>Number of Regrouping Operations on 8k Cores</vt:lpstr>
    </vt:vector>
  </TitlesOfParts>
  <Manager/>
  <Company>Argonne National Laboratory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 Seminar Talk</dc:title>
  <dc:subject/>
  <dc:creator>James Dinan</dc:creator>
  <cp:keywords/>
  <dc:description/>
  <cp:lastModifiedBy>James Dinan</cp:lastModifiedBy>
  <cp:revision>116</cp:revision>
  <dcterms:created xsi:type="dcterms:W3CDTF">2011-09-20T12:35:07Z</dcterms:created>
  <dcterms:modified xsi:type="dcterms:W3CDTF">2011-09-20T12:43:06Z</dcterms:modified>
  <cp:category/>
</cp:coreProperties>
</file>