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77" r:id="rId10"/>
    <p:sldId id="278" r:id="rId11"/>
    <p:sldId id="279" r:id="rId12"/>
    <p:sldId id="280" r:id="rId13"/>
    <p:sldId id="276" r:id="rId14"/>
    <p:sldId id="281" r:id="rId15"/>
    <p:sldId id="282" r:id="rId16"/>
    <p:sldId id="283" r:id="rId17"/>
    <p:sldId id="285" r:id="rId18"/>
    <p:sldId id="286" r:id="rId19"/>
    <p:sldId id="272" r:id="rId20"/>
    <p:sldId id="268" r:id="rId21"/>
    <p:sldId id="269" r:id="rId22"/>
    <p:sldId id="270" r:id="rId23"/>
    <p:sldId id="271" r:id="rId24"/>
    <p:sldId id="273" r:id="rId25"/>
    <p:sldId id="274" r:id="rId26"/>
    <p:sldId id="27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8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C08A0F-700C-4FF2-A184-6579FD007ABA}" type="datetimeFigureOut">
              <a:rPr lang="en-US" smtClean="0"/>
              <a:pPr/>
              <a:t>12/20/2011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B57F8E-289E-47F9-9CBC-ACF9D78CF71B}" type="slidenum">
              <a:rPr lang="en-US" smtClean="0"/>
              <a:pPr/>
              <a:t>‹#›</a:t>
            </a:fld>
            <a:endParaRPr lang="en-US"/>
          </a:p>
        </p:txBody>
      </p:sp>
    </p:spTree>
    <p:extLst>
      <p:ext uri="{BB962C8B-B14F-4D97-AF65-F5344CB8AC3E}">
        <p14:creationId xmlns:p14="http://schemas.microsoft.com/office/powerpoint/2010/main" val="62620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dirty="0" smtClean="0"/>
              <a:t>Our method is inspired by the conventional ABFT Recovery technique, but handle failure in a different way.</a:t>
            </a:r>
          </a:p>
          <a:p>
            <a:pPr>
              <a:spcBef>
                <a:spcPct val="0"/>
              </a:spcBef>
            </a:pPr>
            <a:r>
              <a:rPr lang="en-US" altLang="zh-CN" dirty="0" smtClean="0"/>
              <a:t>Suppose we have 3 compute nodes, P1, P2 and P3, and we add another node P4 as the redundant nodes. And Di represents the data on Pi.</a:t>
            </a:r>
          </a:p>
          <a:p>
            <a:pPr>
              <a:spcBef>
                <a:spcPct val="0"/>
              </a:spcBef>
            </a:pPr>
            <a:r>
              <a:rPr lang="en-US" altLang="zh-CN" dirty="0" smtClean="0"/>
              <a:t>We suppose that at any time during the computation satisfies D1 + D2 + D3 = E </a:t>
            </a:r>
          </a:p>
          <a:p>
            <a:pPr>
              <a:spcBef>
                <a:spcPct val="0"/>
              </a:spcBef>
            </a:pPr>
            <a:r>
              <a:rPr lang="en-US" altLang="zh-CN" dirty="0" smtClean="0"/>
              <a:t>If the </a:t>
            </a:r>
            <a:r>
              <a:rPr lang="en-US" altLang="zh-CN" i="1" dirty="0" smtClean="0"/>
              <a:t>P2 failed, we replace it with </a:t>
            </a:r>
            <a:r>
              <a:rPr lang="en-US" altLang="zh-CN" dirty="0" smtClean="0"/>
              <a:t>the redundant node </a:t>
            </a:r>
            <a:r>
              <a:rPr lang="en-US" altLang="zh-CN" i="1" dirty="0" smtClean="0"/>
              <a:t>and continue the execution.</a:t>
            </a:r>
          </a:p>
          <a:p>
            <a:pPr>
              <a:spcBef>
                <a:spcPct val="0"/>
              </a:spcBef>
            </a:pPr>
            <a:endParaRPr lang="en-US" altLang="zh-CN" i="1" dirty="0" smtClean="0"/>
          </a:p>
          <a:p>
            <a:pPr>
              <a:spcBef>
                <a:spcPct val="0"/>
              </a:spcBef>
            </a:pPr>
            <a:r>
              <a:rPr lang="en-US" altLang="zh-CN" dirty="0" smtClean="0"/>
              <a:t>From the global view, the original data before the replacement is </a:t>
            </a:r>
          </a:p>
          <a:p>
            <a:pPr>
              <a:spcBef>
                <a:spcPct val="0"/>
              </a:spcBef>
            </a:pPr>
            <a:r>
              <a:rPr lang="it-IT" altLang="zh-CN" i="1" dirty="0" smtClean="0"/>
              <a:t>D = (D1 · · ·Di−1DiDi+1 · · ·Dn); </a:t>
            </a:r>
          </a:p>
          <a:p>
            <a:pPr>
              <a:spcBef>
                <a:spcPct val="0"/>
              </a:spcBef>
            </a:pPr>
            <a:r>
              <a:rPr lang="en-US" altLang="zh-CN" dirty="0" smtClean="0"/>
              <a:t>and the transformed data after the replacement is </a:t>
            </a:r>
            <a:r>
              <a:rPr lang="en-US" altLang="zh-CN" i="1" dirty="0" smtClean="0"/>
              <a:t>D</a:t>
            </a:r>
            <a:r>
              <a:rPr lang="it-IT" altLang="zh-CN" i="1" dirty="0" smtClean="0"/>
              <a:t>′ = (D1 · · ·Di−1EDi+1 · · ·Dn):</a:t>
            </a:r>
          </a:p>
          <a:p>
            <a:pPr>
              <a:spcBef>
                <a:spcPct val="0"/>
              </a:spcBef>
            </a:pPr>
            <a:r>
              <a:rPr lang="it-IT" altLang="zh-CN" i="1" dirty="0" smtClean="0"/>
              <a:t>‘ :Prime </a:t>
            </a:r>
          </a:p>
          <a:p>
            <a:pPr>
              <a:spcBef>
                <a:spcPct val="0"/>
              </a:spcBef>
            </a:pPr>
            <a:r>
              <a:rPr lang="en-US" altLang="zh-CN" dirty="0" smtClean="0"/>
              <a:t>If we assume </a:t>
            </a:r>
          </a:p>
          <a:p>
            <a:pPr>
              <a:spcBef>
                <a:spcPct val="0"/>
              </a:spcBef>
            </a:pPr>
            <a:r>
              <a:rPr lang="en-US" altLang="zh-CN" i="1" dirty="0" smtClean="0"/>
              <a:t>D′ = D × T,</a:t>
            </a:r>
          </a:p>
          <a:p>
            <a:pPr>
              <a:spcBef>
                <a:spcPct val="0"/>
              </a:spcBef>
            </a:pPr>
            <a:r>
              <a:rPr lang="en-US" altLang="zh-CN" i="1" dirty="0" smtClean="0"/>
              <a:t>then T can be represented as an </a:t>
            </a:r>
            <a:r>
              <a:rPr lang="en-US" altLang="zh-CN" i="1" dirty="0" err="1" smtClean="0"/>
              <a:t>n×n</a:t>
            </a:r>
            <a:r>
              <a:rPr lang="en-US" altLang="zh-CN" i="1" dirty="0" smtClean="0"/>
              <a:t> matrix in this </a:t>
            </a:r>
            <a:r>
              <a:rPr lang="en-US" altLang="zh-CN" dirty="0" smtClean="0"/>
              <a:t>form.</a:t>
            </a:r>
          </a:p>
          <a:p>
            <a:pPr>
              <a:spcBef>
                <a:spcPct val="0"/>
              </a:spcBef>
            </a:pPr>
            <a:r>
              <a:rPr lang="en-US" altLang="zh-CN" dirty="0" smtClean="0"/>
              <a:t>At the end of computation, the original correct solution based on D can be algorithmically recovered using matrix T.</a:t>
            </a:r>
          </a:p>
          <a:p>
            <a:pPr>
              <a:spcBef>
                <a:spcPct val="0"/>
              </a:spcBef>
            </a:pPr>
            <a:endParaRPr lang="en-US" altLang="zh-CN" dirty="0"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itchFamily="18" charset="0"/>
                <a:ea typeface="宋体" charset="-122"/>
              </a:defRPr>
            </a:lvl1pPr>
            <a:lvl2pPr marL="742950" indent="-285750">
              <a:defRPr>
                <a:solidFill>
                  <a:schemeClr val="tx1"/>
                </a:solidFill>
                <a:latin typeface="Century Schoolbook" pitchFamily="18" charset="0"/>
                <a:ea typeface="宋体" charset="-122"/>
              </a:defRPr>
            </a:lvl2pPr>
            <a:lvl3pPr marL="1143000" indent="-228600">
              <a:defRPr>
                <a:solidFill>
                  <a:schemeClr val="tx1"/>
                </a:solidFill>
                <a:latin typeface="Century Schoolbook" pitchFamily="18" charset="0"/>
                <a:ea typeface="宋体" charset="-122"/>
              </a:defRPr>
            </a:lvl3pPr>
            <a:lvl4pPr marL="1600200" indent="-228600">
              <a:defRPr>
                <a:solidFill>
                  <a:schemeClr val="tx1"/>
                </a:solidFill>
                <a:latin typeface="Century Schoolbook" pitchFamily="18" charset="0"/>
                <a:ea typeface="宋体" charset="-122"/>
              </a:defRPr>
            </a:lvl4pPr>
            <a:lvl5pPr marL="2057400" indent="-228600">
              <a:defRPr>
                <a:solidFill>
                  <a:schemeClr val="tx1"/>
                </a:solidFill>
                <a:latin typeface="Century Schoolbook" pitchFamily="18" charset="0"/>
                <a:ea typeface="宋体" charset="-122"/>
              </a:defRPr>
            </a:lvl5pPr>
            <a:lvl6pPr marL="2514600" indent="-228600" fontAlgn="base">
              <a:spcBef>
                <a:spcPct val="0"/>
              </a:spcBef>
              <a:spcAft>
                <a:spcPct val="0"/>
              </a:spcAft>
              <a:defRPr>
                <a:solidFill>
                  <a:schemeClr val="tx1"/>
                </a:solidFill>
                <a:latin typeface="Century Schoolbook" pitchFamily="18" charset="0"/>
                <a:ea typeface="宋体" charset="-122"/>
              </a:defRPr>
            </a:lvl6pPr>
            <a:lvl7pPr marL="2971800" indent="-228600" fontAlgn="base">
              <a:spcBef>
                <a:spcPct val="0"/>
              </a:spcBef>
              <a:spcAft>
                <a:spcPct val="0"/>
              </a:spcAft>
              <a:defRPr>
                <a:solidFill>
                  <a:schemeClr val="tx1"/>
                </a:solidFill>
                <a:latin typeface="Century Schoolbook" pitchFamily="18" charset="0"/>
                <a:ea typeface="宋体" charset="-122"/>
              </a:defRPr>
            </a:lvl7pPr>
            <a:lvl8pPr marL="3429000" indent="-228600" fontAlgn="base">
              <a:spcBef>
                <a:spcPct val="0"/>
              </a:spcBef>
              <a:spcAft>
                <a:spcPct val="0"/>
              </a:spcAft>
              <a:defRPr>
                <a:solidFill>
                  <a:schemeClr val="tx1"/>
                </a:solidFill>
                <a:latin typeface="Century Schoolbook" pitchFamily="18" charset="0"/>
                <a:ea typeface="宋体" charset="-122"/>
              </a:defRPr>
            </a:lvl8pPr>
            <a:lvl9pPr marL="3886200" indent="-228600" fontAlgn="base">
              <a:spcBef>
                <a:spcPct val="0"/>
              </a:spcBef>
              <a:spcAft>
                <a:spcPct val="0"/>
              </a:spcAft>
              <a:defRPr>
                <a:solidFill>
                  <a:schemeClr val="tx1"/>
                </a:solidFill>
                <a:latin typeface="Century Schoolbook" pitchFamily="18" charset="0"/>
                <a:ea typeface="宋体" charset="-122"/>
              </a:defRPr>
            </a:lvl9pPr>
          </a:lstStyle>
          <a:p>
            <a:fld id="{C571CB53-AFE0-4A26-B9DB-B00DF4379F63}" type="slidenum">
              <a:rPr lang="zh-CN" altLang="en-US">
                <a:latin typeface="Calibri" pitchFamily="34" charset="0"/>
              </a:rPr>
              <a:pPr/>
              <a:t>14</a:t>
            </a:fld>
            <a:endParaRPr lang="zh-CN" alt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dirty="0" smtClean="0"/>
              <a:t>To demonstrate the feasibility [,</a:t>
            </a:r>
            <a:r>
              <a:rPr lang="en-US" altLang="zh-CN" dirty="0" err="1" smtClean="0"/>
              <a:t>fi:zə'bɪlətɪ</a:t>
            </a:r>
            <a:r>
              <a:rPr lang="en-US" altLang="zh-CN" dirty="0" smtClean="0"/>
              <a:t>] of our method, we incorporate  fault tolerance into … using the method.</a:t>
            </a:r>
          </a:p>
          <a:p>
            <a:pPr>
              <a:spcBef>
                <a:spcPct val="0"/>
              </a:spcBef>
            </a:pPr>
            <a:r>
              <a:rPr lang="en-US" altLang="zh-CN" dirty="0" smtClean="0"/>
              <a:t>HPL is a widely used benchmark for ranking …</a:t>
            </a:r>
          </a:p>
          <a:p>
            <a:pPr>
              <a:spcBef>
                <a:spcPct val="0"/>
              </a:spcBef>
            </a:pPr>
            <a:r>
              <a:rPr lang="en-US" altLang="zh-CN" dirty="0" smtClean="0"/>
              <a:t>it solves Ax = b using Gaussian Elimination.</a:t>
            </a:r>
          </a:p>
          <a:p>
            <a:pPr>
              <a:spcBef>
                <a:spcPct val="0"/>
              </a:spcBef>
            </a:pPr>
            <a:r>
              <a:rPr lang="en-US" altLang="zh-CN" dirty="0" smtClean="0"/>
              <a:t>The main algorithm of HPL consists of several iterations  of computation phases and communication phases. </a:t>
            </a:r>
          </a:p>
          <a:p>
            <a:pPr>
              <a:spcBef>
                <a:spcPct val="0"/>
              </a:spcBef>
            </a:pPr>
            <a:r>
              <a:rPr lang="en-US" altLang="zh-CN" dirty="0" smtClean="0"/>
              <a:t>At the end, there is an back substitution phase, the solution x could be obtained by solving the upper-triangular system </a:t>
            </a:r>
            <a:r>
              <a:rPr lang="en-US" altLang="zh-CN" dirty="0" err="1" smtClean="0"/>
              <a:t>Ux</a:t>
            </a:r>
            <a:r>
              <a:rPr lang="en-US" altLang="zh-CN" dirty="0" smtClean="0"/>
              <a:t> = L-1 b </a:t>
            </a:r>
          </a:p>
          <a:p>
            <a:pPr>
              <a:spcBef>
                <a:spcPct val="0"/>
              </a:spcBef>
            </a:pPr>
            <a:r>
              <a:rPr lang="en-US" altLang="zh-CN" dirty="0" smtClean="0"/>
              <a:t>the inverse matrix of L times b</a:t>
            </a:r>
          </a:p>
          <a:p>
            <a:pPr>
              <a:spcBef>
                <a:spcPct val="0"/>
              </a:spcBef>
            </a:pPr>
            <a:endParaRPr lang="en-US" altLang="zh-CN" dirty="0" smtClean="0"/>
          </a:p>
          <a:p>
            <a:pPr>
              <a:spcBef>
                <a:spcPct val="0"/>
              </a:spcBef>
            </a:pPr>
            <a:r>
              <a:rPr lang="en-US" altLang="zh-CN" dirty="0" smtClean="0"/>
              <a:t>More importantly, we could prove that at the end of each iteration, the checksum relationship could be maintained. Based on this, we could adopt our ABFT hot-replacement technique to handle failures in computation.</a:t>
            </a:r>
            <a:endParaRPr lang="zh-CN" altLang="en-US" dirty="0"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itchFamily="18" charset="0"/>
                <a:ea typeface="宋体" charset="-122"/>
              </a:defRPr>
            </a:lvl1pPr>
            <a:lvl2pPr marL="742950" indent="-285750">
              <a:defRPr>
                <a:solidFill>
                  <a:schemeClr val="tx1"/>
                </a:solidFill>
                <a:latin typeface="Century Schoolbook" pitchFamily="18" charset="0"/>
                <a:ea typeface="宋体" charset="-122"/>
              </a:defRPr>
            </a:lvl2pPr>
            <a:lvl3pPr marL="1143000" indent="-228600">
              <a:defRPr>
                <a:solidFill>
                  <a:schemeClr val="tx1"/>
                </a:solidFill>
                <a:latin typeface="Century Schoolbook" pitchFamily="18" charset="0"/>
                <a:ea typeface="宋体" charset="-122"/>
              </a:defRPr>
            </a:lvl3pPr>
            <a:lvl4pPr marL="1600200" indent="-228600">
              <a:defRPr>
                <a:solidFill>
                  <a:schemeClr val="tx1"/>
                </a:solidFill>
                <a:latin typeface="Century Schoolbook" pitchFamily="18" charset="0"/>
                <a:ea typeface="宋体" charset="-122"/>
              </a:defRPr>
            </a:lvl4pPr>
            <a:lvl5pPr marL="2057400" indent="-228600">
              <a:defRPr>
                <a:solidFill>
                  <a:schemeClr val="tx1"/>
                </a:solidFill>
                <a:latin typeface="Century Schoolbook" pitchFamily="18" charset="0"/>
                <a:ea typeface="宋体" charset="-122"/>
              </a:defRPr>
            </a:lvl5pPr>
            <a:lvl6pPr marL="2514600" indent="-228600" fontAlgn="base">
              <a:spcBef>
                <a:spcPct val="0"/>
              </a:spcBef>
              <a:spcAft>
                <a:spcPct val="0"/>
              </a:spcAft>
              <a:defRPr>
                <a:solidFill>
                  <a:schemeClr val="tx1"/>
                </a:solidFill>
                <a:latin typeface="Century Schoolbook" pitchFamily="18" charset="0"/>
                <a:ea typeface="宋体" charset="-122"/>
              </a:defRPr>
            </a:lvl6pPr>
            <a:lvl7pPr marL="2971800" indent="-228600" fontAlgn="base">
              <a:spcBef>
                <a:spcPct val="0"/>
              </a:spcBef>
              <a:spcAft>
                <a:spcPct val="0"/>
              </a:spcAft>
              <a:defRPr>
                <a:solidFill>
                  <a:schemeClr val="tx1"/>
                </a:solidFill>
                <a:latin typeface="Century Schoolbook" pitchFamily="18" charset="0"/>
                <a:ea typeface="宋体" charset="-122"/>
              </a:defRPr>
            </a:lvl7pPr>
            <a:lvl8pPr marL="3429000" indent="-228600" fontAlgn="base">
              <a:spcBef>
                <a:spcPct val="0"/>
              </a:spcBef>
              <a:spcAft>
                <a:spcPct val="0"/>
              </a:spcAft>
              <a:defRPr>
                <a:solidFill>
                  <a:schemeClr val="tx1"/>
                </a:solidFill>
                <a:latin typeface="Century Schoolbook" pitchFamily="18" charset="0"/>
                <a:ea typeface="宋体" charset="-122"/>
              </a:defRPr>
            </a:lvl8pPr>
            <a:lvl9pPr marL="3886200" indent="-228600" fontAlgn="base">
              <a:spcBef>
                <a:spcPct val="0"/>
              </a:spcBef>
              <a:spcAft>
                <a:spcPct val="0"/>
              </a:spcAft>
              <a:defRPr>
                <a:solidFill>
                  <a:schemeClr val="tx1"/>
                </a:solidFill>
                <a:latin typeface="Century Schoolbook" pitchFamily="18" charset="0"/>
                <a:ea typeface="宋体" charset="-122"/>
              </a:defRPr>
            </a:lvl9pPr>
          </a:lstStyle>
          <a:p>
            <a:fld id="{24A9D939-DEBA-419D-80B3-5C871931ECF6}" type="slidenum">
              <a:rPr lang="zh-CN" altLang="en-US">
                <a:latin typeface="Calibri" pitchFamily="34" charset="0"/>
              </a:rPr>
              <a:pPr/>
              <a:t>15</a:t>
            </a:fld>
            <a:endParaRPr lang="zh-CN"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smtClean="0"/>
              <a:t>In practice, the input matrix A is usually very large, so we distributed the data onto different processes and they compute in parallel.</a:t>
            </a:r>
          </a:p>
          <a:p>
            <a:pPr>
              <a:spcBef>
                <a:spcPct val="0"/>
              </a:spcBef>
            </a:pPr>
            <a:r>
              <a:rPr lang="en-US" altLang="zh-CN" smtClean="0"/>
              <a:t>In this figure, we represent the data on different processes in different color. And these are the redundancies.</a:t>
            </a:r>
          </a:p>
          <a:p>
            <a:pPr>
              <a:spcBef>
                <a:spcPct val="0"/>
              </a:spcBef>
            </a:pPr>
            <a:r>
              <a:rPr lang="en-US" altLang="zh-CN" smtClean="0"/>
              <a:t>If the green process failed, we replace the dead process column with the redundant process column. And continue the execution. </a:t>
            </a:r>
          </a:p>
          <a:p>
            <a:pPr>
              <a:spcBef>
                <a:spcPct val="0"/>
              </a:spcBef>
            </a:pPr>
            <a:endParaRPr lang="en-US" altLang="zh-CN" smtClean="0"/>
          </a:p>
          <a:p>
            <a:pPr>
              <a:spcBef>
                <a:spcPct val="0"/>
              </a:spcBef>
            </a:pPr>
            <a:r>
              <a:rPr lang="en-US" altLang="zh-CN" smtClean="0"/>
              <a:t>But there is a problem that  after the replacement the matrix U is not upper-triangular any more, and this will make us difficult to solve x in the back substitution phase.</a:t>
            </a:r>
          </a:p>
          <a:p>
            <a:pPr>
              <a:spcBef>
                <a:spcPct val="0"/>
              </a:spcBef>
            </a:pPr>
            <a:r>
              <a:rPr lang="en-US" altLang="zh-CN" smtClean="0"/>
              <a:t>Our solution is to recover the factorized data, and since these data will be used immediately. Actually it will only be used in the back substitution phase. To improve the performance, we could parallel the communication needed for the recovery with the succeeding computations.</a:t>
            </a:r>
          </a:p>
          <a:p>
            <a:pPr>
              <a:spcBef>
                <a:spcPct val="0"/>
              </a:spcBef>
            </a:pPr>
            <a:endParaRPr lang="en-US" altLang="zh-CN" smtClean="0"/>
          </a:p>
          <a:p>
            <a:pPr>
              <a:spcBef>
                <a:spcPct val="0"/>
              </a:spcBef>
            </a:pPr>
            <a:endParaRPr lang="en-US" altLang="zh-CN" smtClean="0"/>
          </a:p>
          <a:p>
            <a:pPr>
              <a:spcBef>
                <a:spcPct val="0"/>
              </a:spcBef>
            </a:pPr>
            <a:r>
              <a:rPr lang="en-US" altLang="zh-CN" smtClean="0"/>
              <a:t>In our implementation, we replace the whole column rather</a:t>
            </a:r>
          </a:p>
          <a:p>
            <a:pPr>
              <a:spcBef>
                <a:spcPct val="0"/>
              </a:spcBef>
            </a:pPr>
            <a:r>
              <a:rPr lang="en-US" altLang="zh-CN" smtClean="0"/>
              <a:t>than a single process upon process failure. Since processes</a:t>
            </a:r>
          </a:p>
          <a:p>
            <a:pPr>
              <a:spcBef>
                <a:spcPct val="0"/>
              </a:spcBef>
            </a:pPr>
            <a:r>
              <a:rPr lang="en-US" altLang="zh-CN" smtClean="0"/>
              <a:t>inside a column need to do some row swaps during the</a:t>
            </a:r>
          </a:p>
          <a:p>
            <a:pPr>
              <a:spcBef>
                <a:spcPct val="0"/>
              </a:spcBef>
            </a:pPr>
            <a:r>
              <a:rPr lang="en-US" altLang="zh-CN" smtClean="0"/>
              <a:t>computation, only replacing the dead process by a redundant</a:t>
            </a:r>
          </a:p>
          <a:p>
            <a:pPr>
              <a:spcBef>
                <a:spcPct val="0"/>
              </a:spcBef>
            </a:pPr>
            <a:r>
              <a:rPr lang="en-US" altLang="zh-CN" smtClean="0"/>
              <a:t>process will make the transformation matrix </a:t>
            </a:r>
            <a:r>
              <a:rPr lang="en-US" altLang="zh-CN" i="1" smtClean="0"/>
              <a:t>T difficult to</a:t>
            </a:r>
          </a:p>
          <a:p>
            <a:pPr>
              <a:spcBef>
                <a:spcPct val="0"/>
              </a:spcBef>
            </a:pPr>
            <a:r>
              <a:rPr lang="en-US" altLang="zh-CN" smtClean="0"/>
              <a:t>derive.</a:t>
            </a:r>
          </a:p>
          <a:p>
            <a:pPr>
              <a:spcBef>
                <a:spcPct val="0"/>
              </a:spcBef>
            </a:pPr>
            <a:endParaRPr lang="en-US" altLang="zh-CN" smtClean="0"/>
          </a:p>
          <a:p>
            <a:pPr>
              <a:spcBef>
                <a:spcPct val="0"/>
              </a:spcBef>
            </a:pPr>
            <a:r>
              <a:rPr lang="en-US" altLang="zh-CN" smtClean="0"/>
              <a:t>since the submatrix</a:t>
            </a:r>
          </a:p>
          <a:p>
            <a:pPr>
              <a:spcBef>
                <a:spcPct val="0"/>
              </a:spcBef>
            </a:pPr>
            <a:r>
              <a:rPr lang="en-US" altLang="zh-CN" smtClean="0"/>
              <a:t>that has been factorized before the failure occurrence is</a:t>
            </a:r>
          </a:p>
          <a:p>
            <a:pPr>
              <a:spcBef>
                <a:spcPct val="0"/>
              </a:spcBef>
            </a:pPr>
            <a:r>
              <a:rPr lang="en-US" altLang="zh-CN" smtClean="0"/>
              <a:t>replaced by redundancy. This will make it difficult to solve</a:t>
            </a:r>
          </a:p>
          <a:p>
            <a:pPr>
              <a:spcBef>
                <a:spcPct val="0"/>
              </a:spcBef>
            </a:pPr>
            <a:r>
              <a:rPr lang="en-US" altLang="zh-CN" i="1" smtClean="0"/>
              <a:t>Ux = L−1b. To overcome this issue, we do not replace</a:t>
            </a:r>
          </a:p>
          <a:p>
            <a:pPr>
              <a:spcBef>
                <a:spcPct val="0"/>
              </a:spcBef>
            </a:pPr>
            <a:r>
              <a:rPr lang="en-US" altLang="zh-CN" smtClean="0"/>
              <a:t>the already factorized data but, instead, recover them onto</a:t>
            </a:r>
          </a:p>
          <a:p>
            <a:pPr>
              <a:spcBef>
                <a:spcPct val="0"/>
              </a:spcBef>
            </a:pPr>
            <a:r>
              <a:rPr lang="en-US" altLang="zh-CN" smtClean="0"/>
              <a:t>the corresponding redundant processes.</a:t>
            </a: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itchFamily="18" charset="0"/>
                <a:ea typeface="宋体" charset="-122"/>
              </a:defRPr>
            </a:lvl1pPr>
            <a:lvl2pPr marL="742950" indent="-285750">
              <a:defRPr>
                <a:solidFill>
                  <a:schemeClr val="tx1"/>
                </a:solidFill>
                <a:latin typeface="Century Schoolbook" pitchFamily="18" charset="0"/>
                <a:ea typeface="宋体" charset="-122"/>
              </a:defRPr>
            </a:lvl2pPr>
            <a:lvl3pPr marL="1143000" indent="-228600">
              <a:defRPr>
                <a:solidFill>
                  <a:schemeClr val="tx1"/>
                </a:solidFill>
                <a:latin typeface="Century Schoolbook" pitchFamily="18" charset="0"/>
                <a:ea typeface="宋体" charset="-122"/>
              </a:defRPr>
            </a:lvl3pPr>
            <a:lvl4pPr marL="1600200" indent="-228600">
              <a:defRPr>
                <a:solidFill>
                  <a:schemeClr val="tx1"/>
                </a:solidFill>
                <a:latin typeface="Century Schoolbook" pitchFamily="18" charset="0"/>
                <a:ea typeface="宋体" charset="-122"/>
              </a:defRPr>
            </a:lvl4pPr>
            <a:lvl5pPr marL="2057400" indent="-228600">
              <a:defRPr>
                <a:solidFill>
                  <a:schemeClr val="tx1"/>
                </a:solidFill>
                <a:latin typeface="Century Schoolbook" pitchFamily="18" charset="0"/>
                <a:ea typeface="宋体" charset="-122"/>
              </a:defRPr>
            </a:lvl5pPr>
            <a:lvl6pPr marL="2514600" indent="-228600" fontAlgn="base">
              <a:spcBef>
                <a:spcPct val="0"/>
              </a:spcBef>
              <a:spcAft>
                <a:spcPct val="0"/>
              </a:spcAft>
              <a:defRPr>
                <a:solidFill>
                  <a:schemeClr val="tx1"/>
                </a:solidFill>
                <a:latin typeface="Century Schoolbook" pitchFamily="18" charset="0"/>
                <a:ea typeface="宋体" charset="-122"/>
              </a:defRPr>
            </a:lvl6pPr>
            <a:lvl7pPr marL="2971800" indent="-228600" fontAlgn="base">
              <a:spcBef>
                <a:spcPct val="0"/>
              </a:spcBef>
              <a:spcAft>
                <a:spcPct val="0"/>
              </a:spcAft>
              <a:defRPr>
                <a:solidFill>
                  <a:schemeClr val="tx1"/>
                </a:solidFill>
                <a:latin typeface="Century Schoolbook" pitchFamily="18" charset="0"/>
                <a:ea typeface="宋体" charset="-122"/>
              </a:defRPr>
            </a:lvl7pPr>
            <a:lvl8pPr marL="3429000" indent="-228600" fontAlgn="base">
              <a:spcBef>
                <a:spcPct val="0"/>
              </a:spcBef>
              <a:spcAft>
                <a:spcPct val="0"/>
              </a:spcAft>
              <a:defRPr>
                <a:solidFill>
                  <a:schemeClr val="tx1"/>
                </a:solidFill>
                <a:latin typeface="Century Schoolbook" pitchFamily="18" charset="0"/>
                <a:ea typeface="宋体" charset="-122"/>
              </a:defRPr>
            </a:lvl8pPr>
            <a:lvl9pPr marL="3886200" indent="-228600" fontAlgn="base">
              <a:spcBef>
                <a:spcPct val="0"/>
              </a:spcBef>
              <a:spcAft>
                <a:spcPct val="0"/>
              </a:spcAft>
              <a:defRPr>
                <a:solidFill>
                  <a:schemeClr val="tx1"/>
                </a:solidFill>
                <a:latin typeface="Century Schoolbook" pitchFamily="18" charset="0"/>
                <a:ea typeface="宋体" charset="-122"/>
              </a:defRPr>
            </a:lvl9pPr>
          </a:lstStyle>
          <a:p>
            <a:fld id="{5796D1B3-BA5E-4DC0-8CDF-1C7EB6321A80}" type="slidenum">
              <a:rPr lang="zh-CN" altLang="en-US">
                <a:latin typeface="Calibri" pitchFamily="34" charset="0"/>
              </a:rPr>
              <a:pPr/>
              <a:t>16</a:t>
            </a:fld>
            <a:endParaRPr lang="zh-CN" alt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85838" y="1671638"/>
            <a:ext cx="7696200" cy="1069975"/>
          </a:xfrm>
        </p:spPr>
        <p:txBody>
          <a:bodyPr/>
          <a:lstStyle>
            <a:lvl1pPr>
              <a:defRPr sz="30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985838" y="3505200"/>
            <a:ext cx="6400800" cy="1752600"/>
          </a:xfrm>
        </p:spPr>
        <p:txBody>
          <a:bodyPr/>
          <a:lstStyle>
            <a:lvl1pPr marL="0" indent="0">
              <a:buFont typeface="Wingdings" pitchFamily="2" charset="2"/>
              <a:buNone/>
              <a:defRPr sz="1800"/>
            </a:lvl1pPr>
          </a:lstStyle>
          <a:p>
            <a:r>
              <a:rPr lang="en-US" smtClean="0"/>
              <a:t>Click to edit Master subtitle style</a:t>
            </a:r>
            <a:endParaRPr lang="en-US" dirty="0"/>
          </a:p>
        </p:txBody>
      </p:sp>
      <p:pic>
        <p:nvPicPr>
          <p:cNvPr id="3079" name="Picture 7" descr="title header_Blue_646.jpg"/>
          <p:cNvPicPr>
            <a:picLocks noChangeAspect="1"/>
          </p:cNvPicPr>
          <p:nvPr/>
        </p:nvPicPr>
        <p:blipFill>
          <a:blip r:embed="rId2" cstate="print"/>
          <a:srcRect/>
          <a:stretch>
            <a:fillRect/>
          </a:stretch>
        </p:blipFill>
        <p:spPr bwMode="auto">
          <a:xfrm>
            <a:off x="0" y="0"/>
            <a:ext cx="9144000" cy="1106488"/>
          </a:xfrm>
          <a:prstGeom prst="rect">
            <a:avLst/>
          </a:prstGeom>
          <a:noFill/>
          <a:ln w="9525">
            <a:noFill/>
            <a:miter lim="800000"/>
            <a:headEnd/>
            <a:tailEnd/>
          </a:ln>
        </p:spPr>
      </p:pic>
      <p:pic>
        <p:nvPicPr>
          <p:cNvPr id="3080" name="Picture 7" descr="doe_black.jpg"/>
          <p:cNvPicPr>
            <a:picLocks noChangeAspect="1"/>
          </p:cNvPicPr>
          <p:nvPr/>
        </p:nvPicPr>
        <p:blipFill>
          <a:blip r:embed="rId3" cstate="print"/>
          <a:srcRect/>
          <a:stretch>
            <a:fillRect/>
          </a:stretch>
        </p:blipFill>
        <p:spPr bwMode="auto">
          <a:xfrm>
            <a:off x="7954963" y="6456363"/>
            <a:ext cx="960437" cy="231775"/>
          </a:xfrm>
          <a:prstGeom prst="rect">
            <a:avLst/>
          </a:prstGeom>
          <a:noFill/>
          <a:ln w="9525">
            <a:noFill/>
            <a:miter lim="800000"/>
            <a:headEnd/>
            <a:tailEnd/>
          </a:ln>
        </p:spPr>
      </p:pic>
      <p:pic>
        <p:nvPicPr>
          <p:cNvPr id="3081" name="Picture 8" descr="title footer_Blue_646.jpg"/>
          <p:cNvPicPr>
            <a:picLocks noChangeAspect="1"/>
          </p:cNvPicPr>
          <p:nvPr/>
        </p:nvPicPr>
        <p:blipFill>
          <a:blip r:embed="rId4" cstate="print"/>
          <a:srcRect/>
          <a:stretch>
            <a:fillRect/>
          </a:stretch>
        </p:blipFill>
        <p:spPr bwMode="auto">
          <a:xfrm>
            <a:off x="0" y="6794500"/>
            <a:ext cx="9144000" cy="635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5257800" y="6553200"/>
            <a:ext cx="3581400" cy="228600"/>
          </a:xfrm>
          <a:prstGeom prst="rect">
            <a:avLst/>
          </a:prstGeom>
        </p:spPr>
        <p:txBody>
          <a:bodyPr/>
          <a:lstStyle>
            <a:lvl1pPr marL="0" algn="ctr" defTabSz="914400" rtl="0" eaLnBrk="1" latinLnBrk="0" hangingPunct="1">
              <a:defRPr lang="en-US" sz="1200" b="1" kern="1200" smtClean="0">
                <a:solidFill>
                  <a:srgbClr val="000099"/>
                </a:solidFill>
                <a:latin typeface="+mn-lt"/>
                <a:ea typeface="+mn-ea"/>
                <a:cs typeface="+mn-cs"/>
              </a:defRPr>
            </a:lvl1pPr>
          </a:lstStyle>
          <a:p>
            <a:r>
              <a:rPr lang="en-US" smtClean="0"/>
              <a:t>HiPC (12/20/2011)</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143000"/>
            <a:ext cx="4038600" cy="51054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43000"/>
            <a:ext cx="4038600" cy="5105400"/>
          </a:xfrm>
        </p:spPr>
        <p:txBody>
          <a:bodyPr/>
          <a:lstStyle>
            <a:lvl1pPr>
              <a:defRPr sz="2400"/>
            </a:lvl1pPr>
            <a:lvl2pPr>
              <a:defRPr sz="2000"/>
            </a:lvl2pPr>
            <a:lvl3pPr>
              <a:defRPr sz="1800"/>
            </a:lvl3pPr>
            <a:lvl4pPr>
              <a:defRPr sz="1800"/>
            </a:lvl4pPr>
            <a:lvl5pPr>
              <a:defRPr sz="1800" u="none"/>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5257800" y="6553200"/>
            <a:ext cx="3581400" cy="228600"/>
          </a:xfrm>
          <a:prstGeom prst="rect">
            <a:avLst/>
          </a:prstGeom>
        </p:spPr>
        <p:txBody>
          <a:bodyPr/>
          <a:lstStyle>
            <a:lvl1pPr algn="ctr">
              <a:defRPr sz="1200" b="1">
                <a:solidFill>
                  <a:srgbClr val="000099"/>
                </a:solidFill>
              </a:defRPr>
            </a:lvl1pPr>
          </a:lstStyle>
          <a:p>
            <a:r>
              <a:rPr lang="en-US" smtClean="0"/>
              <a:t>HiPC (12/20/2011)</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4" name="Footer Placeholder 4"/>
          <p:cNvSpPr>
            <a:spLocks noGrp="1"/>
          </p:cNvSpPr>
          <p:nvPr>
            <p:ph type="ftr" sz="quarter" idx="3"/>
          </p:nvPr>
        </p:nvSpPr>
        <p:spPr>
          <a:xfrm>
            <a:off x="5257800" y="6553200"/>
            <a:ext cx="3581400" cy="228600"/>
          </a:xfrm>
          <a:prstGeom prst="rect">
            <a:avLst/>
          </a:prstGeom>
        </p:spPr>
        <p:txBody>
          <a:bodyPr/>
          <a:lstStyle>
            <a:lvl1pPr algn="ctr">
              <a:defRPr sz="1200" b="1">
                <a:solidFill>
                  <a:srgbClr val="000099"/>
                </a:solidFill>
              </a:defRPr>
            </a:lvl1pPr>
          </a:lstStyle>
          <a:p>
            <a:r>
              <a:rPr lang="en-US" smtClean="0"/>
              <a:t>HiPC (12/20/2011)</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3"/>
          </p:nvPr>
        </p:nvSpPr>
        <p:spPr>
          <a:xfrm>
            <a:off x="5257800" y="6553200"/>
            <a:ext cx="3581400" cy="228600"/>
          </a:xfrm>
          <a:prstGeom prst="rect">
            <a:avLst/>
          </a:prstGeom>
        </p:spPr>
        <p:txBody>
          <a:bodyPr/>
          <a:lstStyle>
            <a:lvl1pPr algn="ctr">
              <a:defRPr sz="1200" b="1">
                <a:solidFill>
                  <a:srgbClr val="000099"/>
                </a:solidFill>
              </a:defRPr>
            </a:lvl1pPr>
          </a:lstStyle>
          <a:p>
            <a:r>
              <a:rPr lang="en-US" smtClean="0"/>
              <a:t>HiPC (12/20/2011)</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5" descr="slide footer_blue_646.jpg"/>
          <p:cNvPicPr>
            <a:picLocks noChangeAspect="1"/>
          </p:cNvPicPr>
          <p:nvPr/>
        </p:nvPicPr>
        <p:blipFill>
          <a:blip r:embed="rId7" cstate="print"/>
          <a:srcRect/>
          <a:stretch>
            <a:fillRect/>
          </a:stretch>
        </p:blipFill>
        <p:spPr bwMode="auto">
          <a:xfrm>
            <a:off x="0" y="6324600"/>
            <a:ext cx="9144000" cy="530225"/>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792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1430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1" name="Picture 7" descr="slide header_646.jpg"/>
          <p:cNvPicPr>
            <a:picLocks noChangeAspect="1"/>
          </p:cNvPicPr>
          <p:nvPr/>
        </p:nvPicPr>
        <p:blipFill>
          <a:blip r:embed="rId8" cstate="print"/>
          <a:srcRect/>
          <a:stretch>
            <a:fillRect/>
          </a:stretch>
        </p:blipFill>
        <p:spPr bwMode="auto">
          <a:xfrm>
            <a:off x="0" y="0"/>
            <a:ext cx="9144000" cy="155575"/>
          </a:xfrm>
          <a:prstGeom prst="rect">
            <a:avLst/>
          </a:prstGeom>
          <a:noFill/>
          <a:ln w="9525">
            <a:noFill/>
            <a:miter lim="800000"/>
            <a:headEnd/>
            <a:tailEnd/>
          </a:ln>
        </p:spPr>
      </p:pic>
      <p:sp>
        <p:nvSpPr>
          <p:cNvPr id="10" name="Footer Placeholder 4"/>
          <p:cNvSpPr>
            <a:spLocks noGrp="1"/>
          </p:cNvSpPr>
          <p:nvPr>
            <p:ph type="ftr" sz="quarter" idx="3"/>
          </p:nvPr>
        </p:nvSpPr>
        <p:spPr>
          <a:xfrm>
            <a:off x="5257800" y="6553200"/>
            <a:ext cx="3581400" cy="228600"/>
          </a:xfrm>
          <a:prstGeom prst="rect">
            <a:avLst/>
          </a:prstGeom>
        </p:spPr>
        <p:txBody>
          <a:bodyPr/>
          <a:lstStyle>
            <a:lvl1pPr algn="ctr">
              <a:defRPr sz="1200" b="1">
                <a:solidFill>
                  <a:srgbClr val="000099"/>
                </a:solidFill>
              </a:defRPr>
            </a:lvl1pPr>
          </a:lstStyle>
          <a:p>
            <a:r>
              <a:rPr lang="en-US" smtClean="0"/>
              <a:t>HiPC (12/20/2011)</a:t>
            </a:r>
            <a:endParaRPr lang="en-US"/>
          </a:p>
        </p:txBody>
      </p:sp>
      <p:sp>
        <p:nvSpPr>
          <p:cNvPr id="8" name="Footer Placeholder 4"/>
          <p:cNvSpPr txBox="1">
            <a:spLocks/>
          </p:cNvSpPr>
          <p:nvPr/>
        </p:nvSpPr>
        <p:spPr>
          <a:xfrm>
            <a:off x="990600" y="6553200"/>
            <a:ext cx="2971800" cy="228600"/>
          </a:xfrm>
          <a:prstGeom prst="rect">
            <a:avLst/>
          </a:prstGeom>
        </p:spPr>
        <p:txBody>
          <a:bodyPr/>
          <a:lstStyle>
            <a:lvl1pPr>
              <a:defRPr sz="1200" b="1">
                <a:solidFill>
                  <a:schemeClr val="tx1">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C00000"/>
                </a:solidFill>
                <a:effectLst/>
                <a:uLnTx/>
                <a:uFillTx/>
                <a:latin typeface="+mn-lt"/>
                <a:ea typeface="+mn-ea"/>
                <a:cs typeface="+mn-cs"/>
              </a:rPr>
              <a:t>Pavan Balaji, Argonne National Laboratory</a:t>
            </a:r>
            <a:endParaRPr kumimoji="0" lang="en-US" sz="1200" b="1" i="0" u="none" strike="noStrike" kern="1200" cap="none" spc="0" normalizeH="0" baseline="0" noProof="0" dirty="0">
              <a:ln>
                <a:noFill/>
              </a:ln>
              <a:solidFill>
                <a:srgbClr val="C00000"/>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p:titleStyle>
    <p:bodyStyle>
      <a:lvl1pPr marL="342900" indent="-342900" algn="l" rtl="0" eaLnBrk="1" fontAlgn="base" hangingPunct="1">
        <a:lnSpc>
          <a:spcPct val="120000"/>
        </a:lnSpc>
        <a:spcBef>
          <a:spcPct val="20000"/>
        </a:spcBef>
        <a:spcAft>
          <a:spcPct val="0"/>
        </a:spcAft>
        <a:buClr>
          <a:srgbClr val="1F497D"/>
        </a:buClr>
        <a:buFont typeface="Wingdings" pitchFamily="2" charset="2"/>
        <a:buChar char="§"/>
        <a:defRPr sz="24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tx1"/>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tx1"/>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tx1"/>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tx1"/>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4.wmf"/><Relationship Id="rId3" Type="http://schemas.openxmlformats.org/officeDocument/2006/relationships/notesSlide" Target="../notesSlides/notesSlide1.xml"/><Relationship Id="rId7" Type="http://schemas.openxmlformats.org/officeDocument/2006/relationships/image" Target="../media/image8.wmf"/><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8.bin"/><Relationship Id="rId11" Type="http://schemas.openxmlformats.org/officeDocument/2006/relationships/image" Target="../media/image13.wmf"/><Relationship Id="rId5" Type="http://schemas.openxmlformats.org/officeDocument/2006/relationships/image" Target="../media/image7.wmf"/><Relationship Id="rId15" Type="http://schemas.openxmlformats.org/officeDocument/2006/relationships/image" Target="../media/image15.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9.wmf"/><Relationship Id="rId1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mcs.anl.gov/~balaji" TargetMode="External"/><Relationship Id="rId2" Type="http://schemas.openxmlformats.org/officeDocument/2006/relationships/hyperlink" Target="mailto:balaji@mcs.anl.gov"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4.bin"/><Relationship Id="rId14" Type="http://schemas.openxmlformats.org/officeDocument/2006/relationships/image" Target="../media/image1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Algorithmically Nonstop Fault Tolerant MPI Programs</a:t>
            </a:r>
            <a:endParaRPr lang="en-US" dirty="0"/>
          </a:p>
        </p:txBody>
      </p:sp>
      <p:sp>
        <p:nvSpPr>
          <p:cNvPr id="3" name="Subtitle 2"/>
          <p:cNvSpPr>
            <a:spLocks noGrp="1"/>
          </p:cNvSpPr>
          <p:nvPr>
            <p:ph type="subTitle" idx="1"/>
          </p:nvPr>
        </p:nvSpPr>
        <p:spPr>
          <a:xfrm>
            <a:off x="985838" y="3505200"/>
            <a:ext cx="6400800" cy="1981200"/>
          </a:xfrm>
        </p:spPr>
        <p:txBody>
          <a:bodyPr/>
          <a:lstStyle/>
          <a:p>
            <a:r>
              <a:rPr lang="en-US" dirty="0" err="1" smtClean="0"/>
              <a:t>Rui</a:t>
            </a:r>
            <a:r>
              <a:rPr lang="en-US" dirty="0" smtClean="0"/>
              <a:t> Wang, </a:t>
            </a:r>
            <a:r>
              <a:rPr lang="en-US" dirty="0" err="1" smtClean="0"/>
              <a:t>Erlin</a:t>
            </a:r>
            <a:r>
              <a:rPr lang="en-US" dirty="0" smtClean="0"/>
              <a:t> Yao, </a:t>
            </a:r>
            <a:r>
              <a:rPr lang="en-US" dirty="0" err="1" smtClean="0"/>
              <a:t>Pavan</a:t>
            </a:r>
            <a:r>
              <a:rPr lang="en-US" dirty="0" smtClean="0"/>
              <a:t> </a:t>
            </a:r>
            <a:r>
              <a:rPr lang="en-US" dirty="0" err="1" smtClean="0"/>
              <a:t>Balaji</a:t>
            </a:r>
            <a:r>
              <a:rPr lang="en-US" dirty="0" smtClean="0"/>
              <a:t>, Darius </a:t>
            </a:r>
            <a:r>
              <a:rPr lang="en-US" dirty="0" err="1" smtClean="0"/>
              <a:t>Buntinas</a:t>
            </a:r>
            <a:r>
              <a:rPr lang="en-US" dirty="0" smtClean="0"/>
              <a:t>, </a:t>
            </a:r>
            <a:r>
              <a:rPr lang="en-US" dirty="0" err="1" smtClean="0"/>
              <a:t>Mingyu</a:t>
            </a:r>
            <a:r>
              <a:rPr lang="en-US" dirty="0" smtClean="0"/>
              <a:t> Chen, and </a:t>
            </a:r>
            <a:r>
              <a:rPr lang="en-US" dirty="0" err="1" smtClean="0"/>
              <a:t>Guangming</a:t>
            </a:r>
            <a:r>
              <a:rPr lang="en-US" dirty="0" smtClean="0"/>
              <a:t> Tan</a:t>
            </a:r>
          </a:p>
          <a:p>
            <a:endParaRPr lang="en-US" dirty="0"/>
          </a:p>
          <a:p>
            <a:r>
              <a:rPr lang="en-US" dirty="0" smtClean="0"/>
              <a:t>Argonne National Laboratory, Chicago, USA</a:t>
            </a:r>
          </a:p>
          <a:p>
            <a:r>
              <a:rPr lang="en-US" dirty="0" smtClean="0"/>
              <a:t>ICT, Chinese Academy of Sciences, China</a:t>
            </a:r>
            <a:endParaRPr lang="en-US" dirty="0"/>
          </a:p>
        </p:txBody>
      </p:sp>
    </p:spTree>
    <p:extLst>
      <p:ext uri="{BB962C8B-B14F-4D97-AF65-F5344CB8AC3E}">
        <p14:creationId xmlns:p14="http://schemas.microsoft.com/office/powerpoint/2010/main" val="319226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Process Management and Asynchronous Notification</a:t>
            </a:r>
            <a:endParaRPr lang="en-US" dirty="0"/>
          </a:p>
        </p:txBody>
      </p:sp>
      <p:sp>
        <p:nvSpPr>
          <p:cNvPr id="5" name="圆角矩形 3"/>
          <p:cNvSpPr/>
          <p:nvPr/>
        </p:nvSpPr>
        <p:spPr>
          <a:xfrm>
            <a:off x="395288" y="2422525"/>
            <a:ext cx="1655762" cy="504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a:solidFill>
                  <a:srgbClr val="FFFFFF"/>
                </a:solidFill>
              </a:rPr>
              <a:t>P0</a:t>
            </a:r>
            <a:endParaRPr lang="zh-CN" altLang="en-US" b="1">
              <a:solidFill>
                <a:srgbClr val="FFFFFF"/>
              </a:solidFill>
            </a:endParaRPr>
          </a:p>
        </p:txBody>
      </p:sp>
      <p:sp>
        <p:nvSpPr>
          <p:cNvPr id="6" name="圆角矩形 4"/>
          <p:cNvSpPr/>
          <p:nvPr/>
        </p:nvSpPr>
        <p:spPr>
          <a:xfrm>
            <a:off x="395288" y="2854325"/>
            <a:ext cx="1655762" cy="5048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a:solidFill>
                  <a:schemeClr val="accent1"/>
                </a:solidFill>
              </a:rPr>
              <a:t>MPI Library</a:t>
            </a:r>
            <a:endParaRPr lang="zh-CN" altLang="en-US">
              <a:solidFill>
                <a:schemeClr val="accent1"/>
              </a:solidFill>
            </a:endParaRPr>
          </a:p>
        </p:txBody>
      </p:sp>
      <p:sp>
        <p:nvSpPr>
          <p:cNvPr id="7" name="圆角矩形 5"/>
          <p:cNvSpPr/>
          <p:nvPr/>
        </p:nvSpPr>
        <p:spPr>
          <a:xfrm>
            <a:off x="2555875" y="2135188"/>
            <a:ext cx="1655763" cy="503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a:solidFill>
                  <a:srgbClr val="FFFFFF"/>
                </a:solidFill>
              </a:rPr>
              <a:t>P1</a:t>
            </a:r>
            <a:endParaRPr lang="zh-CN" altLang="en-US" b="1">
              <a:solidFill>
                <a:srgbClr val="FFFFFF"/>
              </a:solidFill>
            </a:endParaRPr>
          </a:p>
        </p:txBody>
      </p:sp>
      <p:sp>
        <p:nvSpPr>
          <p:cNvPr id="8" name="圆角矩形 6"/>
          <p:cNvSpPr/>
          <p:nvPr/>
        </p:nvSpPr>
        <p:spPr>
          <a:xfrm>
            <a:off x="2555875" y="2566988"/>
            <a:ext cx="1655763" cy="5032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a:solidFill>
                  <a:schemeClr val="accent1"/>
                </a:solidFill>
              </a:rPr>
              <a:t>MPI Library</a:t>
            </a:r>
            <a:endParaRPr lang="zh-CN" altLang="en-US">
              <a:solidFill>
                <a:schemeClr val="accent1"/>
              </a:solidFill>
            </a:endParaRPr>
          </a:p>
        </p:txBody>
      </p:sp>
      <p:sp>
        <p:nvSpPr>
          <p:cNvPr id="9" name="圆角矩形 7"/>
          <p:cNvSpPr/>
          <p:nvPr/>
        </p:nvSpPr>
        <p:spPr>
          <a:xfrm>
            <a:off x="7019925" y="2351088"/>
            <a:ext cx="1655763" cy="503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a:solidFill>
                  <a:srgbClr val="FFFFFF"/>
                </a:solidFill>
              </a:rPr>
              <a:t>P2</a:t>
            </a:r>
            <a:endParaRPr lang="zh-CN" altLang="en-US" b="1">
              <a:solidFill>
                <a:srgbClr val="FFFFFF"/>
              </a:solidFill>
            </a:endParaRPr>
          </a:p>
        </p:txBody>
      </p:sp>
      <p:sp>
        <p:nvSpPr>
          <p:cNvPr id="10" name="圆角矩形 8"/>
          <p:cNvSpPr/>
          <p:nvPr/>
        </p:nvSpPr>
        <p:spPr>
          <a:xfrm>
            <a:off x="7019925" y="2782888"/>
            <a:ext cx="1655763" cy="5048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a:solidFill>
                  <a:schemeClr val="accent1"/>
                </a:solidFill>
              </a:rPr>
              <a:t>MPI Library</a:t>
            </a:r>
            <a:endParaRPr lang="zh-CN" altLang="en-US">
              <a:solidFill>
                <a:schemeClr val="accent1"/>
              </a:solidFill>
            </a:endParaRPr>
          </a:p>
        </p:txBody>
      </p:sp>
      <p:sp>
        <p:nvSpPr>
          <p:cNvPr id="11" name="椭圆 9"/>
          <p:cNvSpPr/>
          <p:nvPr/>
        </p:nvSpPr>
        <p:spPr>
          <a:xfrm>
            <a:off x="2051050" y="3719513"/>
            <a:ext cx="1296988" cy="935037"/>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a:solidFill>
                  <a:schemeClr val="tx2"/>
                </a:solidFill>
              </a:rPr>
              <a:t>Hydra proxy</a:t>
            </a:r>
            <a:endParaRPr lang="zh-CN" altLang="en-US">
              <a:solidFill>
                <a:schemeClr val="tx2"/>
              </a:solidFill>
            </a:endParaRPr>
          </a:p>
        </p:txBody>
      </p:sp>
      <p:sp>
        <p:nvSpPr>
          <p:cNvPr id="12" name="椭圆 10"/>
          <p:cNvSpPr/>
          <p:nvPr/>
        </p:nvSpPr>
        <p:spPr>
          <a:xfrm>
            <a:off x="6372225" y="3430588"/>
            <a:ext cx="1295400" cy="936625"/>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a:solidFill>
                  <a:schemeClr val="tx2"/>
                </a:solidFill>
              </a:rPr>
              <a:t>Hydra proxy</a:t>
            </a:r>
            <a:endParaRPr lang="zh-CN" altLang="en-US">
              <a:solidFill>
                <a:schemeClr val="tx2"/>
              </a:solidFill>
            </a:endParaRPr>
          </a:p>
        </p:txBody>
      </p:sp>
      <p:sp>
        <p:nvSpPr>
          <p:cNvPr id="13" name="椭圆 11"/>
          <p:cNvSpPr/>
          <p:nvPr/>
        </p:nvSpPr>
        <p:spPr>
          <a:xfrm>
            <a:off x="4067175" y="4870450"/>
            <a:ext cx="1873250" cy="1225550"/>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err="1" smtClean="0">
                <a:solidFill>
                  <a:schemeClr val="bg1"/>
                </a:solidFill>
              </a:rPr>
              <a:t>mpiexec</a:t>
            </a:r>
            <a:endParaRPr lang="zh-CN" altLang="en-US" dirty="0">
              <a:solidFill>
                <a:schemeClr val="bg1"/>
              </a:solidFill>
            </a:endParaRPr>
          </a:p>
        </p:txBody>
      </p:sp>
      <p:sp>
        <p:nvSpPr>
          <p:cNvPr id="14" name="椭圆 12"/>
          <p:cNvSpPr/>
          <p:nvPr/>
        </p:nvSpPr>
        <p:spPr>
          <a:xfrm>
            <a:off x="107950" y="1558925"/>
            <a:ext cx="4679950" cy="3168650"/>
          </a:xfrm>
          <a:prstGeom prst="ellipse">
            <a:avLst/>
          </a:prstGeom>
          <a:noFill/>
          <a:ln w="317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sp>
        <p:nvSpPr>
          <p:cNvPr id="15" name="椭圆 15"/>
          <p:cNvSpPr/>
          <p:nvPr/>
        </p:nvSpPr>
        <p:spPr>
          <a:xfrm>
            <a:off x="5364163" y="1703388"/>
            <a:ext cx="3635375" cy="2735262"/>
          </a:xfrm>
          <a:prstGeom prst="ellipse">
            <a:avLst/>
          </a:prstGeom>
          <a:noFill/>
          <a:ln w="317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sp>
        <p:nvSpPr>
          <p:cNvPr id="16" name="TextBox 17"/>
          <p:cNvSpPr txBox="1">
            <a:spLocks noChangeArrowheads="1"/>
          </p:cNvSpPr>
          <p:nvPr/>
        </p:nvSpPr>
        <p:spPr bwMode="auto">
          <a:xfrm>
            <a:off x="971550" y="1846263"/>
            <a:ext cx="1223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Schoolbook" pitchFamily="18" charset="0"/>
                <a:ea typeface="宋体" charset="-122"/>
              </a:defRPr>
            </a:lvl1pPr>
            <a:lvl2pPr marL="742950" indent="-285750">
              <a:defRPr>
                <a:solidFill>
                  <a:schemeClr val="tx1"/>
                </a:solidFill>
                <a:latin typeface="Century Schoolbook" pitchFamily="18" charset="0"/>
                <a:ea typeface="宋体" charset="-122"/>
              </a:defRPr>
            </a:lvl2pPr>
            <a:lvl3pPr marL="1143000" indent="-228600">
              <a:defRPr>
                <a:solidFill>
                  <a:schemeClr val="tx1"/>
                </a:solidFill>
                <a:latin typeface="Century Schoolbook" pitchFamily="18" charset="0"/>
                <a:ea typeface="宋体" charset="-122"/>
              </a:defRPr>
            </a:lvl3pPr>
            <a:lvl4pPr marL="1600200" indent="-228600">
              <a:defRPr>
                <a:solidFill>
                  <a:schemeClr val="tx1"/>
                </a:solidFill>
                <a:latin typeface="Century Schoolbook" pitchFamily="18" charset="0"/>
                <a:ea typeface="宋体" charset="-122"/>
              </a:defRPr>
            </a:lvl4pPr>
            <a:lvl5pPr marL="2057400" indent="-228600">
              <a:defRPr>
                <a:solidFill>
                  <a:schemeClr val="tx1"/>
                </a:solidFill>
                <a:latin typeface="Century Schoolbook" pitchFamily="18" charset="0"/>
                <a:ea typeface="宋体" charset="-122"/>
              </a:defRPr>
            </a:lvl5pPr>
            <a:lvl6pPr marL="2514600" indent="-228600" fontAlgn="base">
              <a:spcBef>
                <a:spcPct val="0"/>
              </a:spcBef>
              <a:spcAft>
                <a:spcPct val="0"/>
              </a:spcAft>
              <a:defRPr>
                <a:solidFill>
                  <a:schemeClr val="tx1"/>
                </a:solidFill>
                <a:latin typeface="Century Schoolbook" pitchFamily="18" charset="0"/>
                <a:ea typeface="宋体" charset="-122"/>
              </a:defRPr>
            </a:lvl6pPr>
            <a:lvl7pPr marL="2971800" indent="-228600" fontAlgn="base">
              <a:spcBef>
                <a:spcPct val="0"/>
              </a:spcBef>
              <a:spcAft>
                <a:spcPct val="0"/>
              </a:spcAft>
              <a:defRPr>
                <a:solidFill>
                  <a:schemeClr val="tx1"/>
                </a:solidFill>
                <a:latin typeface="Century Schoolbook" pitchFamily="18" charset="0"/>
                <a:ea typeface="宋体" charset="-122"/>
              </a:defRPr>
            </a:lvl7pPr>
            <a:lvl8pPr marL="3429000" indent="-228600" fontAlgn="base">
              <a:spcBef>
                <a:spcPct val="0"/>
              </a:spcBef>
              <a:spcAft>
                <a:spcPct val="0"/>
              </a:spcAft>
              <a:defRPr>
                <a:solidFill>
                  <a:schemeClr val="tx1"/>
                </a:solidFill>
                <a:latin typeface="Century Schoolbook" pitchFamily="18" charset="0"/>
                <a:ea typeface="宋体" charset="-122"/>
              </a:defRPr>
            </a:lvl8pPr>
            <a:lvl9pPr marL="3886200" indent="-228600" fontAlgn="base">
              <a:spcBef>
                <a:spcPct val="0"/>
              </a:spcBef>
              <a:spcAft>
                <a:spcPct val="0"/>
              </a:spcAft>
              <a:defRPr>
                <a:solidFill>
                  <a:schemeClr val="tx1"/>
                </a:solidFill>
                <a:latin typeface="Century Schoolbook" pitchFamily="18" charset="0"/>
                <a:ea typeface="宋体" charset="-122"/>
              </a:defRPr>
            </a:lvl9pPr>
          </a:lstStyle>
          <a:p>
            <a:r>
              <a:rPr lang="en-US" altLang="zh-CN">
                <a:solidFill>
                  <a:schemeClr val="accent1"/>
                </a:solidFill>
              </a:rPr>
              <a:t>Node 0</a:t>
            </a:r>
            <a:endParaRPr lang="zh-CN" altLang="en-US">
              <a:solidFill>
                <a:schemeClr val="accent1"/>
              </a:solidFill>
            </a:endParaRPr>
          </a:p>
        </p:txBody>
      </p:sp>
      <p:sp>
        <p:nvSpPr>
          <p:cNvPr id="17" name="TextBox 18"/>
          <p:cNvSpPr txBox="1">
            <a:spLocks noChangeArrowheads="1"/>
          </p:cNvSpPr>
          <p:nvPr/>
        </p:nvSpPr>
        <p:spPr bwMode="auto">
          <a:xfrm>
            <a:off x="6588125" y="1774825"/>
            <a:ext cx="1223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Schoolbook" pitchFamily="18" charset="0"/>
                <a:ea typeface="宋体" charset="-122"/>
              </a:defRPr>
            </a:lvl1pPr>
            <a:lvl2pPr marL="742950" indent="-285750">
              <a:defRPr>
                <a:solidFill>
                  <a:schemeClr val="tx1"/>
                </a:solidFill>
                <a:latin typeface="Century Schoolbook" pitchFamily="18" charset="0"/>
                <a:ea typeface="宋体" charset="-122"/>
              </a:defRPr>
            </a:lvl2pPr>
            <a:lvl3pPr marL="1143000" indent="-228600">
              <a:defRPr>
                <a:solidFill>
                  <a:schemeClr val="tx1"/>
                </a:solidFill>
                <a:latin typeface="Century Schoolbook" pitchFamily="18" charset="0"/>
                <a:ea typeface="宋体" charset="-122"/>
              </a:defRPr>
            </a:lvl3pPr>
            <a:lvl4pPr marL="1600200" indent="-228600">
              <a:defRPr>
                <a:solidFill>
                  <a:schemeClr val="tx1"/>
                </a:solidFill>
                <a:latin typeface="Century Schoolbook" pitchFamily="18" charset="0"/>
                <a:ea typeface="宋体" charset="-122"/>
              </a:defRPr>
            </a:lvl4pPr>
            <a:lvl5pPr marL="2057400" indent="-228600">
              <a:defRPr>
                <a:solidFill>
                  <a:schemeClr val="tx1"/>
                </a:solidFill>
                <a:latin typeface="Century Schoolbook" pitchFamily="18" charset="0"/>
                <a:ea typeface="宋体" charset="-122"/>
              </a:defRPr>
            </a:lvl5pPr>
            <a:lvl6pPr marL="2514600" indent="-228600" fontAlgn="base">
              <a:spcBef>
                <a:spcPct val="0"/>
              </a:spcBef>
              <a:spcAft>
                <a:spcPct val="0"/>
              </a:spcAft>
              <a:defRPr>
                <a:solidFill>
                  <a:schemeClr val="tx1"/>
                </a:solidFill>
                <a:latin typeface="Century Schoolbook" pitchFamily="18" charset="0"/>
                <a:ea typeface="宋体" charset="-122"/>
              </a:defRPr>
            </a:lvl6pPr>
            <a:lvl7pPr marL="2971800" indent="-228600" fontAlgn="base">
              <a:spcBef>
                <a:spcPct val="0"/>
              </a:spcBef>
              <a:spcAft>
                <a:spcPct val="0"/>
              </a:spcAft>
              <a:defRPr>
                <a:solidFill>
                  <a:schemeClr val="tx1"/>
                </a:solidFill>
                <a:latin typeface="Century Schoolbook" pitchFamily="18" charset="0"/>
                <a:ea typeface="宋体" charset="-122"/>
              </a:defRPr>
            </a:lvl7pPr>
            <a:lvl8pPr marL="3429000" indent="-228600" fontAlgn="base">
              <a:spcBef>
                <a:spcPct val="0"/>
              </a:spcBef>
              <a:spcAft>
                <a:spcPct val="0"/>
              </a:spcAft>
              <a:defRPr>
                <a:solidFill>
                  <a:schemeClr val="tx1"/>
                </a:solidFill>
                <a:latin typeface="Century Schoolbook" pitchFamily="18" charset="0"/>
                <a:ea typeface="宋体" charset="-122"/>
              </a:defRPr>
            </a:lvl8pPr>
            <a:lvl9pPr marL="3886200" indent="-228600" fontAlgn="base">
              <a:spcBef>
                <a:spcPct val="0"/>
              </a:spcBef>
              <a:spcAft>
                <a:spcPct val="0"/>
              </a:spcAft>
              <a:defRPr>
                <a:solidFill>
                  <a:schemeClr val="tx1"/>
                </a:solidFill>
                <a:latin typeface="Century Schoolbook" pitchFamily="18" charset="0"/>
                <a:ea typeface="宋体" charset="-122"/>
              </a:defRPr>
            </a:lvl9pPr>
          </a:lstStyle>
          <a:p>
            <a:r>
              <a:rPr lang="en-US" altLang="zh-CN">
                <a:solidFill>
                  <a:schemeClr val="accent1"/>
                </a:solidFill>
              </a:rPr>
              <a:t>Node 1</a:t>
            </a:r>
            <a:endParaRPr lang="zh-CN" altLang="en-US">
              <a:solidFill>
                <a:schemeClr val="accent1"/>
              </a:solidFill>
            </a:endParaRPr>
          </a:p>
        </p:txBody>
      </p:sp>
      <p:cxnSp>
        <p:nvCxnSpPr>
          <p:cNvPr id="18" name="直接连接符 20"/>
          <p:cNvCxnSpPr>
            <a:stCxn id="11" idx="5"/>
            <a:endCxn id="13" idx="1"/>
          </p:cNvCxnSpPr>
          <p:nvPr/>
        </p:nvCxnSpPr>
        <p:spPr>
          <a:xfrm rot="16200000" flipH="1">
            <a:off x="3483769" y="4191794"/>
            <a:ext cx="531813" cy="11842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直接连接符 22"/>
          <p:cNvCxnSpPr>
            <a:stCxn id="13" idx="7"/>
            <a:endCxn id="12" idx="3"/>
          </p:cNvCxnSpPr>
          <p:nvPr/>
        </p:nvCxnSpPr>
        <p:spPr>
          <a:xfrm rot="5400000" flipH="1" flipV="1">
            <a:off x="5704682" y="4191794"/>
            <a:ext cx="819150" cy="89693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直接连接符 25"/>
          <p:cNvCxnSpPr>
            <a:stCxn id="6" idx="2"/>
            <a:endCxn id="11" idx="0"/>
          </p:cNvCxnSpPr>
          <p:nvPr/>
        </p:nvCxnSpPr>
        <p:spPr>
          <a:xfrm rot="16200000" flipH="1">
            <a:off x="1781969" y="2801144"/>
            <a:ext cx="360363" cy="14763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直接连接符 31"/>
          <p:cNvCxnSpPr>
            <a:stCxn id="12" idx="7"/>
            <a:endCxn id="10" idx="2"/>
          </p:cNvCxnSpPr>
          <p:nvPr/>
        </p:nvCxnSpPr>
        <p:spPr>
          <a:xfrm rot="5400000" flipH="1" flipV="1">
            <a:off x="7523163" y="3243263"/>
            <a:ext cx="280987" cy="36988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直接连接符 35"/>
          <p:cNvCxnSpPr>
            <a:stCxn id="8" idx="2"/>
            <a:endCxn id="11" idx="0"/>
          </p:cNvCxnSpPr>
          <p:nvPr/>
        </p:nvCxnSpPr>
        <p:spPr>
          <a:xfrm rot="5400000">
            <a:off x="2717800" y="3052763"/>
            <a:ext cx="649288" cy="68421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直接箭头连接符 42"/>
          <p:cNvCxnSpPr/>
          <p:nvPr/>
        </p:nvCxnSpPr>
        <p:spPr>
          <a:xfrm flipV="1">
            <a:off x="2051050" y="3143250"/>
            <a:ext cx="4897438" cy="144463"/>
          </a:xfrm>
          <a:prstGeom prst="straightConnector1">
            <a:avLst/>
          </a:prstGeom>
          <a:ln w="57150">
            <a:solidFill>
              <a:schemeClr val="accent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43"/>
          <p:cNvCxnSpPr>
            <a:endCxn id="7" idx="1"/>
          </p:cNvCxnSpPr>
          <p:nvPr/>
        </p:nvCxnSpPr>
        <p:spPr>
          <a:xfrm flipV="1">
            <a:off x="2051050" y="2387600"/>
            <a:ext cx="504825" cy="466725"/>
          </a:xfrm>
          <a:prstGeom prst="straightConnector1">
            <a:avLst/>
          </a:prstGeom>
          <a:ln w="57150">
            <a:solidFill>
              <a:schemeClr val="accent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46"/>
          <p:cNvCxnSpPr>
            <a:stCxn id="7" idx="3"/>
            <a:endCxn id="10" idx="1"/>
          </p:cNvCxnSpPr>
          <p:nvPr/>
        </p:nvCxnSpPr>
        <p:spPr>
          <a:xfrm>
            <a:off x="4211638" y="2387600"/>
            <a:ext cx="2808287" cy="647700"/>
          </a:xfrm>
          <a:prstGeom prst="straightConnector1">
            <a:avLst/>
          </a:prstGeom>
          <a:ln w="57150">
            <a:solidFill>
              <a:schemeClr val="accent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6" name="AutoShape 36"/>
          <p:cNvSpPr>
            <a:spLocks/>
          </p:cNvSpPr>
          <p:nvPr/>
        </p:nvSpPr>
        <p:spPr bwMode="auto">
          <a:xfrm>
            <a:off x="7662863" y="2216150"/>
            <a:ext cx="654050" cy="1071563"/>
          </a:xfrm>
          <a:custGeom>
            <a:avLst/>
            <a:gdLst>
              <a:gd name="T0" fmla="*/ 13886 w 21600"/>
              <a:gd name="T1" fmla="*/ 527 h 21600"/>
              <a:gd name="T2" fmla="*/ 1029 w 21600"/>
              <a:gd name="T3" fmla="*/ 11327 h 21600"/>
              <a:gd name="T4" fmla="*/ 9257 w 21600"/>
              <a:gd name="T5" fmla="*/ 11590 h 21600"/>
              <a:gd name="T6" fmla="*/ 0 w 21600"/>
              <a:gd name="T7" fmla="*/ 21600 h 21600"/>
              <a:gd name="T8" fmla="*/ 18000 w 21600"/>
              <a:gd name="T9" fmla="*/ 9483 h 21600"/>
              <a:gd name="T10" fmla="*/ 10800 w 21600"/>
              <a:gd name="T11" fmla="*/ 8956 h 21600"/>
              <a:gd name="T12" fmla="*/ 21600 w 21600"/>
              <a:gd name="T13" fmla="*/ 0 h 21600"/>
              <a:gd name="T14" fmla="*/ 13886 w 21600"/>
              <a:gd name="T15" fmla="*/ 527 h 21600"/>
              <a:gd name="T16" fmla="*/ 13886 w 21600"/>
              <a:gd name="T17" fmla="*/ 52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13886" y="527"/>
                </a:moveTo>
                <a:lnTo>
                  <a:pt x="1029" y="11327"/>
                </a:lnTo>
                <a:lnTo>
                  <a:pt x="9257" y="11590"/>
                </a:lnTo>
                <a:lnTo>
                  <a:pt x="0" y="21600"/>
                </a:lnTo>
                <a:lnTo>
                  <a:pt x="18000" y="9483"/>
                </a:lnTo>
                <a:lnTo>
                  <a:pt x="10800" y="8956"/>
                </a:lnTo>
                <a:lnTo>
                  <a:pt x="21600" y="0"/>
                </a:lnTo>
                <a:lnTo>
                  <a:pt x="13886" y="527"/>
                </a:lnTo>
                <a:close/>
                <a:moveTo>
                  <a:pt x="13886" y="527"/>
                </a:moveTo>
              </a:path>
            </a:pathLst>
          </a:custGeom>
          <a:solidFill>
            <a:srgbClr val="FF0000"/>
          </a:solidFill>
          <a:ln w="25400">
            <a:solidFill>
              <a:schemeClr val="tx1"/>
            </a:solidFill>
            <a:miter lim="800000"/>
            <a:headEnd/>
            <a:tailEnd/>
          </a:ln>
        </p:spPr>
        <p:txBody>
          <a:bodyPr/>
          <a:lstStyle/>
          <a:p>
            <a:endParaRPr lang="en-US"/>
          </a:p>
        </p:txBody>
      </p:sp>
      <p:sp>
        <p:nvSpPr>
          <p:cNvPr id="27" name="TextBox 26"/>
          <p:cNvSpPr txBox="1">
            <a:spLocks noChangeArrowheads="1"/>
          </p:cNvSpPr>
          <p:nvPr/>
        </p:nvSpPr>
        <p:spPr bwMode="auto">
          <a:xfrm>
            <a:off x="6165850" y="4438650"/>
            <a:ext cx="1225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Schoolbook" pitchFamily="18" charset="0"/>
                <a:ea typeface="宋体" charset="-122"/>
              </a:defRPr>
            </a:lvl1pPr>
            <a:lvl2pPr marL="742950" indent="-285750">
              <a:defRPr>
                <a:solidFill>
                  <a:schemeClr val="tx1"/>
                </a:solidFill>
                <a:latin typeface="Century Schoolbook" pitchFamily="18" charset="0"/>
                <a:ea typeface="宋体" charset="-122"/>
              </a:defRPr>
            </a:lvl2pPr>
            <a:lvl3pPr marL="1143000" indent="-228600">
              <a:defRPr>
                <a:solidFill>
                  <a:schemeClr val="tx1"/>
                </a:solidFill>
                <a:latin typeface="Century Schoolbook" pitchFamily="18" charset="0"/>
                <a:ea typeface="宋体" charset="-122"/>
              </a:defRPr>
            </a:lvl3pPr>
            <a:lvl4pPr marL="1600200" indent="-228600">
              <a:defRPr>
                <a:solidFill>
                  <a:schemeClr val="tx1"/>
                </a:solidFill>
                <a:latin typeface="Century Schoolbook" pitchFamily="18" charset="0"/>
                <a:ea typeface="宋体" charset="-122"/>
              </a:defRPr>
            </a:lvl4pPr>
            <a:lvl5pPr marL="2057400" indent="-228600">
              <a:defRPr>
                <a:solidFill>
                  <a:schemeClr val="tx1"/>
                </a:solidFill>
                <a:latin typeface="Century Schoolbook" pitchFamily="18" charset="0"/>
                <a:ea typeface="宋体" charset="-122"/>
              </a:defRPr>
            </a:lvl5pPr>
            <a:lvl6pPr marL="2514600" indent="-228600" fontAlgn="base">
              <a:spcBef>
                <a:spcPct val="0"/>
              </a:spcBef>
              <a:spcAft>
                <a:spcPct val="0"/>
              </a:spcAft>
              <a:defRPr>
                <a:solidFill>
                  <a:schemeClr val="tx1"/>
                </a:solidFill>
                <a:latin typeface="Century Schoolbook" pitchFamily="18" charset="0"/>
                <a:ea typeface="宋体" charset="-122"/>
              </a:defRPr>
            </a:lvl6pPr>
            <a:lvl7pPr marL="2971800" indent="-228600" fontAlgn="base">
              <a:spcBef>
                <a:spcPct val="0"/>
              </a:spcBef>
              <a:spcAft>
                <a:spcPct val="0"/>
              </a:spcAft>
              <a:defRPr>
                <a:solidFill>
                  <a:schemeClr val="tx1"/>
                </a:solidFill>
                <a:latin typeface="Century Schoolbook" pitchFamily="18" charset="0"/>
                <a:ea typeface="宋体" charset="-122"/>
              </a:defRPr>
            </a:lvl7pPr>
            <a:lvl8pPr marL="3429000" indent="-228600" fontAlgn="base">
              <a:spcBef>
                <a:spcPct val="0"/>
              </a:spcBef>
              <a:spcAft>
                <a:spcPct val="0"/>
              </a:spcAft>
              <a:defRPr>
                <a:solidFill>
                  <a:schemeClr val="tx1"/>
                </a:solidFill>
                <a:latin typeface="Century Schoolbook" pitchFamily="18" charset="0"/>
                <a:ea typeface="宋体" charset="-122"/>
              </a:defRPr>
            </a:lvl8pPr>
            <a:lvl9pPr marL="3886200" indent="-228600" fontAlgn="base">
              <a:spcBef>
                <a:spcPct val="0"/>
              </a:spcBef>
              <a:spcAft>
                <a:spcPct val="0"/>
              </a:spcAft>
              <a:defRPr>
                <a:solidFill>
                  <a:schemeClr val="tx1"/>
                </a:solidFill>
                <a:latin typeface="Century Schoolbook" pitchFamily="18" charset="0"/>
                <a:ea typeface="宋体" charset="-122"/>
              </a:defRPr>
            </a:lvl9pPr>
          </a:lstStyle>
          <a:p>
            <a:r>
              <a:rPr lang="en-US" altLang="zh-CN" b="1" dirty="0" smtClean="0">
                <a:solidFill>
                  <a:srgbClr val="FF0000"/>
                </a:solidFill>
                <a:latin typeface="Arial Unicode MS" pitchFamily="34" charset="-122"/>
                <a:ea typeface="Arial Unicode MS" pitchFamily="34" charset="-122"/>
                <a:cs typeface="Arial Unicode MS" pitchFamily="34" charset="-122"/>
              </a:rPr>
              <a:t>SIGCHLD</a:t>
            </a:r>
            <a:endParaRPr lang="en-US" altLang="zh-CN" b="1" dirty="0">
              <a:solidFill>
                <a:srgbClr val="FF0000"/>
              </a:solidFill>
              <a:latin typeface="Arial Unicode MS" pitchFamily="34" charset="-122"/>
              <a:ea typeface="Arial Unicode MS" pitchFamily="34" charset="-122"/>
              <a:cs typeface="Arial Unicode MS" pitchFamily="34" charset="-122"/>
            </a:endParaRPr>
          </a:p>
        </p:txBody>
      </p:sp>
      <p:sp>
        <p:nvSpPr>
          <p:cNvPr id="28" name="TextBox 27"/>
          <p:cNvSpPr txBox="1">
            <a:spLocks noChangeArrowheads="1"/>
          </p:cNvSpPr>
          <p:nvPr/>
        </p:nvSpPr>
        <p:spPr bwMode="auto">
          <a:xfrm>
            <a:off x="917575" y="4002088"/>
            <a:ext cx="1277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Schoolbook" pitchFamily="18" charset="0"/>
                <a:ea typeface="宋体" charset="-122"/>
              </a:defRPr>
            </a:lvl1pPr>
            <a:lvl2pPr marL="742950" indent="-285750">
              <a:defRPr>
                <a:solidFill>
                  <a:schemeClr val="tx1"/>
                </a:solidFill>
                <a:latin typeface="Century Schoolbook" pitchFamily="18" charset="0"/>
                <a:ea typeface="宋体" charset="-122"/>
              </a:defRPr>
            </a:lvl2pPr>
            <a:lvl3pPr marL="1143000" indent="-228600">
              <a:defRPr>
                <a:solidFill>
                  <a:schemeClr val="tx1"/>
                </a:solidFill>
                <a:latin typeface="Century Schoolbook" pitchFamily="18" charset="0"/>
                <a:ea typeface="宋体" charset="-122"/>
              </a:defRPr>
            </a:lvl3pPr>
            <a:lvl4pPr marL="1600200" indent="-228600">
              <a:defRPr>
                <a:solidFill>
                  <a:schemeClr val="tx1"/>
                </a:solidFill>
                <a:latin typeface="Century Schoolbook" pitchFamily="18" charset="0"/>
                <a:ea typeface="宋体" charset="-122"/>
              </a:defRPr>
            </a:lvl4pPr>
            <a:lvl5pPr marL="2057400" indent="-228600">
              <a:defRPr>
                <a:solidFill>
                  <a:schemeClr val="tx1"/>
                </a:solidFill>
                <a:latin typeface="Century Schoolbook" pitchFamily="18" charset="0"/>
                <a:ea typeface="宋体" charset="-122"/>
              </a:defRPr>
            </a:lvl5pPr>
            <a:lvl6pPr marL="2514600" indent="-228600" fontAlgn="base">
              <a:spcBef>
                <a:spcPct val="0"/>
              </a:spcBef>
              <a:spcAft>
                <a:spcPct val="0"/>
              </a:spcAft>
              <a:defRPr>
                <a:solidFill>
                  <a:schemeClr val="tx1"/>
                </a:solidFill>
                <a:latin typeface="Century Schoolbook" pitchFamily="18" charset="0"/>
                <a:ea typeface="宋体" charset="-122"/>
              </a:defRPr>
            </a:lvl6pPr>
            <a:lvl7pPr marL="2971800" indent="-228600" fontAlgn="base">
              <a:spcBef>
                <a:spcPct val="0"/>
              </a:spcBef>
              <a:spcAft>
                <a:spcPct val="0"/>
              </a:spcAft>
              <a:defRPr>
                <a:solidFill>
                  <a:schemeClr val="tx1"/>
                </a:solidFill>
                <a:latin typeface="Century Schoolbook" pitchFamily="18" charset="0"/>
                <a:ea typeface="宋体" charset="-122"/>
              </a:defRPr>
            </a:lvl7pPr>
            <a:lvl8pPr marL="3429000" indent="-228600" fontAlgn="base">
              <a:spcBef>
                <a:spcPct val="0"/>
              </a:spcBef>
              <a:spcAft>
                <a:spcPct val="0"/>
              </a:spcAft>
              <a:defRPr>
                <a:solidFill>
                  <a:schemeClr val="tx1"/>
                </a:solidFill>
                <a:latin typeface="Century Schoolbook" pitchFamily="18" charset="0"/>
                <a:ea typeface="宋体" charset="-122"/>
              </a:defRPr>
            </a:lvl8pPr>
            <a:lvl9pPr marL="3886200" indent="-228600" fontAlgn="base">
              <a:spcBef>
                <a:spcPct val="0"/>
              </a:spcBef>
              <a:spcAft>
                <a:spcPct val="0"/>
              </a:spcAft>
              <a:defRPr>
                <a:solidFill>
                  <a:schemeClr val="tx1"/>
                </a:solidFill>
                <a:latin typeface="Century Schoolbook" pitchFamily="18" charset="0"/>
                <a:ea typeface="宋体" charset="-122"/>
              </a:defRPr>
            </a:lvl9pPr>
          </a:lstStyle>
          <a:p>
            <a:r>
              <a:rPr lang="en-US" altLang="zh-CN" b="1">
                <a:solidFill>
                  <a:srgbClr val="FF0000"/>
                </a:solidFill>
                <a:latin typeface="Arial Unicode MS" pitchFamily="34" charset="-122"/>
                <a:ea typeface="Arial Unicode MS" pitchFamily="34" charset="-122"/>
                <a:cs typeface="Arial Unicode MS" pitchFamily="34" charset="-122"/>
              </a:rPr>
              <a:t>SIGUSR1</a:t>
            </a:r>
          </a:p>
        </p:txBody>
      </p:sp>
      <p:sp>
        <p:nvSpPr>
          <p:cNvPr id="29" name="TextBox 28"/>
          <p:cNvSpPr txBox="1">
            <a:spLocks noChangeArrowheads="1"/>
          </p:cNvSpPr>
          <p:nvPr/>
        </p:nvSpPr>
        <p:spPr bwMode="auto">
          <a:xfrm>
            <a:off x="7667625" y="3860800"/>
            <a:ext cx="142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Schoolbook" pitchFamily="18" charset="0"/>
                <a:ea typeface="宋体" charset="-122"/>
              </a:defRPr>
            </a:lvl1pPr>
            <a:lvl2pPr marL="742950" indent="-285750">
              <a:defRPr>
                <a:solidFill>
                  <a:schemeClr val="tx1"/>
                </a:solidFill>
                <a:latin typeface="Century Schoolbook" pitchFamily="18" charset="0"/>
                <a:ea typeface="宋体" charset="-122"/>
              </a:defRPr>
            </a:lvl2pPr>
            <a:lvl3pPr marL="1143000" indent="-228600">
              <a:defRPr>
                <a:solidFill>
                  <a:schemeClr val="tx1"/>
                </a:solidFill>
                <a:latin typeface="Century Schoolbook" pitchFamily="18" charset="0"/>
                <a:ea typeface="宋体" charset="-122"/>
              </a:defRPr>
            </a:lvl3pPr>
            <a:lvl4pPr marL="1600200" indent="-228600">
              <a:defRPr>
                <a:solidFill>
                  <a:schemeClr val="tx1"/>
                </a:solidFill>
                <a:latin typeface="Century Schoolbook" pitchFamily="18" charset="0"/>
                <a:ea typeface="宋体" charset="-122"/>
              </a:defRPr>
            </a:lvl4pPr>
            <a:lvl5pPr marL="2057400" indent="-228600">
              <a:defRPr>
                <a:solidFill>
                  <a:schemeClr val="tx1"/>
                </a:solidFill>
                <a:latin typeface="Century Schoolbook" pitchFamily="18" charset="0"/>
                <a:ea typeface="宋体" charset="-122"/>
              </a:defRPr>
            </a:lvl5pPr>
            <a:lvl6pPr marL="2514600" indent="-228600" fontAlgn="base">
              <a:spcBef>
                <a:spcPct val="0"/>
              </a:spcBef>
              <a:spcAft>
                <a:spcPct val="0"/>
              </a:spcAft>
              <a:defRPr>
                <a:solidFill>
                  <a:schemeClr val="tx1"/>
                </a:solidFill>
                <a:latin typeface="Century Schoolbook" pitchFamily="18" charset="0"/>
                <a:ea typeface="宋体" charset="-122"/>
              </a:defRPr>
            </a:lvl6pPr>
            <a:lvl7pPr marL="2971800" indent="-228600" fontAlgn="base">
              <a:spcBef>
                <a:spcPct val="0"/>
              </a:spcBef>
              <a:spcAft>
                <a:spcPct val="0"/>
              </a:spcAft>
              <a:defRPr>
                <a:solidFill>
                  <a:schemeClr val="tx1"/>
                </a:solidFill>
                <a:latin typeface="Century Schoolbook" pitchFamily="18" charset="0"/>
                <a:ea typeface="宋体" charset="-122"/>
              </a:defRPr>
            </a:lvl7pPr>
            <a:lvl8pPr marL="3429000" indent="-228600" fontAlgn="base">
              <a:spcBef>
                <a:spcPct val="0"/>
              </a:spcBef>
              <a:spcAft>
                <a:spcPct val="0"/>
              </a:spcAft>
              <a:defRPr>
                <a:solidFill>
                  <a:schemeClr val="tx1"/>
                </a:solidFill>
                <a:latin typeface="Century Schoolbook" pitchFamily="18" charset="0"/>
                <a:ea typeface="宋体" charset="-122"/>
              </a:defRPr>
            </a:lvl8pPr>
            <a:lvl9pPr marL="3886200" indent="-228600" fontAlgn="base">
              <a:spcBef>
                <a:spcPct val="0"/>
              </a:spcBef>
              <a:spcAft>
                <a:spcPct val="0"/>
              </a:spcAft>
              <a:defRPr>
                <a:solidFill>
                  <a:schemeClr val="tx1"/>
                </a:solidFill>
                <a:latin typeface="Century Schoolbook" pitchFamily="18" charset="0"/>
                <a:ea typeface="宋体" charset="-122"/>
              </a:defRPr>
            </a:lvl9pPr>
          </a:lstStyle>
          <a:p>
            <a:r>
              <a:rPr lang="en-US" altLang="zh-CN" b="1">
                <a:solidFill>
                  <a:srgbClr val="FF0000"/>
                </a:solidFill>
                <a:latin typeface="Arial Unicode MS" pitchFamily="34" charset="-122"/>
                <a:ea typeface="Arial Unicode MS" pitchFamily="34" charset="-122"/>
                <a:cs typeface="Arial Unicode MS" pitchFamily="34" charset="-122"/>
              </a:rPr>
              <a:t>SIGUSR1</a:t>
            </a:r>
          </a:p>
        </p:txBody>
      </p:sp>
      <p:sp>
        <p:nvSpPr>
          <p:cNvPr id="30" name="TextBox 29"/>
          <p:cNvSpPr txBox="1"/>
          <p:nvPr/>
        </p:nvSpPr>
        <p:spPr>
          <a:xfrm>
            <a:off x="161925" y="4367213"/>
            <a:ext cx="1062038" cy="369887"/>
          </a:xfrm>
          <a:prstGeom prst="rect">
            <a:avLst/>
          </a:prstGeom>
          <a:noFill/>
        </p:spPr>
        <p:txBody>
          <a:bodyPr>
            <a:spAutoFit/>
          </a:bodyPr>
          <a:lstStyle>
            <a:lvl1pPr>
              <a:defRPr>
                <a:solidFill>
                  <a:schemeClr val="tx1"/>
                </a:solidFill>
                <a:latin typeface="Century Schoolbook" pitchFamily="18" charset="0"/>
                <a:ea typeface="宋体" charset="-122"/>
              </a:defRPr>
            </a:lvl1pPr>
            <a:lvl2pPr marL="742950" indent="-285750">
              <a:defRPr>
                <a:solidFill>
                  <a:schemeClr val="tx1"/>
                </a:solidFill>
                <a:latin typeface="Century Schoolbook" pitchFamily="18" charset="0"/>
                <a:ea typeface="宋体" charset="-122"/>
              </a:defRPr>
            </a:lvl2pPr>
            <a:lvl3pPr marL="1143000" indent="-228600">
              <a:defRPr>
                <a:solidFill>
                  <a:schemeClr val="tx1"/>
                </a:solidFill>
                <a:latin typeface="Century Schoolbook" pitchFamily="18" charset="0"/>
                <a:ea typeface="宋体" charset="-122"/>
              </a:defRPr>
            </a:lvl3pPr>
            <a:lvl4pPr marL="1600200" indent="-228600">
              <a:defRPr>
                <a:solidFill>
                  <a:schemeClr val="tx1"/>
                </a:solidFill>
                <a:latin typeface="Century Schoolbook" pitchFamily="18" charset="0"/>
                <a:ea typeface="宋体" charset="-122"/>
              </a:defRPr>
            </a:lvl4pPr>
            <a:lvl5pPr marL="2057400" indent="-228600">
              <a:defRPr>
                <a:solidFill>
                  <a:schemeClr val="tx1"/>
                </a:solidFill>
                <a:latin typeface="Century Schoolbook" pitchFamily="18" charset="0"/>
                <a:ea typeface="宋体" charset="-122"/>
              </a:defRPr>
            </a:lvl5pPr>
            <a:lvl6pPr marL="2514600" indent="-228600" fontAlgn="base">
              <a:spcBef>
                <a:spcPct val="0"/>
              </a:spcBef>
              <a:spcAft>
                <a:spcPct val="0"/>
              </a:spcAft>
              <a:defRPr>
                <a:solidFill>
                  <a:schemeClr val="tx1"/>
                </a:solidFill>
                <a:latin typeface="Century Schoolbook" pitchFamily="18" charset="0"/>
                <a:ea typeface="宋体" charset="-122"/>
              </a:defRPr>
            </a:lvl6pPr>
            <a:lvl7pPr marL="2971800" indent="-228600" fontAlgn="base">
              <a:spcBef>
                <a:spcPct val="0"/>
              </a:spcBef>
              <a:spcAft>
                <a:spcPct val="0"/>
              </a:spcAft>
              <a:defRPr>
                <a:solidFill>
                  <a:schemeClr val="tx1"/>
                </a:solidFill>
                <a:latin typeface="Century Schoolbook" pitchFamily="18" charset="0"/>
                <a:ea typeface="宋体" charset="-122"/>
              </a:defRPr>
            </a:lvl7pPr>
            <a:lvl8pPr marL="3429000" indent="-228600" fontAlgn="base">
              <a:spcBef>
                <a:spcPct val="0"/>
              </a:spcBef>
              <a:spcAft>
                <a:spcPct val="0"/>
              </a:spcAft>
              <a:defRPr>
                <a:solidFill>
                  <a:schemeClr val="tx1"/>
                </a:solidFill>
                <a:latin typeface="Century Schoolbook" pitchFamily="18" charset="0"/>
                <a:ea typeface="宋体" charset="-122"/>
              </a:defRPr>
            </a:lvl8pPr>
            <a:lvl9pPr marL="3886200" indent="-228600" fontAlgn="base">
              <a:spcBef>
                <a:spcPct val="0"/>
              </a:spcBef>
              <a:spcAft>
                <a:spcPct val="0"/>
              </a:spcAft>
              <a:defRPr>
                <a:solidFill>
                  <a:schemeClr val="tx1"/>
                </a:solidFill>
                <a:latin typeface="Century Schoolbook" pitchFamily="18" charset="0"/>
                <a:ea typeface="宋体" charset="-122"/>
              </a:defRPr>
            </a:lvl9pPr>
          </a:lstStyle>
          <a:p>
            <a:r>
              <a:rPr lang="en-US" altLang="zh-CN" b="1">
                <a:solidFill>
                  <a:srgbClr val="244583"/>
                </a:solidFill>
              </a:rPr>
              <a:t>FP List</a:t>
            </a:r>
            <a:endParaRPr lang="zh-CN" altLang="en-US" b="1">
              <a:solidFill>
                <a:srgbClr val="244583"/>
              </a:solidFill>
            </a:endParaRPr>
          </a:p>
        </p:txBody>
      </p:sp>
      <p:sp>
        <p:nvSpPr>
          <p:cNvPr id="31" name="矩形 39"/>
          <p:cNvSpPr/>
          <p:nvPr/>
        </p:nvSpPr>
        <p:spPr>
          <a:xfrm>
            <a:off x="107950" y="4695825"/>
            <a:ext cx="954088" cy="431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a:solidFill>
                  <a:schemeClr val="accent1"/>
                </a:solidFill>
              </a:rPr>
              <a:t>NULL</a:t>
            </a:r>
            <a:endParaRPr lang="zh-CN" altLang="en-US" b="1">
              <a:solidFill>
                <a:schemeClr val="accent1"/>
              </a:solidFill>
            </a:endParaRPr>
          </a:p>
        </p:txBody>
      </p:sp>
      <p:sp>
        <p:nvSpPr>
          <p:cNvPr id="32" name="矩形 40"/>
          <p:cNvSpPr/>
          <p:nvPr/>
        </p:nvSpPr>
        <p:spPr>
          <a:xfrm>
            <a:off x="107950" y="4702175"/>
            <a:ext cx="1079500" cy="43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a:solidFill>
                  <a:srgbClr val="FF0000"/>
                </a:solidFill>
              </a:rPr>
              <a:t>P2</a:t>
            </a:r>
            <a:endParaRPr lang="zh-CN" altLang="en-US" b="1">
              <a:solidFill>
                <a:srgbClr val="FF0000"/>
              </a:solidFill>
            </a:endParaRPr>
          </a:p>
        </p:txBody>
      </p:sp>
      <p:sp>
        <p:nvSpPr>
          <p:cNvPr id="33" name="TextBox 32"/>
          <p:cNvSpPr txBox="1"/>
          <p:nvPr/>
        </p:nvSpPr>
        <p:spPr>
          <a:xfrm>
            <a:off x="7750175" y="4367213"/>
            <a:ext cx="1143000" cy="369887"/>
          </a:xfrm>
          <a:prstGeom prst="rect">
            <a:avLst/>
          </a:prstGeom>
          <a:noFill/>
        </p:spPr>
        <p:txBody>
          <a:bodyPr>
            <a:spAutoFit/>
          </a:bodyPr>
          <a:lstStyle>
            <a:lvl1pPr>
              <a:defRPr>
                <a:solidFill>
                  <a:schemeClr val="tx1"/>
                </a:solidFill>
                <a:latin typeface="Century Schoolbook" pitchFamily="18" charset="0"/>
                <a:ea typeface="宋体" charset="-122"/>
              </a:defRPr>
            </a:lvl1pPr>
            <a:lvl2pPr marL="742950" indent="-285750">
              <a:defRPr>
                <a:solidFill>
                  <a:schemeClr val="tx1"/>
                </a:solidFill>
                <a:latin typeface="Century Schoolbook" pitchFamily="18" charset="0"/>
                <a:ea typeface="宋体" charset="-122"/>
              </a:defRPr>
            </a:lvl2pPr>
            <a:lvl3pPr marL="1143000" indent="-228600">
              <a:defRPr>
                <a:solidFill>
                  <a:schemeClr val="tx1"/>
                </a:solidFill>
                <a:latin typeface="Century Schoolbook" pitchFamily="18" charset="0"/>
                <a:ea typeface="宋体" charset="-122"/>
              </a:defRPr>
            </a:lvl3pPr>
            <a:lvl4pPr marL="1600200" indent="-228600">
              <a:defRPr>
                <a:solidFill>
                  <a:schemeClr val="tx1"/>
                </a:solidFill>
                <a:latin typeface="Century Schoolbook" pitchFamily="18" charset="0"/>
                <a:ea typeface="宋体" charset="-122"/>
              </a:defRPr>
            </a:lvl4pPr>
            <a:lvl5pPr marL="2057400" indent="-228600">
              <a:defRPr>
                <a:solidFill>
                  <a:schemeClr val="tx1"/>
                </a:solidFill>
                <a:latin typeface="Century Schoolbook" pitchFamily="18" charset="0"/>
                <a:ea typeface="宋体" charset="-122"/>
              </a:defRPr>
            </a:lvl5pPr>
            <a:lvl6pPr marL="2514600" indent="-228600" fontAlgn="base">
              <a:spcBef>
                <a:spcPct val="0"/>
              </a:spcBef>
              <a:spcAft>
                <a:spcPct val="0"/>
              </a:spcAft>
              <a:defRPr>
                <a:solidFill>
                  <a:schemeClr val="tx1"/>
                </a:solidFill>
                <a:latin typeface="Century Schoolbook" pitchFamily="18" charset="0"/>
                <a:ea typeface="宋体" charset="-122"/>
              </a:defRPr>
            </a:lvl6pPr>
            <a:lvl7pPr marL="2971800" indent="-228600" fontAlgn="base">
              <a:spcBef>
                <a:spcPct val="0"/>
              </a:spcBef>
              <a:spcAft>
                <a:spcPct val="0"/>
              </a:spcAft>
              <a:defRPr>
                <a:solidFill>
                  <a:schemeClr val="tx1"/>
                </a:solidFill>
                <a:latin typeface="Century Schoolbook" pitchFamily="18" charset="0"/>
                <a:ea typeface="宋体" charset="-122"/>
              </a:defRPr>
            </a:lvl7pPr>
            <a:lvl8pPr marL="3429000" indent="-228600" fontAlgn="base">
              <a:spcBef>
                <a:spcPct val="0"/>
              </a:spcBef>
              <a:spcAft>
                <a:spcPct val="0"/>
              </a:spcAft>
              <a:defRPr>
                <a:solidFill>
                  <a:schemeClr val="tx1"/>
                </a:solidFill>
                <a:latin typeface="Century Schoolbook" pitchFamily="18" charset="0"/>
                <a:ea typeface="宋体" charset="-122"/>
              </a:defRPr>
            </a:lvl8pPr>
            <a:lvl9pPr marL="3886200" indent="-228600" fontAlgn="base">
              <a:spcBef>
                <a:spcPct val="0"/>
              </a:spcBef>
              <a:spcAft>
                <a:spcPct val="0"/>
              </a:spcAft>
              <a:defRPr>
                <a:solidFill>
                  <a:schemeClr val="tx1"/>
                </a:solidFill>
                <a:latin typeface="Century Schoolbook" pitchFamily="18" charset="0"/>
                <a:ea typeface="宋体" charset="-122"/>
              </a:defRPr>
            </a:lvl9pPr>
          </a:lstStyle>
          <a:p>
            <a:r>
              <a:rPr lang="en-US" altLang="zh-CN" b="1">
                <a:solidFill>
                  <a:srgbClr val="244583"/>
                </a:solidFill>
              </a:rPr>
              <a:t>FP List</a:t>
            </a:r>
            <a:endParaRPr lang="zh-CN" altLang="en-US" b="1">
              <a:solidFill>
                <a:srgbClr val="244583"/>
              </a:solidFill>
            </a:endParaRPr>
          </a:p>
        </p:txBody>
      </p:sp>
      <p:sp>
        <p:nvSpPr>
          <p:cNvPr id="34" name="矩形 44"/>
          <p:cNvSpPr/>
          <p:nvPr/>
        </p:nvSpPr>
        <p:spPr>
          <a:xfrm>
            <a:off x="7794625" y="4727575"/>
            <a:ext cx="954088" cy="431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a:solidFill>
                  <a:schemeClr val="accent1"/>
                </a:solidFill>
              </a:rPr>
              <a:t>NULL</a:t>
            </a:r>
            <a:endParaRPr lang="zh-CN" altLang="en-US" b="1">
              <a:solidFill>
                <a:schemeClr val="accent1"/>
              </a:solidFill>
            </a:endParaRPr>
          </a:p>
        </p:txBody>
      </p:sp>
      <p:sp>
        <p:nvSpPr>
          <p:cNvPr id="35" name="矩形 45"/>
          <p:cNvSpPr/>
          <p:nvPr/>
        </p:nvSpPr>
        <p:spPr>
          <a:xfrm>
            <a:off x="7727950" y="4654550"/>
            <a:ext cx="1079500" cy="433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a:solidFill>
                  <a:srgbClr val="FF0000"/>
                </a:solidFill>
              </a:rPr>
              <a:t>P2</a:t>
            </a:r>
            <a:endParaRPr lang="zh-CN" altLang="en-US" b="1">
              <a:solidFill>
                <a:srgbClr val="FF0000"/>
              </a:solidFill>
            </a:endParaRPr>
          </a:p>
        </p:txBody>
      </p:sp>
      <p:sp>
        <p:nvSpPr>
          <p:cNvPr id="2" name="Footer Placeholder 1"/>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197590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upLeft)">
                                      <p:cBhvr>
                                        <p:cTn id="7" dur="500"/>
                                        <p:tgtEl>
                                          <p:spTgt spid="18"/>
                                        </p:tgtEl>
                                      </p:cBhvr>
                                    </p:animEffect>
                                  </p:childTnLst>
                                </p:cTn>
                              </p:par>
                              <p:par>
                                <p:cTn id="8" presetID="18" presetClass="entr" presetSubtype="3"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strips(upRight)">
                                      <p:cBhvr>
                                        <p:cTn id="10" dur="500"/>
                                        <p:tgtEl>
                                          <p:spTgt spid="19"/>
                                        </p:tgtEl>
                                      </p:cBhvr>
                                    </p:animEffect>
                                  </p:childTnLst>
                                </p:cTn>
                              </p:par>
                              <p:par>
                                <p:cTn id="11" presetID="1" presetClass="entr" presetSubtype="0" fill="hold" grpId="0" nodeType="withEffect">
                                  <p:stCondLst>
                                    <p:cond delay="50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9"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strips(upLeft)">
                                      <p:cBhvr>
                                        <p:cTn id="19" dur="500"/>
                                        <p:tgtEl>
                                          <p:spTgt spid="20"/>
                                        </p:tgtEl>
                                      </p:cBhvr>
                                    </p:animEffect>
                                  </p:childTnLst>
                                </p:cTn>
                              </p:par>
                              <p:par>
                                <p:cTn id="20" presetID="18" presetClass="entr" presetSubtype="3"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trips(upRight)">
                                      <p:cBhvr>
                                        <p:cTn id="22" dur="500"/>
                                        <p:tgtEl>
                                          <p:spTgt spid="22"/>
                                        </p:tgtEl>
                                      </p:cBhvr>
                                    </p:animEffect>
                                  </p:childTnLst>
                                </p:cTn>
                              </p:par>
                              <p:par>
                                <p:cTn id="23" presetID="18" presetClass="entr" presetSubtype="3"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strips(upRight)">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1"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par>
                                <p:cTn id="30" presetID="1" presetClass="entr" presetSubtype="0" fill="hold" grpId="1"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grpId="1" nodeType="with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strips(downLeft)">
                                      <p:cBhvr>
                                        <p:cTn id="44" dur="500"/>
                                        <p:tgtEl>
                                          <p:spTgt spid="24"/>
                                        </p:tgtEl>
                                      </p:cBhvr>
                                    </p:animEffect>
                                  </p:childTnLst>
                                </p:cTn>
                              </p:par>
                              <p:par>
                                <p:cTn id="45" presetID="18" presetClass="entr" presetSubtype="12"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strips(downLeft)">
                                      <p:cBhvr>
                                        <p:cTn id="47" dur="500"/>
                                        <p:tgtEl>
                                          <p:spTgt spid="23"/>
                                        </p:tgtEl>
                                      </p:cBhvr>
                                    </p:animEffect>
                                  </p:childTnLst>
                                </p:cTn>
                              </p:par>
                              <p:par>
                                <p:cTn id="48" presetID="18" presetClass="entr" presetSubtype="12"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strips(downLeft)">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20"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edg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27" presetClass="emph" presetSubtype="0" fill="remove" grpId="1" nodeType="clickEffect">
                                  <p:stCondLst>
                                    <p:cond delay="0"/>
                                  </p:stCondLst>
                                  <p:childTnLst>
                                    <p:animClr clrSpc="rgb" dir="cw">
                                      <p:cBhvr override="childStyle">
                                        <p:cTn id="59" dur="250" autoRev="1" fill="remove"/>
                                        <p:tgtEl>
                                          <p:spTgt spid="12"/>
                                        </p:tgtEl>
                                        <p:attrNameLst>
                                          <p:attrName>style.color</p:attrName>
                                        </p:attrNameLst>
                                      </p:cBhvr>
                                      <p:to>
                                        <a:schemeClr val="bg1"/>
                                      </p:to>
                                    </p:animClr>
                                    <p:animClr clrSpc="rgb" dir="cw">
                                      <p:cBhvr>
                                        <p:cTn id="60" dur="250" autoRev="1" fill="remove"/>
                                        <p:tgtEl>
                                          <p:spTgt spid="12"/>
                                        </p:tgtEl>
                                        <p:attrNameLst>
                                          <p:attrName>fillcolor</p:attrName>
                                        </p:attrNameLst>
                                      </p:cBhvr>
                                      <p:to>
                                        <a:schemeClr val="bg1"/>
                                      </p:to>
                                    </p:animClr>
                                    <p:set>
                                      <p:cBhvr>
                                        <p:cTn id="61" dur="250" autoRev="1" fill="remove"/>
                                        <p:tgtEl>
                                          <p:spTgt spid="12"/>
                                        </p:tgtEl>
                                        <p:attrNameLst>
                                          <p:attrName>fill.type</p:attrName>
                                        </p:attrNameLst>
                                      </p:cBhvr>
                                      <p:to>
                                        <p:strVal val="solid"/>
                                      </p:to>
                                    </p:set>
                                    <p:set>
                                      <p:cBhvr>
                                        <p:cTn id="62" dur="250" autoRev="1" fill="remove"/>
                                        <p:tgtEl>
                                          <p:spTgt spid="12"/>
                                        </p:tgtEl>
                                        <p:attrNameLst>
                                          <p:attrName>fill.on</p:attrName>
                                        </p:attrNameLst>
                                      </p:cBhvr>
                                      <p:to>
                                        <p:strVal val="true"/>
                                      </p:to>
                                    </p:set>
                                  </p:childTnLst>
                                </p:cTn>
                              </p:par>
                              <p:par>
                                <p:cTn id="63" presetID="1" presetClass="entr" presetSubtype="0" fill="hold" grpId="0" nodeType="withEffect">
                                  <p:stCondLst>
                                    <p:cond delay="500"/>
                                  </p:stCondLst>
                                  <p:childTnLst>
                                    <p:set>
                                      <p:cBhvr>
                                        <p:cTn id="64" dur="1" fill="hold">
                                          <p:stCondLst>
                                            <p:cond delay="0"/>
                                          </p:stCondLst>
                                        </p:cTn>
                                        <p:tgtEl>
                                          <p:spTgt spid="27"/>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2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7" presetClass="emph" presetSubtype="0" fill="remove" grpId="0" nodeType="clickEffect">
                                  <p:stCondLst>
                                    <p:cond delay="0"/>
                                  </p:stCondLst>
                                  <p:childTnLst>
                                    <p:animClr clrSpc="rgb" dir="cw">
                                      <p:cBhvr override="childStyle">
                                        <p:cTn id="70" dur="250" autoRev="1" fill="remove"/>
                                        <p:tgtEl>
                                          <p:spTgt spid="13"/>
                                        </p:tgtEl>
                                        <p:attrNameLst>
                                          <p:attrName>style.color</p:attrName>
                                        </p:attrNameLst>
                                      </p:cBhvr>
                                      <p:to>
                                        <a:schemeClr val="bg1"/>
                                      </p:to>
                                    </p:animClr>
                                    <p:animClr clrSpc="rgb" dir="cw">
                                      <p:cBhvr>
                                        <p:cTn id="71" dur="250" autoRev="1" fill="remove"/>
                                        <p:tgtEl>
                                          <p:spTgt spid="13"/>
                                        </p:tgtEl>
                                        <p:attrNameLst>
                                          <p:attrName>fillcolor</p:attrName>
                                        </p:attrNameLst>
                                      </p:cBhvr>
                                      <p:to>
                                        <a:schemeClr val="bg1"/>
                                      </p:to>
                                    </p:animClr>
                                    <p:set>
                                      <p:cBhvr>
                                        <p:cTn id="72" dur="250" autoRev="1" fill="remove"/>
                                        <p:tgtEl>
                                          <p:spTgt spid="13"/>
                                        </p:tgtEl>
                                        <p:attrNameLst>
                                          <p:attrName>fill.type</p:attrName>
                                        </p:attrNameLst>
                                      </p:cBhvr>
                                      <p:to>
                                        <p:strVal val="solid"/>
                                      </p:to>
                                    </p:set>
                                    <p:set>
                                      <p:cBhvr>
                                        <p:cTn id="73" dur="250" autoRev="1" fill="remove"/>
                                        <p:tgtEl>
                                          <p:spTgt spid="13"/>
                                        </p:tgtEl>
                                        <p:attrNameLst>
                                          <p:attrName>fill.on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childTnLst>
                                </p:cTn>
                              </p:par>
                              <p:par>
                                <p:cTn id="80" presetID="1" presetClass="exit" presetSubtype="0" fill="hold" grpId="2" nodeType="withEffect">
                                  <p:stCondLst>
                                    <p:cond delay="0"/>
                                  </p:stCondLst>
                                  <p:childTnLst>
                                    <p:set>
                                      <p:cBhvr>
                                        <p:cTn id="81" dur="1" fill="hold">
                                          <p:stCondLst>
                                            <p:cond delay="0"/>
                                          </p:stCondLst>
                                        </p:cTn>
                                        <p:tgtEl>
                                          <p:spTgt spid="27"/>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8"/>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7" presetClass="emph" presetSubtype="0" fill="remove" grpId="0" nodeType="clickEffect">
                                  <p:stCondLst>
                                    <p:cond delay="0"/>
                                  </p:stCondLst>
                                  <p:childTnLst>
                                    <p:animClr clrSpc="rgb" dir="cw">
                                      <p:cBhvr override="childStyle">
                                        <p:cTn id="91" dur="250" autoRev="1" fill="remove"/>
                                        <p:tgtEl>
                                          <p:spTgt spid="6"/>
                                        </p:tgtEl>
                                        <p:attrNameLst>
                                          <p:attrName>style.color</p:attrName>
                                        </p:attrNameLst>
                                      </p:cBhvr>
                                      <p:to>
                                        <a:schemeClr val="bg1"/>
                                      </p:to>
                                    </p:animClr>
                                    <p:animClr clrSpc="rgb" dir="cw">
                                      <p:cBhvr>
                                        <p:cTn id="92" dur="250" autoRev="1" fill="remove"/>
                                        <p:tgtEl>
                                          <p:spTgt spid="6"/>
                                        </p:tgtEl>
                                        <p:attrNameLst>
                                          <p:attrName>fillcolor</p:attrName>
                                        </p:attrNameLst>
                                      </p:cBhvr>
                                      <p:to>
                                        <a:schemeClr val="bg1"/>
                                      </p:to>
                                    </p:animClr>
                                    <p:set>
                                      <p:cBhvr>
                                        <p:cTn id="93" dur="250" autoRev="1" fill="remove"/>
                                        <p:tgtEl>
                                          <p:spTgt spid="6"/>
                                        </p:tgtEl>
                                        <p:attrNameLst>
                                          <p:attrName>fill.type</p:attrName>
                                        </p:attrNameLst>
                                      </p:cBhvr>
                                      <p:to>
                                        <p:strVal val="solid"/>
                                      </p:to>
                                    </p:set>
                                    <p:set>
                                      <p:cBhvr>
                                        <p:cTn id="94" dur="250" autoRev="1" fill="remove"/>
                                        <p:tgtEl>
                                          <p:spTgt spid="6"/>
                                        </p:tgtEl>
                                        <p:attrNameLst>
                                          <p:attrName>fill.on</p:attrName>
                                        </p:attrNameLst>
                                      </p:cBhvr>
                                      <p:to>
                                        <p:strVal val="true"/>
                                      </p:to>
                                    </p:set>
                                  </p:childTnLst>
                                </p:cTn>
                              </p:par>
                              <p:par>
                                <p:cTn id="95" presetID="27" presetClass="emph" presetSubtype="0" fill="remove" grpId="0" nodeType="withEffect">
                                  <p:stCondLst>
                                    <p:cond delay="0"/>
                                  </p:stCondLst>
                                  <p:childTnLst>
                                    <p:animClr clrSpc="rgb" dir="cw">
                                      <p:cBhvr override="childStyle">
                                        <p:cTn id="96" dur="250" autoRev="1" fill="remove"/>
                                        <p:tgtEl>
                                          <p:spTgt spid="8"/>
                                        </p:tgtEl>
                                        <p:attrNameLst>
                                          <p:attrName>style.color</p:attrName>
                                        </p:attrNameLst>
                                      </p:cBhvr>
                                      <p:to>
                                        <a:schemeClr val="bg1"/>
                                      </p:to>
                                    </p:animClr>
                                    <p:animClr clrSpc="rgb" dir="cw">
                                      <p:cBhvr>
                                        <p:cTn id="97" dur="250" autoRev="1" fill="remove"/>
                                        <p:tgtEl>
                                          <p:spTgt spid="8"/>
                                        </p:tgtEl>
                                        <p:attrNameLst>
                                          <p:attrName>fillcolor</p:attrName>
                                        </p:attrNameLst>
                                      </p:cBhvr>
                                      <p:to>
                                        <a:schemeClr val="bg1"/>
                                      </p:to>
                                    </p:animClr>
                                    <p:set>
                                      <p:cBhvr>
                                        <p:cTn id="98" dur="250" autoRev="1" fill="remove"/>
                                        <p:tgtEl>
                                          <p:spTgt spid="8"/>
                                        </p:tgtEl>
                                        <p:attrNameLst>
                                          <p:attrName>fill.type</p:attrName>
                                        </p:attrNameLst>
                                      </p:cBhvr>
                                      <p:to>
                                        <p:strVal val="solid"/>
                                      </p:to>
                                    </p:set>
                                    <p:set>
                                      <p:cBhvr>
                                        <p:cTn id="99" dur="250" autoRev="1" fill="remove"/>
                                        <p:tgtEl>
                                          <p:spTgt spid="8"/>
                                        </p:tgtEl>
                                        <p:attrNameLst>
                                          <p:attrName>fill.on</p:attrName>
                                        </p:attrNameLst>
                                      </p:cBhvr>
                                      <p:to>
                                        <p:strVal val="true"/>
                                      </p:to>
                                    </p:set>
                                  </p:childTnLst>
                                </p:cTn>
                              </p:par>
                              <p:par>
                                <p:cTn id="100" presetID="27" presetClass="emph" presetSubtype="0" fill="remove" grpId="0" nodeType="withEffect">
                                  <p:stCondLst>
                                    <p:cond delay="0"/>
                                  </p:stCondLst>
                                  <p:childTnLst>
                                    <p:animClr clrSpc="rgb" dir="cw">
                                      <p:cBhvr override="childStyle">
                                        <p:cTn id="101" dur="250" autoRev="1" fill="remove"/>
                                        <p:tgtEl>
                                          <p:spTgt spid="10"/>
                                        </p:tgtEl>
                                        <p:attrNameLst>
                                          <p:attrName>style.color</p:attrName>
                                        </p:attrNameLst>
                                      </p:cBhvr>
                                      <p:to>
                                        <a:schemeClr val="bg1"/>
                                      </p:to>
                                    </p:animClr>
                                    <p:animClr clrSpc="rgb" dir="cw">
                                      <p:cBhvr>
                                        <p:cTn id="102" dur="250" autoRev="1" fill="remove"/>
                                        <p:tgtEl>
                                          <p:spTgt spid="10"/>
                                        </p:tgtEl>
                                        <p:attrNameLst>
                                          <p:attrName>fillcolor</p:attrName>
                                        </p:attrNameLst>
                                      </p:cBhvr>
                                      <p:to>
                                        <a:schemeClr val="bg1"/>
                                      </p:to>
                                    </p:animClr>
                                    <p:set>
                                      <p:cBhvr>
                                        <p:cTn id="103" dur="250" autoRev="1" fill="remove"/>
                                        <p:tgtEl>
                                          <p:spTgt spid="10"/>
                                        </p:tgtEl>
                                        <p:attrNameLst>
                                          <p:attrName>fill.type</p:attrName>
                                        </p:attrNameLst>
                                      </p:cBhvr>
                                      <p:to>
                                        <p:strVal val="solid"/>
                                      </p:to>
                                    </p:set>
                                    <p:set>
                                      <p:cBhvr>
                                        <p:cTn id="104" dur="250" autoRev="1" fill="remove"/>
                                        <p:tgtEl>
                                          <p:spTgt spid="10"/>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nodeType="clickEffect">
                                  <p:stCondLst>
                                    <p:cond delay="0"/>
                                  </p:stCondLst>
                                  <p:childTnLst>
                                    <p:set>
                                      <p:cBhvr>
                                        <p:cTn id="108" dur="1" fill="hold">
                                          <p:stCondLst>
                                            <p:cond delay="0"/>
                                          </p:stCondLst>
                                        </p:cTn>
                                        <p:tgtEl>
                                          <p:spTgt spid="23"/>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8" grpId="0" animBg="1"/>
      <p:bldP spid="8" grpId="1" animBg="1"/>
      <p:bldP spid="9" grpId="0" animBg="1"/>
      <p:bldP spid="10" grpId="0" animBg="1"/>
      <p:bldP spid="10" grpId="1" animBg="1"/>
      <p:bldP spid="11" grpId="0" animBg="1"/>
      <p:bldP spid="12" grpId="0" animBg="1"/>
      <p:bldP spid="12" grpId="1" animBg="1"/>
      <p:bldP spid="13" grpId="0" animBg="1"/>
      <p:bldP spid="26" grpId="0" animBg="1"/>
      <p:bldP spid="27" grpId="0"/>
      <p:bldP spid="27" grpId="1"/>
      <p:bldP spid="27" grpId="2"/>
      <p:bldP spid="28" grpId="0"/>
      <p:bldP spid="29" grpId="0"/>
      <p:bldP spid="32"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Synchronous Notification: Point-to-point Communication</a:t>
            </a:r>
            <a:endParaRPr lang="en-US" dirty="0"/>
          </a:p>
        </p:txBody>
      </p:sp>
      <p:sp>
        <p:nvSpPr>
          <p:cNvPr id="4" name="Content Placeholder 3"/>
          <p:cNvSpPr>
            <a:spLocks noGrp="1"/>
          </p:cNvSpPr>
          <p:nvPr>
            <p:ph idx="1"/>
          </p:nvPr>
        </p:nvSpPr>
        <p:spPr>
          <a:xfrm>
            <a:off x="457200" y="1219200"/>
            <a:ext cx="8229600" cy="5105400"/>
          </a:xfrm>
        </p:spPr>
        <p:txBody>
          <a:bodyPr/>
          <a:lstStyle/>
          <a:p>
            <a:r>
              <a:rPr lang="en-US" altLang="zh-CN" dirty="0" smtClean="0"/>
              <a:t>If a communication operation fails, an MPI_ERR_OTHER is returned to the application</a:t>
            </a:r>
          </a:p>
          <a:p>
            <a:pPr lvl="1"/>
            <a:r>
              <a:rPr lang="en-US" altLang="zh-CN" dirty="0" smtClean="0"/>
              <a:t>A </a:t>
            </a:r>
            <a:r>
              <a:rPr lang="en-US" altLang="zh-CN" dirty="0"/>
              <a:t>message is sent to or a receive is posted for a message from a failed </a:t>
            </a:r>
            <a:r>
              <a:rPr lang="en-US" altLang="zh-CN" dirty="0" smtClean="0"/>
              <a:t>process</a:t>
            </a:r>
            <a:endParaRPr lang="en-US" altLang="zh-CN" dirty="0"/>
          </a:p>
          <a:p>
            <a:r>
              <a:rPr lang="en-US" altLang="zh-CN" dirty="0" smtClean="0"/>
              <a:t>For </a:t>
            </a:r>
            <a:r>
              <a:rPr lang="en-US" altLang="zh-CN" dirty="0" err="1" smtClean="0"/>
              <a:t>nonblocking</a:t>
            </a:r>
            <a:r>
              <a:rPr lang="en-US" altLang="zh-CN" dirty="0" smtClean="0"/>
              <a:t> operations, the error can be returned during the subsequent WAIT operation that touches the request</a:t>
            </a:r>
            <a:endParaRPr lang="en-US" altLang="zh-CN" dirty="0"/>
          </a:p>
          <a:p>
            <a:r>
              <a:rPr lang="en-US" altLang="zh-CN" dirty="0"/>
              <a:t>Wildcard receives, i.e., using </a:t>
            </a:r>
            <a:r>
              <a:rPr lang="en-US" altLang="zh-CN" dirty="0" smtClean="0"/>
              <a:t>MPI_ANY_SOURCE create a special case, since we don’t know who will send the data</a:t>
            </a:r>
          </a:p>
          <a:p>
            <a:pPr lvl="1"/>
            <a:r>
              <a:rPr lang="en-US" altLang="zh-CN" dirty="0" smtClean="0"/>
              <a:t>In this case, all processes that posted a wildcard receive would get an error</a:t>
            </a:r>
            <a:endParaRPr lang="en-US" altLang="zh-CN" dirty="0"/>
          </a:p>
        </p:txBody>
      </p:sp>
      <p:sp>
        <p:nvSpPr>
          <p:cNvPr id="2" name="Footer Placeholder 1"/>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2553596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Notification: </a:t>
            </a:r>
            <a:r>
              <a:rPr lang="en-US" dirty="0" smtClean="0"/>
              <a:t>Collective Communication</a:t>
            </a:r>
            <a:endParaRPr lang="en-US" dirty="0"/>
          </a:p>
        </p:txBody>
      </p:sp>
      <p:sp>
        <p:nvSpPr>
          <p:cNvPr id="3" name="Content Placeholder 2"/>
          <p:cNvSpPr>
            <a:spLocks noGrp="1"/>
          </p:cNvSpPr>
          <p:nvPr>
            <p:ph idx="1"/>
          </p:nvPr>
        </p:nvSpPr>
        <p:spPr>
          <a:xfrm>
            <a:off x="457200" y="1219200"/>
            <a:ext cx="8229600" cy="5105400"/>
          </a:xfrm>
        </p:spPr>
        <p:txBody>
          <a:bodyPr/>
          <a:lstStyle/>
          <a:p>
            <a:r>
              <a:rPr lang="en-US" altLang="zh-CN" sz="2200" dirty="0"/>
              <a:t>Collective operation does not hang, but some processes may have invalid results</a:t>
            </a:r>
          </a:p>
          <a:p>
            <a:endParaRPr lang="en-US" altLang="zh-CN" sz="2200" dirty="0"/>
          </a:p>
          <a:p>
            <a:r>
              <a:rPr lang="en-US" altLang="zh-CN" sz="2200" dirty="0" smtClean="0"/>
              <a:t>MPICH2 internally performs data error management</a:t>
            </a:r>
            <a:endParaRPr lang="en-US" altLang="zh-CN" sz="2200" dirty="0"/>
          </a:p>
          <a:p>
            <a:pPr lvl="1"/>
            <a:r>
              <a:rPr lang="en-US" altLang="zh-CN" sz="1900" dirty="0"/>
              <a:t>Mark the messages carrying invalid data by using a different tag value. </a:t>
            </a:r>
          </a:p>
          <a:p>
            <a:pPr lvl="1"/>
            <a:r>
              <a:rPr lang="en-US" altLang="zh-CN" sz="1900" dirty="0"/>
              <a:t>The process will continue performing the collective operation if a process receives a message marked as containing invalid data, but will mark any subsequent messages it sends as containing invalid data.</a:t>
            </a:r>
          </a:p>
          <a:p>
            <a:pPr lvl="1"/>
            <a:endParaRPr lang="en-US" altLang="zh-CN" sz="1900" dirty="0"/>
          </a:p>
          <a:p>
            <a:r>
              <a:rPr lang="en-US" altLang="zh-CN" sz="2200" dirty="0" smtClean="0"/>
              <a:t>From the application perspective:</a:t>
            </a:r>
          </a:p>
          <a:p>
            <a:pPr lvl="1"/>
            <a:r>
              <a:rPr lang="en-US" altLang="zh-CN" sz="1800" dirty="0" smtClean="0"/>
              <a:t>The </a:t>
            </a:r>
            <a:r>
              <a:rPr lang="en-US" altLang="zh-CN" sz="1800" dirty="0"/>
              <a:t>collective operation will </a:t>
            </a:r>
            <a:r>
              <a:rPr lang="en-US" altLang="zh-CN" sz="1800" dirty="0">
                <a:solidFill>
                  <a:srgbClr val="FF0000"/>
                </a:solidFill>
              </a:rPr>
              <a:t>return an error code </a:t>
            </a:r>
            <a:r>
              <a:rPr lang="en-US" altLang="zh-CN" sz="1800" dirty="0"/>
              <a:t>or if it </a:t>
            </a:r>
            <a:r>
              <a:rPr lang="en-US" altLang="zh-CN" sz="1800" dirty="0">
                <a:solidFill>
                  <a:srgbClr val="FF0000"/>
                </a:solidFill>
              </a:rPr>
              <a:t>had received invalid data</a:t>
            </a:r>
            <a:r>
              <a:rPr lang="en-US" altLang="zh-CN" sz="1800" dirty="0"/>
              <a:t> at any point during the </a:t>
            </a:r>
            <a:r>
              <a:rPr lang="en-US" altLang="zh-CN" sz="1800" dirty="0" smtClean="0"/>
              <a:t>operation; otherwise, returns MPI_SUCCESS.</a:t>
            </a:r>
            <a:endParaRPr lang="en-US" altLang="zh-CN" sz="1800" dirty="0"/>
          </a:p>
        </p:txBody>
      </p:sp>
      <p:sp>
        <p:nvSpPr>
          <p:cNvPr id="4" name="Footer Placeholder 3"/>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3695337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Layout</a:t>
            </a:r>
            <a:endParaRPr lang="en-US" dirty="0"/>
          </a:p>
        </p:txBody>
      </p:sp>
      <p:sp>
        <p:nvSpPr>
          <p:cNvPr id="3" name="Content Placeholder 2"/>
          <p:cNvSpPr>
            <a:spLocks noGrp="1"/>
          </p:cNvSpPr>
          <p:nvPr>
            <p:ph idx="1"/>
          </p:nvPr>
        </p:nvSpPr>
        <p:spPr/>
        <p:txBody>
          <a:bodyPr/>
          <a:lstStyle/>
          <a:p>
            <a:pPr>
              <a:lnSpc>
                <a:spcPct val="200000"/>
              </a:lnSpc>
            </a:pPr>
            <a:r>
              <a:rPr lang="en-US" dirty="0" smtClean="0">
                <a:solidFill>
                  <a:schemeClr val="tx1">
                    <a:lumMod val="20000"/>
                    <a:lumOff val="80000"/>
                  </a:schemeClr>
                </a:solidFill>
              </a:rPr>
              <a:t>Introduction and Motivation</a:t>
            </a:r>
          </a:p>
          <a:p>
            <a:pPr>
              <a:lnSpc>
                <a:spcPct val="200000"/>
              </a:lnSpc>
            </a:pPr>
            <a:r>
              <a:rPr lang="en-US" dirty="0">
                <a:solidFill>
                  <a:schemeClr val="tx1">
                    <a:lumMod val="20000"/>
                    <a:lumOff val="80000"/>
                  </a:schemeClr>
                </a:solidFill>
              </a:rPr>
              <a:t>Requirements from MPI and improvements to MPICH2</a:t>
            </a:r>
          </a:p>
          <a:p>
            <a:pPr>
              <a:lnSpc>
                <a:spcPct val="200000"/>
              </a:lnSpc>
            </a:pPr>
            <a:r>
              <a:rPr lang="en-US" b="1" dirty="0">
                <a:solidFill>
                  <a:srgbClr val="C00000"/>
                </a:solidFill>
              </a:rPr>
              <a:t>ABFT Hot Replacement</a:t>
            </a:r>
          </a:p>
          <a:p>
            <a:pPr>
              <a:lnSpc>
                <a:spcPct val="200000"/>
              </a:lnSpc>
            </a:pPr>
            <a:r>
              <a:rPr lang="en-US" dirty="0" smtClean="0"/>
              <a:t>Experimental Evaluation</a:t>
            </a:r>
          </a:p>
          <a:p>
            <a:pPr>
              <a:lnSpc>
                <a:spcPct val="200000"/>
              </a:lnSpc>
            </a:pPr>
            <a:r>
              <a:rPr lang="en-US" dirty="0" smtClean="0"/>
              <a:t>Concluding Remarks</a:t>
            </a:r>
            <a:endParaRPr lang="en-US" dirty="0"/>
          </a:p>
        </p:txBody>
      </p:sp>
      <p:sp>
        <p:nvSpPr>
          <p:cNvPr id="4" name="Footer Placeholder 3"/>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2191752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7467600" cy="4873625"/>
          </a:xfrm>
        </p:spPr>
        <p:txBody>
          <a:bodyPr>
            <a:normAutofit/>
          </a:bodyPr>
          <a:lstStyle/>
          <a:p>
            <a:r>
              <a:rPr lang="en-US" altLang="zh-CN" i="1" dirty="0" smtClean="0">
                <a:solidFill>
                  <a:schemeClr val="accent1"/>
                </a:solidFill>
              </a:rPr>
              <a:t>ABFT Hot-replacement</a:t>
            </a:r>
            <a:endParaRPr lang="en-US" altLang="zh-CN" dirty="0" smtClean="0"/>
          </a:p>
          <a:p>
            <a:pPr lvl="1"/>
            <a:endParaRPr lang="en-US" altLang="zh-CN" dirty="0" smtClean="0"/>
          </a:p>
          <a:p>
            <a:pPr lvl="1"/>
            <a:endParaRPr lang="en-US" altLang="zh-CN" dirty="0" smtClean="0"/>
          </a:p>
          <a:p>
            <a:pPr lvl="1"/>
            <a:endParaRPr lang="en-US" altLang="zh-CN" dirty="0" smtClean="0"/>
          </a:p>
          <a:p>
            <a:pPr lvl="1">
              <a:buFont typeface="Wingdings 2" pitchFamily="18" charset="2"/>
              <a:buNone/>
            </a:pPr>
            <a:endParaRPr lang="en-US" altLang="zh-CN" dirty="0" smtClean="0"/>
          </a:p>
          <a:p>
            <a:pPr lvl="1">
              <a:buFont typeface="Wingdings 2" pitchFamily="18" charset="2"/>
              <a:buNone/>
            </a:pPr>
            <a:r>
              <a:rPr lang="en-US" altLang="zh-CN" dirty="0" smtClean="0"/>
              <a:t>Before the replacement, </a:t>
            </a:r>
            <a:r>
              <a:rPr lang="zh-CN" altLang="en-US" dirty="0" smtClean="0"/>
              <a:t>                                  </a:t>
            </a:r>
            <a:endParaRPr lang="en-US" altLang="zh-CN" dirty="0" smtClean="0"/>
          </a:p>
          <a:p>
            <a:pPr lvl="1">
              <a:buFont typeface="Wingdings 2" pitchFamily="18" charset="2"/>
              <a:buNone/>
            </a:pPr>
            <a:r>
              <a:rPr lang="en-US" altLang="zh-CN" dirty="0" smtClean="0"/>
              <a:t>After the replacement, </a:t>
            </a:r>
          </a:p>
          <a:p>
            <a:pPr lvl="1">
              <a:buFont typeface="Wingdings 2" pitchFamily="18" charset="2"/>
              <a:buNone/>
            </a:pPr>
            <a:endParaRPr lang="en-US" altLang="zh-CN" dirty="0" smtClean="0"/>
          </a:p>
          <a:p>
            <a:pPr lvl="1">
              <a:buFont typeface="Wingdings 2" pitchFamily="18" charset="2"/>
              <a:buNone/>
            </a:pPr>
            <a:r>
              <a:rPr lang="en-US" altLang="zh-CN" i="1" dirty="0" smtClean="0"/>
              <a:t>Assume D’</a:t>
            </a:r>
            <a:r>
              <a:rPr lang="en-US" altLang="zh-CN" dirty="0" smtClean="0"/>
              <a:t>=</a:t>
            </a:r>
            <a:r>
              <a:rPr lang="en-US" altLang="zh-CN" i="1" dirty="0" smtClean="0"/>
              <a:t>DT</a:t>
            </a:r>
            <a:r>
              <a:rPr lang="zh-CN" altLang="en-US" dirty="0" smtClean="0"/>
              <a:t>，</a:t>
            </a:r>
            <a:endParaRPr lang="en-US" altLang="zh-CN" dirty="0" smtClean="0"/>
          </a:p>
        </p:txBody>
      </p:sp>
      <p:sp>
        <p:nvSpPr>
          <p:cNvPr id="4" name="椭圆 3"/>
          <p:cNvSpPr/>
          <p:nvPr/>
        </p:nvSpPr>
        <p:spPr>
          <a:xfrm>
            <a:off x="3132138" y="1895475"/>
            <a:ext cx="671512" cy="68738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solidFill>
                <a:srgbClr val="FFFFFF"/>
              </a:solidFill>
            </a:endParaRPr>
          </a:p>
        </p:txBody>
      </p:sp>
      <p:sp>
        <p:nvSpPr>
          <p:cNvPr id="5" name="椭圆 4"/>
          <p:cNvSpPr/>
          <p:nvPr/>
        </p:nvSpPr>
        <p:spPr>
          <a:xfrm>
            <a:off x="3140075" y="1895475"/>
            <a:ext cx="673100" cy="687388"/>
          </a:xfrm>
          <a:prstGeom prst="ellipse">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600">
                <a:solidFill>
                  <a:srgbClr val="FFFFFF"/>
                </a:solidFill>
              </a:rPr>
              <a:t>D2</a:t>
            </a:r>
            <a:endParaRPr lang="zh-CN" altLang="en-US" sz="1600">
              <a:solidFill>
                <a:srgbClr val="FFFFFF"/>
              </a:solidFill>
            </a:endParaRPr>
          </a:p>
        </p:txBody>
      </p:sp>
      <p:sp>
        <p:nvSpPr>
          <p:cNvPr id="6" name="椭圆 5"/>
          <p:cNvSpPr/>
          <p:nvPr/>
        </p:nvSpPr>
        <p:spPr>
          <a:xfrm>
            <a:off x="1771650" y="1895475"/>
            <a:ext cx="673100" cy="687388"/>
          </a:xfrm>
          <a:prstGeom prst="ellipse">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600">
                <a:solidFill>
                  <a:srgbClr val="FFFFFF"/>
                </a:solidFill>
              </a:rPr>
              <a:t>D1</a:t>
            </a:r>
            <a:endParaRPr lang="zh-CN" altLang="en-US" sz="1600">
              <a:solidFill>
                <a:srgbClr val="FFFFFF"/>
              </a:solidFill>
            </a:endParaRPr>
          </a:p>
        </p:txBody>
      </p:sp>
      <p:sp>
        <p:nvSpPr>
          <p:cNvPr id="7" name="椭圆 6"/>
          <p:cNvSpPr/>
          <p:nvPr/>
        </p:nvSpPr>
        <p:spPr>
          <a:xfrm>
            <a:off x="4557713" y="1895475"/>
            <a:ext cx="673100" cy="687388"/>
          </a:xfrm>
          <a:prstGeom prst="ellipse">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600">
                <a:solidFill>
                  <a:srgbClr val="FFFFFF"/>
                </a:solidFill>
              </a:rPr>
              <a:t>D3</a:t>
            </a:r>
            <a:endParaRPr lang="zh-CN" altLang="en-US" sz="1600">
              <a:solidFill>
                <a:srgbClr val="FFFFFF"/>
              </a:solidFill>
            </a:endParaRPr>
          </a:p>
        </p:txBody>
      </p:sp>
      <p:sp>
        <p:nvSpPr>
          <p:cNvPr id="8" name="AutoShape 36"/>
          <p:cNvSpPr>
            <a:spLocks/>
          </p:cNvSpPr>
          <p:nvPr/>
        </p:nvSpPr>
        <p:spPr bwMode="auto">
          <a:xfrm>
            <a:off x="3382963" y="1966913"/>
            <a:ext cx="257175" cy="503237"/>
          </a:xfrm>
          <a:custGeom>
            <a:avLst/>
            <a:gdLst>
              <a:gd name="T0" fmla="*/ 13886 w 21600"/>
              <a:gd name="T1" fmla="*/ 527 h 21600"/>
              <a:gd name="T2" fmla="*/ 1029 w 21600"/>
              <a:gd name="T3" fmla="*/ 11327 h 21600"/>
              <a:gd name="T4" fmla="*/ 9257 w 21600"/>
              <a:gd name="T5" fmla="*/ 11590 h 21600"/>
              <a:gd name="T6" fmla="*/ 0 w 21600"/>
              <a:gd name="T7" fmla="*/ 21600 h 21600"/>
              <a:gd name="T8" fmla="*/ 18000 w 21600"/>
              <a:gd name="T9" fmla="*/ 9483 h 21600"/>
              <a:gd name="T10" fmla="*/ 10800 w 21600"/>
              <a:gd name="T11" fmla="*/ 8956 h 21600"/>
              <a:gd name="T12" fmla="*/ 21600 w 21600"/>
              <a:gd name="T13" fmla="*/ 0 h 21600"/>
              <a:gd name="T14" fmla="*/ 13886 w 21600"/>
              <a:gd name="T15" fmla="*/ 527 h 21600"/>
              <a:gd name="T16" fmla="*/ 13886 w 21600"/>
              <a:gd name="T17" fmla="*/ 52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13886" y="527"/>
                </a:moveTo>
                <a:lnTo>
                  <a:pt x="1029" y="11327"/>
                </a:lnTo>
                <a:lnTo>
                  <a:pt x="9257" y="11590"/>
                </a:lnTo>
                <a:lnTo>
                  <a:pt x="0" y="21600"/>
                </a:lnTo>
                <a:lnTo>
                  <a:pt x="18000" y="9483"/>
                </a:lnTo>
                <a:lnTo>
                  <a:pt x="10800" y="8956"/>
                </a:lnTo>
                <a:lnTo>
                  <a:pt x="21600" y="0"/>
                </a:lnTo>
                <a:lnTo>
                  <a:pt x="13886" y="527"/>
                </a:lnTo>
                <a:close/>
                <a:moveTo>
                  <a:pt x="13886" y="527"/>
                </a:moveTo>
              </a:path>
            </a:pathLst>
          </a:custGeom>
          <a:solidFill>
            <a:srgbClr val="FF0000"/>
          </a:solidFill>
          <a:ln w="25400">
            <a:solidFill>
              <a:schemeClr val="tx1"/>
            </a:solidFill>
            <a:miter lim="800000"/>
            <a:headEnd/>
            <a:tailEnd/>
          </a:ln>
        </p:spPr>
        <p:txBody>
          <a:bodyPr/>
          <a:lstStyle/>
          <a:p>
            <a:endParaRPr lang="en-US"/>
          </a:p>
        </p:txBody>
      </p:sp>
      <p:sp>
        <p:nvSpPr>
          <p:cNvPr id="9" name="椭圆 8"/>
          <p:cNvSpPr/>
          <p:nvPr/>
        </p:nvSpPr>
        <p:spPr>
          <a:xfrm>
            <a:off x="5843588" y="1895475"/>
            <a:ext cx="673100" cy="68738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600">
                <a:solidFill>
                  <a:srgbClr val="FFFFFF"/>
                </a:solidFill>
              </a:rPr>
              <a:t>E</a:t>
            </a:r>
            <a:endParaRPr lang="zh-CN" altLang="en-US" sz="1600">
              <a:solidFill>
                <a:srgbClr val="FFFFFF"/>
              </a:solidFill>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994147478"/>
              </p:ext>
            </p:extLst>
          </p:nvPr>
        </p:nvGraphicFramePr>
        <p:xfrm>
          <a:off x="2649538" y="2047875"/>
          <a:ext cx="287337" cy="287338"/>
        </p:xfrm>
        <a:graphic>
          <a:graphicData uri="http://schemas.openxmlformats.org/presentationml/2006/ole">
            <mc:AlternateContent xmlns:mc="http://schemas.openxmlformats.org/markup-compatibility/2006">
              <mc:Choice xmlns:v="urn:schemas-microsoft-com:vml" Requires="v">
                <p:oleObj spid="_x0000_s3428" name="公式" r:id="rId4" imgW="139700" imgH="139700" progId="Equation.3">
                  <p:embed/>
                </p:oleObj>
              </mc:Choice>
              <mc:Fallback>
                <p:oleObj name="公式" r:id="rId4" imgW="139700" imgH="139700" progId="Equation.3">
                  <p:embed/>
                  <p:pic>
                    <p:nvPicPr>
                      <p:cNvPr id="0" name="Picture 3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9538" y="2047875"/>
                        <a:ext cx="287337"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124884861"/>
              </p:ext>
            </p:extLst>
          </p:nvPr>
        </p:nvGraphicFramePr>
        <p:xfrm>
          <a:off x="4108450" y="2047875"/>
          <a:ext cx="287338" cy="287338"/>
        </p:xfrm>
        <a:graphic>
          <a:graphicData uri="http://schemas.openxmlformats.org/presentationml/2006/ole">
            <mc:AlternateContent xmlns:mc="http://schemas.openxmlformats.org/markup-compatibility/2006">
              <mc:Choice xmlns:v="urn:schemas-microsoft-com:vml" Requires="v">
                <p:oleObj spid="_x0000_s3429" name="公式" r:id="rId6" imgW="139700" imgH="139700" progId="Equation.3">
                  <p:embed/>
                </p:oleObj>
              </mc:Choice>
              <mc:Fallback>
                <p:oleObj name="公式" r:id="rId6" imgW="139700" imgH="139700" progId="Equation.3">
                  <p:embed/>
                  <p:pic>
                    <p:nvPicPr>
                      <p:cNvPr id="0" name="Picture 3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8450" y="2047875"/>
                        <a:ext cx="287338"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61571243"/>
              </p:ext>
            </p:extLst>
          </p:nvPr>
        </p:nvGraphicFramePr>
        <p:xfrm>
          <a:off x="5432425" y="2081213"/>
          <a:ext cx="261938" cy="209550"/>
        </p:xfrm>
        <a:graphic>
          <a:graphicData uri="http://schemas.openxmlformats.org/presentationml/2006/ole">
            <mc:AlternateContent xmlns:mc="http://schemas.openxmlformats.org/markup-compatibility/2006">
              <mc:Choice xmlns:v="urn:schemas-microsoft-com:vml" Requires="v">
                <p:oleObj spid="_x0000_s3430" name="公式" r:id="rId8" imgW="126780" imgH="101424" progId="Equation.3">
                  <p:embed/>
                </p:oleObj>
              </mc:Choice>
              <mc:Fallback>
                <p:oleObj name="公式" r:id="rId8" imgW="126780" imgH="101424" progId="Equation.3">
                  <p:embed/>
                  <p:pic>
                    <p:nvPicPr>
                      <p:cNvPr id="0" name="Picture 3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2425" y="2081213"/>
                        <a:ext cx="261938" cy="20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5" name="对象 13"/>
          <p:cNvGraphicFramePr>
            <a:graphicFrameLocks noChangeAspect="1"/>
          </p:cNvGraphicFramePr>
          <p:nvPr>
            <p:extLst>
              <p:ext uri="{D42A27DB-BD31-4B8C-83A1-F6EECF244321}">
                <p14:modId xmlns:p14="http://schemas.microsoft.com/office/powerpoint/2010/main" val="4252971820"/>
              </p:ext>
            </p:extLst>
          </p:nvPr>
        </p:nvGraphicFramePr>
        <p:xfrm>
          <a:off x="4211638" y="3505200"/>
          <a:ext cx="2714625" cy="366713"/>
        </p:xfrm>
        <a:graphic>
          <a:graphicData uri="http://schemas.openxmlformats.org/presentationml/2006/ole">
            <mc:AlternateContent xmlns:mc="http://schemas.openxmlformats.org/markup-compatibility/2006">
              <mc:Choice xmlns:v="urn:schemas-microsoft-com:vml" Requires="v">
                <p:oleObj spid="_x0000_s3431" name="Microsoft Equation 3.0" r:id="rId10" imgW="1689100" imgH="228600" progId="Equation.3">
                  <p:embed/>
                </p:oleObj>
              </mc:Choice>
              <mc:Fallback>
                <p:oleObj name="Microsoft Equation 3.0" r:id="rId10" imgW="1689100" imgH="228600" progId="Equation.3">
                  <p:embed/>
                  <p:pic>
                    <p:nvPicPr>
                      <p:cNvPr id="0" name="Picture 35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11638" y="3505200"/>
                        <a:ext cx="2714625"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6" name="Object 3"/>
          <p:cNvGraphicFramePr>
            <a:graphicFrameLocks noChangeAspect="1"/>
          </p:cNvGraphicFramePr>
          <p:nvPr>
            <p:extLst>
              <p:ext uri="{D42A27DB-BD31-4B8C-83A1-F6EECF244321}">
                <p14:modId xmlns:p14="http://schemas.microsoft.com/office/powerpoint/2010/main" val="3179483695"/>
              </p:ext>
            </p:extLst>
          </p:nvPr>
        </p:nvGraphicFramePr>
        <p:xfrm>
          <a:off x="4211638" y="3937000"/>
          <a:ext cx="2654300" cy="368300"/>
        </p:xfrm>
        <a:graphic>
          <a:graphicData uri="http://schemas.openxmlformats.org/presentationml/2006/ole">
            <mc:AlternateContent xmlns:mc="http://schemas.openxmlformats.org/markup-compatibility/2006">
              <mc:Choice xmlns:v="urn:schemas-microsoft-com:vml" Requires="v">
                <p:oleObj spid="_x0000_s3432" name="公式" r:id="rId12" imgW="1651000" imgH="228600" progId="Equation.3">
                  <p:embed/>
                </p:oleObj>
              </mc:Choice>
              <mc:Fallback>
                <p:oleObj name="公式" r:id="rId12" imgW="1651000" imgH="228600" progId="Equation.3">
                  <p:embed/>
                  <p:pic>
                    <p:nvPicPr>
                      <p:cNvPr id="0" name="Picture 35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11638" y="3937000"/>
                        <a:ext cx="26543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7" name="Object 5"/>
          <p:cNvGraphicFramePr>
            <a:graphicFrameLocks noChangeAspect="1"/>
          </p:cNvGraphicFramePr>
          <p:nvPr>
            <p:extLst>
              <p:ext uri="{D42A27DB-BD31-4B8C-83A1-F6EECF244321}">
                <p14:modId xmlns:p14="http://schemas.microsoft.com/office/powerpoint/2010/main" val="2402855068"/>
              </p:ext>
            </p:extLst>
          </p:nvPr>
        </p:nvGraphicFramePr>
        <p:xfrm>
          <a:off x="3468688" y="4333875"/>
          <a:ext cx="2111375" cy="1666875"/>
        </p:xfrm>
        <a:graphic>
          <a:graphicData uri="http://schemas.openxmlformats.org/presentationml/2006/ole">
            <mc:AlternateContent xmlns:mc="http://schemas.openxmlformats.org/markup-compatibility/2006">
              <mc:Choice xmlns:v="urn:schemas-microsoft-com:vml" Requires="v">
                <p:oleObj spid="_x0000_s3433" name="Microsoft Equation 3.0" r:id="rId14" imgW="1447800" imgH="1143000" progId="Equation.3">
                  <p:embed/>
                </p:oleObj>
              </mc:Choice>
              <mc:Fallback>
                <p:oleObj name="Microsoft Equation 3.0" r:id="rId14" imgW="1447800" imgH="1143000" progId="Equation.3">
                  <p:embed/>
                  <p:pic>
                    <p:nvPicPr>
                      <p:cNvPr id="0" name="Picture 35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68688" y="4333875"/>
                        <a:ext cx="2111375"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8" name="TextBox 16"/>
          <p:cNvSpPr txBox="1">
            <a:spLocks noChangeArrowheads="1"/>
          </p:cNvSpPr>
          <p:nvPr/>
        </p:nvSpPr>
        <p:spPr bwMode="auto">
          <a:xfrm>
            <a:off x="1835150" y="2822575"/>
            <a:ext cx="576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Schoolbook" pitchFamily="18" charset="0"/>
                <a:ea typeface="宋体" charset="-122"/>
              </a:defRPr>
            </a:lvl1pPr>
            <a:lvl2pPr marL="742950" indent="-285750">
              <a:defRPr>
                <a:solidFill>
                  <a:schemeClr val="tx1"/>
                </a:solidFill>
                <a:latin typeface="Century Schoolbook" pitchFamily="18" charset="0"/>
                <a:ea typeface="宋体" charset="-122"/>
              </a:defRPr>
            </a:lvl2pPr>
            <a:lvl3pPr marL="1143000" indent="-228600">
              <a:defRPr>
                <a:solidFill>
                  <a:schemeClr val="tx1"/>
                </a:solidFill>
                <a:latin typeface="Century Schoolbook" pitchFamily="18" charset="0"/>
                <a:ea typeface="宋体" charset="-122"/>
              </a:defRPr>
            </a:lvl3pPr>
            <a:lvl4pPr marL="1600200" indent="-228600">
              <a:defRPr>
                <a:solidFill>
                  <a:schemeClr val="tx1"/>
                </a:solidFill>
                <a:latin typeface="Century Schoolbook" pitchFamily="18" charset="0"/>
                <a:ea typeface="宋体" charset="-122"/>
              </a:defRPr>
            </a:lvl4pPr>
            <a:lvl5pPr marL="2057400" indent="-228600">
              <a:defRPr>
                <a:solidFill>
                  <a:schemeClr val="tx1"/>
                </a:solidFill>
                <a:latin typeface="Century Schoolbook" pitchFamily="18" charset="0"/>
                <a:ea typeface="宋体" charset="-122"/>
              </a:defRPr>
            </a:lvl5pPr>
            <a:lvl6pPr marL="2514600" indent="-228600" fontAlgn="base">
              <a:spcBef>
                <a:spcPct val="0"/>
              </a:spcBef>
              <a:spcAft>
                <a:spcPct val="0"/>
              </a:spcAft>
              <a:defRPr>
                <a:solidFill>
                  <a:schemeClr val="tx1"/>
                </a:solidFill>
                <a:latin typeface="Century Schoolbook" pitchFamily="18" charset="0"/>
                <a:ea typeface="宋体" charset="-122"/>
              </a:defRPr>
            </a:lvl6pPr>
            <a:lvl7pPr marL="2971800" indent="-228600" fontAlgn="base">
              <a:spcBef>
                <a:spcPct val="0"/>
              </a:spcBef>
              <a:spcAft>
                <a:spcPct val="0"/>
              </a:spcAft>
              <a:defRPr>
                <a:solidFill>
                  <a:schemeClr val="tx1"/>
                </a:solidFill>
                <a:latin typeface="Century Schoolbook" pitchFamily="18" charset="0"/>
                <a:ea typeface="宋体" charset="-122"/>
              </a:defRPr>
            </a:lvl7pPr>
            <a:lvl8pPr marL="3429000" indent="-228600" fontAlgn="base">
              <a:spcBef>
                <a:spcPct val="0"/>
              </a:spcBef>
              <a:spcAft>
                <a:spcPct val="0"/>
              </a:spcAft>
              <a:defRPr>
                <a:solidFill>
                  <a:schemeClr val="tx1"/>
                </a:solidFill>
                <a:latin typeface="Century Schoolbook" pitchFamily="18" charset="0"/>
                <a:ea typeface="宋体" charset="-122"/>
              </a:defRPr>
            </a:lvl8pPr>
            <a:lvl9pPr marL="3886200" indent="-228600" fontAlgn="base">
              <a:spcBef>
                <a:spcPct val="0"/>
              </a:spcBef>
              <a:spcAft>
                <a:spcPct val="0"/>
              </a:spcAft>
              <a:defRPr>
                <a:solidFill>
                  <a:schemeClr val="tx1"/>
                </a:solidFill>
                <a:latin typeface="Century Schoolbook" pitchFamily="18" charset="0"/>
                <a:ea typeface="宋体" charset="-122"/>
              </a:defRPr>
            </a:lvl9pPr>
          </a:lstStyle>
          <a:p>
            <a:r>
              <a:rPr lang="en-US" altLang="zh-CN"/>
              <a:t>P1</a:t>
            </a:r>
            <a:endParaRPr lang="zh-CN" altLang="en-US"/>
          </a:p>
        </p:txBody>
      </p:sp>
      <p:sp>
        <p:nvSpPr>
          <p:cNvPr id="18449" name="TextBox 17"/>
          <p:cNvSpPr txBox="1">
            <a:spLocks noChangeArrowheads="1"/>
          </p:cNvSpPr>
          <p:nvPr/>
        </p:nvSpPr>
        <p:spPr bwMode="auto">
          <a:xfrm>
            <a:off x="3132138" y="2832100"/>
            <a:ext cx="576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Schoolbook" pitchFamily="18" charset="0"/>
                <a:ea typeface="宋体" charset="-122"/>
              </a:defRPr>
            </a:lvl1pPr>
            <a:lvl2pPr marL="742950" indent="-285750">
              <a:defRPr>
                <a:solidFill>
                  <a:schemeClr val="tx1"/>
                </a:solidFill>
                <a:latin typeface="Century Schoolbook" pitchFamily="18" charset="0"/>
                <a:ea typeface="宋体" charset="-122"/>
              </a:defRPr>
            </a:lvl2pPr>
            <a:lvl3pPr marL="1143000" indent="-228600">
              <a:defRPr>
                <a:solidFill>
                  <a:schemeClr val="tx1"/>
                </a:solidFill>
                <a:latin typeface="Century Schoolbook" pitchFamily="18" charset="0"/>
                <a:ea typeface="宋体" charset="-122"/>
              </a:defRPr>
            </a:lvl3pPr>
            <a:lvl4pPr marL="1600200" indent="-228600">
              <a:defRPr>
                <a:solidFill>
                  <a:schemeClr val="tx1"/>
                </a:solidFill>
                <a:latin typeface="Century Schoolbook" pitchFamily="18" charset="0"/>
                <a:ea typeface="宋体" charset="-122"/>
              </a:defRPr>
            </a:lvl4pPr>
            <a:lvl5pPr marL="2057400" indent="-228600">
              <a:defRPr>
                <a:solidFill>
                  <a:schemeClr val="tx1"/>
                </a:solidFill>
                <a:latin typeface="Century Schoolbook" pitchFamily="18" charset="0"/>
                <a:ea typeface="宋体" charset="-122"/>
              </a:defRPr>
            </a:lvl5pPr>
            <a:lvl6pPr marL="2514600" indent="-228600" fontAlgn="base">
              <a:spcBef>
                <a:spcPct val="0"/>
              </a:spcBef>
              <a:spcAft>
                <a:spcPct val="0"/>
              </a:spcAft>
              <a:defRPr>
                <a:solidFill>
                  <a:schemeClr val="tx1"/>
                </a:solidFill>
                <a:latin typeface="Century Schoolbook" pitchFamily="18" charset="0"/>
                <a:ea typeface="宋体" charset="-122"/>
              </a:defRPr>
            </a:lvl6pPr>
            <a:lvl7pPr marL="2971800" indent="-228600" fontAlgn="base">
              <a:spcBef>
                <a:spcPct val="0"/>
              </a:spcBef>
              <a:spcAft>
                <a:spcPct val="0"/>
              </a:spcAft>
              <a:defRPr>
                <a:solidFill>
                  <a:schemeClr val="tx1"/>
                </a:solidFill>
                <a:latin typeface="Century Schoolbook" pitchFamily="18" charset="0"/>
                <a:ea typeface="宋体" charset="-122"/>
              </a:defRPr>
            </a:lvl7pPr>
            <a:lvl8pPr marL="3429000" indent="-228600" fontAlgn="base">
              <a:spcBef>
                <a:spcPct val="0"/>
              </a:spcBef>
              <a:spcAft>
                <a:spcPct val="0"/>
              </a:spcAft>
              <a:defRPr>
                <a:solidFill>
                  <a:schemeClr val="tx1"/>
                </a:solidFill>
                <a:latin typeface="Century Schoolbook" pitchFamily="18" charset="0"/>
                <a:ea typeface="宋体" charset="-122"/>
              </a:defRPr>
            </a:lvl8pPr>
            <a:lvl9pPr marL="3886200" indent="-228600" fontAlgn="base">
              <a:spcBef>
                <a:spcPct val="0"/>
              </a:spcBef>
              <a:spcAft>
                <a:spcPct val="0"/>
              </a:spcAft>
              <a:defRPr>
                <a:solidFill>
                  <a:schemeClr val="tx1"/>
                </a:solidFill>
                <a:latin typeface="Century Schoolbook" pitchFamily="18" charset="0"/>
                <a:ea typeface="宋体" charset="-122"/>
              </a:defRPr>
            </a:lvl9pPr>
          </a:lstStyle>
          <a:p>
            <a:r>
              <a:rPr lang="en-US" altLang="zh-CN"/>
              <a:t>P2</a:t>
            </a:r>
            <a:endParaRPr lang="zh-CN" altLang="en-US"/>
          </a:p>
        </p:txBody>
      </p:sp>
      <p:sp>
        <p:nvSpPr>
          <p:cNvPr id="18450" name="TextBox 18"/>
          <p:cNvSpPr txBox="1">
            <a:spLocks noChangeArrowheads="1"/>
          </p:cNvSpPr>
          <p:nvPr/>
        </p:nvSpPr>
        <p:spPr bwMode="auto">
          <a:xfrm>
            <a:off x="4643438" y="2832100"/>
            <a:ext cx="576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Schoolbook" pitchFamily="18" charset="0"/>
                <a:ea typeface="宋体" charset="-122"/>
              </a:defRPr>
            </a:lvl1pPr>
            <a:lvl2pPr marL="742950" indent="-285750">
              <a:defRPr>
                <a:solidFill>
                  <a:schemeClr val="tx1"/>
                </a:solidFill>
                <a:latin typeface="Century Schoolbook" pitchFamily="18" charset="0"/>
                <a:ea typeface="宋体" charset="-122"/>
              </a:defRPr>
            </a:lvl2pPr>
            <a:lvl3pPr marL="1143000" indent="-228600">
              <a:defRPr>
                <a:solidFill>
                  <a:schemeClr val="tx1"/>
                </a:solidFill>
                <a:latin typeface="Century Schoolbook" pitchFamily="18" charset="0"/>
                <a:ea typeface="宋体" charset="-122"/>
              </a:defRPr>
            </a:lvl3pPr>
            <a:lvl4pPr marL="1600200" indent="-228600">
              <a:defRPr>
                <a:solidFill>
                  <a:schemeClr val="tx1"/>
                </a:solidFill>
                <a:latin typeface="Century Schoolbook" pitchFamily="18" charset="0"/>
                <a:ea typeface="宋体" charset="-122"/>
              </a:defRPr>
            </a:lvl4pPr>
            <a:lvl5pPr marL="2057400" indent="-228600">
              <a:defRPr>
                <a:solidFill>
                  <a:schemeClr val="tx1"/>
                </a:solidFill>
                <a:latin typeface="Century Schoolbook" pitchFamily="18" charset="0"/>
                <a:ea typeface="宋体" charset="-122"/>
              </a:defRPr>
            </a:lvl5pPr>
            <a:lvl6pPr marL="2514600" indent="-228600" fontAlgn="base">
              <a:spcBef>
                <a:spcPct val="0"/>
              </a:spcBef>
              <a:spcAft>
                <a:spcPct val="0"/>
              </a:spcAft>
              <a:defRPr>
                <a:solidFill>
                  <a:schemeClr val="tx1"/>
                </a:solidFill>
                <a:latin typeface="Century Schoolbook" pitchFamily="18" charset="0"/>
                <a:ea typeface="宋体" charset="-122"/>
              </a:defRPr>
            </a:lvl6pPr>
            <a:lvl7pPr marL="2971800" indent="-228600" fontAlgn="base">
              <a:spcBef>
                <a:spcPct val="0"/>
              </a:spcBef>
              <a:spcAft>
                <a:spcPct val="0"/>
              </a:spcAft>
              <a:defRPr>
                <a:solidFill>
                  <a:schemeClr val="tx1"/>
                </a:solidFill>
                <a:latin typeface="Century Schoolbook" pitchFamily="18" charset="0"/>
                <a:ea typeface="宋体" charset="-122"/>
              </a:defRPr>
            </a:lvl7pPr>
            <a:lvl8pPr marL="3429000" indent="-228600" fontAlgn="base">
              <a:spcBef>
                <a:spcPct val="0"/>
              </a:spcBef>
              <a:spcAft>
                <a:spcPct val="0"/>
              </a:spcAft>
              <a:defRPr>
                <a:solidFill>
                  <a:schemeClr val="tx1"/>
                </a:solidFill>
                <a:latin typeface="Century Schoolbook" pitchFamily="18" charset="0"/>
                <a:ea typeface="宋体" charset="-122"/>
              </a:defRPr>
            </a:lvl8pPr>
            <a:lvl9pPr marL="3886200" indent="-228600" fontAlgn="base">
              <a:spcBef>
                <a:spcPct val="0"/>
              </a:spcBef>
              <a:spcAft>
                <a:spcPct val="0"/>
              </a:spcAft>
              <a:defRPr>
                <a:solidFill>
                  <a:schemeClr val="tx1"/>
                </a:solidFill>
                <a:latin typeface="Century Schoolbook" pitchFamily="18" charset="0"/>
                <a:ea typeface="宋体" charset="-122"/>
              </a:defRPr>
            </a:lvl9pPr>
          </a:lstStyle>
          <a:p>
            <a:r>
              <a:rPr lang="en-US" altLang="zh-CN"/>
              <a:t>P3</a:t>
            </a:r>
            <a:endParaRPr lang="zh-CN" altLang="en-US"/>
          </a:p>
        </p:txBody>
      </p:sp>
      <p:sp>
        <p:nvSpPr>
          <p:cNvPr id="18451" name="TextBox 19"/>
          <p:cNvSpPr txBox="1">
            <a:spLocks noChangeArrowheads="1"/>
          </p:cNvSpPr>
          <p:nvPr/>
        </p:nvSpPr>
        <p:spPr bwMode="auto">
          <a:xfrm>
            <a:off x="5940425" y="2822575"/>
            <a:ext cx="576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Schoolbook" pitchFamily="18" charset="0"/>
                <a:ea typeface="宋体" charset="-122"/>
              </a:defRPr>
            </a:lvl1pPr>
            <a:lvl2pPr marL="742950" indent="-285750">
              <a:defRPr>
                <a:solidFill>
                  <a:schemeClr val="tx1"/>
                </a:solidFill>
                <a:latin typeface="Century Schoolbook" pitchFamily="18" charset="0"/>
                <a:ea typeface="宋体" charset="-122"/>
              </a:defRPr>
            </a:lvl2pPr>
            <a:lvl3pPr marL="1143000" indent="-228600">
              <a:defRPr>
                <a:solidFill>
                  <a:schemeClr val="tx1"/>
                </a:solidFill>
                <a:latin typeface="Century Schoolbook" pitchFamily="18" charset="0"/>
                <a:ea typeface="宋体" charset="-122"/>
              </a:defRPr>
            </a:lvl3pPr>
            <a:lvl4pPr marL="1600200" indent="-228600">
              <a:defRPr>
                <a:solidFill>
                  <a:schemeClr val="tx1"/>
                </a:solidFill>
                <a:latin typeface="Century Schoolbook" pitchFamily="18" charset="0"/>
                <a:ea typeface="宋体" charset="-122"/>
              </a:defRPr>
            </a:lvl4pPr>
            <a:lvl5pPr marL="2057400" indent="-228600">
              <a:defRPr>
                <a:solidFill>
                  <a:schemeClr val="tx1"/>
                </a:solidFill>
                <a:latin typeface="Century Schoolbook" pitchFamily="18" charset="0"/>
                <a:ea typeface="宋体" charset="-122"/>
              </a:defRPr>
            </a:lvl5pPr>
            <a:lvl6pPr marL="2514600" indent="-228600" fontAlgn="base">
              <a:spcBef>
                <a:spcPct val="0"/>
              </a:spcBef>
              <a:spcAft>
                <a:spcPct val="0"/>
              </a:spcAft>
              <a:defRPr>
                <a:solidFill>
                  <a:schemeClr val="tx1"/>
                </a:solidFill>
                <a:latin typeface="Century Schoolbook" pitchFamily="18" charset="0"/>
                <a:ea typeface="宋体" charset="-122"/>
              </a:defRPr>
            </a:lvl6pPr>
            <a:lvl7pPr marL="2971800" indent="-228600" fontAlgn="base">
              <a:spcBef>
                <a:spcPct val="0"/>
              </a:spcBef>
              <a:spcAft>
                <a:spcPct val="0"/>
              </a:spcAft>
              <a:defRPr>
                <a:solidFill>
                  <a:schemeClr val="tx1"/>
                </a:solidFill>
                <a:latin typeface="Century Schoolbook" pitchFamily="18" charset="0"/>
                <a:ea typeface="宋体" charset="-122"/>
              </a:defRPr>
            </a:lvl7pPr>
            <a:lvl8pPr marL="3429000" indent="-228600" fontAlgn="base">
              <a:spcBef>
                <a:spcPct val="0"/>
              </a:spcBef>
              <a:spcAft>
                <a:spcPct val="0"/>
              </a:spcAft>
              <a:defRPr>
                <a:solidFill>
                  <a:schemeClr val="tx1"/>
                </a:solidFill>
                <a:latin typeface="Century Schoolbook" pitchFamily="18" charset="0"/>
                <a:ea typeface="宋体" charset="-122"/>
              </a:defRPr>
            </a:lvl8pPr>
            <a:lvl9pPr marL="3886200" indent="-228600" fontAlgn="base">
              <a:spcBef>
                <a:spcPct val="0"/>
              </a:spcBef>
              <a:spcAft>
                <a:spcPct val="0"/>
              </a:spcAft>
              <a:defRPr>
                <a:solidFill>
                  <a:schemeClr val="tx1"/>
                </a:solidFill>
                <a:latin typeface="Century Schoolbook" pitchFamily="18" charset="0"/>
                <a:ea typeface="宋体" charset="-122"/>
              </a:defRPr>
            </a:lvl9pPr>
          </a:lstStyle>
          <a:p>
            <a:r>
              <a:rPr lang="en-US" altLang="zh-CN"/>
              <a:t>P4</a:t>
            </a:r>
            <a:endParaRPr lang="zh-CN" altLang="en-US"/>
          </a:p>
        </p:txBody>
      </p:sp>
      <p:sp>
        <p:nvSpPr>
          <p:cNvPr id="10" name="Title 9"/>
          <p:cNvSpPr>
            <a:spLocks noGrp="1"/>
          </p:cNvSpPr>
          <p:nvPr>
            <p:ph type="title"/>
          </p:nvPr>
        </p:nvSpPr>
        <p:spPr/>
        <p:txBody>
          <a:bodyPr/>
          <a:lstStyle/>
          <a:p>
            <a:r>
              <a:rPr lang="en-US" dirty="0" smtClean="0"/>
              <a:t>ABFT Hot Replacement</a:t>
            </a:r>
            <a:endParaRPr lang="en-US" dirty="0"/>
          </a:p>
        </p:txBody>
      </p:sp>
      <p:sp>
        <p:nvSpPr>
          <p:cNvPr id="2" name="Footer Placeholder 1"/>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274807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ppt_y</p:attrName>
                                        </p:attrNameLst>
                                      </p:cBhvr>
                                      <p:tavLst>
                                        <p:tav tm="0">
                                          <p:val>
                                            <p:strVal val="#ppt_y-#ppt_h*1.125000"/>
                                          </p:val>
                                        </p:tav>
                                        <p:tav tm="100000">
                                          <p:val>
                                            <p:strVal val="#ppt_y"/>
                                          </p:val>
                                        </p:tav>
                                      </p:tavLst>
                                    </p:anim>
                                    <p:animEffect transition="in" filter="wipe(down)">
                                      <p:cBhvr>
                                        <p:cTn id="24" dur="500"/>
                                        <p:tgtEl>
                                          <p:spTgt spid="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path" presetSubtype="0" accel="50000" decel="50000" fill="hold" grpId="1" nodeType="clickEffect">
                                  <p:stCondLst>
                                    <p:cond delay="0"/>
                                  </p:stCondLst>
                                  <p:childTnLst>
                                    <p:animMotion origin="layout" path="M -0.00434 0.00486 L -0.08298 0.07246 C -0.0993 0.08773 -0.12378 0.09653 -0.14947 0.09653 C -0.17881 0.09653 -0.2019 0.08773 -0.2184 0.07246 L -0.29652 0.00486 " pathEditMode="relative" rAng="0" ptsTypes="FffFF">
                                      <p:cBhvr>
                                        <p:cTn id="28" dur="2000" fill="hold"/>
                                        <p:tgtEl>
                                          <p:spTgt spid="9"/>
                                        </p:tgtEl>
                                        <p:attrNameLst>
                                          <p:attrName>ppt_x</p:attrName>
                                          <p:attrName>ppt_y</p:attrName>
                                        </p:attrNameLst>
                                      </p:cBhvr>
                                      <p:rCtr x="-14618" y="4583"/>
                                    </p:animMotion>
                                  </p:childTnLst>
                                </p:cTn>
                              </p:par>
                              <p:par>
                                <p:cTn id="29" presetID="1" presetClass="exit" presetSubtype="0" fill="hold"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3"/>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p:cNvSpPr>
          <p:nvPr>
            <p:ph sz="quarter" idx="1"/>
          </p:nvPr>
        </p:nvSpPr>
        <p:spPr>
          <a:xfrm>
            <a:off x="468313" y="914400"/>
            <a:ext cx="7467600" cy="5060950"/>
          </a:xfrm>
        </p:spPr>
        <p:txBody>
          <a:bodyPr/>
          <a:lstStyle/>
          <a:p>
            <a:r>
              <a:rPr lang="en-US" altLang="zh-CN" smtClean="0"/>
              <a:t>High Performance Linpack (HPL) </a:t>
            </a:r>
          </a:p>
          <a:p>
            <a:pPr lvl="1"/>
            <a:r>
              <a:rPr lang="en-US" altLang="zh-CN" smtClean="0"/>
              <a:t>benchmark for ranking supercomputers in top500</a:t>
            </a:r>
          </a:p>
          <a:p>
            <a:pPr lvl="1"/>
            <a:r>
              <a:rPr lang="en-US" altLang="zh-CN" smtClean="0"/>
              <a:t>solve Ax = b</a:t>
            </a:r>
            <a:endParaRPr lang="zh-CN" altLang="en-US" sz="1800" i="1" smtClean="0">
              <a:solidFill>
                <a:schemeClr val="accent1"/>
              </a:solidFill>
            </a:endParaRPr>
          </a:p>
        </p:txBody>
      </p:sp>
      <p:grpSp>
        <p:nvGrpSpPr>
          <p:cNvPr id="19460" name="组合 3"/>
          <p:cNvGrpSpPr>
            <a:grpSpLocks/>
          </p:cNvGrpSpPr>
          <p:nvPr/>
        </p:nvGrpSpPr>
        <p:grpSpPr bwMode="auto">
          <a:xfrm>
            <a:off x="539750" y="2282825"/>
            <a:ext cx="1944688" cy="1727200"/>
            <a:chOff x="683568" y="1844824"/>
            <a:chExt cx="2652684" cy="2232248"/>
          </a:xfrm>
        </p:grpSpPr>
        <p:sp>
          <p:nvSpPr>
            <p:cNvPr id="19" name="矩形 18"/>
            <p:cNvSpPr/>
            <p:nvPr/>
          </p:nvSpPr>
          <p:spPr>
            <a:xfrm>
              <a:off x="683568" y="1844824"/>
              <a:ext cx="2161125" cy="2232248"/>
            </a:xfrm>
            <a:prstGeom prst="rect">
              <a:avLst/>
            </a:prstGeom>
            <a:solidFill>
              <a:schemeClr val="bg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sp>
          <p:nvSpPr>
            <p:cNvPr id="19481" name="TextBox 7"/>
            <p:cNvSpPr txBox="1">
              <a:spLocks noChangeArrowheads="1"/>
            </p:cNvSpPr>
            <p:nvPr/>
          </p:nvSpPr>
          <p:spPr bwMode="auto">
            <a:xfrm>
              <a:off x="2843808" y="1844824"/>
              <a:ext cx="492444" cy="2232248"/>
            </a:xfrm>
            <a:prstGeom prst="rect">
              <a:avLst/>
            </a:prstGeom>
            <a:noFill/>
            <a:ln w="317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a:defRPr>
                  <a:solidFill>
                    <a:schemeClr val="tx1"/>
                  </a:solidFill>
                  <a:latin typeface="Century Schoolbook" pitchFamily="18" charset="0"/>
                  <a:ea typeface="宋体" charset="-122"/>
                </a:defRPr>
              </a:lvl1pPr>
              <a:lvl2pPr marL="742950" indent="-285750">
                <a:defRPr>
                  <a:solidFill>
                    <a:schemeClr val="tx1"/>
                  </a:solidFill>
                  <a:latin typeface="Century Schoolbook" pitchFamily="18" charset="0"/>
                  <a:ea typeface="宋体" charset="-122"/>
                </a:defRPr>
              </a:lvl2pPr>
              <a:lvl3pPr marL="1143000" indent="-228600">
                <a:defRPr>
                  <a:solidFill>
                    <a:schemeClr val="tx1"/>
                  </a:solidFill>
                  <a:latin typeface="Century Schoolbook" pitchFamily="18" charset="0"/>
                  <a:ea typeface="宋体" charset="-122"/>
                </a:defRPr>
              </a:lvl3pPr>
              <a:lvl4pPr marL="1600200" indent="-228600">
                <a:defRPr>
                  <a:solidFill>
                    <a:schemeClr val="tx1"/>
                  </a:solidFill>
                  <a:latin typeface="Century Schoolbook" pitchFamily="18" charset="0"/>
                  <a:ea typeface="宋体" charset="-122"/>
                </a:defRPr>
              </a:lvl4pPr>
              <a:lvl5pPr marL="2057400" indent="-228600">
                <a:defRPr>
                  <a:solidFill>
                    <a:schemeClr val="tx1"/>
                  </a:solidFill>
                  <a:latin typeface="Century Schoolbook" pitchFamily="18" charset="0"/>
                  <a:ea typeface="宋体" charset="-122"/>
                </a:defRPr>
              </a:lvl5pPr>
              <a:lvl6pPr marL="2514600" indent="-228600" fontAlgn="base">
                <a:spcBef>
                  <a:spcPct val="0"/>
                </a:spcBef>
                <a:spcAft>
                  <a:spcPct val="0"/>
                </a:spcAft>
                <a:defRPr>
                  <a:solidFill>
                    <a:schemeClr val="tx1"/>
                  </a:solidFill>
                  <a:latin typeface="Century Schoolbook" pitchFamily="18" charset="0"/>
                  <a:ea typeface="宋体" charset="-122"/>
                </a:defRPr>
              </a:lvl6pPr>
              <a:lvl7pPr marL="2971800" indent="-228600" fontAlgn="base">
                <a:spcBef>
                  <a:spcPct val="0"/>
                </a:spcBef>
                <a:spcAft>
                  <a:spcPct val="0"/>
                </a:spcAft>
                <a:defRPr>
                  <a:solidFill>
                    <a:schemeClr val="tx1"/>
                  </a:solidFill>
                  <a:latin typeface="Century Schoolbook" pitchFamily="18" charset="0"/>
                  <a:ea typeface="宋体" charset="-122"/>
                </a:defRPr>
              </a:lvl7pPr>
              <a:lvl8pPr marL="3429000" indent="-228600" fontAlgn="base">
                <a:spcBef>
                  <a:spcPct val="0"/>
                </a:spcBef>
                <a:spcAft>
                  <a:spcPct val="0"/>
                </a:spcAft>
                <a:defRPr>
                  <a:solidFill>
                    <a:schemeClr val="tx1"/>
                  </a:solidFill>
                  <a:latin typeface="Century Schoolbook" pitchFamily="18" charset="0"/>
                  <a:ea typeface="宋体" charset="-122"/>
                </a:defRPr>
              </a:lvl8pPr>
              <a:lvl9pPr marL="3886200" indent="-228600" fontAlgn="base">
                <a:spcBef>
                  <a:spcPct val="0"/>
                </a:spcBef>
                <a:spcAft>
                  <a:spcPct val="0"/>
                </a:spcAft>
                <a:defRPr>
                  <a:solidFill>
                    <a:schemeClr val="tx1"/>
                  </a:solidFill>
                  <a:latin typeface="Century Schoolbook" pitchFamily="18" charset="0"/>
                  <a:ea typeface="宋体" charset="-122"/>
                </a:defRPr>
              </a:lvl9pPr>
            </a:lstStyle>
            <a:p>
              <a:pPr algn="ctr"/>
              <a:r>
                <a:rPr lang="en-US" altLang="zh-CN" sz="1400" b="1">
                  <a:solidFill>
                    <a:schemeClr val="accent1"/>
                  </a:solidFill>
                </a:rPr>
                <a:t>CHECKSUM</a:t>
              </a:r>
              <a:endParaRPr lang="zh-CN" altLang="en-US" sz="1400" b="1">
                <a:solidFill>
                  <a:schemeClr val="accent1"/>
                </a:solidFill>
              </a:endParaRPr>
            </a:p>
          </p:txBody>
        </p:sp>
      </p:grpSp>
      <p:sp>
        <p:nvSpPr>
          <p:cNvPr id="19461" name="TextBox 8"/>
          <p:cNvSpPr txBox="1">
            <a:spLocks noChangeArrowheads="1"/>
          </p:cNvSpPr>
          <p:nvPr/>
        </p:nvSpPr>
        <p:spPr bwMode="auto">
          <a:xfrm>
            <a:off x="2655888" y="2757488"/>
            <a:ext cx="763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Schoolbook" pitchFamily="18" charset="0"/>
                <a:ea typeface="宋体" charset="-122"/>
              </a:defRPr>
            </a:lvl1pPr>
            <a:lvl2pPr marL="742950" indent="-285750">
              <a:defRPr>
                <a:solidFill>
                  <a:schemeClr val="tx1"/>
                </a:solidFill>
                <a:latin typeface="Century Schoolbook" pitchFamily="18" charset="0"/>
                <a:ea typeface="宋体" charset="-122"/>
              </a:defRPr>
            </a:lvl2pPr>
            <a:lvl3pPr marL="1143000" indent="-228600">
              <a:defRPr>
                <a:solidFill>
                  <a:schemeClr val="tx1"/>
                </a:solidFill>
                <a:latin typeface="Century Schoolbook" pitchFamily="18" charset="0"/>
                <a:ea typeface="宋体" charset="-122"/>
              </a:defRPr>
            </a:lvl3pPr>
            <a:lvl4pPr marL="1600200" indent="-228600">
              <a:defRPr>
                <a:solidFill>
                  <a:schemeClr val="tx1"/>
                </a:solidFill>
                <a:latin typeface="Century Schoolbook" pitchFamily="18" charset="0"/>
                <a:ea typeface="宋体" charset="-122"/>
              </a:defRPr>
            </a:lvl4pPr>
            <a:lvl5pPr marL="2057400" indent="-228600">
              <a:defRPr>
                <a:solidFill>
                  <a:schemeClr val="tx1"/>
                </a:solidFill>
                <a:latin typeface="Century Schoolbook" pitchFamily="18" charset="0"/>
                <a:ea typeface="宋体" charset="-122"/>
              </a:defRPr>
            </a:lvl5pPr>
            <a:lvl6pPr marL="2514600" indent="-228600" fontAlgn="base">
              <a:spcBef>
                <a:spcPct val="0"/>
              </a:spcBef>
              <a:spcAft>
                <a:spcPct val="0"/>
              </a:spcAft>
              <a:defRPr>
                <a:solidFill>
                  <a:schemeClr val="tx1"/>
                </a:solidFill>
                <a:latin typeface="Century Schoolbook" pitchFamily="18" charset="0"/>
                <a:ea typeface="宋体" charset="-122"/>
              </a:defRPr>
            </a:lvl6pPr>
            <a:lvl7pPr marL="2971800" indent="-228600" fontAlgn="base">
              <a:spcBef>
                <a:spcPct val="0"/>
              </a:spcBef>
              <a:spcAft>
                <a:spcPct val="0"/>
              </a:spcAft>
              <a:defRPr>
                <a:solidFill>
                  <a:schemeClr val="tx1"/>
                </a:solidFill>
                <a:latin typeface="Century Schoolbook" pitchFamily="18" charset="0"/>
                <a:ea typeface="宋体" charset="-122"/>
              </a:defRPr>
            </a:lvl7pPr>
            <a:lvl8pPr marL="3429000" indent="-228600" fontAlgn="base">
              <a:spcBef>
                <a:spcPct val="0"/>
              </a:spcBef>
              <a:spcAft>
                <a:spcPct val="0"/>
              </a:spcAft>
              <a:defRPr>
                <a:solidFill>
                  <a:schemeClr val="tx1"/>
                </a:solidFill>
                <a:latin typeface="Century Schoolbook" pitchFamily="18" charset="0"/>
                <a:ea typeface="宋体" charset="-122"/>
              </a:defRPr>
            </a:lvl8pPr>
            <a:lvl9pPr marL="3886200" indent="-228600" fontAlgn="base">
              <a:spcBef>
                <a:spcPct val="0"/>
              </a:spcBef>
              <a:spcAft>
                <a:spcPct val="0"/>
              </a:spcAft>
              <a:defRPr>
                <a:solidFill>
                  <a:schemeClr val="tx1"/>
                </a:solidFill>
                <a:latin typeface="Century Schoolbook" pitchFamily="18" charset="0"/>
                <a:ea typeface="宋体" charset="-122"/>
              </a:defRPr>
            </a:lvl9pPr>
          </a:lstStyle>
          <a:p>
            <a:r>
              <a:rPr lang="zh-CN" altLang="en-US" sz="2400">
                <a:solidFill>
                  <a:schemeClr val="accent1"/>
                </a:solidFill>
              </a:rPr>
              <a:t>→</a:t>
            </a:r>
          </a:p>
        </p:txBody>
      </p:sp>
      <p:grpSp>
        <p:nvGrpSpPr>
          <p:cNvPr id="19462" name="组合 5"/>
          <p:cNvGrpSpPr>
            <a:grpSpLocks/>
          </p:cNvGrpSpPr>
          <p:nvPr/>
        </p:nvGrpSpPr>
        <p:grpSpPr bwMode="auto">
          <a:xfrm>
            <a:off x="3203575" y="2282825"/>
            <a:ext cx="1944688" cy="1727200"/>
            <a:chOff x="3995936" y="1844824"/>
            <a:chExt cx="2652683" cy="2232248"/>
          </a:xfrm>
        </p:grpSpPr>
        <p:sp>
          <p:nvSpPr>
            <p:cNvPr id="12" name="矩形 11"/>
            <p:cNvSpPr/>
            <p:nvPr/>
          </p:nvSpPr>
          <p:spPr>
            <a:xfrm>
              <a:off x="3995936" y="1844824"/>
              <a:ext cx="2161124" cy="22322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sp>
          <p:nvSpPr>
            <p:cNvPr id="13" name="矩形 12"/>
            <p:cNvSpPr/>
            <p:nvPr/>
          </p:nvSpPr>
          <p:spPr>
            <a:xfrm>
              <a:off x="4708371" y="2556764"/>
              <a:ext cx="1448689" cy="1520308"/>
            </a:xfrm>
            <a:prstGeom prst="rect">
              <a:avLst/>
            </a:prstGeom>
            <a:solidFill>
              <a:schemeClr val="bg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cxnSp>
          <p:nvCxnSpPr>
            <p:cNvPr id="14" name="直接连接符 13"/>
            <p:cNvCxnSpPr/>
            <p:nvPr/>
          </p:nvCxnSpPr>
          <p:spPr>
            <a:xfrm rot="16200000" flipH="1">
              <a:off x="3996410" y="1844349"/>
              <a:ext cx="720147" cy="721097"/>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476" name="TextBox 13"/>
            <p:cNvSpPr txBox="1">
              <a:spLocks noChangeArrowheads="1"/>
            </p:cNvSpPr>
            <p:nvPr/>
          </p:nvSpPr>
          <p:spPr bwMode="auto">
            <a:xfrm>
              <a:off x="6156176" y="1844824"/>
              <a:ext cx="492443" cy="2232248"/>
            </a:xfrm>
            <a:prstGeom prst="rect">
              <a:avLst/>
            </a:prstGeom>
            <a:noFill/>
            <a:ln w="317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a:defRPr>
                  <a:solidFill>
                    <a:schemeClr val="tx1"/>
                  </a:solidFill>
                  <a:latin typeface="Century Schoolbook" pitchFamily="18" charset="0"/>
                  <a:ea typeface="宋体" charset="-122"/>
                </a:defRPr>
              </a:lvl1pPr>
              <a:lvl2pPr marL="742950" indent="-285750">
                <a:defRPr>
                  <a:solidFill>
                    <a:schemeClr val="tx1"/>
                  </a:solidFill>
                  <a:latin typeface="Century Schoolbook" pitchFamily="18" charset="0"/>
                  <a:ea typeface="宋体" charset="-122"/>
                </a:defRPr>
              </a:lvl2pPr>
              <a:lvl3pPr marL="1143000" indent="-228600">
                <a:defRPr>
                  <a:solidFill>
                    <a:schemeClr val="tx1"/>
                  </a:solidFill>
                  <a:latin typeface="Century Schoolbook" pitchFamily="18" charset="0"/>
                  <a:ea typeface="宋体" charset="-122"/>
                </a:defRPr>
              </a:lvl3pPr>
              <a:lvl4pPr marL="1600200" indent="-228600">
                <a:defRPr>
                  <a:solidFill>
                    <a:schemeClr val="tx1"/>
                  </a:solidFill>
                  <a:latin typeface="Century Schoolbook" pitchFamily="18" charset="0"/>
                  <a:ea typeface="宋体" charset="-122"/>
                </a:defRPr>
              </a:lvl4pPr>
              <a:lvl5pPr marL="2057400" indent="-228600">
                <a:defRPr>
                  <a:solidFill>
                    <a:schemeClr val="tx1"/>
                  </a:solidFill>
                  <a:latin typeface="Century Schoolbook" pitchFamily="18" charset="0"/>
                  <a:ea typeface="宋体" charset="-122"/>
                </a:defRPr>
              </a:lvl5pPr>
              <a:lvl6pPr marL="2514600" indent="-228600" fontAlgn="base">
                <a:spcBef>
                  <a:spcPct val="0"/>
                </a:spcBef>
                <a:spcAft>
                  <a:spcPct val="0"/>
                </a:spcAft>
                <a:defRPr>
                  <a:solidFill>
                    <a:schemeClr val="tx1"/>
                  </a:solidFill>
                  <a:latin typeface="Century Schoolbook" pitchFamily="18" charset="0"/>
                  <a:ea typeface="宋体" charset="-122"/>
                </a:defRPr>
              </a:lvl6pPr>
              <a:lvl7pPr marL="2971800" indent="-228600" fontAlgn="base">
                <a:spcBef>
                  <a:spcPct val="0"/>
                </a:spcBef>
                <a:spcAft>
                  <a:spcPct val="0"/>
                </a:spcAft>
                <a:defRPr>
                  <a:solidFill>
                    <a:schemeClr val="tx1"/>
                  </a:solidFill>
                  <a:latin typeface="Century Schoolbook" pitchFamily="18" charset="0"/>
                  <a:ea typeface="宋体" charset="-122"/>
                </a:defRPr>
              </a:lvl7pPr>
              <a:lvl8pPr marL="3429000" indent="-228600" fontAlgn="base">
                <a:spcBef>
                  <a:spcPct val="0"/>
                </a:spcBef>
                <a:spcAft>
                  <a:spcPct val="0"/>
                </a:spcAft>
                <a:defRPr>
                  <a:solidFill>
                    <a:schemeClr val="tx1"/>
                  </a:solidFill>
                  <a:latin typeface="Century Schoolbook" pitchFamily="18" charset="0"/>
                  <a:ea typeface="宋体" charset="-122"/>
                </a:defRPr>
              </a:lvl8pPr>
              <a:lvl9pPr marL="3886200" indent="-228600" fontAlgn="base">
                <a:spcBef>
                  <a:spcPct val="0"/>
                </a:spcBef>
                <a:spcAft>
                  <a:spcPct val="0"/>
                </a:spcAft>
                <a:defRPr>
                  <a:solidFill>
                    <a:schemeClr val="tx1"/>
                  </a:solidFill>
                  <a:latin typeface="Century Schoolbook" pitchFamily="18" charset="0"/>
                  <a:ea typeface="宋体" charset="-122"/>
                </a:defRPr>
              </a:lvl9pPr>
            </a:lstStyle>
            <a:p>
              <a:pPr algn="ctr"/>
              <a:r>
                <a:rPr lang="en-US" altLang="zh-CN" sz="1400" b="1">
                  <a:solidFill>
                    <a:schemeClr val="accent1"/>
                  </a:solidFill>
                </a:rPr>
                <a:t>CHECKSUM</a:t>
              </a:r>
              <a:endParaRPr lang="zh-CN" altLang="en-US" sz="1400" b="1">
                <a:solidFill>
                  <a:schemeClr val="accent1"/>
                </a:solidFill>
              </a:endParaRPr>
            </a:p>
          </p:txBody>
        </p:sp>
        <p:sp>
          <p:nvSpPr>
            <p:cNvPr id="16" name="矩形 15"/>
            <p:cNvSpPr/>
            <p:nvPr/>
          </p:nvSpPr>
          <p:spPr>
            <a:xfrm>
              <a:off x="3995936" y="1844824"/>
              <a:ext cx="2161124" cy="720147"/>
            </a:xfrm>
            <a:prstGeom prst="rect">
              <a:avLst/>
            </a:prstGeom>
            <a:solidFill>
              <a:schemeClr val="bg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sp>
          <p:nvSpPr>
            <p:cNvPr id="17" name="直角三角形 16"/>
            <p:cNvSpPr/>
            <p:nvPr/>
          </p:nvSpPr>
          <p:spPr>
            <a:xfrm>
              <a:off x="3995936" y="1844824"/>
              <a:ext cx="721097" cy="720147"/>
            </a:xfrm>
            <a:prstGeom prst="r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cxnSp>
          <p:nvCxnSpPr>
            <p:cNvPr id="18" name="直接连接符 17"/>
            <p:cNvCxnSpPr>
              <a:stCxn id="17" idx="2"/>
              <a:endCxn id="17" idx="4"/>
            </p:cNvCxnSpPr>
            <p:nvPr/>
          </p:nvCxnSpPr>
          <p:spPr>
            <a:xfrm rot="16200000" flipH="1">
              <a:off x="4356485" y="2204422"/>
              <a:ext cx="0" cy="721097"/>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463" name="TextBox 17"/>
          <p:cNvSpPr txBox="1">
            <a:spLocks noChangeArrowheads="1"/>
          </p:cNvSpPr>
          <p:nvPr/>
        </p:nvSpPr>
        <p:spPr bwMode="auto">
          <a:xfrm>
            <a:off x="5334000" y="2724150"/>
            <a:ext cx="1398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Schoolbook" pitchFamily="18" charset="0"/>
                <a:ea typeface="宋体" charset="-122"/>
              </a:defRPr>
            </a:lvl1pPr>
            <a:lvl2pPr marL="742950" indent="-285750">
              <a:defRPr>
                <a:solidFill>
                  <a:schemeClr val="tx1"/>
                </a:solidFill>
                <a:latin typeface="Century Schoolbook" pitchFamily="18" charset="0"/>
                <a:ea typeface="宋体" charset="-122"/>
              </a:defRPr>
            </a:lvl2pPr>
            <a:lvl3pPr marL="1143000" indent="-228600">
              <a:defRPr>
                <a:solidFill>
                  <a:schemeClr val="tx1"/>
                </a:solidFill>
                <a:latin typeface="Century Schoolbook" pitchFamily="18" charset="0"/>
                <a:ea typeface="宋体" charset="-122"/>
              </a:defRPr>
            </a:lvl3pPr>
            <a:lvl4pPr marL="1600200" indent="-228600">
              <a:defRPr>
                <a:solidFill>
                  <a:schemeClr val="tx1"/>
                </a:solidFill>
                <a:latin typeface="Century Schoolbook" pitchFamily="18" charset="0"/>
                <a:ea typeface="宋体" charset="-122"/>
              </a:defRPr>
            </a:lvl4pPr>
            <a:lvl5pPr marL="2057400" indent="-228600">
              <a:defRPr>
                <a:solidFill>
                  <a:schemeClr val="tx1"/>
                </a:solidFill>
                <a:latin typeface="Century Schoolbook" pitchFamily="18" charset="0"/>
                <a:ea typeface="宋体" charset="-122"/>
              </a:defRPr>
            </a:lvl5pPr>
            <a:lvl6pPr marL="2514600" indent="-228600" fontAlgn="base">
              <a:spcBef>
                <a:spcPct val="0"/>
              </a:spcBef>
              <a:spcAft>
                <a:spcPct val="0"/>
              </a:spcAft>
              <a:defRPr>
                <a:solidFill>
                  <a:schemeClr val="tx1"/>
                </a:solidFill>
                <a:latin typeface="Century Schoolbook" pitchFamily="18" charset="0"/>
                <a:ea typeface="宋体" charset="-122"/>
              </a:defRPr>
            </a:lvl6pPr>
            <a:lvl7pPr marL="2971800" indent="-228600" fontAlgn="base">
              <a:spcBef>
                <a:spcPct val="0"/>
              </a:spcBef>
              <a:spcAft>
                <a:spcPct val="0"/>
              </a:spcAft>
              <a:defRPr>
                <a:solidFill>
                  <a:schemeClr val="tx1"/>
                </a:solidFill>
                <a:latin typeface="Century Schoolbook" pitchFamily="18" charset="0"/>
                <a:ea typeface="宋体" charset="-122"/>
              </a:defRPr>
            </a:lvl7pPr>
            <a:lvl8pPr marL="3429000" indent="-228600" fontAlgn="base">
              <a:spcBef>
                <a:spcPct val="0"/>
              </a:spcBef>
              <a:spcAft>
                <a:spcPct val="0"/>
              </a:spcAft>
              <a:defRPr>
                <a:solidFill>
                  <a:schemeClr val="tx1"/>
                </a:solidFill>
                <a:latin typeface="Century Schoolbook" pitchFamily="18" charset="0"/>
                <a:ea typeface="宋体" charset="-122"/>
              </a:defRPr>
            </a:lvl8pPr>
            <a:lvl9pPr marL="3886200" indent="-228600" fontAlgn="base">
              <a:spcBef>
                <a:spcPct val="0"/>
              </a:spcBef>
              <a:spcAft>
                <a:spcPct val="0"/>
              </a:spcAft>
              <a:defRPr>
                <a:solidFill>
                  <a:schemeClr val="tx1"/>
                </a:solidFill>
                <a:latin typeface="Century Schoolbook" pitchFamily="18" charset="0"/>
                <a:ea typeface="宋体" charset="-122"/>
              </a:defRPr>
            </a:lvl9pPr>
          </a:lstStyle>
          <a:p>
            <a:r>
              <a:rPr lang="en-US" altLang="zh-CN" sz="2400">
                <a:solidFill>
                  <a:schemeClr val="accent1"/>
                </a:solidFill>
              </a:rPr>
              <a:t>→… →</a:t>
            </a:r>
            <a:endParaRPr lang="zh-CN" altLang="en-US" sz="2400">
              <a:solidFill>
                <a:schemeClr val="accent1"/>
              </a:solidFill>
            </a:endParaRPr>
          </a:p>
        </p:txBody>
      </p:sp>
      <p:grpSp>
        <p:nvGrpSpPr>
          <p:cNvPr id="19464" name="组合 7"/>
          <p:cNvGrpSpPr>
            <a:grpSpLocks/>
          </p:cNvGrpSpPr>
          <p:nvPr/>
        </p:nvGrpSpPr>
        <p:grpSpPr bwMode="auto">
          <a:xfrm>
            <a:off x="6446838" y="2274888"/>
            <a:ext cx="2012950" cy="1663700"/>
            <a:chOff x="2483768" y="4365104"/>
            <a:chExt cx="2652683" cy="2232248"/>
          </a:xfrm>
        </p:grpSpPr>
        <p:sp>
          <p:nvSpPr>
            <p:cNvPr id="9" name="矩形 8"/>
            <p:cNvSpPr/>
            <p:nvPr/>
          </p:nvSpPr>
          <p:spPr>
            <a:xfrm>
              <a:off x="2483768" y="4365104"/>
              <a:ext cx="2161057" cy="2232248"/>
            </a:xfrm>
            <a:prstGeom prst="rect">
              <a:avLst/>
            </a:prstGeom>
            <a:solidFill>
              <a:schemeClr val="bg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sp>
          <p:nvSpPr>
            <p:cNvPr id="19471" name="TextBox 20"/>
            <p:cNvSpPr txBox="1">
              <a:spLocks noChangeArrowheads="1"/>
            </p:cNvSpPr>
            <p:nvPr/>
          </p:nvSpPr>
          <p:spPr bwMode="auto">
            <a:xfrm>
              <a:off x="4644008" y="4365104"/>
              <a:ext cx="492443" cy="2232248"/>
            </a:xfrm>
            <a:prstGeom prst="rect">
              <a:avLst/>
            </a:prstGeom>
            <a:noFill/>
            <a:ln w="317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a:defRPr>
                  <a:solidFill>
                    <a:schemeClr val="tx1"/>
                  </a:solidFill>
                  <a:latin typeface="Century Schoolbook" pitchFamily="18" charset="0"/>
                  <a:ea typeface="宋体" charset="-122"/>
                </a:defRPr>
              </a:lvl1pPr>
              <a:lvl2pPr marL="742950" indent="-285750">
                <a:defRPr>
                  <a:solidFill>
                    <a:schemeClr val="tx1"/>
                  </a:solidFill>
                  <a:latin typeface="Century Schoolbook" pitchFamily="18" charset="0"/>
                  <a:ea typeface="宋体" charset="-122"/>
                </a:defRPr>
              </a:lvl2pPr>
              <a:lvl3pPr marL="1143000" indent="-228600">
                <a:defRPr>
                  <a:solidFill>
                    <a:schemeClr val="tx1"/>
                  </a:solidFill>
                  <a:latin typeface="Century Schoolbook" pitchFamily="18" charset="0"/>
                  <a:ea typeface="宋体" charset="-122"/>
                </a:defRPr>
              </a:lvl3pPr>
              <a:lvl4pPr marL="1600200" indent="-228600">
                <a:defRPr>
                  <a:solidFill>
                    <a:schemeClr val="tx1"/>
                  </a:solidFill>
                  <a:latin typeface="Century Schoolbook" pitchFamily="18" charset="0"/>
                  <a:ea typeface="宋体" charset="-122"/>
                </a:defRPr>
              </a:lvl4pPr>
              <a:lvl5pPr marL="2057400" indent="-228600">
                <a:defRPr>
                  <a:solidFill>
                    <a:schemeClr val="tx1"/>
                  </a:solidFill>
                  <a:latin typeface="Century Schoolbook" pitchFamily="18" charset="0"/>
                  <a:ea typeface="宋体" charset="-122"/>
                </a:defRPr>
              </a:lvl5pPr>
              <a:lvl6pPr marL="2514600" indent="-228600" fontAlgn="base">
                <a:spcBef>
                  <a:spcPct val="0"/>
                </a:spcBef>
                <a:spcAft>
                  <a:spcPct val="0"/>
                </a:spcAft>
                <a:defRPr>
                  <a:solidFill>
                    <a:schemeClr val="tx1"/>
                  </a:solidFill>
                  <a:latin typeface="Century Schoolbook" pitchFamily="18" charset="0"/>
                  <a:ea typeface="宋体" charset="-122"/>
                </a:defRPr>
              </a:lvl6pPr>
              <a:lvl7pPr marL="2971800" indent="-228600" fontAlgn="base">
                <a:spcBef>
                  <a:spcPct val="0"/>
                </a:spcBef>
                <a:spcAft>
                  <a:spcPct val="0"/>
                </a:spcAft>
                <a:defRPr>
                  <a:solidFill>
                    <a:schemeClr val="tx1"/>
                  </a:solidFill>
                  <a:latin typeface="Century Schoolbook" pitchFamily="18" charset="0"/>
                  <a:ea typeface="宋体" charset="-122"/>
                </a:defRPr>
              </a:lvl7pPr>
              <a:lvl8pPr marL="3429000" indent="-228600" fontAlgn="base">
                <a:spcBef>
                  <a:spcPct val="0"/>
                </a:spcBef>
                <a:spcAft>
                  <a:spcPct val="0"/>
                </a:spcAft>
                <a:defRPr>
                  <a:solidFill>
                    <a:schemeClr val="tx1"/>
                  </a:solidFill>
                  <a:latin typeface="Century Schoolbook" pitchFamily="18" charset="0"/>
                  <a:ea typeface="宋体" charset="-122"/>
                </a:defRPr>
              </a:lvl8pPr>
              <a:lvl9pPr marL="3886200" indent="-228600" fontAlgn="base">
                <a:spcBef>
                  <a:spcPct val="0"/>
                </a:spcBef>
                <a:spcAft>
                  <a:spcPct val="0"/>
                </a:spcAft>
                <a:defRPr>
                  <a:solidFill>
                    <a:schemeClr val="tx1"/>
                  </a:solidFill>
                  <a:latin typeface="Century Schoolbook" pitchFamily="18" charset="0"/>
                  <a:ea typeface="宋体" charset="-122"/>
                </a:defRPr>
              </a:lvl9pPr>
            </a:lstStyle>
            <a:p>
              <a:pPr algn="ctr"/>
              <a:r>
                <a:rPr lang="en-US" altLang="zh-CN" sz="1400" b="1">
                  <a:solidFill>
                    <a:schemeClr val="accent1"/>
                  </a:solidFill>
                </a:rPr>
                <a:t>CHECKSUM</a:t>
              </a:r>
              <a:endParaRPr lang="zh-CN" altLang="en-US" sz="1400" b="1">
                <a:solidFill>
                  <a:schemeClr val="accent1"/>
                </a:solidFill>
              </a:endParaRPr>
            </a:p>
          </p:txBody>
        </p:sp>
        <p:sp>
          <p:nvSpPr>
            <p:cNvPr id="11" name="直角三角形 10"/>
            <p:cNvSpPr/>
            <p:nvPr/>
          </p:nvSpPr>
          <p:spPr>
            <a:xfrm>
              <a:off x="2483768" y="4365104"/>
              <a:ext cx="2161057" cy="2232248"/>
            </a:xfrm>
            <a:prstGeom prst="r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grpSp>
      <p:sp>
        <p:nvSpPr>
          <p:cNvPr id="21" name="TextBox 4"/>
          <p:cNvSpPr txBox="1"/>
          <p:nvPr/>
        </p:nvSpPr>
        <p:spPr>
          <a:xfrm>
            <a:off x="395536" y="4194712"/>
            <a:ext cx="8136904" cy="2264081"/>
          </a:xfrm>
          <a:prstGeom prst="rect">
            <a:avLst/>
          </a:prstGeom>
          <a:noFill/>
          <a:ln w="34925">
            <a:solidFill>
              <a:schemeClr val="accent1"/>
            </a:solidFill>
          </a:ln>
          <a:effectLst>
            <a:innerShdw blurRad="63500" dist="50800" dir="13500000">
              <a:schemeClr val="bg2">
                <a:alpha val="50000"/>
              </a:schemeClr>
            </a:innerShdw>
          </a:effectLst>
        </p:spPr>
        <p:txBody>
          <a:bodyPr>
            <a:spAutoFit/>
          </a:bodyPr>
          <a:lstStyle>
            <a:lvl1pPr>
              <a:defRPr>
                <a:solidFill>
                  <a:schemeClr val="tx1"/>
                </a:solidFill>
                <a:latin typeface="Century Schoolbook" pitchFamily="18" charset="0"/>
                <a:ea typeface="宋体" charset="-122"/>
              </a:defRPr>
            </a:lvl1pPr>
            <a:lvl2pPr marL="742950" indent="-285750">
              <a:defRPr>
                <a:solidFill>
                  <a:schemeClr val="tx1"/>
                </a:solidFill>
                <a:latin typeface="Century Schoolbook" pitchFamily="18" charset="0"/>
                <a:ea typeface="宋体" charset="-122"/>
              </a:defRPr>
            </a:lvl2pPr>
            <a:lvl3pPr marL="1143000" indent="-228600">
              <a:defRPr>
                <a:solidFill>
                  <a:schemeClr val="tx1"/>
                </a:solidFill>
                <a:latin typeface="Century Schoolbook" pitchFamily="18" charset="0"/>
                <a:ea typeface="宋体" charset="-122"/>
              </a:defRPr>
            </a:lvl3pPr>
            <a:lvl4pPr marL="1600200" indent="-228600">
              <a:defRPr>
                <a:solidFill>
                  <a:schemeClr val="tx1"/>
                </a:solidFill>
                <a:latin typeface="Century Schoolbook" pitchFamily="18" charset="0"/>
                <a:ea typeface="宋体" charset="-122"/>
              </a:defRPr>
            </a:lvl4pPr>
            <a:lvl5pPr marL="2057400" indent="-228600">
              <a:defRPr>
                <a:solidFill>
                  <a:schemeClr val="tx1"/>
                </a:solidFill>
                <a:latin typeface="Century Schoolbook" pitchFamily="18" charset="0"/>
                <a:ea typeface="宋体" charset="-122"/>
              </a:defRPr>
            </a:lvl5pPr>
            <a:lvl6pPr marL="2514600" indent="-228600" fontAlgn="base">
              <a:spcBef>
                <a:spcPct val="0"/>
              </a:spcBef>
              <a:spcAft>
                <a:spcPct val="0"/>
              </a:spcAft>
              <a:defRPr>
                <a:solidFill>
                  <a:schemeClr val="tx1"/>
                </a:solidFill>
                <a:latin typeface="Century Schoolbook" pitchFamily="18" charset="0"/>
                <a:ea typeface="宋体" charset="-122"/>
              </a:defRPr>
            </a:lvl6pPr>
            <a:lvl7pPr marL="2971800" indent="-228600" fontAlgn="base">
              <a:spcBef>
                <a:spcPct val="0"/>
              </a:spcBef>
              <a:spcAft>
                <a:spcPct val="0"/>
              </a:spcAft>
              <a:defRPr>
                <a:solidFill>
                  <a:schemeClr val="tx1"/>
                </a:solidFill>
                <a:latin typeface="Century Schoolbook" pitchFamily="18" charset="0"/>
                <a:ea typeface="宋体" charset="-122"/>
              </a:defRPr>
            </a:lvl7pPr>
            <a:lvl8pPr marL="3429000" indent="-228600" fontAlgn="base">
              <a:spcBef>
                <a:spcPct val="0"/>
              </a:spcBef>
              <a:spcAft>
                <a:spcPct val="0"/>
              </a:spcAft>
              <a:defRPr>
                <a:solidFill>
                  <a:schemeClr val="tx1"/>
                </a:solidFill>
                <a:latin typeface="Century Schoolbook" pitchFamily="18" charset="0"/>
                <a:ea typeface="宋体" charset="-122"/>
              </a:defRPr>
            </a:lvl8pPr>
            <a:lvl9pPr marL="3886200" indent="-228600" fontAlgn="base">
              <a:spcBef>
                <a:spcPct val="0"/>
              </a:spcBef>
              <a:spcAft>
                <a:spcPct val="0"/>
              </a:spcAft>
              <a:defRPr>
                <a:solidFill>
                  <a:schemeClr val="tx1"/>
                </a:solidFill>
                <a:latin typeface="Century Schoolbook" pitchFamily="18" charset="0"/>
                <a:ea typeface="宋体" charset="-122"/>
              </a:defRPr>
            </a:lvl9pPr>
          </a:lstStyle>
          <a:p>
            <a:pPr>
              <a:lnSpc>
                <a:spcPct val="114000"/>
              </a:lnSpc>
            </a:pPr>
            <a:r>
              <a:rPr lang="en-US" altLang="zh-CN"/>
              <a:t>Each process generates its local random matrix </a:t>
            </a:r>
            <a:r>
              <a:rPr lang="en-US" altLang="zh-CN" i="1"/>
              <a:t>A</a:t>
            </a:r>
          </a:p>
          <a:p>
            <a:pPr>
              <a:lnSpc>
                <a:spcPct val="114000"/>
              </a:lnSpc>
            </a:pPr>
            <a:r>
              <a:rPr lang="en-US" altLang="zh-CN"/>
              <a:t>for </a:t>
            </a:r>
            <a:r>
              <a:rPr lang="en-US" altLang="zh-CN" i="1"/>
              <a:t>i</a:t>
            </a:r>
            <a:r>
              <a:rPr lang="en-US" altLang="zh-CN"/>
              <a:t> = 0, 1, … </a:t>
            </a:r>
          </a:p>
          <a:p>
            <a:pPr>
              <a:lnSpc>
                <a:spcPct val="114000"/>
              </a:lnSpc>
            </a:pPr>
            <a:r>
              <a:rPr lang="en-US" altLang="zh-CN" i="1"/>
              <a:t>	LU </a:t>
            </a:r>
            <a:r>
              <a:rPr lang="en-US" altLang="zh-CN" i="1">
                <a:solidFill>
                  <a:schemeClr val="accent1"/>
                </a:solidFill>
              </a:rPr>
              <a:t>factorization</a:t>
            </a:r>
            <a:r>
              <a:rPr lang="en-US" altLang="zh-CN" i="1"/>
              <a:t> A</a:t>
            </a:r>
            <a:r>
              <a:rPr lang="en-US" altLang="zh-CN" i="1" baseline="-25000"/>
              <a:t>i</a:t>
            </a:r>
            <a:r>
              <a:rPr lang="en-US" altLang="zh-CN" i="1"/>
              <a:t> </a:t>
            </a:r>
            <a:r>
              <a:rPr lang="en-US" altLang="zh-CN"/>
              <a:t>=</a:t>
            </a:r>
            <a:r>
              <a:rPr lang="en-US" altLang="zh-CN" i="1"/>
              <a:t> L</a:t>
            </a:r>
            <a:r>
              <a:rPr lang="en-US" altLang="zh-CN" i="1" baseline="-25000"/>
              <a:t>i</a:t>
            </a:r>
            <a:r>
              <a:rPr lang="en-US" altLang="zh-CN" i="1"/>
              <a:t>U</a:t>
            </a:r>
            <a:r>
              <a:rPr lang="en-US" altLang="zh-CN" i="1" baseline="-25000"/>
              <a:t>i                                     </a:t>
            </a:r>
            <a:r>
              <a:rPr lang="en-US" altLang="zh-CN" i="1">
                <a:solidFill>
                  <a:schemeClr val="accent1"/>
                </a:solidFill>
              </a:rPr>
              <a:t>;  computation</a:t>
            </a:r>
          </a:p>
          <a:p>
            <a:pPr>
              <a:lnSpc>
                <a:spcPct val="114000"/>
              </a:lnSpc>
            </a:pPr>
            <a:r>
              <a:rPr lang="en-US" altLang="zh-CN"/>
              <a:t> 	</a:t>
            </a:r>
            <a:r>
              <a:rPr lang="en-US" altLang="zh-CN">
                <a:solidFill>
                  <a:schemeClr val="accent1"/>
                </a:solidFill>
              </a:rPr>
              <a:t>Broadcast</a:t>
            </a:r>
            <a:r>
              <a:rPr lang="en-US" altLang="zh-CN"/>
              <a:t> </a:t>
            </a:r>
            <a:r>
              <a:rPr lang="en-US" altLang="zh-CN" i="1"/>
              <a:t>L</a:t>
            </a:r>
            <a:r>
              <a:rPr lang="en-US" altLang="zh-CN" i="1" baseline="-25000"/>
              <a:t>i</a:t>
            </a:r>
            <a:r>
              <a:rPr lang="en-US" altLang="zh-CN"/>
              <a:t> right</a:t>
            </a:r>
            <a:r>
              <a:rPr lang="en-US" altLang="zh-CN" i="1">
                <a:solidFill>
                  <a:schemeClr val="accent1"/>
                </a:solidFill>
              </a:rPr>
              <a:t>                                     ;</a:t>
            </a:r>
            <a:r>
              <a:rPr lang="en-US" altLang="zh-CN"/>
              <a:t>  </a:t>
            </a:r>
            <a:r>
              <a:rPr lang="en-US" altLang="zh-CN" i="1">
                <a:solidFill>
                  <a:schemeClr val="accent1"/>
                </a:solidFill>
              </a:rPr>
              <a:t>communication</a:t>
            </a:r>
          </a:p>
          <a:p>
            <a:pPr>
              <a:lnSpc>
                <a:spcPct val="114000"/>
              </a:lnSpc>
            </a:pPr>
            <a:r>
              <a:rPr lang="en-US" altLang="zh-CN"/>
              <a:t>	</a:t>
            </a:r>
            <a:r>
              <a:rPr lang="en-US" altLang="zh-CN">
                <a:solidFill>
                  <a:schemeClr val="accent1"/>
                </a:solidFill>
              </a:rPr>
              <a:t>Update</a:t>
            </a:r>
            <a:r>
              <a:rPr lang="en-US" altLang="zh-CN"/>
              <a:t> the trailing sub-matrix </a:t>
            </a:r>
            <a:r>
              <a:rPr lang="en-US" altLang="zh-CN" i="1"/>
              <a:t>U</a:t>
            </a:r>
            <a:r>
              <a:rPr lang="en-US" altLang="zh-CN" i="1">
                <a:solidFill>
                  <a:schemeClr val="accent1"/>
                </a:solidFill>
              </a:rPr>
              <a:t> </a:t>
            </a:r>
            <a:r>
              <a:rPr lang="en-US" altLang="zh-CN" i="1"/>
              <a:t>           </a:t>
            </a:r>
            <a:r>
              <a:rPr lang="en-US" altLang="zh-CN" i="1">
                <a:solidFill>
                  <a:schemeClr val="accent1"/>
                </a:solidFill>
              </a:rPr>
              <a:t>;  computation</a:t>
            </a:r>
          </a:p>
          <a:p>
            <a:pPr>
              <a:lnSpc>
                <a:spcPct val="114000"/>
              </a:lnSpc>
            </a:pPr>
            <a:r>
              <a:rPr lang="en-US" altLang="zh-CN"/>
              <a:t>solve  upper-triangular </a:t>
            </a:r>
            <a:r>
              <a:rPr lang="en-US" altLang="zh-CN" i="1"/>
              <a:t>Ux</a:t>
            </a:r>
            <a:r>
              <a:rPr lang="en-US" altLang="zh-CN"/>
              <a:t> = </a:t>
            </a:r>
            <a:r>
              <a:rPr lang="en-US" altLang="zh-CN" i="1"/>
              <a:t>L</a:t>
            </a:r>
            <a:r>
              <a:rPr lang="en-US" altLang="zh-CN" i="1" baseline="30000"/>
              <a:t>-1</a:t>
            </a:r>
            <a:r>
              <a:rPr lang="en-US" altLang="zh-CN" i="1"/>
              <a:t>b</a:t>
            </a:r>
            <a:r>
              <a:rPr lang="en-US" altLang="zh-CN"/>
              <a:t> to obtain </a:t>
            </a:r>
            <a:r>
              <a:rPr lang="en-US" altLang="zh-CN" i="1"/>
              <a:t>x       ; back substitution phase</a:t>
            </a:r>
            <a:endParaRPr lang="zh-CN" altLang="en-US"/>
          </a:p>
          <a:p>
            <a:endParaRPr lang="zh-CN" altLang="en-US"/>
          </a:p>
        </p:txBody>
      </p:sp>
      <p:cxnSp>
        <p:nvCxnSpPr>
          <p:cNvPr id="22" name="直接连接符 21"/>
          <p:cNvCxnSpPr/>
          <p:nvPr/>
        </p:nvCxnSpPr>
        <p:spPr>
          <a:xfrm>
            <a:off x="1403350" y="5810250"/>
            <a:ext cx="5905500" cy="1588"/>
          </a:xfrm>
          <a:prstGeom prst="line">
            <a:avLst/>
          </a:prstGeom>
          <a:ln w="44450" cmpd="sng">
            <a:solidFill>
              <a:srgbClr val="FF0000"/>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矩形 24"/>
          <p:cNvSpPr>
            <a:spLocks noChangeArrowheads="1"/>
          </p:cNvSpPr>
          <p:nvPr/>
        </p:nvSpPr>
        <p:spPr bwMode="auto">
          <a:xfrm>
            <a:off x="4940300" y="5895975"/>
            <a:ext cx="3952875" cy="368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solidFill>
                  <a:srgbClr val="FF0000"/>
                </a:solidFill>
              </a:rPr>
              <a:t>checksum relationship maintained</a:t>
            </a:r>
            <a:endParaRPr lang="zh-CN" altLang="en-US" dirty="0">
              <a:solidFill>
                <a:srgbClr val="FF0000"/>
              </a:solidFill>
            </a:endParaRPr>
          </a:p>
        </p:txBody>
      </p:sp>
      <p:sp>
        <p:nvSpPr>
          <p:cNvPr id="3" name="Title 2"/>
          <p:cNvSpPr>
            <a:spLocks noGrp="1"/>
          </p:cNvSpPr>
          <p:nvPr>
            <p:ph type="title"/>
          </p:nvPr>
        </p:nvSpPr>
        <p:spPr/>
        <p:txBody>
          <a:bodyPr/>
          <a:lstStyle/>
          <a:p>
            <a:r>
              <a:rPr lang="en-US" dirty="0" smtClean="0"/>
              <a:t>ABFT Hot Recovery in LINPACK</a:t>
            </a:r>
            <a:endParaRPr lang="en-US" dirty="0"/>
          </a:p>
        </p:txBody>
      </p:sp>
      <p:sp>
        <p:nvSpPr>
          <p:cNvPr id="2" name="Footer Placeholder 1"/>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3565862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内容占位符 2"/>
          <p:cNvSpPr>
            <a:spLocks noGrp="1"/>
          </p:cNvSpPr>
          <p:nvPr/>
        </p:nvSpPr>
        <p:spPr>
          <a:xfrm>
            <a:off x="323850" y="990600"/>
            <a:ext cx="7632700" cy="4678362"/>
          </a:xfrm>
          <a:prstGeom prst="rect">
            <a:avLst/>
          </a:prstGeom>
        </p:spPr>
        <p:txBody>
          <a:bodyPr>
            <a:normAutofit/>
          </a:bodyPr>
          <a:lstStyle>
            <a:lvl1pPr marL="342900" indent="-342900" algn="l" rtl="0" eaLnBrk="1" latinLnBrk="0" hangingPunct="1">
              <a:spcBef>
                <a:spcPct val="20000"/>
              </a:spcBef>
              <a:buClr>
                <a:schemeClr val="accent1"/>
              </a:buClr>
              <a:buSzPct val="50000"/>
              <a:buFont typeface="Wingdings 2"/>
              <a:buChar char=""/>
              <a:defRPr kumimoji="0" sz="28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4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0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18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18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18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18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18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1800" kern="1200">
                <a:solidFill>
                  <a:schemeClr val="tx1"/>
                </a:solidFill>
                <a:latin typeface="+mn-lt"/>
                <a:ea typeface="+mn-ea"/>
                <a:cs typeface="+mn-cs"/>
              </a:defRPr>
            </a:lvl9pPr>
          </a:lstStyle>
          <a:p>
            <a:pPr fontAlgn="auto">
              <a:spcAft>
                <a:spcPts val="0"/>
              </a:spcAft>
              <a:defRPr/>
            </a:pPr>
            <a:r>
              <a:rPr lang="en-US" altLang="zh-CN" sz="2400" dirty="0" smtClean="0"/>
              <a:t>Hot-Replacement</a:t>
            </a:r>
          </a:p>
          <a:p>
            <a:pPr lvl="1" fontAlgn="auto">
              <a:spcAft>
                <a:spcPts val="0"/>
              </a:spcAft>
              <a:defRPr/>
            </a:pPr>
            <a:r>
              <a:rPr lang="en-US" altLang="zh-CN" sz="2000" dirty="0" smtClean="0"/>
              <a:t>Replace dead process column by redundant process column</a:t>
            </a:r>
          </a:p>
          <a:p>
            <a:pPr marL="342900" lvl="1" indent="-342900" fontAlgn="auto">
              <a:spcAft>
                <a:spcPts val="0"/>
              </a:spcAft>
              <a:buClr>
                <a:schemeClr val="accent1"/>
              </a:buClr>
              <a:buFont typeface="Wingdings 2"/>
              <a:buChar char=""/>
              <a:defRPr/>
            </a:pPr>
            <a:r>
              <a:rPr lang="en-US" altLang="zh-CN" dirty="0" smtClean="0"/>
              <a:t>Background Recovery</a:t>
            </a:r>
          </a:p>
          <a:p>
            <a:pPr lvl="1" fontAlgn="auto">
              <a:spcAft>
                <a:spcPts val="0"/>
              </a:spcAft>
              <a:defRPr/>
            </a:pPr>
            <a:r>
              <a:rPr lang="en-US" altLang="zh-CN" sz="2000" dirty="0" smtClean="0"/>
              <a:t>Recover the factorized data</a:t>
            </a:r>
          </a:p>
          <a:p>
            <a:pPr lvl="1" fontAlgn="auto">
              <a:spcAft>
                <a:spcPts val="0"/>
              </a:spcAft>
              <a:defRPr/>
            </a:pPr>
            <a:r>
              <a:rPr lang="en-US" altLang="zh-CN" sz="2000" dirty="0" smtClean="0"/>
              <a:t>Requires additional computation, but is only local</a:t>
            </a:r>
          </a:p>
        </p:txBody>
      </p:sp>
      <p:graphicFrame>
        <p:nvGraphicFramePr>
          <p:cNvPr id="92" name="表格 91"/>
          <p:cNvGraphicFramePr>
            <a:graphicFrameLocks noGrp="1"/>
          </p:cNvGraphicFramePr>
          <p:nvPr>
            <p:extLst>
              <p:ext uri="{D42A27DB-BD31-4B8C-83A1-F6EECF244321}">
                <p14:modId xmlns:p14="http://schemas.microsoft.com/office/powerpoint/2010/main" val="2223374567"/>
              </p:ext>
            </p:extLst>
          </p:nvPr>
        </p:nvGraphicFramePr>
        <p:xfrm>
          <a:off x="4075113" y="3084512"/>
          <a:ext cx="3140075" cy="3136904"/>
        </p:xfrm>
        <a:graphic>
          <a:graphicData uri="http://schemas.openxmlformats.org/drawingml/2006/table">
            <a:tbl>
              <a:tblPr/>
              <a:tblGrid>
                <a:gridCol w="392112"/>
                <a:gridCol w="392113"/>
                <a:gridCol w="393700"/>
                <a:gridCol w="392112"/>
                <a:gridCol w="392113"/>
                <a:gridCol w="392112"/>
                <a:gridCol w="392113"/>
                <a:gridCol w="393700"/>
              </a:tblGrid>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C000"/>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1"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C000"/>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D0D0D"/>
                        </a:solidFill>
                        <a:effectLst/>
                        <a:latin typeface="Times New Roman" pitchFamily="18"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D9B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D9B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D9B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D9BE9"/>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D0D0D"/>
                        </a:solidFill>
                        <a:effectLst/>
                        <a:latin typeface="Times New Roman" pitchFamily="18"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D9B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D9B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D9B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D9BE9"/>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C000"/>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FFC000"/>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D9B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D9B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D9B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D9BE9"/>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D9B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D9B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D9B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rgbClr val="0D9BE9"/>
                    </a:solidFill>
                  </a:tcPr>
                </a:tc>
              </a:tr>
            </a:tbl>
          </a:graphicData>
        </a:graphic>
      </p:graphicFrame>
      <p:grpSp>
        <p:nvGrpSpPr>
          <p:cNvPr id="93" name="组合 92"/>
          <p:cNvGrpSpPr>
            <a:grpSpLocks/>
          </p:cNvGrpSpPr>
          <p:nvPr/>
        </p:nvGrpSpPr>
        <p:grpSpPr bwMode="auto">
          <a:xfrm>
            <a:off x="4291013" y="3949700"/>
            <a:ext cx="1885950" cy="2157412"/>
            <a:chOff x="2411760" y="2996952"/>
            <a:chExt cx="1886073" cy="2158104"/>
          </a:xfrm>
        </p:grpSpPr>
        <p:sp>
          <p:nvSpPr>
            <p:cNvPr id="94" name="AutoShape 36"/>
            <p:cNvSpPr>
              <a:spLocks/>
            </p:cNvSpPr>
            <p:nvPr/>
          </p:nvSpPr>
          <p:spPr bwMode="auto">
            <a:xfrm>
              <a:off x="2411760" y="2996952"/>
              <a:ext cx="301645" cy="573271"/>
            </a:xfrm>
            <a:custGeom>
              <a:avLst/>
              <a:gdLst/>
              <a:ahLst/>
              <a:cxnLst/>
              <a:rect l="0" t="0" r="r" b="b"/>
              <a:pathLst>
                <a:path w="21600" h="21600">
                  <a:moveTo>
                    <a:pt x="13886" y="527"/>
                  </a:moveTo>
                  <a:lnTo>
                    <a:pt x="1029" y="11327"/>
                  </a:lnTo>
                  <a:lnTo>
                    <a:pt x="9257" y="11590"/>
                  </a:lnTo>
                  <a:lnTo>
                    <a:pt x="0" y="21600"/>
                  </a:lnTo>
                  <a:lnTo>
                    <a:pt x="18000" y="9483"/>
                  </a:lnTo>
                  <a:lnTo>
                    <a:pt x="10800" y="8956"/>
                  </a:lnTo>
                  <a:lnTo>
                    <a:pt x="21600" y="0"/>
                  </a:lnTo>
                  <a:lnTo>
                    <a:pt x="13886" y="527"/>
                  </a:lnTo>
                  <a:close/>
                  <a:moveTo>
                    <a:pt x="13886" y="527"/>
                  </a:moveTo>
                </a:path>
              </a:pathLst>
            </a:custGeom>
            <a:solidFill>
              <a:srgbClr val="FF0000"/>
            </a:solidFill>
            <a:ln w="25400">
              <a:solidFill>
                <a:sysClr val="windowText" lastClr="000000"/>
              </a:solidFill>
              <a:miter lim="800000"/>
              <a:headEnd/>
              <a:tailEnd/>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95" name="AutoShape 36"/>
            <p:cNvSpPr>
              <a:spLocks/>
            </p:cNvSpPr>
            <p:nvPr/>
          </p:nvSpPr>
          <p:spPr bwMode="auto">
            <a:xfrm>
              <a:off x="3996188" y="4581785"/>
              <a:ext cx="301645" cy="573271"/>
            </a:xfrm>
            <a:custGeom>
              <a:avLst/>
              <a:gdLst/>
              <a:ahLst/>
              <a:cxnLst/>
              <a:rect l="0" t="0" r="r" b="b"/>
              <a:pathLst>
                <a:path w="21600" h="21600">
                  <a:moveTo>
                    <a:pt x="13886" y="527"/>
                  </a:moveTo>
                  <a:lnTo>
                    <a:pt x="1029" y="11327"/>
                  </a:lnTo>
                  <a:lnTo>
                    <a:pt x="9257" y="11590"/>
                  </a:lnTo>
                  <a:lnTo>
                    <a:pt x="0" y="21600"/>
                  </a:lnTo>
                  <a:lnTo>
                    <a:pt x="18000" y="9483"/>
                  </a:lnTo>
                  <a:lnTo>
                    <a:pt x="10800" y="8956"/>
                  </a:lnTo>
                  <a:lnTo>
                    <a:pt x="21600" y="0"/>
                  </a:lnTo>
                  <a:lnTo>
                    <a:pt x="13886" y="527"/>
                  </a:lnTo>
                  <a:close/>
                  <a:moveTo>
                    <a:pt x="13886" y="527"/>
                  </a:moveTo>
                </a:path>
              </a:pathLst>
            </a:custGeom>
            <a:solidFill>
              <a:srgbClr val="FF0000"/>
            </a:solidFill>
            <a:ln w="25400">
              <a:solidFill>
                <a:sysClr val="windowText" lastClr="000000"/>
              </a:solidFill>
              <a:miter lim="800000"/>
              <a:headEnd/>
              <a:tailEnd/>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96" name="AutoShape 36"/>
            <p:cNvSpPr>
              <a:spLocks/>
            </p:cNvSpPr>
            <p:nvPr/>
          </p:nvSpPr>
          <p:spPr bwMode="auto">
            <a:xfrm>
              <a:off x="2411760" y="4581785"/>
              <a:ext cx="301645" cy="573271"/>
            </a:xfrm>
            <a:custGeom>
              <a:avLst/>
              <a:gdLst/>
              <a:ahLst/>
              <a:cxnLst/>
              <a:rect l="0" t="0" r="r" b="b"/>
              <a:pathLst>
                <a:path w="21600" h="21600">
                  <a:moveTo>
                    <a:pt x="13886" y="527"/>
                  </a:moveTo>
                  <a:lnTo>
                    <a:pt x="1029" y="11327"/>
                  </a:lnTo>
                  <a:lnTo>
                    <a:pt x="9257" y="11590"/>
                  </a:lnTo>
                  <a:lnTo>
                    <a:pt x="0" y="21600"/>
                  </a:lnTo>
                  <a:lnTo>
                    <a:pt x="18000" y="9483"/>
                  </a:lnTo>
                  <a:lnTo>
                    <a:pt x="10800" y="8956"/>
                  </a:lnTo>
                  <a:lnTo>
                    <a:pt x="21600" y="0"/>
                  </a:lnTo>
                  <a:lnTo>
                    <a:pt x="13886" y="527"/>
                  </a:lnTo>
                  <a:close/>
                  <a:moveTo>
                    <a:pt x="13886" y="527"/>
                  </a:moveTo>
                </a:path>
              </a:pathLst>
            </a:custGeom>
            <a:solidFill>
              <a:srgbClr val="FF0000"/>
            </a:solidFill>
            <a:ln w="25400">
              <a:solidFill>
                <a:sysClr val="windowText" lastClr="000000"/>
              </a:solidFill>
              <a:miter lim="800000"/>
              <a:headEnd/>
              <a:tailEnd/>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97" name="AutoShape 36"/>
            <p:cNvSpPr>
              <a:spLocks/>
            </p:cNvSpPr>
            <p:nvPr/>
          </p:nvSpPr>
          <p:spPr bwMode="auto">
            <a:xfrm>
              <a:off x="3996188" y="2996952"/>
              <a:ext cx="301645" cy="573271"/>
            </a:xfrm>
            <a:custGeom>
              <a:avLst/>
              <a:gdLst/>
              <a:ahLst/>
              <a:cxnLst/>
              <a:rect l="0" t="0" r="r" b="b"/>
              <a:pathLst>
                <a:path w="21600" h="21600">
                  <a:moveTo>
                    <a:pt x="13886" y="527"/>
                  </a:moveTo>
                  <a:lnTo>
                    <a:pt x="1029" y="11327"/>
                  </a:lnTo>
                  <a:lnTo>
                    <a:pt x="9257" y="11590"/>
                  </a:lnTo>
                  <a:lnTo>
                    <a:pt x="0" y="21600"/>
                  </a:lnTo>
                  <a:lnTo>
                    <a:pt x="18000" y="9483"/>
                  </a:lnTo>
                  <a:lnTo>
                    <a:pt x="10800" y="8956"/>
                  </a:lnTo>
                  <a:lnTo>
                    <a:pt x="21600" y="0"/>
                  </a:lnTo>
                  <a:lnTo>
                    <a:pt x="13886" y="527"/>
                  </a:lnTo>
                  <a:close/>
                  <a:moveTo>
                    <a:pt x="13886" y="527"/>
                  </a:moveTo>
                </a:path>
              </a:pathLst>
            </a:custGeom>
            <a:solidFill>
              <a:srgbClr val="FF0000"/>
            </a:solidFill>
            <a:ln w="25400">
              <a:solidFill>
                <a:sysClr val="windowText" lastClr="000000"/>
              </a:solidFill>
              <a:miter lim="800000"/>
              <a:headEnd/>
              <a:tailEnd/>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grpSp>
      <p:graphicFrame>
        <p:nvGraphicFramePr>
          <p:cNvPr id="98" name="表格 97"/>
          <p:cNvGraphicFramePr>
            <a:graphicFrameLocks noGrp="1"/>
          </p:cNvGraphicFramePr>
          <p:nvPr>
            <p:extLst>
              <p:ext uri="{D42A27DB-BD31-4B8C-83A1-F6EECF244321}">
                <p14:modId xmlns:p14="http://schemas.microsoft.com/office/powerpoint/2010/main" val="717783499"/>
              </p:ext>
            </p:extLst>
          </p:nvPr>
        </p:nvGraphicFramePr>
        <p:xfrm>
          <a:off x="8035925" y="3086100"/>
          <a:ext cx="784225" cy="3136904"/>
        </p:xfrm>
        <a:graphic>
          <a:graphicData uri="http://schemas.openxmlformats.org/drawingml/2006/table">
            <a:tbl>
              <a:tblPr/>
              <a:tblGrid>
                <a:gridCol w="392113"/>
                <a:gridCol w="392112"/>
              </a:tblGrid>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accent1"/>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accent1"/>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bg1"/>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bg1"/>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accent1"/>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accent1"/>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bg1"/>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99" name="表格 98"/>
          <p:cNvGraphicFramePr>
            <a:graphicFrameLocks noGrp="1"/>
          </p:cNvGraphicFramePr>
          <p:nvPr>
            <p:extLst>
              <p:ext uri="{D42A27DB-BD31-4B8C-83A1-F6EECF244321}">
                <p14:modId xmlns:p14="http://schemas.microsoft.com/office/powerpoint/2010/main" val="2505756747"/>
              </p:ext>
            </p:extLst>
          </p:nvPr>
        </p:nvGraphicFramePr>
        <p:xfrm>
          <a:off x="7243763" y="3086100"/>
          <a:ext cx="784225" cy="3136904"/>
        </p:xfrm>
        <a:graphic>
          <a:graphicData uri="http://schemas.openxmlformats.org/drawingml/2006/table">
            <a:tbl>
              <a:tblPr/>
              <a:tblGrid>
                <a:gridCol w="392112"/>
                <a:gridCol w="392113"/>
              </a:tblGrid>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accent1"/>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accent1"/>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bg1"/>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bg1"/>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accent1"/>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accent1"/>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bg1"/>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D0D0D"/>
                        </a:solidFill>
                        <a:effectLst/>
                        <a:latin typeface="Calibri" pitchFamily="34" charset="0"/>
                        <a:ea typeface="宋体" charset="-122"/>
                        <a:cs typeface="Times New Roman" pitchFamily="18" charset="0"/>
                      </a:endParaRPr>
                    </a:p>
                  </a:txBody>
                  <a:tcPr marL="8890" marR="8890" marT="8890" marB="0" anchor="ctr" horzOverflow="overflow">
                    <a:lnL w="12700" cap="flat" cmpd="sng" algn="ctr">
                      <a:solidFill>
                        <a:srgbClr val="FFCFAF"/>
                      </a:solidFill>
                      <a:prstDash val="solid"/>
                      <a:round/>
                      <a:headEnd type="none" w="med" len="med"/>
                      <a:tailEnd type="none" w="med" len="med"/>
                    </a:lnL>
                    <a:lnR w="12700" cap="flat" cmpd="sng" algn="ctr">
                      <a:solidFill>
                        <a:srgbClr val="FFCFAF"/>
                      </a:solidFill>
                      <a:prstDash val="solid"/>
                      <a:round/>
                      <a:headEnd type="none" w="med" len="med"/>
                      <a:tailEnd type="none" w="med" len="med"/>
                    </a:lnR>
                    <a:lnT w="12700" cap="flat" cmpd="sng" algn="ctr">
                      <a:solidFill>
                        <a:srgbClr val="FFCFAF"/>
                      </a:solidFill>
                      <a:prstDash val="solid"/>
                      <a:round/>
                      <a:headEnd type="none" w="med" len="med"/>
                      <a:tailEnd type="none" w="med" len="med"/>
                    </a:lnT>
                    <a:lnB w="12700" cap="flat" cmpd="sng" algn="ctr">
                      <a:solidFill>
                        <a:srgbClr val="FFCFA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100" name="组合 99"/>
          <p:cNvGrpSpPr>
            <a:grpSpLocks/>
          </p:cNvGrpSpPr>
          <p:nvPr/>
        </p:nvGrpSpPr>
        <p:grpSpPr bwMode="auto">
          <a:xfrm>
            <a:off x="4073525" y="3084512"/>
            <a:ext cx="3170238" cy="3170238"/>
            <a:chOff x="1331640" y="2132856"/>
            <a:chExt cx="3169940" cy="3169940"/>
          </a:xfrm>
        </p:grpSpPr>
        <p:grpSp>
          <p:nvGrpSpPr>
            <p:cNvPr id="21672" name="组合 40"/>
            <p:cNvGrpSpPr>
              <a:grpSpLocks/>
            </p:cNvGrpSpPr>
            <p:nvPr/>
          </p:nvGrpSpPr>
          <p:grpSpPr bwMode="auto">
            <a:xfrm>
              <a:off x="1331640" y="2132856"/>
              <a:ext cx="3169940" cy="3169940"/>
              <a:chOff x="1331640" y="2132856"/>
              <a:chExt cx="3169940" cy="3169940"/>
            </a:xfrm>
          </p:grpSpPr>
          <p:cxnSp>
            <p:nvCxnSpPr>
              <p:cNvPr id="21674" name="直接连接符 102"/>
              <p:cNvCxnSpPr>
                <a:cxnSpLocks noChangeShapeType="1"/>
              </p:cNvCxnSpPr>
              <p:nvPr/>
            </p:nvCxnSpPr>
            <p:spPr bwMode="auto">
              <a:xfrm rot="16200000" flipH="1">
                <a:off x="1331640" y="2132856"/>
                <a:ext cx="1584176" cy="1584176"/>
              </a:xfrm>
              <a:prstGeom prst="line">
                <a:avLst/>
              </a:prstGeom>
              <a:noFill/>
              <a:ln w="34925" algn="ctr">
                <a:solidFill>
                  <a:srgbClr val="FFFF00"/>
                </a:solidFill>
                <a:prstDash val="sysDot"/>
                <a:round/>
                <a:headEnd/>
                <a:tailEnd/>
              </a:ln>
              <a:extLst>
                <a:ext uri="{909E8E84-426E-40DD-AFC4-6F175D3DCCD1}">
                  <a14:hiddenFill xmlns:a14="http://schemas.microsoft.com/office/drawing/2010/main">
                    <a:noFill/>
                  </a14:hiddenFill>
                </a:ext>
              </a:extLst>
            </p:spPr>
          </p:cxnSp>
          <p:cxnSp>
            <p:nvCxnSpPr>
              <p:cNvPr id="21675" name="直接连接符 103"/>
              <p:cNvCxnSpPr>
                <a:cxnSpLocks noChangeShapeType="1"/>
              </p:cNvCxnSpPr>
              <p:nvPr/>
            </p:nvCxnSpPr>
            <p:spPr bwMode="auto">
              <a:xfrm>
                <a:off x="2915816" y="5301208"/>
                <a:ext cx="1584176" cy="1588"/>
              </a:xfrm>
              <a:prstGeom prst="line">
                <a:avLst/>
              </a:prstGeom>
              <a:noFill/>
              <a:ln w="34925" algn="ctr">
                <a:solidFill>
                  <a:srgbClr val="FFFF00"/>
                </a:solidFill>
                <a:prstDash val="sysDot"/>
                <a:round/>
                <a:headEnd/>
                <a:tailEnd/>
              </a:ln>
              <a:extLst>
                <a:ext uri="{909E8E84-426E-40DD-AFC4-6F175D3DCCD1}">
                  <a14:hiddenFill xmlns:a14="http://schemas.microsoft.com/office/drawing/2010/main">
                    <a:noFill/>
                  </a14:hiddenFill>
                </a:ext>
              </a:extLst>
            </p:spPr>
          </p:cxnSp>
          <p:cxnSp>
            <p:nvCxnSpPr>
              <p:cNvPr id="21676" name="直接连接符 104"/>
              <p:cNvCxnSpPr>
                <a:cxnSpLocks noChangeShapeType="1"/>
              </p:cNvCxnSpPr>
              <p:nvPr/>
            </p:nvCxnSpPr>
            <p:spPr bwMode="auto">
              <a:xfrm>
                <a:off x="1331640" y="2132856"/>
                <a:ext cx="3168352" cy="1588"/>
              </a:xfrm>
              <a:prstGeom prst="line">
                <a:avLst/>
              </a:prstGeom>
              <a:noFill/>
              <a:ln w="34925" algn="ctr">
                <a:solidFill>
                  <a:srgbClr val="FFFF00"/>
                </a:solidFill>
                <a:prstDash val="sysDot"/>
                <a:round/>
                <a:headEnd/>
                <a:tailEnd/>
              </a:ln>
              <a:extLst>
                <a:ext uri="{909E8E84-426E-40DD-AFC4-6F175D3DCCD1}">
                  <a14:hiddenFill xmlns:a14="http://schemas.microsoft.com/office/drawing/2010/main">
                    <a:noFill/>
                  </a14:hiddenFill>
                </a:ext>
              </a:extLst>
            </p:spPr>
          </p:cxnSp>
          <p:cxnSp>
            <p:nvCxnSpPr>
              <p:cNvPr id="21677" name="直接连接符 105"/>
              <p:cNvCxnSpPr>
                <a:cxnSpLocks noChangeShapeType="1"/>
              </p:cNvCxnSpPr>
              <p:nvPr/>
            </p:nvCxnSpPr>
            <p:spPr bwMode="auto">
              <a:xfrm rot="5400000" flipH="1" flipV="1">
                <a:off x="2916610" y="3716238"/>
                <a:ext cx="3168352" cy="1588"/>
              </a:xfrm>
              <a:prstGeom prst="line">
                <a:avLst/>
              </a:prstGeom>
              <a:noFill/>
              <a:ln w="34925" algn="ctr">
                <a:solidFill>
                  <a:srgbClr val="FFFF00"/>
                </a:solidFill>
                <a:prstDash val="sysDot"/>
                <a:round/>
                <a:headEnd/>
                <a:tailEnd/>
              </a:ln>
              <a:extLst>
                <a:ext uri="{909E8E84-426E-40DD-AFC4-6F175D3DCCD1}">
                  <a14:hiddenFill xmlns:a14="http://schemas.microsoft.com/office/drawing/2010/main">
                    <a:noFill/>
                  </a14:hiddenFill>
                </a:ext>
              </a:extLst>
            </p:spPr>
          </p:cxnSp>
        </p:grpSp>
        <p:cxnSp>
          <p:nvCxnSpPr>
            <p:cNvPr id="21673" name="直接连接符 101"/>
            <p:cNvCxnSpPr>
              <a:cxnSpLocks noChangeShapeType="1"/>
            </p:cNvCxnSpPr>
            <p:nvPr/>
          </p:nvCxnSpPr>
          <p:spPr bwMode="auto">
            <a:xfrm rot="5400000">
              <a:off x="2124522" y="4508326"/>
              <a:ext cx="1584176" cy="1588"/>
            </a:xfrm>
            <a:prstGeom prst="line">
              <a:avLst/>
            </a:prstGeom>
            <a:noFill/>
            <a:ln w="34925" algn="ctr">
              <a:solidFill>
                <a:srgbClr val="FFFF00"/>
              </a:solidFill>
              <a:prstDash val="sysDot"/>
              <a:round/>
              <a:headEnd/>
              <a:tailEnd/>
            </a:ln>
            <a:extLst>
              <a:ext uri="{909E8E84-426E-40DD-AFC4-6F175D3DCCD1}">
                <a14:hiddenFill xmlns:a14="http://schemas.microsoft.com/office/drawing/2010/main">
                  <a:noFill/>
                </a14:hiddenFill>
              </a:ext>
            </a:extLst>
          </p:spPr>
        </p:cxnSp>
      </p:grpSp>
      <p:grpSp>
        <p:nvGrpSpPr>
          <p:cNvPr id="107" name="组合 106"/>
          <p:cNvGrpSpPr>
            <a:grpSpLocks/>
          </p:cNvGrpSpPr>
          <p:nvPr/>
        </p:nvGrpSpPr>
        <p:grpSpPr bwMode="auto">
          <a:xfrm>
            <a:off x="4073525" y="3082925"/>
            <a:ext cx="3170238" cy="3170237"/>
            <a:chOff x="4932040" y="1268760"/>
            <a:chExt cx="3169940" cy="3169940"/>
          </a:xfrm>
        </p:grpSpPr>
        <p:grpSp>
          <p:nvGrpSpPr>
            <p:cNvPr id="21661" name="组合 51"/>
            <p:cNvGrpSpPr>
              <a:grpSpLocks/>
            </p:cNvGrpSpPr>
            <p:nvPr/>
          </p:nvGrpSpPr>
          <p:grpSpPr bwMode="auto">
            <a:xfrm>
              <a:off x="4932040" y="1268760"/>
              <a:ext cx="3169940" cy="3169940"/>
              <a:chOff x="1331640" y="2132856"/>
              <a:chExt cx="3169940" cy="3169940"/>
            </a:xfrm>
          </p:grpSpPr>
          <p:cxnSp>
            <p:nvCxnSpPr>
              <p:cNvPr id="21669" name="直接连接符 115"/>
              <p:cNvCxnSpPr>
                <a:cxnSpLocks noChangeShapeType="1"/>
              </p:cNvCxnSpPr>
              <p:nvPr/>
            </p:nvCxnSpPr>
            <p:spPr bwMode="auto">
              <a:xfrm>
                <a:off x="2915816" y="5301208"/>
                <a:ext cx="1584176" cy="1588"/>
              </a:xfrm>
              <a:prstGeom prst="line">
                <a:avLst/>
              </a:prstGeom>
              <a:noFill/>
              <a:ln w="34925" algn="ctr">
                <a:solidFill>
                  <a:srgbClr val="FFFF00"/>
                </a:solidFill>
                <a:prstDash val="sysDot"/>
                <a:round/>
                <a:headEnd/>
                <a:tailEnd/>
              </a:ln>
              <a:extLst>
                <a:ext uri="{909E8E84-426E-40DD-AFC4-6F175D3DCCD1}">
                  <a14:hiddenFill xmlns:a14="http://schemas.microsoft.com/office/drawing/2010/main">
                    <a:noFill/>
                  </a14:hiddenFill>
                </a:ext>
              </a:extLst>
            </p:spPr>
          </p:cxnSp>
          <p:cxnSp>
            <p:nvCxnSpPr>
              <p:cNvPr id="21670" name="直接连接符 116"/>
              <p:cNvCxnSpPr>
                <a:cxnSpLocks noChangeShapeType="1"/>
              </p:cNvCxnSpPr>
              <p:nvPr/>
            </p:nvCxnSpPr>
            <p:spPr bwMode="auto">
              <a:xfrm>
                <a:off x="1331640" y="2132856"/>
                <a:ext cx="3168352" cy="1588"/>
              </a:xfrm>
              <a:prstGeom prst="line">
                <a:avLst/>
              </a:prstGeom>
              <a:noFill/>
              <a:ln w="34925" algn="ctr">
                <a:solidFill>
                  <a:srgbClr val="FFFF00"/>
                </a:solidFill>
                <a:prstDash val="sysDot"/>
                <a:round/>
                <a:headEnd/>
                <a:tailEnd/>
              </a:ln>
              <a:extLst>
                <a:ext uri="{909E8E84-426E-40DD-AFC4-6F175D3DCCD1}">
                  <a14:hiddenFill xmlns:a14="http://schemas.microsoft.com/office/drawing/2010/main">
                    <a:noFill/>
                  </a14:hiddenFill>
                </a:ext>
              </a:extLst>
            </p:spPr>
          </p:cxnSp>
          <p:cxnSp>
            <p:nvCxnSpPr>
              <p:cNvPr id="21671" name="直接连接符 117"/>
              <p:cNvCxnSpPr>
                <a:cxnSpLocks noChangeShapeType="1"/>
              </p:cNvCxnSpPr>
              <p:nvPr/>
            </p:nvCxnSpPr>
            <p:spPr bwMode="auto">
              <a:xfrm rot="5400000" flipH="1" flipV="1">
                <a:off x="2916610" y="3716238"/>
                <a:ext cx="3168352" cy="1588"/>
              </a:xfrm>
              <a:prstGeom prst="line">
                <a:avLst/>
              </a:prstGeom>
              <a:noFill/>
              <a:ln w="34925" algn="ctr">
                <a:solidFill>
                  <a:srgbClr val="FFFF00"/>
                </a:solidFill>
                <a:prstDash val="sysDot"/>
                <a:round/>
                <a:headEnd/>
                <a:tailEnd/>
              </a:ln>
              <a:extLst>
                <a:ext uri="{909E8E84-426E-40DD-AFC4-6F175D3DCCD1}">
                  <a14:hiddenFill xmlns:a14="http://schemas.microsoft.com/office/drawing/2010/main">
                    <a:noFill/>
                  </a14:hiddenFill>
                </a:ext>
              </a:extLst>
            </p:spPr>
          </p:cxnSp>
        </p:grpSp>
        <p:grpSp>
          <p:nvGrpSpPr>
            <p:cNvPr id="21662" name="组合 48"/>
            <p:cNvGrpSpPr>
              <a:grpSpLocks/>
            </p:cNvGrpSpPr>
            <p:nvPr/>
          </p:nvGrpSpPr>
          <p:grpSpPr bwMode="auto">
            <a:xfrm>
              <a:off x="4932040" y="1268760"/>
              <a:ext cx="1585764" cy="3169146"/>
              <a:chOff x="6516216" y="2060848"/>
              <a:chExt cx="1585764" cy="3169146"/>
            </a:xfrm>
          </p:grpSpPr>
          <p:grpSp>
            <p:nvGrpSpPr>
              <p:cNvPr id="21663" name="组合 49"/>
              <p:cNvGrpSpPr>
                <a:grpSpLocks/>
              </p:cNvGrpSpPr>
              <p:nvPr/>
            </p:nvGrpSpPr>
            <p:grpSpPr bwMode="auto">
              <a:xfrm>
                <a:off x="6516216" y="2060848"/>
                <a:ext cx="1584970" cy="3169146"/>
                <a:chOff x="1330846" y="2133650"/>
                <a:chExt cx="1584970" cy="3169146"/>
              </a:xfrm>
            </p:grpSpPr>
            <p:cxnSp>
              <p:nvCxnSpPr>
                <p:cNvPr id="21665" name="直接连接符 111"/>
                <p:cNvCxnSpPr>
                  <a:cxnSpLocks noChangeShapeType="1"/>
                </p:cNvCxnSpPr>
                <p:nvPr/>
              </p:nvCxnSpPr>
              <p:spPr bwMode="auto">
                <a:xfrm rot="5400000">
                  <a:off x="-216532" y="3681028"/>
                  <a:ext cx="3096344" cy="1588"/>
                </a:xfrm>
                <a:prstGeom prst="line">
                  <a:avLst/>
                </a:prstGeom>
                <a:noFill/>
                <a:ln w="34925" algn="ctr">
                  <a:solidFill>
                    <a:srgbClr val="FFFF00"/>
                  </a:solidFill>
                  <a:prstDash val="sysDot"/>
                  <a:round/>
                  <a:headEnd/>
                  <a:tailEnd/>
                </a:ln>
                <a:extLst>
                  <a:ext uri="{909E8E84-426E-40DD-AFC4-6F175D3DCCD1}">
                    <a14:hiddenFill xmlns:a14="http://schemas.microsoft.com/office/drawing/2010/main">
                      <a:noFill/>
                    </a14:hiddenFill>
                  </a:ext>
                </a:extLst>
              </p:spPr>
            </p:cxnSp>
            <p:cxnSp>
              <p:nvCxnSpPr>
                <p:cNvPr id="21666" name="直接连接符 112"/>
                <p:cNvCxnSpPr>
                  <a:cxnSpLocks noChangeShapeType="1"/>
                </p:cNvCxnSpPr>
                <p:nvPr/>
              </p:nvCxnSpPr>
              <p:spPr bwMode="auto">
                <a:xfrm>
                  <a:off x="1331640" y="5301208"/>
                  <a:ext cx="792088" cy="1588"/>
                </a:xfrm>
                <a:prstGeom prst="line">
                  <a:avLst/>
                </a:prstGeom>
                <a:noFill/>
                <a:ln w="34925" algn="ctr">
                  <a:solidFill>
                    <a:srgbClr val="FFFF00"/>
                  </a:solidFill>
                  <a:prstDash val="sysDot"/>
                  <a:round/>
                  <a:headEnd/>
                  <a:tailEnd/>
                </a:ln>
                <a:extLst>
                  <a:ext uri="{909E8E84-426E-40DD-AFC4-6F175D3DCCD1}">
                    <a14:hiddenFill xmlns:a14="http://schemas.microsoft.com/office/drawing/2010/main">
                      <a:noFill/>
                    </a14:hiddenFill>
                  </a:ext>
                </a:extLst>
              </p:spPr>
            </p:cxnSp>
            <p:cxnSp>
              <p:nvCxnSpPr>
                <p:cNvPr id="21667" name="直接连接符 113"/>
                <p:cNvCxnSpPr>
                  <a:cxnSpLocks noChangeShapeType="1"/>
                </p:cNvCxnSpPr>
                <p:nvPr/>
              </p:nvCxnSpPr>
              <p:spPr bwMode="auto">
                <a:xfrm rot="16200000" flipH="1">
                  <a:off x="2123728" y="2924944"/>
                  <a:ext cx="792088" cy="792088"/>
                </a:xfrm>
                <a:prstGeom prst="line">
                  <a:avLst/>
                </a:prstGeom>
                <a:noFill/>
                <a:ln w="34925" algn="ctr">
                  <a:solidFill>
                    <a:srgbClr val="FFFF00"/>
                  </a:solidFill>
                  <a:prstDash val="sysDot"/>
                  <a:round/>
                  <a:headEnd/>
                  <a:tailEnd/>
                </a:ln>
                <a:extLst>
                  <a:ext uri="{909E8E84-426E-40DD-AFC4-6F175D3DCCD1}">
                    <a14:hiddenFill xmlns:a14="http://schemas.microsoft.com/office/drawing/2010/main">
                      <a:noFill/>
                    </a14:hiddenFill>
                  </a:ext>
                </a:extLst>
              </p:spPr>
            </p:cxnSp>
            <p:cxnSp>
              <p:nvCxnSpPr>
                <p:cNvPr id="21668" name="直接连接符 114"/>
                <p:cNvCxnSpPr>
                  <a:cxnSpLocks noChangeShapeType="1"/>
                </p:cNvCxnSpPr>
                <p:nvPr/>
              </p:nvCxnSpPr>
              <p:spPr bwMode="auto">
                <a:xfrm rot="5400000" flipH="1" flipV="1">
                  <a:off x="936390" y="4112282"/>
                  <a:ext cx="2376264" cy="1588"/>
                </a:xfrm>
                <a:prstGeom prst="line">
                  <a:avLst/>
                </a:prstGeom>
                <a:noFill/>
                <a:ln w="34925" algn="ctr">
                  <a:solidFill>
                    <a:srgbClr val="FFFF00"/>
                  </a:solidFill>
                  <a:prstDash val="sysDot"/>
                  <a:round/>
                  <a:headEnd/>
                  <a:tailEnd/>
                </a:ln>
                <a:extLst>
                  <a:ext uri="{909E8E84-426E-40DD-AFC4-6F175D3DCCD1}">
                    <a14:hiddenFill xmlns:a14="http://schemas.microsoft.com/office/drawing/2010/main">
                      <a:noFill/>
                    </a14:hiddenFill>
                  </a:ext>
                </a:extLst>
              </p:spPr>
            </p:cxnSp>
          </p:grpSp>
          <p:cxnSp>
            <p:nvCxnSpPr>
              <p:cNvPr id="21664" name="直接连接符 110"/>
              <p:cNvCxnSpPr>
                <a:cxnSpLocks noChangeShapeType="1"/>
              </p:cNvCxnSpPr>
              <p:nvPr/>
            </p:nvCxnSpPr>
            <p:spPr bwMode="auto">
              <a:xfrm rot="5400000">
                <a:off x="7309098" y="4436318"/>
                <a:ext cx="1584176" cy="1588"/>
              </a:xfrm>
              <a:prstGeom prst="line">
                <a:avLst/>
              </a:prstGeom>
              <a:noFill/>
              <a:ln w="34925" algn="ctr">
                <a:solidFill>
                  <a:srgbClr val="FFFF00"/>
                </a:solidFill>
                <a:prstDash val="sysDot"/>
                <a:round/>
                <a:headEnd/>
                <a:tailEnd/>
              </a:ln>
              <a:extLst>
                <a:ext uri="{909E8E84-426E-40DD-AFC4-6F175D3DCCD1}">
                  <a14:hiddenFill xmlns:a14="http://schemas.microsoft.com/office/drawing/2010/main">
                    <a:noFill/>
                  </a14:hiddenFill>
                </a:ext>
              </a:extLst>
            </p:spPr>
          </p:cxnSp>
        </p:grpSp>
      </p:grpSp>
      <p:grpSp>
        <p:nvGrpSpPr>
          <p:cNvPr id="120" name="组合 119"/>
          <p:cNvGrpSpPr>
            <a:grpSpLocks/>
          </p:cNvGrpSpPr>
          <p:nvPr/>
        </p:nvGrpSpPr>
        <p:grpSpPr bwMode="auto">
          <a:xfrm>
            <a:off x="4073525" y="3084512"/>
            <a:ext cx="3170238" cy="3170238"/>
            <a:chOff x="1331640" y="2132856"/>
            <a:chExt cx="3169940" cy="3169940"/>
          </a:xfrm>
        </p:grpSpPr>
        <p:grpSp>
          <p:nvGrpSpPr>
            <p:cNvPr id="21655" name="组合 64"/>
            <p:cNvGrpSpPr>
              <a:grpSpLocks/>
            </p:cNvGrpSpPr>
            <p:nvPr/>
          </p:nvGrpSpPr>
          <p:grpSpPr bwMode="auto">
            <a:xfrm>
              <a:off x="1331640" y="2132856"/>
              <a:ext cx="3169940" cy="3169940"/>
              <a:chOff x="1331640" y="2132856"/>
              <a:chExt cx="3169940" cy="3169940"/>
            </a:xfrm>
          </p:grpSpPr>
          <p:cxnSp>
            <p:nvCxnSpPr>
              <p:cNvPr id="123" name="直接连接符 122"/>
              <p:cNvCxnSpPr/>
              <p:nvPr/>
            </p:nvCxnSpPr>
            <p:spPr>
              <a:xfrm rot="16200000" flipH="1">
                <a:off x="1331640" y="2132856"/>
                <a:ext cx="1584176" cy="1584176"/>
              </a:xfrm>
              <a:prstGeom prst="line">
                <a:avLst/>
              </a:prstGeom>
              <a:ln w="34925" cmpd="sng">
                <a:solidFill>
                  <a:srgbClr val="FFFF00"/>
                </a:solidFill>
                <a:prstDash val="sysDot"/>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2915816" y="5301208"/>
                <a:ext cx="1584176" cy="1588"/>
              </a:xfrm>
              <a:prstGeom prst="line">
                <a:avLst/>
              </a:prstGeom>
              <a:ln w="34925" cmpd="sng">
                <a:solidFill>
                  <a:srgbClr val="FFFF00"/>
                </a:solidFill>
                <a:prstDash val="sysDot"/>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1331640" y="2132856"/>
                <a:ext cx="3168352" cy="1588"/>
              </a:xfrm>
              <a:prstGeom prst="line">
                <a:avLst/>
              </a:prstGeom>
              <a:ln w="34925" cmpd="sng">
                <a:solidFill>
                  <a:srgbClr val="FFFF00"/>
                </a:solidFill>
                <a:prstDash val="sysDot"/>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rot="5400000" flipH="1" flipV="1">
                <a:off x="2916610" y="3716238"/>
                <a:ext cx="3168352" cy="1588"/>
              </a:xfrm>
              <a:prstGeom prst="line">
                <a:avLst/>
              </a:prstGeom>
              <a:ln w="34925" cmpd="sng">
                <a:solidFill>
                  <a:srgbClr val="FFFF00"/>
                </a:solidFill>
                <a:prstDash val="sysDot"/>
              </a:ln>
            </p:spPr>
            <p:style>
              <a:lnRef idx="1">
                <a:schemeClr val="accent1"/>
              </a:lnRef>
              <a:fillRef idx="0">
                <a:schemeClr val="accent1"/>
              </a:fillRef>
              <a:effectRef idx="0">
                <a:schemeClr val="accent1"/>
              </a:effectRef>
              <a:fontRef idx="minor">
                <a:schemeClr val="tx1"/>
              </a:fontRef>
            </p:style>
          </p:cxnSp>
        </p:grpSp>
        <p:cxnSp>
          <p:nvCxnSpPr>
            <p:cNvPr id="122" name="直接连接符 121"/>
            <p:cNvCxnSpPr/>
            <p:nvPr/>
          </p:nvCxnSpPr>
          <p:spPr>
            <a:xfrm rot="5400000">
              <a:off x="2124521" y="4508327"/>
              <a:ext cx="1584176" cy="1588"/>
            </a:xfrm>
            <a:prstGeom prst="line">
              <a:avLst/>
            </a:prstGeom>
            <a:ln w="34925" cmpd="sng">
              <a:solidFill>
                <a:srgbClr val="FFFF00"/>
              </a:solidFill>
              <a:prstDash val="sysDot"/>
            </a:ln>
          </p:spPr>
          <p:style>
            <a:lnRef idx="1">
              <a:schemeClr val="accent1"/>
            </a:lnRef>
            <a:fillRef idx="0">
              <a:schemeClr val="accent1"/>
            </a:fillRef>
            <a:effectRef idx="0">
              <a:schemeClr val="accent1"/>
            </a:effectRef>
            <a:fontRef idx="minor">
              <a:schemeClr val="tx1"/>
            </a:fontRef>
          </p:style>
        </p:cxnSp>
      </p:grpSp>
      <p:sp>
        <p:nvSpPr>
          <p:cNvPr id="43" name="矩形 42"/>
          <p:cNvSpPr>
            <a:spLocks noChangeArrowheads="1"/>
          </p:cNvSpPr>
          <p:nvPr/>
        </p:nvSpPr>
        <p:spPr bwMode="auto">
          <a:xfrm>
            <a:off x="323850" y="5678487"/>
            <a:ext cx="7724775"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chemeClr val="bg1"/>
                </a:solidFill>
              </a:rPr>
              <a:t>Matrix U</a:t>
            </a:r>
            <a:r>
              <a:rPr lang="zh-CN" altLang="en-US" sz="2800">
                <a:solidFill>
                  <a:schemeClr val="bg1"/>
                </a:solidFill>
              </a:rPr>
              <a:t> </a:t>
            </a:r>
            <a:r>
              <a:rPr lang="en-US" altLang="zh-CN" sz="2800">
                <a:solidFill>
                  <a:schemeClr val="bg1"/>
                </a:solidFill>
              </a:rPr>
              <a:t>is not upper-triangular any more</a:t>
            </a:r>
            <a:r>
              <a:rPr lang="zh-CN" altLang="en-US" sz="2800">
                <a:solidFill>
                  <a:schemeClr val="bg1"/>
                </a:solidFill>
              </a:rPr>
              <a:t>！</a:t>
            </a:r>
          </a:p>
        </p:txBody>
      </p:sp>
      <p:sp>
        <p:nvSpPr>
          <p:cNvPr id="2" name="Title 1"/>
          <p:cNvSpPr>
            <a:spLocks noGrp="1"/>
          </p:cNvSpPr>
          <p:nvPr>
            <p:ph type="title"/>
          </p:nvPr>
        </p:nvSpPr>
        <p:spPr/>
        <p:txBody>
          <a:bodyPr/>
          <a:lstStyle/>
          <a:p>
            <a:r>
              <a:rPr lang="en-US" dirty="0" smtClean="0"/>
              <a:t>Failure Handling in Computation</a:t>
            </a:r>
            <a:endParaRPr lang="en-US" dirty="0"/>
          </a:p>
        </p:txBody>
      </p:sp>
      <p:sp>
        <p:nvSpPr>
          <p:cNvPr id="3" name="Footer Placeholder 2"/>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612891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edge">
                                      <p:cBhvr>
                                        <p:cTn id="7" dur="500"/>
                                        <p:tgtEl>
                                          <p:spTgt spid="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path" presetSubtype="0" accel="50000" decel="50000" fill="hold" nodeType="clickEffect">
                                  <p:stCondLst>
                                    <p:cond delay="0"/>
                                  </p:stCondLst>
                                  <p:childTnLst>
                                    <p:animMotion origin="layout" path="M 2.77778E-7 1.85185E-6 L -0.34653 1.85185E-6 " pathEditMode="relative" rAng="0" ptsTypes="AA">
                                      <p:cBhvr>
                                        <p:cTn id="11" dur="2000" fill="hold"/>
                                        <p:tgtEl>
                                          <p:spTgt spid="99"/>
                                        </p:tgtEl>
                                        <p:attrNameLst>
                                          <p:attrName>ppt_x</p:attrName>
                                          <p:attrName>ppt_y</p:attrName>
                                        </p:attrNameLst>
                                      </p:cBhvr>
                                      <p:rCtr x="-173" y="0"/>
                                    </p:animMotion>
                                  </p:childTnLst>
                                </p:cTn>
                              </p:par>
                              <p:par>
                                <p:cTn id="12" presetID="35" presetClass="path" presetSubtype="0" accel="50000" decel="50000" fill="hold" nodeType="withEffect">
                                  <p:stCondLst>
                                    <p:cond delay="0"/>
                                  </p:stCondLst>
                                  <p:childTnLst>
                                    <p:animMotion origin="layout" path="M 4.44444E-6 1.85185E-6 L -0.25973 1.85185E-6 " pathEditMode="relative" rAng="0" ptsTypes="AA">
                                      <p:cBhvr>
                                        <p:cTn id="13" dur="2000" fill="hold"/>
                                        <p:tgtEl>
                                          <p:spTgt spid="98"/>
                                        </p:tgtEl>
                                        <p:attrNameLst>
                                          <p:attrName>ppt_x</p:attrName>
                                          <p:attrName>ppt_y</p:attrName>
                                        </p:attrNameLst>
                                      </p:cBhvr>
                                      <p:rCtr x="-130" y="0"/>
                                    </p:animMotion>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6">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6">
                                            <p:txEl>
                                              <p:pRg st="3" end="3"/>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Handling in Computation (contd.)</a:t>
            </a:r>
            <a:endParaRPr lang="en-US" dirty="0"/>
          </a:p>
        </p:txBody>
      </p:sp>
      <p:sp>
        <p:nvSpPr>
          <p:cNvPr id="4" name="内容占位符 2"/>
          <p:cNvSpPr txBox="1">
            <a:spLocks/>
          </p:cNvSpPr>
          <p:nvPr/>
        </p:nvSpPr>
        <p:spPr>
          <a:xfrm>
            <a:off x="457200" y="1298575"/>
            <a:ext cx="8229600" cy="4873625"/>
          </a:xfrm>
          <a:prstGeom prst="rect">
            <a:avLst/>
          </a:prstGeom>
        </p:spPr>
        <p:txBody>
          <a:bodyPr>
            <a:normAutofit lnSpcReduction="10000"/>
          </a:bodyPr>
          <a:lstStyle>
            <a:lvl1pPr marL="342900" indent="-342900" algn="l" rtl="0" eaLnBrk="1" fontAlgn="base" hangingPunct="1">
              <a:lnSpc>
                <a:spcPct val="120000"/>
              </a:lnSpc>
              <a:spcBef>
                <a:spcPct val="20000"/>
              </a:spcBef>
              <a:spcAft>
                <a:spcPct val="0"/>
              </a:spcAft>
              <a:buClr>
                <a:srgbClr val="1F497D"/>
              </a:buClr>
              <a:buFont typeface="Wingdings" pitchFamily="2" charset="2"/>
              <a:buChar char="§"/>
              <a:defRPr sz="24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tx1"/>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tx1"/>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tx1"/>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tx1"/>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r>
              <a:rPr lang="en-US" altLang="zh-CN" dirty="0" smtClean="0"/>
              <a:t>Before hot-replacement</a:t>
            </a:r>
          </a:p>
          <a:p>
            <a:pPr>
              <a:buFont typeface="Wingdings" pitchFamily="2" charset="2"/>
              <a:buNone/>
            </a:pPr>
            <a:r>
              <a:rPr lang="en-US" altLang="zh-CN" dirty="0" smtClean="0"/>
              <a:t>   </a:t>
            </a:r>
          </a:p>
          <a:p>
            <a:pPr>
              <a:buFont typeface="Wingdings" pitchFamily="2" charset="2"/>
              <a:buNone/>
            </a:pPr>
            <a:r>
              <a:rPr lang="en-US" altLang="zh-CN" dirty="0" smtClean="0"/>
              <a:t>	After hot-replacement</a:t>
            </a:r>
          </a:p>
          <a:p>
            <a:pPr>
              <a:buFont typeface="Wingdings" pitchFamily="2" charset="2"/>
              <a:buNone/>
            </a:pPr>
            <a:endParaRPr lang="en-US" altLang="zh-CN" dirty="0" smtClean="0"/>
          </a:p>
          <a:p>
            <a:r>
              <a:rPr lang="en-US" altLang="zh-CN" dirty="0" smtClean="0"/>
              <a:t>The correct solution x</a:t>
            </a:r>
            <a:r>
              <a:rPr lang="zh-CN" altLang="en-US" dirty="0" smtClean="0"/>
              <a:t>：</a:t>
            </a:r>
            <a:endParaRPr lang="en-US" altLang="zh-CN" dirty="0" smtClean="0"/>
          </a:p>
          <a:p>
            <a:endParaRPr lang="en-US" altLang="zh-CN" dirty="0"/>
          </a:p>
          <a:p>
            <a:endParaRPr lang="en-US" altLang="zh-CN" dirty="0" smtClean="0"/>
          </a:p>
          <a:p>
            <a:r>
              <a:rPr lang="en-US" altLang="zh-CN" dirty="0" smtClean="0"/>
              <a:t>This phase requires a global synchronization, but can be done at the end of the application (or some natural synchronization point)</a:t>
            </a:r>
          </a:p>
          <a:p>
            <a:pPr>
              <a:buFont typeface="Wingdings" pitchFamily="2" charset="2"/>
              <a:buNone/>
            </a:pPr>
            <a:endParaRPr lang="en-US" altLang="zh-CN" dirty="0" smtClean="0"/>
          </a:p>
        </p:txBody>
      </p:sp>
      <p:graphicFrame>
        <p:nvGraphicFramePr>
          <p:cNvPr id="5" name="Object 2"/>
          <p:cNvGraphicFramePr>
            <a:graphicFrameLocks noChangeAspect="1"/>
          </p:cNvGraphicFramePr>
          <p:nvPr>
            <p:extLst>
              <p:ext uri="{D42A27DB-BD31-4B8C-83A1-F6EECF244321}">
                <p14:modId xmlns:p14="http://schemas.microsoft.com/office/powerpoint/2010/main" val="2667081007"/>
              </p:ext>
            </p:extLst>
          </p:nvPr>
        </p:nvGraphicFramePr>
        <p:xfrm>
          <a:off x="3276600" y="1831975"/>
          <a:ext cx="933450" cy="373063"/>
        </p:xfrm>
        <a:graphic>
          <a:graphicData uri="http://schemas.openxmlformats.org/presentationml/2006/ole">
            <mc:AlternateContent xmlns:mc="http://schemas.openxmlformats.org/markup-compatibility/2006">
              <mc:Choice xmlns:v="urn:schemas-microsoft-com:vml" Requires="v">
                <p:oleObj spid="_x0000_s5233" name="公式" r:id="rId3" imgW="444114" imgH="177646" progId="Equation.3">
                  <p:embed/>
                </p:oleObj>
              </mc:Choice>
              <mc:Fallback>
                <p:oleObj name="公式" r:id="rId3" imgW="444114" imgH="177646" progId="Equation.3">
                  <p:embed/>
                  <p:pic>
                    <p:nvPicPr>
                      <p:cNvPr id="0" name="Picture 1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831975"/>
                        <a:ext cx="933450"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3357723309"/>
              </p:ext>
            </p:extLst>
          </p:nvPr>
        </p:nvGraphicFramePr>
        <p:xfrm>
          <a:off x="3200400" y="2819400"/>
          <a:ext cx="1066800" cy="427038"/>
        </p:xfrm>
        <a:graphic>
          <a:graphicData uri="http://schemas.openxmlformats.org/presentationml/2006/ole">
            <mc:AlternateContent xmlns:mc="http://schemas.openxmlformats.org/markup-compatibility/2006">
              <mc:Choice xmlns:v="urn:schemas-microsoft-com:vml" Requires="v">
                <p:oleObj spid="_x0000_s5234" name="公式" r:id="rId5" imgW="507780" imgH="203112" progId="Equation.3">
                  <p:embed/>
                </p:oleObj>
              </mc:Choice>
              <mc:Fallback>
                <p:oleObj name="公式" r:id="rId5" imgW="507780" imgH="203112" progId="Equation.3">
                  <p:embed/>
                  <p:pic>
                    <p:nvPicPr>
                      <p:cNvPr id="0" name="Picture 1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2819400"/>
                        <a:ext cx="1066800"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530494926"/>
              </p:ext>
            </p:extLst>
          </p:nvPr>
        </p:nvGraphicFramePr>
        <p:xfrm>
          <a:off x="3352800" y="3810000"/>
          <a:ext cx="906462" cy="427038"/>
        </p:xfrm>
        <a:graphic>
          <a:graphicData uri="http://schemas.openxmlformats.org/presentationml/2006/ole">
            <mc:AlternateContent xmlns:mc="http://schemas.openxmlformats.org/markup-compatibility/2006">
              <mc:Choice xmlns:v="urn:schemas-microsoft-com:vml" Requires="v">
                <p:oleObj spid="_x0000_s5235" name="公式" r:id="rId7" imgW="431613" imgH="203112" progId="Equation.3">
                  <p:embed/>
                </p:oleObj>
              </mc:Choice>
              <mc:Fallback>
                <p:oleObj name="公式" r:id="rId7" imgW="431613" imgH="203112" progId="Equation.3">
                  <p:embed/>
                  <p:pic>
                    <p:nvPicPr>
                      <p:cNvPr id="0" name="Picture 1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3810000"/>
                        <a:ext cx="906462"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Footer Placeholder 2"/>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1034256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Handling in Communication</a:t>
            </a:r>
            <a:endParaRPr lang="en-US" dirty="0"/>
          </a:p>
        </p:txBody>
      </p:sp>
      <p:sp>
        <p:nvSpPr>
          <p:cNvPr id="3" name="Content Placeholder 2"/>
          <p:cNvSpPr>
            <a:spLocks noGrp="1"/>
          </p:cNvSpPr>
          <p:nvPr>
            <p:ph idx="1"/>
          </p:nvPr>
        </p:nvSpPr>
        <p:spPr>
          <a:xfrm>
            <a:off x="457200" y="914400"/>
            <a:ext cx="8229600" cy="4038600"/>
          </a:xfrm>
        </p:spPr>
        <p:txBody>
          <a:bodyPr/>
          <a:lstStyle/>
          <a:p>
            <a:r>
              <a:rPr lang="en-US" altLang="zh-CN" dirty="0"/>
              <a:t>Broadcast phase : message forwarding</a:t>
            </a:r>
          </a:p>
          <a:p>
            <a:r>
              <a:rPr lang="en-US" altLang="zh-CN" dirty="0"/>
              <a:t>Robust broadcast </a:t>
            </a:r>
            <a:r>
              <a:rPr lang="en-US" altLang="zh-CN" dirty="0" smtClean="0"/>
              <a:t>mechanism</a:t>
            </a:r>
            <a:endParaRPr lang="en-US" altLang="zh-CN" dirty="0"/>
          </a:p>
          <a:p>
            <a:pPr lvl="1"/>
            <a:r>
              <a:rPr lang="en-US" altLang="zh-CN" dirty="0"/>
              <a:t>None of the processes will block if a failure </a:t>
            </a:r>
            <a:r>
              <a:rPr lang="en-US" altLang="zh-CN" dirty="0" smtClean="0"/>
              <a:t>occurs (MPI provides this)</a:t>
            </a:r>
          </a:p>
          <a:p>
            <a:pPr lvl="1"/>
            <a:r>
              <a:rPr lang="en-US" altLang="zh-CN" dirty="0" smtClean="0"/>
              <a:t>The error is notified to the application – at least one process will know if an error occurred anywhere (MPI provides this)</a:t>
            </a:r>
            <a:endParaRPr lang="en-US" altLang="zh-CN" dirty="0"/>
          </a:p>
          <a:p>
            <a:pPr lvl="1"/>
            <a:r>
              <a:rPr lang="en-US" altLang="zh-CN" dirty="0"/>
              <a:t>Either all non-failed processes receive the message successfully or none of them receive the </a:t>
            </a:r>
            <a:r>
              <a:rPr lang="en-US" altLang="zh-CN" dirty="0" smtClean="0"/>
              <a:t>message (MPI does </a:t>
            </a:r>
            <a:r>
              <a:rPr lang="en-US" altLang="zh-CN" b="1" i="1" dirty="0" smtClean="0">
                <a:solidFill>
                  <a:srgbClr val="C00000"/>
                </a:solidFill>
              </a:rPr>
              <a:t>not</a:t>
            </a:r>
            <a:r>
              <a:rPr lang="en-US" altLang="zh-CN" dirty="0" smtClean="0"/>
              <a:t> provide this yet)</a:t>
            </a:r>
          </a:p>
          <a:p>
            <a:r>
              <a:rPr lang="en-US" altLang="zh-CN" dirty="0" smtClean="0"/>
              <a:t>Additional communication required to ensure the global view of the broadcast is consistent</a:t>
            </a:r>
            <a:endParaRPr lang="en-US" altLang="zh-CN" dirty="0"/>
          </a:p>
        </p:txBody>
      </p:sp>
      <p:graphicFrame>
        <p:nvGraphicFramePr>
          <p:cNvPr id="4" name="Object 3"/>
          <p:cNvGraphicFramePr>
            <a:graphicFrameLocks noChangeAspect="1"/>
          </p:cNvGraphicFramePr>
          <p:nvPr>
            <p:extLst>
              <p:ext uri="{D42A27DB-BD31-4B8C-83A1-F6EECF244321}">
                <p14:modId xmlns:p14="http://schemas.microsoft.com/office/powerpoint/2010/main" val="1226477382"/>
              </p:ext>
            </p:extLst>
          </p:nvPr>
        </p:nvGraphicFramePr>
        <p:xfrm>
          <a:off x="1619250" y="4868862"/>
          <a:ext cx="5400675" cy="1531938"/>
        </p:xfrm>
        <a:graphic>
          <a:graphicData uri="http://schemas.openxmlformats.org/presentationml/2006/ole">
            <mc:AlternateContent xmlns:mc="http://schemas.openxmlformats.org/markup-compatibility/2006">
              <mc:Choice xmlns:v="urn:schemas-microsoft-com:vml" Requires="v">
                <p:oleObj spid="_x0000_s6168" name="Visio" r:id="rId3" imgW="3984879" imgH="1130198" progId="">
                  <p:embed/>
                </p:oleObj>
              </mc:Choice>
              <mc:Fallback>
                <p:oleObj name="Visio" r:id="rId3" imgW="3984879" imgH="1130198" progId="">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4868862"/>
                        <a:ext cx="5400675" cy="1531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Footer Placeholder 4"/>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3287338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Layout</a:t>
            </a:r>
            <a:endParaRPr lang="en-US" dirty="0"/>
          </a:p>
        </p:txBody>
      </p:sp>
      <p:sp>
        <p:nvSpPr>
          <p:cNvPr id="3" name="Content Placeholder 2"/>
          <p:cNvSpPr>
            <a:spLocks noGrp="1"/>
          </p:cNvSpPr>
          <p:nvPr>
            <p:ph idx="1"/>
          </p:nvPr>
        </p:nvSpPr>
        <p:spPr/>
        <p:txBody>
          <a:bodyPr/>
          <a:lstStyle/>
          <a:p>
            <a:pPr>
              <a:lnSpc>
                <a:spcPct val="200000"/>
              </a:lnSpc>
            </a:pPr>
            <a:r>
              <a:rPr lang="en-US" dirty="0" smtClean="0">
                <a:solidFill>
                  <a:schemeClr val="tx1">
                    <a:lumMod val="20000"/>
                    <a:lumOff val="80000"/>
                  </a:schemeClr>
                </a:solidFill>
              </a:rPr>
              <a:t>Introduction and Motivation</a:t>
            </a:r>
          </a:p>
          <a:p>
            <a:pPr>
              <a:lnSpc>
                <a:spcPct val="200000"/>
              </a:lnSpc>
            </a:pPr>
            <a:r>
              <a:rPr lang="en-US" dirty="0">
                <a:solidFill>
                  <a:schemeClr val="tx1">
                    <a:lumMod val="20000"/>
                    <a:lumOff val="80000"/>
                  </a:schemeClr>
                </a:solidFill>
              </a:rPr>
              <a:t>Requirements from MPI and improvements to MPICH2</a:t>
            </a:r>
          </a:p>
          <a:p>
            <a:pPr>
              <a:lnSpc>
                <a:spcPct val="200000"/>
              </a:lnSpc>
            </a:pPr>
            <a:r>
              <a:rPr lang="en-US" dirty="0">
                <a:solidFill>
                  <a:schemeClr val="tx1">
                    <a:lumMod val="20000"/>
                    <a:lumOff val="80000"/>
                  </a:schemeClr>
                </a:solidFill>
              </a:rPr>
              <a:t>ABFT Hot Replacement</a:t>
            </a:r>
          </a:p>
          <a:p>
            <a:pPr>
              <a:lnSpc>
                <a:spcPct val="200000"/>
              </a:lnSpc>
            </a:pPr>
            <a:r>
              <a:rPr lang="en-US" b="1" dirty="0">
                <a:solidFill>
                  <a:srgbClr val="C00000"/>
                </a:solidFill>
              </a:rPr>
              <a:t>Experimental Evaluation</a:t>
            </a:r>
          </a:p>
          <a:p>
            <a:pPr>
              <a:lnSpc>
                <a:spcPct val="200000"/>
              </a:lnSpc>
            </a:pPr>
            <a:r>
              <a:rPr lang="en-US" dirty="0" smtClean="0"/>
              <a:t>Concluding Remarks</a:t>
            </a:r>
            <a:endParaRPr lang="en-US" dirty="0"/>
          </a:p>
        </p:txBody>
      </p:sp>
      <p:sp>
        <p:nvSpPr>
          <p:cNvPr id="4" name="Footer Placeholder 3"/>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2907852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Resilience for large-scale systems</a:t>
            </a:r>
            <a:endParaRPr lang="en-US" dirty="0"/>
          </a:p>
        </p:txBody>
      </p:sp>
      <p:sp>
        <p:nvSpPr>
          <p:cNvPr id="3" name="Content Placeholder 2"/>
          <p:cNvSpPr>
            <a:spLocks noGrp="1"/>
          </p:cNvSpPr>
          <p:nvPr>
            <p:ph idx="1"/>
          </p:nvPr>
        </p:nvSpPr>
        <p:spPr>
          <a:xfrm>
            <a:off x="457200" y="990600"/>
            <a:ext cx="8229600" cy="5334000"/>
          </a:xfrm>
        </p:spPr>
        <p:txBody>
          <a:bodyPr/>
          <a:lstStyle/>
          <a:p>
            <a:r>
              <a:rPr lang="en-US" dirty="0" smtClean="0"/>
              <a:t>Resilience is a prominent becoming issue in large-scale supercomputers</a:t>
            </a:r>
          </a:p>
          <a:p>
            <a:pPr lvl="1"/>
            <a:r>
              <a:rPr lang="en-US" dirty="0" err="1" smtClean="0"/>
              <a:t>Exascale</a:t>
            </a:r>
            <a:r>
              <a:rPr lang="en-US" dirty="0" smtClean="0"/>
              <a:t> systems that will be available in 2018-2020 will have close to a billion processing units</a:t>
            </a:r>
          </a:p>
          <a:p>
            <a:pPr lvl="1"/>
            <a:r>
              <a:rPr lang="en-US" dirty="0" smtClean="0"/>
              <a:t>Even if each processing element fails once every 10,000 years, a system will have a fault once every 5 minutes</a:t>
            </a:r>
          </a:p>
          <a:p>
            <a:r>
              <a:rPr lang="en-US" dirty="0" smtClean="0"/>
              <a:t>Some of these faults are correctable by hardware, while some are not</a:t>
            </a:r>
          </a:p>
          <a:p>
            <a:pPr lvl="1"/>
            <a:r>
              <a:rPr lang="en-US" dirty="0" smtClean="0"/>
              <a:t>E.g., single bit flips are correctable by ECC memory, but double-bit flips are not</a:t>
            </a:r>
          </a:p>
          <a:p>
            <a:pPr lvl="1"/>
            <a:r>
              <a:rPr lang="en-US" dirty="0" smtClean="0"/>
              <a:t>Even for cases where hardware corrections are technologically feasible, cost and other power constraints might make then practically infeasible</a:t>
            </a:r>
            <a:endParaRPr lang="en-US" dirty="0"/>
          </a:p>
        </p:txBody>
      </p:sp>
      <p:sp>
        <p:nvSpPr>
          <p:cNvPr id="4" name="Footer Placeholder 3"/>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3885623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a:t>
            </a:r>
            <a:r>
              <a:rPr lang="en-US" dirty="0" err="1" smtClean="0"/>
              <a:t>Testbed</a:t>
            </a:r>
            <a:endParaRPr lang="en-US" dirty="0"/>
          </a:p>
        </p:txBody>
      </p:sp>
      <p:sp>
        <p:nvSpPr>
          <p:cNvPr id="3" name="Content Placeholder 2"/>
          <p:cNvSpPr>
            <a:spLocks noGrp="1"/>
          </p:cNvSpPr>
          <p:nvPr>
            <p:ph idx="1"/>
          </p:nvPr>
        </p:nvSpPr>
        <p:spPr>
          <a:xfrm>
            <a:off x="457200" y="990600"/>
            <a:ext cx="8229600" cy="5257800"/>
          </a:xfrm>
        </p:spPr>
        <p:txBody>
          <a:bodyPr/>
          <a:lstStyle/>
          <a:p>
            <a:pPr>
              <a:lnSpc>
                <a:spcPct val="110000"/>
              </a:lnSpc>
            </a:pPr>
            <a:r>
              <a:rPr lang="en-US" altLang="zh-CN" dirty="0" smtClean="0"/>
              <a:t>Platform1:</a:t>
            </a:r>
            <a:endParaRPr lang="en-US" altLang="zh-CN" dirty="0"/>
          </a:p>
          <a:p>
            <a:pPr lvl="1">
              <a:lnSpc>
                <a:spcPct val="110000"/>
              </a:lnSpc>
            </a:pPr>
            <a:r>
              <a:rPr lang="en-US" altLang="zh-CN" dirty="0"/>
              <a:t>17 </a:t>
            </a:r>
            <a:r>
              <a:rPr lang="en-US" altLang="zh-CN" dirty="0" smtClean="0"/>
              <a:t>nodes each with 4 </a:t>
            </a:r>
            <a:r>
              <a:rPr lang="en-US" altLang="zh-CN" dirty="0" err="1" smtClean="0"/>
              <a:t>quadcore</a:t>
            </a:r>
            <a:r>
              <a:rPr lang="en-US" altLang="zh-CN" dirty="0" smtClean="0"/>
              <a:t> 2.2 GHz Opteron processors (16-cores per node)</a:t>
            </a:r>
          </a:p>
          <a:p>
            <a:pPr lvl="1">
              <a:lnSpc>
                <a:spcPct val="110000"/>
              </a:lnSpc>
            </a:pPr>
            <a:r>
              <a:rPr lang="en-US" altLang="zh-CN" dirty="0"/>
              <a:t>C</a:t>
            </a:r>
            <a:r>
              <a:rPr lang="en-US" altLang="zh-CN" dirty="0" smtClean="0"/>
              <a:t>onnected </a:t>
            </a:r>
            <a:r>
              <a:rPr lang="en-US" altLang="zh-CN" dirty="0"/>
              <a:t>by Gigabit </a:t>
            </a:r>
            <a:r>
              <a:rPr lang="en-US" altLang="zh-CN" dirty="0" smtClean="0"/>
              <a:t>Ethernet</a:t>
            </a:r>
          </a:p>
          <a:p>
            <a:pPr>
              <a:lnSpc>
                <a:spcPct val="110000"/>
              </a:lnSpc>
            </a:pPr>
            <a:r>
              <a:rPr lang="sv-SE" altLang="zh-CN" dirty="0"/>
              <a:t>Platform II:</a:t>
            </a:r>
          </a:p>
          <a:p>
            <a:pPr lvl="1">
              <a:lnSpc>
                <a:spcPct val="110000"/>
              </a:lnSpc>
            </a:pPr>
            <a:r>
              <a:rPr lang="sv-SE" altLang="zh-CN" dirty="0"/>
              <a:t>8 blades, 10 Intel Xeon X5650 processors </a:t>
            </a:r>
            <a:r>
              <a:rPr lang="en-US" altLang="zh-CN" dirty="0"/>
              <a:t>per blade</a:t>
            </a:r>
          </a:p>
          <a:p>
            <a:pPr lvl="1">
              <a:lnSpc>
                <a:spcPct val="110000"/>
              </a:lnSpc>
            </a:pPr>
            <a:r>
              <a:rPr lang="en-US" altLang="zh-CN" dirty="0"/>
              <a:t>Nodes in the same blade are connected by </a:t>
            </a:r>
            <a:r>
              <a:rPr lang="en-US" altLang="zh-CN" dirty="0" err="1"/>
              <a:t>InfiniBand</a:t>
            </a:r>
            <a:r>
              <a:rPr lang="en-US" altLang="zh-CN" dirty="0"/>
              <a:t>, while different blades are connected with each other by a single </a:t>
            </a:r>
            <a:r>
              <a:rPr lang="en-US" altLang="zh-CN" dirty="0" err="1"/>
              <a:t>InfiniBand</a:t>
            </a:r>
            <a:r>
              <a:rPr lang="en-US" altLang="zh-CN" dirty="0"/>
              <a:t> </a:t>
            </a:r>
            <a:r>
              <a:rPr lang="en-US" altLang="zh-CN" dirty="0" smtClean="0"/>
              <a:t>cable</a:t>
            </a:r>
          </a:p>
          <a:p>
            <a:pPr>
              <a:lnSpc>
                <a:spcPct val="110000"/>
              </a:lnSpc>
            </a:pPr>
            <a:r>
              <a:rPr lang="en-US" altLang="zh-CN" dirty="0" smtClean="0"/>
              <a:t>MPICH2:</a:t>
            </a:r>
          </a:p>
          <a:p>
            <a:pPr lvl="1">
              <a:lnSpc>
                <a:spcPct val="110000"/>
              </a:lnSpc>
            </a:pPr>
            <a:r>
              <a:rPr lang="en-US" altLang="zh-CN" dirty="0" smtClean="0"/>
              <a:t>The work done was based on an experimental version of MPICH2 based on 1.3.2p1.  The changes have been incorporated into MPICH2 releases as of 1.4 (and some more improvements incorporated into 1.5a1 and the upcoming 1.5a2)</a:t>
            </a:r>
            <a:endParaRPr lang="zh-CN" altLang="en-US" dirty="0"/>
          </a:p>
        </p:txBody>
      </p:sp>
      <p:sp>
        <p:nvSpPr>
          <p:cNvPr id="4" name="Footer Placeholder 3"/>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3939967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Comparison of LINPACK</a:t>
            </a:r>
            <a:endParaRPr lang="en-US" dirty="0"/>
          </a:p>
        </p:txBody>
      </p:sp>
      <p:pic>
        <p:nvPicPr>
          <p:cNvPr id="4" name="内容占位符 8" descr="overhea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543800" cy="476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4278712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Correctness Comparison</a:t>
            </a:r>
            <a:endParaRPr lang="en-US" dirty="0"/>
          </a:p>
        </p:txBody>
      </p:sp>
      <p:pic>
        <p:nvPicPr>
          <p:cNvPr id="3" name="内容占位符 3" descr="roundoffer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33399" y="1295400"/>
            <a:ext cx="7968899" cy="4572000"/>
          </a:xfrm>
          <a:prstGeom prst="rect">
            <a:avLst/>
          </a:prstGeom>
        </p:spPr>
      </p:pic>
      <p:sp>
        <p:nvSpPr>
          <p:cNvPr id="4" name="Footer Placeholder 3"/>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15101603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Failure Occurrence</a:t>
            </a:r>
            <a:endParaRPr lang="en-US" dirty="0"/>
          </a:p>
        </p:txBody>
      </p:sp>
      <p:pic>
        <p:nvPicPr>
          <p:cNvPr id="3" name="内容占位符 3" descr="diff_failure_tim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294116"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4139393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Layout</a:t>
            </a:r>
            <a:endParaRPr lang="en-US" dirty="0"/>
          </a:p>
        </p:txBody>
      </p:sp>
      <p:sp>
        <p:nvSpPr>
          <p:cNvPr id="3" name="Content Placeholder 2"/>
          <p:cNvSpPr>
            <a:spLocks noGrp="1"/>
          </p:cNvSpPr>
          <p:nvPr>
            <p:ph idx="1"/>
          </p:nvPr>
        </p:nvSpPr>
        <p:spPr/>
        <p:txBody>
          <a:bodyPr/>
          <a:lstStyle/>
          <a:p>
            <a:pPr>
              <a:lnSpc>
                <a:spcPct val="200000"/>
              </a:lnSpc>
            </a:pPr>
            <a:r>
              <a:rPr lang="en-US" dirty="0" smtClean="0">
                <a:solidFill>
                  <a:schemeClr val="tx1">
                    <a:lumMod val="20000"/>
                    <a:lumOff val="80000"/>
                  </a:schemeClr>
                </a:solidFill>
              </a:rPr>
              <a:t>Introduction and Motivation</a:t>
            </a:r>
          </a:p>
          <a:p>
            <a:pPr>
              <a:lnSpc>
                <a:spcPct val="200000"/>
              </a:lnSpc>
            </a:pPr>
            <a:r>
              <a:rPr lang="en-US" dirty="0">
                <a:solidFill>
                  <a:schemeClr val="tx1">
                    <a:lumMod val="20000"/>
                    <a:lumOff val="80000"/>
                  </a:schemeClr>
                </a:solidFill>
              </a:rPr>
              <a:t>Requirements from MPI and improvements to MPICH2</a:t>
            </a:r>
          </a:p>
          <a:p>
            <a:pPr>
              <a:lnSpc>
                <a:spcPct val="200000"/>
              </a:lnSpc>
            </a:pPr>
            <a:r>
              <a:rPr lang="en-US" dirty="0">
                <a:solidFill>
                  <a:schemeClr val="tx1">
                    <a:lumMod val="20000"/>
                    <a:lumOff val="80000"/>
                  </a:schemeClr>
                </a:solidFill>
              </a:rPr>
              <a:t>ABFT Hot Replacement</a:t>
            </a:r>
          </a:p>
          <a:p>
            <a:pPr>
              <a:lnSpc>
                <a:spcPct val="200000"/>
              </a:lnSpc>
            </a:pPr>
            <a:r>
              <a:rPr lang="en-US" dirty="0">
                <a:solidFill>
                  <a:schemeClr val="tx1">
                    <a:lumMod val="20000"/>
                    <a:lumOff val="80000"/>
                  </a:schemeClr>
                </a:solidFill>
              </a:rPr>
              <a:t>Experimental Evaluation</a:t>
            </a:r>
          </a:p>
          <a:p>
            <a:pPr>
              <a:lnSpc>
                <a:spcPct val="200000"/>
              </a:lnSpc>
            </a:pPr>
            <a:r>
              <a:rPr lang="en-US" b="1" dirty="0">
                <a:solidFill>
                  <a:srgbClr val="C00000"/>
                </a:solidFill>
              </a:rPr>
              <a:t>Concluding Remarks</a:t>
            </a:r>
          </a:p>
        </p:txBody>
      </p:sp>
      <p:sp>
        <p:nvSpPr>
          <p:cNvPr id="4" name="Footer Placeholder 3"/>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11676003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Content Placeholder 2"/>
          <p:cNvSpPr>
            <a:spLocks noGrp="1"/>
          </p:cNvSpPr>
          <p:nvPr>
            <p:ph idx="1"/>
          </p:nvPr>
        </p:nvSpPr>
        <p:spPr>
          <a:xfrm>
            <a:off x="457200" y="838200"/>
            <a:ext cx="8229600" cy="5486400"/>
          </a:xfrm>
        </p:spPr>
        <p:txBody>
          <a:bodyPr/>
          <a:lstStyle/>
          <a:p>
            <a:r>
              <a:rPr lang="en-US" dirty="0" smtClean="0"/>
              <a:t>Resilience is an important issue that needs to be addressed</a:t>
            </a:r>
          </a:p>
          <a:p>
            <a:pPr lvl="1"/>
            <a:r>
              <a:rPr lang="en-US" dirty="0" smtClean="0"/>
              <a:t>Hardware resilience can only go so far, because of technology, power and price constraints</a:t>
            </a:r>
          </a:p>
          <a:p>
            <a:pPr lvl="1"/>
            <a:r>
              <a:rPr lang="en-US" dirty="0" smtClean="0"/>
              <a:t>Software resilience required to augment places where hardware resilience is not sufficient</a:t>
            </a:r>
          </a:p>
          <a:p>
            <a:r>
              <a:rPr lang="en-US" dirty="0" smtClean="0"/>
              <a:t>System </a:t>
            </a:r>
            <a:r>
              <a:rPr lang="en-US" dirty="0" err="1" smtClean="0"/>
              <a:t>checkpointing</a:t>
            </a:r>
            <a:r>
              <a:rPr lang="en-US" dirty="0" smtClean="0"/>
              <a:t> was the “classical” resilience method, but hard to scale to very large systems</a:t>
            </a:r>
          </a:p>
          <a:p>
            <a:r>
              <a:rPr lang="en-US" dirty="0" smtClean="0"/>
              <a:t>ABFT-based methods gaining popularity</a:t>
            </a:r>
          </a:p>
          <a:p>
            <a:pPr lvl="1"/>
            <a:r>
              <a:rPr lang="en-US" dirty="0" smtClean="0"/>
              <a:t>Use mathematical properties to </a:t>
            </a:r>
            <a:r>
              <a:rPr lang="en-US" dirty="0" err="1" smtClean="0"/>
              <a:t>recompute</a:t>
            </a:r>
            <a:r>
              <a:rPr lang="en-US" dirty="0" smtClean="0"/>
              <a:t> data on failure</a:t>
            </a:r>
          </a:p>
          <a:p>
            <a:pPr lvl="1"/>
            <a:r>
              <a:rPr lang="en-US" dirty="0" smtClean="0"/>
              <a:t>ABFT Recovery method previously proposed – problem is that it requires synchronization between all processes on failure</a:t>
            </a:r>
          </a:p>
          <a:p>
            <a:pPr lvl="1"/>
            <a:r>
              <a:rPr lang="en-US" dirty="0" smtClean="0"/>
              <a:t>We proposed ABFT hot replacement, which deals with this problem</a:t>
            </a:r>
            <a:endParaRPr lang="en-US" dirty="0"/>
          </a:p>
        </p:txBody>
      </p:sp>
      <p:sp>
        <p:nvSpPr>
          <p:cNvPr id="4" name="Footer Placeholder 3"/>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13221419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r>
              <a:rPr lang="en-US" dirty="0" smtClean="0"/>
              <a:t>Email: </a:t>
            </a:r>
            <a:r>
              <a:rPr lang="en-US" dirty="0" smtClean="0">
                <a:hlinkClick r:id="rId2"/>
              </a:rPr>
              <a:t>balaji@mcs.anl.gov</a:t>
            </a:r>
            <a:endParaRPr lang="en-US" dirty="0" smtClean="0"/>
          </a:p>
          <a:p>
            <a:r>
              <a:rPr lang="en-US" dirty="0" smtClean="0"/>
              <a:t>Web: </a:t>
            </a:r>
            <a:r>
              <a:rPr lang="en-US" dirty="0" smtClean="0">
                <a:hlinkClick r:id="rId3"/>
              </a:rPr>
              <a:t>http://www.mcs.anl.gov/~balaji</a:t>
            </a:r>
            <a:endParaRPr lang="en-US" dirty="0"/>
          </a:p>
        </p:txBody>
      </p:sp>
    </p:spTree>
    <p:extLst>
      <p:ext uri="{BB962C8B-B14F-4D97-AF65-F5344CB8AC3E}">
        <p14:creationId xmlns:p14="http://schemas.microsoft.com/office/powerpoint/2010/main" val="3575246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Resilience</a:t>
            </a:r>
            <a:endParaRPr lang="en-US" dirty="0"/>
          </a:p>
        </p:txBody>
      </p:sp>
      <p:sp>
        <p:nvSpPr>
          <p:cNvPr id="3" name="Content Placeholder 2"/>
          <p:cNvSpPr>
            <a:spLocks noGrp="1"/>
          </p:cNvSpPr>
          <p:nvPr>
            <p:ph idx="1"/>
          </p:nvPr>
        </p:nvSpPr>
        <p:spPr>
          <a:xfrm>
            <a:off x="457200" y="838200"/>
            <a:ext cx="8229600" cy="3276600"/>
          </a:xfrm>
        </p:spPr>
        <p:txBody>
          <a:bodyPr/>
          <a:lstStyle/>
          <a:p>
            <a:pPr>
              <a:lnSpc>
                <a:spcPct val="110000"/>
              </a:lnSpc>
            </a:pPr>
            <a:r>
              <a:rPr lang="en-US" dirty="0" smtClean="0"/>
              <a:t>Software resilience is cheaper with respect to cost investment, but has performance implications</a:t>
            </a:r>
          </a:p>
          <a:p>
            <a:pPr lvl="1">
              <a:lnSpc>
                <a:spcPct val="110000"/>
              </a:lnSpc>
            </a:pPr>
            <a:r>
              <a:rPr lang="en-US" dirty="0" smtClean="0"/>
              <a:t>The idea of most researchers working in this area is to understand this performance/resilience tradeoff</a:t>
            </a:r>
          </a:p>
          <a:p>
            <a:pPr>
              <a:lnSpc>
                <a:spcPct val="110000"/>
              </a:lnSpc>
            </a:pPr>
            <a:r>
              <a:rPr lang="en-US" dirty="0" smtClean="0"/>
              <a:t>Classical software resilience technique: system </a:t>
            </a:r>
            <a:r>
              <a:rPr lang="en-US" dirty="0" err="1" smtClean="0"/>
              <a:t>checkpointing</a:t>
            </a:r>
            <a:endParaRPr lang="en-US" dirty="0" smtClean="0"/>
          </a:p>
          <a:p>
            <a:pPr lvl="1">
              <a:lnSpc>
                <a:spcPct val="110000"/>
              </a:lnSpc>
            </a:pPr>
            <a:r>
              <a:rPr lang="en-US" dirty="0" smtClean="0"/>
              <a:t>Create a snapshot of the application image at some time interval and roll back to the last checkpoint if a failure occurs</a:t>
            </a:r>
          </a:p>
          <a:p>
            <a:pPr lvl="1">
              <a:lnSpc>
                <a:spcPct val="110000"/>
              </a:lnSpc>
            </a:pPr>
            <a:r>
              <a:rPr lang="en-US" dirty="0" smtClean="0"/>
              <a:t>Transparent to the user, but stresses the I/O subsystem</a:t>
            </a:r>
            <a:endParaRPr lang="en-US" dirty="0"/>
          </a:p>
        </p:txBody>
      </p:sp>
      <p:graphicFrame>
        <p:nvGraphicFramePr>
          <p:cNvPr id="4" name="Group 205"/>
          <p:cNvGraphicFramePr>
            <a:graphicFrameLocks noGrp="1"/>
          </p:cNvGraphicFramePr>
          <p:nvPr>
            <p:extLst>
              <p:ext uri="{D42A27DB-BD31-4B8C-83A1-F6EECF244321}">
                <p14:modId xmlns:p14="http://schemas.microsoft.com/office/powerpoint/2010/main" val="801802943"/>
              </p:ext>
            </p:extLst>
          </p:nvPr>
        </p:nvGraphicFramePr>
        <p:xfrm>
          <a:off x="1447800" y="4191000"/>
          <a:ext cx="6553200" cy="2194560"/>
        </p:xfrm>
        <a:graphic>
          <a:graphicData uri="http://schemas.openxmlformats.org/drawingml/2006/table">
            <a:tbl>
              <a:tblPr/>
              <a:tblGrid>
                <a:gridCol w="2133600"/>
                <a:gridCol w="1295400"/>
                <a:gridCol w="1600200"/>
                <a:gridCol w="15240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Century Schoolbook" pitchFamily="18" charset="0"/>
                          <a:ea typeface="宋体" charset="-122"/>
                        </a:rPr>
                        <a:t>SystemsU</a:t>
                      </a:r>
                      <a:endParaRPr kumimoji="0" lang="en-US" altLang="zh-CN" sz="1800" b="0" i="0" u="none" strike="noStrike" cap="none" normalizeH="0" baseline="0" dirty="0" smtClean="0">
                        <a:ln>
                          <a:noFill/>
                        </a:ln>
                        <a:solidFill>
                          <a:schemeClr val="accent2"/>
                        </a:solidFill>
                        <a:effectLst/>
                        <a:latin typeface="Century Schoolbook" pitchFamily="18" charset="0"/>
                        <a:ea typeface="ＭＳ Ｐゴシック" pitchFamily="34" charset="-128"/>
                      </a:endParaRPr>
                    </a:p>
                  </a:txBody>
                  <a:tcPr horzOverflow="overflow">
                    <a:lnL>
                      <a:noFill/>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pitchFamily="18" charset="0"/>
                          <a:ea typeface="宋体" charset="-122"/>
                        </a:rPr>
                        <a:t>Perf.</a:t>
                      </a:r>
                      <a:endParaRPr kumimoji="0" lang="en-US" altLang="zh-CN" sz="1800" b="0" i="0" u="none" strike="noStrike" cap="none" normalizeH="0" baseline="0" smtClean="0">
                        <a:ln>
                          <a:noFill/>
                        </a:ln>
                        <a:solidFill>
                          <a:schemeClr val="accent2"/>
                        </a:solidFill>
                        <a:effectLst/>
                        <a:latin typeface="Century Schoolbook" pitchFamily="18" charset="0"/>
                        <a:ea typeface="ＭＳ Ｐゴシック" pitchFamily="34"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pitchFamily="18" charset="0"/>
                          <a:ea typeface="宋体" charset="-122"/>
                        </a:rPr>
                        <a:t>Ckpt time</a:t>
                      </a:r>
                      <a:endParaRPr kumimoji="0" lang="en-US" altLang="zh-CN" sz="1800" b="0" i="0" u="none" strike="noStrike" cap="none" normalizeH="0" baseline="0" smtClean="0">
                        <a:ln>
                          <a:noFill/>
                        </a:ln>
                        <a:solidFill>
                          <a:schemeClr val="accent1"/>
                        </a:solidFill>
                        <a:effectLst/>
                        <a:latin typeface="Century Schoolbook" pitchFamily="18" charset="0"/>
                        <a:ea typeface="ＭＳ Ｐゴシック" pitchFamily="34"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pitchFamily="18" charset="0"/>
                          <a:ea typeface="宋体" charset="-122"/>
                        </a:rPr>
                        <a:t>Source</a:t>
                      </a:r>
                      <a:endParaRPr kumimoji="0" lang="en-US" altLang="zh-CN" sz="1800" b="0" i="0" u="none" strike="noStrike" cap="none" normalizeH="0" baseline="0" smtClean="0">
                        <a:ln>
                          <a:noFill/>
                        </a:ln>
                        <a:solidFill>
                          <a:schemeClr val="accent2"/>
                        </a:solidFill>
                        <a:effectLst/>
                        <a:latin typeface="Century Schoolbook" pitchFamily="18" charset="0"/>
                        <a:ea typeface="ＭＳ Ｐゴシック" pitchFamily="34" charset="-128"/>
                      </a:endParaRPr>
                    </a:p>
                  </a:txBody>
                  <a:tcPr horzOverflow="overflow">
                    <a:lnL w="12700" cap="flat" cmpd="sng" algn="ctr">
                      <a:solidFill>
                        <a:schemeClr val="accent1"/>
                      </a:solidFill>
                      <a:prstDash val="solid"/>
                      <a:round/>
                      <a:headEnd type="none" w="med" len="med"/>
                      <a:tailEnd type="none" w="med" len="med"/>
                    </a:lnL>
                    <a:lnR>
                      <a:noFill/>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pitchFamily="18" charset="0"/>
                          <a:ea typeface="宋体" charset="-122"/>
                        </a:rPr>
                        <a:t>RoadRunner</a:t>
                      </a:r>
                    </a:p>
                  </a:txBody>
                  <a:tcPr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pitchFamily="18" charset="0"/>
                          <a:ea typeface="宋体" charset="-122"/>
                        </a:rPr>
                        <a:t>1PF</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ja-JP" sz="1800" b="0" i="0" u="none" strike="noStrike" cap="none" normalizeH="0" baseline="0" smtClean="0">
                          <a:ln>
                            <a:noFill/>
                          </a:ln>
                          <a:solidFill>
                            <a:schemeClr val="tx1"/>
                          </a:solidFill>
                          <a:effectLst/>
                          <a:latin typeface="Century Schoolbook" pitchFamily="18" charset="0"/>
                          <a:ea typeface="ＭＳ Ｐ明朝" pitchFamily="18" charset="-128"/>
                        </a:rPr>
                        <a:t>~20 min.</a:t>
                      </a:r>
                      <a:endParaRPr kumimoji="0" lang="en-US" altLang="zh-CN" sz="1800" b="0" i="0" u="none" strike="noStrike" cap="none" normalizeH="0" baseline="0" smtClean="0">
                        <a:ln>
                          <a:noFill/>
                        </a:ln>
                        <a:solidFill>
                          <a:schemeClr val="accent1"/>
                        </a:solidFill>
                        <a:effectLst/>
                        <a:latin typeface="Century Schoolbook" pitchFamily="18"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pitchFamily="18" charset="0"/>
                          <a:ea typeface="宋体" charset="-122"/>
                        </a:rPr>
                        <a:t>Panasas</a:t>
                      </a:r>
                    </a:p>
                  </a:txBody>
                  <a:tcPr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pitchFamily="18" charset="0"/>
                          <a:ea typeface="宋体" charset="-122"/>
                        </a:rPr>
                        <a:t>LLNL BG/L</a:t>
                      </a:r>
                    </a:p>
                  </a:txBody>
                  <a:tcPr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pitchFamily="18" charset="0"/>
                          <a:ea typeface="宋体" charset="-122"/>
                        </a:rPr>
                        <a:t>500 TF</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ja-JP" sz="1800" b="0" i="0" u="none" strike="noStrike" cap="none" normalizeH="0" baseline="0" smtClean="0">
                          <a:ln>
                            <a:noFill/>
                          </a:ln>
                          <a:solidFill>
                            <a:schemeClr val="tx1"/>
                          </a:solidFill>
                          <a:effectLst/>
                          <a:latin typeface="Century Schoolbook" pitchFamily="18" charset="0"/>
                          <a:ea typeface="ＭＳ Ｐ明朝" pitchFamily="18" charset="-128"/>
                        </a:rPr>
                        <a:t>&gt;</a:t>
                      </a:r>
                      <a:r>
                        <a:rPr kumimoji="0" lang="en-US" altLang="zh-CN" sz="1800" b="0" i="0" u="none" strike="noStrike" cap="none" normalizeH="0" baseline="0" smtClean="0">
                          <a:ln>
                            <a:noFill/>
                          </a:ln>
                          <a:solidFill>
                            <a:schemeClr val="tx1"/>
                          </a:solidFill>
                          <a:effectLst/>
                          <a:latin typeface="Century Schoolbook" pitchFamily="18" charset="0"/>
                          <a:ea typeface="宋体" charset="-122"/>
                        </a:rPr>
                        <a:t>20 min.</a:t>
                      </a:r>
                      <a:endParaRPr kumimoji="0" lang="en-US" altLang="zh-CN" sz="1800" b="0" i="0" u="none" strike="noStrike" cap="none" normalizeH="0" baseline="0" smtClean="0">
                        <a:ln>
                          <a:noFill/>
                        </a:ln>
                        <a:solidFill>
                          <a:schemeClr val="accent1"/>
                        </a:solidFill>
                        <a:effectLst/>
                        <a:latin typeface="Century Schoolbook" pitchFamily="18"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pitchFamily="18" charset="0"/>
                          <a:ea typeface="宋体" charset="-122"/>
                        </a:rPr>
                        <a:t>LLNL</a:t>
                      </a:r>
                    </a:p>
                  </a:txBody>
                  <a:tcPr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pitchFamily="18" charset="0"/>
                          <a:ea typeface="宋体" charset="-122"/>
                        </a:rPr>
                        <a:t>Argonne BG/P</a:t>
                      </a:r>
                    </a:p>
                  </a:txBody>
                  <a:tcPr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pitchFamily="18" charset="0"/>
                          <a:ea typeface="宋体" charset="-122"/>
                        </a:rPr>
                        <a:t>500 TF</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ja-JP" sz="1800" b="0" i="0" u="none" strike="noStrike" cap="none" normalizeH="0" baseline="0" smtClean="0">
                          <a:ln>
                            <a:noFill/>
                          </a:ln>
                          <a:solidFill>
                            <a:schemeClr val="tx1"/>
                          </a:solidFill>
                          <a:effectLst/>
                          <a:latin typeface="Century Schoolbook" pitchFamily="18" charset="0"/>
                          <a:ea typeface="ＭＳ Ｐ明朝" pitchFamily="18" charset="-128"/>
                        </a:rPr>
                        <a:t>~</a:t>
                      </a:r>
                      <a:r>
                        <a:rPr kumimoji="0" lang="en-US" altLang="zh-CN" sz="1800" b="0" i="0" u="none" strike="noStrike" cap="none" normalizeH="0" baseline="0" smtClean="0">
                          <a:ln>
                            <a:noFill/>
                          </a:ln>
                          <a:solidFill>
                            <a:schemeClr val="tx1"/>
                          </a:solidFill>
                          <a:effectLst/>
                          <a:latin typeface="Century Schoolbook" pitchFamily="18" charset="0"/>
                          <a:ea typeface="宋体" charset="-122"/>
                        </a:rPr>
                        <a:t>30 min.</a:t>
                      </a:r>
                      <a:endParaRPr kumimoji="0" lang="en-US" altLang="zh-CN" sz="1800" b="0" i="0" u="none" strike="noStrike" cap="none" normalizeH="0" baseline="0" smtClean="0">
                        <a:ln>
                          <a:noFill/>
                        </a:ln>
                        <a:solidFill>
                          <a:schemeClr val="accent1"/>
                        </a:solidFill>
                        <a:effectLst/>
                        <a:latin typeface="Century Schoolbook" pitchFamily="18"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pitchFamily="18" charset="0"/>
                          <a:ea typeface="宋体" charset="-122"/>
                        </a:rPr>
                        <a:t>LLNL</a:t>
                      </a:r>
                    </a:p>
                  </a:txBody>
                  <a:tcPr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pitchFamily="18" charset="0"/>
                          <a:ea typeface="宋体" charset="-122"/>
                        </a:rPr>
                        <a:t>Total SGI Altix </a:t>
                      </a:r>
                    </a:p>
                  </a:txBody>
                  <a:tcPr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pitchFamily="18" charset="0"/>
                          <a:ea typeface="宋体" charset="-122"/>
                        </a:rPr>
                        <a:t>100 TF</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ja-JP" sz="1800" b="0" i="0" u="none" strike="noStrike" cap="none" normalizeH="0" baseline="0" smtClean="0">
                          <a:ln>
                            <a:noFill/>
                          </a:ln>
                          <a:solidFill>
                            <a:schemeClr val="tx1"/>
                          </a:solidFill>
                          <a:effectLst/>
                          <a:latin typeface="Century Schoolbook" pitchFamily="18" charset="0"/>
                          <a:ea typeface="ＭＳ Ｐ明朝" pitchFamily="18" charset="-128"/>
                        </a:rPr>
                        <a:t>~</a:t>
                      </a:r>
                      <a:r>
                        <a:rPr kumimoji="0" lang="en-US" altLang="zh-CN" sz="1800" b="0" i="0" u="none" strike="noStrike" cap="none" normalizeH="0" baseline="0" smtClean="0">
                          <a:ln>
                            <a:noFill/>
                          </a:ln>
                          <a:solidFill>
                            <a:schemeClr val="tx1"/>
                          </a:solidFill>
                          <a:effectLst/>
                          <a:latin typeface="Century Schoolbook" pitchFamily="18" charset="0"/>
                          <a:ea typeface="宋体" charset="-122"/>
                        </a:rPr>
                        <a:t>40 min.</a:t>
                      </a:r>
                      <a:endParaRPr kumimoji="0" lang="en-US" altLang="zh-CN" sz="1800" b="0" i="0" u="none" strike="noStrike" cap="none" normalizeH="0" baseline="0" smtClean="0">
                        <a:ln>
                          <a:noFill/>
                        </a:ln>
                        <a:solidFill>
                          <a:schemeClr val="accent1"/>
                        </a:solidFill>
                        <a:effectLst/>
                        <a:latin typeface="Century Schoolbook" pitchFamily="18"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entury Schoolbook" pitchFamily="18" charset="0"/>
                          <a:ea typeface="宋体" charset="-122"/>
                        </a:rPr>
                        <a:t>estimation</a:t>
                      </a:r>
                    </a:p>
                  </a:txBody>
                  <a:tcPr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pitchFamily="18" charset="0"/>
                          <a:ea typeface="宋体" charset="-122"/>
                        </a:rPr>
                        <a:t>IDRIS BG/P</a:t>
                      </a:r>
                    </a:p>
                  </a:txBody>
                  <a:tcPr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pitchFamily="18" charset="0"/>
                          <a:ea typeface="宋体" charset="-122"/>
                        </a:rPr>
                        <a:t>100 TF</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pitchFamily="18" charset="0"/>
                          <a:ea typeface="宋体" charset="-122"/>
                        </a:rPr>
                        <a:t>30 min.</a:t>
                      </a:r>
                      <a:endParaRPr kumimoji="0" lang="en-US" altLang="zh-CN" sz="1800" b="0" i="0" u="none" strike="noStrike" cap="none" normalizeH="0" baseline="0" smtClean="0">
                        <a:ln>
                          <a:noFill/>
                        </a:ln>
                        <a:solidFill>
                          <a:schemeClr val="accent1"/>
                        </a:solidFill>
                        <a:effectLst/>
                        <a:latin typeface="Century Schoolbook" pitchFamily="18"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entury Schoolbook" pitchFamily="18" charset="0"/>
                          <a:ea typeface="宋体" charset="-122"/>
                        </a:rPr>
                        <a:t>IDRIS</a:t>
                      </a:r>
                    </a:p>
                  </a:txBody>
                  <a:tcPr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pic>
        <p:nvPicPr>
          <p:cNvPr id="5" name="内容占位符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209800"/>
            <a:ext cx="4875212" cy="3022600"/>
          </a:xfrm>
          <a:prstGeom prst="rect">
            <a:avLst/>
          </a:prstGeom>
          <a:noFill/>
          <a:ln>
            <a:noFill/>
          </a:ln>
          <a:effectLst>
            <a:glow rad="127000">
              <a:schemeClr val="tx1"/>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2"/>
          <p:cNvSpPr/>
          <p:nvPr/>
        </p:nvSpPr>
        <p:spPr>
          <a:xfrm>
            <a:off x="5867400" y="5268913"/>
            <a:ext cx="2293938" cy="369887"/>
          </a:xfrm>
          <a:prstGeom prst="rect">
            <a:avLst/>
          </a:prstGeom>
          <a:solidFill>
            <a:schemeClr val="accent1"/>
          </a:solidFill>
          <a:ln w="22225">
            <a:solidFill>
              <a:schemeClr val="accent1">
                <a:lumMod val="75000"/>
              </a:schemeClr>
            </a:solidFill>
          </a:ln>
        </p:spPr>
        <p:txBody>
          <a:bodyPr wrap="none">
            <a:spAutoFit/>
          </a:bodyPr>
          <a:lstStyle/>
          <a:p>
            <a:r>
              <a:rPr lang="en-US" altLang="zh-CN" dirty="0">
                <a:solidFill>
                  <a:srgbClr val="FFFFFF"/>
                </a:solidFill>
              </a:rPr>
              <a:t>[Gibson, ICPP2007]</a:t>
            </a:r>
            <a:endParaRPr lang="zh-CN" altLang="en-US" dirty="0">
              <a:solidFill>
                <a:srgbClr val="FFFFFF"/>
              </a:solidFill>
            </a:endParaRPr>
          </a:p>
        </p:txBody>
      </p:sp>
      <p:sp>
        <p:nvSpPr>
          <p:cNvPr id="7" name="Footer Placeholder 6"/>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177332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Algorithm-based Fault Tolerance</a:t>
            </a:r>
            <a:endParaRPr lang="en-US" dirty="0"/>
          </a:p>
        </p:txBody>
      </p:sp>
      <p:sp>
        <p:nvSpPr>
          <p:cNvPr id="3" name="Content Placeholder 2"/>
          <p:cNvSpPr>
            <a:spLocks noGrp="1"/>
          </p:cNvSpPr>
          <p:nvPr>
            <p:ph idx="1"/>
          </p:nvPr>
        </p:nvSpPr>
        <p:spPr>
          <a:xfrm>
            <a:off x="457200" y="914400"/>
            <a:ext cx="8229600" cy="5486400"/>
          </a:xfrm>
        </p:spPr>
        <p:txBody>
          <a:bodyPr/>
          <a:lstStyle/>
          <a:p>
            <a:r>
              <a:rPr lang="en-US" dirty="0" smtClean="0"/>
              <a:t>Recent research efforts in resilience have given birth to a new form of software resilience: Algorithmic-based Fault Tolerance (ABFT)</a:t>
            </a:r>
          </a:p>
          <a:p>
            <a:pPr lvl="1"/>
            <a:r>
              <a:rPr lang="en-US" dirty="0" smtClean="0"/>
              <a:t>A.k.a. Algorithmic fault tolerance, application-based fault tolerance</a:t>
            </a:r>
          </a:p>
          <a:p>
            <a:r>
              <a:rPr lang="en-US" dirty="0" smtClean="0"/>
              <a:t>Key idea is to utilize mathematical properties in the computation being carried out to reconstruct data on a failure</a:t>
            </a:r>
          </a:p>
          <a:p>
            <a:pPr lvl="1"/>
            <a:r>
              <a:rPr lang="en-US" dirty="0" smtClean="0"/>
              <a:t>No disk I/O phase, so the performance is independent of the file-system bandwidth</a:t>
            </a:r>
          </a:p>
          <a:p>
            <a:pPr lvl="1"/>
            <a:r>
              <a:rPr lang="en-US" dirty="0" smtClean="0"/>
              <a:t>Not 100% transparent – for most applications that use math libraries for their computation this can be transparent, but for others it’s not</a:t>
            </a:r>
          </a:p>
          <a:p>
            <a:pPr lvl="1"/>
            <a:r>
              <a:rPr lang="en-US" dirty="0" smtClean="0"/>
              <a:t>This work has mostly been done in the context of dense matrix manipulation operations, but the concept is applicable to other contexts too</a:t>
            </a:r>
            <a:endParaRPr lang="en-US" dirty="0"/>
          </a:p>
        </p:txBody>
      </p:sp>
      <p:sp>
        <p:nvSpPr>
          <p:cNvPr id="4" name="Footer Placeholder 3"/>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2362620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ABFT Recovery</a:t>
            </a:r>
            <a:endParaRPr lang="en-US" dirty="0"/>
          </a:p>
        </p:txBody>
      </p:sp>
      <p:sp>
        <p:nvSpPr>
          <p:cNvPr id="3" name="Content Placeholder 2"/>
          <p:cNvSpPr>
            <a:spLocks noGrp="1"/>
          </p:cNvSpPr>
          <p:nvPr>
            <p:ph idx="1"/>
          </p:nvPr>
        </p:nvSpPr>
        <p:spPr>
          <a:xfrm>
            <a:off x="457200" y="914400"/>
            <a:ext cx="8305800" cy="3429000"/>
          </a:xfrm>
        </p:spPr>
        <p:txBody>
          <a:bodyPr/>
          <a:lstStyle/>
          <a:p>
            <a:pPr>
              <a:lnSpc>
                <a:spcPct val="110000"/>
              </a:lnSpc>
            </a:pPr>
            <a:r>
              <a:rPr lang="en-US" dirty="0" smtClean="0"/>
              <a:t>First proposed in 1987 to detect and correct instant errors at the VLSI layer</a:t>
            </a:r>
          </a:p>
          <a:p>
            <a:pPr>
              <a:lnSpc>
                <a:spcPct val="110000"/>
              </a:lnSpc>
            </a:pPr>
            <a:r>
              <a:rPr lang="en-US" dirty="0" smtClean="0"/>
              <a:t>Improved by Jack </a:t>
            </a:r>
            <a:r>
              <a:rPr lang="en-US" dirty="0" err="1" smtClean="0"/>
              <a:t>Dongarra</a:t>
            </a:r>
            <a:r>
              <a:rPr lang="en-US" dirty="0" smtClean="0"/>
              <a:t> to deal with node failures</a:t>
            </a:r>
          </a:p>
          <a:p>
            <a:pPr>
              <a:lnSpc>
                <a:spcPct val="110000"/>
              </a:lnSpc>
            </a:pPr>
            <a:r>
              <a:rPr lang="en-US" altLang="zh-CN" dirty="0" smtClean="0"/>
              <a:t>Concept:</a:t>
            </a:r>
            <a:endParaRPr lang="en-US" altLang="zh-CN" dirty="0"/>
          </a:p>
          <a:p>
            <a:pPr lvl="1">
              <a:lnSpc>
                <a:spcPct val="110000"/>
              </a:lnSpc>
            </a:pPr>
            <a:r>
              <a:rPr lang="en-US" altLang="zh-CN" dirty="0"/>
              <a:t>Add redundant nodes to store </a:t>
            </a:r>
            <a:r>
              <a:rPr lang="en-US" altLang="zh-CN" dirty="0" smtClean="0"/>
              <a:t>encoded </a:t>
            </a:r>
            <a:r>
              <a:rPr lang="en-US" altLang="zh-CN" dirty="0"/>
              <a:t>checksum of the original data</a:t>
            </a:r>
          </a:p>
          <a:p>
            <a:pPr lvl="1">
              <a:lnSpc>
                <a:spcPct val="110000"/>
              </a:lnSpc>
            </a:pPr>
            <a:r>
              <a:rPr lang="en-US" altLang="zh-CN" dirty="0"/>
              <a:t>Re-design algorithm to compute </a:t>
            </a:r>
            <a:r>
              <a:rPr lang="en-US" altLang="zh-CN" dirty="0" smtClean="0"/>
              <a:t>original </a:t>
            </a:r>
            <a:r>
              <a:rPr lang="en-US" altLang="zh-CN" dirty="0"/>
              <a:t>data and </a:t>
            </a:r>
            <a:r>
              <a:rPr lang="en-US" altLang="zh-CN" dirty="0" smtClean="0"/>
              <a:t>redundancy </a:t>
            </a:r>
            <a:r>
              <a:rPr lang="en-US" altLang="zh-CN" dirty="0"/>
              <a:t>synchronously</a:t>
            </a:r>
          </a:p>
          <a:p>
            <a:pPr lvl="1">
              <a:lnSpc>
                <a:spcPct val="110000"/>
              </a:lnSpc>
            </a:pPr>
            <a:r>
              <a:rPr lang="en-US" altLang="zh-CN" dirty="0"/>
              <a:t>Recover corrupted </a:t>
            </a:r>
            <a:r>
              <a:rPr lang="en-US" altLang="zh-CN" dirty="0" smtClean="0"/>
              <a:t>data upon failure</a:t>
            </a:r>
            <a:endParaRPr lang="zh-CN" altLang="en-US" dirty="0"/>
          </a:p>
        </p:txBody>
      </p:sp>
      <p:grpSp>
        <p:nvGrpSpPr>
          <p:cNvPr id="4" name="组合 29"/>
          <p:cNvGrpSpPr/>
          <p:nvPr/>
        </p:nvGrpSpPr>
        <p:grpSpPr>
          <a:xfrm>
            <a:off x="2020416" y="4343400"/>
            <a:ext cx="4608512" cy="713810"/>
            <a:chOff x="1619672" y="1779086"/>
            <a:chExt cx="5040560" cy="785818"/>
          </a:xfrm>
          <a:solidFill>
            <a:schemeClr val="bg2">
              <a:lumMod val="50000"/>
            </a:schemeClr>
          </a:solidFill>
        </p:grpSpPr>
        <p:sp>
          <p:nvSpPr>
            <p:cNvPr id="5" name="椭圆 4"/>
            <p:cNvSpPr/>
            <p:nvPr/>
          </p:nvSpPr>
          <p:spPr>
            <a:xfrm>
              <a:off x="1619672" y="1779086"/>
              <a:ext cx="785818" cy="785818"/>
            </a:xfrm>
            <a:prstGeom prst="ellipse">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D1</a:t>
              </a:r>
              <a:endParaRPr lang="zh-CN" altLang="en-US" dirty="0"/>
            </a:p>
          </p:txBody>
        </p:sp>
        <p:sp>
          <p:nvSpPr>
            <p:cNvPr id="6" name="椭圆 5"/>
            <p:cNvSpPr/>
            <p:nvPr/>
          </p:nvSpPr>
          <p:spPr>
            <a:xfrm>
              <a:off x="2994094" y="1779086"/>
              <a:ext cx="785818" cy="785818"/>
            </a:xfrm>
            <a:prstGeom prst="ellipse">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D2</a:t>
              </a:r>
              <a:endParaRPr lang="zh-CN" altLang="en-US" dirty="0"/>
            </a:p>
          </p:txBody>
        </p:sp>
        <p:sp>
          <p:nvSpPr>
            <p:cNvPr id="7" name="椭圆 6"/>
            <p:cNvSpPr/>
            <p:nvPr/>
          </p:nvSpPr>
          <p:spPr>
            <a:xfrm>
              <a:off x="4434254" y="1779086"/>
              <a:ext cx="785818" cy="785818"/>
            </a:xfrm>
            <a:prstGeom prst="ellipse">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D3</a:t>
              </a:r>
              <a:endParaRPr lang="zh-CN" altLang="en-US" dirty="0"/>
            </a:p>
          </p:txBody>
        </p:sp>
        <p:sp>
          <p:nvSpPr>
            <p:cNvPr id="8" name="椭圆 7"/>
            <p:cNvSpPr/>
            <p:nvPr/>
          </p:nvSpPr>
          <p:spPr>
            <a:xfrm>
              <a:off x="5874414" y="1779086"/>
              <a:ext cx="785818" cy="78581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E</a:t>
              </a:r>
              <a:endParaRPr lang="zh-CN" altLang="en-US" dirty="0"/>
            </a:p>
          </p:txBody>
        </p:sp>
      </p:grpSp>
      <p:graphicFrame>
        <p:nvGraphicFramePr>
          <p:cNvPr id="9" name="对象 8"/>
          <p:cNvGraphicFramePr>
            <a:graphicFrameLocks noChangeAspect="1"/>
          </p:cNvGraphicFramePr>
          <p:nvPr>
            <p:extLst>
              <p:ext uri="{D42A27DB-BD31-4B8C-83A1-F6EECF244321}">
                <p14:modId xmlns:p14="http://schemas.microsoft.com/office/powerpoint/2010/main" val="2982818244"/>
              </p:ext>
            </p:extLst>
          </p:nvPr>
        </p:nvGraphicFramePr>
        <p:xfrm>
          <a:off x="2876550" y="4539710"/>
          <a:ext cx="328612" cy="327025"/>
        </p:xfrm>
        <a:graphic>
          <a:graphicData uri="http://schemas.openxmlformats.org/presentationml/2006/ole">
            <mc:AlternateContent xmlns:mc="http://schemas.openxmlformats.org/markup-compatibility/2006">
              <mc:Choice xmlns:v="urn:schemas-microsoft-com:vml" Requires="v">
                <p:oleObj spid="_x0000_s2832" name="公式" r:id="rId3" imgW="139700" imgH="139700" progId="Equation.3">
                  <p:embed/>
                </p:oleObj>
              </mc:Choice>
              <mc:Fallback>
                <p:oleObj name="公式" r:id="rId3" imgW="139700" imgH="139700" progId="Equation.3">
                  <p:embed/>
                  <p:pic>
                    <p:nvPicPr>
                      <p:cNvPr id="0" name="Picture 18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6550" y="4539710"/>
                        <a:ext cx="328612"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1669675834"/>
              </p:ext>
            </p:extLst>
          </p:nvPr>
        </p:nvGraphicFramePr>
        <p:xfrm>
          <a:off x="4127500" y="4539710"/>
          <a:ext cx="328612" cy="327025"/>
        </p:xfrm>
        <a:graphic>
          <a:graphicData uri="http://schemas.openxmlformats.org/presentationml/2006/ole">
            <mc:AlternateContent xmlns:mc="http://schemas.openxmlformats.org/markup-compatibility/2006">
              <mc:Choice xmlns:v="urn:schemas-microsoft-com:vml" Requires="v">
                <p:oleObj spid="_x0000_s2833" name="公式" r:id="rId5" imgW="139700" imgH="139700" progId="Equation.3">
                  <p:embed/>
                </p:oleObj>
              </mc:Choice>
              <mc:Fallback>
                <p:oleObj name="公式" r:id="rId5" imgW="139700" imgH="139700" progId="Equation.3">
                  <p:embed/>
                  <p:pic>
                    <p:nvPicPr>
                      <p:cNvPr id="0" name="Picture 18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7500" y="4539710"/>
                        <a:ext cx="328612"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2733487493"/>
              </p:ext>
            </p:extLst>
          </p:nvPr>
        </p:nvGraphicFramePr>
        <p:xfrm>
          <a:off x="5443537" y="4584160"/>
          <a:ext cx="300038" cy="238125"/>
        </p:xfrm>
        <a:graphic>
          <a:graphicData uri="http://schemas.openxmlformats.org/presentationml/2006/ole">
            <mc:AlternateContent xmlns:mc="http://schemas.openxmlformats.org/markup-compatibility/2006">
              <mc:Choice xmlns:v="urn:schemas-microsoft-com:vml" Requires="v">
                <p:oleObj spid="_x0000_s2834" name="公式" r:id="rId7" imgW="126780" imgH="101424" progId="Equation.3">
                  <p:embed/>
                </p:oleObj>
              </mc:Choice>
              <mc:Fallback>
                <p:oleObj name="公式" r:id="rId7" imgW="126780" imgH="101424" progId="Equation.3">
                  <p:embed/>
                  <p:pic>
                    <p:nvPicPr>
                      <p:cNvPr id="0" name="Picture 18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3537" y="4584160"/>
                        <a:ext cx="300038"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AutoShape 36"/>
          <p:cNvSpPr>
            <a:spLocks/>
          </p:cNvSpPr>
          <p:nvPr/>
        </p:nvSpPr>
        <p:spPr bwMode="auto">
          <a:xfrm>
            <a:off x="3535362" y="4409535"/>
            <a:ext cx="301625" cy="573088"/>
          </a:xfrm>
          <a:custGeom>
            <a:avLst/>
            <a:gdLst>
              <a:gd name="T0" fmla="*/ 13886 w 21600"/>
              <a:gd name="T1" fmla="*/ 527 h 21600"/>
              <a:gd name="T2" fmla="*/ 1029 w 21600"/>
              <a:gd name="T3" fmla="*/ 11327 h 21600"/>
              <a:gd name="T4" fmla="*/ 9257 w 21600"/>
              <a:gd name="T5" fmla="*/ 11590 h 21600"/>
              <a:gd name="T6" fmla="*/ 0 w 21600"/>
              <a:gd name="T7" fmla="*/ 21600 h 21600"/>
              <a:gd name="T8" fmla="*/ 18000 w 21600"/>
              <a:gd name="T9" fmla="*/ 9483 h 21600"/>
              <a:gd name="T10" fmla="*/ 10800 w 21600"/>
              <a:gd name="T11" fmla="*/ 8956 h 21600"/>
              <a:gd name="T12" fmla="*/ 21600 w 21600"/>
              <a:gd name="T13" fmla="*/ 0 h 21600"/>
              <a:gd name="T14" fmla="*/ 13886 w 21600"/>
              <a:gd name="T15" fmla="*/ 527 h 21600"/>
              <a:gd name="T16" fmla="*/ 13886 w 21600"/>
              <a:gd name="T17" fmla="*/ 52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13886" y="527"/>
                </a:moveTo>
                <a:lnTo>
                  <a:pt x="1029" y="11327"/>
                </a:lnTo>
                <a:lnTo>
                  <a:pt x="9257" y="11590"/>
                </a:lnTo>
                <a:lnTo>
                  <a:pt x="0" y="21600"/>
                </a:lnTo>
                <a:lnTo>
                  <a:pt x="18000" y="9483"/>
                </a:lnTo>
                <a:lnTo>
                  <a:pt x="10800" y="8956"/>
                </a:lnTo>
                <a:lnTo>
                  <a:pt x="21600" y="0"/>
                </a:lnTo>
                <a:lnTo>
                  <a:pt x="13886" y="527"/>
                </a:lnTo>
                <a:close/>
                <a:moveTo>
                  <a:pt x="13886" y="527"/>
                </a:moveTo>
              </a:path>
            </a:pathLst>
          </a:custGeom>
          <a:solidFill>
            <a:srgbClr val="FF0000"/>
          </a:solidFill>
          <a:ln w="25400">
            <a:solidFill>
              <a:schemeClr val="tx1"/>
            </a:solidFill>
            <a:miter lim="800000"/>
            <a:headEnd/>
            <a:tailEnd/>
          </a:ln>
        </p:spPr>
        <p:txBody>
          <a:bodyPr/>
          <a:lstStyle/>
          <a:p>
            <a:endParaRPr lang="en-US"/>
          </a:p>
        </p:txBody>
      </p:sp>
      <p:grpSp>
        <p:nvGrpSpPr>
          <p:cNvPr id="13" name="组合 12"/>
          <p:cNvGrpSpPr>
            <a:grpSpLocks/>
          </p:cNvGrpSpPr>
          <p:nvPr/>
        </p:nvGrpSpPr>
        <p:grpSpPr bwMode="auto">
          <a:xfrm>
            <a:off x="2020887" y="5639848"/>
            <a:ext cx="4608513" cy="712787"/>
            <a:chOff x="1475656" y="4869160"/>
            <a:chExt cx="5040560" cy="785818"/>
          </a:xfrm>
        </p:grpSpPr>
        <p:grpSp>
          <p:nvGrpSpPr>
            <p:cNvPr id="14" name="组合 29"/>
            <p:cNvGrpSpPr/>
            <p:nvPr/>
          </p:nvGrpSpPr>
          <p:grpSpPr>
            <a:xfrm>
              <a:off x="1475656" y="4869160"/>
              <a:ext cx="5040560" cy="785818"/>
              <a:chOff x="1619672" y="1779086"/>
              <a:chExt cx="5040560" cy="785818"/>
            </a:xfrm>
            <a:solidFill>
              <a:schemeClr val="bg2">
                <a:lumMod val="50000"/>
              </a:schemeClr>
            </a:solidFill>
          </p:grpSpPr>
          <p:sp>
            <p:nvSpPr>
              <p:cNvPr id="18" name="椭圆 17"/>
              <p:cNvSpPr/>
              <p:nvPr/>
            </p:nvSpPr>
            <p:spPr>
              <a:xfrm>
                <a:off x="1619672" y="1779086"/>
                <a:ext cx="785818" cy="785818"/>
              </a:xfrm>
              <a:prstGeom prst="ellipse">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D2</a:t>
                </a:r>
                <a:endParaRPr lang="zh-CN" altLang="en-US" dirty="0"/>
              </a:p>
            </p:txBody>
          </p:sp>
          <p:sp>
            <p:nvSpPr>
              <p:cNvPr id="19" name="椭圆 18"/>
              <p:cNvSpPr/>
              <p:nvPr/>
            </p:nvSpPr>
            <p:spPr>
              <a:xfrm>
                <a:off x="2994094" y="1779086"/>
                <a:ext cx="785818" cy="78581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E</a:t>
                </a:r>
                <a:endParaRPr lang="zh-CN" altLang="en-US" dirty="0"/>
              </a:p>
            </p:txBody>
          </p:sp>
          <p:sp>
            <p:nvSpPr>
              <p:cNvPr id="20" name="椭圆 19"/>
              <p:cNvSpPr/>
              <p:nvPr/>
            </p:nvSpPr>
            <p:spPr>
              <a:xfrm>
                <a:off x="4434254" y="1779086"/>
                <a:ext cx="785818" cy="785818"/>
              </a:xfrm>
              <a:prstGeom prst="ellipse">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D1</a:t>
                </a:r>
                <a:endParaRPr lang="zh-CN" altLang="en-US" dirty="0"/>
              </a:p>
            </p:txBody>
          </p:sp>
          <p:sp>
            <p:nvSpPr>
              <p:cNvPr id="21" name="椭圆 20"/>
              <p:cNvSpPr/>
              <p:nvPr/>
            </p:nvSpPr>
            <p:spPr>
              <a:xfrm>
                <a:off x="5874414" y="1779086"/>
                <a:ext cx="785818" cy="785818"/>
              </a:xfrm>
              <a:prstGeom prst="ellipse">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D3</a:t>
                </a:r>
                <a:endParaRPr lang="zh-CN" altLang="en-US" dirty="0"/>
              </a:p>
            </p:txBody>
          </p:sp>
        </p:grpSp>
        <p:graphicFrame>
          <p:nvGraphicFramePr>
            <p:cNvPr id="15" name="对象 14"/>
            <p:cNvGraphicFramePr>
              <a:graphicFrameLocks noChangeAspect="1"/>
            </p:cNvGraphicFramePr>
            <p:nvPr/>
          </p:nvGraphicFramePr>
          <p:xfrm>
            <a:off x="2427288" y="5132388"/>
            <a:ext cx="327025" cy="263525"/>
          </p:xfrm>
          <a:graphic>
            <a:graphicData uri="http://schemas.openxmlformats.org/presentationml/2006/ole">
              <mc:AlternateContent xmlns:mc="http://schemas.openxmlformats.org/markup-compatibility/2006">
                <mc:Choice xmlns:v="urn:schemas-microsoft-com:vml" Requires="v">
                  <p:oleObj spid="_x0000_s2835" name="公式" r:id="rId9" imgW="126780" imgH="101424" progId="Equation.3">
                    <p:embed/>
                  </p:oleObj>
                </mc:Choice>
                <mc:Fallback>
                  <p:oleObj name="公式" r:id="rId9" imgW="126780" imgH="101424" progId="Equation.3">
                    <p:embed/>
                    <p:pic>
                      <p:nvPicPr>
                        <p:cNvPr id="0" name="Picture 18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7288" y="5132388"/>
                          <a:ext cx="327025" cy="26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3"/>
            <p:cNvGraphicFramePr>
              <a:graphicFrameLocks noChangeAspect="1"/>
            </p:cNvGraphicFramePr>
            <p:nvPr/>
          </p:nvGraphicFramePr>
          <p:xfrm>
            <a:off x="3795713" y="5165725"/>
            <a:ext cx="327025" cy="196850"/>
          </p:xfrm>
          <a:graphic>
            <a:graphicData uri="http://schemas.openxmlformats.org/presentationml/2006/ole">
              <mc:AlternateContent xmlns:mc="http://schemas.openxmlformats.org/markup-compatibility/2006">
                <mc:Choice xmlns:v="urn:schemas-microsoft-com:vml" Requires="v">
                  <p:oleObj spid="_x0000_s2836" name="公式" r:id="rId11" imgW="126670" imgH="76002" progId="Equation.3">
                    <p:embed/>
                  </p:oleObj>
                </mc:Choice>
                <mc:Fallback>
                  <p:oleObj name="公式" r:id="rId11" imgW="126670" imgH="76002" progId="Equation.3">
                    <p:embed/>
                    <p:pic>
                      <p:nvPicPr>
                        <p:cNvPr id="0" name="Picture 18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5713" y="5165725"/>
                          <a:ext cx="327025" cy="19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4"/>
            <p:cNvGraphicFramePr>
              <a:graphicFrameLocks noChangeAspect="1"/>
            </p:cNvGraphicFramePr>
            <p:nvPr/>
          </p:nvGraphicFramePr>
          <p:xfrm>
            <a:off x="5219700" y="5167313"/>
            <a:ext cx="327025" cy="195262"/>
          </p:xfrm>
          <a:graphic>
            <a:graphicData uri="http://schemas.openxmlformats.org/presentationml/2006/ole">
              <mc:AlternateContent xmlns:mc="http://schemas.openxmlformats.org/markup-compatibility/2006">
                <mc:Choice xmlns:v="urn:schemas-microsoft-com:vml" Requires="v">
                  <p:oleObj spid="_x0000_s2837" name="公式" r:id="rId13" imgW="126670" imgH="76002" progId="Equation.3">
                    <p:embed/>
                  </p:oleObj>
                </mc:Choice>
                <mc:Fallback>
                  <p:oleObj name="公式" r:id="rId13" imgW="126670" imgH="76002" progId="Equation.3">
                    <p:embed/>
                    <p:pic>
                      <p:nvPicPr>
                        <p:cNvPr id="0" name="Picture 18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9700" y="5167313"/>
                          <a:ext cx="327025" cy="195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 name="Footer Placeholder 21"/>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63263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edg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ABFT Recovery</a:t>
            </a:r>
            <a:endParaRPr lang="en-US" dirty="0"/>
          </a:p>
        </p:txBody>
      </p:sp>
      <p:sp>
        <p:nvSpPr>
          <p:cNvPr id="3" name="Content Placeholder 2"/>
          <p:cNvSpPr>
            <a:spLocks noGrp="1"/>
          </p:cNvSpPr>
          <p:nvPr>
            <p:ph idx="1"/>
          </p:nvPr>
        </p:nvSpPr>
        <p:spPr>
          <a:xfrm>
            <a:off x="457200" y="990600"/>
            <a:ext cx="8229600" cy="5334000"/>
          </a:xfrm>
        </p:spPr>
        <p:txBody>
          <a:bodyPr/>
          <a:lstStyle/>
          <a:p>
            <a:r>
              <a:rPr lang="en-US" dirty="0" smtClean="0"/>
              <a:t>ABFT recovery pros:</a:t>
            </a:r>
          </a:p>
          <a:p>
            <a:pPr lvl="1"/>
            <a:r>
              <a:rPr lang="en-US" dirty="0"/>
              <a:t>C</a:t>
            </a:r>
            <a:r>
              <a:rPr lang="en-US" dirty="0" smtClean="0"/>
              <a:t>ompletely utilizes in-memory techniques, so no disk I/O is required</a:t>
            </a:r>
          </a:p>
          <a:p>
            <a:pPr lvl="1"/>
            <a:r>
              <a:rPr lang="en-US" dirty="0" smtClean="0"/>
              <a:t>Utilizes additional computation to deal with node losses, so the amount of “extra nodes” required is fairly small (equal to the number of failures expected during the run)</a:t>
            </a:r>
          </a:p>
          <a:p>
            <a:pPr lvl="2"/>
            <a:r>
              <a:rPr lang="en-US" dirty="0" smtClean="0"/>
              <a:t>Important difference compared to in-memory </a:t>
            </a:r>
            <a:r>
              <a:rPr lang="en-US" dirty="0" err="1" smtClean="0"/>
              <a:t>checkpointing</a:t>
            </a:r>
            <a:r>
              <a:rPr lang="en-US" dirty="0"/>
              <a:t> </a:t>
            </a:r>
            <a:r>
              <a:rPr lang="en-US" dirty="0" smtClean="0"/>
              <a:t>which requires twice the number of nodes</a:t>
            </a:r>
          </a:p>
          <a:p>
            <a:r>
              <a:rPr lang="en-US" dirty="0" smtClean="0"/>
              <a:t>ABFT recovery cons:</a:t>
            </a:r>
          </a:p>
          <a:p>
            <a:pPr lvl="1"/>
            <a:r>
              <a:rPr lang="en-US" dirty="0" smtClean="0"/>
              <a:t>Failure “recovery” is non-trivial</a:t>
            </a:r>
          </a:p>
          <a:p>
            <a:pPr lvl="2"/>
            <a:r>
              <a:rPr lang="en-US" dirty="0" smtClean="0"/>
              <a:t>Requires additional computation – no problem; computation is free</a:t>
            </a:r>
          </a:p>
          <a:p>
            <a:pPr lvl="2"/>
            <a:r>
              <a:rPr lang="en-US" dirty="0" smtClean="0"/>
              <a:t>Requires all processes to synchronize every time there is a failure – synchronization is not free, especially when dealing with &gt;100,000 processes</a:t>
            </a:r>
            <a:endParaRPr lang="en-US" dirty="0"/>
          </a:p>
        </p:txBody>
      </p:sp>
      <p:sp>
        <p:nvSpPr>
          <p:cNvPr id="4" name="Footer Placeholder 3"/>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2362345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this paper…</a:t>
            </a:r>
            <a:endParaRPr lang="en-US" dirty="0"/>
          </a:p>
        </p:txBody>
      </p:sp>
      <p:sp>
        <p:nvSpPr>
          <p:cNvPr id="3" name="Content Placeholder 2"/>
          <p:cNvSpPr>
            <a:spLocks noGrp="1"/>
          </p:cNvSpPr>
          <p:nvPr>
            <p:ph idx="1"/>
          </p:nvPr>
        </p:nvSpPr>
        <p:spPr>
          <a:xfrm>
            <a:off x="457200" y="914400"/>
            <a:ext cx="8229600" cy="5410200"/>
          </a:xfrm>
        </p:spPr>
        <p:txBody>
          <a:bodyPr/>
          <a:lstStyle/>
          <a:p>
            <a:r>
              <a:rPr lang="en-US" dirty="0" smtClean="0"/>
              <a:t>This paper improves on “ABFT Recovery” to propose a new methodology called “ABFT hot replacement”</a:t>
            </a:r>
          </a:p>
          <a:p>
            <a:r>
              <a:rPr lang="en-US" dirty="0" smtClean="0"/>
              <a:t>Idea is to utilize additional mathematical properties to not require synchronization on a failure</a:t>
            </a:r>
          </a:p>
          <a:p>
            <a:pPr lvl="1"/>
            <a:r>
              <a:rPr lang="en-US" dirty="0" smtClean="0"/>
              <a:t>Synchronization is eventually required, but can be delayed to a more natural synchronization point (such as the end of the program)</a:t>
            </a:r>
          </a:p>
          <a:p>
            <a:r>
              <a:rPr lang="en-US" dirty="0" smtClean="0"/>
              <a:t>We demonstrate “ABFT hot replacement” with LU factorization in this paper, though the idea is relevant to other dense matrix computations as well</a:t>
            </a:r>
          </a:p>
          <a:p>
            <a:pPr lvl="1"/>
            <a:r>
              <a:rPr lang="en-US" dirty="0" smtClean="0"/>
              <a:t>Might also work for sparse matrix computations, but is not as straightforward</a:t>
            </a:r>
          </a:p>
          <a:p>
            <a:r>
              <a:rPr lang="en-US" dirty="0" smtClean="0"/>
              <a:t>Also demonstrate LINPACK with our proposed approach</a:t>
            </a:r>
            <a:endParaRPr lang="en-US" dirty="0"/>
          </a:p>
        </p:txBody>
      </p:sp>
      <p:sp>
        <p:nvSpPr>
          <p:cNvPr id="4" name="Footer Placeholder 3"/>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3116152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Layout</a:t>
            </a:r>
            <a:endParaRPr lang="en-US" dirty="0"/>
          </a:p>
        </p:txBody>
      </p:sp>
      <p:sp>
        <p:nvSpPr>
          <p:cNvPr id="3" name="Content Placeholder 2"/>
          <p:cNvSpPr>
            <a:spLocks noGrp="1"/>
          </p:cNvSpPr>
          <p:nvPr>
            <p:ph idx="1"/>
          </p:nvPr>
        </p:nvSpPr>
        <p:spPr/>
        <p:txBody>
          <a:bodyPr/>
          <a:lstStyle/>
          <a:p>
            <a:pPr>
              <a:lnSpc>
                <a:spcPct val="200000"/>
              </a:lnSpc>
            </a:pPr>
            <a:r>
              <a:rPr lang="en-US" dirty="0" smtClean="0">
                <a:solidFill>
                  <a:schemeClr val="tx1">
                    <a:lumMod val="20000"/>
                    <a:lumOff val="80000"/>
                  </a:schemeClr>
                </a:solidFill>
              </a:rPr>
              <a:t>Introduction and Motivation</a:t>
            </a:r>
          </a:p>
          <a:p>
            <a:pPr>
              <a:lnSpc>
                <a:spcPct val="200000"/>
              </a:lnSpc>
            </a:pPr>
            <a:r>
              <a:rPr lang="en-US" b="1" dirty="0" smtClean="0">
                <a:solidFill>
                  <a:srgbClr val="C00000"/>
                </a:solidFill>
              </a:rPr>
              <a:t>Requirements from MPI and improvements to MPICH2</a:t>
            </a:r>
          </a:p>
          <a:p>
            <a:pPr>
              <a:lnSpc>
                <a:spcPct val="200000"/>
              </a:lnSpc>
            </a:pPr>
            <a:r>
              <a:rPr lang="en-US" dirty="0" smtClean="0"/>
              <a:t>ABFT Hot Replacement</a:t>
            </a:r>
          </a:p>
          <a:p>
            <a:pPr>
              <a:lnSpc>
                <a:spcPct val="200000"/>
              </a:lnSpc>
            </a:pPr>
            <a:r>
              <a:rPr lang="en-US" dirty="0" smtClean="0"/>
              <a:t>Experimental Evaluation</a:t>
            </a:r>
          </a:p>
          <a:p>
            <a:pPr>
              <a:lnSpc>
                <a:spcPct val="200000"/>
              </a:lnSpc>
            </a:pPr>
            <a:r>
              <a:rPr lang="en-US" dirty="0" smtClean="0"/>
              <a:t>Concluding Remarks</a:t>
            </a:r>
            <a:endParaRPr lang="en-US" dirty="0"/>
          </a:p>
        </p:txBody>
      </p:sp>
      <p:sp>
        <p:nvSpPr>
          <p:cNvPr id="4" name="Footer Placeholder 3"/>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2910453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 in MPI</a:t>
            </a:r>
            <a:endParaRPr lang="en-US" dirty="0"/>
          </a:p>
        </p:txBody>
      </p:sp>
      <p:sp>
        <p:nvSpPr>
          <p:cNvPr id="3" name="Content Placeholder 2"/>
          <p:cNvSpPr>
            <a:spLocks noGrp="1"/>
          </p:cNvSpPr>
          <p:nvPr>
            <p:ph idx="1"/>
          </p:nvPr>
        </p:nvSpPr>
        <p:spPr>
          <a:xfrm>
            <a:off x="457200" y="914400"/>
            <a:ext cx="8229600" cy="5410200"/>
          </a:xfrm>
        </p:spPr>
        <p:txBody>
          <a:bodyPr/>
          <a:lstStyle/>
          <a:p>
            <a:r>
              <a:rPr lang="en-US" altLang="zh-CN" dirty="0"/>
              <a:t>Minimum set of fault-tolerance features required</a:t>
            </a:r>
          </a:p>
          <a:p>
            <a:pPr marL="547688" lvl="2">
              <a:spcBef>
                <a:spcPts val="600"/>
              </a:spcBef>
              <a:buSzPct val="70000"/>
            </a:pPr>
            <a:r>
              <a:rPr lang="en-US" altLang="zh-CN" dirty="0"/>
              <a:t>Node failure </a:t>
            </a:r>
            <a:r>
              <a:rPr lang="en-US" altLang="zh-CN" dirty="0">
                <a:solidFill>
                  <a:srgbClr val="FF0000"/>
                </a:solidFill>
              </a:rPr>
              <a:t>will not cause the entire job to abort</a:t>
            </a:r>
            <a:r>
              <a:rPr lang="en-US" altLang="zh-CN" dirty="0" smtClean="0"/>
              <a:t>.</a:t>
            </a:r>
            <a:endParaRPr lang="en-US" altLang="zh-CN" dirty="0"/>
          </a:p>
          <a:p>
            <a:pPr marL="547688" lvl="2">
              <a:spcBef>
                <a:spcPts val="600"/>
              </a:spcBef>
              <a:buSzPct val="70000"/>
            </a:pPr>
            <a:r>
              <a:rPr lang="en-US" altLang="zh-CN" dirty="0"/>
              <a:t>Communication operations involving a failed process </a:t>
            </a:r>
            <a:r>
              <a:rPr lang="en-US" altLang="zh-CN" dirty="0">
                <a:solidFill>
                  <a:srgbClr val="FF0000"/>
                </a:solidFill>
              </a:rPr>
              <a:t>will not hang </a:t>
            </a:r>
            <a:r>
              <a:rPr lang="en-US" altLang="zh-CN" dirty="0"/>
              <a:t>and will eventually complete.</a:t>
            </a:r>
          </a:p>
          <a:p>
            <a:pPr marL="547688" lvl="2">
              <a:spcBef>
                <a:spcPts val="600"/>
              </a:spcBef>
              <a:buSzPct val="70000"/>
            </a:pPr>
            <a:r>
              <a:rPr lang="en-US" altLang="zh-CN" dirty="0" smtClean="0"/>
              <a:t>Communication </a:t>
            </a:r>
            <a:r>
              <a:rPr lang="en-US" altLang="zh-CN" dirty="0"/>
              <a:t>operations </a:t>
            </a:r>
            <a:r>
              <a:rPr lang="en-US" altLang="zh-CN" dirty="0">
                <a:solidFill>
                  <a:srgbClr val="FF0000"/>
                </a:solidFill>
              </a:rPr>
              <a:t>will return an error code </a:t>
            </a:r>
            <a:r>
              <a:rPr lang="en-US" altLang="zh-CN" dirty="0"/>
              <a:t>when it is affected by a failed process. This is needed to determine whether to re-send or re-receive messages</a:t>
            </a:r>
          </a:p>
          <a:p>
            <a:pPr marL="547688" lvl="2">
              <a:spcBef>
                <a:spcPts val="600"/>
              </a:spcBef>
              <a:buSzPct val="70000"/>
            </a:pPr>
            <a:r>
              <a:rPr lang="en-US" altLang="zh-CN" dirty="0" smtClean="0"/>
              <a:t>The </a:t>
            </a:r>
            <a:r>
              <a:rPr lang="en-US" altLang="zh-CN" dirty="0"/>
              <a:t>MPI implementation should provide a mechanism to </a:t>
            </a:r>
            <a:r>
              <a:rPr lang="en-US" altLang="zh-CN" dirty="0">
                <a:solidFill>
                  <a:srgbClr val="FF0000"/>
                </a:solidFill>
              </a:rPr>
              <a:t>query for failed processes</a:t>
            </a:r>
            <a:r>
              <a:rPr lang="en-US" altLang="zh-CN" dirty="0" smtClean="0"/>
              <a:t>.</a:t>
            </a:r>
          </a:p>
          <a:p>
            <a:pPr marL="147638" lvl="1">
              <a:spcBef>
                <a:spcPts val="600"/>
              </a:spcBef>
              <a:buSzPct val="70000"/>
            </a:pPr>
            <a:r>
              <a:rPr lang="en-US" altLang="zh-CN" sz="2400" dirty="0" smtClean="0">
                <a:ea typeface="+mn-ea"/>
                <a:cs typeface="+mn-cs"/>
              </a:rPr>
              <a:t>MPICH provides all these features and two forms of fault notification</a:t>
            </a:r>
          </a:p>
          <a:p>
            <a:pPr marL="547688" lvl="2">
              <a:spcBef>
                <a:spcPts val="600"/>
              </a:spcBef>
              <a:buSzPct val="70000"/>
            </a:pPr>
            <a:r>
              <a:rPr lang="en-US" altLang="zh-CN" sz="2200" dirty="0" smtClean="0">
                <a:ea typeface="+mn-ea"/>
                <a:cs typeface="+mn-cs"/>
              </a:rPr>
              <a:t>Asynchronous (through the process manager)</a:t>
            </a:r>
          </a:p>
          <a:p>
            <a:pPr marL="547688" lvl="2">
              <a:spcBef>
                <a:spcPts val="600"/>
              </a:spcBef>
              <a:buSzPct val="70000"/>
            </a:pPr>
            <a:r>
              <a:rPr lang="en-US" altLang="zh-CN" sz="2200" dirty="0" smtClean="0">
                <a:ea typeface="+mn-ea"/>
                <a:cs typeface="+mn-cs"/>
              </a:rPr>
              <a:t>Synchronous (through the MPI communication operations)</a:t>
            </a:r>
            <a:endParaRPr lang="en-US" altLang="zh-CN" sz="2200" dirty="0">
              <a:ea typeface="+mn-ea"/>
              <a:cs typeface="+mn-cs"/>
            </a:endParaRPr>
          </a:p>
        </p:txBody>
      </p:sp>
      <p:sp>
        <p:nvSpPr>
          <p:cNvPr id="4" name="Footer Placeholder 3"/>
          <p:cNvSpPr>
            <a:spLocks noGrp="1"/>
          </p:cNvSpPr>
          <p:nvPr>
            <p:ph type="ftr" sz="quarter" idx="3"/>
          </p:nvPr>
        </p:nvSpPr>
        <p:spPr/>
        <p:txBody>
          <a:bodyPr/>
          <a:lstStyle/>
          <a:p>
            <a:r>
              <a:rPr lang="en-US" smtClean="0"/>
              <a:t>HiPC (12/20/2011)</a:t>
            </a:r>
            <a:endParaRPr lang="en-US"/>
          </a:p>
        </p:txBody>
      </p:sp>
    </p:spTree>
    <p:extLst>
      <p:ext uri="{BB962C8B-B14F-4D97-AF65-F5344CB8AC3E}">
        <p14:creationId xmlns:p14="http://schemas.microsoft.com/office/powerpoint/2010/main" val="1577694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argonne.updates">
  <a:themeElements>
    <a:clrScheme name="Custom 7">
      <a:dk1>
        <a:srgbClr val="616161"/>
      </a:dk1>
      <a:lt1>
        <a:srgbClr val="FFFFFF"/>
      </a:lt1>
      <a:dk2>
        <a:srgbClr val="1F497D"/>
      </a:dk2>
      <a:lt2>
        <a:srgbClr val="D2D2D2"/>
      </a:lt2>
      <a:accent1>
        <a:srgbClr val="A6C4DE"/>
      </a:accent1>
      <a:accent2>
        <a:srgbClr val="D8AC28"/>
      </a:accent2>
      <a:accent3>
        <a:srgbClr val="A22B38"/>
      </a:accent3>
      <a:accent4>
        <a:srgbClr val="7AB800"/>
      </a:accent4>
      <a:accent5>
        <a:srgbClr val="9D7D9E"/>
      </a:accent5>
      <a:accent6>
        <a:srgbClr val="BF5C28"/>
      </a:accent6>
      <a:hlink>
        <a:srgbClr val="4D8ABE"/>
      </a:hlink>
      <a:folHlink>
        <a:srgbClr val="4D8ABE"/>
      </a:folHlink>
    </a:clrScheme>
    <a:fontScheme name="Blue design">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Blue design 1">
        <a:dk1>
          <a:srgbClr val="616161"/>
        </a:dk1>
        <a:lt1>
          <a:srgbClr val="FFFFFF"/>
        </a:lt1>
        <a:dk2>
          <a:srgbClr val="1F497D"/>
        </a:dk2>
        <a:lt2>
          <a:srgbClr val="D2D2D2"/>
        </a:lt2>
        <a:accent1>
          <a:srgbClr val="5C0426"/>
        </a:accent1>
        <a:accent2>
          <a:srgbClr val="9D7D9E"/>
        </a:accent2>
        <a:accent3>
          <a:srgbClr val="FFFFFF"/>
        </a:accent3>
        <a:accent4>
          <a:srgbClr val="525252"/>
        </a:accent4>
        <a:accent5>
          <a:srgbClr val="B5AAAC"/>
        </a:accent5>
        <a:accent6>
          <a:srgbClr val="8E718F"/>
        </a:accent6>
        <a:hlink>
          <a:srgbClr val="253D51"/>
        </a:hlink>
        <a:folHlink>
          <a:srgbClr val="0D204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argonne.updates</Template>
  <TotalTime>148</TotalTime>
  <Words>2151</Words>
  <Application>Microsoft Office PowerPoint</Application>
  <PresentationFormat>On-screen Show (4:3)</PresentationFormat>
  <Paragraphs>300</Paragraphs>
  <Slides>26</Slides>
  <Notes>3</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26</vt:i4>
      </vt:variant>
    </vt:vector>
  </HeadingPairs>
  <TitlesOfParts>
    <vt:vector size="30" baseType="lpstr">
      <vt:lpstr>argonne.updates</vt:lpstr>
      <vt:lpstr>公式</vt:lpstr>
      <vt:lpstr>Microsoft Equation 3.0</vt:lpstr>
      <vt:lpstr>Visio</vt:lpstr>
      <vt:lpstr>Building Algorithmically Nonstop Fault Tolerant MPI Programs</vt:lpstr>
      <vt:lpstr>Hardware Resilience for large-scale systems</vt:lpstr>
      <vt:lpstr>Software Resilience</vt:lpstr>
      <vt:lpstr>Algorithm-based Fault Tolerance</vt:lpstr>
      <vt:lpstr>ABFT Recovery</vt:lpstr>
      <vt:lpstr>Deeper Dive into ABFT Recovery</vt:lpstr>
      <vt:lpstr>In this paper…</vt:lpstr>
      <vt:lpstr>Presentation Layout</vt:lpstr>
      <vt:lpstr>Fault Tolerance in MPI</vt:lpstr>
      <vt:lpstr>Process Management and Asynchronous Notification</vt:lpstr>
      <vt:lpstr>Synchronous Notification: Point-to-point Communication</vt:lpstr>
      <vt:lpstr>Synchronous Notification: Collective Communication</vt:lpstr>
      <vt:lpstr>Presentation Layout</vt:lpstr>
      <vt:lpstr>ABFT Hot Replacement</vt:lpstr>
      <vt:lpstr>ABFT Hot Recovery in LINPACK</vt:lpstr>
      <vt:lpstr>Failure Handling in Computation</vt:lpstr>
      <vt:lpstr>Failure Handling in Computation (contd.)</vt:lpstr>
      <vt:lpstr>Failure Handling in Communication</vt:lpstr>
      <vt:lpstr>Presentation Layout</vt:lpstr>
      <vt:lpstr>Experimental Testbed</vt:lpstr>
      <vt:lpstr>Performance Comparison of LINPACK</vt:lpstr>
      <vt:lpstr>Correctness Comparison</vt:lpstr>
      <vt:lpstr>Impact of Failure Occurrence</vt:lpstr>
      <vt:lpstr>Presentation Layout</vt:lpstr>
      <vt:lpstr>Concluding Remarks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Algorithmically Nonstop Fault Tolerant MPI Programs</dc:title>
  <dc:creator>balaji</dc:creator>
  <cp:lastModifiedBy>balaji</cp:lastModifiedBy>
  <cp:revision>207</cp:revision>
  <dcterms:created xsi:type="dcterms:W3CDTF">2011-12-20T04:20:41Z</dcterms:created>
  <dcterms:modified xsi:type="dcterms:W3CDTF">2011-12-20T20:58:57Z</dcterms:modified>
</cp:coreProperties>
</file>