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0" r:id="rId4"/>
    <p:sldId id="281" r:id="rId5"/>
    <p:sldId id="28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188" autoAdjust="0"/>
  </p:normalViewPr>
  <p:slideViewPr>
    <p:cSldViewPr>
      <p:cViewPr varScale="1">
        <p:scale>
          <a:sx n="93" d="100"/>
          <a:sy n="93" d="100"/>
        </p:scale>
        <p:origin x="-21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63432-90A3-4D95-84E9-CCC0C6414E9F}" type="datetimeFigureOut">
              <a:rPr lang="zh-CN" altLang="en-US" smtClean="0"/>
              <a:pPr/>
              <a:t>2011-9-14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DAB0D-C87D-4EBB-B35C-FD825D0709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7274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727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4075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7274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9220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5381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7274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2785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008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727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Animation</a:t>
            </a:r>
            <a:r>
              <a:rPr lang="en-US" altLang="zh-CN" baseline="0" dirty="0" smtClean="0"/>
              <a:t> is used to describe that how to group the diagonals for the diagonal pattern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7274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</a:t>
            </a:r>
            <a:r>
              <a:rPr lang="en-US" altLang="zh-CN" baseline="0" dirty="0" smtClean="0"/>
              <a:t> red line is mark where the diagonal pattern are modified for idle section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7274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animation is</a:t>
            </a:r>
            <a:r>
              <a:rPr lang="en-US" altLang="zh-CN" baseline="0" dirty="0" smtClean="0"/>
              <a:t> used for two direction split.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727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scatter</a:t>
            </a:r>
            <a:r>
              <a:rPr lang="en-US" altLang="zh-CN" baseline="0" dirty="0" smtClean="0"/>
              <a:t> points are extracted with the entire row?</a:t>
            </a:r>
          </a:p>
          <a:p>
            <a:r>
              <a:rPr lang="en-US" altLang="zh-CN" baseline="0" dirty="0" smtClean="0"/>
              <a:t>Do not change the float operation order for keeping precision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This slide can be quickly presented.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There are two mistakes in this paper, which </a:t>
            </a:r>
            <a:r>
              <a:rPr lang="en-US" altLang="zh-CN" baseline="0" smtClean="0"/>
              <a:t>are marked </a:t>
            </a:r>
            <a:r>
              <a:rPr lang="en-US" altLang="zh-CN" baseline="0" dirty="0" smtClean="0"/>
              <a:t>to be red.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7274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7274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7274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1420-BD5E-634C-B474-39BAC77505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727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31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3"/>
            <a:ext cx="2743200" cy="1162051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9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Optimizing </a:t>
            </a:r>
            <a:r>
              <a:rPr lang="en-US" altLang="zh-CN" sz="3600" dirty="0" err="1" smtClean="0"/>
              <a:t>SpMV</a:t>
            </a:r>
            <a:r>
              <a:rPr lang="en-US" altLang="zh-CN" sz="3600" dirty="0" smtClean="0"/>
              <a:t> for Diagonal Sparse Matrices on GPU</a:t>
            </a:r>
            <a:endParaRPr lang="zh-CN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58308"/>
            <a:ext cx="7854696" cy="1752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Sun Xiangzheng, Zhang </a:t>
            </a:r>
            <a:r>
              <a:rPr lang="en-US" altLang="zh-CN" sz="2400" dirty="0" err="1" smtClean="0"/>
              <a:t>Yunquan</a:t>
            </a:r>
            <a:r>
              <a:rPr lang="en-US" altLang="zh-CN" sz="2400" dirty="0" smtClean="0"/>
              <a:t>, Wang </a:t>
            </a:r>
            <a:r>
              <a:rPr lang="en-US" altLang="zh-CN" sz="2400" dirty="0" smtClean="0"/>
              <a:t>Ting, </a:t>
            </a:r>
            <a:r>
              <a:rPr lang="en-US" altLang="zh-CN" sz="2400" dirty="0" err="1" smtClean="0"/>
              <a:t>Xianyi</a:t>
            </a:r>
            <a:r>
              <a:rPr lang="en-US" altLang="zh-CN" sz="2400" dirty="0" smtClean="0"/>
              <a:t> Zhang, Liang Yuan and Li </a:t>
            </a:r>
            <a:r>
              <a:rPr lang="en-US" altLang="zh-CN" sz="2400" dirty="0" err="1" smtClean="0"/>
              <a:t>Rao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Institute of Software, Chinese Academy of Sciences</a:t>
            </a:r>
          </a:p>
          <a:p>
            <a:r>
              <a:rPr lang="en-US" altLang="zh-CN" sz="2400" dirty="0" smtClean="0"/>
              <a:t>Email: zyq@mail.rdcps.ac.cn</a:t>
            </a:r>
          </a:p>
          <a:p>
            <a:endParaRPr lang="zh-C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5715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Balaji</a:t>
            </a:r>
            <a:r>
              <a:rPr lang="en-US" dirty="0" smtClean="0"/>
              <a:t>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040" y="386861"/>
            <a:ext cx="8038425" cy="945315"/>
          </a:xfrm>
        </p:spPr>
        <p:txBody>
          <a:bodyPr>
            <a:normAutofit/>
          </a:bodyPr>
          <a:lstStyle/>
          <a:p>
            <a:r>
              <a:rPr lang="en-US" dirty="0" smtClean="0"/>
              <a:t>CRSD Storage Format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96" y="1430379"/>
            <a:ext cx="8038425" cy="329402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Storage Format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 err="1" smtClean="0"/>
              <a:t>nonzeros</a:t>
            </a:r>
            <a:r>
              <a:rPr lang="en-US" altLang="zh-CN" dirty="0" smtClean="0"/>
              <a:t> in diagonal patterns</a:t>
            </a:r>
          </a:p>
          <a:p>
            <a:pPr lvl="2"/>
            <a:r>
              <a:rPr lang="en-US" altLang="zh-CN" i="1" dirty="0" smtClean="0"/>
              <a:t>matrix</a:t>
            </a:r>
            <a:r>
              <a:rPr lang="en-US" altLang="zh-CN" dirty="0" smtClean="0"/>
              <a:t>: diagonal pattern content</a:t>
            </a:r>
          </a:p>
          <a:p>
            <a:pPr lvl="2"/>
            <a:r>
              <a:rPr lang="en-US" altLang="zh-CN" i="1" dirty="0" err="1" smtClean="0"/>
              <a:t>crsd</a:t>
            </a:r>
            <a:r>
              <a:rPr lang="en-US" altLang="zh-CN" i="1" dirty="0" smtClean="0"/>
              <a:t> _</a:t>
            </a:r>
            <a:r>
              <a:rPr lang="en-US" altLang="zh-CN" i="1" dirty="0" err="1" smtClean="0"/>
              <a:t>dia</a:t>
            </a:r>
            <a:r>
              <a:rPr lang="en-US" altLang="zh-CN" i="1" dirty="0" smtClean="0"/>
              <a:t> _index</a:t>
            </a:r>
            <a:r>
              <a:rPr lang="en-US" altLang="zh-CN" dirty="0" smtClean="0"/>
              <a:t>: </a:t>
            </a:r>
          </a:p>
          <a:p>
            <a:pPr lvl="3"/>
            <a:r>
              <a:rPr lang="en-US" altLang="zh-CN" dirty="0" smtClean="0"/>
              <a:t>the  start  row number of each diagonal pattern; </a:t>
            </a:r>
          </a:p>
          <a:p>
            <a:pPr lvl="3"/>
            <a:r>
              <a:rPr lang="en-US" altLang="zh-CN" dirty="0" smtClean="0"/>
              <a:t>the number of row segments in each diagonal pattern;</a:t>
            </a:r>
          </a:p>
          <a:p>
            <a:pPr lvl="3"/>
            <a:r>
              <a:rPr lang="en-US" altLang="zh-CN" dirty="0" smtClean="0"/>
              <a:t>the column indices of diagonals.</a:t>
            </a:r>
          </a:p>
          <a:p>
            <a:pPr lvl="2"/>
            <a:r>
              <a:rPr lang="en-US" altLang="zh-CN" dirty="0" err="1" smtClean="0"/>
              <a:t>crsd_dia_val</a:t>
            </a:r>
            <a:r>
              <a:rPr lang="en-US" altLang="zh-CN" dirty="0" smtClean="0"/>
              <a:t>: nonzero value</a:t>
            </a:r>
          </a:p>
          <a:p>
            <a:pPr lvl="3"/>
            <a:r>
              <a:rPr lang="en-US" altLang="zh-CN" dirty="0" smtClean="0"/>
              <a:t>the </a:t>
            </a:r>
            <a:r>
              <a:rPr lang="en-US" altLang="zh-CN" dirty="0" err="1" smtClean="0"/>
              <a:t>nonzeros</a:t>
            </a:r>
            <a:r>
              <a:rPr lang="en-US" altLang="zh-CN" dirty="0" smtClean="0"/>
              <a:t> in each diagonal pattern are stored contiguously</a:t>
            </a:r>
          </a:p>
          <a:p>
            <a:pPr lvl="3"/>
            <a:r>
              <a:rPr lang="en-US" altLang="zh-CN" dirty="0" smtClean="0"/>
              <a:t>the </a:t>
            </a:r>
            <a:r>
              <a:rPr lang="en-US" altLang="zh-CN" dirty="0" err="1" smtClean="0"/>
              <a:t>nonzeros</a:t>
            </a:r>
            <a:r>
              <a:rPr lang="en-US" altLang="zh-CN" dirty="0" smtClean="0"/>
              <a:t> locate on one diagonal are stored contiguously.</a:t>
            </a:r>
          </a:p>
          <a:p>
            <a:pPr lvl="1"/>
            <a:r>
              <a:rPr lang="en-US" altLang="zh-CN" dirty="0" smtClean="0"/>
              <a:t>For scatter points</a:t>
            </a:r>
          </a:p>
          <a:p>
            <a:pPr lvl="2"/>
            <a:r>
              <a:rPr lang="en-US" altLang="zh-CN" dirty="0" smtClean="0"/>
              <a:t>Extract entire row that contains the scatter points.</a:t>
            </a:r>
          </a:p>
          <a:p>
            <a:pPr lvl="2"/>
            <a:r>
              <a:rPr lang="en-US" altLang="zh-CN" dirty="0" smtClean="0"/>
              <a:t>Stored in ELLPACK/ITPACK formats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4800600"/>
            <a:ext cx="73152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num scatter rows=1</a:t>
            </a:r>
          </a:p>
          <a:p>
            <a:r>
              <a:rPr lang="en-US" altLang="zh-CN" sz="1400" dirty="0" smtClean="0"/>
              <a:t>num </a:t>
            </a:r>
            <a:r>
              <a:rPr lang="en-US" altLang="zh-CN" sz="1400" dirty="0" err="1" smtClean="0"/>
              <a:t>dia</a:t>
            </a:r>
            <a:r>
              <a:rPr lang="en-US" altLang="zh-CN" sz="1400" dirty="0" smtClean="0"/>
              <a:t> patterns=2</a:t>
            </a:r>
          </a:p>
          <a:p>
            <a:r>
              <a:rPr lang="en-US" altLang="zh-CN" sz="1400" dirty="0" smtClean="0"/>
              <a:t>matrix= {{ (NAD,1),(AD,2),(NAD,2) } , { (AS, 1) } }</a:t>
            </a:r>
          </a:p>
          <a:p>
            <a:r>
              <a:rPr lang="en-US" altLang="zh-CN" sz="1400" dirty="0" err="1" smtClean="0"/>
              <a:t>crsd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dia</a:t>
            </a:r>
            <a:r>
              <a:rPr lang="en-US" altLang="zh-CN" sz="1400" dirty="0" smtClean="0"/>
              <a:t> index  = { R0, 1, C0, C2, C5, C7, | R2, 2, C0, </a:t>
            </a:r>
            <a:r>
              <a:rPr lang="en-US" altLang="zh-CN" sz="1400" b="1" i="1" dirty="0" smtClean="0">
                <a:solidFill>
                  <a:srgbClr val="FF0000"/>
                </a:solidFill>
              </a:rPr>
              <a:t>C3</a:t>
            </a:r>
            <a:r>
              <a:rPr lang="en-US" altLang="zh-CN" sz="1400" dirty="0" smtClean="0"/>
              <a:t> }</a:t>
            </a:r>
          </a:p>
          <a:p>
            <a:r>
              <a:rPr lang="en-US" altLang="zh-CN" sz="1400" dirty="0" err="1" smtClean="0"/>
              <a:t>crsd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dia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val</a:t>
            </a:r>
            <a:r>
              <a:rPr lang="en-US" altLang="zh-CN" sz="1400" dirty="0" smtClean="0"/>
              <a:t>  = {{ (v00,v11),(v02,v13,v03,v14),(v05,v16,v07,v18) } , { (v20,v31,v21,v32),(v23,</a:t>
            </a:r>
            <a:r>
              <a:rPr lang="en-US" altLang="zh-CN" sz="1400" b="1" i="1" dirty="0" smtClean="0">
                <a:solidFill>
                  <a:srgbClr val="FF0000"/>
                </a:solidFill>
              </a:rPr>
              <a:t>v34</a:t>
            </a:r>
            <a:r>
              <a:rPr lang="en-US" altLang="zh-CN" sz="1400" dirty="0" smtClean="0"/>
              <a:t>) } ,</a:t>
            </a:r>
          </a:p>
          <a:p>
            <a:r>
              <a:rPr lang="en-US" altLang="zh-CN" sz="1400" dirty="0" smtClean="0"/>
              <a:t>{ (v42,v53,0,v54),(v45,v56) } }</a:t>
            </a:r>
          </a:p>
          <a:p>
            <a:r>
              <a:rPr lang="en-US" altLang="zh-CN" sz="1400" dirty="0" smtClean="0"/>
              <a:t>scatter index  = { R5, 4, C3, C4, C5, C6 }</a:t>
            </a:r>
          </a:p>
          <a:p>
            <a:r>
              <a:rPr lang="en-US" altLang="zh-CN" sz="1400" dirty="0" smtClean="0"/>
              <a:t>scatter </a:t>
            </a:r>
            <a:r>
              <a:rPr lang="en-US" altLang="zh-CN" sz="1400" dirty="0" err="1" smtClean="0"/>
              <a:t>val</a:t>
            </a:r>
            <a:r>
              <a:rPr lang="en-US" altLang="zh-CN" sz="1400" dirty="0" smtClean="0"/>
              <a:t>  = { v53, v54, v55, v56 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CRSD Storage Format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SpMV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OpenCL</a:t>
            </a:r>
            <a:r>
              <a:rPr lang="en-US" dirty="0" smtClean="0">
                <a:solidFill>
                  <a:srgbClr val="FF0000"/>
                </a:solidFill>
              </a:rPr>
              <a:t> Kernel Based on CRSD Format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SpMV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OpenCL</a:t>
            </a:r>
            <a:r>
              <a:rPr lang="en-US" altLang="zh-CN" dirty="0" smtClean="0"/>
              <a:t> Kernel Based on CRSD Format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 err="1" smtClean="0"/>
              <a:t>OpenCL</a:t>
            </a:r>
            <a:r>
              <a:rPr lang="en-US" dirty="0" smtClean="0"/>
              <a:t> Kernel based on CRSD</a:t>
            </a:r>
          </a:p>
          <a:p>
            <a:r>
              <a:rPr lang="en-US" dirty="0" smtClean="0"/>
              <a:t>Work assignment:</a:t>
            </a:r>
          </a:p>
          <a:p>
            <a:pPr lvl="1"/>
            <a:r>
              <a:rPr lang="en-US" dirty="0" smtClean="0"/>
              <a:t>Each work-item process one row</a:t>
            </a:r>
          </a:p>
          <a:p>
            <a:pPr lvl="1"/>
            <a:r>
              <a:rPr lang="en-US" dirty="0" smtClean="0"/>
              <a:t>Work-items process </a:t>
            </a:r>
            <a:r>
              <a:rPr lang="en-US" dirty="0" err="1" smtClean="0"/>
              <a:t>nonzeros</a:t>
            </a:r>
            <a:r>
              <a:rPr lang="en-US" dirty="0" smtClean="0"/>
              <a:t> in one row segment are assigned to one work group</a:t>
            </a:r>
          </a:p>
          <a:p>
            <a:pPr lvl="1"/>
            <a:r>
              <a:rPr lang="en-US" i="1" dirty="0" smtClean="0"/>
              <a:t>mrows</a:t>
            </a:r>
            <a:r>
              <a:rPr lang="en-US" dirty="0" smtClean="0"/>
              <a:t> is a multiple of the </a:t>
            </a:r>
            <a:r>
              <a:rPr lang="en-US" dirty="0" err="1" smtClean="0"/>
              <a:t>wavefront</a:t>
            </a:r>
            <a:r>
              <a:rPr lang="en-US" dirty="0" smtClean="0"/>
              <a:t> size.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SpMV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OpenCL</a:t>
            </a:r>
            <a:r>
              <a:rPr lang="en-US" altLang="zh-CN" dirty="0" smtClean="0"/>
              <a:t> Kernel Based on CRSD Format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82" y="2130041"/>
            <a:ext cx="4161019" cy="370805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Optimizations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Avoid thread divergence</a:t>
            </a:r>
          </a:p>
          <a:p>
            <a:pPr lvl="1"/>
            <a:r>
              <a:rPr lang="en-US" dirty="0" smtClean="0"/>
              <a:t>Loop unrolling</a:t>
            </a:r>
          </a:p>
          <a:p>
            <a:pPr lvl="1"/>
            <a:r>
              <a:rPr lang="en-US" dirty="0" smtClean="0"/>
              <a:t>Accesses to global memory are coalescing</a:t>
            </a:r>
          </a:p>
          <a:p>
            <a:pPr lvl="2"/>
            <a:r>
              <a:rPr lang="en-US" dirty="0" smtClean="0"/>
              <a:t>The contiguous storage for </a:t>
            </a:r>
            <a:r>
              <a:rPr lang="en-US" dirty="0" err="1" smtClean="0"/>
              <a:t>nonzeros</a:t>
            </a:r>
            <a:endParaRPr lang="en-US" dirty="0" smtClean="0"/>
          </a:p>
          <a:p>
            <a:pPr lvl="1"/>
            <a:r>
              <a:rPr lang="en-US" dirty="0" smtClean="0"/>
              <a:t>Utilization of local memory for adjacent group</a:t>
            </a:r>
          </a:p>
          <a:p>
            <a:pPr lvl="2"/>
            <a:r>
              <a:rPr lang="en-US" dirty="0" smtClean="0"/>
              <a:t>The reused x is loaded into local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8724" y="2540728"/>
            <a:ext cx="4383255" cy="356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SpMV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OpenCL</a:t>
            </a:r>
            <a:r>
              <a:rPr lang="en-US" altLang="zh-CN" dirty="0" smtClean="0"/>
              <a:t> Kernel Based on CRSD Format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54" y="2130040"/>
            <a:ext cx="4035660" cy="416525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Optimizations :</a:t>
            </a:r>
            <a:endParaRPr lang="en-US" altLang="zh-CN" dirty="0"/>
          </a:p>
          <a:p>
            <a:pPr lvl="1"/>
            <a:r>
              <a:rPr lang="en-US" dirty="0" smtClean="0"/>
              <a:t>Eliminate reading the index array and Calculate the nonzero index directly</a:t>
            </a:r>
          </a:p>
          <a:p>
            <a:pPr lvl="3"/>
            <a:endParaRPr lang="en-US" dirty="0" smtClean="0"/>
          </a:p>
          <a:p>
            <a:pPr lvl="3"/>
            <a:endParaRPr lang="en-US" sz="1400" dirty="0" smtClean="0"/>
          </a:p>
          <a:p>
            <a:pPr lvl="3"/>
            <a:r>
              <a:rPr lang="en-US" dirty="0" smtClean="0"/>
              <a:t>Identify the diagonal pattern to process</a:t>
            </a:r>
          </a:p>
          <a:p>
            <a:pPr lvl="3"/>
            <a:endParaRPr lang="en-US" sz="800" dirty="0" smtClean="0"/>
          </a:p>
          <a:p>
            <a:pPr lvl="3"/>
            <a:r>
              <a:rPr lang="en-US" dirty="0" smtClean="0"/>
              <a:t>Nonzero index on </a:t>
            </a:r>
            <a:r>
              <a:rPr lang="en-US" i="1" dirty="0" err="1" smtClean="0"/>
              <a:t>d</a:t>
            </a:r>
            <a:r>
              <a:rPr lang="en-US" baseline="-25000" dirty="0" err="1" smtClean="0"/>
              <a:t>th</a:t>
            </a:r>
            <a:r>
              <a:rPr lang="en-US" dirty="0" smtClean="0"/>
              <a:t> diagonal</a:t>
            </a:r>
          </a:p>
          <a:p>
            <a:pPr lvl="3"/>
            <a:endParaRPr lang="en-US" sz="800" dirty="0" smtClean="0"/>
          </a:p>
          <a:p>
            <a:pPr lvl="3"/>
            <a:r>
              <a:rPr lang="en-US" dirty="0" smtClean="0"/>
              <a:t>Correspond x index </a:t>
            </a:r>
          </a:p>
          <a:p>
            <a:pPr lvl="3"/>
            <a:endParaRPr lang="en-US" sz="800" dirty="0" smtClean="0"/>
          </a:p>
          <a:p>
            <a:pPr lvl="3"/>
            <a:r>
              <a:rPr lang="en-US" dirty="0" smtClean="0"/>
              <a:t>Index for result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1314" y="1960701"/>
            <a:ext cx="4072762" cy="19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1323" y="3965460"/>
            <a:ext cx="2031023" cy="63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/>
          <p:nvPr/>
        </p:nvGrpSpPr>
        <p:grpSpPr>
          <a:xfrm>
            <a:off x="4430809" y="4654555"/>
            <a:ext cx="4599960" cy="532820"/>
            <a:chOff x="4430809" y="3490915"/>
            <a:chExt cx="4599960" cy="399615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30809" y="3503764"/>
              <a:ext cx="2998685" cy="386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429494" y="3490915"/>
              <a:ext cx="1601275" cy="386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31314" y="5156065"/>
            <a:ext cx="3024554" cy="61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31323" y="5601100"/>
            <a:ext cx="3921371" cy="75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34" y="193433"/>
            <a:ext cx="3133874" cy="867507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Generated </a:t>
            </a:r>
            <a:r>
              <a:rPr lang="en-US" altLang="zh-CN" sz="1800" dirty="0" err="1" smtClean="0"/>
              <a:t>SpMV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OpenCL</a:t>
            </a:r>
            <a:r>
              <a:rPr lang="en-US" altLang="zh-CN" sz="1800" dirty="0" smtClean="0"/>
              <a:t> Kernel</a:t>
            </a:r>
            <a:endParaRPr lang="zh-CN" altLang="en-US" sz="1800" dirty="0"/>
          </a:p>
        </p:txBody>
      </p:sp>
      <p:pic>
        <p:nvPicPr>
          <p:cNvPr id="6" name="内容占位符 5" descr="crsdkerne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141647" y="0"/>
            <a:ext cx="5819623" cy="6858000"/>
          </a:xfrm>
        </p:spPr>
      </p:pic>
      <p:pic>
        <p:nvPicPr>
          <p:cNvPr id="5" name="图片 6" descr="d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7286" y="1823608"/>
            <a:ext cx="2944322" cy="2953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CRSD Storage Format</a:t>
            </a:r>
          </a:p>
          <a:p>
            <a:r>
              <a:rPr lang="en-US" dirty="0" err="1" smtClean="0"/>
              <a:t>SpMV</a:t>
            </a:r>
            <a:r>
              <a:rPr lang="en-US" dirty="0" smtClean="0"/>
              <a:t> </a:t>
            </a:r>
            <a:r>
              <a:rPr lang="en-US" dirty="0" err="1" smtClean="0"/>
              <a:t>OpenCL</a:t>
            </a:r>
            <a:r>
              <a:rPr lang="en-US" dirty="0" smtClean="0"/>
              <a:t> Kernel Based on CRSD Format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Evaluation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Evaluation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383" y="2130035"/>
            <a:ext cx="8038425" cy="436284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Platform information:</a:t>
            </a:r>
          </a:p>
          <a:p>
            <a:pPr lvl="1"/>
            <a:r>
              <a:rPr lang="en-US" altLang="zh-CN" dirty="0" smtClean="0"/>
              <a:t>CPU:  Intel Xeon X5550, 2.67GHz × 2</a:t>
            </a:r>
          </a:p>
          <a:p>
            <a:pPr lvl="1"/>
            <a:r>
              <a:rPr lang="en-US" altLang="zh-CN" dirty="0" smtClean="0"/>
              <a:t>Compiler: GCC 4.4.3</a:t>
            </a:r>
          </a:p>
          <a:p>
            <a:pPr lvl="1"/>
            <a:r>
              <a:rPr lang="en-US" altLang="zh-CN" dirty="0" smtClean="0"/>
              <a:t>GPU:  Tesla C2050</a:t>
            </a:r>
          </a:p>
          <a:p>
            <a:pPr lvl="1"/>
            <a:r>
              <a:rPr lang="en-US" altLang="zh-CN" dirty="0" smtClean="0"/>
              <a:t>Memory bandwidth: 144 GB/sec</a:t>
            </a:r>
          </a:p>
          <a:p>
            <a:r>
              <a:rPr lang="en-US" altLang="zh-CN" dirty="0" smtClean="0"/>
              <a:t>Performance Comparison</a:t>
            </a:r>
          </a:p>
          <a:p>
            <a:pPr lvl="1"/>
            <a:r>
              <a:rPr lang="en-US" altLang="zh-CN" dirty="0" smtClean="0"/>
              <a:t>CPU side:</a:t>
            </a:r>
          </a:p>
          <a:p>
            <a:pPr lvl="2"/>
            <a:r>
              <a:rPr lang="en-US" altLang="zh-CN" dirty="0" smtClean="0"/>
              <a:t>Intel MKL 10.2.6.038</a:t>
            </a:r>
          </a:p>
          <a:p>
            <a:pPr lvl="1"/>
            <a:r>
              <a:rPr lang="en-US" altLang="zh-CN" dirty="0" smtClean="0"/>
              <a:t>GPU side:</a:t>
            </a:r>
          </a:p>
          <a:p>
            <a:pPr lvl="2"/>
            <a:r>
              <a:rPr lang="en-US" altLang="zh-CN" dirty="0" smtClean="0"/>
              <a:t>state-of-the-art implementations (Bell and Garland, 2009) </a:t>
            </a:r>
          </a:p>
          <a:p>
            <a:pPr lvl="2"/>
            <a:r>
              <a:rPr lang="en-US" altLang="zh-CN" dirty="0" smtClean="0"/>
              <a:t> DIA, CSR, ELL and HYB(ELL+COO) formats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6" y="1935485"/>
            <a:ext cx="3859619" cy="250184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1-17  from NIST Matrix Market</a:t>
            </a:r>
          </a:p>
          <a:p>
            <a:pPr lvl="1"/>
            <a:r>
              <a:rPr lang="en-US" altLang="zh-CN" dirty="0" smtClean="0"/>
              <a:t>2D/3D problems</a:t>
            </a:r>
          </a:p>
          <a:p>
            <a:pPr lvl="1"/>
            <a:r>
              <a:rPr lang="en-US" altLang="zh-CN" dirty="0" smtClean="0"/>
              <a:t>Structural problems</a:t>
            </a:r>
          </a:p>
          <a:p>
            <a:pPr lvl="1"/>
            <a:r>
              <a:rPr lang="en-US" altLang="zh-CN" dirty="0" smtClean="0"/>
              <a:t>quantum chemistry problem</a:t>
            </a:r>
          </a:p>
          <a:p>
            <a:r>
              <a:rPr lang="en-US" altLang="zh-CN" dirty="0" smtClean="0"/>
              <a:t>8-13 from an astrophysics application </a:t>
            </a:r>
            <a:r>
              <a:rPr lang="en-US" altLang="zh-CN" baseline="30000" dirty="0" smtClean="0"/>
              <a:t>[*]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0370" y="368600"/>
            <a:ext cx="4684106" cy="635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3944" y="44373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3946" y="4653325"/>
            <a:ext cx="226917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[*] </a:t>
            </a:r>
            <a:r>
              <a:rPr lang="en-US" altLang="zh-CN" sz="1100" dirty="0" err="1" smtClean="0"/>
              <a:t>Chana</a:t>
            </a:r>
            <a:r>
              <a:rPr lang="en-US" altLang="zh-CN" sz="1100" dirty="0" smtClean="0"/>
              <a:t> K. H., Li </a:t>
            </a:r>
            <a:r>
              <a:rPr lang="en-US" altLang="zh-CN" sz="1100" dirty="0" err="1" smtClean="0"/>
              <a:t>Ligang</a:t>
            </a:r>
            <a:r>
              <a:rPr lang="en-US" altLang="zh-CN" sz="1100" dirty="0" smtClean="0"/>
              <a:t>, Liao </a:t>
            </a:r>
            <a:r>
              <a:rPr lang="en-US" altLang="zh-CN" sz="1100" dirty="0" err="1" smtClean="0"/>
              <a:t>Xinhao</a:t>
            </a:r>
            <a:r>
              <a:rPr lang="en-US" altLang="zh-CN" sz="1100" dirty="0" smtClean="0"/>
              <a:t>. </a:t>
            </a:r>
            <a:r>
              <a:rPr lang="en-US" altLang="zh-CN" sz="1100" dirty="0" err="1" smtClean="0"/>
              <a:t>Modelling</a:t>
            </a:r>
            <a:r>
              <a:rPr lang="en-US" altLang="zh-CN" sz="1100" dirty="0" smtClean="0"/>
              <a:t> the core convection using </a:t>
            </a:r>
            <a:r>
              <a:rPr lang="en-US" altLang="zh-CN" sz="1100" dirty="0" err="1" smtClean="0"/>
              <a:t>ﬁnite</a:t>
            </a:r>
            <a:endParaRPr lang="en-US" altLang="zh-CN" sz="1100" dirty="0" smtClean="0"/>
          </a:p>
          <a:p>
            <a:r>
              <a:rPr lang="en-US" altLang="zh-CN" sz="1100" dirty="0" smtClean="0"/>
              <a:t>element and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ﬁnite</a:t>
            </a:r>
            <a:r>
              <a:rPr lang="en-US" altLang="zh-CN" sz="1100" dirty="0" smtClean="0">
                <a:solidFill>
                  <a:srgbClr val="FF0000"/>
                </a:solidFill>
              </a:rPr>
              <a:t>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diﬀerence</a:t>
            </a:r>
            <a:r>
              <a:rPr lang="en-US" altLang="zh-CN" sz="1100" dirty="0" smtClean="0">
                <a:solidFill>
                  <a:srgbClr val="FF0000"/>
                </a:solidFill>
              </a:rPr>
              <a:t> methods</a:t>
            </a:r>
            <a:r>
              <a:rPr lang="en-US" altLang="zh-CN" sz="1100" dirty="0" smtClean="0"/>
              <a:t>. Physics of the Earth and Planetary Interiors,</a:t>
            </a:r>
          </a:p>
          <a:p>
            <a:r>
              <a:rPr lang="en-US" altLang="zh-CN" sz="1100" dirty="0" smtClean="0"/>
              <a:t>157(2): 124-138. (2006)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8640" y="2934588"/>
            <a:ext cx="4221156" cy="292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8640" y="6"/>
            <a:ext cx="4235360" cy="293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Evaluation(3)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4763386" cy="26294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GPU side</a:t>
            </a:r>
          </a:p>
          <a:p>
            <a:r>
              <a:rPr lang="en-US" altLang="zh-CN" dirty="0" smtClean="0"/>
              <a:t>DIA performs poor on Matrix 3, 4</a:t>
            </a:r>
          </a:p>
          <a:p>
            <a:pPr lvl="1"/>
            <a:r>
              <a:rPr lang="en-US" altLang="zh-CN" dirty="0" err="1" smtClean="0"/>
              <a:t>Nonzeros</a:t>
            </a:r>
            <a:r>
              <a:rPr lang="en-US" altLang="zh-CN" dirty="0" smtClean="0"/>
              <a:t> distributes on 655 diagonals</a:t>
            </a:r>
          </a:p>
          <a:p>
            <a:pPr lvl="1"/>
            <a:r>
              <a:rPr lang="en-US" altLang="zh-CN" dirty="0" err="1" smtClean="0"/>
              <a:t>Nonzeros</a:t>
            </a:r>
            <a:r>
              <a:rPr lang="en-US" altLang="zh-CN" dirty="0" smtClean="0"/>
              <a:t> per row is 44</a:t>
            </a:r>
          </a:p>
          <a:p>
            <a:r>
              <a:rPr lang="en-US" altLang="zh-CN" dirty="0" smtClean="0"/>
              <a:t>For DIA in double precision, No performance data for matrix 11, 12, 13</a:t>
            </a:r>
          </a:p>
          <a:p>
            <a:pPr lvl="1"/>
            <a:r>
              <a:rPr lang="en-US" altLang="zh-CN" dirty="0" smtClean="0"/>
              <a:t>DIA format size exceeds the limited size on GPU</a:t>
            </a:r>
          </a:p>
          <a:p>
            <a:r>
              <a:rPr lang="en-US" altLang="zh-CN" dirty="0" smtClean="0"/>
              <a:t>Speedup compared with different formats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4564913"/>
          <a:ext cx="5105401" cy="194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89"/>
                <a:gridCol w="514378"/>
                <a:gridCol w="561799"/>
                <a:gridCol w="528146"/>
                <a:gridCol w="528146"/>
                <a:gridCol w="528145"/>
                <a:gridCol w="567266"/>
                <a:gridCol w="567266"/>
                <a:gridCol w="567266"/>
              </a:tblGrid>
              <a:tr h="36397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T="60960" marB="60960"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dirty="0" smtClean="0"/>
                        <a:t>Double precision </a:t>
                      </a:r>
                      <a:endParaRPr lang="zh-CN" altLang="en-US" sz="1400" dirty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dirty="0" smtClean="0"/>
                        <a:t>Single precision</a:t>
                      </a:r>
                      <a:endParaRPr lang="zh-CN" altLang="en-US" sz="1400" dirty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603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format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DIA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ELL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CSR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HYB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DIA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ELL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CSR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HYB</a:t>
                      </a:r>
                      <a:endParaRPr lang="zh-CN" altLang="en-US" sz="1400" dirty="0"/>
                    </a:p>
                  </a:txBody>
                  <a:tcPr marT="60960" marB="60960"/>
                </a:tc>
              </a:tr>
              <a:tr h="516039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Avg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2.04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1.24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4.57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1.54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1.92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1.50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4.59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1.97</a:t>
                      </a:r>
                      <a:endParaRPr lang="zh-CN" altLang="en-US" sz="1400" dirty="0"/>
                    </a:p>
                  </a:txBody>
                  <a:tcPr marT="60960" marB="60960"/>
                </a:tc>
              </a:tr>
              <a:tr h="51603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Max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11.13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1.52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9.01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2.67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11.24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1.94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9.14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3.68</a:t>
                      </a:r>
                      <a:endParaRPr lang="zh-CN" altLang="en-US" sz="1400" dirty="0"/>
                    </a:p>
                  </a:txBody>
                  <a:tcPr marT="60960" marB="6096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Background</a:t>
            </a:r>
          </a:p>
          <a:p>
            <a:r>
              <a:rPr lang="en-US" dirty="0" smtClean="0"/>
              <a:t>CRSD Storage Format</a:t>
            </a:r>
          </a:p>
          <a:p>
            <a:r>
              <a:rPr lang="en-US" dirty="0" err="1" smtClean="0"/>
              <a:t>SpMV</a:t>
            </a:r>
            <a:r>
              <a:rPr lang="en-US" dirty="0" smtClean="0"/>
              <a:t> </a:t>
            </a:r>
            <a:r>
              <a:rPr lang="en-US" dirty="0" err="1" smtClean="0"/>
              <a:t>OpenCL</a:t>
            </a:r>
            <a:r>
              <a:rPr lang="en-US" dirty="0" smtClean="0"/>
              <a:t> Kernel Based on CRSD Format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0602" y="3302078"/>
            <a:ext cx="4743398" cy="29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Evaluation (4)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847093"/>
            <a:ext cx="4400603" cy="216159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CPU side</a:t>
            </a:r>
          </a:p>
          <a:p>
            <a:r>
              <a:rPr lang="en-US" altLang="zh-CN" dirty="0" smtClean="0"/>
              <a:t>DIA performs poor on Matrix 3, 4, 11, 12, 13 on CPU</a:t>
            </a:r>
          </a:p>
          <a:p>
            <a:pPr lvl="1"/>
            <a:r>
              <a:rPr lang="en-US" altLang="zh-CN" dirty="0" smtClean="0"/>
              <a:t>Speedup reaches 199.63 and 202.23 for double and single precision</a:t>
            </a:r>
          </a:p>
          <a:p>
            <a:r>
              <a:rPr lang="en-US" altLang="zh-CN" dirty="0" smtClean="0"/>
              <a:t>Performance improvement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5622568" y="2877876"/>
            <a:ext cx="3064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Fig.11 For double precision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22575" y="6324600"/>
            <a:ext cx="2781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Fig 12. For Single precision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-2" y="4213392"/>
          <a:ext cx="4572001" cy="203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053"/>
                <a:gridCol w="528511"/>
                <a:gridCol w="676185"/>
                <a:gridCol w="1141374"/>
                <a:gridCol w="1306878"/>
              </a:tblGrid>
              <a:tr h="407002"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Speedup</a:t>
                      </a:r>
                      <a:endParaRPr lang="zh-CN" altLang="en-US" sz="1400" dirty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DIA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CSR,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aseline="0" dirty="0" err="1" smtClean="0">
                          <a:solidFill>
                            <a:schemeClr val="tx1"/>
                          </a:solidFill>
                        </a:rPr>
                        <a:t>thr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=1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CSR,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aseline="0" dirty="0" err="1" smtClean="0">
                          <a:solidFill>
                            <a:schemeClr val="tx1"/>
                          </a:solidFill>
                        </a:rPr>
                        <a:t>thr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=8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407002"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Double precision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Max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15.27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25.06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11.63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407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Avg.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12.34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14.76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6.63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407002"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Single precision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Max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13.25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39.81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12.79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407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Avg.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9.87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24.25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7.18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0602" y="3"/>
            <a:ext cx="4743398" cy="296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CRSD Storage Format</a:t>
            </a:r>
          </a:p>
          <a:p>
            <a:r>
              <a:rPr lang="en-US" dirty="0" smtClean="0"/>
              <a:t>SpMV Kernel Based on CRSD Format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Diagonal pattern</a:t>
            </a:r>
          </a:p>
          <a:p>
            <a:pPr lvl="1"/>
            <a:r>
              <a:rPr lang="en-US" altLang="zh-CN" dirty="0" smtClean="0"/>
              <a:t>Deal with idle section</a:t>
            </a:r>
          </a:p>
          <a:p>
            <a:pPr lvl="1"/>
            <a:r>
              <a:rPr lang="en-US" altLang="zh-CN" dirty="0" smtClean="0"/>
              <a:t>X is reused in local memory for adjacent group</a:t>
            </a:r>
          </a:p>
          <a:p>
            <a:r>
              <a:rPr lang="en-US" altLang="zh-CN" dirty="0" err="1" smtClean="0"/>
              <a:t>OpenCL</a:t>
            </a:r>
            <a:r>
              <a:rPr lang="en-US" altLang="zh-CN" dirty="0" smtClean="0"/>
              <a:t> kernel based on CRSD</a:t>
            </a:r>
          </a:p>
          <a:p>
            <a:pPr lvl="1"/>
            <a:r>
              <a:rPr lang="en-US" altLang="zh-CN" dirty="0" smtClean="0"/>
              <a:t>Include index information</a:t>
            </a:r>
          </a:p>
          <a:p>
            <a:pPr lvl="1"/>
            <a:r>
              <a:rPr lang="en-US" altLang="zh-CN" dirty="0" smtClean="0"/>
              <a:t>Work assignment is efficient</a:t>
            </a:r>
          </a:p>
          <a:p>
            <a:pPr lvl="1"/>
            <a:r>
              <a:rPr lang="en-US" altLang="zh-CN" dirty="0" smtClean="0"/>
              <a:t>Improve performance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7200" dirty="0" smtClean="0"/>
              <a:t>Thank You</a:t>
            </a:r>
            <a:endParaRPr lang="zh-CN" altLang="en-US" sz="7200" dirty="0" smtClean="0"/>
          </a:p>
          <a:p>
            <a:endParaRPr lang="zh-CN" altLang="en-US" sz="7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Sparse Matrix-Vector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y = A </a:t>
            </a:r>
            <a:r>
              <a:rPr lang="en-US" altLang="zh-CN" dirty="0" smtClean="0"/>
              <a:t>× </a:t>
            </a:r>
            <a:r>
              <a:rPr lang="en-US" dirty="0" smtClean="0"/>
              <a:t>x</a:t>
            </a:r>
          </a:p>
          <a:p>
            <a:r>
              <a:rPr lang="en-US" dirty="0" smtClean="0"/>
              <a:t>Important computational kernel in many scientific applications</a:t>
            </a:r>
          </a:p>
          <a:p>
            <a:pPr lvl="1"/>
            <a:r>
              <a:rPr lang="en-US" dirty="0" smtClean="0"/>
              <a:t>PDE solvers one of the primary use cases</a:t>
            </a:r>
          </a:p>
          <a:p>
            <a:r>
              <a:rPr lang="en-US" dirty="0" smtClean="0"/>
              <a:t>Many approaches for Dense Matrix-Vector or Matrix-matrix multiplications</a:t>
            </a:r>
          </a:p>
          <a:p>
            <a:r>
              <a:rPr lang="en-US" dirty="0" smtClean="0"/>
              <a:t>Sparse computations are different</a:t>
            </a:r>
          </a:p>
          <a:p>
            <a:pPr lvl="1"/>
            <a:r>
              <a:rPr lang="en-US" dirty="0" smtClean="0"/>
              <a:t>Many zeros in the matrix: a very small fraction is non-zero elements</a:t>
            </a:r>
          </a:p>
          <a:p>
            <a:pPr lvl="2"/>
            <a:r>
              <a:rPr lang="en-US" dirty="0" smtClean="0"/>
              <a:t>One example is diagonal matrices used in linear equation solvers when each equation only has a small number of variables</a:t>
            </a:r>
          </a:p>
          <a:p>
            <a:pPr lvl="1"/>
            <a:r>
              <a:rPr lang="en-US" dirty="0" smtClean="0"/>
              <a:t>Challenge is to no waste space storing or parsing through zero elements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in Sparse Matrix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486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Primary method for storing sparse matrices is to find symmetric patterns and use a concise notation to save each pattern</a:t>
            </a:r>
          </a:p>
          <a:p>
            <a:pPr lvl="1"/>
            <a:r>
              <a:rPr lang="en-US" dirty="0" smtClean="0"/>
              <a:t>Such representation is typically referred to as “matrix compression”</a:t>
            </a:r>
          </a:p>
          <a:p>
            <a:r>
              <a:rPr lang="en-US" dirty="0" smtClean="0"/>
              <a:t>Many aspects that disrupt symmetry in real applications</a:t>
            </a:r>
          </a:p>
          <a:p>
            <a:pPr lvl="1"/>
            <a:r>
              <a:rPr lang="en-US" dirty="0" smtClean="0"/>
              <a:t>Idle sections</a:t>
            </a:r>
          </a:p>
          <a:p>
            <a:pPr lvl="1"/>
            <a:r>
              <a:rPr lang="en-US" dirty="0" smtClean="0"/>
              <a:t>Scatter points</a:t>
            </a:r>
          </a:p>
          <a:p>
            <a:pPr lvl="1"/>
            <a:r>
              <a:rPr lang="en-US" dirty="0" smtClean="0"/>
              <a:t>Many applications do not care about exact data: changing some data to zero might be OK</a:t>
            </a:r>
            <a:endParaRPr lang="en-US" dirty="0"/>
          </a:p>
        </p:txBody>
      </p:sp>
      <p:pic>
        <p:nvPicPr>
          <p:cNvPr id="4" name="图片 5" descr="motivatio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371600"/>
            <a:ext cx="3124200" cy="3040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CRSD: Compressed Row Segment with Diagonal-pattern</a:t>
            </a:r>
          </a:p>
          <a:p>
            <a:r>
              <a:rPr lang="en-US" dirty="0" smtClean="0"/>
              <a:t>Other approaches exist: CSR, DIA, ELL, HYB</a:t>
            </a:r>
          </a:p>
          <a:p>
            <a:r>
              <a:rPr lang="en-US" dirty="0" smtClean="0"/>
              <a:t>Each approach tries to find symmetric segments</a:t>
            </a:r>
          </a:p>
          <a:p>
            <a:pPr lvl="1"/>
            <a:r>
              <a:rPr lang="en-US" dirty="0" smtClean="0"/>
              <a:t>Different approaches use different models for finding symmetric segments</a:t>
            </a:r>
          </a:p>
          <a:p>
            <a:pPr lvl="1"/>
            <a:r>
              <a:rPr lang="en-US" dirty="0" smtClean="0"/>
              <a:t>Idea is to minimize the number of “stand-alone” scatter elements that we need to store</a:t>
            </a:r>
          </a:p>
          <a:p>
            <a:r>
              <a:rPr lang="en-US" dirty="0" smtClean="0"/>
              <a:t>Two primary differences in our approach</a:t>
            </a:r>
          </a:p>
          <a:p>
            <a:pPr lvl="1"/>
            <a:r>
              <a:rPr lang="en-US" dirty="0" smtClean="0"/>
              <a:t>Two dimensional decomposition of blocks to find symmetric patterns (as opposed to 1D decomposition)</a:t>
            </a:r>
          </a:p>
          <a:p>
            <a:pPr lvl="1"/>
            <a:r>
              <a:rPr lang="en-US" dirty="0" smtClean="0"/>
              <a:t>Application knowledge to zero-out some elements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CRSD Storage Format</a:t>
            </a:r>
          </a:p>
          <a:p>
            <a:r>
              <a:rPr lang="en-US" dirty="0" err="1" smtClean="0"/>
              <a:t>SpMV</a:t>
            </a:r>
            <a:r>
              <a:rPr lang="en-US" dirty="0" smtClean="0"/>
              <a:t> </a:t>
            </a:r>
            <a:r>
              <a:rPr lang="en-US" dirty="0" err="1" smtClean="0"/>
              <a:t>OpenCL</a:t>
            </a:r>
            <a:r>
              <a:rPr lang="en-US" dirty="0" smtClean="0"/>
              <a:t> Kernel Based on CRSD Format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rot="16200000" flipH="1">
            <a:off x="4221458" y="4832487"/>
            <a:ext cx="1920213" cy="100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040" y="386861"/>
            <a:ext cx="8038425" cy="945315"/>
          </a:xfrm>
        </p:spPr>
        <p:txBody>
          <a:bodyPr>
            <a:noAutofit/>
          </a:bodyPr>
          <a:lstStyle/>
          <a:p>
            <a:r>
              <a:rPr lang="en-US" sz="4500" dirty="0" smtClean="0"/>
              <a:t>CRSD Storage Format (1)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96" y="1430375"/>
            <a:ext cx="8038425" cy="30654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Compressed Row Segment with Diagonal-pattern (CRSD)</a:t>
            </a:r>
          </a:p>
          <a:p>
            <a:r>
              <a:rPr lang="en-US" dirty="0" smtClean="0"/>
              <a:t>Diagonal Pattern</a:t>
            </a:r>
          </a:p>
          <a:p>
            <a:pPr lvl="1"/>
            <a:r>
              <a:rPr lang="en-US" dirty="0" smtClean="0"/>
              <a:t>Describe the diagonal distribution</a:t>
            </a:r>
          </a:p>
          <a:p>
            <a:pPr lvl="1"/>
            <a:r>
              <a:rPr lang="en-US" dirty="0" smtClean="0"/>
              <a:t>Diagonal adjacent</a:t>
            </a:r>
          </a:p>
          <a:p>
            <a:pPr lvl="2"/>
            <a:r>
              <a:rPr lang="en-US" dirty="0" smtClean="0"/>
              <a:t>The  absolute value of difference of two diagonals’ offset is 1</a:t>
            </a:r>
          </a:p>
          <a:p>
            <a:pPr lvl="1"/>
            <a:r>
              <a:rPr lang="en-US" dirty="0" smtClean="0"/>
              <a:t>Groups the diagonals:</a:t>
            </a:r>
          </a:p>
          <a:p>
            <a:pPr lvl="2"/>
            <a:r>
              <a:rPr lang="en-US" dirty="0" smtClean="0"/>
              <a:t>If two diagonals are  adjacent,  put  them  into  an  adjacent  (AD)  group;</a:t>
            </a:r>
          </a:p>
          <a:p>
            <a:pPr lvl="2"/>
            <a:r>
              <a:rPr lang="en-US" dirty="0" smtClean="0"/>
              <a:t>After removing the diagonals within the adjacent groups, the original diagonal sequence is broken up into pieces. We assign the diagonals of each piece into a nonadjacent(NAD) group.</a:t>
            </a:r>
          </a:p>
          <a:p>
            <a:pPr lvl="1"/>
            <a:r>
              <a:rPr lang="en-US" dirty="0" smtClean="0"/>
              <a:t>Group representation</a:t>
            </a:r>
          </a:p>
          <a:p>
            <a:pPr lvl="2"/>
            <a:r>
              <a:rPr lang="en-US" dirty="0" smtClean="0"/>
              <a:t>(Group type AD/NAD, the number of diagonals)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16200000" flipH="1">
            <a:off x="5445594" y="4832485"/>
            <a:ext cx="1920213" cy="100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6200000" flipH="1">
            <a:off x="4725514" y="4832487"/>
            <a:ext cx="1920213" cy="100811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6200000" flipH="1">
            <a:off x="4797526" y="4832485"/>
            <a:ext cx="1920215" cy="100811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H="1">
            <a:off x="5661618" y="4832487"/>
            <a:ext cx="1920213" cy="100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6957762" y="4832485"/>
            <a:ext cx="1920213" cy="100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H="1">
            <a:off x="6453702" y="4832485"/>
            <a:ext cx="1920213" cy="100811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H="1">
            <a:off x="6381697" y="4832485"/>
            <a:ext cx="1920213" cy="100811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6200000" flipH="1">
            <a:off x="6309690" y="4832485"/>
            <a:ext cx="1920213" cy="100811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01640" y="639489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（</a:t>
            </a:r>
            <a:r>
              <a:rPr lang="en-US" altLang="zh-CN" sz="1200" b="1" dirty="0" smtClean="0"/>
              <a:t>AD</a:t>
            </a:r>
            <a:r>
              <a:rPr lang="zh-CN" altLang="en-US" sz="1200" b="1" dirty="0" smtClean="0"/>
              <a:t>，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）</a:t>
            </a:r>
            <a:endParaRPr lang="zh-CN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22600" y="639489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（</a:t>
            </a:r>
            <a:r>
              <a:rPr lang="en-US" altLang="zh-CN" sz="1200" b="1" dirty="0" smtClean="0"/>
              <a:t>AD</a:t>
            </a:r>
            <a:r>
              <a:rPr lang="zh-CN" altLang="en-US" sz="1200" b="1" dirty="0" smtClean="0"/>
              <a:t>，</a:t>
            </a:r>
            <a:r>
              <a:rPr lang="en-US" altLang="zh-CN" sz="1200" b="1" dirty="0" smtClean="0"/>
              <a:t>3</a:t>
            </a:r>
            <a:r>
              <a:rPr lang="zh-CN" altLang="en-US" sz="1200" b="1" dirty="0" smtClean="0"/>
              <a:t>）</a:t>
            </a:r>
            <a:endParaRPr lang="zh-CN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00760" y="638317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（</a:t>
            </a:r>
            <a:r>
              <a:rPr lang="en-US" altLang="zh-CN" sz="1200" b="1" dirty="0" smtClean="0"/>
              <a:t>NAD</a:t>
            </a:r>
            <a:r>
              <a:rPr lang="zh-CN" altLang="en-US" sz="1200" b="1" dirty="0" smtClean="0"/>
              <a:t>，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）</a:t>
            </a:r>
            <a:endParaRPr lang="zh-CN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49712" y="639489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（</a:t>
            </a:r>
            <a:r>
              <a:rPr lang="en-US" altLang="zh-CN" sz="1200" b="1" dirty="0" smtClean="0"/>
              <a:t>NAD</a:t>
            </a:r>
            <a:r>
              <a:rPr lang="zh-CN" altLang="en-US" sz="1200" b="1" dirty="0" smtClean="0"/>
              <a:t>，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）</a:t>
            </a:r>
            <a:endParaRPr lang="zh-CN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061880" y="638317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（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NAD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）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2248" y="55579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 smtClean="0"/>
              <a:t>{(NAD,1), (AD,2), (NAD,2), (AD,3), (NAD,1)}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040" y="386861"/>
            <a:ext cx="8038425" cy="945315"/>
          </a:xfrm>
        </p:spPr>
        <p:txBody>
          <a:bodyPr>
            <a:normAutofit/>
          </a:bodyPr>
          <a:lstStyle/>
          <a:p>
            <a:r>
              <a:rPr lang="en-US" dirty="0" smtClean="0"/>
              <a:t>CRSD Storage Format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87" y="1430379"/>
            <a:ext cx="6322798" cy="44077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Matrix representation using diagonal pattern</a:t>
            </a:r>
          </a:p>
          <a:p>
            <a:pPr lvl="1"/>
            <a:r>
              <a:rPr lang="en-US" altLang="zh-CN" dirty="0" smtClean="0"/>
              <a:t>The queue of diagonal patterns</a:t>
            </a:r>
          </a:p>
          <a:p>
            <a:pPr lvl="1"/>
            <a:r>
              <a:rPr lang="en-US" altLang="zh-CN" dirty="0" smtClean="0"/>
              <a:t>matrix = { {(NAD,1),{(AD,2),(NAD,2)},  {(AD,2), {NAD,1} }</a:t>
            </a:r>
          </a:p>
          <a:p>
            <a:pPr lvl="1"/>
            <a:endParaRPr lang="en-US" altLang="zh-CN" dirty="0" smtClean="0"/>
          </a:p>
          <a:p>
            <a:r>
              <a:rPr lang="en-US" dirty="0" smtClean="0"/>
              <a:t>Idle section process</a:t>
            </a:r>
          </a:p>
          <a:p>
            <a:pPr lvl="1"/>
            <a:r>
              <a:rPr lang="en-US" dirty="0" smtClean="0"/>
              <a:t>Larger number of zeros should be filled </a:t>
            </a:r>
          </a:p>
          <a:p>
            <a:pPr lvl="1">
              <a:buNone/>
            </a:pPr>
            <a:r>
              <a:rPr lang="en-US" dirty="0" smtClean="0"/>
              <a:t>		--- change the diagonal pattern</a:t>
            </a:r>
          </a:p>
          <a:p>
            <a:pPr lvl="1"/>
            <a:r>
              <a:rPr lang="en-US" dirty="0" smtClean="0"/>
              <a:t>Little number of zeros in idle section</a:t>
            </a:r>
          </a:p>
          <a:p>
            <a:pPr lvl="1">
              <a:buNone/>
            </a:pPr>
            <a:r>
              <a:rPr lang="en-US" dirty="0" smtClean="0"/>
              <a:t>          --- maintain the diagonal pattern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2" name="图片 21" descr="spl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773882"/>
            <a:ext cx="3048000" cy="2322118"/>
          </a:xfrm>
          <a:prstGeom prst="rect">
            <a:avLst/>
          </a:prstGeom>
        </p:spPr>
      </p:pic>
      <p:pic>
        <p:nvPicPr>
          <p:cNvPr id="8" name="图片 7" descr="d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1371600"/>
            <a:ext cx="2971800" cy="2275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5107" y="2178029"/>
            <a:ext cx="3543267" cy="3554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040" y="386861"/>
            <a:ext cx="8038425" cy="945315"/>
          </a:xfrm>
        </p:spPr>
        <p:txBody>
          <a:bodyPr>
            <a:normAutofit/>
          </a:bodyPr>
          <a:lstStyle/>
          <a:p>
            <a:r>
              <a:rPr lang="en-US" dirty="0" smtClean="0"/>
              <a:t>CRSD Storage Format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92" y="1430376"/>
            <a:ext cx="5047945" cy="472423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Row segments</a:t>
            </a:r>
          </a:p>
          <a:p>
            <a:pPr lvl="1"/>
            <a:r>
              <a:rPr lang="en-US" altLang="zh-CN" dirty="0" smtClean="0"/>
              <a:t>Matrix is split in row directions</a:t>
            </a:r>
          </a:p>
          <a:p>
            <a:pPr lvl="1"/>
            <a:r>
              <a:rPr lang="en-US" altLang="zh-CN" i="1" dirty="0" smtClean="0"/>
              <a:t>mrows</a:t>
            </a:r>
            <a:r>
              <a:rPr lang="en-US" altLang="zh-CN" dirty="0" smtClean="0"/>
              <a:t>: the number of rows in each row segments</a:t>
            </a:r>
          </a:p>
          <a:p>
            <a:r>
              <a:rPr lang="en-US" altLang="zh-CN" dirty="0" smtClean="0"/>
              <a:t>Matrix is split in two directions </a:t>
            </a:r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en-US" altLang="zh-CN" i="1" dirty="0" smtClean="0"/>
              <a:t>mrows</a:t>
            </a:r>
            <a:r>
              <a:rPr lang="en-US" altLang="zh-CN" dirty="0" smtClean="0"/>
              <a:t> = 2)</a:t>
            </a:r>
          </a:p>
          <a:p>
            <a:pPr lvl="1"/>
            <a:r>
              <a:rPr lang="en-US" altLang="zh-CN" dirty="0" smtClean="0"/>
              <a:t>Diagonal groups in diagonal pattern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Row segments</a:t>
            </a:r>
          </a:p>
          <a:p>
            <a:pPr lvl="1"/>
            <a:r>
              <a:rPr lang="en-US" altLang="zh-CN" dirty="0" smtClean="0"/>
              <a:t>Unit for storage and operation           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Scatter points detection</a:t>
            </a:r>
          </a:p>
          <a:p>
            <a:pPr lvl="1"/>
            <a:r>
              <a:rPr lang="en-US" dirty="0" smtClean="0"/>
              <a:t>Only one nonzero on the diagonal in one row segment(like point v55)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2E4-80B6-C644-8DAB-5389E7ED6208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00734" y="4496789"/>
            <a:ext cx="3075724" cy="11723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17"/>
          <p:cNvCxnSpPr/>
          <p:nvPr/>
        </p:nvCxnSpPr>
        <p:spPr>
          <a:xfrm>
            <a:off x="5600733" y="3025316"/>
            <a:ext cx="574436" cy="74418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7"/>
          <p:cNvCxnSpPr/>
          <p:nvPr/>
        </p:nvCxnSpPr>
        <p:spPr>
          <a:xfrm>
            <a:off x="6175169" y="3025316"/>
            <a:ext cx="574436" cy="74418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17"/>
          <p:cNvCxnSpPr/>
          <p:nvPr/>
        </p:nvCxnSpPr>
        <p:spPr>
          <a:xfrm>
            <a:off x="7130670" y="3025316"/>
            <a:ext cx="574436" cy="74418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17"/>
          <p:cNvCxnSpPr/>
          <p:nvPr/>
        </p:nvCxnSpPr>
        <p:spPr>
          <a:xfrm>
            <a:off x="6462394" y="3769509"/>
            <a:ext cx="1242719" cy="14556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17"/>
          <p:cNvCxnSpPr/>
          <p:nvPr/>
        </p:nvCxnSpPr>
        <p:spPr>
          <a:xfrm>
            <a:off x="5636366" y="3909375"/>
            <a:ext cx="1242719" cy="14556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17"/>
          <p:cNvCxnSpPr/>
          <p:nvPr/>
        </p:nvCxnSpPr>
        <p:spPr>
          <a:xfrm>
            <a:off x="7236148" y="3768974"/>
            <a:ext cx="1242719" cy="14556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" name="Group 31"/>
          <p:cNvGrpSpPr/>
          <p:nvPr/>
        </p:nvGrpSpPr>
        <p:grpSpPr>
          <a:xfrm>
            <a:off x="5600738" y="3769504"/>
            <a:ext cx="1529939" cy="739008"/>
            <a:chOff x="5338454" y="4343227"/>
            <a:chExt cx="1573797" cy="545465"/>
          </a:xfrm>
          <a:solidFill>
            <a:schemeClr val="accent1">
              <a:alpha val="59000"/>
            </a:schemeClr>
          </a:solidFill>
        </p:grpSpPr>
        <p:sp>
          <p:nvSpPr>
            <p:cNvPr id="30" name="Right Triangle 29"/>
            <p:cNvSpPr/>
            <p:nvPr/>
          </p:nvSpPr>
          <p:spPr>
            <a:xfrm>
              <a:off x="6056417" y="4343227"/>
              <a:ext cx="855834" cy="53181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Right Triangle 30"/>
            <p:cNvSpPr/>
            <p:nvPr/>
          </p:nvSpPr>
          <p:spPr>
            <a:xfrm rot="16200000" flipH="1">
              <a:off x="5424703" y="4256979"/>
              <a:ext cx="545464" cy="71796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Straight Connector 33"/>
          <p:cNvCxnSpPr/>
          <p:nvPr/>
        </p:nvCxnSpPr>
        <p:spPr>
          <a:xfrm rot="5400000">
            <a:off x="5121468" y="4679178"/>
            <a:ext cx="1568607" cy="53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23517" y="5732891"/>
            <a:ext cx="175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Unit for storage and operation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</TotalTime>
  <Words>1349</Words>
  <Application>Microsoft Office PowerPoint</Application>
  <PresentationFormat>On-screen Show (4:3)</PresentationFormat>
  <Paragraphs>291</Paragraphs>
  <Slides>23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Optimizing SpMV for Diagonal Sparse Matrices on GPU</vt:lpstr>
      <vt:lpstr>Outline</vt:lpstr>
      <vt:lpstr>Sparse Matrix-Vector Product</vt:lpstr>
      <vt:lpstr>Challenges in Sparse Matrix manipulation</vt:lpstr>
      <vt:lpstr>Our Approach in a Nutshell</vt:lpstr>
      <vt:lpstr>Outline</vt:lpstr>
      <vt:lpstr>CRSD Storage Format (1)</vt:lpstr>
      <vt:lpstr>CRSD Storage Format (2)</vt:lpstr>
      <vt:lpstr>CRSD Storage Format (3)</vt:lpstr>
      <vt:lpstr>CRSD Storage Format (4)</vt:lpstr>
      <vt:lpstr>Outline</vt:lpstr>
      <vt:lpstr>SpMV OpenCL Kernel Based on CRSD Format (1)</vt:lpstr>
      <vt:lpstr>SpMV OpenCL Kernel Based on CRSD Format (2)</vt:lpstr>
      <vt:lpstr>SpMV OpenCL Kernel Based on CRSD Format (3)</vt:lpstr>
      <vt:lpstr>Generated SpMV OpenCL Kernel</vt:lpstr>
      <vt:lpstr>Outline</vt:lpstr>
      <vt:lpstr>Evaluation (1)</vt:lpstr>
      <vt:lpstr>Evaluation (2)</vt:lpstr>
      <vt:lpstr>Evaluation(3)</vt:lpstr>
      <vt:lpstr>Evaluation (4)</vt:lpstr>
      <vt:lpstr>Outline</vt:lpstr>
      <vt:lpstr>Conclusion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SpMV for Diagonal Sparse Matrices on GPU</dc:title>
  <dc:creator>Sun, Xiangzheng</dc:creator>
  <cp:lastModifiedBy>Pavan Balaji</cp:lastModifiedBy>
  <cp:revision>62</cp:revision>
  <dcterms:created xsi:type="dcterms:W3CDTF">2006-08-16T00:00:00Z</dcterms:created>
  <dcterms:modified xsi:type="dcterms:W3CDTF">2011-09-15T03:46:19Z</dcterms:modified>
</cp:coreProperties>
</file>