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320" r:id="rId4"/>
    <p:sldId id="339" r:id="rId5"/>
    <p:sldId id="324" r:id="rId6"/>
    <p:sldId id="321" r:id="rId7"/>
    <p:sldId id="314" r:id="rId8"/>
    <p:sldId id="328" r:id="rId9"/>
    <p:sldId id="306" r:id="rId10"/>
    <p:sldId id="338" r:id="rId11"/>
    <p:sldId id="337" r:id="rId12"/>
    <p:sldId id="330" r:id="rId13"/>
    <p:sldId id="331" r:id="rId14"/>
    <p:sldId id="332" r:id="rId15"/>
    <p:sldId id="302" r:id="rId16"/>
    <p:sldId id="333" r:id="rId17"/>
    <p:sldId id="322" r:id="rId18"/>
    <p:sldId id="257" r:id="rId19"/>
    <p:sldId id="303" r:id="rId20"/>
    <p:sldId id="281" r:id="rId21"/>
    <p:sldId id="308" r:id="rId22"/>
    <p:sldId id="326" r:id="rId23"/>
    <p:sldId id="329" r:id="rId24"/>
    <p:sldId id="334" r:id="rId25"/>
    <p:sldId id="269" r:id="rId26"/>
    <p:sldId id="316" r:id="rId27"/>
    <p:sldId id="327" r:id="rId28"/>
    <p:sldId id="294" r:id="rId29"/>
    <p:sldId id="335" r:id="rId30"/>
    <p:sldId id="323" r:id="rId31"/>
    <p:sldId id="292" r:id="rId32"/>
    <p:sldId id="336" r:id="rId33"/>
    <p:sldId id="312" r:id="rId3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80000"/>
    <a:srgbClr val="800080"/>
    <a:srgbClr val="FF3399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0695" autoAdjust="0"/>
    <p:restoredTop sz="90845" autoAdjust="0"/>
  </p:normalViewPr>
  <p:slideViewPr>
    <p:cSldViewPr>
      <p:cViewPr varScale="1">
        <p:scale>
          <a:sx n="102" d="100"/>
          <a:sy n="102" d="100"/>
        </p:scale>
        <p:origin x="-18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2DFC90D9-9717-4BF4-A447-9F08255C1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E17EA67-A7F7-4DE5-BD9C-815317B55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4F100-B783-456D-A89A-32F2AC848DC3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Much</a:t>
            </a:r>
            <a:r>
              <a:rPr lang="en-CA" baseline="0" dirty="0" smtClean="0"/>
              <a:t> less complex than SCTP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7EA67-A7F7-4DE5-BD9C-815317B55B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Mention changes to Verbs/RDMAP/DDP and note</a:t>
            </a:r>
            <a:r>
              <a:rPr lang="en-CA" baseline="0" dirty="0" smtClean="0"/>
              <a:t> lack of MPA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7EA67-A7F7-4DE5-BD9C-815317B55B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Point out excellent</a:t>
            </a:r>
            <a:r>
              <a:rPr lang="en-CA" baseline="0" dirty="0" smtClean="0"/>
              <a:t> performance at 1K (near 1.5K MTU) , 45% advantage of RDMA Write over UD send/</a:t>
            </a:r>
            <a:r>
              <a:rPr lang="en-CA" baseline="0" dirty="0" err="1" smtClean="0"/>
              <a:t>recv</a:t>
            </a:r>
            <a:r>
              <a:rPr lang="en-CA" baseline="0" dirty="0" smtClean="0"/>
              <a:t> at 1K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7EA67-A7F7-4DE5-BD9C-815317B55B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Multiple segmentation layers</a:t>
            </a:r>
            <a:r>
              <a:rPr lang="en-CA" baseline="0" dirty="0" smtClean="0"/>
              <a:t> here, packets aggregated into UDP messages aggregated into iWARP segments aggregated into iWARP messages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7EA67-A7F7-4DE5-BD9C-815317B55B9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Send/</a:t>
            </a:r>
            <a:r>
              <a:rPr lang="en-CA" dirty="0" err="1" smtClean="0"/>
              <a:t>recv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baseline="0" dirty="0" smtClean="0"/>
              <a:t> RDMA write is mostly implementation dependent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7EA67-A7F7-4DE5-BD9C-815317B55B9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AE1B4-DA71-476D-BC39-0B98D707B849}" type="slidenum">
              <a:rPr lang="en-US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Similar patterns on all results except for CG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0"/>
            <a:ext cx="20383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59626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685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743200" y="6400800"/>
            <a:ext cx="3619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n-US" sz="1000" b="1">
              <a:latin typeface="Arial" charset="0"/>
            </a:endParaRPr>
          </a:p>
          <a:p>
            <a:pPr algn="ctr" eaLnBrk="0" hangingPunct="0"/>
            <a:endParaRPr lang="en-US" sz="1000" b="1"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304800" y="6355080"/>
            <a:ext cx="8382000" cy="0"/>
          </a:xfrm>
          <a:prstGeom prst="line">
            <a:avLst/>
          </a:prstGeom>
          <a:noFill/>
          <a:ln w="57150" cap="rnd" cmpd="sng">
            <a:solidFill>
              <a:schemeClr val="accent3">
                <a:lumMod val="75000"/>
              </a:schemeClr>
            </a:solidFill>
            <a:round/>
            <a:headEnd type="oval"/>
            <a:tailEnd type="oval"/>
          </a:ln>
          <a:scene3d>
            <a:camera prst="orthographicFront"/>
            <a:lightRig rig="morning" dir="t"/>
          </a:scene3d>
          <a:sp3d prstMaterial="matte">
            <a:bevelT w="152400" h="50800" prst="softRound"/>
          </a:sp3d>
        </p:spPr>
        <p:txBody>
          <a:bodyPr wrap="none" anchor="ctr"/>
          <a:lstStyle/>
          <a:p>
            <a:endParaRPr lang="en-CA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239000" y="6324600"/>
            <a:ext cx="1524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CA" sz="1800"/>
              <a:t>                    </a:t>
            </a:r>
            <a:fld id="{DA065B93-0C5D-475F-888E-1253C24FADE9}" type="slidenum">
              <a:rPr lang="en-CA" sz="10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CA" sz="1000" b="1">
              <a:latin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304800" y="457200"/>
            <a:ext cx="8534400" cy="0"/>
          </a:xfrm>
          <a:prstGeom prst="line">
            <a:avLst/>
          </a:prstGeom>
          <a:noFill/>
          <a:ln w="57150" cap="rnd" cmpd="sng">
            <a:solidFill>
              <a:schemeClr val="accent3">
                <a:lumMod val="85000"/>
              </a:schemeClr>
            </a:solidFill>
            <a:round/>
            <a:headEnd type="oval"/>
            <a:tailEnd type="oval"/>
          </a:ln>
          <a:scene3d>
            <a:camera prst="orthographicFront"/>
            <a:lightRig rig="morning" dir="t"/>
          </a:scene3d>
          <a:sp3d prstMaterial="matte">
            <a:bevelT w="152400" h="50800" prst="softRound"/>
          </a:sp3d>
        </p:spPr>
        <p:txBody>
          <a:bodyPr wrap="none" anchor="ctr"/>
          <a:lstStyle/>
          <a:p>
            <a:endParaRPr lang="en-CA"/>
          </a:p>
        </p:txBody>
      </p:sp>
      <p:pic>
        <p:nvPicPr>
          <p:cNvPr id="5128" name="Picture 11" descr="ql_f_w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07904" y="6400800"/>
            <a:ext cx="571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" y="6400800"/>
            <a:ext cx="1524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1000" b="1" dirty="0" smtClean="0">
                <a:latin typeface="Arial" charset="0"/>
              </a:rPr>
              <a:t>May 2011</a:t>
            </a:r>
            <a:endParaRPr lang="en-US" sz="1000" b="1" dirty="0">
              <a:latin typeface="Arial" charset="0"/>
            </a:endParaRPr>
          </a:p>
        </p:txBody>
      </p:sp>
      <p:pic>
        <p:nvPicPr>
          <p:cNvPr id="5132" name="Picture 12" descr="http://c2st.org/wp-content/uploads/2010/01/Argonne-NL_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99992" y="6400800"/>
            <a:ext cx="1108498" cy="4182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http://www.queensu.ca/resources/images/identity/logo/png/QueensLogo_colour.png"/>
          <p:cNvPicPr>
            <a:picLocks noChangeAspect="1" noChangeArrowheads="1"/>
          </p:cNvPicPr>
          <p:nvPr/>
        </p:nvPicPr>
        <p:blipFill>
          <a:blip r:embed="rId3" cstate="print">
            <a:lum bright="55000" contrast="-86000"/>
          </a:blip>
          <a:srcRect/>
          <a:stretch>
            <a:fillRect/>
          </a:stretch>
        </p:blipFill>
        <p:spPr bwMode="auto">
          <a:xfrm>
            <a:off x="-180528" y="2852936"/>
            <a:ext cx="4794435" cy="3645769"/>
          </a:xfrm>
          <a:prstGeom prst="rect">
            <a:avLst/>
          </a:prstGeom>
          <a:noFill/>
        </p:spPr>
      </p:pic>
      <p:pic>
        <p:nvPicPr>
          <p:cNvPr id="6153" name="Picture 9" descr="http://c2st.org/wp-content/uploads/2010/01/Argonne-NL_logo.jpg"/>
          <p:cNvPicPr>
            <a:picLocks noChangeAspect="1" noChangeArrowheads="1"/>
          </p:cNvPicPr>
          <p:nvPr/>
        </p:nvPicPr>
        <p:blipFill>
          <a:blip r:embed="rId4" cstate="print">
            <a:lum bright="55000" contrast="-70000"/>
          </a:blip>
          <a:srcRect/>
          <a:stretch>
            <a:fillRect/>
          </a:stretch>
        </p:blipFill>
        <p:spPr bwMode="auto">
          <a:xfrm>
            <a:off x="4499992" y="4005064"/>
            <a:ext cx="4644008" cy="1823046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b="1" dirty="0" smtClean="0">
                <a:latin typeface="Arial" charset="0"/>
                <a:cs typeface="Arial" charset="0"/>
              </a:rPr>
              <a:t>RDMA Capable iWARP over Datagrams</a:t>
            </a:r>
            <a:endParaRPr lang="en-US" sz="3600" dirty="0" smtClean="0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371600"/>
          </a:xfrm>
          <a:noFill/>
        </p:spPr>
        <p:txBody>
          <a:bodyPr wrap="none"/>
          <a:lstStyle/>
          <a:p>
            <a:pPr eaLnBrk="1" hangingPunct="1"/>
            <a:r>
              <a:rPr lang="en-CA" sz="2400" dirty="0" smtClean="0">
                <a:cs typeface="Times New Roman" pitchFamily="18" charset="0"/>
              </a:rPr>
              <a:t>Ryan E. Grant</a:t>
            </a:r>
            <a:r>
              <a:rPr lang="en-CA" sz="2400" baseline="30000" dirty="0" smtClean="0">
                <a:cs typeface="Times New Roman" pitchFamily="18" charset="0"/>
              </a:rPr>
              <a:t>1</a:t>
            </a:r>
            <a:r>
              <a:rPr lang="en-CA" sz="2400" dirty="0" smtClean="0">
                <a:cs typeface="Times New Roman" pitchFamily="18" charset="0"/>
              </a:rPr>
              <a:t>, Mohammad J. Rashti</a:t>
            </a:r>
            <a:r>
              <a:rPr lang="en-CA" sz="2400" baseline="30000" dirty="0" smtClean="0">
                <a:cs typeface="Times New Roman" pitchFamily="18" charset="0"/>
              </a:rPr>
              <a:t>1</a:t>
            </a:r>
            <a:r>
              <a:rPr lang="en-CA" sz="2400" dirty="0" smtClean="0">
                <a:cs typeface="Times New Roman" pitchFamily="18" charset="0"/>
              </a:rPr>
              <a:t>, </a:t>
            </a:r>
            <a:r>
              <a:rPr lang="en-CA" sz="2400" dirty="0" err="1" smtClean="0">
                <a:cs typeface="Times New Roman" pitchFamily="18" charset="0"/>
              </a:rPr>
              <a:t>Pavan</a:t>
            </a:r>
            <a:r>
              <a:rPr lang="en-CA" sz="2400" dirty="0" smtClean="0">
                <a:cs typeface="Times New Roman" pitchFamily="18" charset="0"/>
              </a:rPr>
              <a:t> Balaji</a:t>
            </a:r>
            <a:r>
              <a:rPr lang="en-CA" sz="2400" baseline="30000" dirty="0" smtClean="0">
                <a:cs typeface="Times New Roman" pitchFamily="18" charset="0"/>
              </a:rPr>
              <a:t>2</a:t>
            </a:r>
            <a:r>
              <a:rPr lang="en-CA" sz="2400" dirty="0" smtClean="0">
                <a:cs typeface="Times New Roman" pitchFamily="18" charset="0"/>
              </a:rPr>
              <a:t>, Ahmad Afsahi</a:t>
            </a:r>
            <a:r>
              <a:rPr lang="en-CA" sz="2400" baseline="30000" dirty="0" smtClean="0">
                <a:cs typeface="Times New Roman" pitchFamily="18" charset="0"/>
              </a:rPr>
              <a:t>1</a:t>
            </a:r>
            <a:endParaRPr lang="en-US" sz="3600" dirty="0" smtClean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3400" y="4343400"/>
            <a:ext cx="365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CA" sz="2000" i="1" baseline="30000">
                <a:cs typeface="Times New Roman" pitchFamily="18" charset="0"/>
              </a:rPr>
              <a:t>1</a:t>
            </a:r>
            <a:r>
              <a:rPr lang="en-CA" sz="2000" i="1">
                <a:cs typeface="Times New Roman" pitchFamily="18" charset="0"/>
              </a:rPr>
              <a:t>Department of Electrical and Computer Engineering</a:t>
            </a:r>
          </a:p>
          <a:p>
            <a:pPr algn="ctr">
              <a:spcBef>
                <a:spcPct val="20000"/>
              </a:spcBef>
            </a:pPr>
            <a:r>
              <a:rPr lang="en-CA" sz="2000" i="1">
                <a:cs typeface="Times New Roman" pitchFamily="18" charset="0"/>
              </a:rPr>
              <a:t>Queen’s University Kingston, ON, Canada  K7L 3N6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724400" y="4343400"/>
            <a:ext cx="411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baseline="30000" dirty="0">
                <a:ea typeface="SimSun" pitchFamily="2" charset="-122"/>
              </a:rPr>
              <a:t>2</a:t>
            </a:r>
            <a:r>
              <a:rPr lang="en-US" sz="2000" i="1" dirty="0">
                <a:ea typeface="SimSun" pitchFamily="2" charset="-122"/>
              </a:rPr>
              <a:t>Mathematics and Computer Science</a:t>
            </a:r>
          </a:p>
          <a:p>
            <a:pPr algn="ctr">
              <a:spcBef>
                <a:spcPct val="50000"/>
              </a:spcBef>
            </a:pPr>
            <a:r>
              <a:rPr lang="en-US" sz="2000" i="1" dirty="0">
                <a:ea typeface="SimSun" pitchFamily="2" charset="-122"/>
              </a:rPr>
              <a:t>Argonne National Laboratory</a:t>
            </a:r>
          </a:p>
          <a:p>
            <a:pPr algn="ctr">
              <a:spcBef>
                <a:spcPct val="50000"/>
              </a:spcBef>
            </a:pPr>
            <a:r>
              <a:rPr lang="en-US" sz="2000" i="1" dirty="0">
                <a:ea typeface="SimSun" pitchFamily="2" charset="-122"/>
              </a:rPr>
              <a:t>Argonne, IL, USA</a:t>
            </a:r>
            <a:endParaRPr lang="en-CA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Relies on the lower layer (TCP) for reliability</a:t>
            </a:r>
          </a:p>
          <a:p>
            <a:r>
              <a:rPr lang="en-CA" dirty="0" smtClean="0"/>
              <a:t>With a UD LLP:</a:t>
            </a:r>
          </a:p>
          <a:p>
            <a:pPr lvl="1"/>
            <a:r>
              <a:rPr lang="en-CA" dirty="0" smtClean="0"/>
              <a:t>If using UD, target buffer may not have complete message</a:t>
            </a:r>
          </a:p>
          <a:p>
            <a:pPr lvl="1"/>
            <a:r>
              <a:rPr lang="en-CA" dirty="0" smtClean="0"/>
              <a:t>Final send/</a:t>
            </a:r>
            <a:r>
              <a:rPr lang="en-CA" dirty="0" err="1" smtClean="0"/>
              <a:t>recv</a:t>
            </a:r>
            <a:r>
              <a:rPr lang="en-CA" dirty="0" smtClean="0"/>
              <a:t> lost in transit means complete iWARP message loss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Motivation</a:t>
            </a:r>
          </a:p>
          <a:p>
            <a:pPr eaLnBrk="1" hangingPunct="1"/>
            <a:r>
              <a:rPr lang="en-US" sz="2800" dirty="0" smtClean="0"/>
              <a:t>Background Information</a:t>
            </a:r>
          </a:p>
          <a:p>
            <a:pPr eaLnBrk="1" hangingPunct="1"/>
            <a:r>
              <a:rPr lang="en-US" sz="2800" b="1" dirty="0" smtClean="0"/>
              <a:t>Design</a:t>
            </a:r>
          </a:p>
          <a:p>
            <a:pPr eaLnBrk="1" hangingPunct="1"/>
            <a:r>
              <a:rPr lang="en-US" sz="2800" dirty="0" smtClean="0"/>
              <a:t>Experimental Framework and Results</a:t>
            </a:r>
          </a:p>
          <a:p>
            <a:pPr lvl="1" eaLnBrk="1" hangingPunct="1"/>
            <a:r>
              <a:rPr lang="en-US" dirty="0" err="1" smtClean="0"/>
              <a:t>Microbenchmarks</a:t>
            </a:r>
            <a:endParaRPr lang="en-US" dirty="0" smtClean="0"/>
          </a:p>
          <a:p>
            <a:pPr lvl="1" eaLnBrk="1" hangingPunct="1"/>
            <a:r>
              <a:rPr lang="en-US" dirty="0" smtClean="0"/>
              <a:t>Applications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Conclusions</a:t>
            </a:r>
          </a:p>
          <a:p>
            <a:pPr lvl="1" eaLnBrk="1" hangingPunct="1"/>
            <a:r>
              <a:rPr lang="en-US" dirty="0" smtClean="0"/>
              <a:t>Future Work</a:t>
            </a:r>
          </a:p>
          <a:p>
            <a:pPr eaLnBrk="1" hangingPunct="1"/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- Challenges with UD Transports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UD Transports provide additional challenges over TCP</a:t>
            </a:r>
          </a:p>
          <a:p>
            <a:pPr lvl="1"/>
            <a:r>
              <a:rPr lang="en-CA" dirty="0" smtClean="0"/>
              <a:t>Unreliable!</a:t>
            </a:r>
          </a:p>
          <a:p>
            <a:pPr lvl="1"/>
            <a:r>
              <a:rPr lang="en-CA" dirty="0" smtClean="0"/>
              <a:t>No order guarantees</a:t>
            </a:r>
          </a:p>
          <a:p>
            <a:pPr lvl="1"/>
            <a:r>
              <a:rPr lang="en-CA" dirty="0" smtClean="0"/>
              <a:t>No connection information</a:t>
            </a:r>
          </a:p>
          <a:p>
            <a:endParaRPr lang="en-CA" dirty="0" smtClean="0"/>
          </a:p>
          <a:p>
            <a:r>
              <a:rPr lang="en-CA" dirty="0" smtClean="0"/>
              <a:t>But solves some problems as well</a:t>
            </a:r>
          </a:p>
          <a:p>
            <a:pPr lvl="1"/>
            <a:r>
              <a:rPr lang="en-CA" dirty="0" smtClean="0"/>
              <a:t>No </a:t>
            </a:r>
            <a:r>
              <a:rPr lang="en-CA" dirty="0" err="1" smtClean="0"/>
              <a:t>middlebox</a:t>
            </a:r>
            <a:r>
              <a:rPr lang="en-CA" dirty="0" smtClean="0"/>
              <a:t> fragmentation issues</a:t>
            </a:r>
          </a:p>
          <a:p>
            <a:pPr lvl="2"/>
            <a:r>
              <a:rPr lang="en-CA" dirty="0" smtClean="0"/>
              <a:t>No need for iWARP markers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with UD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RDMA functions like a local DMA, but Remote</a:t>
            </a:r>
          </a:p>
          <a:p>
            <a:pPr lvl="1"/>
            <a:r>
              <a:rPr lang="en-CA" dirty="0" smtClean="0"/>
              <a:t>For UD need to treat RDMA like an unreliable memory</a:t>
            </a:r>
          </a:p>
          <a:p>
            <a:pPr lvl="1"/>
            <a:r>
              <a:rPr lang="en-CA" dirty="0" smtClean="0"/>
              <a:t>Indicate which areas of memory are “bad” due to message loss</a:t>
            </a:r>
          </a:p>
          <a:p>
            <a:r>
              <a:rPr lang="en-CA" dirty="0" smtClean="0"/>
              <a:t>Ideally it should be compatible with socket semantics</a:t>
            </a:r>
          </a:p>
          <a:p>
            <a:pPr lvl="1"/>
            <a:r>
              <a:rPr lang="en-CA" dirty="0" smtClean="0"/>
              <a:t>Done through an intermediate interface or protocol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with UD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 for socket semantics compatibility</a:t>
            </a:r>
          </a:p>
          <a:p>
            <a:pPr lvl="1"/>
            <a:r>
              <a:rPr lang="en-CA" dirty="0" smtClean="0"/>
              <a:t>Each incoming message can result in a completion notification</a:t>
            </a:r>
          </a:p>
          <a:p>
            <a:pPr lvl="1"/>
            <a:r>
              <a:rPr lang="en-CA" dirty="0" smtClean="0"/>
              <a:t>Functions like traditional </a:t>
            </a:r>
            <a:r>
              <a:rPr lang="en-CA" dirty="0" err="1" smtClean="0"/>
              <a:t>recvmsg</a:t>
            </a:r>
            <a:r>
              <a:rPr lang="en-CA" dirty="0" smtClean="0"/>
              <a:t> but using user buffers</a:t>
            </a:r>
          </a:p>
          <a:p>
            <a:pPr lvl="1"/>
            <a:r>
              <a:rPr lang="en-CA" dirty="0" smtClean="0"/>
              <a:t>Similar to send/</a:t>
            </a:r>
            <a:r>
              <a:rPr lang="en-CA" dirty="0" err="1" smtClean="0"/>
              <a:t>recv</a:t>
            </a:r>
            <a:r>
              <a:rPr lang="en-CA" dirty="0" smtClean="0"/>
              <a:t> without posted </a:t>
            </a:r>
            <a:r>
              <a:rPr lang="en-CA" dirty="0" err="1" smtClean="0"/>
              <a:t>recvs</a:t>
            </a:r>
            <a:endParaRPr lang="en-CA" dirty="0" smtClean="0"/>
          </a:p>
          <a:p>
            <a:r>
              <a:rPr lang="en-CA" dirty="0" smtClean="0"/>
              <a:t>Allow for DMA-like interface</a:t>
            </a:r>
          </a:p>
          <a:p>
            <a:pPr lvl="1"/>
            <a:r>
              <a:rPr lang="en-CA" dirty="0" smtClean="0"/>
              <a:t>Produce a validity map for all valid areas of memory in a defined memory region</a:t>
            </a:r>
          </a:p>
          <a:p>
            <a:pPr lvl="1"/>
            <a:r>
              <a:rPr lang="en-CA" dirty="0" smtClean="0"/>
              <a:t>Essentially an aggregate of many completion notifications, delivered at once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 Information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 smtClean="0"/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530739" cy="46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Elbow Connector 26"/>
          <p:cNvCxnSpPr/>
          <p:nvPr/>
        </p:nvCxnSpPr>
        <p:spPr>
          <a:xfrm flipV="1">
            <a:off x="4788024" y="4725144"/>
            <a:ext cx="720080" cy="576064"/>
          </a:xfrm>
          <a:prstGeom prst="bentConnector3">
            <a:avLst>
              <a:gd name="adj1" fmla="val 497"/>
            </a:avLst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4788024" y="4725144"/>
            <a:ext cx="720080" cy="576064"/>
          </a:xfrm>
          <a:prstGeom prst="bentConnector3">
            <a:avLst>
              <a:gd name="adj1" fmla="val 497"/>
            </a:avLst>
          </a:prstGeom>
          <a:ln w="31750" cap="sq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04800" y="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1000" y="458788"/>
            <a:ext cx="85344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CA" sz="3200" dirty="0" smtClean="0"/>
              <a:t>iWARP </a:t>
            </a:r>
            <a:r>
              <a:rPr lang="en-CA" sz="3200" dirty="0"/>
              <a:t>RDMA </a:t>
            </a:r>
            <a:r>
              <a:rPr lang="en-CA" sz="3200" dirty="0" smtClean="0"/>
              <a:t>Write-Record</a:t>
            </a:r>
            <a:endParaRPr lang="en-CA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763688" y="5661248"/>
            <a:ext cx="576064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19572" y="3753036"/>
            <a:ext cx="648072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1403648" y="2060848"/>
            <a:ext cx="2016224" cy="432048"/>
          </a:xfrm>
          <a:prstGeom prst="bentConnector3">
            <a:avLst>
              <a:gd name="adj1" fmla="val 50000"/>
            </a:avLst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6012160" y="2132856"/>
            <a:ext cx="1368152" cy="792088"/>
          </a:xfrm>
          <a:prstGeom prst="bentConnector3">
            <a:avLst>
              <a:gd name="adj1" fmla="val 50000"/>
            </a:avLst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7379518" y="3789040"/>
            <a:ext cx="576858" cy="794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660232" y="5589240"/>
            <a:ext cx="720080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5292080" y="5589240"/>
            <a:ext cx="504056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31640" y="594928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1. Verbs Request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3356992"/>
            <a:ext cx="677108" cy="28083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 smtClean="0"/>
              <a:t>2. iWARP stack applies tagged header (</a:t>
            </a:r>
            <a:r>
              <a:rPr lang="en-CA" dirty="0" err="1" smtClean="0"/>
              <a:t>STag</a:t>
            </a:r>
            <a:r>
              <a:rPr lang="en-CA" dirty="0" smtClean="0"/>
              <a:t> and offset)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1043608" y="162880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Data sent to target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7164288" y="191683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4. Data received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8466892" y="3501008"/>
            <a:ext cx="677108" cy="26642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 smtClean="0"/>
              <a:t>5. Data written into memory based on </a:t>
            </a:r>
            <a:r>
              <a:rPr lang="en-CA" dirty="0" err="1" smtClean="0"/>
              <a:t>STag</a:t>
            </a:r>
            <a:r>
              <a:rPr lang="en-CA" dirty="0" smtClean="0"/>
              <a:t> and offset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71703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r>
              <a:rPr lang="en-CA" dirty="0" smtClean="0"/>
              <a:t>. Application can access data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4067944" y="407707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7. Poll CQ for valid data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580526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6. Location of valid data entered into CQ or Validity map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8" grpId="0"/>
      <p:bldP spid="50" grpId="0"/>
      <p:bldP spid="50" grpId="1"/>
      <p:bldP spid="51" grpId="0"/>
      <p:bldP spid="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the Challenges of UD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Ordering</a:t>
            </a:r>
          </a:p>
          <a:p>
            <a:pPr lvl="1"/>
            <a:r>
              <a:rPr lang="en-CA" dirty="0" smtClean="0"/>
              <a:t>Small messages are typical of UD (&lt; 64K)</a:t>
            </a:r>
          </a:p>
          <a:p>
            <a:pPr lvl="1"/>
            <a:r>
              <a:rPr lang="en-CA" dirty="0" smtClean="0"/>
              <a:t>Direct placement avoids ordering issues for small messages</a:t>
            </a:r>
          </a:p>
          <a:p>
            <a:pPr lvl="1"/>
            <a:r>
              <a:rPr lang="en-CA" dirty="0" smtClean="0"/>
              <a:t>Large messages – need to keep a message sequence number counter for each user of a memory region</a:t>
            </a:r>
          </a:p>
          <a:p>
            <a:r>
              <a:rPr lang="en-CA" dirty="0" smtClean="0"/>
              <a:t>No Connection Information</a:t>
            </a:r>
          </a:p>
          <a:p>
            <a:pPr lvl="1"/>
            <a:r>
              <a:rPr lang="en-CA" dirty="0" smtClean="0"/>
              <a:t>Pass sender’s IP/Port back to application upon application validity data fetch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Motivation</a:t>
            </a:r>
          </a:p>
          <a:p>
            <a:pPr eaLnBrk="1" hangingPunct="1"/>
            <a:r>
              <a:rPr lang="en-US" sz="2800" dirty="0" smtClean="0"/>
              <a:t>Background Information</a:t>
            </a:r>
          </a:p>
          <a:p>
            <a:pPr eaLnBrk="1" hangingPunct="1"/>
            <a:r>
              <a:rPr lang="en-US" sz="2800" dirty="0" smtClean="0"/>
              <a:t>Design</a:t>
            </a:r>
          </a:p>
          <a:p>
            <a:pPr eaLnBrk="1" hangingPunct="1"/>
            <a:r>
              <a:rPr lang="en-US" sz="2800" b="1" dirty="0" smtClean="0"/>
              <a:t>Experimental Framework and Results</a:t>
            </a:r>
          </a:p>
          <a:p>
            <a:pPr lvl="1" eaLnBrk="1" hangingPunct="1"/>
            <a:r>
              <a:rPr lang="en-US" dirty="0" err="1" smtClean="0"/>
              <a:t>Microbenchmarks</a:t>
            </a:r>
            <a:endParaRPr lang="en-US" dirty="0" smtClean="0"/>
          </a:p>
          <a:p>
            <a:pPr lvl="1" eaLnBrk="1" hangingPunct="1"/>
            <a:r>
              <a:rPr lang="en-US" dirty="0" smtClean="0"/>
              <a:t>Applications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Conclusions</a:t>
            </a:r>
          </a:p>
          <a:p>
            <a:pPr lvl="1" eaLnBrk="1" hangingPunct="1"/>
            <a:r>
              <a:rPr lang="en-US" dirty="0" smtClean="0"/>
              <a:t>Future Work</a:t>
            </a:r>
          </a:p>
          <a:p>
            <a:pPr eaLnBrk="1" hangingPunct="1"/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Framework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/>
          </a:p>
        </p:txBody>
      </p:sp>
      <p:sp>
        <p:nvSpPr>
          <p:cNvPr id="11268" name="Rectangle 71"/>
          <p:cNvSpPr>
            <a:spLocks noChangeArrowheads="1"/>
          </p:cNvSpPr>
          <p:nvPr/>
        </p:nvSpPr>
        <p:spPr bwMode="auto">
          <a:xfrm>
            <a:off x="3175" y="5668963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/>
          </a:p>
        </p:txBody>
      </p:sp>
      <p:graphicFrame>
        <p:nvGraphicFramePr>
          <p:cNvPr id="11330" name="Group 66"/>
          <p:cNvGraphicFramePr>
            <a:graphicFrameLocks noGrp="1"/>
          </p:cNvGraphicFramePr>
          <p:nvPr/>
        </p:nvGraphicFramePr>
        <p:xfrm>
          <a:off x="467544" y="3645024"/>
          <a:ext cx="8077200" cy="1561148"/>
        </p:xfrm>
        <a:graphic>
          <a:graphicData uri="http://schemas.openxmlformats.org/drawingml/2006/table">
            <a:tbl>
              <a:tblPr/>
              <a:tblGrid>
                <a:gridCol w="1600200"/>
                <a:gridCol w="2514600"/>
                <a:gridCol w="2057400"/>
                <a:gridCol w="1905000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Processors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5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Fedora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Kernel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2.6.31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– 2.0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Quad-Core AMD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Opteron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NetEffect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10GigE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Fujitsu 10GigE Switch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2" name="Rectangle 231"/>
          <p:cNvSpPr>
            <a:spLocks noChangeArrowheads="1"/>
          </p:cNvSpPr>
          <p:nvPr/>
        </p:nvSpPr>
        <p:spPr bwMode="auto">
          <a:xfrm>
            <a:off x="2528888" y="2047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1293" name="Text Box 239"/>
          <p:cNvSpPr txBox="1">
            <a:spLocks noChangeArrowheads="1"/>
          </p:cNvSpPr>
          <p:nvPr/>
        </p:nvSpPr>
        <p:spPr bwMode="auto">
          <a:xfrm>
            <a:off x="533400" y="6858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CA" sz="1800"/>
          </a:p>
        </p:txBody>
      </p:sp>
      <p:sp>
        <p:nvSpPr>
          <p:cNvPr id="11294" name="Text Box 240"/>
          <p:cNvSpPr txBox="1">
            <a:spLocks noChangeArrowheads="1"/>
          </p:cNvSpPr>
          <p:nvPr/>
        </p:nvSpPr>
        <p:spPr bwMode="auto">
          <a:xfrm>
            <a:off x="609600" y="6858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CA" sz="2400" dirty="0"/>
              <a:t> </a:t>
            </a:r>
            <a:r>
              <a:rPr lang="en-CA" sz="2400" dirty="0" smtClean="0"/>
              <a:t>Network Performance data collected using custom </a:t>
            </a:r>
            <a:r>
              <a:rPr lang="en-CA" sz="2400" dirty="0" err="1" smtClean="0"/>
              <a:t>microbenchmark</a:t>
            </a:r>
            <a:r>
              <a:rPr lang="en-CA" sz="2400" dirty="0" smtClean="0"/>
              <a:t> suite for software iWARP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CA" sz="2400" dirty="0" smtClean="0"/>
              <a:t>Application results collected using a custom socket interface to software iWARP and the following software: </a:t>
            </a:r>
          </a:p>
          <a:p>
            <a:pPr>
              <a:spcBef>
                <a:spcPct val="50000"/>
              </a:spcBef>
            </a:pPr>
            <a:r>
              <a:rPr lang="en-CA" sz="2400" dirty="0" err="1" smtClean="0"/>
              <a:t>VideoLan’s</a:t>
            </a:r>
            <a:r>
              <a:rPr lang="en-CA" sz="2400" dirty="0" smtClean="0"/>
              <a:t> VLC (</a:t>
            </a:r>
            <a:r>
              <a:rPr lang="en-US" sz="2400" dirty="0" smtClean="0"/>
              <a:t>http://www.videolan.org/vlc) </a:t>
            </a:r>
            <a:r>
              <a:rPr lang="en-CA" sz="2400" dirty="0" smtClean="0"/>
              <a:t> </a:t>
            </a:r>
          </a:p>
          <a:p>
            <a:pPr>
              <a:spcBef>
                <a:spcPct val="50000"/>
              </a:spcBef>
            </a:pPr>
            <a:r>
              <a:rPr lang="en-CA" sz="2400" dirty="0" err="1" smtClean="0"/>
              <a:t>SIPp</a:t>
            </a:r>
            <a:r>
              <a:rPr lang="en-CA" sz="2400" dirty="0" smtClean="0"/>
              <a:t> (</a:t>
            </a:r>
            <a:r>
              <a:rPr lang="en-US" sz="2400" dirty="0" smtClean="0"/>
              <a:t>http://sipp.sourceforge.net)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373216"/>
            <a:ext cx="813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UD Send/</a:t>
            </a:r>
            <a:r>
              <a:rPr lang="en-CA" sz="1400" dirty="0" err="1" smtClean="0"/>
              <a:t>Recv</a:t>
            </a:r>
            <a:r>
              <a:rPr lang="en-CA" sz="1400" dirty="0" smtClean="0"/>
              <a:t> first proposed in: Mohammad J. </a:t>
            </a:r>
            <a:r>
              <a:rPr lang="en-CA" sz="1400" dirty="0" err="1" smtClean="0"/>
              <a:t>Rashti</a:t>
            </a:r>
            <a:r>
              <a:rPr lang="en-CA" sz="1400" dirty="0" smtClean="0"/>
              <a:t>, Ryan E. Grant, </a:t>
            </a:r>
            <a:r>
              <a:rPr lang="en-CA" sz="1400" dirty="0" err="1" smtClean="0"/>
              <a:t>Pavan</a:t>
            </a:r>
            <a:r>
              <a:rPr lang="en-CA" sz="1400" dirty="0" smtClean="0"/>
              <a:t> </a:t>
            </a:r>
            <a:r>
              <a:rPr lang="en-CA" sz="1400" dirty="0" err="1" smtClean="0"/>
              <a:t>Balaji</a:t>
            </a:r>
            <a:r>
              <a:rPr lang="en-CA" sz="1400" dirty="0" smtClean="0"/>
              <a:t>, and Ahmad </a:t>
            </a:r>
            <a:r>
              <a:rPr lang="en-CA" sz="1400" dirty="0" err="1" smtClean="0"/>
              <a:t>Afsahi</a:t>
            </a:r>
            <a:r>
              <a:rPr lang="en-CA" sz="1400" dirty="0" smtClean="0"/>
              <a:t>, "iWARP Redefined: Scalable Connectionless Communication over High-Speed Ethernet", 17th </a:t>
            </a:r>
            <a:r>
              <a:rPr lang="en-CA" sz="1400" i="1" dirty="0" smtClean="0"/>
              <a:t>International Conference on High Performance Computing (</a:t>
            </a:r>
            <a:r>
              <a:rPr lang="en-CA" sz="1400" i="1" dirty="0" err="1" smtClean="0"/>
              <a:t>HiPC</a:t>
            </a:r>
            <a:r>
              <a:rPr lang="en-CA" sz="1400" i="1" dirty="0" smtClean="0"/>
              <a:t> 2010),</a:t>
            </a:r>
            <a:r>
              <a:rPr lang="en-CA" sz="1400" dirty="0" smtClean="0"/>
              <a:t> </a:t>
            </a:r>
            <a:r>
              <a:rPr lang="en-CA" sz="1400" dirty="0" err="1" smtClean="0"/>
              <a:t>Goa</a:t>
            </a:r>
            <a:r>
              <a:rPr lang="en-CA" sz="1400" dirty="0" smtClean="0"/>
              <a:t>, India, December 19-22, 2010.</a:t>
            </a:r>
            <a:endParaRPr lang="en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Microbenchmark</a:t>
            </a:r>
            <a:r>
              <a:rPr lang="en-US" dirty="0" smtClean="0"/>
              <a:t> Results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057525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2292" name="Rectangle 407"/>
          <p:cNvSpPr>
            <a:spLocks noChangeArrowheads="1"/>
          </p:cNvSpPr>
          <p:nvPr/>
        </p:nvSpPr>
        <p:spPr bwMode="auto">
          <a:xfrm>
            <a:off x="3386138" y="269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2294" name="Rectangle 409"/>
          <p:cNvSpPr>
            <a:spLocks noChangeArrowheads="1"/>
          </p:cNvSpPr>
          <p:nvPr/>
        </p:nvSpPr>
        <p:spPr bwMode="auto">
          <a:xfrm>
            <a:off x="335280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2295" name="Text Box 410"/>
          <p:cNvSpPr txBox="1">
            <a:spLocks noChangeArrowheads="1"/>
          </p:cNvSpPr>
          <p:nvPr/>
        </p:nvSpPr>
        <p:spPr bwMode="auto">
          <a:xfrm>
            <a:off x="228600" y="6096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CA" dirty="0"/>
              <a:t> </a:t>
            </a:r>
            <a:r>
              <a:rPr lang="en-CA" sz="1800" dirty="0"/>
              <a:t> </a:t>
            </a:r>
            <a:r>
              <a:rPr lang="en-CA" sz="2400" dirty="0" smtClean="0"/>
              <a:t>UD RDMA Write-Record has the lowest small message latency, similar to UD Send/</a:t>
            </a:r>
            <a:r>
              <a:rPr lang="en-CA" sz="2400" dirty="0" err="1" smtClean="0"/>
              <a:t>Recv</a:t>
            </a:r>
            <a:endParaRPr lang="en-CA" sz="2400" dirty="0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3238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043238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038475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2303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704856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Motivation</a:t>
            </a:r>
          </a:p>
          <a:p>
            <a:pPr eaLnBrk="1" hangingPunct="1"/>
            <a:r>
              <a:rPr lang="en-US" sz="2800" dirty="0" smtClean="0"/>
              <a:t>Background Information</a:t>
            </a:r>
          </a:p>
          <a:p>
            <a:pPr eaLnBrk="1" hangingPunct="1"/>
            <a:r>
              <a:rPr lang="en-US" sz="2800" dirty="0" smtClean="0"/>
              <a:t>Design</a:t>
            </a:r>
          </a:p>
          <a:p>
            <a:pPr eaLnBrk="1" hangingPunct="1"/>
            <a:r>
              <a:rPr lang="en-US" sz="2800" dirty="0" smtClean="0"/>
              <a:t>Experimental Framework and Results</a:t>
            </a:r>
          </a:p>
          <a:p>
            <a:pPr lvl="1" eaLnBrk="1" hangingPunct="1"/>
            <a:r>
              <a:rPr lang="en-US" dirty="0" err="1" smtClean="0"/>
              <a:t>Microbenchmarks</a:t>
            </a:r>
            <a:endParaRPr lang="en-US" dirty="0" smtClean="0"/>
          </a:p>
          <a:p>
            <a:pPr lvl="1" eaLnBrk="1" hangingPunct="1"/>
            <a:r>
              <a:rPr lang="en-US" dirty="0" smtClean="0"/>
              <a:t>Applications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Conclusions</a:t>
            </a:r>
          </a:p>
          <a:p>
            <a:pPr lvl="1" eaLnBrk="1" hangingPunct="1"/>
            <a:r>
              <a:rPr lang="en-US" dirty="0" smtClean="0"/>
              <a:t>Future Work</a:t>
            </a:r>
          </a:p>
          <a:p>
            <a:pPr eaLnBrk="1" hangingPunct="1"/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Baseline Multi-Stream Performance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smtClean="0"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CA" smtClean="0">
              <a:cs typeface="Times New Roman" pitchFamily="18" charset="0"/>
            </a:endParaRPr>
          </a:p>
        </p:txBody>
      </p:sp>
      <p:sp>
        <p:nvSpPr>
          <p:cNvPr id="13317" name="Rectangle 70"/>
          <p:cNvSpPr>
            <a:spLocks noChangeArrowheads="1"/>
          </p:cNvSpPr>
          <p:nvPr/>
        </p:nvSpPr>
        <p:spPr bwMode="auto">
          <a:xfrm>
            <a:off x="3352800" y="2681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3318" name="Text Box 71"/>
          <p:cNvSpPr txBox="1">
            <a:spLocks noChangeArrowheads="1"/>
          </p:cNvSpPr>
          <p:nvPr/>
        </p:nvSpPr>
        <p:spPr bwMode="auto">
          <a:xfrm>
            <a:off x="533400" y="609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CA" sz="2000" dirty="0"/>
              <a:t> </a:t>
            </a:r>
            <a:r>
              <a:rPr lang="en-CA" sz="2000" dirty="0" smtClean="0"/>
              <a:t>RDMA Write-Record also has higher bandwidth for larger message sizes, and outperforms at medium message sizes as well</a:t>
            </a:r>
            <a:endParaRPr lang="en-CA" sz="2000" dirty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043238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3322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7704856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Microbenchmark</a:t>
            </a:r>
            <a:r>
              <a:rPr lang="en-US" dirty="0" smtClean="0"/>
              <a:t> Results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548680"/>
            <a:ext cx="7772400" cy="5410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RDMA Write-Record is more loss tolerant for large messages than Send/</a:t>
            </a:r>
            <a:r>
              <a:rPr lang="en-US" sz="1800" dirty="0" err="1" smtClean="0"/>
              <a:t>Recv</a:t>
            </a:r>
            <a:r>
              <a:rPr lang="en-US" sz="1800" dirty="0" smtClean="0"/>
              <a:t> as well, as it delivers partial messages  (messages may span multiple 64K UDP messages)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048000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4345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4248472" cy="4824536"/>
          </a:xfrm>
          <a:prstGeom prst="rect">
            <a:avLst/>
          </a:prstGeom>
          <a:noFill/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4347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84784"/>
            <a:ext cx="4392488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Microbenchmark</a:t>
            </a:r>
            <a:r>
              <a:rPr lang="en-CA" dirty="0" smtClean="0"/>
              <a:t> 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RDMA Write-Record provides good performance</a:t>
            </a:r>
          </a:p>
          <a:p>
            <a:pPr lvl="1"/>
            <a:r>
              <a:rPr lang="en-CA" dirty="0" smtClean="0"/>
              <a:t>Beats RC RDMA Write at the most important message sizes for latency and bandwidth</a:t>
            </a:r>
          </a:p>
          <a:p>
            <a:pPr lvl="1"/>
            <a:r>
              <a:rPr lang="en-CA" dirty="0" smtClean="0"/>
              <a:t>Improves upon UD Send/</a:t>
            </a:r>
            <a:r>
              <a:rPr lang="en-CA" dirty="0" err="1" smtClean="0"/>
              <a:t>Recv</a:t>
            </a:r>
            <a:endParaRPr lang="en-CA" dirty="0" smtClean="0"/>
          </a:p>
          <a:p>
            <a:r>
              <a:rPr lang="en-CA" dirty="0" smtClean="0"/>
              <a:t>RDMA Write-Record fits well within existing socket semantics, enabling easy adoption</a:t>
            </a:r>
          </a:p>
          <a:p>
            <a:pPr lvl="1"/>
            <a:r>
              <a:rPr lang="en-CA" dirty="0" smtClean="0"/>
              <a:t>Removes MPA layer complexity as well as TCP bottlenecks to enhance performance and reduce overall stack complexity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CA" sz="3600" dirty="0" smtClean="0"/>
              <a:t>Application Performance Results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Tested with Media Streaming and SIP phone applications for performance</a:t>
            </a:r>
          </a:p>
          <a:p>
            <a:pPr lvl="1"/>
            <a:r>
              <a:rPr lang="en-CA" dirty="0" smtClean="0"/>
              <a:t>Developed a sockets to verbs interface to allow existing applications to use software iWARP stack (UD/RC iWARP)</a:t>
            </a:r>
          </a:p>
          <a:p>
            <a:pPr lvl="1"/>
            <a:r>
              <a:rPr lang="en-CA" dirty="0" smtClean="0"/>
              <a:t>Lightweight interface to test functionality</a:t>
            </a:r>
          </a:p>
          <a:p>
            <a:pPr lvl="2"/>
            <a:r>
              <a:rPr lang="en-CA" dirty="0" smtClean="0"/>
              <a:t>Formally specified socket interface would be helpful in facilitating acceptance</a:t>
            </a:r>
          </a:p>
          <a:p>
            <a:pPr lvl="2"/>
            <a:r>
              <a:rPr lang="en-CA" dirty="0" smtClean="0"/>
              <a:t>Operates in one iWARP transport mode at a time only, RC or UD.</a:t>
            </a:r>
          </a:p>
          <a:p>
            <a:pPr lvl="2"/>
            <a:r>
              <a:rPr lang="en-CA" dirty="0" smtClean="0"/>
              <a:t>Sockets Direct Protocol is available for RC mode hardware (not compatible with software iWARP)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VLC Performance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320040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5536" y="620688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 smtClean="0"/>
              <a:t>VLC performance shows significantly less buffering time required for UD iWARP over RC iWARP, a 74% average improvement.</a:t>
            </a:r>
            <a:endParaRPr lang="en-CA" sz="2000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8441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8352928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SIP Performance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10515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10515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100388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055938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5536" y="692696"/>
            <a:ext cx="8352928" cy="5410200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 smtClean="0"/>
              <a:t>Sip shows a 43.1% improvement in response times using UD over RC (send/</a:t>
            </a:r>
            <a:r>
              <a:rPr lang="en-CA" sz="1800" dirty="0" err="1" smtClean="0"/>
              <a:t>recv</a:t>
            </a:r>
            <a:r>
              <a:rPr lang="en-CA" sz="1800" dirty="0" smtClean="0"/>
              <a:t> and RDMA Write (Record) are statistically tied in performance for this test)</a:t>
            </a:r>
            <a:endParaRPr lang="en-CA" sz="1800" dirty="0"/>
          </a:p>
        </p:txBody>
      </p:sp>
      <p:sp>
        <p:nvSpPr>
          <p:cNvPr id="20489" name="Rectangle 10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0488" name="Picture 103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Performance Discussion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dirty="0" smtClean="0"/>
              <a:t>Performance with UD is better than with RC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Software solution is still using TCP/IP and UDP stacks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OS related overhead in both cases is similar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Performance benefits from simpler UDP transport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Hardware solutions would show benefit from having no target CPU involvement required for data reception (no posted </a:t>
            </a:r>
            <a:r>
              <a:rPr lang="en-CA" dirty="0" err="1" smtClean="0"/>
              <a:t>recvs</a:t>
            </a:r>
            <a:r>
              <a:rPr lang="en-CA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Target system can receive information without local machine work request</a:t>
            </a:r>
          </a:p>
          <a:p>
            <a:pPr>
              <a:lnSpc>
                <a:spcPct val="90000"/>
              </a:lnSpc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Memory Usage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390775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81000" y="533400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The memory usage of a UD solution for a SIP application can be significantly less than that of an RC solution (24.1% @ 10000 clients)</a:t>
            </a:r>
            <a:endParaRPr lang="en-US" sz="2000" dirty="0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3352800" y="2681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648200" y="5867400"/>
            <a:ext cx="17938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en-CA" sz="2100" b="1">
              <a:latin typeface="Arial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64896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Memory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Memory usage calculated using whole application memory usage as well as memory usage from the slab.</a:t>
            </a:r>
          </a:p>
          <a:p>
            <a:r>
              <a:rPr lang="en-CA" dirty="0" smtClean="0"/>
              <a:t>Improvement of 24.1% @10000 users contrasts to theoretical improvement of 28.1%</a:t>
            </a:r>
          </a:p>
          <a:p>
            <a:pPr lvl="1"/>
            <a:r>
              <a:rPr lang="en-CA" dirty="0" smtClean="0"/>
              <a:t>Difference is in SIP application’s requirement to store information on active UDP clients</a:t>
            </a:r>
          </a:p>
          <a:p>
            <a:r>
              <a:rPr lang="en-CA" dirty="0" smtClean="0"/>
              <a:t>Scalability and offloaded networking for iWARP UD hardware are promising for increasing server capacity and throughput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Motivation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Existing RDMA designs do not provide support for RDMA write operations over unreliable datagram (UD) transports</a:t>
            </a:r>
          </a:p>
          <a:p>
            <a:r>
              <a:rPr lang="en-CA" dirty="0" smtClean="0"/>
              <a:t>Popular applications use datagrams</a:t>
            </a:r>
          </a:p>
          <a:p>
            <a:pPr lvl="1"/>
            <a:r>
              <a:rPr lang="en-CA" dirty="0" smtClean="0"/>
              <a:t>video on demand streaming </a:t>
            </a:r>
          </a:p>
          <a:p>
            <a:pPr lvl="1"/>
            <a:r>
              <a:rPr lang="en-CA" dirty="0" smtClean="0"/>
              <a:t>high-speed financial trading applications</a:t>
            </a:r>
          </a:p>
          <a:p>
            <a:r>
              <a:rPr lang="en-CA" dirty="0" smtClean="0"/>
              <a:t>Desirable to leverage RDMA technology to improve application performance </a:t>
            </a:r>
          </a:p>
          <a:p>
            <a:r>
              <a:rPr lang="en-CA" dirty="0" smtClean="0"/>
              <a:t>Improve performance of inter-node communication for Ethernet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Motivation</a:t>
            </a:r>
          </a:p>
          <a:p>
            <a:pPr eaLnBrk="1" hangingPunct="1"/>
            <a:r>
              <a:rPr lang="en-US" sz="2800" dirty="0" smtClean="0"/>
              <a:t>Background Information</a:t>
            </a:r>
          </a:p>
          <a:p>
            <a:pPr eaLnBrk="1" hangingPunct="1"/>
            <a:r>
              <a:rPr lang="en-US" sz="2800" dirty="0" smtClean="0"/>
              <a:t>Design</a:t>
            </a:r>
          </a:p>
          <a:p>
            <a:pPr eaLnBrk="1" hangingPunct="1"/>
            <a:r>
              <a:rPr lang="en-US" sz="2800" dirty="0" smtClean="0"/>
              <a:t>Experimental Framework and Results</a:t>
            </a:r>
          </a:p>
          <a:p>
            <a:pPr lvl="1" eaLnBrk="1" hangingPunct="1"/>
            <a:r>
              <a:rPr lang="en-US" dirty="0" err="1" smtClean="0"/>
              <a:t>Microbenchmarks</a:t>
            </a:r>
            <a:endParaRPr lang="en-US" dirty="0" smtClean="0"/>
          </a:p>
          <a:p>
            <a:pPr lvl="1" eaLnBrk="1" hangingPunct="1"/>
            <a:r>
              <a:rPr lang="en-US" dirty="0" smtClean="0"/>
              <a:t>Applications</a:t>
            </a:r>
            <a:endParaRPr lang="en-US" sz="2400" dirty="0" smtClean="0"/>
          </a:p>
          <a:p>
            <a:pPr eaLnBrk="1" hangingPunct="1"/>
            <a:r>
              <a:rPr lang="en-US" sz="2800" b="1" dirty="0" smtClean="0"/>
              <a:t>Conclusions</a:t>
            </a:r>
          </a:p>
          <a:p>
            <a:pPr lvl="1" eaLnBrk="1" hangingPunct="1"/>
            <a:r>
              <a:rPr lang="en-US" dirty="0" smtClean="0"/>
              <a:t>Future Work</a:t>
            </a:r>
          </a:p>
          <a:p>
            <a:pPr eaLnBrk="1" hangingPunct="1"/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 smtClean="0"/>
              <a:t>RDMA Write-Record is the first one-sided RDMA operation operable over UD on iWARP</a:t>
            </a:r>
          </a:p>
          <a:p>
            <a:r>
              <a:rPr lang="en-CA" sz="2800" dirty="0" smtClean="0"/>
              <a:t>RDMA Write-Record allows for data transfer that can tolerate packet loss</a:t>
            </a:r>
          </a:p>
          <a:p>
            <a:r>
              <a:rPr lang="en-CA" sz="2800" dirty="0" smtClean="0"/>
              <a:t>UD solution is more scalable than connection based one</a:t>
            </a:r>
          </a:p>
          <a:p>
            <a:r>
              <a:rPr lang="en-CA" sz="2800" dirty="0" smtClean="0"/>
              <a:t>Full specifications for a two-sided Send/</a:t>
            </a:r>
            <a:r>
              <a:rPr lang="en-CA" sz="2800" dirty="0" err="1" smtClean="0"/>
              <a:t>Recv</a:t>
            </a:r>
            <a:r>
              <a:rPr lang="en-CA" sz="2800" dirty="0" smtClean="0"/>
              <a:t> and one-sided RDMA Write-Record over iWARP are now available</a:t>
            </a:r>
          </a:p>
          <a:p>
            <a:r>
              <a:rPr lang="en-CA" sz="2800" dirty="0" smtClean="0"/>
              <a:t>Real applications show performance improvements using UD based iWARP </a:t>
            </a:r>
          </a:p>
          <a:p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Extend the work to include a reliable datagram transport, broadening the potential application space</a:t>
            </a:r>
          </a:p>
          <a:p>
            <a:r>
              <a:rPr lang="en-CA" dirty="0" smtClean="0"/>
              <a:t>MPI-RDMA Write-Record interface for HPC applications</a:t>
            </a:r>
          </a:p>
          <a:p>
            <a:r>
              <a:rPr lang="en-CA" dirty="0" smtClean="0"/>
              <a:t>Provide an SDP-like interface for UD iWARP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7" descr="http://c2st.org/wp-content/uploads/2010/01/Argonne-NL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068960"/>
            <a:ext cx="4427984" cy="1889765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Questions?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pic>
        <p:nvPicPr>
          <p:cNvPr id="24585" name="Picture 9" descr="http://www.queensu.ca/resources/images/identity/logo/png/QueensLogo_col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4434880" cy="337235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3568" y="5229200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This work was supported in part by:  Natural Sciences and Engineering Research Council of Canada Grant #RGPIN/238964-2005, Canada Foundation for Innovation and Ontario Innovation Trust Grant #7154, Office of Advanced Scientific Computing Research, Office of Science, U.S.  Department of Energy, under Contract DE-AC02-06CH11357, and the National Science Foundation Grant #0702182</a:t>
            </a:r>
            <a:endParaRPr lang="en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Sandvine</a:t>
            </a:r>
            <a:r>
              <a:rPr lang="en-CA" dirty="0" smtClean="0"/>
              <a:t> Inc. Report from Monday</a:t>
            </a:r>
          </a:p>
          <a:p>
            <a:pPr lvl="1"/>
            <a:r>
              <a:rPr lang="en-CA" dirty="0" err="1" smtClean="0"/>
              <a:t>Netflix</a:t>
            </a:r>
            <a:r>
              <a:rPr lang="en-CA" dirty="0" smtClean="0"/>
              <a:t> consumes 29.7% of peak time bandwidth in North America</a:t>
            </a:r>
          </a:p>
          <a:p>
            <a:pPr lvl="1"/>
            <a:r>
              <a:rPr lang="en-CA" dirty="0" smtClean="0"/>
              <a:t>Real-time entertainment consumes 49.2%</a:t>
            </a:r>
          </a:p>
          <a:p>
            <a:pPr lvl="1"/>
            <a:r>
              <a:rPr lang="en-CA" dirty="0" smtClean="0"/>
              <a:t>Predicting entertainment will consume 55-60% of peak time bandwidth by the end of 2011</a:t>
            </a:r>
          </a:p>
          <a:p>
            <a:pPr lvl="1"/>
            <a:r>
              <a:rPr lang="en-CA" dirty="0" smtClean="0"/>
              <a:t>RTE and </a:t>
            </a:r>
            <a:r>
              <a:rPr lang="en-CA" dirty="0" err="1" smtClean="0"/>
              <a:t>filesharing</a:t>
            </a:r>
            <a:r>
              <a:rPr lang="en-CA" dirty="0" smtClean="0"/>
              <a:t> consume almost 70% of peak time bandwidth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r>
              <a:rPr lang="en-CA" sz="2000" dirty="0" smtClean="0"/>
              <a:t>	Source: </a:t>
            </a:r>
            <a:r>
              <a:rPr lang="en-CA" sz="2000" dirty="0" err="1" smtClean="0"/>
              <a:t>www.sandvine.com/news/pr_detail.asp?ID</a:t>
            </a:r>
            <a:r>
              <a:rPr lang="en-CA" sz="2000" dirty="0" smtClean="0"/>
              <a:t>=312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Motivation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use UD?</a:t>
            </a:r>
          </a:p>
          <a:p>
            <a:pPr lvl="1"/>
            <a:r>
              <a:rPr lang="en-CA" dirty="0" smtClean="0"/>
              <a:t>Scalability, no need for connections</a:t>
            </a:r>
          </a:p>
          <a:p>
            <a:pPr lvl="1"/>
            <a:r>
              <a:rPr lang="en-CA" dirty="0" smtClean="0"/>
              <a:t>Speed, no TCP congestion control</a:t>
            </a:r>
          </a:p>
          <a:p>
            <a:pPr lvl="1"/>
            <a:r>
              <a:rPr lang="en-CA" dirty="0" smtClean="0"/>
              <a:t>Simplicity, less complex implementation for UD offloading than a TOE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Drawbacks to UD?</a:t>
            </a:r>
          </a:p>
          <a:p>
            <a:pPr lvl="1"/>
            <a:r>
              <a:rPr lang="en-CA" dirty="0" smtClean="0"/>
              <a:t>Unreliability</a:t>
            </a:r>
          </a:p>
          <a:p>
            <a:pPr lvl="1"/>
            <a:r>
              <a:rPr lang="en-CA" dirty="0" smtClean="0"/>
              <a:t>Potential packet loss from congestion</a:t>
            </a:r>
          </a:p>
          <a:p>
            <a:pPr lvl="1">
              <a:buFontTx/>
              <a:buNone/>
            </a:pPr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Motivation</a:t>
            </a:r>
          </a:p>
          <a:p>
            <a:pPr eaLnBrk="1" hangingPunct="1"/>
            <a:r>
              <a:rPr lang="en-US" sz="2800" b="1" dirty="0" smtClean="0"/>
              <a:t>Background Information</a:t>
            </a:r>
          </a:p>
          <a:p>
            <a:pPr eaLnBrk="1" hangingPunct="1"/>
            <a:r>
              <a:rPr lang="en-US" sz="2800" dirty="0" smtClean="0"/>
              <a:t>Design</a:t>
            </a:r>
          </a:p>
          <a:p>
            <a:pPr eaLnBrk="1" hangingPunct="1"/>
            <a:r>
              <a:rPr lang="en-US" sz="2800" dirty="0" smtClean="0"/>
              <a:t>Experimental Framework and Results</a:t>
            </a:r>
          </a:p>
          <a:p>
            <a:pPr lvl="1" eaLnBrk="1" hangingPunct="1"/>
            <a:r>
              <a:rPr lang="en-US" dirty="0" err="1" smtClean="0"/>
              <a:t>Microbenchmarks</a:t>
            </a:r>
            <a:endParaRPr lang="en-US" dirty="0" smtClean="0"/>
          </a:p>
          <a:p>
            <a:pPr lvl="1" eaLnBrk="1" hangingPunct="1"/>
            <a:r>
              <a:rPr lang="en-US" dirty="0" smtClean="0"/>
              <a:t>Applications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Conclusions</a:t>
            </a:r>
          </a:p>
          <a:p>
            <a:pPr lvl="1" eaLnBrk="1" hangingPunct="1"/>
            <a:r>
              <a:rPr lang="en-US" dirty="0" smtClean="0"/>
              <a:t>Future Work</a:t>
            </a:r>
          </a:p>
          <a:p>
            <a:pPr eaLnBrk="1" hangingPunct="1"/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Background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iWARP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Remote Direct Memory Access over Ethernet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Standard built on TCP or SCTP lower layer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Queue pair based network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Untagged and tagged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Untagged, sent data matched with a posted receive for local data placement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Tagged, sender aware of remote memory window and provides target memory location</a:t>
            </a:r>
            <a:endParaRPr lang="en-CA" dirty="0" smtClean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Background Information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019425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38125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062288" y="2205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0183" name="AutoShape 7"/>
          <p:cNvSpPr>
            <a:spLocks noRot="1" noChangeAspect="1" noMove="1" noResize="1" noChangeArrowheads="1"/>
          </p:cNvSpPr>
          <p:nvPr/>
        </p:nvSpPr>
        <p:spPr bwMode="auto">
          <a:xfrm>
            <a:off x="3062288" y="2205038"/>
            <a:ext cx="3019425" cy="2447925"/>
          </a:xfrm>
          <a:prstGeom prst="rect">
            <a:avLst/>
          </a:prstGeom>
          <a:noFill/>
        </p:spPr>
        <p:txBody>
          <a:bodyPr/>
          <a:lstStyle/>
          <a:p>
            <a:endParaRPr lang="en-CA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062288" y="2205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0185" name="AutoShape 9"/>
          <p:cNvSpPr>
            <a:spLocks noRot="1" noChangeAspect="1" noMove="1" noResize="1" noChangeArrowheads="1"/>
          </p:cNvSpPr>
          <p:nvPr/>
        </p:nvSpPr>
        <p:spPr bwMode="auto">
          <a:xfrm>
            <a:off x="3062288" y="2205038"/>
            <a:ext cx="3019425" cy="2447925"/>
          </a:xfrm>
          <a:prstGeom prst="rect">
            <a:avLst/>
          </a:prstGeom>
          <a:noFill/>
        </p:spPr>
        <p:txBody>
          <a:bodyPr/>
          <a:lstStyle/>
          <a:p>
            <a:endParaRPr lang="en-CA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457200" y="609600"/>
            <a:ext cx="830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/>
              <a:t>iWARP (UD) Stack versus Kernel TCP/IP Stack</a:t>
            </a:r>
          </a:p>
        </p:txBody>
      </p:sp>
      <p:pic>
        <p:nvPicPr>
          <p:cNvPr id="50214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2736"/>
            <a:ext cx="80748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530739" cy="46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Elbow Connector 25"/>
          <p:cNvCxnSpPr/>
          <p:nvPr/>
        </p:nvCxnSpPr>
        <p:spPr>
          <a:xfrm flipV="1">
            <a:off x="4788024" y="4725144"/>
            <a:ext cx="720080" cy="576064"/>
          </a:xfrm>
          <a:prstGeom prst="bentConnector3">
            <a:avLst>
              <a:gd name="adj1" fmla="val 497"/>
            </a:avLst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4788024" y="4725144"/>
            <a:ext cx="720080" cy="576064"/>
          </a:xfrm>
          <a:prstGeom prst="bentConnector3">
            <a:avLst>
              <a:gd name="adj1" fmla="val 497"/>
            </a:avLst>
          </a:prstGeom>
          <a:ln w="31750" cap="sq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 Information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1000" y="458788"/>
            <a:ext cx="8534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CA" sz="3200"/>
              <a:t>Traditional iWARP RDMA Write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763688" y="5661248"/>
            <a:ext cx="576064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19572" y="3753036"/>
            <a:ext cx="648072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1403648" y="2060848"/>
            <a:ext cx="2016224" cy="432048"/>
          </a:xfrm>
          <a:prstGeom prst="bentConnector3">
            <a:avLst>
              <a:gd name="adj1" fmla="val 50000"/>
            </a:avLst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6012160" y="2132856"/>
            <a:ext cx="1368152" cy="792088"/>
          </a:xfrm>
          <a:prstGeom prst="bentConnector3">
            <a:avLst>
              <a:gd name="adj1" fmla="val 50000"/>
            </a:avLst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379518" y="3789040"/>
            <a:ext cx="576858" cy="794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6660232" y="5589240"/>
            <a:ext cx="720080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292080" y="5589240"/>
            <a:ext cx="504056" cy="158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1640" y="594928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1. Verbs Request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3356992"/>
            <a:ext cx="677108" cy="28083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 smtClean="0"/>
              <a:t>2. iWARP stack applies tagged header (</a:t>
            </a:r>
            <a:r>
              <a:rPr lang="en-CA" dirty="0" err="1" smtClean="0"/>
              <a:t>STag</a:t>
            </a:r>
            <a:r>
              <a:rPr lang="en-CA" dirty="0" smtClean="0"/>
              <a:t> and offset)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162880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Data sent to target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7164288" y="191683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4. Data received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8466892" y="3501008"/>
            <a:ext cx="677108" cy="26642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 smtClean="0"/>
              <a:t>5. Data written into memory based on </a:t>
            </a:r>
            <a:r>
              <a:rPr lang="en-CA" dirty="0" err="1" smtClean="0"/>
              <a:t>STag</a:t>
            </a:r>
            <a:r>
              <a:rPr lang="en-CA" dirty="0" smtClean="0"/>
              <a:t> and offset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323528" y="3573016"/>
            <a:ext cx="430887" cy="25359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 smtClean="0"/>
              <a:t>6. Send request posted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70080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7. Send request data sent to target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6516216" y="155679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8. Incoming data matched to </a:t>
            </a:r>
            <a:r>
              <a:rPr lang="en-CA" dirty="0" err="1" smtClean="0"/>
              <a:t>Recv</a:t>
            </a:r>
            <a:r>
              <a:rPr lang="en-CA" dirty="0" smtClean="0"/>
              <a:t> Request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8460432" y="3933056"/>
            <a:ext cx="430887" cy="22479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/>
              <a:t>9</a:t>
            </a:r>
            <a:r>
              <a:rPr lang="en-CA" dirty="0" smtClean="0"/>
              <a:t>. </a:t>
            </a:r>
            <a:r>
              <a:rPr lang="en-CA" dirty="0" err="1" smtClean="0"/>
              <a:t>Recv</a:t>
            </a:r>
            <a:r>
              <a:rPr lang="en-CA" dirty="0" smtClean="0"/>
              <a:t> request Handled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4427984" y="594928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10. RDMA Write valid after </a:t>
            </a:r>
            <a:r>
              <a:rPr lang="en-CA" dirty="0" err="1" smtClean="0"/>
              <a:t>Recv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0" y="371703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11. Application can access data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328498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Alternatively, the application can poll a bit in memory to determine when write is complete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4067944" y="40770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7. Poll on memory until valid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17193</TotalTime>
  <Words>1498</Words>
  <Application>Microsoft Office PowerPoint</Application>
  <PresentationFormat>On-screen Show (4:3)</PresentationFormat>
  <Paragraphs>241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RDMA Capable iWARP over Datagrams</vt:lpstr>
      <vt:lpstr>Introduction</vt:lpstr>
      <vt:lpstr>Motivation</vt:lpstr>
      <vt:lpstr>Motivation</vt:lpstr>
      <vt:lpstr>Motivation</vt:lpstr>
      <vt:lpstr>Outline</vt:lpstr>
      <vt:lpstr>Background Information</vt:lpstr>
      <vt:lpstr>Background Information</vt:lpstr>
      <vt:lpstr>Background Information</vt:lpstr>
      <vt:lpstr>Background</vt:lpstr>
      <vt:lpstr>Outline</vt:lpstr>
      <vt:lpstr>Design - Challenges with UD Transports</vt:lpstr>
      <vt:lpstr>Challenges with UD</vt:lpstr>
      <vt:lpstr>Challenges with UD</vt:lpstr>
      <vt:lpstr>Background Information</vt:lpstr>
      <vt:lpstr>Solving the Challenges of UD</vt:lpstr>
      <vt:lpstr>Outline</vt:lpstr>
      <vt:lpstr>Experimental Framework</vt:lpstr>
      <vt:lpstr>Microbenchmark Results</vt:lpstr>
      <vt:lpstr>Baseline Multi-Stream Performance</vt:lpstr>
      <vt:lpstr>Microbenchmark Results</vt:lpstr>
      <vt:lpstr>Microbenchmark Summary</vt:lpstr>
      <vt:lpstr>Application Performance Results</vt:lpstr>
      <vt:lpstr>Application Performance</vt:lpstr>
      <vt:lpstr>VLC Performance</vt:lpstr>
      <vt:lpstr>SIP Performance</vt:lpstr>
      <vt:lpstr>Application Performance Discussion</vt:lpstr>
      <vt:lpstr>Application Memory Usage</vt:lpstr>
      <vt:lpstr>Application Memory Usage</vt:lpstr>
      <vt:lpstr>Outline</vt:lpstr>
      <vt:lpstr>Conclusions</vt:lpstr>
      <vt:lpstr>Future Work</vt:lpstr>
      <vt:lpstr>Questions?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RDMA Capable iWARP over Datagrams</dc:title>
  <dc:creator>Ryan E Grant</dc:creator>
  <cp:lastModifiedBy>Pavan Balaji</cp:lastModifiedBy>
  <cp:revision>169</cp:revision>
  <dcterms:created xsi:type="dcterms:W3CDTF">2005-10-05T12:17:12Z</dcterms:created>
  <dcterms:modified xsi:type="dcterms:W3CDTF">2011-06-16T20:21:18Z</dcterms:modified>
</cp:coreProperties>
</file>