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harts/chart8.xml" ContentType="application/vnd.openxmlformats-officedocument.drawingml.chart+xml"/>
  <Override PartName="/ppt/charts/chart9.xml" ContentType="application/vnd.openxmlformats-officedocument.drawingml.chart+xml"/>
  <Default Extension="gif" ContentType="image/gif"/>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52" r:id="rId3"/>
    <p:sldId id="353" r:id="rId4"/>
    <p:sldId id="354" r:id="rId5"/>
    <p:sldId id="355" r:id="rId6"/>
    <p:sldId id="356" r:id="rId7"/>
    <p:sldId id="329" r:id="rId8"/>
    <p:sldId id="343" r:id="rId9"/>
    <p:sldId id="330" r:id="rId10"/>
    <p:sldId id="331" r:id="rId11"/>
    <p:sldId id="264" r:id="rId12"/>
    <p:sldId id="310" r:id="rId13"/>
    <p:sldId id="345" r:id="rId14"/>
    <p:sldId id="357" r:id="rId15"/>
    <p:sldId id="335" r:id="rId16"/>
    <p:sldId id="336" r:id="rId17"/>
    <p:sldId id="337" r:id="rId18"/>
    <p:sldId id="339" r:id="rId19"/>
    <p:sldId id="340" r:id="rId20"/>
    <p:sldId id="346" r:id="rId21"/>
    <p:sldId id="341" r:id="rId22"/>
    <p:sldId id="348" r:id="rId23"/>
    <p:sldId id="320" r:id="rId24"/>
    <p:sldId id="322" r:id="rId25"/>
    <p:sldId id="349" r:id="rId26"/>
    <p:sldId id="318" r:id="rId27"/>
    <p:sldId id="351" r:id="rId28"/>
    <p:sldId id="324" r:id="rId29"/>
    <p:sldId id="325" r:id="rId30"/>
    <p:sldId id="347" r:id="rId31"/>
    <p:sldId id="334" r:id="rId32"/>
    <p:sldId id="309" r:id="rId33"/>
    <p:sldId id="35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B07A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197" autoAdjust="0"/>
  </p:normalViewPr>
  <p:slideViewPr>
    <p:cSldViewPr>
      <p:cViewPr varScale="1">
        <p:scale>
          <a:sx n="107" d="100"/>
          <a:sy n="107" d="100"/>
        </p:scale>
        <p:origin x="-17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16K cores</a:t>
            </a:r>
          </a:p>
        </c:rich>
      </c:tx>
      <c:layout>
        <c:manualLayout>
          <c:xMode val="edge"/>
          <c:yMode val="edge"/>
          <c:x val="0.40104526407883234"/>
          <c:y val="1.4925373134328361E-2"/>
        </c:manualLayout>
      </c:layout>
    </c:title>
    <c:plotArea>
      <c:layout>
        <c:manualLayout>
          <c:layoutTarget val="inner"/>
          <c:xMode val="edge"/>
          <c:yMode val="edge"/>
          <c:x val="0.24458557811852466"/>
          <c:y val="0.12166666666666683"/>
          <c:w val="0.72325067919141683"/>
          <c:h val="0.55023582873036359"/>
        </c:manualLayout>
      </c:layout>
      <c:lineChart>
        <c:grouping val="standard"/>
        <c:ser>
          <c:idx val="0"/>
          <c:order val="0"/>
          <c:tx>
            <c:strRef>
              <c:f>Sheet1!$B$1</c:f>
              <c:strCache>
                <c:ptCount val="1"/>
                <c:pt idx="0">
                  <c:v>TXYZ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Sheet1!$B$2:$B$22</c:f>
              <c:numCache>
                <c:formatCode>General</c:formatCode>
                <c:ptCount val="21"/>
                <c:pt idx="0">
                  <c:v>53.713000000000001</c:v>
                </c:pt>
                <c:pt idx="1">
                  <c:v>36.74</c:v>
                </c:pt>
                <c:pt idx="2">
                  <c:v>36.598000000000013</c:v>
                </c:pt>
                <c:pt idx="3">
                  <c:v>37.756</c:v>
                </c:pt>
                <c:pt idx="4">
                  <c:v>37.99</c:v>
                </c:pt>
                <c:pt idx="5">
                  <c:v>37.858999999999995</c:v>
                </c:pt>
                <c:pt idx="6">
                  <c:v>38.865000000000002</c:v>
                </c:pt>
                <c:pt idx="7">
                  <c:v>41.508000000000003</c:v>
                </c:pt>
                <c:pt idx="8">
                  <c:v>78.486000000000004</c:v>
                </c:pt>
                <c:pt idx="9">
                  <c:v>110.82799999999999</c:v>
                </c:pt>
                <c:pt idx="10">
                  <c:v>175.27099999999999</c:v>
                </c:pt>
                <c:pt idx="11">
                  <c:v>402.96799999999973</c:v>
                </c:pt>
                <c:pt idx="12">
                  <c:v>742.29400000000055</c:v>
                </c:pt>
                <c:pt idx="13">
                  <c:v>1369.617</c:v>
                </c:pt>
                <c:pt idx="14">
                  <c:v>2613.221</c:v>
                </c:pt>
                <c:pt idx="15">
                  <c:v>4996.1530000000002</c:v>
                </c:pt>
                <c:pt idx="16">
                  <c:v>9718.4989999999834</c:v>
                </c:pt>
                <c:pt idx="17">
                  <c:v>19067.513999999996</c:v>
                </c:pt>
                <c:pt idx="18">
                  <c:v>37661.589</c:v>
                </c:pt>
                <c:pt idx="19">
                  <c:v>74259.774000000005</c:v>
                </c:pt>
                <c:pt idx="20">
                  <c:v>147237.19</c:v>
                </c:pt>
              </c:numCache>
            </c:numRef>
          </c:val>
        </c:ser>
        <c:ser>
          <c:idx val="1"/>
          <c:order val="1"/>
          <c:tx>
            <c:strRef>
              <c:f>Sheet1!$C$1</c:f>
              <c:strCache>
                <c:ptCount val="1"/>
                <c:pt idx="0">
                  <c:v>TZXY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Sheet1!$C$2:$C$22</c:f>
              <c:numCache>
                <c:formatCode>General</c:formatCode>
                <c:ptCount val="21"/>
                <c:pt idx="0">
                  <c:v>53.633000000000003</c:v>
                </c:pt>
                <c:pt idx="1">
                  <c:v>36.691000000000003</c:v>
                </c:pt>
                <c:pt idx="2">
                  <c:v>36.744</c:v>
                </c:pt>
                <c:pt idx="3">
                  <c:v>37.808</c:v>
                </c:pt>
                <c:pt idx="4">
                  <c:v>38.033000000000001</c:v>
                </c:pt>
                <c:pt idx="5">
                  <c:v>37.950999999999993</c:v>
                </c:pt>
                <c:pt idx="6">
                  <c:v>38.884999999999998</c:v>
                </c:pt>
                <c:pt idx="7">
                  <c:v>41.505000000000003</c:v>
                </c:pt>
                <c:pt idx="8">
                  <c:v>50.701000000000001</c:v>
                </c:pt>
                <c:pt idx="9">
                  <c:v>53.903000000000006</c:v>
                </c:pt>
                <c:pt idx="10">
                  <c:v>62.035000000000011</c:v>
                </c:pt>
                <c:pt idx="11">
                  <c:v>105.604</c:v>
                </c:pt>
                <c:pt idx="12">
                  <c:v>173.92400000000001</c:v>
                </c:pt>
                <c:pt idx="13">
                  <c:v>312.01400000000001</c:v>
                </c:pt>
                <c:pt idx="14">
                  <c:v>588.71299999999997</c:v>
                </c:pt>
                <c:pt idx="15">
                  <c:v>1143.99</c:v>
                </c:pt>
                <c:pt idx="16">
                  <c:v>2253.27</c:v>
                </c:pt>
                <c:pt idx="17">
                  <c:v>4460.1550000000034</c:v>
                </c:pt>
                <c:pt idx="18">
                  <c:v>8864.4639999999854</c:v>
                </c:pt>
                <c:pt idx="19">
                  <c:v>17660.91999999998</c:v>
                </c:pt>
                <c:pt idx="20">
                  <c:v>35257.259000000005</c:v>
                </c:pt>
              </c:numCache>
            </c:numRef>
          </c:val>
        </c:ser>
        <c:ser>
          <c:idx val="2"/>
          <c:order val="2"/>
          <c:tx>
            <c:strRef>
              <c:f>Sheet1!$D$1</c:f>
              <c:strCache>
                <c:ptCount val="1"/>
                <c:pt idx="0">
                  <c:v>TYZX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Sheet1!$D$2:$D$22</c:f>
              <c:numCache>
                <c:formatCode>General</c:formatCode>
                <c:ptCount val="21"/>
                <c:pt idx="0">
                  <c:v>53.678000000000011</c:v>
                </c:pt>
                <c:pt idx="1">
                  <c:v>36.812999999999995</c:v>
                </c:pt>
                <c:pt idx="2">
                  <c:v>36.664000000000001</c:v>
                </c:pt>
                <c:pt idx="3">
                  <c:v>37.791000000000011</c:v>
                </c:pt>
                <c:pt idx="4">
                  <c:v>38.025000000000013</c:v>
                </c:pt>
                <c:pt idx="5">
                  <c:v>37.849999999999994</c:v>
                </c:pt>
                <c:pt idx="6">
                  <c:v>38.862000000000002</c:v>
                </c:pt>
                <c:pt idx="7">
                  <c:v>41.465000000000003</c:v>
                </c:pt>
                <c:pt idx="8">
                  <c:v>52.290000000000013</c:v>
                </c:pt>
                <c:pt idx="9">
                  <c:v>63.797000000000011</c:v>
                </c:pt>
                <c:pt idx="10">
                  <c:v>96.353999999999999</c:v>
                </c:pt>
                <c:pt idx="11">
                  <c:v>177.17499999999998</c:v>
                </c:pt>
                <c:pt idx="12">
                  <c:v>323.8829999999997</c:v>
                </c:pt>
                <c:pt idx="13">
                  <c:v>616.53499999999997</c:v>
                </c:pt>
                <c:pt idx="14">
                  <c:v>1207.2070000000001</c:v>
                </c:pt>
                <c:pt idx="15">
                  <c:v>2375.3780000000002</c:v>
                </c:pt>
                <c:pt idx="16">
                  <c:v>4736.7130000000006</c:v>
                </c:pt>
                <c:pt idx="17">
                  <c:v>9427.9889999999832</c:v>
                </c:pt>
                <c:pt idx="18">
                  <c:v>18869.275000000001</c:v>
                </c:pt>
                <c:pt idx="19">
                  <c:v>37499.238999999994</c:v>
                </c:pt>
                <c:pt idx="20">
                  <c:v>75170.134000000005</c:v>
                </c:pt>
              </c:numCache>
            </c:numRef>
          </c:val>
        </c:ser>
        <c:ser>
          <c:idx val="3"/>
          <c:order val="3"/>
          <c:tx>
            <c:strRef>
              <c:f>Sheet1!$E$1</c:f>
              <c:strCache>
                <c:ptCount val="1"/>
                <c:pt idx="0">
                  <c:v>XYZT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Sheet1!$E$2:$E$22</c:f>
              <c:numCache>
                <c:formatCode>General</c:formatCode>
                <c:ptCount val="21"/>
                <c:pt idx="0">
                  <c:v>54.833999999999996</c:v>
                </c:pt>
                <c:pt idx="1">
                  <c:v>36.424000000000007</c:v>
                </c:pt>
                <c:pt idx="2">
                  <c:v>35.553000000000004</c:v>
                </c:pt>
                <c:pt idx="3">
                  <c:v>36.055</c:v>
                </c:pt>
                <c:pt idx="4">
                  <c:v>36.601000000000006</c:v>
                </c:pt>
                <c:pt idx="5">
                  <c:v>36.270000000000003</c:v>
                </c:pt>
                <c:pt idx="6">
                  <c:v>37.273000000000003</c:v>
                </c:pt>
                <c:pt idx="7">
                  <c:v>39.422000000000011</c:v>
                </c:pt>
                <c:pt idx="8">
                  <c:v>49.303000000000004</c:v>
                </c:pt>
                <c:pt idx="9">
                  <c:v>54.114000000000004</c:v>
                </c:pt>
                <c:pt idx="10">
                  <c:v>71.616</c:v>
                </c:pt>
                <c:pt idx="11">
                  <c:v>132.85900000000001</c:v>
                </c:pt>
                <c:pt idx="12">
                  <c:v>235.36200000000014</c:v>
                </c:pt>
                <c:pt idx="13">
                  <c:v>435.38</c:v>
                </c:pt>
                <c:pt idx="14">
                  <c:v>839.73699999999997</c:v>
                </c:pt>
                <c:pt idx="15">
                  <c:v>1648.903</c:v>
                </c:pt>
                <c:pt idx="16">
                  <c:v>3280.5990000000002</c:v>
                </c:pt>
                <c:pt idx="17">
                  <c:v>6530.64</c:v>
                </c:pt>
                <c:pt idx="18">
                  <c:v>13034.22899999999</c:v>
                </c:pt>
                <c:pt idx="19">
                  <c:v>26065.855</c:v>
                </c:pt>
                <c:pt idx="20">
                  <c:v>52174.086000000003</c:v>
                </c:pt>
              </c:numCache>
            </c:numRef>
          </c:val>
        </c:ser>
        <c:ser>
          <c:idx val="4"/>
          <c:order val="4"/>
          <c:tx>
            <c:strRef>
              <c:f>Sheet1!$F$1</c:f>
              <c:strCache>
                <c:ptCount val="1"/>
                <c:pt idx="0">
                  <c:v>CDL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Sheet1!$F$2:$F$22</c:f>
              <c:numCache>
                <c:formatCode>General</c:formatCode>
                <c:ptCount val="21"/>
                <c:pt idx="0">
                  <c:v>53.633000000000003</c:v>
                </c:pt>
                <c:pt idx="1">
                  <c:v>36.424000000000007</c:v>
                </c:pt>
                <c:pt idx="2">
                  <c:v>35.553000000000004</c:v>
                </c:pt>
                <c:pt idx="3">
                  <c:v>36.055</c:v>
                </c:pt>
                <c:pt idx="4">
                  <c:v>36.601000000000006</c:v>
                </c:pt>
                <c:pt idx="5">
                  <c:v>36.270000000000003</c:v>
                </c:pt>
                <c:pt idx="6">
                  <c:v>37.273000000000003</c:v>
                </c:pt>
                <c:pt idx="7">
                  <c:v>39.422000000000011</c:v>
                </c:pt>
                <c:pt idx="8">
                  <c:v>49.303000000000004</c:v>
                </c:pt>
                <c:pt idx="9">
                  <c:v>53.903000000000006</c:v>
                </c:pt>
                <c:pt idx="10">
                  <c:v>62.035000000000011</c:v>
                </c:pt>
                <c:pt idx="11">
                  <c:v>105.604</c:v>
                </c:pt>
                <c:pt idx="12">
                  <c:v>173.92400000000001</c:v>
                </c:pt>
                <c:pt idx="13">
                  <c:v>312.01400000000001</c:v>
                </c:pt>
                <c:pt idx="14">
                  <c:v>588.71299999999997</c:v>
                </c:pt>
                <c:pt idx="15">
                  <c:v>1143.99</c:v>
                </c:pt>
                <c:pt idx="16">
                  <c:v>2253.27</c:v>
                </c:pt>
                <c:pt idx="17">
                  <c:v>4460.1550000000034</c:v>
                </c:pt>
                <c:pt idx="18">
                  <c:v>8864.4639999999854</c:v>
                </c:pt>
                <c:pt idx="19">
                  <c:v>17660.91999999998</c:v>
                </c:pt>
                <c:pt idx="20">
                  <c:v>35257.259000000005</c:v>
                </c:pt>
              </c:numCache>
            </c:numRef>
          </c:val>
        </c:ser>
        <c:marker val="1"/>
        <c:axId val="122110720"/>
        <c:axId val="126241024"/>
      </c:lineChart>
      <c:catAx>
        <c:axId val="122110720"/>
        <c:scaling>
          <c:orientation val="minMax"/>
        </c:scaling>
        <c:axPos val="b"/>
        <c:title>
          <c:tx>
            <c:rich>
              <a:bodyPr/>
              <a:lstStyle/>
              <a:p>
                <a:pPr>
                  <a:defRPr sz="1400"/>
                </a:pPr>
                <a:r>
                  <a:rPr lang="en-US" sz="1400" dirty="0" smtClean="0"/>
                  <a:t>Message Size</a:t>
                </a:r>
                <a:endParaRPr lang="en-US" sz="1400" dirty="0"/>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26241024"/>
        <c:crosses val="autoZero"/>
        <c:auto val="1"/>
        <c:lblAlgn val="ctr"/>
        <c:lblOffset val="100"/>
      </c:catAx>
      <c:valAx>
        <c:axId val="126241024"/>
        <c:scaling>
          <c:orientation val="minMax"/>
          <c:max val="160000"/>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micro-seconds</a:t>
                </a:r>
              </a:p>
            </c:rich>
          </c:tx>
          <c:layout/>
          <c:spPr>
            <a:ln w="3175"/>
          </c:spPr>
        </c:title>
        <c:numFmt formatCode="General" sourceLinked="1"/>
        <c:majorTickMark val="none"/>
        <c:tickLblPos val="nextTo"/>
        <c:txPr>
          <a:bodyPr/>
          <a:lstStyle/>
          <a:p>
            <a:pPr>
              <a:defRPr sz="1400">
                <a:solidFill>
                  <a:schemeClr val="bg2">
                    <a:lumMod val="10000"/>
                  </a:schemeClr>
                </a:solidFill>
              </a:defRPr>
            </a:pPr>
            <a:endParaRPr lang="en-US"/>
          </a:p>
        </c:txPr>
        <c:crossAx val="122110720"/>
        <c:crosses val="autoZero"/>
        <c:crossBetween val="between"/>
        <c:majorUnit val="20000"/>
      </c:valAx>
    </c:plotArea>
    <c:legend>
      <c:legendPos val="b"/>
      <c:layout>
        <c:manualLayout>
          <c:xMode val="edge"/>
          <c:yMode val="edge"/>
          <c:x val="5.0000000000000065E-2"/>
          <c:y val="0.88079856622399944"/>
          <c:w val="0.9"/>
          <c:h val="5.7012379049633882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1MB message size</a:t>
            </a:r>
          </a:p>
        </c:rich>
      </c:tx>
      <c:layout>
        <c:manualLayout>
          <c:xMode val="edge"/>
          <c:yMode val="edge"/>
          <c:x val="0.40104526407883234"/>
          <c:y val="1.4925373134328361E-2"/>
        </c:manualLayout>
      </c:layout>
    </c:title>
    <c:plotArea>
      <c:layout>
        <c:manualLayout>
          <c:layoutTarget val="inner"/>
          <c:xMode val="edge"/>
          <c:yMode val="edge"/>
          <c:x val="0.24458557811852466"/>
          <c:y val="0.12166666666666703"/>
          <c:w val="0.72325067919141683"/>
          <c:h val="0.55023582873036359"/>
        </c:manualLayout>
      </c:layout>
      <c:lineChart>
        <c:grouping val="standard"/>
        <c:ser>
          <c:idx val="0"/>
          <c:order val="0"/>
          <c:tx>
            <c:strRef>
              <c:f>Sheet1!$B$1</c:f>
              <c:strCache>
                <c:ptCount val="1"/>
                <c:pt idx="0">
                  <c:v>TXYZ</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Sheet1!$B$2:$B$16</c:f>
              <c:numCache>
                <c:formatCode>0.000000</c:formatCode>
                <c:ptCount val="15"/>
                <c:pt idx="0">
                  <c:v>0.40990600000000027</c:v>
                </c:pt>
                <c:pt idx="1">
                  <c:v>0.40988100000000022</c:v>
                </c:pt>
                <c:pt idx="2">
                  <c:v>0.53475200000000001</c:v>
                </c:pt>
                <c:pt idx="3">
                  <c:v>0.5354909999999995</c:v>
                </c:pt>
                <c:pt idx="4">
                  <c:v>0.40940300000000007</c:v>
                </c:pt>
                <c:pt idx="5">
                  <c:v>0.41060200000000002</c:v>
                </c:pt>
                <c:pt idx="6">
                  <c:v>0.55567000000000044</c:v>
                </c:pt>
                <c:pt idx="7">
                  <c:v>0.40955400000000008</c:v>
                </c:pt>
                <c:pt idx="8">
                  <c:v>0.47196400000000027</c:v>
                </c:pt>
                <c:pt idx="9">
                  <c:v>0.48496300000000025</c:v>
                </c:pt>
                <c:pt idx="10">
                  <c:v>0.58131099999999936</c:v>
                </c:pt>
                <c:pt idx="11">
                  <c:v>0.65629900000000074</c:v>
                </c:pt>
                <c:pt idx="12">
                  <c:v>1.1678039999999998</c:v>
                </c:pt>
                <c:pt idx="13">
                  <c:v>0.66076600000000041</c:v>
                </c:pt>
                <c:pt idx="14">
                  <c:v>0.66168399999999994</c:v>
                </c:pt>
              </c:numCache>
            </c:numRef>
          </c:val>
        </c:ser>
        <c:ser>
          <c:idx val="1"/>
          <c:order val="1"/>
          <c:tx>
            <c:strRef>
              <c:f>Sheet1!$C$1</c:f>
              <c:strCache>
                <c:ptCount val="1"/>
                <c:pt idx="0">
                  <c:v>TZXY</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Sheet1!$C$2:$C$16</c:f>
              <c:numCache>
                <c:formatCode>0.000000</c:formatCode>
                <c:ptCount val="15"/>
                <c:pt idx="0">
                  <c:v>0.40992800000000035</c:v>
                </c:pt>
                <c:pt idx="1">
                  <c:v>0.40991000000000027</c:v>
                </c:pt>
                <c:pt idx="2">
                  <c:v>0.53979199999999994</c:v>
                </c:pt>
                <c:pt idx="3">
                  <c:v>0.5568379999999995</c:v>
                </c:pt>
                <c:pt idx="4">
                  <c:v>0.40933900000000001</c:v>
                </c:pt>
                <c:pt idx="5">
                  <c:v>0.42106900000000008</c:v>
                </c:pt>
                <c:pt idx="6">
                  <c:v>0.42058800000000035</c:v>
                </c:pt>
                <c:pt idx="7">
                  <c:v>0.41038100000000022</c:v>
                </c:pt>
                <c:pt idx="8">
                  <c:v>0.480491</c:v>
                </c:pt>
                <c:pt idx="9">
                  <c:v>0.36506400000000022</c:v>
                </c:pt>
                <c:pt idx="10">
                  <c:v>0.36508000000000035</c:v>
                </c:pt>
                <c:pt idx="11">
                  <c:v>0.36508400000000035</c:v>
                </c:pt>
                <c:pt idx="12">
                  <c:v>0.51156899999999927</c:v>
                </c:pt>
                <c:pt idx="13">
                  <c:v>0.47453600000000001</c:v>
                </c:pt>
                <c:pt idx="14">
                  <c:v>0.66733799999999999</c:v>
                </c:pt>
              </c:numCache>
            </c:numRef>
          </c:val>
        </c:ser>
        <c:ser>
          <c:idx val="2"/>
          <c:order val="2"/>
          <c:tx>
            <c:strRef>
              <c:f>Sheet1!$D$1</c:f>
              <c:strCache>
                <c:ptCount val="1"/>
                <c:pt idx="0">
                  <c:v>TYZX</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Sheet1!$D$2:$D$16</c:f>
              <c:numCache>
                <c:formatCode>0.000000</c:formatCode>
                <c:ptCount val="15"/>
                <c:pt idx="0">
                  <c:v>0.40992400000000023</c:v>
                </c:pt>
                <c:pt idx="1">
                  <c:v>0.40981500000000026</c:v>
                </c:pt>
                <c:pt idx="2">
                  <c:v>0.54258299999999926</c:v>
                </c:pt>
                <c:pt idx="3">
                  <c:v>0.54808599999999996</c:v>
                </c:pt>
                <c:pt idx="4">
                  <c:v>0.42112500000000008</c:v>
                </c:pt>
                <c:pt idx="5">
                  <c:v>0.42092200000000035</c:v>
                </c:pt>
                <c:pt idx="6">
                  <c:v>0.5660229999999995</c:v>
                </c:pt>
                <c:pt idx="7">
                  <c:v>0.57193300000000002</c:v>
                </c:pt>
                <c:pt idx="8">
                  <c:v>0.4523330000000001</c:v>
                </c:pt>
                <c:pt idx="9">
                  <c:v>0.454758</c:v>
                </c:pt>
                <c:pt idx="10">
                  <c:v>0.66998499999999994</c:v>
                </c:pt>
                <c:pt idx="11">
                  <c:v>0.45393100000000003</c:v>
                </c:pt>
                <c:pt idx="12">
                  <c:v>0.45398400000000022</c:v>
                </c:pt>
                <c:pt idx="13">
                  <c:v>0.45590000000000008</c:v>
                </c:pt>
                <c:pt idx="14">
                  <c:v>0.68814699999999951</c:v>
                </c:pt>
              </c:numCache>
            </c:numRef>
          </c:val>
        </c:ser>
        <c:ser>
          <c:idx val="3"/>
          <c:order val="3"/>
          <c:tx>
            <c:strRef>
              <c:f>Sheet1!$E$1</c:f>
              <c:strCache>
                <c:ptCount val="1"/>
                <c:pt idx="0">
                  <c:v>XYZT</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Sheet1!$E$2:$E$16</c:f>
              <c:numCache>
                <c:formatCode>0.000000</c:formatCode>
                <c:ptCount val="15"/>
                <c:pt idx="0">
                  <c:v>0.31897000000000042</c:v>
                </c:pt>
                <c:pt idx="1">
                  <c:v>0.31896700000000022</c:v>
                </c:pt>
                <c:pt idx="2">
                  <c:v>0.35541900000000026</c:v>
                </c:pt>
                <c:pt idx="3">
                  <c:v>0.35382800000000036</c:v>
                </c:pt>
                <c:pt idx="4">
                  <c:v>0.39061400000000035</c:v>
                </c:pt>
                <c:pt idx="5">
                  <c:v>0.53419799999999951</c:v>
                </c:pt>
                <c:pt idx="6">
                  <c:v>0.67281099999999994</c:v>
                </c:pt>
                <c:pt idx="7">
                  <c:v>0.52120100000000003</c:v>
                </c:pt>
                <c:pt idx="8">
                  <c:v>0.43080000000000035</c:v>
                </c:pt>
                <c:pt idx="9">
                  <c:v>0.43080100000000032</c:v>
                </c:pt>
                <c:pt idx="10">
                  <c:v>0.51965600000000001</c:v>
                </c:pt>
                <c:pt idx="11">
                  <c:v>0.43081100000000022</c:v>
                </c:pt>
                <c:pt idx="12">
                  <c:v>0.43080900000000022</c:v>
                </c:pt>
                <c:pt idx="13">
                  <c:v>1.71871</c:v>
                </c:pt>
                <c:pt idx="14">
                  <c:v>1.7449389999999998</c:v>
                </c:pt>
              </c:numCache>
            </c:numRef>
          </c:val>
        </c:ser>
        <c:ser>
          <c:idx val="4"/>
          <c:order val="4"/>
          <c:tx>
            <c:strRef>
              <c:f>Sheet1!$F$1</c:f>
              <c:strCache>
                <c:ptCount val="1"/>
                <c:pt idx="0">
                  <c:v>CDL</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Sheet1!$F$2:$F$16</c:f>
              <c:numCache>
                <c:formatCode>0.000000</c:formatCode>
                <c:ptCount val="15"/>
                <c:pt idx="0">
                  <c:v>0.31897000000000042</c:v>
                </c:pt>
                <c:pt idx="1">
                  <c:v>0.31896700000000022</c:v>
                </c:pt>
                <c:pt idx="2">
                  <c:v>0.35541900000000026</c:v>
                </c:pt>
                <c:pt idx="3">
                  <c:v>0.35382800000000036</c:v>
                </c:pt>
                <c:pt idx="4">
                  <c:v>0.39061400000000035</c:v>
                </c:pt>
                <c:pt idx="5">
                  <c:v>0.41060200000000002</c:v>
                </c:pt>
                <c:pt idx="6">
                  <c:v>0.42058800000000035</c:v>
                </c:pt>
                <c:pt idx="7">
                  <c:v>0.40955400000000008</c:v>
                </c:pt>
                <c:pt idx="8">
                  <c:v>0.43080000000000035</c:v>
                </c:pt>
                <c:pt idx="9">
                  <c:v>0.36506400000000022</c:v>
                </c:pt>
                <c:pt idx="10">
                  <c:v>0.36508000000000035</c:v>
                </c:pt>
                <c:pt idx="11">
                  <c:v>0.36508400000000035</c:v>
                </c:pt>
                <c:pt idx="12">
                  <c:v>0.43080900000000022</c:v>
                </c:pt>
                <c:pt idx="13">
                  <c:v>0.45590000000000008</c:v>
                </c:pt>
                <c:pt idx="14">
                  <c:v>0.66168399999999994</c:v>
                </c:pt>
              </c:numCache>
            </c:numRef>
          </c:val>
        </c:ser>
        <c:marker val="1"/>
        <c:axId val="132704512"/>
        <c:axId val="132727168"/>
      </c:lineChart>
      <c:catAx>
        <c:axId val="132704512"/>
        <c:scaling>
          <c:orientation val="minMax"/>
        </c:scaling>
        <c:axPos val="b"/>
        <c:title>
          <c:tx>
            <c:rich>
              <a:bodyPr/>
              <a:lstStyle/>
              <a:p>
                <a:pPr>
                  <a:defRPr sz="1400"/>
                </a:pPr>
                <a:r>
                  <a:rPr lang="en-US" sz="1400" dirty="0" smtClean="0"/>
                  <a:t>Number of Processors</a:t>
                </a:r>
                <a:endParaRPr lang="en-US" sz="1400" dirty="0"/>
              </a:p>
            </c:rich>
          </c:tx>
          <c:layout/>
        </c:title>
        <c:majorTickMark val="none"/>
        <c:tickLblPos val="nextTo"/>
        <c:txPr>
          <a:bodyPr/>
          <a:lstStyle/>
          <a:p>
            <a:pPr>
              <a:defRPr sz="1400">
                <a:solidFill>
                  <a:schemeClr val="bg2">
                    <a:lumMod val="10000"/>
                  </a:schemeClr>
                </a:solidFill>
              </a:defRPr>
            </a:pPr>
            <a:endParaRPr lang="en-US"/>
          </a:p>
        </c:txPr>
        <c:crossAx val="132727168"/>
        <c:crosses val="autoZero"/>
        <c:auto val="1"/>
        <c:lblAlgn val="ctr"/>
        <c:lblOffset val="100"/>
      </c:catAx>
      <c:valAx>
        <c:axId val="132727168"/>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seconds</a:t>
                </a:r>
              </a:p>
            </c:rich>
          </c:tx>
          <c:layout/>
        </c:title>
        <c:numFmt formatCode="0.00" sourceLinked="0"/>
        <c:majorTickMark val="none"/>
        <c:tickLblPos val="nextTo"/>
        <c:txPr>
          <a:bodyPr/>
          <a:lstStyle/>
          <a:p>
            <a:pPr>
              <a:defRPr sz="1400">
                <a:solidFill>
                  <a:schemeClr val="bg2">
                    <a:lumMod val="10000"/>
                  </a:schemeClr>
                </a:solidFill>
              </a:defRPr>
            </a:pPr>
            <a:endParaRPr lang="en-US"/>
          </a:p>
        </c:txPr>
        <c:crossAx val="132704512"/>
        <c:crosses val="autoZero"/>
        <c:crossBetween val="between"/>
      </c:valAx>
    </c:plotArea>
    <c:legend>
      <c:legendPos val="b"/>
      <c:layout>
        <c:manualLayout>
          <c:xMode val="edge"/>
          <c:yMode val="edge"/>
          <c:x val="3.5380116959064414E-2"/>
          <c:y val="0.88079856622399944"/>
          <c:w val="0.9"/>
          <c:h val="5.7012379049633972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32K cores</a:t>
            </a:r>
          </a:p>
        </c:rich>
      </c:tx>
      <c:layout>
        <c:manualLayout>
          <c:xMode val="edge"/>
          <c:yMode val="edge"/>
          <c:x val="0.40104526407883234"/>
          <c:y val="1.4925373134328361E-2"/>
        </c:manualLayout>
      </c:layout>
    </c:title>
    <c:plotArea>
      <c:layout>
        <c:manualLayout>
          <c:layoutTarget val="inner"/>
          <c:xMode val="edge"/>
          <c:yMode val="edge"/>
          <c:x val="0.22704171846940191"/>
          <c:y val="0.12166666666666688"/>
          <c:w val="0.74079453884054125"/>
          <c:h val="0.55023582873036359"/>
        </c:manualLayout>
      </c:layout>
      <c:lineChart>
        <c:grouping val="standard"/>
        <c:ser>
          <c:idx val="0"/>
          <c:order val="0"/>
          <c:tx>
            <c:strRef>
              <c:f>Sheet1!$B$1</c:f>
              <c:strCache>
                <c:ptCount val="1"/>
                <c:pt idx="0">
                  <c:v>TXYZ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Sheet1!$B$2:$B$22</c:f>
              <c:numCache>
                <c:formatCode>General</c:formatCode>
                <c:ptCount val="21"/>
                <c:pt idx="0">
                  <c:v>53.322000000000003</c:v>
                </c:pt>
                <c:pt idx="1">
                  <c:v>36.368000000000002</c:v>
                </c:pt>
                <c:pt idx="2">
                  <c:v>36.257000000000005</c:v>
                </c:pt>
                <c:pt idx="3">
                  <c:v>37.383999999999993</c:v>
                </c:pt>
                <c:pt idx="4">
                  <c:v>37.751000000000005</c:v>
                </c:pt>
                <c:pt idx="5">
                  <c:v>37.762000000000036</c:v>
                </c:pt>
                <c:pt idx="6">
                  <c:v>38.721000000000011</c:v>
                </c:pt>
                <c:pt idx="7">
                  <c:v>41.408000000000001</c:v>
                </c:pt>
                <c:pt idx="8">
                  <c:v>77.585999999999999</c:v>
                </c:pt>
                <c:pt idx="9">
                  <c:v>109.574</c:v>
                </c:pt>
                <c:pt idx="10">
                  <c:v>173.595</c:v>
                </c:pt>
                <c:pt idx="11">
                  <c:v>388.48699999999957</c:v>
                </c:pt>
                <c:pt idx="12">
                  <c:v>720.13699999999949</c:v>
                </c:pt>
                <c:pt idx="13">
                  <c:v>1337.51</c:v>
                </c:pt>
                <c:pt idx="14">
                  <c:v>2541.1059999999998</c:v>
                </c:pt>
                <c:pt idx="15">
                  <c:v>4916.3820000000014</c:v>
                </c:pt>
                <c:pt idx="16">
                  <c:v>9572.9240000000009</c:v>
                </c:pt>
                <c:pt idx="17">
                  <c:v>18702.302</c:v>
                </c:pt>
                <c:pt idx="18">
                  <c:v>36994.183000000005</c:v>
                </c:pt>
                <c:pt idx="19">
                  <c:v>73003.744999999923</c:v>
                </c:pt>
                <c:pt idx="20">
                  <c:v>145371.196</c:v>
                </c:pt>
              </c:numCache>
            </c:numRef>
          </c:val>
        </c:ser>
        <c:ser>
          <c:idx val="1"/>
          <c:order val="1"/>
          <c:tx>
            <c:strRef>
              <c:f>Sheet1!$C$1</c:f>
              <c:strCache>
                <c:ptCount val="1"/>
                <c:pt idx="0">
                  <c:v>TZXY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Sheet1!$C$2:$C$22</c:f>
              <c:numCache>
                <c:formatCode>General</c:formatCode>
                <c:ptCount val="21"/>
                <c:pt idx="0">
                  <c:v>53.324000000000005</c:v>
                </c:pt>
                <c:pt idx="1">
                  <c:v>36.456999999999994</c:v>
                </c:pt>
                <c:pt idx="2">
                  <c:v>36.408000000000001</c:v>
                </c:pt>
                <c:pt idx="3">
                  <c:v>37.427</c:v>
                </c:pt>
                <c:pt idx="4">
                  <c:v>37.812999999999995</c:v>
                </c:pt>
                <c:pt idx="5">
                  <c:v>37.779000000000003</c:v>
                </c:pt>
                <c:pt idx="6">
                  <c:v>38.719000000000001</c:v>
                </c:pt>
                <c:pt idx="7">
                  <c:v>41.399000000000001</c:v>
                </c:pt>
                <c:pt idx="8">
                  <c:v>52.237000000000002</c:v>
                </c:pt>
                <c:pt idx="9">
                  <c:v>64.116</c:v>
                </c:pt>
                <c:pt idx="10">
                  <c:v>97.031000000000006</c:v>
                </c:pt>
                <c:pt idx="11">
                  <c:v>194.87300000000002</c:v>
                </c:pt>
                <c:pt idx="12">
                  <c:v>353.75599999999969</c:v>
                </c:pt>
                <c:pt idx="13">
                  <c:v>655.14</c:v>
                </c:pt>
                <c:pt idx="14">
                  <c:v>1254.8219999999999</c:v>
                </c:pt>
                <c:pt idx="15">
                  <c:v>2450.4229999999998</c:v>
                </c:pt>
                <c:pt idx="16">
                  <c:v>4857.7449999999999</c:v>
                </c:pt>
                <c:pt idx="17">
                  <c:v>9662.0769999999811</c:v>
                </c:pt>
                <c:pt idx="18">
                  <c:v>19261.257000000001</c:v>
                </c:pt>
                <c:pt idx="19">
                  <c:v>38497.613000000005</c:v>
                </c:pt>
                <c:pt idx="20">
                  <c:v>76903.763999999923</c:v>
                </c:pt>
              </c:numCache>
            </c:numRef>
          </c:val>
        </c:ser>
        <c:ser>
          <c:idx val="2"/>
          <c:order val="2"/>
          <c:tx>
            <c:strRef>
              <c:f>Sheet1!$D$1</c:f>
              <c:strCache>
                <c:ptCount val="1"/>
                <c:pt idx="0">
                  <c:v>TYZX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Sheet1!$D$2:$D$22</c:f>
              <c:numCache>
                <c:formatCode>General</c:formatCode>
                <c:ptCount val="21"/>
                <c:pt idx="0">
                  <c:v>53.246000000000002</c:v>
                </c:pt>
                <c:pt idx="1">
                  <c:v>36.417999999999999</c:v>
                </c:pt>
                <c:pt idx="2">
                  <c:v>36.282000000000011</c:v>
                </c:pt>
                <c:pt idx="3">
                  <c:v>37.347999999999999</c:v>
                </c:pt>
                <c:pt idx="4">
                  <c:v>37.802</c:v>
                </c:pt>
                <c:pt idx="5">
                  <c:v>37.737000000000002</c:v>
                </c:pt>
                <c:pt idx="6">
                  <c:v>38.686</c:v>
                </c:pt>
                <c:pt idx="7">
                  <c:v>41.376000000000005</c:v>
                </c:pt>
                <c:pt idx="8">
                  <c:v>52.186</c:v>
                </c:pt>
                <c:pt idx="9">
                  <c:v>63.573</c:v>
                </c:pt>
                <c:pt idx="10">
                  <c:v>96.123999999999981</c:v>
                </c:pt>
                <c:pt idx="11">
                  <c:v>176.25700000000001</c:v>
                </c:pt>
                <c:pt idx="12">
                  <c:v>323.01099999999974</c:v>
                </c:pt>
                <c:pt idx="13">
                  <c:v>616.07600000000002</c:v>
                </c:pt>
                <c:pt idx="14">
                  <c:v>1200.605</c:v>
                </c:pt>
                <c:pt idx="15">
                  <c:v>2358.7130000000002</c:v>
                </c:pt>
                <c:pt idx="16">
                  <c:v>4713.4520000000002</c:v>
                </c:pt>
                <c:pt idx="17">
                  <c:v>9366.9310000000005</c:v>
                </c:pt>
                <c:pt idx="18">
                  <c:v>18710.973999999998</c:v>
                </c:pt>
                <c:pt idx="19">
                  <c:v>37410.850000000013</c:v>
                </c:pt>
                <c:pt idx="20">
                  <c:v>74759.74699999993</c:v>
                </c:pt>
              </c:numCache>
            </c:numRef>
          </c:val>
        </c:ser>
        <c:ser>
          <c:idx val="3"/>
          <c:order val="3"/>
          <c:tx>
            <c:strRef>
              <c:f>Sheet1!$E$1</c:f>
              <c:strCache>
                <c:ptCount val="1"/>
                <c:pt idx="0">
                  <c:v>XYZT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Sheet1!$E$2:$E$22</c:f>
              <c:numCache>
                <c:formatCode>General</c:formatCode>
                <c:ptCount val="21"/>
                <c:pt idx="0">
                  <c:v>62.411999999999999</c:v>
                </c:pt>
                <c:pt idx="1">
                  <c:v>47.553999999999995</c:v>
                </c:pt>
                <c:pt idx="2">
                  <c:v>46.044000000000004</c:v>
                </c:pt>
                <c:pt idx="3">
                  <c:v>46.383999999999993</c:v>
                </c:pt>
                <c:pt idx="4">
                  <c:v>46.417999999999999</c:v>
                </c:pt>
                <c:pt idx="5">
                  <c:v>46.824000000000005</c:v>
                </c:pt>
                <c:pt idx="6">
                  <c:v>61.832000000000001</c:v>
                </c:pt>
                <c:pt idx="7">
                  <c:v>93.266999999999996</c:v>
                </c:pt>
                <c:pt idx="8">
                  <c:v>353.62599999999969</c:v>
                </c:pt>
                <c:pt idx="9">
                  <c:v>505.62799999999999</c:v>
                </c:pt>
                <c:pt idx="10">
                  <c:v>817.95199999999932</c:v>
                </c:pt>
                <c:pt idx="11">
                  <c:v>1730.8579999999999</c:v>
                </c:pt>
                <c:pt idx="12">
                  <c:v>3203.0749999999998</c:v>
                </c:pt>
                <c:pt idx="13">
                  <c:v>5886.558</c:v>
                </c:pt>
                <c:pt idx="14">
                  <c:v>11123.691000000004</c:v>
                </c:pt>
                <c:pt idx="15">
                  <c:v>21595.853999999996</c:v>
                </c:pt>
                <c:pt idx="16">
                  <c:v>42770.742999999995</c:v>
                </c:pt>
                <c:pt idx="17">
                  <c:v>85056.210999999923</c:v>
                </c:pt>
                <c:pt idx="18">
                  <c:v>169335.12099999998</c:v>
                </c:pt>
                <c:pt idx="19">
                  <c:v>338641.26199999999</c:v>
                </c:pt>
                <c:pt idx="20">
                  <c:v>676190.53</c:v>
                </c:pt>
              </c:numCache>
            </c:numRef>
          </c:val>
        </c:ser>
        <c:ser>
          <c:idx val="4"/>
          <c:order val="4"/>
          <c:tx>
            <c:strRef>
              <c:f>Sheet1!$F$1</c:f>
              <c:strCache>
                <c:ptCount val="1"/>
                <c:pt idx="0">
                  <c:v>CDL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Sheet1!$F$2:$F$22</c:f>
              <c:numCache>
                <c:formatCode>General</c:formatCode>
                <c:ptCount val="21"/>
                <c:pt idx="0">
                  <c:v>53.246000000000002</c:v>
                </c:pt>
                <c:pt idx="1">
                  <c:v>36.368000000000002</c:v>
                </c:pt>
                <c:pt idx="2">
                  <c:v>36.257000000000005</c:v>
                </c:pt>
                <c:pt idx="3">
                  <c:v>37.347999999999999</c:v>
                </c:pt>
                <c:pt idx="4">
                  <c:v>37.751000000000005</c:v>
                </c:pt>
                <c:pt idx="5">
                  <c:v>37.737000000000002</c:v>
                </c:pt>
                <c:pt idx="6">
                  <c:v>38.686</c:v>
                </c:pt>
                <c:pt idx="7">
                  <c:v>41.376000000000005</c:v>
                </c:pt>
                <c:pt idx="8">
                  <c:v>52.186</c:v>
                </c:pt>
                <c:pt idx="9">
                  <c:v>63.573</c:v>
                </c:pt>
                <c:pt idx="10">
                  <c:v>96.123999999999981</c:v>
                </c:pt>
                <c:pt idx="11">
                  <c:v>176.25700000000001</c:v>
                </c:pt>
                <c:pt idx="12">
                  <c:v>323.01099999999974</c:v>
                </c:pt>
                <c:pt idx="13">
                  <c:v>616.07600000000002</c:v>
                </c:pt>
                <c:pt idx="14">
                  <c:v>1200.605</c:v>
                </c:pt>
                <c:pt idx="15">
                  <c:v>2358.7130000000002</c:v>
                </c:pt>
                <c:pt idx="16">
                  <c:v>4713.4520000000002</c:v>
                </c:pt>
                <c:pt idx="17">
                  <c:v>9366.9310000000005</c:v>
                </c:pt>
                <c:pt idx="18">
                  <c:v>18710.973999999998</c:v>
                </c:pt>
                <c:pt idx="19">
                  <c:v>37410.850000000013</c:v>
                </c:pt>
                <c:pt idx="20">
                  <c:v>74759.74699999993</c:v>
                </c:pt>
              </c:numCache>
            </c:numRef>
          </c:val>
        </c:ser>
        <c:marker val="1"/>
        <c:axId val="127101952"/>
        <c:axId val="127212544"/>
      </c:lineChart>
      <c:catAx>
        <c:axId val="127101952"/>
        <c:scaling>
          <c:orientation val="minMax"/>
        </c:scaling>
        <c:axPos val="b"/>
        <c:title>
          <c:tx>
            <c:rich>
              <a:bodyPr/>
              <a:lstStyle/>
              <a:p>
                <a:pPr>
                  <a:defRPr sz="1400"/>
                </a:pPr>
                <a:r>
                  <a:rPr lang="en-US" sz="1400" dirty="0" smtClean="0"/>
                  <a:t>Message Size</a:t>
                </a:r>
                <a:endParaRPr lang="en-US" sz="1400" dirty="0"/>
              </a:p>
            </c:rich>
          </c:tx>
          <c:layout/>
        </c:title>
        <c:majorTickMark val="none"/>
        <c:tickLblPos val="nextTo"/>
        <c:txPr>
          <a:bodyPr/>
          <a:lstStyle/>
          <a:p>
            <a:pPr>
              <a:defRPr sz="1400">
                <a:solidFill>
                  <a:schemeClr val="bg2">
                    <a:lumMod val="10000"/>
                  </a:schemeClr>
                </a:solidFill>
              </a:defRPr>
            </a:pPr>
            <a:endParaRPr lang="en-US"/>
          </a:p>
        </c:txPr>
        <c:crossAx val="127212544"/>
        <c:crosses val="autoZero"/>
        <c:auto val="1"/>
        <c:lblAlgn val="ctr"/>
        <c:lblOffset val="100"/>
      </c:catAx>
      <c:valAx>
        <c:axId val="127212544"/>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micro-seconds</a:t>
                </a:r>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27101952"/>
        <c:crosses val="autoZero"/>
        <c:crossBetween val="between"/>
      </c:valAx>
    </c:plotArea>
    <c:legend>
      <c:legendPos val="b"/>
      <c:layout>
        <c:manualLayout>
          <c:xMode val="edge"/>
          <c:yMode val="edge"/>
          <c:x val="3.5380116959064373E-2"/>
          <c:y val="0.88079856622399877"/>
          <c:w val="0.9"/>
          <c:h val="5.7012379049633848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16K cores</a:t>
            </a:r>
          </a:p>
        </c:rich>
      </c:tx>
      <c:layout>
        <c:manualLayout>
          <c:xMode val="edge"/>
          <c:yMode val="edge"/>
          <c:x val="0.40104526407883234"/>
          <c:y val="1.4925373134328361E-2"/>
        </c:manualLayout>
      </c:layout>
    </c:title>
    <c:plotArea>
      <c:layout>
        <c:manualLayout>
          <c:layoutTarget val="inner"/>
          <c:xMode val="edge"/>
          <c:yMode val="edge"/>
          <c:x val="0.24458557811852466"/>
          <c:y val="0.12166666666666688"/>
          <c:w val="0.72325067919141683"/>
          <c:h val="0.55023582873036359"/>
        </c:manualLayout>
      </c:layout>
      <c:lineChart>
        <c:grouping val="standard"/>
        <c:ser>
          <c:idx val="0"/>
          <c:order val="0"/>
          <c:tx>
            <c:strRef>
              <c:f>Sheet1!$B$1</c:f>
              <c:strCache>
                <c:ptCount val="1"/>
                <c:pt idx="0">
                  <c:v>TXYZ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Sheet1!$B$2:$B$22</c:f>
              <c:numCache>
                <c:formatCode>General</c:formatCode>
                <c:ptCount val="21"/>
                <c:pt idx="0">
                  <c:v>115.788</c:v>
                </c:pt>
                <c:pt idx="1">
                  <c:v>115.09</c:v>
                </c:pt>
                <c:pt idx="2">
                  <c:v>115.396</c:v>
                </c:pt>
                <c:pt idx="3">
                  <c:v>114.5</c:v>
                </c:pt>
                <c:pt idx="4">
                  <c:v>115.018</c:v>
                </c:pt>
                <c:pt idx="5">
                  <c:v>116.426</c:v>
                </c:pt>
                <c:pt idx="6">
                  <c:v>121.54300000000002</c:v>
                </c:pt>
                <c:pt idx="7">
                  <c:v>126.986</c:v>
                </c:pt>
                <c:pt idx="8">
                  <c:v>434.5079999999997</c:v>
                </c:pt>
                <c:pt idx="9">
                  <c:v>656.14699999999948</c:v>
                </c:pt>
                <c:pt idx="10">
                  <c:v>1067.5219999999999</c:v>
                </c:pt>
                <c:pt idx="11">
                  <c:v>1259.3909999999998</c:v>
                </c:pt>
                <c:pt idx="12">
                  <c:v>2228.1459999999997</c:v>
                </c:pt>
                <c:pt idx="13">
                  <c:v>4018.404</c:v>
                </c:pt>
                <c:pt idx="14">
                  <c:v>7870.335</c:v>
                </c:pt>
                <c:pt idx="15">
                  <c:v>15966.537</c:v>
                </c:pt>
                <c:pt idx="16">
                  <c:v>33002.313000000002</c:v>
                </c:pt>
                <c:pt idx="17">
                  <c:v>67912.471999999994</c:v>
                </c:pt>
                <c:pt idx="18">
                  <c:v>138496.01800000001</c:v>
                </c:pt>
                <c:pt idx="19">
                  <c:v>281213.83899999986</c:v>
                </c:pt>
                <c:pt idx="20">
                  <c:v>568835.43299999996</c:v>
                </c:pt>
              </c:numCache>
            </c:numRef>
          </c:val>
        </c:ser>
        <c:ser>
          <c:idx val="1"/>
          <c:order val="1"/>
          <c:tx>
            <c:strRef>
              <c:f>Sheet1!$C$1</c:f>
              <c:strCache>
                <c:ptCount val="1"/>
                <c:pt idx="0">
                  <c:v>TZXY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Sheet1!$C$2:$C$22</c:f>
              <c:numCache>
                <c:formatCode>General</c:formatCode>
                <c:ptCount val="21"/>
                <c:pt idx="0">
                  <c:v>116.136</c:v>
                </c:pt>
                <c:pt idx="1">
                  <c:v>115.89700000000002</c:v>
                </c:pt>
                <c:pt idx="2">
                  <c:v>115.49700000000007</c:v>
                </c:pt>
                <c:pt idx="3">
                  <c:v>115.456</c:v>
                </c:pt>
                <c:pt idx="4">
                  <c:v>116.455</c:v>
                </c:pt>
                <c:pt idx="5">
                  <c:v>117.289</c:v>
                </c:pt>
                <c:pt idx="6">
                  <c:v>120.78400000000002</c:v>
                </c:pt>
                <c:pt idx="7">
                  <c:v>124.96599999999999</c:v>
                </c:pt>
                <c:pt idx="8">
                  <c:v>186.084</c:v>
                </c:pt>
                <c:pt idx="9">
                  <c:v>254.52700000000004</c:v>
                </c:pt>
                <c:pt idx="10">
                  <c:v>402.88</c:v>
                </c:pt>
                <c:pt idx="11">
                  <c:v>684.42899999999997</c:v>
                </c:pt>
                <c:pt idx="12">
                  <c:v>1233.0839999999998</c:v>
                </c:pt>
                <c:pt idx="13">
                  <c:v>2253.0920000000001</c:v>
                </c:pt>
                <c:pt idx="14">
                  <c:v>4322.6060000000034</c:v>
                </c:pt>
                <c:pt idx="15">
                  <c:v>8499.8499999999876</c:v>
                </c:pt>
                <c:pt idx="16">
                  <c:v>16923.630999999983</c:v>
                </c:pt>
                <c:pt idx="17">
                  <c:v>33770.762999999999</c:v>
                </c:pt>
                <c:pt idx="18">
                  <c:v>67454.024999999994</c:v>
                </c:pt>
                <c:pt idx="19">
                  <c:v>134811.58299999998</c:v>
                </c:pt>
                <c:pt idx="20">
                  <c:v>269670.78400000022</c:v>
                </c:pt>
              </c:numCache>
            </c:numRef>
          </c:val>
        </c:ser>
        <c:ser>
          <c:idx val="2"/>
          <c:order val="2"/>
          <c:tx>
            <c:strRef>
              <c:f>Sheet1!$D$1</c:f>
              <c:strCache>
                <c:ptCount val="1"/>
                <c:pt idx="0">
                  <c:v>TYZX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Sheet1!$D$2:$D$22</c:f>
              <c:numCache>
                <c:formatCode>General</c:formatCode>
                <c:ptCount val="21"/>
                <c:pt idx="0">
                  <c:v>115.43899999999999</c:v>
                </c:pt>
                <c:pt idx="1">
                  <c:v>116.17199999999998</c:v>
                </c:pt>
                <c:pt idx="2">
                  <c:v>115.24600000000002</c:v>
                </c:pt>
                <c:pt idx="3">
                  <c:v>115.36</c:v>
                </c:pt>
                <c:pt idx="4">
                  <c:v>115.73099999999999</c:v>
                </c:pt>
                <c:pt idx="5">
                  <c:v>117.423</c:v>
                </c:pt>
                <c:pt idx="6">
                  <c:v>121.206</c:v>
                </c:pt>
                <c:pt idx="7">
                  <c:v>124.90300000000002</c:v>
                </c:pt>
                <c:pt idx="8">
                  <c:v>168.1</c:v>
                </c:pt>
                <c:pt idx="9">
                  <c:v>206.88700000000014</c:v>
                </c:pt>
                <c:pt idx="10">
                  <c:v>323.0939999999996</c:v>
                </c:pt>
                <c:pt idx="11">
                  <c:v>600.69100000000003</c:v>
                </c:pt>
                <c:pt idx="12">
                  <c:v>1036.934</c:v>
                </c:pt>
                <c:pt idx="13">
                  <c:v>1873.4939999999999</c:v>
                </c:pt>
                <c:pt idx="14">
                  <c:v>3592.7669999999976</c:v>
                </c:pt>
                <c:pt idx="15">
                  <c:v>7084.3130000000001</c:v>
                </c:pt>
                <c:pt idx="16">
                  <c:v>14152.913</c:v>
                </c:pt>
                <c:pt idx="17">
                  <c:v>28284.400000000001</c:v>
                </c:pt>
                <c:pt idx="18">
                  <c:v>56544.931000000004</c:v>
                </c:pt>
                <c:pt idx="19">
                  <c:v>113111.514</c:v>
                </c:pt>
                <c:pt idx="20">
                  <c:v>226139.734</c:v>
                </c:pt>
              </c:numCache>
            </c:numRef>
          </c:val>
        </c:ser>
        <c:ser>
          <c:idx val="3"/>
          <c:order val="3"/>
          <c:tx>
            <c:strRef>
              <c:f>Sheet1!$E$1</c:f>
              <c:strCache>
                <c:ptCount val="1"/>
                <c:pt idx="0">
                  <c:v>XYZT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Sheet1!$E$2:$E$22</c:f>
              <c:numCache>
                <c:formatCode>General</c:formatCode>
                <c:ptCount val="21"/>
                <c:pt idx="0">
                  <c:v>137.49300000000002</c:v>
                </c:pt>
                <c:pt idx="1">
                  <c:v>135.65</c:v>
                </c:pt>
                <c:pt idx="2">
                  <c:v>135.51899999999998</c:v>
                </c:pt>
                <c:pt idx="3">
                  <c:v>135.517</c:v>
                </c:pt>
                <c:pt idx="4">
                  <c:v>135.81900000000002</c:v>
                </c:pt>
                <c:pt idx="5">
                  <c:v>136.18700000000001</c:v>
                </c:pt>
                <c:pt idx="6">
                  <c:v>181.58600000000001</c:v>
                </c:pt>
                <c:pt idx="7">
                  <c:v>280.608</c:v>
                </c:pt>
                <c:pt idx="8">
                  <c:v>1019.125</c:v>
                </c:pt>
                <c:pt idx="9">
                  <c:v>1444.8009999999999</c:v>
                </c:pt>
                <c:pt idx="10">
                  <c:v>2315.636</c:v>
                </c:pt>
                <c:pt idx="11">
                  <c:v>5236.6010000000024</c:v>
                </c:pt>
                <c:pt idx="12">
                  <c:v>9340.5380000000005</c:v>
                </c:pt>
                <c:pt idx="13">
                  <c:v>16708.184000000001</c:v>
                </c:pt>
                <c:pt idx="14">
                  <c:v>31717.543000000001</c:v>
                </c:pt>
                <c:pt idx="15">
                  <c:v>62167.020999999993</c:v>
                </c:pt>
                <c:pt idx="16">
                  <c:v>123884.41399999993</c:v>
                </c:pt>
                <c:pt idx="17">
                  <c:v>247030.94099999999</c:v>
                </c:pt>
                <c:pt idx="18">
                  <c:v>496528.2330000003</c:v>
                </c:pt>
                <c:pt idx="19">
                  <c:v>993302.66399999999</c:v>
                </c:pt>
                <c:pt idx="20">
                  <c:v>1989504.1560000011</c:v>
                </c:pt>
              </c:numCache>
            </c:numRef>
          </c:val>
        </c:ser>
        <c:ser>
          <c:idx val="4"/>
          <c:order val="4"/>
          <c:tx>
            <c:strRef>
              <c:f>Sheet1!$F$1</c:f>
              <c:strCache>
                <c:ptCount val="1"/>
                <c:pt idx="0">
                  <c:v>CDL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Sheet1!$F$2:$F$22</c:f>
              <c:numCache>
                <c:formatCode>General</c:formatCode>
                <c:ptCount val="21"/>
                <c:pt idx="0">
                  <c:v>115.43899999999999</c:v>
                </c:pt>
                <c:pt idx="1">
                  <c:v>115.09</c:v>
                </c:pt>
                <c:pt idx="2">
                  <c:v>115.24600000000002</c:v>
                </c:pt>
                <c:pt idx="3">
                  <c:v>114.5</c:v>
                </c:pt>
                <c:pt idx="4">
                  <c:v>115.018</c:v>
                </c:pt>
                <c:pt idx="5">
                  <c:v>116.426</c:v>
                </c:pt>
                <c:pt idx="6">
                  <c:v>120.78400000000002</c:v>
                </c:pt>
                <c:pt idx="7">
                  <c:v>124.90300000000002</c:v>
                </c:pt>
                <c:pt idx="8">
                  <c:v>168.1</c:v>
                </c:pt>
                <c:pt idx="9">
                  <c:v>206.88700000000014</c:v>
                </c:pt>
                <c:pt idx="10">
                  <c:v>323.0939999999996</c:v>
                </c:pt>
                <c:pt idx="11">
                  <c:v>600.69100000000003</c:v>
                </c:pt>
                <c:pt idx="12">
                  <c:v>1036.934</c:v>
                </c:pt>
                <c:pt idx="13">
                  <c:v>1873.4939999999999</c:v>
                </c:pt>
                <c:pt idx="14">
                  <c:v>3592.7669999999976</c:v>
                </c:pt>
                <c:pt idx="15">
                  <c:v>7084.3130000000001</c:v>
                </c:pt>
                <c:pt idx="16">
                  <c:v>14152.913</c:v>
                </c:pt>
                <c:pt idx="17">
                  <c:v>28284.400000000001</c:v>
                </c:pt>
                <c:pt idx="18">
                  <c:v>56544.931000000004</c:v>
                </c:pt>
                <c:pt idx="19">
                  <c:v>113111.514</c:v>
                </c:pt>
                <c:pt idx="20">
                  <c:v>226139.734</c:v>
                </c:pt>
              </c:numCache>
            </c:numRef>
          </c:val>
        </c:ser>
        <c:marker val="1"/>
        <c:axId val="113031424"/>
        <c:axId val="113075328"/>
      </c:lineChart>
      <c:catAx>
        <c:axId val="113031424"/>
        <c:scaling>
          <c:orientation val="minMax"/>
        </c:scaling>
        <c:axPos val="b"/>
        <c:title>
          <c:tx>
            <c:rich>
              <a:bodyPr/>
              <a:lstStyle/>
              <a:p>
                <a:pPr>
                  <a:defRPr sz="1400"/>
                </a:pPr>
                <a:r>
                  <a:rPr lang="en-US" sz="1400" dirty="0" smtClean="0"/>
                  <a:t>Message Size</a:t>
                </a:r>
                <a:endParaRPr lang="en-US" sz="1400" dirty="0"/>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13075328"/>
        <c:crosses val="autoZero"/>
        <c:auto val="1"/>
        <c:lblAlgn val="ctr"/>
        <c:lblOffset val="100"/>
      </c:catAx>
      <c:valAx>
        <c:axId val="113075328"/>
        <c:scaling>
          <c:orientation val="minMax"/>
          <c:max val="2500000"/>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micro-seconds</a:t>
                </a:r>
              </a:p>
            </c:rich>
          </c:tx>
          <c:layout/>
          <c:spPr>
            <a:ln w="3175"/>
          </c:spPr>
        </c:title>
        <c:numFmt formatCode="General" sourceLinked="1"/>
        <c:majorTickMark val="none"/>
        <c:tickLblPos val="nextTo"/>
        <c:txPr>
          <a:bodyPr/>
          <a:lstStyle/>
          <a:p>
            <a:pPr>
              <a:defRPr sz="1400">
                <a:solidFill>
                  <a:schemeClr val="bg2">
                    <a:lumMod val="10000"/>
                  </a:schemeClr>
                </a:solidFill>
              </a:defRPr>
            </a:pPr>
            <a:endParaRPr lang="en-US"/>
          </a:p>
        </c:txPr>
        <c:crossAx val="113031424"/>
        <c:crosses val="autoZero"/>
        <c:crossBetween val="between"/>
        <c:majorUnit val="500000"/>
      </c:valAx>
    </c:plotArea>
    <c:legend>
      <c:legendPos val="b"/>
      <c:layout>
        <c:manualLayout>
          <c:xMode val="edge"/>
          <c:yMode val="edge"/>
          <c:x val="5.0000000000000024E-2"/>
          <c:y val="0.8807985662239991"/>
          <c:w val="0.9"/>
          <c:h val="5.7012379049633903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32K cores</a:t>
            </a:r>
          </a:p>
        </c:rich>
      </c:tx>
      <c:layout>
        <c:manualLayout>
          <c:xMode val="edge"/>
          <c:yMode val="edge"/>
          <c:x val="0.40104526407883234"/>
          <c:y val="1.4925373134328361E-2"/>
        </c:manualLayout>
      </c:layout>
    </c:title>
    <c:plotArea>
      <c:layout>
        <c:manualLayout>
          <c:layoutTarget val="inner"/>
          <c:xMode val="edge"/>
          <c:yMode val="edge"/>
          <c:x val="0.24458557811852466"/>
          <c:y val="0.12166666666666694"/>
          <c:w val="0.72325067919141683"/>
          <c:h val="0.55023582873036359"/>
        </c:manualLayout>
      </c:layout>
      <c:lineChart>
        <c:grouping val="standard"/>
        <c:ser>
          <c:idx val="0"/>
          <c:order val="0"/>
          <c:tx>
            <c:strRef>
              <c:f>Sheet1!$B$1</c:f>
              <c:strCache>
                <c:ptCount val="1"/>
                <c:pt idx="0">
                  <c:v>TXYZ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Sheet1!$B$2:$B$22</c:f>
              <c:numCache>
                <c:formatCode>General</c:formatCode>
                <c:ptCount val="21"/>
                <c:pt idx="0">
                  <c:v>117.226</c:v>
                </c:pt>
                <c:pt idx="1">
                  <c:v>116.53700000000002</c:v>
                </c:pt>
                <c:pt idx="2">
                  <c:v>115.89700000000002</c:v>
                </c:pt>
                <c:pt idx="3">
                  <c:v>115.26700000000002</c:v>
                </c:pt>
                <c:pt idx="4">
                  <c:v>116.01400000000002</c:v>
                </c:pt>
                <c:pt idx="5">
                  <c:v>117.657</c:v>
                </c:pt>
                <c:pt idx="6">
                  <c:v>122.392</c:v>
                </c:pt>
                <c:pt idx="7">
                  <c:v>125.709</c:v>
                </c:pt>
                <c:pt idx="8">
                  <c:v>199.96600000000001</c:v>
                </c:pt>
                <c:pt idx="9">
                  <c:v>283.79499999999973</c:v>
                </c:pt>
                <c:pt idx="10">
                  <c:v>464.49199999999951</c:v>
                </c:pt>
                <c:pt idx="11">
                  <c:v>633.39499999999998</c:v>
                </c:pt>
                <c:pt idx="12">
                  <c:v>1174.8589999999999</c:v>
                </c:pt>
                <c:pt idx="13">
                  <c:v>2218.681</c:v>
                </c:pt>
                <c:pt idx="14">
                  <c:v>4333.8650000000034</c:v>
                </c:pt>
                <c:pt idx="15">
                  <c:v>8664.6080000000002</c:v>
                </c:pt>
                <c:pt idx="16">
                  <c:v>17501.486000000023</c:v>
                </c:pt>
                <c:pt idx="17">
                  <c:v>35222.865000000005</c:v>
                </c:pt>
                <c:pt idx="18">
                  <c:v>70652.842999999979</c:v>
                </c:pt>
                <c:pt idx="19">
                  <c:v>141374.72099999999</c:v>
                </c:pt>
                <c:pt idx="20">
                  <c:v>283323.022</c:v>
                </c:pt>
              </c:numCache>
            </c:numRef>
          </c:val>
        </c:ser>
        <c:ser>
          <c:idx val="1"/>
          <c:order val="1"/>
          <c:tx>
            <c:strRef>
              <c:f>Sheet1!$C$1</c:f>
              <c:strCache>
                <c:ptCount val="1"/>
                <c:pt idx="0">
                  <c:v>TZXY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Sheet1!$C$2:$C$22</c:f>
              <c:numCache>
                <c:formatCode>General</c:formatCode>
                <c:ptCount val="21"/>
                <c:pt idx="0">
                  <c:v>117.259</c:v>
                </c:pt>
                <c:pt idx="1">
                  <c:v>117.271</c:v>
                </c:pt>
                <c:pt idx="2">
                  <c:v>115.596</c:v>
                </c:pt>
                <c:pt idx="3">
                  <c:v>115.46400000000007</c:v>
                </c:pt>
                <c:pt idx="4">
                  <c:v>116.837</c:v>
                </c:pt>
                <c:pt idx="5">
                  <c:v>118.35899999999998</c:v>
                </c:pt>
                <c:pt idx="6">
                  <c:v>122.242</c:v>
                </c:pt>
                <c:pt idx="7">
                  <c:v>126.14</c:v>
                </c:pt>
                <c:pt idx="8">
                  <c:v>182.35000000000014</c:v>
                </c:pt>
                <c:pt idx="9">
                  <c:v>243.67399999999998</c:v>
                </c:pt>
                <c:pt idx="10">
                  <c:v>386.452</c:v>
                </c:pt>
                <c:pt idx="11">
                  <c:v>664.30799999999931</c:v>
                </c:pt>
                <c:pt idx="12">
                  <c:v>1210.8979999999999</c:v>
                </c:pt>
                <c:pt idx="13">
                  <c:v>2235.5940000000001</c:v>
                </c:pt>
                <c:pt idx="14">
                  <c:v>4297.9069999999992</c:v>
                </c:pt>
                <c:pt idx="15">
                  <c:v>8447.3559999999743</c:v>
                </c:pt>
                <c:pt idx="16">
                  <c:v>16869.794999999998</c:v>
                </c:pt>
                <c:pt idx="17">
                  <c:v>33685.261999999995</c:v>
                </c:pt>
                <c:pt idx="18">
                  <c:v>67336.421999999991</c:v>
                </c:pt>
                <c:pt idx="19">
                  <c:v>134646.48299999998</c:v>
                </c:pt>
                <c:pt idx="20">
                  <c:v>269471.62099999993</c:v>
                </c:pt>
              </c:numCache>
            </c:numRef>
          </c:val>
        </c:ser>
        <c:ser>
          <c:idx val="2"/>
          <c:order val="2"/>
          <c:tx>
            <c:strRef>
              <c:f>Sheet1!$D$1</c:f>
              <c:strCache>
                <c:ptCount val="1"/>
                <c:pt idx="0">
                  <c:v>TYZX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Sheet1!$D$2:$D$22</c:f>
              <c:numCache>
                <c:formatCode>General</c:formatCode>
                <c:ptCount val="21"/>
                <c:pt idx="0">
                  <c:v>117.42</c:v>
                </c:pt>
                <c:pt idx="1">
                  <c:v>117.82899999999998</c:v>
                </c:pt>
                <c:pt idx="2">
                  <c:v>116.20699999999999</c:v>
                </c:pt>
                <c:pt idx="3">
                  <c:v>115.80500000000001</c:v>
                </c:pt>
                <c:pt idx="4">
                  <c:v>116.848</c:v>
                </c:pt>
                <c:pt idx="5">
                  <c:v>118.268</c:v>
                </c:pt>
                <c:pt idx="6">
                  <c:v>121.95399999999999</c:v>
                </c:pt>
                <c:pt idx="7">
                  <c:v>126.26</c:v>
                </c:pt>
                <c:pt idx="8">
                  <c:v>163.96</c:v>
                </c:pt>
                <c:pt idx="9">
                  <c:v>177.191</c:v>
                </c:pt>
                <c:pt idx="10">
                  <c:v>216.65700000000001</c:v>
                </c:pt>
                <c:pt idx="11">
                  <c:v>398.56599999999969</c:v>
                </c:pt>
                <c:pt idx="12">
                  <c:v>713.56</c:v>
                </c:pt>
                <c:pt idx="13">
                  <c:v>1323.5550000000001</c:v>
                </c:pt>
                <c:pt idx="14">
                  <c:v>2557.1410000000001</c:v>
                </c:pt>
                <c:pt idx="15">
                  <c:v>5033.7510000000002</c:v>
                </c:pt>
                <c:pt idx="16">
                  <c:v>10024.16</c:v>
                </c:pt>
                <c:pt idx="17">
                  <c:v>19960.307000000001</c:v>
                </c:pt>
                <c:pt idx="18">
                  <c:v>39829.986000000012</c:v>
                </c:pt>
                <c:pt idx="19">
                  <c:v>79548.741999999998</c:v>
                </c:pt>
                <c:pt idx="20">
                  <c:v>159029.93700000001</c:v>
                </c:pt>
              </c:numCache>
            </c:numRef>
          </c:val>
        </c:ser>
        <c:ser>
          <c:idx val="3"/>
          <c:order val="3"/>
          <c:tx>
            <c:strRef>
              <c:f>Sheet1!$E$1</c:f>
              <c:strCache>
                <c:ptCount val="1"/>
                <c:pt idx="0">
                  <c:v>XYZT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Sheet1!$E$2:$E$22</c:f>
              <c:numCache>
                <c:formatCode>General</c:formatCode>
                <c:ptCount val="21"/>
                <c:pt idx="0">
                  <c:v>120.89400000000002</c:v>
                </c:pt>
                <c:pt idx="1">
                  <c:v>117.262</c:v>
                </c:pt>
                <c:pt idx="2">
                  <c:v>116.7</c:v>
                </c:pt>
                <c:pt idx="3">
                  <c:v>116.666</c:v>
                </c:pt>
                <c:pt idx="4">
                  <c:v>116.854</c:v>
                </c:pt>
                <c:pt idx="5">
                  <c:v>117.752</c:v>
                </c:pt>
                <c:pt idx="6">
                  <c:v>142.44999999999999</c:v>
                </c:pt>
                <c:pt idx="7">
                  <c:v>220.32000000000014</c:v>
                </c:pt>
                <c:pt idx="8">
                  <c:v>1014.758</c:v>
                </c:pt>
                <c:pt idx="9">
                  <c:v>1512.8339999999998</c:v>
                </c:pt>
                <c:pt idx="10">
                  <c:v>2803.6930000000002</c:v>
                </c:pt>
                <c:pt idx="11">
                  <c:v>3043.7159999999999</c:v>
                </c:pt>
                <c:pt idx="12">
                  <c:v>5469.8990000000003</c:v>
                </c:pt>
                <c:pt idx="13">
                  <c:v>10625.968000000001</c:v>
                </c:pt>
                <c:pt idx="14">
                  <c:v>24357.761999999999</c:v>
                </c:pt>
                <c:pt idx="15">
                  <c:v>53957.810000000012</c:v>
                </c:pt>
                <c:pt idx="16">
                  <c:v>121509.84</c:v>
                </c:pt>
                <c:pt idx="17">
                  <c:v>267247.94699999999</c:v>
                </c:pt>
                <c:pt idx="18">
                  <c:v>574498.75399999996</c:v>
                </c:pt>
                <c:pt idx="19">
                  <c:v>1244053.8370000001</c:v>
                </c:pt>
                <c:pt idx="20">
                  <c:v>2589089.0729999975</c:v>
                </c:pt>
              </c:numCache>
            </c:numRef>
          </c:val>
        </c:ser>
        <c:ser>
          <c:idx val="4"/>
          <c:order val="4"/>
          <c:tx>
            <c:strRef>
              <c:f>Sheet1!$F$1</c:f>
              <c:strCache>
                <c:ptCount val="1"/>
                <c:pt idx="0">
                  <c:v>CDL   </c:v>
                </c:pt>
              </c:strCache>
            </c:strRef>
          </c:tx>
          <c:cat>
            <c:strRef>
              <c:f>Sheet1!$A$2:$A$22</c:f>
              <c:strCache>
                <c:ptCount val="21"/>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1MB</c:v>
                </c:pt>
              </c:strCache>
            </c:strRef>
          </c:cat>
          <c:val>
            <c:numRef>
              <c:f>Sheet1!$F$2:$F$22</c:f>
              <c:numCache>
                <c:formatCode>General</c:formatCode>
                <c:ptCount val="21"/>
                <c:pt idx="0">
                  <c:v>117.226</c:v>
                </c:pt>
                <c:pt idx="1">
                  <c:v>116.53700000000002</c:v>
                </c:pt>
                <c:pt idx="2">
                  <c:v>115.596</c:v>
                </c:pt>
                <c:pt idx="3">
                  <c:v>115.26700000000002</c:v>
                </c:pt>
                <c:pt idx="4">
                  <c:v>116.01400000000002</c:v>
                </c:pt>
                <c:pt idx="5">
                  <c:v>117.657</c:v>
                </c:pt>
                <c:pt idx="6">
                  <c:v>121.95399999999999</c:v>
                </c:pt>
                <c:pt idx="7">
                  <c:v>125.709</c:v>
                </c:pt>
                <c:pt idx="8">
                  <c:v>163.96</c:v>
                </c:pt>
                <c:pt idx="9">
                  <c:v>177.191</c:v>
                </c:pt>
                <c:pt idx="10">
                  <c:v>216.65700000000001</c:v>
                </c:pt>
                <c:pt idx="11">
                  <c:v>398.56599999999969</c:v>
                </c:pt>
                <c:pt idx="12">
                  <c:v>713.56</c:v>
                </c:pt>
                <c:pt idx="13">
                  <c:v>1323.5550000000001</c:v>
                </c:pt>
                <c:pt idx="14">
                  <c:v>2557.1410000000001</c:v>
                </c:pt>
                <c:pt idx="15">
                  <c:v>5033.7510000000002</c:v>
                </c:pt>
                <c:pt idx="16">
                  <c:v>10024.16</c:v>
                </c:pt>
                <c:pt idx="17">
                  <c:v>19960.307000000001</c:v>
                </c:pt>
                <c:pt idx="18">
                  <c:v>39829.986000000012</c:v>
                </c:pt>
                <c:pt idx="19">
                  <c:v>79548.741999999998</c:v>
                </c:pt>
                <c:pt idx="20">
                  <c:v>159029.93700000001</c:v>
                </c:pt>
              </c:numCache>
            </c:numRef>
          </c:val>
        </c:ser>
        <c:marker val="1"/>
        <c:axId val="127376768"/>
        <c:axId val="128017920"/>
      </c:lineChart>
      <c:catAx>
        <c:axId val="127376768"/>
        <c:scaling>
          <c:orientation val="minMax"/>
        </c:scaling>
        <c:axPos val="b"/>
        <c:title>
          <c:tx>
            <c:rich>
              <a:bodyPr/>
              <a:lstStyle/>
              <a:p>
                <a:pPr>
                  <a:defRPr sz="1400"/>
                </a:pPr>
                <a:r>
                  <a:rPr lang="en-US" sz="1400" dirty="0" smtClean="0"/>
                  <a:t>Message Size</a:t>
                </a:r>
                <a:endParaRPr lang="en-US" sz="1400" dirty="0"/>
              </a:p>
            </c:rich>
          </c:tx>
          <c:layout/>
        </c:title>
        <c:majorTickMark val="none"/>
        <c:tickLblPos val="nextTo"/>
        <c:txPr>
          <a:bodyPr/>
          <a:lstStyle/>
          <a:p>
            <a:pPr>
              <a:defRPr sz="1400">
                <a:solidFill>
                  <a:schemeClr val="bg2">
                    <a:lumMod val="10000"/>
                  </a:schemeClr>
                </a:solidFill>
              </a:defRPr>
            </a:pPr>
            <a:endParaRPr lang="en-US"/>
          </a:p>
        </c:txPr>
        <c:crossAx val="128017920"/>
        <c:crosses val="autoZero"/>
        <c:auto val="1"/>
        <c:lblAlgn val="ctr"/>
        <c:lblOffset val="100"/>
      </c:catAx>
      <c:valAx>
        <c:axId val="128017920"/>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micro-seconds</a:t>
                </a:r>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27376768"/>
        <c:crosses val="autoZero"/>
        <c:crossBetween val="between"/>
      </c:valAx>
    </c:plotArea>
    <c:legend>
      <c:legendPos val="b"/>
      <c:layout>
        <c:manualLayout>
          <c:xMode val="edge"/>
          <c:yMode val="edge"/>
          <c:x val="3.5380116959064387E-2"/>
          <c:y val="0.88079856622399899"/>
          <c:w val="0.9"/>
          <c:h val="5.7012379049633903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512 - 8K cores</a:t>
            </a:r>
          </a:p>
        </c:rich>
      </c:tx>
      <c:layout>
        <c:manualLayout>
          <c:xMode val="edge"/>
          <c:yMode val="edge"/>
          <c:x val="0.40104526407883234"/>
          <c:y val="1.4925373134328361E-2"/>
        </c:manualLayout>
      </c:layout>
    </c:title>
    <c:plotArea>
      <c:layout>
        <c:manualLayout>
          <c:layoutTarget val="inner"/>
          <c:xMode val="edge"/>
          <c:yMode val="edge"/>
          <c:x val="0.17442464428788509"/>
          <c:y val="0.12166666666666688"/>
          <c:w val="0.79650642353916279"/>
          <c:h val="0.55023582873036359"/>
        </c:manualLayout>
      </c:layout>
      <c:lineChart>
        <c:grouping val="standard"/>
        <c:ser>
          <c:idx val="0"/>
          <c:order val="0"/>
          <c:tx>
            <c:strRef>
              <c:f>Sheet1!$B$1</c:f>
              <c:strCache>
                <c:ptCount val="1"/>
                <c:pt idx="0">
                  <c:v>TXYZ</c:v>
                </c:pt>
              </c:strCache>
            </c:strRef>
          </c:tx>
          <c:cat>
            <c:strRef>
              <c:f>Sheet1!$A$2:$A$6</c:f>
              <c:strCache>
                <c:ptCount val="5"/>
                <c:pt idx="0">
                  <c:v>512</c:v>
                </c:pt>
                <c:pt idx="1">
                  <c:v>1K</c:v>
                </c:pt>
                <c:pt idx="2">
                  <c:v>2K</c:v>
                </c:pt>
                <c:pt idx="3">
                  <c:v>4K</c:v>
                </c:pt>
                <c:pt idx="4">
                  <c:v>8K</c:v>
                </c:pt>
              </c:strCache>
            </c:strRef>
          </c:cat>
          <c:val>
            <c:numRef>
              <c:f>Sheet1!$B$2:$B$6</c:f>
              <c:numCache>
                <c:formatCode>General</c:formatCode>
                <c:ptCount val="5"/>
                <c:pt idx="0">
                  <c:v>1057.9938436611765</c:v>
                </c:pt>
                <c:pt idx="1">
                  <c:v>614.39494258823504</c:v>
                </c:pt>
                <c:pt idx="2">
                  <c:v>230.18799759764701</c:v>
                </c:pt>
                <c:pt idx="3">
                  <c:v>128.75954123294076</c:v>
                </c:pt>
                <c:pt idx="4">
                  <c:v>87.033313955294105</c:v>
                </c:pt>
              </c:numCache>
            </c:numRef>
          </c:val>
        </c:ser>
        <c:ser>
          <c:idx val="1"/>
          <c:order val="1"/>
          <c:tx>
            <c:strRef>
              <c:f>Sheet1!$C$1</c:f>
              <c:strCache>
                <c:ptCount val="1"/>
                <c:pt idx="0">
                  <c:v>TZXY</c:v>
                </c:pt>
              </c:strCache>
            </c:strRef>
          </c:tx>
          <c:cat>
            <c:strRef>
              <c:f>Sheet1!$A$2:$A$6</c:f>
              <c:strCache>
                <c:ptCount val="5"/>
                <c:pt idx="0">
                  <c:v>512</c:v>
                </c:pt>
                <c:pt idx="1">
                  <c:v>1K</c:v>
                </c:pt>
                <c:pt idx="2">
                  <c:v>2K</c:v>
                </c:pt>
                <c:pt idx="3">
                  <c:v>4K</c:v>
                </c:pt>
                <c:pt idx="4">
                  <c:v>8K</c:v>
                </c:pt>
              </c:strCache>
            </c:strRef>
          </c:cat>
          <c:val>
            <c:numRef>
              <c:f>Sheet1!$C$2:$C$6</c:f>
              <c:numCache>
                <c:formatCode>General</c:formatCode>
                <c:ptCount val="5"/>
                <c:pt idx="0">
                  <c:v>1071.7270395552939</c:v>
                </c:pt>
                <c:pt idx="1">
                  <c:v>613.329911251765</c:v>
                </c:pt>
                <c:pt idx="2">
                  <c:v>230.14468561176454</c:v>
                </c:pt>
                <c:pt idx="3">
                  <c:v>128.220743809412</c:v>
                </c:pt>
                <c:pt idx="4">
                  <c:v>82.767967284706046</c:v>
                </c:pt>
              </c:numCache>
            </c:numRef>
          </c:val>
        </c:ser>
        <c:ser>
          <c:idx val="2"/>
          <c:order val="2"/>
          <c:tx>
            <c:strRef>
              <c:f>Sheet1!$D$1</c:f>
              <c:strCache>
                <c:ptCount val="1"/>
                <c:pt idx="0">
                  <c:v>TYZX</c:v>
                </c:pt>
              </c:strCache>
            </c:strRef>
          </c:tx>
          <c:cat>
            <c:strRef>
              <c:f>Sheet1!$A$2:$A$6</c:f>
              <c:strCache>
                <c:ptCount val="5"/>
                <c:pt idx="0">
                  <c:v>512</c:v>
                </c:pt>
                <c:pt idx="1">
                  <c:v>1K</c:v>
                </c:pt>
                <c:pt idx="2">
                  <c:v>2K</c:v>
                </c:pt>
                <c:pt idx="3">
                  <c:v>4K</c:v>
                </c:pt>
                <c:pt idx="4">
                  <c:v>8K</c:v>
                </c:pt>
              </c:strCache>
            </c:strRef>
          </c:cat>
          <c:val>
            <c:numRef>
              <c:f>Sheet1!$D$2:$D$6</c:f>
              <c:numCache>
                <c:formatCode>General</c:formatCode>
                <c:ptCount val="5"/>
                <c:pt idx="0">
                  <c:v>1060.9882610870607</c:v>
                </c:pt>
                <c:pt idx="1">
                  <c:v>554.91635058823499</c:v>
                </c:pt>
                <c:pt idx="2">
                  <c:v>230.03939814588199</c:v>
                </c:pt>
                <c:pt idx="3">
                  <c:v>131.42034151058826</c:v>
                </c:pt>
              </c:numCache>
            </c:numRef>
          </c:val>
        </c:ser>
        <c:ser>
          <c:idx val="3"/>
          <c:order val="3"/>
          <c:tx>
            <c:strRef>
              <c:f>Sheet1!$E$1</c:f>
              <c:strCache>
                <c:ptCount val="1"/>
                <c:pt idx="0">
                  <c:v>XYZT</c:v>
                </c:pt>
              </c:strCache>
            </c:strRef>
          </c:tx>
          <c:cat>
            <c:strRef>
              <c:f>Sheet1!$A$2:$A$6</c:f>
              <c:strCache>
                <c:ptCount val="5"/>
                <c:pt idx="0">
                  <c:v>512</c:v>
                </c:pt>
                <c:pt idx="1">
                  <c:v>1K</c:v>
                </c:pt>
                <c:pt idx="2">
                  <c:v>2K</c:v>
                </c:pt>
                <c:pt idx="3">
                  <c:v>4K</c:v>
                </c:pt>
                <c:pt idx="4">
                  <c:v>8K</c:v>
                </c:pt>
              </c:strCache>
            </c:strRef>
          </c:cat>
          <c:val>
            <c:numRef>
              <c:f>Sheet1!$E$2:$E$6</c:f>
              <c:numCache>
                <c:formatCode>General</c:formatCode>
                <c:ptCount val="5"/>
                <c:pt idx="0">
                  <c:v>1069.1670661505882</c:v>
                </c:pt>
                <c:pt idx="1">
                  <c:v>627.94776545411798</c:v>
                </c:pt>
                <c:pt idx="2">
                  <c:v>239.92414948235336</c:v>
                </c:pt>
                <c:pt idx="3">
                  <c:v>135.165628708235</c:v>
                </c:pt>
                <c:pt idx="4">
                  <c:v>87.506854082352902</c:v>
                </c:pt>
              </c:numCache>
            </c:numRef>
          </c:val>
        </c:ser>
        <c:ser>
          <c:idx val="4"/>
          <c:order val="4"/>
          <c:tx>
            <c:strRef>
              <c:f>Sheet1!$F$1</c:f>
              <c:strCache>
                <c:ptCount val="1"/>
                <c:pt idx="0">
                  <c:v>CDL</c:v>
                </c:pt>
              </c:strCache>
            </c:strRef>
          </c:tx>
          <c:cat>
            <c:strRef>
              <c:f>Sheet1!$A$2:$A$6</c:f>
              <c:strCache>
                <c:ptCount val="5"/>
                <c:pt idx="0">
                  <c:v>512</c:v>
                </c:pt>
                <c:pt idx="1">
                  <c:v>1K</c:v>
                </c:pt>
                <c:pt idx="2">
                  <c:v>2K</c:v>
                </c:pt>
                <c:pt idx="3">
                  <c:v>4K</c:v>
                </c:pt>
                <c:pt idx="4">
                  <c:v>8K</c:v>
                </c:pt>
              </c:strCache>
            </c:strRef>
          </c:cat>
          <c:val>
            <c:numRef>
              <c:f>Sheet1!$F$2:$F$6</c:f>
              <c:numCache>
                <c:formatCode>General</c:formatCode>
                <c:ptCount val="5"/>
                <c:pt idx="0">
                  <c:v>1060.9882610870607</c:v>
                </c:pt>
                <c:pt idx="1">
                  <c:v>554.91635058823499</c:v>
                </c:pt>
                <c:pt idx="2">
                  <c:v>230.03939814588199</c:v>
                </c:pt>
                <c:pt idx="3">
                  <c:v>131.42034151058826</c:v>
                </c:pt>
              </c:numCache>
            </c:numRef>
          </c:val>
        </c:ser>
        <c:marker val="1"/>
        <c:axId val="128359040"/>
        <c:axId val="128433152"/>
      </c:lineChart>
      <c:catAx>
        <c:axId val="128359040"/>
        <c:scaling>
          <c:orientation val="minMax"/>
        </c:scaling>
        <c:axPos val="b"/>
        <c:title>
          <c:tx>
            <c:rich>
              <a:bodyPr/>
              <a:lstStyle/>
              <a:p>
                <a:pPr>
                  <a:defRPr sz="1400"/>
                </a:pPr>
                <a:r>
                  <a:rPr lang="en-US" sz="1400" dirty="0" smtClean="0"/>
                  <a:t>Number</a:t>
                </a:r>
                <a:r>
                  <a:rPr lang="en-US" sz="1400" baseline="0" dirty="0" smtClean="0"/>
                  <a:t> of Processors</a:t>
                </a:r>
                <a:endParaRPr lang="en-US" sz="1400" dirty="0"/>
              </a:p>
            </c:rich>
          </c:tx>
          <c:layout/>
        </c:title>
        <c:majorTickMark val="none"/>
        <c:tickLblPos val="nextTo"/>
        <c:txPr>
          <a:bodyPr/>
          <a:lstStyle/>
          <a:p>
            <a:pPr>
              <a:defRPr sz="1400">
                <a:solidFill>
                  <a:schemeClr val="bg2">
                    <a:lumMod val="10000"/>
                  </a:schemeClr>
                </a:solidFill>
              </a:defRPr>
            </a:pPr>
            <a:endParaRPr lang="en-US"/>
          </a:p>
        </c:txPr>
        <c:crossAx val="128433152"/>
        <c:crosses val="autoZero"/>
        <c:auto val="1"/>
        <c:lblAlgn val="ctr"/>
        <c:lblOffset val="100"/>
      </c:catAx>
      <c:valAx>
        <c:axId val="128433152"/>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seconds</a:t>
                </a:r>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28359040"/>
        <c:crosses val="autoZero"/>
        <c:crossBetween val="between"/>
      </c:valAx>
    </c:plotArea>
    <c:legend>
      <c:legendPos val="b"/>
      <c:layout>
        <c:manualLayout>
          <c:xMode val="edge"/>
          <c:yMode val="edge"/>
          <c:x val="6.7377169959018421E-2"/>
          <c:y val="0.85094781995534163"/>
          <c:w val="0.88278951973108621"/>
          <c:h val="5.7012379049633903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8K – 64K cores</a:t>
            </a:r>
          </a:p>
        </c:rich>
      </c:tx>
      <c:layout>
        <c:manualLayout>
          <c:xMode val="edge"/>
          <c:yMode val="edge"/>
          <c:x val="0.40104526407883234"/>
          <c:y val="1.4925373134328361E-2"/>
        </c:manualLayout>
      </c:layout>
    </c:title>
    <c:plotArea>
      <c:layout>
        <c:manualLayout>
          <c:layoutTarget val="inner"/>
          <c:xMode val="edge"/>
          <c:yMode val="edge"/>
          <c:x val="0.17442464428788509"/>
          <c:y val="0.12166666666666694"/>
          <c:w val="0.79650642353916279"/>
          <c:h val="0.55023582873036359"/>
        </c:manualLayout>
      </c:layout>
      <c:lineChart>
        <c:grouping val="standard"/>
        <c:ser>
          <c:idx val="0"/>
          <c:order val="0"/>
          <c:tx>
            <c:strRef>
              <c:f>Sheet1!$B$1</c:f>
              <c:strCache>
                <c:ptCount val="1"/>
                <c:pt idx="0">
                  <c:v>TXYZ</c:v>
                </c:pt>
              </c:strCache>
            </c:strRef>
          </c:tx>
          <c:cat>
            <c:strRef>
              <c:f>Sheet1!$A$2:$A$4</c:f>
              <c:strCache>
                <c:ptCount val="3"/>
                <c:pt idx="0">
                  <c:v>16K</c:v>
                </c:pt>
                <c:pt idx="1">
                  <c:v>32K</c:v>
                </c:pt>
                <c:pt idx="2">
                  <c:v>64K</c:v>
                </c:pt>
              </c:strCache>
            </c:strRef>
          </c:cat>
          <c:val>
            <c:numRef>
              <c:f>Sheet1!$B$2:$B$4</c:f>
              <c:numCache>
                <c:formatCode>General</c:formatCode>
                <c:ptCount val="3"/>
                <c:pt idx="0">
                  <c:v>44.987721781176433</c:v>
                </c:pt>
                <c:pt idx="1">
                  <c:v>23.959065078823528</c:v>
                </c:pt>
                <c:pt idx="2">
                  <c:v>15.568736552941189</c:v>
                </c:pt>
              </c:numCache>
            </c:numRef>
          </c:val>
        </c:ser>
        <c:ser>
          <c:idx val="1"/>
          <c:order val="1"/>
          <c:tx>
            <c:strRef>
              <c:f>Sheet1!$C$1</c:f>
              <c:strCache>
                <c:ptCount val="1"/>
                <c:pt idx="0">
                  <c:v>TZXY</c:v>
                </c:pt>
              </c:strCache>
            </c:strRef>
          </c:tx>
          <c:cat>
            <c:strRef>
              <c:f>Sheet1!$A$2:$A$4</c:f>
              <c:strCache>
                <c:ptCount val="3"/>
                <c:pt idx="0">
                  <c:v>16K</c:v>
                </c:pt>
                <c:pt idx="1">
                  <c:v>32K</c:v>
                </c:pt>
                <c:pt idx="2">
                  <c:v>64K</c:v>
                </c:pt>
              </c:strCache>
            </c:strRef>
          </c:cat>
          <c:val>
            <c:numRef>
              <c:f>Sheet1!$C$2:$C$4</c:f>
              <c:numCache>
                <c:formatCode>General</c:formatCode>
                <c:ptCount val="3"/>
                <c:pt idx="0">
                  <c:v>48.086300350588203</c:v>
                </c:pt>
                <c:pt idx="1">
                  <c:v>31.209166332941134</c:v>
                </c:pt>
                <c:pt idx="2">
                  <c:v>19.463660202352898</c:v>
                </c:pt>
              </c:numCache>
            </c:numRef>
          </c:val>
        </c:ser>
        <c:ser>
          <c:idx val="2"/>
          <c:order val="2"/>
          <c:tx>
            <c:strRef>
              <c:f>Sheet1!$D$1</c:f>
              <c:strCache>
                <c:ptCount val="1"/>
                <c:pt idx="0">
                  <c:v>TYZX</c:v>
                </c:pt>
              </c:strCache>
            </c:strRef>
          </c:tx>
          <c:cat>
            <c:strRef>
              <c:f>Sheet1!$A$2:$A$4</c:f>
              <c:strCache>
                <c:ptCount val="3"/>
                <c:pt idx="0">
                  <c:v>16K</c:v>
                </c:pt>
                <c:pt idx="1">
                  <c:v>32K</c:v>
                </c:pt>
                <c:pt idx="2">
                  <c:v>64K</c:v>
                </c:pt>
              </c:strCache>
            </c:strRef>
          </c:cat>
          <c:val>
            <c:numRef>
              <c:f>Sheet1!$D$2:$D$4</c:f>
              <c:numCache>
                <c:formatCode>General</c:formatCode>
                <c:ptCount val="3"/>
                <c:pt idx="1">
                  <c:v>31.285536078823462</c:v>
                </c:pt>
                <c:pt idx="2">
                  <c:v>19.682158734117646</c:v>
                </c:pt>
              </c:numCache>
            </c:numRef>
          </c:val>
        </c:ser>
        <c:ser>
          <c:idx val="3"/>
          <c:order val="3"/>
          <c:tx>
            <c:strRef>
              <c:f>Sheet1!$E$1</c:f>
              <c:strCache>
                <c:ptCount val="1"/>
                <c:pt idx="0">
                  <c:v>XYZT</c:v>
                </c:pt>
              </c:strCache>
            </c:strRef>
          </c:tx>
          <c:cat>
            <c:strRef>
              <c:f>Sheet1!$A$2:$A$4</c:f>
              <c:strCache>
                <c:ptCount val="3"/>
                <c:pt idx="0">
                  <c:v>16K</c:v>
                </c:pt>
                <c:pt idx="1">
                  <c:v>32K</c:v>
                </c:pt>
                <c:pt idx="2">
                  <c:v>64K</c:v>
                </c:pt>
              </c:strCache>
            </c:strRef>
          </c:cat>
          <c:val>
            <c:numRef>
              <c:f>Sheet1!$E$2:$E$4</c:f>
              <c:numCache>
                <c:formatCode>General</c:formatCode>
                <c:ptCount val="3"/>
                <c:pt idx="0">
                  <c:v>51.8287847835294</c:v>
                </c:pt>
                <c:pt idx="1">
                  <c:v>31.620648008235289</c:v>
                </c:pt>
                <c:pt idx="2">
                  <c:v>19.231522312941149</c:v>
                </c:pt>
              </c:numCache>
            </c:numRef>
          </c:val>
        </c:ser>
        <c:ser>
          <c:idx val="4"/>
          <c:order val="4"/>
          <c:tx>
            <c:strRef>
              <c:f>Sheet1!$F$1</c:f>
              <c:strCache>
                <c:ptCount val="1"/>
                <c:pt idx="0">
                  <c:v>CDL</c:v>
                </c:pt>
              </c:strCache>
            </c:strRef>
          </c:tx>
          <c:cat>
            <c:strRef>
              <c:f>Sheet1!$A$2:$A$4</c:f>
              <c:strCache>
                <c:ptCount val="3"/>
                <c:pt idx="0">
                  <c:v>16K</c:v>
                </c:pt>
                <c:pt idx="1">
                  <c:v>32K</c:v>
                </c:pt>
                <c:pt idx="2">
                  <c:v>64K</c:v>
                </c:pt>
              </c:strCache>
            </c:strRef>
          </c:cat>
          <c:val>
            <c:numRef>
              <c:f>Sheet1!$F$2:$F$4</c:f>
              <c:numCache>
                <c:formatCode>General</c:formatCode>
                <c:ptCount val="3"/>
                <c:pt idx="0">
                  <c:v>44.987721781176433</c:v>
                </c:pt>
                <c:pt idx="1">
                  <c:v>23.959065078823528</c:v>
                </c:pt>
                <c:pt idx="2">
                  <c:v>15.568736552941189</c:v>
                </c:pt>
              </c:numCache>
            </c:numRef>
          </c:val>
        </c:ser>
        <c:marker val="1"/>
        <c:axId val="131179648"/>
        <c:axId val="125575168"/>
      </c:lineChart>
      <c:catAx>
        <c:axId val="131179648"/>
        <c:scaling>
          <c:orientation val="minMax"/>
        </c:scaling>
        <c:axPos val="b"/>
        <c:title>
          <c:tx>
            <c:rich>
              <a:bodyPr/>
              <a:lstStyle/>
              <a:p>
                <a:pPr>
                  <a:defRPr sz="1400"/>
                </a:pPr>
                <a:r>
                  <a:rPr lang="en-US" sz="1400" dirty="0" smtClean="0"/>
                  <a:t>Number</a:t>
                </a:r>
                <a:r>
                  <a:rPr lang="en-US" sz="1400" baseline="0" dirty="0" smtClean="0"/>
                  <a:t> of Processors</a:t>
                </a:r>
                <a:endParaRPr lang="en-US" sz="1400" dirty="0"/>
              </a:p>
            </c:rich>
          </c:tx>
          <c:layout/>
        </c:title>
        <c:majorTickMark val="none"/>
        <c:tickLblPos val="nextTo"/>
        <c:txPr>
          <a:bodyPr/>
          <a:lstStyle/>
          <a:p>
            <a:pPr>
              <a:defRPr sz="1400">
                <a:solidFill>
                  <a:schemeClr val="bg2">
                    <a:lumMod val="10000"/>
                  </a:schemeClr>
                </a:solidFill>
              </a:defRPr>
            </a:pPr>
            <a:endParaRPr lang="en-US"/>
          </a:p>
        </c:txPr>
        <c:crossAx val="125575168"/>
        <c:crosses val="autoZero"/>
        <c:auto val="1"/>
        <c:lblAlgn val="ctr"/>
        <c:lblOffset val="100"/>
      </c:catAx>
      <c:valAx>
        <c:axId val="125575168"/>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seconds</a:t>
                </a:r>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31179648"/>
        <c:crosses val="autoZero"/>
        <c:crossBetween val="between"/>
      </c:valAx>
    </c:plotArea>
    <c:legend>
      <c:legendPos val="b"/>
      <c:layout>
        <c:manualLayout>
          <c:xMode val="edge"/>
          <c:yMode val="edge"/>
          <c:x val="6.7377169959018449E-2"/>
          <c:y val="0.85094781995534163"/>
          <c:w val="0.88278951973108621"/>
          <c:h val="5.7012379049633938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16K cores</a:t>
            </a:r>
          </a:p>
        </c:rich>
      </c:tx>
      <c:layout>
        <c:manualLayout>
          <c:xMode val="edge"/>
          <c:yMode val="edge"/>
          <c:x val="0.47122070267532346"/>
          <c:y val="1.4925373134328358E-2"/>
        </c:manualLayout>
      </c:layout>
    </c:title>
    <c:plotArea>
      <c:layout>
        <c:manualLayout>
          <c:layoutTarget val="inner"/>
          <c:xMode val="edge"/>
          <c:yMode val="edge"/>
          <c:x val="0.24458557811852466"/>
          <c:y val="0.12166666666666694"/>
          <c:w val="0.72325067919141683"/>
          <c:h val="0.55023582873036359"/>
        </c:manualLayout>
      </c:layout>
      <c:lineChart>
        <c:grouping val="standard"/>
        <c:ser>
          <c:idx val="0"/>
          <c:order val="0"/>
          <c:tx>
            <c:strRef>
              <c:f>Sheet1!$B$1</c:f>
              <c:strCache>
                <c:ptCount val="1"/>
                <c:pt idx="0">
                  <c:v>TXYZ</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Sheet1!$B$2:$B$21</c:f>
              <c:numCache>
                <c:formatCode>0.000000</c:formatCode>
                <c:ptCount val="20"/>
                <c:pt idx="0">
                  <c:v>2.200000000000003E-5</c:v>
                </c:pt>
                <c:pt idx="1">
                  <c:v>2.3000000000000017E-5</c:v>
                </c:pt>
                <c:pt idx="2">
                  <c:v>2.4000000000000024E-5</c:v>
                </c:pt>
                <c:pt idx="3">
                  <c:v>2.7000000000000036E-5</c:v>
                </c:pt>
                <c:pt idx="4">
                  <c:v>5.600000000000004E-5</c:v>
                </c:pt>
                <c:pt idx="5">
                  <c:v>8.2000000000000028E-5</c:v>
                </c:pt>
                <c:pt idx="6">
                  <c:v>1.4099999999999998E-4</c:v>
                </c:pt>
                <c:pt idx="7">
                  <c:v>2.8000000000000025E-4</c:v>
                </c:pt>
                <c:pt idx="8">
                  <c:v>5.3900000000000031E-4</c:v>
                </c:pt>
                <c:pt idx="9">
                  <c:v>1.0160000000000008E-3</c:v>
                </c:pt>
                <c:pt idx="10">
                  <c:v>1.9830000000000017E-3</c:v>
                </c:pt>
                <c:pt idx="11">
                  <c:v>3.9550000000000002E-3</c:v>
                </c:pt>
                <c:pt idx="12">
                  <c:v>7.9670000000000001E-3</c:v>
                </c:pt>
                <c:pt idx="13">
                  <c:v>1.6167999999999998E-2</c:v>
                </c:pt>
                <c:pt idx="14">
                  <c:v>3.3258999999999997E-2</c:v>
                </c:pt>
                <c:pt idx="15">
                  <c:v>6.7066000000000056E-2</c:v>
                </c:pt>
                <c:pt idx="16">
                  <c:v>0.135828</c:v>
                </c:pt>
                <c:pt idx="17">
                  <c:v>0.27896900000000008</c:v>
                </c:pt>
                <c:pt idx="18">
                  <c:v>0.59859000000000007</c:v>
                </c:pt>
                <c:pt idx="19">
                  <c:v>1.1678039999999998</c:v>
                </c:pt>
              </c:numCache>
            </c:numRef>
          </c:val>
        </c:ser>
        <c:ser>
          <c:idx val="1"/>
          <c:order val="1"/>
          <c:tx>
            <c:strRef>
              <c:f>Sheet1!$C$1</c:f>
              <c:strCache>
                <c:ptCount val="1"/>
                <c:pt idx="0">
                  <c:v>TZXY</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Sheet1!$C$2:$C$21</c:f>
              <c:numCache>
                <c:formatCode>0.000000</c:formatCode>
                <c:ptCount val="20"/>
                <c:pt idx="0">
                  <c:v>2.200000000000003E-5</c:v>
                </c:pt>
                <c:pt idx="1">
                  <c:v>2.3000000000000017E-5</c:v>
                </c:pt>
                <c:pt idx="2">
                  <c:v>2.3000000000000017E-5</c:v>
                </c:pt>
                <c:pt idx="3">
                  <c:v>2.6000000000000022E-5</c:v>
                </c:pt>
                <c:pt idx="4">
                  <c:v>3.3000000000000023E-5</c:v>
                </c:pt>
                <c:pt idx="5">
                  <c:v>4.6000000000000034E-5</c:v>
                </c:pt>
                <c:pt idx="6">
                  <c:v>7.1000000000000072E-5</c:v>
                </c:pt>
                <c:pt idx="7">
                  <c:v>1.4300000000000011E-4</c:v>
                </c:pt>
                <c:pt idx="8">
                  <c:v>2.5600000000000021E-4</c:v>
                </c:pt>
                <c:pt idx="9">
                  <c:v>4.8200000000000011E-4</c:v>
                </c:pt>
                <c:pt idx="10">
                  <c:v>9.2400000000000023E-4</c:v>
                </c:pt>
                <c:pt idx="11">
                  <c:v>1.8150000000000009E-3</c:v>
                </c:pt>
                <c:pt idx="12">
                  <c:v>3.5770000000000021E-3</c:v>
                </c:pt>
                <c:pt idx="13">
                  <c:v>7.1579999999999986E-3</c:v>
                </c:pt>
                <c:pt idx="14">
                  <c:v>1.4506E-2</c:v>
                </c:pt>
                <c:pt idx="15">
                  <c:v>2.9176999999999998E-2</c:v>
                </c:pt>
                <c:pt idx="16">
                  <c:v>5.9218999999999994E-2</c:v>
                </c:pt>
                <c:pt idx="17">
                  <c:v>0.11959900000000002</c:v>
                </c:pt>
                <c:pt idx="18">
                  <c:v>0.24345800000000009</c:v>
                </c:pt>
                <c:pt idx="19">
                  <c:v>0.51156899999999927</c:v>
                </c:pt>
              </c:numCache>
            </c:numRef>
          </c:val>
        </c:ser>
        <c:ser>
          <c:idx val="2"/>
          <c:order val="2"/>
          <c:tx>
            <c:strRef>
              <c:f>Sheet1!$D$1</c:f>
              <c:strCache>
                <c:ptCount val="1"/>
                <c:pt idx="0">
                  <c:v>TYZX</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Sheet1!$D$2:$D$21</c:f>
              <c:numCache>
                <c:formatCode>0.000000</c:formatCode>
                <c:ptCount val="20"/>
                <c:pt idx="0">
                  <c:v>2.200000000000003E-5</c:v>
                </c:pt>
                <c:pt idx="1">
                  <c:v>2.3000000000000017E-5</c:v>
                </c:pt>
                <c:pt idx="2">
                  <c:v>2.3000000000000017E-5</c:v>
                </c:pt>
                <c:pt idx="3">
                  <c:v>2.6000000000000022E-5</c:v>
                </c:pt>
                <c:pt idx="4">
                  <c:v>3.3000000000000023E-5</c:v>
                </c:pt>
                <c:pt idx="5">
                  <c:v>4.6000000000000034E-5</c:v>
                </c:pt>
                <c:pt idx="6">
                  <c:v>7.0000000000000102E-5</c:v>
                </c:pt>
                <c:pt idx="7">
                  <c:v>1.4199999999999998E-4</c:v>
                </c:pt>
                <c:pt idx="8">
                  <c:v>2.4100000000000006E-4</c:v>
                </c:pt>
                <c:pt idx="9">
                  <c:v>4.5100000000000034E-4</c:v>
                </c:pt>
                <c:pt idx="10">
                  <c:v>8.7100000000000025E-4</c:v>
                </c:pt>
                <c:pt idx="11">
                  <c:v>1.7140000000000009E-3</c:v>
                </c:pt>
                <c:pt idx="12">
                  <c:v>3.4100000000000011E-3</c:v>
                </c:pt>
                <c:pt idx="13">
                  <c:v>6.8010000000000041E-3</c:v>
                </c:pt>
                <c:pt idx="14">
                  <c:v>1.3651000000000003E-2</c:v>
                </c:pt>
                <c:pt idx="15">
                  <c:v>2.7482000000000017E-2</c:v>
                </c:pt>
                <c:pt idx="16">
                  <c:v>5.5329000000000003E-2</c:v>
                </c:pt>
                <c:pt idx="17">
                  <c:v>0.11175399999999998</c:v>
                </c:pt>
                <c:pt idx="18">
                  <c:v>0.22427899999999998</c:v>
                </c:pt>
                <c:pt idx="19">
                  <c:v>0.45398400000000022</c:v>
                </c:pt>
              </c:numCache>
            </c:numRef>
          </c:val>
        </c:ser>
        <c:ser>
          <c:idx val="3"/>
          <c:order val="3"/>
          <c:tx>
            <c:strRef>
              <c:f>Sheet1!$E$1</c:f>
              <c:strCache>
                <c:ptCount val="1"/>
                <c:pt idx="0">
                  <c:v>XYZT</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Sheet1!$E$2:$E$21</c:f>
              <c:numCache>
                <c:formatCode>0.000000</c:formatCode>
                <c:ptCount val="20"/>
                <c:pt idx="0">
                  <c:v>2.200000000000003E-5</c:v>
                </c:pt>
                <c:pt idx="1">
                  <c:v>2.3000000000000017E-5</c:v>
                </c:pt>
                <c:pt idx="2">
                  <c:v>2.3000000000000017E-5</c:v>
                </c:pt>
                <c:pt idx="3">
                  <c:v>2.6000000000000022E-5</c:v>
                </c:pt>
                <c:pt idx="4">
                  <c:v>3.2000000000000026E-5</c:v>
                </c:pt>
                <c:pt idx="5">
                  <c:v>4.3000000000000036E-5</c:v>
                </c:pt>
                <c:pt idx="6">
                  <c:v>6.4000000000000051E-5</c:v>
                </c:pt>
                <c:pt idx="7">
                  <c:v>1.4000000000000001E-4</c:v>
                </c:pt>
                <c:pt idx="8">
                  <c:v>2.2400000000000029E-4</c:v>
                </c:pt>
                <c:pt idx="9">
                  <c:v>4.2300000000000031E-4</c:v>
                </c:pt>
                <c:pt idx="10">
                  <c:v>8.2200000000000025E-4</c:v>
                </c:pt>
                <c:pt idx="11">
                  <c:v>1.6279999999999999E-3</c:v>
                </c:pt>
                <c:pt idx="12">
                  <c:v>3.2640000000000034E-3</c:v>
                </c:pt>
                <c:pt idx="13">
                  <c:v>6.5610000000000035E-3</c:v>
                </c:pt>
                <c:pt idx="14">
                  <c:v>1.3228000000000005E-2</c:v>
                </c:pt>
                <c:pt idx="15">
                  <c:v>2.6638000000000012E-2</c:v>
                </c:pt>
                <c:pt idx="16">
                  <c:v>5.3580999999999997E-2</c:v>
                </c:pt>
                <c:pt idx="17">
                  <c:v>0.10756900000000005</c:v>
                </c:pt>
                <c:pt idx="18">
                  <c:v>0.21539600000000009</c:v>
                </c:pt>
                <c:pt idx="19">
                  <c:v>0.43080900000000022</c:v>
                </c:pt>
              </c:numCache>
            </c:numRef>
          </c:val>
        </c:ser>
        <c:ser>
          <c:idx val="4"/>
          <c:order val="4"/>
          <c:tx>
            <c:strRef>
              <c:f>Sheet1!$F$1</c:f>
              <c:strCache>
                <c:ptCount val="1"/>
                <c:pt idx="0">
                  <c:v>CDL</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Sheet1!$F$2:$F$21</c:f>
              <c:numCache>
                <c:formatCode>0.000000</c:formatCode>
                <c:ptCount val="20"/>
                <c:pt idx="0">
                  <c:v>2.200000000000003E-5</c:v>
                </c:pt>
                <c:pt idx="1">
                  <c:v>2.3000000000000017E-5</c:v>
                </c:pt>
                <c:pt idx="2">
                  <c:v>2.3000000000000017E-5</c:v>
                </c:pt>
                <c:pt idx="3">
                  <c:v>2.6000000000000022E-5</c:v>
                </c:pt>
                <c:pt idx="4">
                  <c:v>3.2000000000000026E-5</c:v>
                </c:pt>
                <c:pt idx="5">
                  <c:v>4.3000000000000036E-5</c:v>
                </c:pt>
                <c:pt idx="6">
                  <c:v>6.4000000000000051E-5</c:v>
                </c:pt>
                <c:pt idx="7">
                  <c:v>1.4000000000000001E-4</c:v>
                </c:pt>
                <c:pt idx="8">
                  <c:v>2.2400000000000029E-4</c:v>
                </c:pt>
                <c:pt idx="9">
                  <c:v>4.2300000000000031E-4</c:v>
                </c:pt>
                <c:pt idx="10">
                  <c:v>8.2200000000000025E-4</c:v>
                </c:pt>
                <c:pt idx="11">
                  <c:v>1.6279999999999999E-3</c:v>
                </c:pt>
                <c:pt idx="12">
                  <c:v>3.2640000000000034E-3</c:v>
                </c:pt>
                <c:pt idx="13">
                  <c:v>6.5610000000000035E-3</c:v>
                </c:pt>
                <c:pt idx="14">
                  <c:v>1.3228000000000005E-2</c:v>
                </c:pt>
                <c:pt idx="15">
                  <c:v>2.6638000000000012E-2</c:v>
                </c:pt>
                <c:pt idx="16">
                  <c:v>5.3580999999999997E-2</c:v>
                </c:pt>
                <c:pt idx="17">
                  <c:v>0.10756900000000005</c:v>
                </c:pt>
                <c:pt idx="18">
                  <c:v>0.21539600000000009</c:v>
                </c:pt>
                <c:pt idx="19">
                  <c:v>0.43080900000000022</c:v>
                </c:pt>
              </c:numCache>
            </c:numRef>
          </c:val>
        </c:ser>
        <c:marker val="1"/>
        <c:axId val="132255104"/>
        <c:axId val="132273664"/>
      </c:lineChart>
      <c:catAx>
        <c:axId val="132255104"/>
        <c:scaling>
          <c:orientation val="minMax"/>
        </c:scaling>
        <c:axPos val="b"/>
        <c:title>
          <c:tx>
            <c:rich>
              <a:bodyPr/>
              <a:lstStyle/>
              <a:p>
                <a:pPr>
                  <a:defRPr sz="1400"/>
                </a:pPr>
                <a:r>
                  <a:rPr lang="en-US" sz="1400" dirty="0" smtClean="0"/>
                  <a:t>Message Size</a:t>
                </a:r>
                <a:endParaRPr lang="en-US" sz="1400" dirty="0"/>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32273664"/>
        <c:crosses val="autoZero"/>
        <c:auto val="1"/>
        <c:lblAlgn val="ctr"/>
        <c:lblOffset val="100"/>
      </c:catAx>
      <c:valAx>
        <c:axId val="132273664"/>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seconds</a:t>
                </a:r>
              </a:p>
            </c:rich>
          </c:tx>
          <c:layout/>
          <c:spPr>
            <a:ln w="3175"/>
          </c:spPr>
        </c:title>
        <c:numFmt formatCode="0.00" sourceLinked="0"/>
        <c:majorTickMark val="none"/>
        <c:tickLblPos val="nextTo"/>
        <c:txPr>
          <a:bodyPr/>
          <a:lstStyle/>
          <a:p>
            <a:pPr>
              <a:defRPr sz="1400">
                <a:solidFill>
                  <a:schemeClr val="bg2">
                    <a:lumMod val="10000"/>
                  </a:schemeClr>
                </a:solidFill>
              </a:defRPr>
            </a:pPr>
            <a:endParaRPr lang="en-US"/>
          </a:p>
        </c:txPr>
        <c:crossAx val="132255104"/>
        <c:crosses val="autoZero"/>
        <c:crossBetween val="between"/>
      </c:valAx>
    </c:plotArea>
    <c:legend>
      <c:legendPos val="b"/>
      <c:layout>
        <c:manualLayout>
          <c:xMode val="edge"/>
          <c:yMode val="edge"/>
          <c:x val="5.0000000000000024E-2"/>
          <c:y val="0.88079856622399932"/>
          <c:w val="0.9"/>
          <c:h val="5.7012379049633938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32K cores</a:t>
            </a:r>
          </a:p>
        </c:rich>
      </c:tx>
      <c:layout>
        <c:manualLayout>
          <c:xMode val="edge"/>
          <c:yMode val="edge"/>
          <c:x val="0.47122070267532346"/>
          <c:y val="1.4925373134328358E-2"/>
        </c:manualLayout>
      </c:layout>
    </c:title>
    <c:plotArea>
      <c:layout>
        <c:manualLayout>
          <c:layoutTarget val="inner"/>
          <c:xMode val="edge"/>
          <c:yMode val="edge"/>
          <c:x val="0.24458557811852466"/>
          <c:y val="0.12166666666666698"/>
          <c:w val="0.72325067919141683"/>
          <c:h val="0.55023582873036359"/>
        </c:manualLayout>
      </c:layout>
      <c:lineChart>
        <c:grouping val="standard"/>
        <c:ser>
          <c:idx val="0"/>
          <c:order val="0"/>
          <c:tx>
            <c:strRef>
              <c:f>Sheet1!$B$1</c:f>
              <c:strCache>
                <c:ptCount val="1"/>
                <c:pt idx="0">
                  <c:v>TXYZ</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Sheet1!$B$2:$B$21</c:f>
              <c:numCache>
                <c:formatCode>0.000000</c:formatCode>
                <c:ptCount val="20"/>
                <c:pt idx="0">
                  <c:v>2.200000000000003E-5</c:v>
                </c:pt>
                <c:pt idx="1">
                  <c:v>2.3000000000000017E-5</c:v>
                </c:pt>
                <c:pt idx="2">
                  <c:v>2.4000000000000024E-5</c:v>
                </c:pt>
                <c:pt idx="3">
                  <c:v>2.6000000000000022E-5</c:v>
                </c:pt>
                <c:pt idx="4">
                  <c:v>3.8000000000000022E-5</c:v>
                </c:pt>
                <c:pt idx="5">
                  <c:v>5.4000000000000073E-5</c:v>
                </c:pt>
                <c:pt idx="6">
                  <c:v>8.6000000000000085E-5</c:v>
                </c:pt>
                <c:pt idx="7">
                  <c:v>1.8000000000000012E-4</c:v>
                </c:pt>
                <c:pt idx="8">
                  <c:v>3.2500000000000031E-4</c:v>
                </c:pt>
                <c:pt idx="9">
                  <c:v>6.0300000000000056E-4</c:v>
                </c:pt>
                <c:pt idx="10">
                  <c:v>1.1600000000000017E-3</c:v>
                </c:pt>
                <c:pt idx="11">
                  <c:v>2.2840000000000022E-3</c:v>
                </c:pt>
                <c:pt idx="12">
                  <c:v>4.5500000000000002E-3</c:v>
                </c:pt>
                <c:pt idx="13">
                  <c:v>9.085000000000008E-3</c:v>
                </c:pt>
                <c:pt idx="14">
                  <c:v>1.8241000000000014E-2</c:v>
                </c:pt>
                <c:pt idx="15">
                  <c:v>3.7042000000000012E-2</c:v>
                </c:pt>
                <c:pt idx="16">
                  <c:v>7.502700000000001E-2</c:v>
                </c:pt>
                <c:pt idx="17">
                  <c:v>0.15547800000000012</c:v>
                </c:pt>
                <c:pt idx="18">
                  <c:v>0.31695200000000023</c:v>
                </c:pt>
                <c:pt idx="19">
                  <c:v>0.66168399999999994</c:v>
                </c:pt>
              </c:numCache>
            </c:numRef>
          </c:val>
        </c:ser>
        <c:ser>
          <c:idx val="1"/>
          <c:order val="1"/>
          <c:tx>
            <c:strRef>
              <c:f>Sheet1!$C$1</c:f>
              <c:strCache>
                <c:ptCount val="1"/>
                <c:pt idx="0">
                  <c:v>TZXY</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Sheet1!$C$2:$C$21</c:f>
              <c:numCache>
                <c:formatCode>0.000000</c:formatCode>
                <c:ptCount val="20"/>
                <c:pt idx="0">
                  <c:v>2.200000000000003E-5</c:v>
                </c:pt>
                <c:pt idx="1">
                  <c:v>2.3000000000000017E-5</c:v>
                </c:pt>
                <c:pt idx="2">
                  <c:v>2.4000000000000024E-5</c:v>
                </c:pt>
                <c:pt idx="3">
                  <c:v>2.6000000000000022E-5</c:v>
                </c:pt>
                <c:pt idx="4">
                  <c:v>3.8000000000000022E-5</c:v>
                </c:pt>
                <c:pt idx="5">
                  <c:v>5.4000000000000073E-5</c:v>
                </c:pt>
                <c:pt idx="6">
                  <c:v>8.6000000000000085E-5</c:v>
                </c:pt>
                <c:pt idx="7">
                  <c:v>1.8000000000000012E-4</c:v>
                </c:pt>
                <c:pt idx="8">
                  <c:v>3.2400000000000029E-4</c:v>
                </c:pt>
                <c:pt idx="9">
                  <c:v>6.0200000000000032E-4</c:v>
                </c:pt>
                <c:pt idx="10">
                  <c:v>1.1559999999999999E-3</c:v>
                </c:pt>
                <c:pt idx="11">
                  <c:v>2.2710000000000017E-3</c:v>
                </c:pt>
                <c:pt idx="12">
                  <c:v>4.5309999999999994E-3</c:v>
                </c:pt>
                <c:pt idx="13">
                  <c:v>9.0530000000000072E-3</c:v>
                </c:pt>
                <c:pt idx="14">
                  <c:v>1.8217000000000001E-2</c:v>
                </c:pt>
                <c:pt idx="15">
                  <c:v>3.6795000000000001E-2</c:v>
                </c:pt>
                <c:pt idx="16">
                  <c:v>7.5315000000000049E-2</c:v>
                </c:pt>
                <c:pt idx="17">
                  <c:v>0.15326600000000012</c:v>
                </c:pt>
                <c:pt idx="18">
                  <c:v>0.31809900000000008</c:v>
                </c:pt>
                <c:pt idx="19">
                  <c:v>0.66733799999999999</c:v>
                </c:pt>
              </c:numCache>
            </c:numRef>
          </c:val>
        </c:ser>
        <c:ser>
          <c:idx val="2"/>
          <c:order val="2"/>
          <c:tx>
            <c:strRef>
              <c:f>Sheet1!$D$1</c:f>
              <c:strCache>
                <c:ptCount val="1"/>
                <c:pt idx="0">
                  <c:v>TYZX</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Sheet1!$D$2:$D$21</c:f>
              <c:numCache>
                <c:formatCode>0.000000</c:formatCode>
                <c:ptCount val="20"/>
                <c:pt idx="0">
                  <c:v>2.200000000000003E-5</c:v>
                </c:pt>
                <c:pt idx="1">
                  <c:v>2.3000000000000017E-5</c:v>
                </c:pt>
                <c:pt idx="2">
                  <c:v>2.4000000000000024E-5</c:v>
                </c:pt>
                <c:pt idx="3">
                  <c:v>2.6000000000000022E-5</c:v>
                </c:pt>
                <c:pt idx="4">
                  <c:v>3.8000000000000022E-5</c:v>
                </c:pt>
                <c:pt idx="5">
                  <c:v>5.4000000000000073E-5</c:v>
                </c:pt>
                <c:pt idx="6">
                  <c:v>8.5000000000000101E-5</c:v>
                </c:pt>
                <c:pt idx="7">
                  <c:v>1.7600000000000019E-4</c:v>
                </c:pt>
                <c:pt idx="8">
                  <c:v>3.1300000000000018E-4</c:v>
                </c:pt>
                <c:pt idx="9">
                  <c:v>5.9000000000000046E-4</c:v>
                </c:pt>
                <c:pt idx="10">
                  <c:v>1.1529999999999999E-3</c:v>
                </c:pt>
                <c:pt idx="11">
                  <c:v>2.2990000000000011E-3</c:v>
                </c:pt>
                <c:pt idx="12">
                  <c:v>4.6049999999999997E-3</c:v>
                </c:pt>
                <c:pt idx="13">
                  <c:v>9.1800000000000041E-3</c:v>
                </c:pt>
                <c:pt idx="14">
                  <c:v>1.8533000000000001E-2</c:v>
                </c:pt>
                <c:pt idx="15">
                  <c:v>3.7840000000000026E-2</c:v>
                </c:pt>
                <c:pt idx="16">
                  <c:v>7.7100000000000002E-2</c:v>
                </c:pt>
                <c:pt idx="17">
                  <c:v>0.161023</c:v>
                </c:pt>
                <c:pt idx="18">
                  <c:v>0.33190200000000036</c:v>
                </c:pt>
                <c:pt idx="19">
                  <c:v>0.68814699999999951</c:v>
                </c:pt>
              </c:numCache>
            </c:numRef>
          </c:val>
        </c:ser>
        <c:ser>
          <c:idx val="3"/>
          <c:order val="3"/>
          <c:tx>
            <c:strRef>
              <c:f>Sheet1!$E$1</c:f>
              <c:strCache>
                <c:ptCount val="1"/>
                <c:pt idx="0">
                  <c:v>XYZT</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Sheet1!$E$2:$E$21</c:f>
              <c:numCache>
                <c:formatCode>0.000000</c:formatCode>
                <c:ptCount val="20"/>
                <c:pt idx="0">
                  <c:v>2.4000000000000024E-5</c:v>
                </c:pt>
                <c:pt idx="1">
                  <c:v>2.4000000000000024E-5</c:v>
                </c:pt>
                <c:pt idx="2">
                  <c:v>2.6000000000000022E-5</c:v>
                </c:pt>
                <c:pt idx="3">
                  <c:v>3.3000000000000023E-5</c:v>
                </c:pt>
                <c:pt idx="4">
                  <c:v>7.700000000000011E-5</c:v>
                </c:pt>
                <c:pt idx="5">
                  <c:v>1.4300000000000011E-4</c:v>
                </c:pt>
                <c:pt idx="6">
                  <c:v>2.2600000000000021E-4</c:v>
                </c:pt>
                <c:pt idx="7">
                  <c:v>4.5000000000000037E-4</c:v>
                </c:pt>
                <c:pt idx="8">
                  <c:v>1.0839999999999999E-3</c:v>
                </c:pt>
                <c:pt idx="9">
                  <c:v>1.9170000000000007E-3</c:v>
                </c:pt>
                <c:pt idx="10">
                  <c:v>3.4460000000000011E-3</c:v>
                </c:pt>
                <c:pt idx="11">
                  <c:v>6.62E-3</c:v>
                </c:pt>
                <c:pt idx="12">
                  <c:v>1.3136E-2</c:v>
                </c:pt>
                <c:pt idx="13">
                  <c:v>2.6266999999999999E-2</c:v>
                </c:pt>
                <c:pt idx="14">
                  <c:v>5.2812000000000053E-2</c:v>
                </c:pt>
                <c:pt idx="15">
                  <c:v>0.10618000000000002</c:v>
                </c:pt>
                <c:pt idx="16">
                  <c:v>0.21476800000000013</c:v>
                </c:pt>
                <c:pt idx="17">
                  <c:v>0.4287080000000002</c:v>
                </c:pt>
                <c:pt idx="18">
                  <c:v>0.85261399999999998</c:v>
                </c:pt>
                <c:pt idx="19">
                  <c:v>1.7449389999999998</c:v>
                </c:pt>
              </c:numCache>
            </c:numRef>
          </c:val>
        </c:ser>
        <c:ser>
          <c:idx val="4"/>
          <c:order val="4"/>
          <c:tx>
            <c:strRef>
              <c:f>Sheet1!$F$1</c:f>
              <c:strCache>
                <c:ptCount val="1"/>
                <c:pt idx="0">
                  <c:v>CDL</c:v>
                </c:pt>
              </c:strCache>
            </c:strRef>
          </c:tx>
          <c:cat>
            <c:strRef>
              <c:f>Sheet1!$A$2:$A$21</c:f>
              <c:strCache>
                <c:ptCount val="20"/>
                <c:pt idx="0">
                  <c:v>2</c:v>
                </c:pt>
                <c:pt idx="1">
                  <c:v>4</c:v>
                </c:pt>
                <c:pt idx="2">
                  <c:v>8</c:v>
                </c:pt>
                <c:pt idx="3">
                  <c:v>16</c:v>
                </c:pt>
                <c:pt idx="4">
                  <c:v>32</c:v>
                </c:pt>
                <c:pt idx="5">
                  <c:v>64</c:v>
                </c:pt>
                <c:pt idx="6">
                  <c:v>128</c:v>
                </c:pt>
                <c:pt idx="7">
                  <c:v>256</c:v>
                </c:pt>
                <c:pt idx="8">
                  <c:v>512</c:v>
                </c:pt>
                <c:pt idx="9">
                  <c:v>1K</c:v>
                </c:pt>
                <c:pt idx="10">
                  <c:v>2K</c:v>
                </c:pt>
                <c:pt idx="11">
                  <c:v>4K</c:v>
                </c:pt>
                <c:pt idx="12">
                  <c:v>8K</c:v>
                </c:pt>
                <c:pt idx="13">
                  <c:v>16K</c:v>
                </c:pt>
                <c:pt idx="14">
                  <c:v>32K</c:v>
                </c:pt>
                <c:pt idx="15">
                  <c:v>64K</c:v>
                </c:pt>
                <c:pt idx="16">
                  <c:v>128K</c:v>
                </c:pt>
                <c:pt idx="17">
                  <c:v>256K</c:v>
                </c:pt>
                <c:pt idx="18">
                  <c:v>512K</c:v>
                </c:pt>
                <c:pt idx="19">
                  <c:v>1MB</c:v>
                </c:pt>
              </c:strCache>
            </c:strRef>
          </c:cat>
          <c:val>
            <c:numRef>
              <c:f>Sheet1!$F$2:$F$21</c:f>
              <c:numCache>
                <c:formatCode>0.000000</c:formatCode>
                <c:ptCount val="20"/>
                <c:pt idx="0">
                  <c:v>2.200000000000003E-5</c:v>
                </c:pt>
                <c:pt idx="1">
                  <c:v>2.3000000000000017E-5</c:v>
                </c:pt>
                <c:pt idx="2">
                  <c:v>2.4000000000000024E-5</c:v>
                </c:pt>
                <c:pt idx="3">
                  <c:v>2.6000000000000022E-5</c:v>
                </c:pt>
                <c:pt idx="4">
                  <c:v>3.8000000000000022E-5</c:v>
                </c:pt>
                <c:pt idx="5">
                  <c:v>5.4000000000000073E-5</c:v>
                </c:pt>
                <c:pt idx="6">
                  <c:v>8.5000000000000101E-5</c:v>
                </c:pt>
                <c:pt idx="7">
                  <c:v>1.7600000000000019E-4</c:v>
                </c:pt>
                <c:pt idx="8">
                  <c:v>3.1300000000000018E-4</c:v>
                </c:pt>
                <c:pt idx="9">
                  <c:v>5.9000000000000046E-4</c:v>
                </c:pt>
                <c:pt idx="10">
                  <c:v>1.1529999999999999E-3</c:v>
                </c:pt>
                <c:pt idx="11">
                  <c:v>2.2990000000000011E-3</c:v>
                </c:pt>
                <c:pt idx="12">
                  <c:v>4.6049999999999997E-3</c:v>
                </c:pt>
                <c:pt idx="13">
                  <c:v>9.1800000000000041E-3</c:v>
                </c:pt>
                <c:pt idx="14">
                  <c:v>1.8533000000000001E-2</c:v>
                </c:pt>
                <c:pt idx="15">
                  <c:v>3.7840000000000026E-2</c:v>
                </c:pt>
                <c:pt idx="16">
                  <c:v>7.7100000000000002E-2</c:v>
                </c:pt>
                <c:pt idx="17">
                  <c:v>0.161023</c:v>
                </c:pt>
                <c:pt idx="18">
                  <c:v>0.33190200000000036</c:v>
                </c:pt>
                <c:pt idx="19">
                  <c:v>0.68814699999999951</c:v>
                </c:pt>
              </c:numCache>
            </c:numRef>
          </c:val>
        </c:ser>
        <c:marker val="1"/>
        <c:axId val="132223744"/>
        <c:axId val="132225664"/>
      </c:lineChart>
      <c:catAx>
        <c:axId val="132223744"/>
        <c:scaling>
          <c:orientation val="minMax"/>
        </c:scaling>
        <c:axPos val="b"/>
        <c:title>
          <c:tx>
            <c:rich>
              <a:bodyPr/>
              <a:lstStyle/>
              <a:p>
                <a:pPr>
                  <a:defRPr sz="1400"/>
                </a:pPr>
                <a:r>
                  <a:rPr lang="en-US" sz="1400" dirty="0" smtClean="0"/>
                  <a:t>Message Size</a:t>
                </a:r>
                <a:endParaRPr lang="en-US" sz="1400" dirty="0"/>
              </a:p>
            </c:rich>
          </c:tx>
          <c:layout/>
        </c:title>
        <c:majorTickMark val="none"/>
        <c:tickLblPos val="nextTo"/>
        <c:txPr>
          <a:bodyPr/>
          <a:lstStyle/>
          <a:p>
            <a:pPr>
              <a:defRPr sz="1400">
                <a:solidFill>
                  <a:schemeClr val="bg2">
                    <a:lumMod val="10000"/>
                  </a:schemeClr>
                </a:solidFill>
              </a:defRPr>
            </a:pPr>
            <a:endParaRPr lang="en-US"/>
          </a:p>
        </c:txPr>
        <c:crossAx val="132225664"/>
        <c:crosses val="autoZero"/>
        <c:auto val="1"/>
        <c:lblAlgn val="ctr"/>
        <c:lblOffset val="100"/>
      </c:catAx>
      <c:valAx>
        <c:axId val="132225664"/>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seconds</a:t>
                </a:r>
              </a:p>
            </c:rich>
          </c:tx>
          <c:layout/>
        </c:title>
        <c:numFmt formatCode="0.00" sourceLinked="0"/>
        <c:majorTickMark val="none"/>
        <c:tickLblPos val="nextTo"/>
        <c:txPr>
          <a:bodyPr/>
          <a:lstStyle/>
          <a:p>
            <a:pPr>
              <a:defRPr sz="1400">
                <a:solidFill>
                  <a:schemeClr val="bg2">
                    <a:lumMod val="10000"/>
                  </a:schemeClr>
                </a:solidFill>
              </a:defRPr>
            </a:pPr>
            <a:endParaRPr lang="en-US"/>
          </a:p>
        </c:txPr>
        <c:crossAx val="132223744"/>
        <c:crosses val="autoZero"/>
        <c:crossBetween val="between"/>
      </c:valAx>
    </c:plotArea>
    <c:legend>
      <c:legendPos val="b"/>
      <c:layout>
        <c:manualLayout>
          <c:xMode val="edge"/>
          <c:yMode val="edge"/>
          <c:x val="3.53801169590644E-2"/>
          <c:y val="0.88079856622399921"/>
          <c:w val="0.9"/>
          <c:h val="5.7012379049633938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ctr" rtl="0">
              <a:defRPr lang="en-US" sz="2000" b="1" i="0" u="none" strike="noStrike" kern="1200" baseline="0" dirty="0" smtClean="0">
                <a:solidFill>
                  <a:srgbClr val="616161"/>
                </a:solidFill>
                <a:latin typeface="+mn-lt"/>
                <a:ea typeface="+mn-ea"/>
                <a:cs typeface="+mn-cs"/>
              </a:defRPr>
            </a:pPr>
            <a:r>
              <a:rPr lang="en-US" sz="2000" b="1" i="0" u="none" strike="noStrike" kern="1200" baseline="0" dirty="0" smtClean="0">
                <a:solidFill>
                  <a:srgbClr val="616161"/>
                </a:solidFill>
                <a:latin typeface="+mn-lt"/>
                <a:ea typeface="+mn-ea"/>
                <a:cs typeface="+mn-cs"/>
              </a:rPr>
              <a:t>8KB message size</a:t>
            </a:r>
          </a:p>
        </c:rich>
      </c:tx>
      <c:layout>
        <c:manualLayout>
          <c:xMode val="edge"/>
          <c:yMode val="edge"/>
          <c:x val="0.40104526407883234"/>
          <c:y val="1.4925373134328361E-2"/>
        </c:manualLayout>
      </c:layout>
    </c:title>
    <c:plotArea>
      <c:layout>
        <c:manualLayout>
          <c:layoutTarget val="inner"/>
          <c:xMode val="edge"/>
          <c:yMode val="edge"/>
          <c:x val="0.24458557811852466"/>
          <c:y val="0.12166666666666698"/>
          <c:w val="0.72325067919141683"/>
          <c:h val="0.55023582873036359"/>
        </c:manualLayout>
      </c:layout>
      <c:lineChart>
        <c:grouping val="standard"/>
        <c:ser>
          <c:idx val="0"/>
          <c:order val="0"/>
          <c:tx>
            <c:strRef>
              <c:f>Sheet1!$B$1</c:f>
              <c:strCache>
                <c:ptCount val="1"/>
                <c:pt idx="0">
                  <c:v>TXYZ</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Sheet1!$B$2:$B$16</c:f>
              <c:numCache>
                <c:formatCode>0.000000</c:formatCode>
                <c:ptCount val="15"/>
                <c:pt idx="0">
                  <c:v>3.2320000000000018E-3</c:v>
                </c:pt>
                <c:pt idx="1">
                  <c:v>3.2330000000000015E-3</c:v>
                </c:pt>
                <c:pt idx="2">
                  <c:v>4.1329999999999995E-3</c:v>
                </c:pt>
                <c:pt idx="3">
                  <c:v>4.0410000000000029E-3</c:v>
                </c:pt>
                <c:pt idx="4">
                  <c:v>3.2110000000000012E-3</c:v>
                </c:pt>
                <c:pt idx="5">
                  <c:v>3.2420000000000018E-3</c:v>
                </c:pt>
                <c:pt idx="6">
                  <c:v>4.0569999999999998E-3</c:v>
                </c:pt>
                <c:pt idx="7">
                  <c:v>3.2670000000000025E-3</c:v>
                </c:pt>
                <c:pt idx="8">
                  <c:v>3.4990000000000012E-3</c:v>
                </c:pt>
                <c:pt idx="9">
                  <c:v>3.4990000000000012E-3</c:v>
                </c:pt>
                <c:pt idx="10">
                  <c:v>4.1059999999999985E-3</c:v>
                </c:pt>
                <c:pt idx="11">
                  <c:v>4.614E-3</c:v>
                </c:pt>
                <c:pt idx="12">
                  <c:v>7.9670000000000001E-3</c:v>
                </c:pt>
                <c:pt idx="13">
                  <c:v>4.5579999999999996E-3</c:v>
                </c:pt>
                <c:pt idx="14">
                  <c:v>4.5500000000000002E-3</c:v>
                </c:pt>
              </c:numCache>
            </c:numRef>
          </c:val>
        </c:ser>
        <c:ser>
          <c:idx val="1"/>
          <c:order val="1"/>
          <c:tx>
            <c:strRef>
              <c:f>Sheet1!$C$1</c:f>
              <c:strCache>
                <c:ptCount val="1"/>
                <c:pt idx="0">
                  <c:v>TZXY</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Sheet1!$C$2:$C$16</c:f>
              <c:numCache>
                <c:formatCode>0.000000</c:formatCode>
                <c:ptCount val="15"/>
                <c:pt idx="0">
                  <c:v>3.2320000000000018E-3</c:v>
                </c:pt>
                <c:pt idx="1">
                  <c:v>3.2330000000000015E-3</c:v>
                </c:pt>
                <c:pt idx="2">
                  <c:v>4.2350000000000035E-3</c:v>
                </c:pt>
                <c:pt idx="3">
                  <c:v>4.1639999999999976E-3</c:v>
                </c:pt>
                <c:pt idx="4">
                  <c:v>3.2050000000000034E-3</c:v>
                </c:pt>
                <c:pt idx="5">
                  <c:v>3.2710000000000018E-3</c:v>
                </c:pt>
                <c:pt idx="6">
                  <c:v>3.273000000000002E-3</c:v>
                </c:pt>
                <c:pt idx="7">
                  <c:v>3.3790000000000001E-3</c:v>
                </c:pt>
                <c:pt idx="8">
                  <c:v>3.557000000000002E-3</c:v>
                </c:pt>
                <c:pt idx="9">
                  <c:v>2.8470000000000014E-3</c:v>
                </c:pt>
                <c:pt idx="10">
                  <c:v>2.8470000000000014E-3</c:v>
                </c:pt>
                <c:pt idx="11">
                  <c:v>2.8530000000000001E-3</c:v>
                </c:pt>
                <c:pt idx="12">
                  <c:v>3.5770000000000021E-3</c:v>
                </c:pt>
                <c:pt idx="13">
                  <c:v>3.4380000000000001E-3</c:v>
                </c:pt>
                <c:pt idx="14">
                  <c:v>4.5309999999999994E-3</c:v>
                </c:pt>
              </c:numCache>
            </c:numRef>
          </c:val>
        </c:ser>
        <c:ser>
          <c:idx val="2"/>
          <c:order val="2"/>
          <c:tx>
            <c:strRef>
              <c:f>Sheet1!$D$1</c:f>
              <c:strCache>
                <c:ptCount val="1"/>
                <c:pt idx="0">
                  <c:v>TYZX</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Sheet1!$D$2:$D$16</c:f>
              <c:numCache>
                <c:formatCode>0.000000</c:formatCode>
                <c:ptCount val="15"/>
                <c:pt idx="0">
                  <c:v>3.2320000000000018E-3</c:v>
                </c:pt>
                <c:pt idx="1">
                  <c:v>3.2330000000000015E-3</c:v>
                </c:pt>
                <c:pt idx="2">
                  <c:v>4.1539999999999997E-3</c:v>
                </c:pt>
                <c:pt idx="3">
                  <c:v>4.1469999999999996E-3</c:v>
                </c:pt>
                <c:pt idx="4">
                  <c:v>3.2830000000000021E-3</c:v>
                </c:pt>
                <c:pt idx="5">
                  <c:v>3.3220000000000012E-3</c:v>
                </c:pt>
                <c:pt idx="6">
                  <c:v>4.1939999999999998E-3</c:v>
                </c:pt>
                <c:pt idx="7">
                  <c:v>4.2340000000000034E-3</c:v>
                </c:pt>
                <c:pt idx="8">
                  <c:v>3.4930000000000017E-3</c:v>
                </c:pt>
                <c:pt idx="9">
                  <c:v>3.3990000000000001E-3</c:v>
                </c:pt>
                <c:pt idx="10">
                  <c:v>4.5170000000000002E-3</c:v>
                </c:pt>
                <c:pt idx="11">
                  <c:v>3.3910000000000012E-3</c:v>
                </c:pt>
                <c:pt idx="12">
                  <c:v>3.4100000000000011E-3</c:v>
                </c:pt>
                <c:pt idx="13">
                  <c:v>3.4050000000000018E-3</c:v>
                </c:pt>
                <c:pt idx="14">
                  <c:v>4.6049999999999997E-3</c:v>
                </c:pt>
              </c:numCache>
            </c:numRef>
          </c:val>
        </c:ser>
        <c:ser>
          <c:idx val="3"/>
          <c:order val="3"/>
          <c:tx>
            <c:strRef>
              <c:f>Sheet1!$E$1</c:f>
              <c:strCache>
                <c:ptCount val="1"/>
                <c:pt idx="0">
                  <c:v>XYZT</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Sheet1!$E$2:$E$16</c:f>
              <c:numCache>
                <c:formatCode>0.000000</c:formatCode>
                <c:ptCount val="15"/>
                <c:pt idx="0">
                  <c:v>2.5540000000000011E-3</c:v>
                </c:pt>
                <c:pt idx="1">
                  <c:v>2.603000000000002E-3</c:v>
                </c:pt>
                <c:pt idx="2">
                  <c:v>2.826E-3</c:v>
                </c:pt>
                <c:pt idx="3">
                  <c:v>2.8130000000000017E-3</c:v>
                </c:pt>
                <c:pt idx="4">
                  <c:v>3.1540000000000019E-3</c:v>
                </c:pt>
                <c:pt idx="5">
                  <c:v>4.0949999999999997E-3</c:v>
                </c:pt>
                <c:pt idx="6">
                  <c:v>5.0520000000000001E-3</c:v>
                </c:pt>
                <c:pt idx="7">
                  <c:v>4.2579999999999996E-3</c:v>
                </c:pt>
                <c:pt idx="8">
                  <c:v>3.2690000000000019E-3</c:v>
                </c:pt>
                <c:pt idx="9">
                  <c:v>3.263000000000002E-3</c:v>
                </c:pt>
                <c:pt idx="10">
                  <c:v>3.8000000000000017E-3</c:v>
                </c:pt>
                <c:pt idx="11">
                  <c:v>3.2650000000000018E-3</c:v>
                </c:pt>
                <c:pt idx="12">
                  <c:v>3.2640000000000034E-3</c:v>
                </c:pt>
                <c:pt idx="13">
                  <c:v>1.3200999999999999E-2</c:v>
                </c:pt>
                <c:pt idx="14">
                  <c:v>1.3136E-2</c:v>
                </c:pt>
              </c:numCache>
            </c:numRef>
          </c:val>
        </c:ser>
        <c:ser>
          <c:idx val="4"/>
          <c:order val="4"/>
          <c:tx>
            <c:strRef>
              <c:f>Sheet1!$F$1</c:f>
              <c:strCache>
                <c:ptCount val="1"/>
                <c:pt idx="0">
                  <c:v>CDL</c:v>
                </c:pt>
              </c:strCache>
            </c:strRef>
          </c:tx>
          <c:cat>
            <c:strRef>
              <c:f>Sheet1!$A$2:$A$16</c:f>
              <c:strCache>
                <c:ptCount val="15"/>
                <c:pt idx="0">
                  <c:v>8</c:v>
                </c:pt>
                <c:pt idx="1">
                  <c:v>16</c:v>
                </c:pt>
                <c:pt idx="2">
                  <c:v>32</c:v>
                </c:pt>
                <c:pt idx="3">
                  <c:v>64</c:v>
                </c:pt>
                <c:pt idx="4">
                  <c:v>128</c:v>
                </c:pt>
                <c:pt idx="5">
                  <c:v>256</c:v>
                </c:pt>
                <c:pt idx="6">
                  <c:v>512</c:v>
                </c:pt>
                <c:pt idx="7">
                  <c:v>1K</c:v>
                </c:pt>
                <c:pt idx="8">
                  <c:v>2K</c:v>
                </c:pt>
                <c:pt idx="9">
                  <c:v>4K</c:v>
                </c:pt>
                <c:pt idx="10">
                  <c:v>8K</c:v>
                </c:pt>
                <c:pt idx="11">
                  <c:v>16K</c:v>
                </c:pt>
                <c:pt idx="12">
                  <c:v>32K</c:v>
                </c:pt>
                <c:pt idx="13">
                  <c:v>64K</c:v>
                </c:pt>
                <c:pt idx="14">
                  <c:v>128K</c:v>
                </c:pt>
              </c:strCache>
            </c:strRef>
          </c:cat>
          <c:val>
            <c:numRef>
              <c:f>Sheet1!$F$2:$F$16</c:f>
              <c:numCache>
                <c:formatCode>0.000000</c:formatCode>
                <c:ptCount val="15"/>
                <c:pt idx="0">
                  <c:v>2.5540000000000011E-3</c:v>
                </c:pt>
                <c:pt idx="1">
                  <c:v>2.603000000000002E-3</c:v>
                </c:pt>
                <c:pt idx="2">
                  <c:v>2.826E-3</c:v>
                </c:pt>
                <c:pt idx="3">
                  <c:v>2.8130000000000017E-3</c:v>
                </c:pt>
                <c:pt idx="4">
                  <c:v>3.1540000000000019E-3</c:v>
                </c:pt>
                <c:pt idx="5">
                  <c:v>3.2420000000000018E-3</c:v>
                </c:pt>
                <c:pt idx="6">
                  <c:v>3.273000000000002E-3</c:v>
                </c:pt>
                <c:pt idx="7">
                  <c:v>3.2670000000000025E-3</c:v>
                </c:pt>
                <c:pt idx="8">
                  <c:v>3.2690000000000019E-3</c:v>
                </c:pt>
                <c:pt idx="9">
                  <c:v>2.8470000000000014E-3</c:v>
                </c:pt>
                <c:pt idx="10">
                  <c:v>2.8470000000000014E-3</c:v>
                </c:pt>
                <c:pt idx="11">
                  <c:v>2.8530000000000001E-3</c:v>
                </c:pt>
                <c:pt idx="12">
                  <c:v>3.2640000000000034E-3</c:v>
                </c:pt>
                <c:pt idx="13">
                  <c:v>3.4050000000000018E-3</c:v>
                </c:pt>
                <c:pt idx="14">
                  <c:v>4.5309999999999994E-3</c:v>
                </c:pt>
              </c:numCache>
            </c:numRef>
          </c:val>
        </c:ser>
        <c:marker val="1"/>
        <c:axId val="132433024"/>
        <c:axId val="132434944"/>
      </c:lineChart>
      <c:catAx>
        <c:axId val="132433024"/>
        <c:scaling>
          <c:orientation val="minMax"/>
        </c:scaling>
        <c:axPos val="b"/>
        <c:title>
          <c:tx>
            <c:rich>
              <a:bodyPr/>
              <a:lstStyle/>
              <a:p>
                <a:pPr>
                  <a:defRPr sz="1400"/>
                </a:pPr>
                <a:r>
                  <a:rPr lang="en-US" sz="1400" dirty="0" smtClean="0"/>
                  <a:t>Number of Processors</a:t>
                </a:r>
                <a:endParaRPr lang="en-US" sz="1400" dirty="0"/>
              </a:p>
            </c:rich>
          </c:tx>
          <c:layout/>
        </c:title>
        <c:numFmt formatCode="General" sourceLinked="1"/>
        <c:majorTickMark val="none"/>
        <c:tickLblPos val="nextTo"/>
        <c:txPr>
          <a:bodyPr/>
          <a:lstStyle/>
          <a:p>
            <a:pPr>
              <a:defRPr sz="1400">
                <a:solidFill>
                  <a:schemeClr val="bg2">
                    <a:lumMod val="10000"/>
                  </a:schemeClr>
                </a:solidFill>
              </a:defRPr>
            </a:pPr>
            <a:endParaRPr lang="en-US"/>
          </a:p>
        </c:txPr>
        <c:crossAx val="132434944"/>
        <c:crosses val="autoZero"/>
        <c:auto val="1"/>
        <c:lblAlgn val="ctr"/>
        <c:lblOffset val="100"/>
      </c:catAx>
      <c:valAx>
        <c:axId val="132434944"/>
        <c:scaling>
          <c:orientation val="minMax"/>
        </c:scaling>
        <c:axPos val="l"/>
        <c:majorGridlines/>
        <c:title>
          <c:tx>
            <c:rich>
              <a:bodyPr rot="-5400000" vert="horz"/>
              <a:lstStyle/>
              <a:p>
                <a:pPr algn="ctr" rtl="0">
                  <a:defRPr lang="en-US" sz="1400" b="1" i="0" u="none" strike="noStrike" kern="1200" baseline="0" dirty="0" smtClean="0">
                    <a:solidFill>
                      <a:srgbClr val="616161"/>
                    </a:solidFill>
                    <a:latin typeface="+mn-lt"/>
                    <a:ea typeface="+mn-ea"/>
                    <a:cs typeface="+mn-cs"/>
                  </a:defRPr>
                </a:pPr>
                <a:r>
                  <a:rPr lang="en-US" sz="1400" b="1" i="0" u="none" strike="noStrike" kern="1200" baseline="0" dirty="0" smtClean="0">
                    <a:solidFill>
                      <a:srgbClr val="616161"/>
                    </a:solidFill>
                    <a:latin typeface="+mn-lt"/>
                    <a:ea typeface="+mn-ea"/>
                    <a:cs typeface="+mn-cs"/>
                  </a:rPr>
                  <a:t>Time in seconds</a:t>
                </a:r>
              </a:p>
            </c:rich>
          </c:tx>
          <c:layout/>
          <c:spPr>
            <a:ln w="3175"/>
          </c:spPr>
        </c:title>
        <c:numFmt formatCode="0.000" sourceLinked="0"/>
        <c:majorTickMark val="none"/>
        <c:tickLblPos val="nextTo"/>
        <c:txPr>
          <a:bodyPr/>
          <a:lstStyle/>
          <a:p>
            <a:pPr>
              <a:defRPr sz="1400">
                <a:solidFill>
                  <a:schemeClr val="bg2">
                    <a:lumMod val="10000"/>
                  </a:schemeClr>
                </a:solidFill>
              </a:defRPr>
            </a:pPr>
            <a:endParaRPr lang="en-US"/>
          </a:p>
        </c:txPr>
        <c:crossAx val="132433024"/>
        <c:crosses val="autoZero"/>
        <c:crossBetween val="between"/>
      </c:valAx>
    </c:plotArea>
    <c:legend>
      <c:legendPos val="b"/>
      <c:layout>
        <c:manualLayout>
          <c:xMode val="edge"/>
          <c:yMode val="edge"/>
          <c:x val="5.0000000000000024E-2"/>
          <c:y val="0.88079856622399955"/>
          <c:w val="0.9"/>
          <c:h val="5.7012379049633972E-2"/>
        </c:manualLayout>
      </c:layout>
      <c:txPr>
        <a:bodyPr/>
        <a:lstStyle/>
        <a:p>
          <a:pPr>
            <a:defRPr sz="1400">
              <a:solidFill>
                <a:schemeClr val="bg2">
                  <a:lumMod val="10000"/>
                </a:schemeClr>
              </a:solidFill>
            </a:defRPr>
          </a:pPr>
          <a:endParaRPr lang="en-US"/>
        </a:p>
      </c:txPr>
    </c:legend>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88C460-84E9-4F1A-954F-CA01D8237882}" type="datetimeFigureOut">
              <a:rPr lang="en-US" smtClean="0"/>
              <a:pPr/>
              <a:t>6/22/2011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62508-8537-4492-88CD-723D35C8E12B}" type="slidenum">
              <a:rPr lang="en-US" smtClean="0"/>
              <a:pPr/>
              <a:t>‹#›</a:t>
            </a:fld>
            <a:endParaRPr lang="en-US" dirty="0"/>
          </a:p>
        </p:txBody>
      </p:sp>
    </p:spTree>
    <p:extLst>
      <p:ext uri="{BB962C8B-B14F-4D97-AF65-F5344CB8AC3E}">
        <p14:creationId xmlns:p14="http://schemas.microsoft.com/office/powerpoint/2010/main" xmlns="" val="272684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962508-8537-4492-88CD-723D35C8E12B}"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5257800" y="6553200"/>
            <a:ext cx="3581400" cy="228600"/>
          </a:xfrm>
          <a:prstGeom prst="rect">
            <a:avLst/>
          </a:prstGeom>
        </p:spPr>
        <p:txBody>
          <a:bodyPr/>
          <a:lstStyle>
            <a:lvl1pPr marL="0" algn="ctr" defTabSz="914400" rtl="0" eaLnBrk="1" latinLnBrk="0" hangingPunct="1">
              <a:defRPr lang="en-US" sz="1200" b="1" kern="1200" smtClean="0">
                <a:solidFill>
                  <a:srgbClr val="000099"/>
                </a:solidFill>
                <a:latin typeface="+mn-lt"/>
                <a:ea typeface="+mn-ea"/>
                <a:cs typeface="+mn-cs"/>
              </a:defRPr>
            </a:lvl1pPr>
          </a:lstStyle>
          <a:p>
            <a:r>
              <a:rPr lang="en-US" smtClean="0"/>
              <a:t>ISC (06/22/2011)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ISC (06/22/2011)</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4"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ISC (06/22/2011)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ISC (06/22/2011)</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7"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7" descr="slide header_646.jpg"/>
          <p:cNvPicPr>
            <a:picLocks noChangeAspect="1"/>
          </p:cNvPicPr>
          <p:nvPr/>
        </p:nvPicPr>
        <p:blipFill>
          <a:blip r:embed="rId8" cstate="print"/>
          <a:srcRect/>
          <a:stretch>
            <a:fillRect/>
          </a:stretch>
        </p:blipFill>
        <p:spPr bwMode="auto">
          <a:xfrm>
            <a:off x="0" y="0"/>
            <a:ext cx="9144000" cy="155575"/>
          </a:xfrm>
          <a:prstGeom prst="rect">
            <a:avLst/>
          </a:prstGeom>
          <a:noFill/>
          <a:ln w="9525">
            <a:noFill/>
            <a:miter lim="800000"/>
            <a:headEnd/>
            <a:tailEnd/>
          </a:ln>
        </p:spPr>
      </p:pic>
      <p:sp>
        <p:nvSpPr>
          <p:cNvPr id="10"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ISC (06/22/2011)</a:t>
            </a:r>
            <a:endParaRPr lang="en-US" dirty="0"/>
          </a:p>
        </p:txBody>
      </p:sp>
      <p:sp>
        <p:nvSpPr>
          <p:cNvPr id="8" name="Footer Placeholder 4"/>
          <p:cNvSpPr txBox="1">
            <a:spLocks/>
          </p:cNvSpPr>
          <p:nvPr/>
        </p:nvSpPr>
        <p:spPr>
          <a:xfrm>
            <a:off x="990600" y="6553200"/>
            <a:ext cx="2971800" cy="228600"/>
          </a:xfrm>
          <a:prstGeom prst="rect">
            <a:avLst/>
          </a:prstGeom>
        </p:spPr>
        <p:txBody>
          <a:bodyPr/>
          <a:lstStyle>
            <a:lvl1pPr>
              <a:defRPr sz="1200" b="1">
                <a:solidFill>
                  <a:schemeClr val="tx1">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C00000"/>
                </a:solidFill>
                <a:effectLst/>
                <a:uLnTx/>
                <a:uFillTx/>
                <a:latin typeface="+mn-lt"/>
                <a:ea typeface="+mn-ea"/>
                <a:cs typeface="+mn-cs"/>
              </a:rPr>
              <a:t>Pavan Balaji, Argonne National Laboratory</a:t>
            </a:r>
            <a:endParaRPr kumimoji="0" lang="en-US" sz="1200" b="1" i="0" u="none" strike="noStrike" kern="1200" cap="none" spc="0" normalizeH="0" baseline="0" noProof="0" dirty="0">
              <a:ln>
                <a:noFill/>
              </a:ln>
              <a:solidFill>
                <a:srgbClr val="C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cs.anl.gov/~balaji" TargetMode="External"/><Relationship Id="rId2" Type="http://schemas.openxmlformats.org/officeDocument/2006/relationships/hyperlink" Target="mailto:balaji@mcs.anl.gov"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7838"/>
            <a:ext cx="7696200" cy="1833562"/>
          </a:xfrm>
        </p:spPr>
        <p:txBody>
          <a:bodyPr/>
          <a:lstStyle/>
          <a:p>
            <a:pPr algn="ctr">
              <a:lnSpc>
                <a:spcPct val="120000"/>
              </a:lnSpc>
            </a:pPr>
            <a:r>
              <a:rPr lang="en-US" dirty="0" smtClean="0"/>
              <a:t>Mapping Communication Layouts to Network Hardware Characteristics on Massive-Scale Blue Gene Systems</a:t>
            </a:r>
            <a:endParaRPr lang="en-US" dirty="0"/>
          </a:p>
        </p:txBody>
      </p:sp>
      <p:sp>
        <p:nvSpPr>
          <p:cNvPr id="3" name="Subtitle 2"/>
          <p:cNvSpPr>
            <a:spLocks noGrp="1"/>
          </p:cNvSpPr>
          <p:nvPr>
            <p:ph type="subTitle" idx="1"/>
          </p:nvPr>
        </p:nvSpPr>
        <p:spPr>
          <a:xfrm>
            <a:off x="1219200" y="3657600"/>
            <a:ext cx="6781800" cy="2743200"/>
          </a:xfrm>
        </p:spPr>
        <p:txBody>
          <a:bodyPr/>
          <a:lstStyle/>
          <a:p>
            <a:pPr algn="ctr"/>
            <a:endParaRPr lang="en-US" b="1" dirty="0" smtClean="0">
              <a:solidFill>
                <a:schemeClr val="bg2">
                  <a:lumMod val="25000"/>
                </a:schemeClr>
              </a:solidFill>
            </a:endParaRPr>
          </a:p>
          <a:p>
            <a:pPr algn="ctr"/>
            <a:r>
              <a:rPr lang="en-US" b="1" u="sng" dirty="0" smtClean="0">
                <a:solidFill>
                  <a:srgbClr val="C00000"/>
                </a:solidFill>
              </a:rPr>
              <a:t>Pavan Balaji</a:t>
            </a:r>
            <a:r>
              <a:rPr lang="en-US" b="1" dirty="0" smtClean="0">
                <a:solidFill>
                  <a:schemeClr val="bg2">
                    <a:lumMod val="25000"/>
                  </a:schemeClr>
                </a:solidFill>
              </a:rPr>
              <a:t>*, </a:t>
            </a:r>
            <a:r>
              <a:rPr lang="en-US" b="1" dirty="0" smtClean="0">
                <a:solidFill>
                  <a:srgbClr val="C00000"/>
                </a:solidFill>
              </a:rPr>
              <a:t>Rinku Gupta</a:t>
            </a:r>
            <a:r>
              <a:rPr lang="en-US" b="1" dirty="0" smtClean="0">
                <a:solidFill>
                  <a:schemeClr val="bg2">
                    <a:lumMod val="25000"/>
                  </a:schemeClr>
                </a:solidFill>
              </a:rPr>
              <a:t>*, </a:t>
            </a:r>
            <a:r>
              <a:rPr lang="en-US" b="1" dirty="0" err="1" smtClean="0">
                <a:solidFill>
                  <a:schemeClr val="bg2">
                    <a:lumMod val="25000"/>
                  </a:schemeClr>
                </a:solidFill>
              </a:rPr>
              <a:t>Abhinav</a:t>
            </a:r>
            <a:r>
              <a:rPr lang="en-US" b="1" dirty="0" smtClean="0">
                <a:solidFill>
                  <a:schemeClr val="bg2">
                    <a:lumMod val="25000"/>
                  </a:schemeClr>
                </a:solidFill>
              </a:rPr>
              <a:t> Vishnu</a:t>
            </a:r>
            <a:r>
              <a:rPr lang="en-US" b="1" baseline="30000" dirty="0" smtClean="0">
                <a:solidFill>
                  <a:schemeClr val="bg2">
                    <a:lumMod val="25000"/>
                  </a:schemeClr>
                </a:solidFill>
              </a:rPr>
              <a:t>+</a:t>
            </a:r>
            <a:r>
              <a:rPr lang="en-US" b="1" dirty="0" smtClean="0">
                <a:solidFill>
                  <a:schemeClr val="bg2">
                    <a:lumMod val="25000"/>
                  </a:schemeClr>
                </a:solidFill>
              </a:rPr>
              <a:t> and </a:t>
            </a:r>
            <a:r>
              <a:rPr lang="en-US" b="1" dirty="0" smtClean="0">
                <a:solidFill>
                  <a:srgbClr val="C00000"/>
                </a:solidFill>
              </a:rPr>
              <a:t>Pete Beckman</a:t>
            </a:r>
            <a:r>
              <a:rPr lang="en-US" b="1" dirty="0" smtClean="0">
                <a:solidFill>
                  <a:schemeClr val="bg2">
                    <a:lumMod val="25000"/>
                  </a:schemeClr>
                </a:solidFill>
              </a:rPr>
              <a:t>*</a:t>
            </a:r>
          </a:p>
          <a:p>
            <a:pPr algn="ctr"/>
            <a:endParaRPr lang="en-US" b="1" dirty="0" smtClean="0">
              <a:solidFill>
                <a:schemeClr val="bg2">
                  <a:lumMod val="25000"/>
                </a:schemeClr>
              </a:solidFill>
            </a:endParaRPr>
          </a:p>
          <a:p>
            <a:pPr algn="ctr"/>
            <a:r>
              <a:rPr lang="en-US" b="1" dirty="0" smtClean="0">
                <a:solidFill>
                  <a:schemeClr val="bg2">
                    <a:lumMod val="25000"/>
                  </a:schemeClr>
                </a:solidFill>
              </a:rPr>
              <a:t>* </a:t>
            </a:r>
            <a:r>
              <a:rPr lang="en-US" b="1" dirty="0" smtClean="0">
                <a:solidFill>
                  <a:srgbClr val="C00000"/>
                </a:solidFill>
              </a:rPr>
              <a:t>Argonne National Laboratory</a:t>
            </a:r>
          </a:p>
          <a:p>
            <a:pPr algn="ctr"/>
            <a:r>
              <a:rPr lang="en-US" b="1" baseline="30000" dirty="0">
                <a:solidFill>
                  <a:schemeClr val="bg2">
                    <a:lumMod val="25000"/>
                  </a:schemeClr>
                </a:solidFill>
              </a:rPr>
              <a:t>+</a:t>
            </a:r>
            <a:r>
              <a:rPr lang="en-US" b="1" dirty="0" smtClean="0">
                <a:solidFill>
                  <a:schemeClr val="bg2">
                    <a:lumMod val="25000"/>
                  </a:schemeClr>
                </a:solidFill>
              </a:rPr>
              <a:t> Pacific Northwest National Laboratory</a:t>
            </a:r>
          </a:p>
          <a:p>
            <a:pPr algn="ctr"/>
            <a:endParaRPr lang="en-US" b="1" dirty="0" smtClean="0">
              <a:solidFill>
                <a:schemeClr val="bg2">
                  <a:lumMod val="25000"/>
                </a:schemeClr>
              </a:solidFill>
            </a:endParaRPr>
          </a:p>
        </p:txBody>
      </p:sp>
    </p:spTree>
    <p:extLst>
      <p:ext uri="{BB962C8B-B14F-4D97-AF65-F5344CB8AC3E}">
        <p14:creationId xmlns:p14="http://schemas.microsoft.com/office/powerpoint/2010/main" xmlns="" val="572142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Mapping for nearest neighbor communication on BG/P</a:t>
            </a:r>
            <a:endParaRPr lang="en-US" dirty="0"/>
          </a:p>
        </p:txBody>
      </p:sp>
      <p:sp>
        <p:nvSpPr>
          <p:cNvPr id="360" name="Content Placeholder 359"/>
          <p:cNvSpPr>
            <a:spLocks noGrp="1"/>
          </p:cNvSpPr>
          <p:nvPr>
            <p:ph idx="1"/>
          </p:nvPr>
        </p:nvSpPr>
        <p:spPr/>
        <p:txBody>
          <a:bodyPr/>
          <a:lstStyle/>
          <a:p>
            <a:r>
              <a:rPr lang="en-US" dirty="0" smtClean="0"/>
              <a:t>Easiest scenario: For 1D logical nearest neighbor, most of application processes will get mapped next to each other in a sequential order</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cxnSp>
        <p:nvCxnSpPr>
          <p:cNvPr id="10" name="Straight Connector 9"/>
          <p:cNvCxnSpPr>
            <a:endCxn id="12" idx="0"/>
          </p:cNvCxnSpPr>
          <p:nvPr/>
        </p:nvCxnSpPr>
        <p:spPr bwMode="auto">
          <a:xfrm rot="5400000" flipH="1" flipV="1">
            <a:off x="637689" y="4459312"/>
            <a:ext cx="1262206" cy="9302"/>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2" name="Oval 11"/>
          <p:cNvSpPr/>
          <p:nvPr/>
        </p:nvSpPr>
        <p:spPr bwMode="auto">
          <a:xfrm>
            <a:off x="1182003" y="3832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3" name="Oval 12"/>
          <p:cNvSpPr/>
          <p:nvPr/>
        </p:nvSpPr>
        <p:spPr bwMode="auto">
          <a:xfrm>
            <a:off x="1179688" y="408895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 name="Oval 13"/>
          <p:cNvSpPr/>
          <p:nvPr/>
        </p:nvSpPr>
        <p:spPr bwMode="auto">
          <a:xfrm>
            <a:off x="1184318" y="4366260"/>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 name="Oval 14"/>
          <p:cNvSpPr/>
          <p:nvPr/>
        </p:nvSpPr>
        <p:spPr bwMode="auto">
          <a:xfrm>
            <a:off x="1186906" y="464058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6" name="Oval 15"/>
          <p:cNvSpPr/>
          <p:nvPr/>
        </p:nvSpPr>
        <p:spPr bwMode="auto">
          <a:xfrm>
            <a:off x="1188720" y="49225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1" name="TextBox 40"/>
          <p:cNvSpPr txBox="1"/>
          <p:nvPr/>
        </p:nvSpPr>
        <p:spPr bwMode="auto">
          <a:xfrm>
            <a:off x="304800" y="5738880"/>
            <a:ext cx="1909772" cy="33426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Logical Mapping</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cxnSp>
        <p:nvCxnSpPr>
          <p:cNvPr id="226" name="Straight Arrow Connector 225"/>
          <p:cNvCxnSpPr/>
          <p:nvPr/>
        </p:nvCxnSpPr>
        <p:spPr bwMode="auto">
          <a:xfrm>
            <a:off x="4495800" y="5638800"/>
            <a:ext cx="914400" cy="914400"/>
          </a:xfrm>
          <a:prstGeom prst="straightConnector1">
            <a:avLst/>
          </a:prstGeom>
          <a:noFill/>
          <a:ln w="9525" cap="flat" cmpd="sng" algn="ctr">
            <a:noFill/>
            <a:prstDash val="solid"/>
            <a:round/>
            <a:headEnd type="none" w="med" len="med"/>
            <a:tailEnd type="arrow"/>
          </a:ln>
          <a:effectLst/>
        </p:spPr>
      </p:cxnSp>
      <p:grpSp>
        <p:nvGrpSpPr>
          <p:cNvPr id="3" name="Group 2"/>
          <p:cNvGrpSpPr/>
          <p:nvPr/>
        </p:nvGrpSpPr>
        <p:grpSpPr>
          <a:xfrm>
            <a:off x="2286000" y="2759610"/>
            <a:ext cx="2743200" cy="3612170"/>
            <a:chOff x="2286000" y="2759610"/>
            <a:chExt cx="2743200" cy="3612170"/>
          </a:xfrm>
        </p:grpSpPr>
        <p:cxnSp>
          <p:nvCxnSpPr>
            <p:cNvPr id="223" name="Straight Connector 222"/>
            <p:cNvCxnSpPr/>
            <p:nvPr/>
          </p:nvCxnSpPr>
          <p:spPr bwMode="auto">
            <a:xfrm flipV="1">
              <a:off x="2717800" y="2787650"/>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22" name="Straight Connector 221"/>
            <p:cNvCxnSpPr/>
            <p:nvPr/>
          </p:nvCxnSpPr>
          <p:spPr bwMode="auto">
            <a:xfrm flipV="1">
              <a:off x="4302366" y="2813544"/>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12" name="Straight Connector 211"/>
            <p:cNvCxnSpPr/>
            <p:nvPr/>
          </p:nvCxnSpPr>
          <p:spPr bwMode="auto">
            <a:xfrm flipV="1">
              <a:off x="4343400" y="4710442"/>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11" name="Straight Connector 210"/>
            <p:cNvCxnSpPr/>
            <p:nvPr/>
          </p:nvCxnSpPr>
          <p:spPr bwMode="auto">
            <a:xfrm rot="5400000" flipH="1">
              <a:off x="3825221" y="3821637"/>
              <a:ext cx="2028090" cy="23616"/>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09" name="Straight Connector 208"/>
            <p:cNvCxnSpPr/>
            <p:nvPr/>
          </p:nvCxnSpPr>
          <p:spPr bwMode="auto">
            <a:xfrm rot="16200000" flipV="1">
              <a:off x="3544633" y="4046161"/>
              <a:ext cx="2089050" cy="20032"/>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07" name="Straight Connector 206"/>
            <p:cNvCxnSpPr/>
            <p:nvPr/>
          </p:nvCxnSpPr>
          <p:spPr bwMode="auto">
            <a:xfrm rot="10800000" flipH="1">
              <a:off x="3146584" y="2842848"/>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06" name="Straight Connector 205"/>
            <p:cNvCxnSpPr/>
            <p:nvPr/>
          </p:nvCxnSpPr>
          <p:spPr bwMode="auto">
            <a:xfrm rot="10800000" flipH="1">
              <a:off x="2667001" y="3352800"/>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05" name="Straight Connector 204"/>
            <p:cNvCxnSpPr/>
            <p:nvPr/>
          </p:nvCxnSpPr>
          <p:spPr bwMode="auto">
            <a:xfrm rot="10800000" flipH="1">
              <a:off x="2895601" y="3106613"/>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65" name="Straight Connector 164"/>
            <p:cNvCxnSpPr/>
            <p:nvPr/>
          </p:nvCxnSpPr>
          <p:spPr bwMode="auto">
            <a:xfrm rot="10800000" flipH="1">
              <a:off x="2687069" y="5269524"/>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sp>
          <p:nvSpPr>
            <p:cNvPr id="81" name="TextBox 80"/>
            <p:cNvSpPr txBox="1"/>
            <p:nvPr/>
          </p:nvSpPr>
          <p:spPr bwMode="auto">
            <a:xfrm>
              <a:off x="2667000" y="576174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Physical Mapping (XYZ)</a:t>
              </a:r>
            </a:p>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8 x 8 x 8 physical grid</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cxnSp>
          <p:nvCxnSpPr>
            <p:cNvPr id="83" name="Straight Connector 82"/>
            <p:cNvCxnSpPr>
              <a:stCxn id="86" idx="4"/>
            </p:cNvCxnSpPr>
            <p:nvPr/>
          </p:nvCxnSpPr>
          <p:spPr bwMode="auto">
            <a:xfrm rot="5400000" flipH="1">
              <a:off x="1725692" y="4311663"/>
              <a:ext cx="2087880" cy="17754"/>
            </a:xfrm>
            <a:prstGeom prst="line">
              <a:avLst/>
            </a:prstGeom>
            <a:noFill/>
            <a:ln w="31750" cap="flat" cmpd="sng" algn="ctr">
              <a:solidFill>
                <a:schemeClr val="bg2">
                  <a:lumMod val="10000"/>
                </a:schemeClr>
              </a:solidFill>
              <a:prstDash val="solid"/>
              <a:round/>
              <a:headEnd type="none" w="med" len="med"/>
              <a:tailEnd type="none" w="med" len="med"/>
            </a:ln>
            <a:effectLst/>
          </p:spPr>
        </p:cxnSp>
        <p:sp>
          <p:nvSpPr>
            <p:cNvPr id="84" name="Oval 83"/>
            <p:cNvSpPr/>
            <p:nvPr/>
          </p:nvSpPr>
          <p:spPr bwMode="auto">
            <a:xfrm>
              <a:off x="2678892"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5" name="Oval 84"/>
            <p:cNvSpPr/>
            <p:nvPr/>
          </p:nvSpPr>
          <p:spPr bwMode="auto">
            <a:xfrm>
              <a:off x="2684638" y="49282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6" name="Oval 85"/>
            <p:cNvSpPr/>
            <p:nvPr/>
          </p:nvSpPr>
          <p:spPr bwMode="auto">
            <a:xfrm>
              <a:off x="2687069"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91" name="Oval 90"/>
            <p:cNvSpPr/>
            <p:nvPr/>
          </p:nvSpPr>
          <p:spPr bwMode="auto">
            <a:xfrm>
              <a:off x="2670663"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92" name="Oval 91"/>
            <p:cNvSpPr/>
            <p:nvPr/>
          </p:nvSpPr>
          <p:spPr bwMode="auto">
            <a:xfrm>
              <a:off x="2671630"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93" name="Oval 92"/>
            <p:cNvSpPr/>
            <p:nvPr/>
          </p:nvSpPr>
          <p:spPr bwMode="auto">
            <a:xfrm>
              <a:off x="2674218"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94" name="Oval 93"/>
            <p:cNvSpPr/>
            <p:nvPr/>
          </p:nvSpPr>
          <p:spPr bwMode="auto">
            <a:xfrm>
              <a:off x="2673833"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02" name="Straight Connector 101"/>
            <p:cNvCxnSpPr>
              <a:stCxn id="105" idx="4"/>
            </p:cNvCxnSpPr>
            <p:nvPr/>
          </p:nvCxnSpPr>
          <p:spPr bwMode="auto">
            <a:xfrm rot="5400000" flipH="1">
              <a:off x="1951977" y="4311663"/>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03" name="Oval 102"/>
            <p:cNvSpPr/>
            <p:nvPr/>
          </p:nvSpPr>
          <p:spPr bwMode="auto">
            <a:xfrm>
              <a:off x="2905177"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4" name="Oval 103"/>
            <p:cNvSpPr/>
            <p:nvPr/>
          </p:nvSpPr>
          <p:spPr bwMode="auto">
            <a:xfrm>
              <a:off x="2910923" y="49282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05" name="Oval 104"/>
            <p:cNvSpPr/>
            <p:nvPr/>
          </p:nvSpPr>
          <p:spPr bwMode="auto">
            <a:xfrm>
              <a:off x="2913354"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7" name="Oval 106"/>
            <p:cNvSpPr/>
            <p:nvPr/>
          </p:nvSpPr>
          <p:spPr bwMode="auto">
            <a:xfrm>
              <a:off x="2896948"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08" name="Oval 107"/>
            <p:cNvSpPr/>
            <p:nvPr/>
          </p:nvSpPr>
          <p:spPr bwMode="auto">
            <a:xfrm>
              <a:off x="2897915"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9" name="Oval 108"/>
            <p:cNvSpPr/>
            <p:nvPr/>
          </p:nvSpPr>
          <p:spPr bwMode="auto">
            <a:xfrm>
              <a:off x="2900503"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0" name="Oval 109"/>
            <p:cNvSpPr/>
            <p:nvPr/>
          </p:nvSpPr>
          <p:spPr bwMode="auto">
            <a:xfrm>
              <a:off x="2900118"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11" name="Straight Connector 110"/>
            <p:cNvCxnSpPr>
              <a:stCxn id="114" idx="4"/>
            </p:cNvCxnSpPr>
            <p:nvPr/>
          </p:nvCxnSpPr>
          <p:spPr bwMode="auto">
            <a:xfrm rot="5400000" flipH="1">
              <a:off x="2187410" y="4311663"/>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12" name="Oval 111"/>
            <p:cNvSpPr/>
            <p:nvPr/>
          </p:nvSpPr>
          <p:spPr bwMode="auto">
            <a:xfrm>
              <a:off x="3140610"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3" name="Oval 112"/>
            <p:cNvSpPr/>
            <p:nvPr/>
          </p:nvSpPr>
          <p:spPr bwMode="auto">
            <a:xfrm>
              <a:off x="3146356" y="4928235"/>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4" name="Oval 113"/>
            <p:cNvSpPr/>
            <p:nvPr/>
          </p:nvSpPr>
          <p:spPr bwMode="auto">
            <a:xfrm>
              <a:off x="3148787"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16" name="Oval 115"/>
            <p:cNvSpPr/>
            <p:nvPr/>
          </p:nvSpPr>
          <p:spPr bwMode="auto">
            <a:xfrm>
              <a:off x="3132381"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7" name="Oval 116"/>
            <p:cNvSpPr/>
            <p:nvPr/>
          </p:nvSpPr>
          <p:spPr bwMode="auto">
            <a:xfrm>
              <a:off x="3133348"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18" name="Oval 117"/>
            <p:cNvSpPr/>
            <p:nvPr/>
          </p:nvSpPr>
          <p:spPr bwMode="auto">
            <a:xfrm>
              <a:off x="3135936"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9" name="Oval 118"/>
            <p:cNvSpPr/>
            <p:nvPr/>
          </p:nvSpPr>
          <p:spPr bwMode="auto">
            <a:xfrm>
              <a:off x="3135551"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20" name="Straight Connector 119"/>
            <p:cNvCxnSpPr>
              <a:stCxn id="123" idx="4"/>
            </p:cNvCxnSpPr>
            <p:nvPr/>
          </p:nvCxnSpPr>
          <p:spPr bwMode="auto">
            <a:xfrm rot="5400000" flipH="1">
              <a:off x="2413695" y="4311663"/>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21" name="Oval 120"/>
            <p:cNvSpPr/>
            <p:nvPr/>
          </p:nvSpPr>
          <p:spPr bwMode="auto">
            <a:xfrm>
              <a:off x="3366895"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22" name="Oval 121"/>
            <p:cNvSpPr/>
            <p:nvPr/>
          </p:nvSpPr>
          <p:spPr bwMode="auto">
            <a:xfrm>
              <a:off x="3372641" y="4928235"/>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23" name="Oval 122"/>
            <p:cNvSpPr/>
            <p:nvPr/>
          </p:nvSpPr>
          <p:spPr bwMode="auto">
            <a:xfrm>
              <a:off x="3375072"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25" name="Oval 124"/>
            <p:cNvSpPr/>
            <p:nvPr/>
          </p:nvSpPr>
          <p:spPr bwMode="auto">
            <a:xfrm>
              <a:off x="3358666"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26" name="Oval 125"/>
            <p:cNvSpPr/>
            <p:nvPr/>
          </p:nvSpPr>
          <p:spPr bwMode="auto">
            <a:xfrm>
              <a:off x="3359633"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27" name="Oval 126"/>
            <p:cNvSpPr/>
            <p:nvPr/>
          </p:nvSpPr>
          <p:spPr bwMode="auto">
            <a:xfrm>
              <a:off x="3362221"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28" name="Oval 127"/>
            <p:cNvSpPr/>
            <p:nvPr/>
          </p:nvSpPr>
          <p:spPr bwMode="auto">
            <a:xfrm>
              <a:off x="3361836"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29" name="Straight Connector 128"/>
            <p:cNvCxnSpPr>
              <a:stCxn id="132" idx="4"/>
            </p:cNvCxnSpPr>
            <p:nvPr/>
          </p:nvCxnSpPr>
          <p:spPr bwMode="auto">
            <a:xfrm rot="5400000" flipH="1">
              <a:off x="2631921" y="4311663"/>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30" name="Oval 129"/>
            <p:cNvSpPr/>
            <p:nvPr/>
          </p:nvSpPr>
          <p:spPr bwMode="auto">
            <a:xfrm>
              <a:off x="3585121"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31" name="Oval 130"/>
            <p:cNvSpPr/>
            <p:nvPr/>
          </p:nvSpPr>
          <p:spPr bwMode="auto">
            <a:xfrm>
              <a:off x="3590867" y="4928235"/>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2" name="Oval 131"/>
            <p:cNvSpPr/>
            <p:nvPr/>
          </p:nvSpPr>
          <p:spPr bwMode="auto">
            <a:xfrm>
              <a:off x="3593298"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34" name="Oval 133"/>
            <p:cNvSpPr/>
            <p:nvPr/>
          </p:nvSpPr>
          <p:spPr bwMode="auto">
            <a:xfrm>
              <a:off x="3576892"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5" name="Oval 134"/>
            <p:cNvSpPr/>
            <p:nvPr/>
          </p:nvSpPr>
          <p:spPr bwMode="auto">
            <a:xfrm>
              <a:off x="3577859"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36" name="Oval 135"/>
            <p:cNvSpPr/>
            <p:nvPr/>
          </p:nvSpPr>
          <p:spPr bwMode="auto">
            <a:xfrm>
              <a:off x="3580447"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7" name="Oval 136"/>
            <p:cNvSpPr/>
            <p:nvPr/>
          </p:nvSpPr>
          <p:spPr bwMode="auto">
            <a:xfrm>
              <a:off x="3580062"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38" name="Straight Connector 137"/>
            <p:cNvCxnSpPr>
              <a:stCxn id="141" idx="4"/>
            </p:cNvCxnSpPr>
            <p:nvPr/>
          </p:nvCxnSpPr>
          <p:spPr bwMode="auto">
            <a:xfrm rot="5400000" flipH="1">
              <a:off x="2858206" y="4311663"/>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39" name="Oval 138"/>
            <p:cNvSpPr/>
            <p:nvPr/>
          </p:nvSpPr>
          <p:spPr bwMode="auto">
            <a:xfrm>
              <a:off x="3811406"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40" name="Oval 139"/>
            <p:cNvSpPr/>
            <p:nvPr/>
          </p:nvSpPr>
          <p:spPr bwMode="auto">
            <a:xfrm>
              <a:off x="3817152" y="49282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1" name="Oval 140"/>
            <p:cNvSpPr/>
            <p:nvPr/>
          </p:nvSpPr>
          <p:spPr bwMode="auto">
            <a:xfrm>
              <a:off x="3819583"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3" name="Oval 142"/>
            <p:cNvSpPr/>
            <p:nvPr/>
          </p:nvSpPr>
          <p:spPr bwMode="auto">
            <a:xfrm>
              <a:off x="3803177"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4" name="Oval 143"/>
            <p:cNvSpPr/>
            <p:nvPr/>
          </p:nvSpPr>
          <p:spPr bwMode="auto">
            <a:xfrm>
              <a:off x="3804144"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5" name="Oval 144"/>
            <p:cNvSpPr/>
            <p:nvPr/>
          </p:nvSpPr>
          <p:spPr bwMode="auto">
            <a:xfrm>
              <a:off x="3806732"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6" name="Oval 145"/>
            <p:cNvSpPr/>
            <p:nvPr/>
          </p:nvSpPr>
          <p:spPr bwMode="auto">
            <a:xfrm>
              <a:off x="3806347"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47" name="Straight Connector 146"/>
            <p:cNvCxnSpPr>
              <a:stCxn id="150" idx="4"/>
            </p:cNvCxnSpPr>
            <p:nvPr/>
          </p:nvCxnSpPr>
          <p:spPr bwMode="auto">
            <a:xfrm rot="5400000" flipH="1">
              <a:off x="3093639" y="4311663"/>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48" name="Oval 147"/>
            <p:cNvSpPr/>
            <p:nvPr/>
          </p:nvSpPr>
          <p:spPr bwMode="auto">
            <a:xfrm>
              <a:off x="4046839" y="4648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49" name="Oval 148"/>
            <p:cNvSpPr/>
            <p:nvPr/>
          </p:nvSpPr>
          <p:spPr bwMode="auto">
            <a:xfrm>
              <a:off x="4052585" y="49282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0" name="Oval 149"/>
            <p:cNvSpPr/>
            <p:nvPr/>
          </p:nvSpPr>
          <p:spPr bwMode="auto">
            <a:xfrm>
              <a:off x="4055016" y="5181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2" name="Oval 151"/>
            <p:cNvSpPr/>
            <p:nvPr/>
          </p:nvSpPr>
          <p:spPr bwMode="auto">
            <a:xfrm>
              <a:off x="4038610" y="35326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3" name="Oval 152"/>
            <p:cNvSpPr/>
            <p:nvPr/>
          </p:nvSpPr>
          <p:spPr bwMode="auto">
            <a:xfrm>
              <a:off x="4039577" y="38100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4" name="Oval 153"/>
            <p:cNvSpPr/>
            <p:nvPr/>
          </p:nvSpPr>
          <p:spPr bwMode="auto">
            <a:xfrm>
              <a:off x="4042165" y="40843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5" name="Oval 154"/>
            <p:cNvSpPr/>
            <p:nvPr/>
          </p:nvSpPr>
          <p:spPr bwMode="auto">
            <a:xfrm>
              <a:off x="4041780" y="43662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156" name="Straight Connector 155"/>
            <p:cNvCxnSpPr/>
            <p:nvPr/>
          </p:nvCxnSpPr>
          <p:spPr bwMode="auto">
            <a:xfrm rot="5400000" flipH="1">
              <a:off x="3319924" y="4311663"/>
              <a:ext cx="2087880" cy="17754"/>
            </a:xfrm>
            <a:prstGeom prst="line">
              <a:avLst/>
            </a:prstGeom>
            <a:noFill/>
            <a:ln w="31750" cap="flat" cmpd="sng" algn="ctr">
              <a:solidFill>
                <a:schemeClr val="bg2">
                  <a:lumMod val="10000"/>
                </a:schemeClr>
              </a:solidFill>
              <a:prstDash val="solid"/>
              <a:round/>
              <a:headEnd type="none" w="med" len="med"/>
              <a:tailEnd type="none" w="med" len="med"/>
            </a:ln>
            <a:effectLst/>
          </p:spPr>
        </p:cxnSp>
        <p:grpSp>
          <p:nvGrpSpPr>
            <p:cNvPr id="170" name="Group 169"/>
            <p:cNvGrpSpPr/>
            <p:nvPr/>
          </p:nvGrpSpPr>
          <p:grpSpPr>
            <a:xfrm>
              <a:off x="2669315" y="3276600"/>
              <a:ext cx="1794866" cy="2087880"/>
              <a:chOff x="2669315" y="2362200"/>
              <a:chExt cx="1794866" cy="2087880"/>
            </a:xfrm>
          </p:grpSpPr>
          <p:sp>
            <p:nvSpPr>
              <p:cNvPr id="90" name="Oval 89"/>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6" name="Oval 105"/>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5" name="Oval 114"/>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24" name="Oval 123"/>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33" name="Oval 132"/>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42" name="Oval 141"/>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1" name="Oval 150"/>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7" name="Oval 156"/>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8" name="Oval 157"/>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9" name="Oval 158"/>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60" name="Oval 159"/>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61" name="Oval 160"/>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62" name="Oval 161"/>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63" name="Oval 162"/>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64" name="Oval 163"/>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171" name="Group 170"/>
            <p:cNvGrpSpPr/>
            <p:nvPr/>
          </p:nvGrpSpPr>
          <p:grpSpPr>
            <a:xfrm>
              <a:off x="2893470" y="3011652"/>
              <a:ext cx="1794866" cy="2087880"/>
              <a:chOff x="2669315" y="2362200"/>
              <a:chExt cx="1794866" cy="2087880"/>
            </a:xfrm>
          </p:grpSpPr>
          <p:sp>
            <p:nvSpPr>
              <p:cNvPr id="172" name="Oval 171"/>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3" name="Oval 172"/>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4" name="Oval 173"/>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5" name="Oval 174"/>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6" name="Oval 175"/>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7" name="Oval 176"/>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8" name="Oval 177"/>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9" name="Oval 178"/>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0" name="Oval 179"/>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81" name="Oval 180"/>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82" name="Oval 181"/>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3" name="Oval 182"/>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84" name="Oval 183"/>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85" name="Oval 184"/>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86" name="Oval 185"/>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189" name="Group 188"/>
            <p:cNvGrpSpPr/>
            <p:nvPr/>
          </p:nvGrpSpPr>
          <p:grpSpPr>
            <a:xfrm>
              <a:off x="3147648" y="2759610"/>
              <a:ext cx="1794866" cy="2087880"/>
              <a:chOff x="2669315" y="2362200"/>
              <a:chExt cx="1794866" cy="2087880"/>
            </a:xfrm>
          </p:grpSpPr>
          <p:sp>
            <p:nvSpPr>
              <p:cNvPr id="190" name="Oval 189"/>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1" name="Oval 190"/>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2" name="Oval 191"/>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3" name="Oval 192"/>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4" name="Oval 193"/>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5" name="Oval 194"/>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6" name="Oval 195"/>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7" name="Oval 196"/>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8" name="Oval 197"/>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99" name="Oval 198"/>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00" name="Oval 199"/>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01" name="Oval 200"/>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02" name="Oval 201"/>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03" name="Oval 202"/>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04" name="Oval 203"/>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cxnSp>
          <p:nvCxnSpPr>
            <p:cNvPr id="224" name="Straight Connector 223"/>
            <p:cNvCxnSpPr/>
            <p:nvPr/>
          </p:nvCxnSpPr>
          <p:spPr bwMode="auto">
            <a:xfrm rot="10800000" flipH="1">
              <a:off x="2667001" y="5486400"/>
              <a:ext cx="1777112" cy="0"/>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227" name="Straight Connector 226"/>
            <p:cNvCxnSpPr/>
            <p:nvPr/>
          </p:nvCxnSpPr>
          <p:spPr bwMode="auto">
            <a:xfrm flipV="1">
              <a:off x="4533068" y="4953000"/>
              <a:ext cx="496132" cy="490208"/>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228" name="Straight Connector 227"/>
            <p:cNvCxnSpPr/>
            <p:nvPr/>
          </p:nvCxnSpPr>
          <p:spPr bwMode="auto">
            <a:xfrm rot="5400000" flipH="1">
              <a:off x="1555737" y="4387863"/>
              <a:ext cx="2087880" cy="17754"/>
            </a:xfrm>
            <a:prstGeom prst="line">
              <a:avLst/>
            </a:prstGeom>
            <a:noFill/>
            <a:ln w="12700" cap="flat" cmpd="sng" algn="ctr">
              <a:solidFill>
                <a:schemeClr val="bg2">
                  <a:lumMod val="10000"/>
                </a:schemeClr>
              </a:solidFill>
              <a:prstDash val="solid"/>
              <a:round/>
              <a:headEnd type="none" w="med" len="med"/>
              <a:tailEnd type="stealth" w="med" len="med"/>
            </a:ln>
            <a:effectLst/>
          </p:spPr>
        </p:cxnSp>
        <p:sp>
          <p:nvSpPr>
            <p:cNvPr id="230" name="TextBox 229"/>
            <p:cNvSpPr txBox="1"/>
            <p:nvPr/>
          </p:nvSpPr>
          <p:spPr>
            <a:xfrm>
              <a:off x="3352800" y="5410200"/>
              <a:ext cx="304892" cy="369332"/>
            </a:xfrm>
            <a:prstGeom prst="rect">
              <a:avLst/>
            </a:prstGeom>
            <a:noFill/>
          </p:spPr>
          <p:txBody>
            <a:bodyPr wrap="none" rtlCol="0">
              <a:spAutoFit/>
            </a:bodyPr>
            <a:lstStyle/>
            <a:p>
              <a:r>
                <a:rPr lang="en-US" dirty="0" smtClean="0"/>
                <a:t>X</a:t>
              </a:r>
              <a:endParaRPr lang="en-US" dirty="0"/>
            </a:p>
          </p:txBody>
        </p:sp>
        <p:sp>
          <p:nvSpPr>
            <p:cNvPr id="231" name="TextBox 230"/>
            <p:cNvSpPr txBox="1"/>
            <p:nvPr/>
          </p:nvSpPr>
          <p:spPr>
            <a:xfrm>
              <a:off x="4724400" y="5105400"/>
              <a:ext cx="292068" cy="369332"/>
            </a:xfrm>
            <a:prstGeom prst="rect">
              <a:avLst/>
            </a:prstGeom>
            <a:noFill/>
          </p:spPr>
          <p:txBody>
            <a:bodyPr wrap="none" rtlCol="0">
              <a:spAutoFit/>
            </a:bodyPr>
            <a:lstStyle/>
            <a:p>
              <a:r>
                <a:rPr lang="en-US" dirty="0" smtClean="0"/>
                <a:t>Z</a:t>
              </a:r>
              <a:endParaRPr lang="en-US" dirty="0"/>
            </a:p>
          </p:txBody>
        </p:sp>
        <p:sp>
          <p:nvSpPr>
            <p:cNvPr id="232" name="TextBox 231"/>
            <p:cNvSpPr txBox="1"/>
            <p:nvPr/>
          </p:nvSpPr>
          <p:spPr>
            <a:xfrm>
              <a:off x="2286000" y="4191000"/>
              <a:ext cx="296876" cy="369332"/>
            </a:xfrm>
            <a:prstGeom prst="rect">
              <a:avLst/>
            </a:prstGeom>
            <a:noFill/>
          </p:spPr>
          <p:txBody>
            <a:bodyPr wrap="none" rtlCol="0">
              <a:spAutoFit/>
            </a:bodyPr>
            <a:lstStyle/>
            <a:p>
              <a:r>
                <a:rPr lang="en-US" dirty="0" smtClean="0"/>
                <a:t>Y</a:t>
              </a:r>
              <a:endParaRPr lang="en-US" dirty="0"/>
            </a:p>
          </p:txBody>
        </p:sp>
      </p:grpSp>
      <p:grpSp>
        <p:nvGrpSpPr>
          <p:cNvPr id="5" name="Group 4"/>
          <p:cNvGrpSpPr/>
          <p:nvPr/>
        </p:nvGrpSpPr>
        <p:grpSpPr>
          <a:xfrm>
            <a:off x="5257708" y="2773466"/>
            <a:ext cx="2743292" cy="3581067"/>
            <a:chOff x="5257708" y="2773466"/>
            <a:chExt cx="2743292" cy="3581067"/>
          </a:xfrm>
        </p:grpSpPr>
        <p:sp>
          <p:nvSpPr>
            <p:cNvPr id="82" name="TextBox 81"/>
            <p:cNvSpPr txBox="1"/>
            <p:nvPr/>
          </p:nvSpPr>
          <p:spPr bwMode="auto">
            <a:xfrm>
              <a:off x="5562600" y="5744493"/>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Physical Mapping (YXZ)</a:t>
              </a:r>
            </a:p>
            <a:p>
              <a:pPr algn="ctr" eaLnBrk="0" fontAlgn="base" hangingPunct="0">
                <a:lnSpc>
                  <a:spcPct val="120000"/>
                </a:lnSpc>
                <a:spcAft>
                  <a:spcPct val="0"/>
                </a:spcAft>
              </a:pPr>
              <a:r>
                <a:rPr kumimoji="1" lang="en-US" sz="1400" kern="0" dirty="0" smtClean="0">
                  <a:solidFill>
                    <a:schemeClr val="bg2">
                      <a:lumMod val="10000"/>
                    </a:schemeClr>
                  </a:solidFill>
                  <a:cs typeface="Calibri" pitchFamily="34" charset="0"/>
                </a:rPr>
                <a:t>8 x 8 x 8 physical grid</a:t>
              </a:r>
              <a:endParaRPr kumimoji="1" lang="en-US" sz="1400" kern="0" dirty="0" smtClean="0">
                <a:solidFill>
                  <a:srgbClr val="FF0000"/>
                </a:solidFill>
                <a:cs typeface="Calibri" pitchFamily="34" charset="0"/>
              </a:endParaRPr>
            </a:p>
          </p:txBody>
        </p:sp>
        <p:cxnSp>
          <p:nvCxnSpPr>
            <p:cNvPr id="233" name="Straight Connector 232"/>
            <p:cNvCxnSpPr/>
            <p:nvPr/>
          </p:nvCxnSpPr>
          <p:spPr bwMode="auto">
            <a:xfrm flipV="1">
              <a:off x="5676900" y="2814206"/>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34" name="Straight Connector 233"/>
            <p:cNvCxnSpPr/>
            <p:nvPr/>
          </p:nvCxnSpPr>
          <p:spPr bwMode="auto">
            <a:xfrm flipV="1">
              <a:off x="7274166" y="2827400"/>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35" name="Straight Connector 234"/>
            <p:cNvCxnSpPr/>
            <p:nvPr/>
          </p:nvCxnSpPr>
          <p:spPr bwMode="auto">
            <a:xfrm flipV="1">
              <a:off x="7315200" y="4724298"/>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38" name="Straight Connector 237"/>
            <p:cNvCxnSpPr/>
            <p:nvPr/>
          </p:nvCxnSpPr>
          <p:spPr bwMode="auto">
            <a:xfrm rot="5400000" flipH="1">
              <a:off x="6797021" y="3835493"/>
              <a:ext cx="2028090" cy="23616"/>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39" name="Straight Connector 238"/>
            <p:cNvCxnSpPr/>
            <p:nvPr/>
          </p:nvCxnSpPr>
          <p:spPr bwMode="auto">
            <a:xfrm rot="16200000" flipV="1">
              <a:off x="6530287" y="4060017"/>
              <a:ext cx="2089050" cy="20032"/>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40" name="Straight Connector 239"/>
            <p:cNvCxnSpPr/>
            <p:nvPr/>
          </p:nvCxnSpPr>
          <p:spPr bwMode="auto">
            <a:xfrm rot="10800000" flipH="1">
              <a:off x="6118384" y="2856704"/>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41" name="Straight Connector 240"/>
            <p:cNvCxnSpPr/>
            <p:nvPr/>
          </p:nvCxnSpPr>
          <p:spPr bwMode="auto">
            <a:xfrm rot="10800000" flipH="1">
              <a:off x="5638801" y="3366656"/>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42" name="Straight Connector 241"/>
            <p:cNvCxnSpPr/>
            <p:nvPr/>
          </p:nvCxnSpPr>
          <p:spPr bwMode="auto">
            <a:xfrm rot="10800000" flipH="1">
              <a:off x="5867401" y="3120469"/>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43" name="Straight Connector 242"/>
            <p:cNvCxnSpPr/>
            <p:nvPr/>
          </p:nvCxnSpPr>
          <p:spPr bwMode="auto">
            <a:xfrm rot="10800000" flipH="1">
              <a:off x="5658869" y="5283380"/>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244" name="Straight Connector 243"/>
            <p:cNvCxnSpPr>
              <a:stCxn id="247" idx="4"/>
            </p:cNvCxnSpPr>
            <p:nvPr/>
          </p:nvCxnSpPr>
          <p:spPr bwMode="auto">
            <a:xfrm rot="5400000" flipH="1">
              <a:off x="4697492" y="4325519"/>
              <a:ext cx="2087880" cy="17754"/>
            </a:xfrm>
            <a:prstGeom prst="line">
              <a:avLst/>
            </a:prstGeom>
            <a:noFill/>
            <a:ln w="31750" cap="flat" cmpd="sng" algn="ctr">
              <a:solidFill>
                <a:schemeClr val="bg2">
                  <a:lumMod val="10000"/>
                </a:schemeClr>
              </a:solidFill>
              <a:prstDash val="solid"/>
              <a:round/>
              <a:headEnd type="none" w="med" len="med"/>
              <a:tailEnd type="none" w="med" len="med"/>
            </a:ln>
            <a:effectLst/>
          </p:spPr>
        </p:cxnSp>
        <p:sp>
          <p:nvSpPr>
            <p:cNvPr id="245" name="Oval 244"/>
            <p:cNvSpPr/>
            <p:nvPr/>
          </p:nvSpPr>
          <p:spPr bwMode="auto">
            <a:xfrm>
              <a:off x="5650692" y="46620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46" name="Oval 245"/>
            <p:cNvSpPr/>
            <p:nvPr/>
          </p:nvSpPr>
          <p:spPr bwMode="auto">
            <a:xfrm>
              <a:off x="5656438"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47" name="Oval 246"/>
            <p:cNvSpPr/>
            <p:nvPr/>
          </p:nvSpPr>
          <p:spPr bwMode="auto">
            <a:xfrm>
              <a:off x="5658869"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48" name="Oval 247"/>
            <p:cNvSpPr/>
            <p:nvPr/>
          </p:nvSpPr>
          <p:spPr bwMode="auto">
            <a:xfrm>
              <a:off x="5642463"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49" name="Oval 248"/>
            <p:cNvSpPr/>
            <p:nvPr/>
          </p:nvSpPr>
          <p:spPr bwMode="auto">
            <a:xfrm>
              <a:off x="5643430"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50" name="Oval 249"/>
            <p:cNvSpPr/>
            <p:nvPr/>
          </p:nvSpPr>
          <p:spPr bwMode="auto">
            <a:xfrm>
              <a:off x="5646018" y="409817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51" name="Oval 250"/>
            <p:cNvSpPr/>
            <p:nvPr/>
          </p:nvSpPr>
          <p:spPr bwMode="auto">
            <a:xfrm>
              <a:off x="5645633" y="438011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52" name="Straight Connector 251"/>
            <p:cNvCxnSpPr>
              <a:stCxn id="255" idx="4"/>
            </p:cNvCxnSpPr>
            <p:nvPr/>
          </p:nvCxnSpPr>
          <p:spPr bwMode="auto">
            <a:xfrm rot="5400000" flipH="1">
              <a:off x="4923777" y="4325519"/>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53" name="Oval 252"/>
            <p:cNvSpPr/>
            <p:nvPr/>
          </p:nvSpPr>
          <p:spPr bwMode="auto">
            <a:xfrm>
              <a:off x="5876977" y="4662056"/>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54" name="Oval 253"/>
            <p:cNvSpPr/>
            <p:nvPr/>
          </p:nvSpPr>
          <p:spPr bwMode="auto">
            <a:xfrm>
              <a:off x="5882723"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55" name="Oval 254"/>
            <p:cNvSpPr/>
            <p:nvPr/>
          </p:nvSpPr>
          <p:spPr bwMode="auto">
            <a:xfrm>
              <a:off x="5885154"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56" name="Oval 255"/>
            <p:cNvSpPr/>
            <p:nvPr/>
          </p:nvSpPr>
          <p:spPr bwMode="auto">
            <a:xfrm>
              <a:off x="5868748"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57" name="Oval 256"/>
            <p:cNvSpPr/>
            <p:nvPr/>
          </p:nvSpPr>
          <p:spPr bwMode="auto">
            <a:xfrm>
              <a:off x="5869715"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58" name="Oval 257"/>
            <p:cNvSpPr/>
            <p:nvPr/>
          </p:nvSpPr>
          <p:spPr bwMode="auto">
            <a:xfrm>
              <a:off x="5872303" y="4098176"/>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59" name="Oval 258"/>
            <p:cNvSpPr/>
            <p:nvPr/>
          </p:nvSpPr>
          <p:spPr bwMode="auto">
            <a:xfrm>
              <a:off x="5871918" y="4380116"/>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60" name="Straight Connector 259"/>
            <p:cNvCxnSpPr>
              <a:stCxn id="263" idx="4"/>
            </p:cNvCxnSpPr>
            <p:nvPr/>
          </p:nvCxnSpPr>
          <p:spPr bwMode="auto">
            <a:xfrm rot="5400000" flipH="1">
              <a:off x="5159210" y="4325519"/>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61" name="Oval 260"/>
            <p:cNvSpPr/>
            <p:nvPr/>
          </p:nvSpPr>
          <p:spPr bwMode="auto">
            <a:xfrm>
              <a:off x="6112410" y="46620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62" name="Oval 261"/>
            <p:cNvSpPr/>
            <p:nvPr/>
          </p:nvSpPr>
          <p:spPr bwMode="auto">
            <a:xfrm>
              <a:off x="6118156"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63" name="Oval 262"/>
            <p:cNvSpPr/>
            <p:nvPr/>
          </p:nvSpPr>
          <p:spPr bwMode="auto">
            <a:xfrm>
              <a:off x="6120587"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64" name="Oval 263"/>
            <p:cNvSpPr/>
            <p:nvPr/>
          </p:nvSpPr>
          <p:spPr bwMode="auto">
            <a:xfrm>
              <a:off x="6104181"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65" name="Oval 264"/>
            <p:cNvSpPr/>
            <p:nvPr/>
          </p:nvSpPr>
          <p:spPr bwMode="auto">
            <a:xfrm>
              <a:off x="6105148"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66" name="Oval 265"/>
            <p:cNvSpPr/>
            <p:nvPr/>
          </p:nvSpPr>
          <p:spPr bwMode="auto">
            <a:xfrm>
              <a:off x="6107736" y="409817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67" name="Oval 266"/>
            <p:cNvSpPr/>
            <p:nvPr/>
          </p:nvSpPr>
          <p:spPr bwMode="auto">
            <a:xfrm>
              <a:off x="6107351" y="438011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68" name="Straight Connector 267"/>
            <p:cNvCxnSpPr>
              <a:stCxn id="271" idx="4"/>
            </p:cNvCxnSpPr>
            <p:nvPr/>
          </p:nvCxnSpPr>
          <p:spPr bwMode="auto">
            <a:xfrm rot="5400000" flipH="1">
              <a:off x="5385495" y="4325519"/>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69" name="Oval 268"/>
            <p:cNvSpPr/>
            <p:nvPr/>
          </p:nvSpPr>
          <p:spPr bwMode="auto">
            <a:xfrm>
              <a:off x="6338695" y="46620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70" name="Oval 269"/>
            <p:cNvSpPr/>
            <p:nvPr/>
          </p:nvSpPr>
          <p:spPr bwMode="auto">
            <a:xfrm>
              <a:off x="6344441"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71" name="Oval 270"/>
            <p:cNvSpPr/>
            <p:nvPr/>
          </p:nvSpPr>
          <p:spPr bwMode="auto">
            <a:xfrm>
              <a:off x="6346872"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72" name="Oval 271"/>
            <p:cNvSpPr/>
            <p:nvPr/>
          </p:nvSpPr>
          <p:spPr bwMode="auto">
            <a:xfrm>
              <a:off x="6330466"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73" name="Oval 272"/>
            <p:cNvSpPr/>
            <p:nvPr/>
          </p:nvSpPr>
          <p:spPr bwMode="auto">
            <a:xfrm>
              <a:off x="6331433"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74" name="Oval 273"/>
            <p:cNvSpPr/>
            <p:nvPr/>
          </p:nvSpPr>
          <p:spPr bwMode="auto">
            <a:xfrm>
              <a:off x="6334021" y="409817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75" name="Oval 274"/>
            <p:cNvSpPr/>
            <p:nvPr/>
          </p:nvSpPr>
          <p:spPr bwMode="auto">
            <a:xfrm>
              <a:off x="6333636" y="438011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76" name="Straight Connector 275"/>
            <p:cNvCxnSpPr>
              <a:stCxn id="279" idx="4"/>
            </p:cNvCxnSpPr>
            <p:nvPr/>
          </p:nvCxnSpPr>
          <p:spPr bwMode="auto">
            <a:xfrm rot="5400000" flipH="1">
              <a:off x="5603721" y="4325519"/>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77" name="Oval 276"/>
            <p:cNvSpPr/>
            <p:nvPr/>
          </p:nvSpPr>
          <p:spPr bwMode="auto">
            <a:xfrm>
              <a:off x="6556921" y="46620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78" name="Oval 277"/>
            <p:cNvSpPr/>
            <p:nvPr/>
          </p:nvSpPr>
          <p:spPr bwMode="auto">
            <a:xfrm>
              <a:off x="6562667"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79" name="Oval 278"/>
            <p:cNvSpPr/>
            <p:nvPr/>
          </p:nvSpPr>
          <p:spPr bwMode="auto">
            <a:xfrm>
              <a:off x="6565098"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80" name="Oval 279"/>
            <p:cNvSpPr/>
            <p:nvPr/>
          </p:nvSpPr>
          <p:spPr bwMode="auto">
            <a:xfrm>
              <a:off x="6548692"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81" name="Oval 280"/>
            <p:cNvSpPr/>
            <p:nvPr/>
          </p:nvSpPr>
          <p:spPr bwMode="auto">
            <a:xfrm>
              <a:off x="6549659"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82" name="Oval 281"/>
            <p:cNvSpPr/>
            <p:nvPr/>
          </p:nvSpPr>
          <p:spPr bwMode="auto">
            <a:xfrm>
              <a:off x="6552247" y="409817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83" name="Oval 282"/>
            <p:cNvSpPr/>
            <p:nvPr/>
          </p:nvSpPr>
          <p:spPr bwMode="auto">
            <a:xfrm>
              <a:off x="6551862" y="438011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84" name="Straight Connector 283"/>
            <p:cNvCxnSpPr>
              <a:stCxn id="287" idx="4"/>
            </p:cNvCxnSpPr>
            <p:nvPr/>
          </p:nvCxnSpPr>
          <p:spPr bwMode="auto">
            <a:xfrm rot="5400000" flipH="1">
              <a:off x="5830006" y="4325519"/>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85" name="Oval 284"/>
            <p:cNvSpPr/>
            <p:nvPr/>
          </p:nvSpPr>
          <p:spPr bwMode="auto">
            <a:xfrm>
              <a:off x="6783206" y="46620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86" name="Oval 285"/>
            <p:cNvSpPr/>
            <p:nvPr/>
          </p:nvSpPr>
          <p:spPr bwMode="auto">
            <a:xfrm>
              <a:off x="6788952"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87" name="Oval 286"/>
            <p:cNvSpPr/>
            <p:nvPr/>
          </p:nvSpPr>
          <p:spPr bwMode="auto">
            <a:xfrm>
              <a:off x="6791383"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88" name="Oval 287"/>
            <p:cNvSpPr/>
            <p:nvPr/>
          </p:nvSpPr>
          <p:spPr bwMode="auto">
            <a:xfrm>
              <a:off x="6774977"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89" name="Oval 288"/>
            <p:cNvSpPr/>
            <p:nvPr/>
          </p:nvSpPr>
          <p:spPr bwMode="auto">
            <a:xfrm>
              <a:off x="6775944"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90" name="Oval 289"/>
            <p:cNvSpPr/>
            <p:nvPr/>
          </p:nvSpPr>
          <p:spPr bwMode="auto">
            <a:xfrm>
              <a:off x="6778532" y="409817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91" name="Oval 290"/>
            <p:cNvSpPr/>
            <p:nvPr/>
          </p:nvSpPr>
          <p:spPr bwMode="auto">
            <a:xfrm>
              <a:off x="6778147" y="438011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92" name="Straight Connector 291"/>
            <p:cNvCxnSpPr>
              <a:stCxn id="295" idx="4"/>
            </p:cNvCxnSpPr>
            <p:nvPr/>
          </p:nvCxnSpPr>
          <p:spPr bwMode="auto">
            <a:xfrm rot="5400000" flipH="1">
              <a:off x="6065439" y="4325519"/>
              <a:ext cx="2087880" cy="17754"/>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93" name="Oval 292"/>
            <p:cNvSpPr/>
            <p:nvPr/>
          </p:nvSpPr>
          <p:spPr bwMode="auto">
            <a:xfrm>
              <a:off x="7018639" y="46620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94" name="Oval 293"/>
            <p:cNvSpPr/>
            <p:nvPr/>
          </p:nvSpPr>
          <p:spPr bwMode="auto">
            <a:xfrm>
              <a:off x="7024385" y="4942091"/>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95" name="Oval 294"/>
            <p:cNvSpPr/>
            <p:nvPr/>
          </p:nvSpPr>
          <p:spPr bwMode="auto">
            <a:xfrm>
              <a:off x="7026816" y="51954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96" name="Oval 295"/>
            <p:cNvSpPr/>
            <p:nvPr/>
          </p:nvSpPr>
          <p:spPr bwMode="auto">
            <a:xfrm>
              <a:off x="7010410" y="354654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97" name="Oval 296"/>
            <p:cNvSpPr/>
            <p:nvPr/>
          </p:nvSpPr>
          <p:spPr bwMode="auto">
            <a:xfrm>
              <a:off x="7011377" y="382385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98" name="Oval 297"/>
            <p:cNvSpPr/>
            <p:nvPr/>
          </p:nvSpPr>
          <p:spPr bwMode="auto">
            <a:xfrm>
              <a:off x="7013965" y="409817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99" name="Oval 298"/>
            <p:cNvSpPr/>
            <p:nvPr/>
          </p:nvSpPr>
          <p:spPr bwMode="auto">
            <a:xfrm>
              <a:off x="7013580" y="4380116"/>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300" name="Straight Connector 299"/>
            <p:cNvCxnSpPr/>
            <p:nvPr/>
          </p:nvCxnSpPr>
          <p:spPr bwMode="auto">
            <a:xfrm rot="5400000" flipH="1">
              <a:off x="6291724" y="4325519"/>
              <a:ext cx="2087880" cy="17754"/>
            </a:xfrm>
            <a:prstGeom prst="line">
              <a:avLst/>
            </a:prstGeom>
            <a:noFill/>
            <a:ln w="31750" cap="flat" cmpd="sng" algn="ctr">
              <a:solidFill>
                <a:schemeClr val="bg2">
                  <a:lumMod val="10000"/>
                </a:schemeClr>
              </a:solidFill>
              <a:prstDash val="solid"/>
              <a:round/>
              <a:headEnd type="none" w="med" len="med"/>
              <a:tailEnd type="none" w="med" len="med"/>
            </a:ln>
            <a:effectLst/>
          </p:spPr>
        </p:cxnSp>
        <p:grpSp>
          <p:nvGrpSpPr>
            <p:cNvPr id="301" name="Group 300"/>
            <p:cNvGrpSpPr/>
            <p:nvPr/>
          </p:nvGrpSpPr>
          <p:grpSpPr>
            <a:xfrm>
              <a:off x="5641115" y="3290456"/>
              <a:ext cx="1794866" cy="2087880"/>
              <a:chOff x="2669315" y="2362200"/>
              <a:chExt cx="1794866" cy="2087880"/>
            </a:xfrm>
          </p:grpSpPr>
          <p:sp>
            <p:nvSpPr>
              <p:cNvPr id="302" name="Oval 301"/>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3" name="Oval 302"/>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4" name="Oval 303"/>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5" name="Oval 304"/>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6" name="Oval 305"/>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7" name="Oval 306"/>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8" name="Oval 307"/>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09" name="Oval 308"/>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10" name="Oval 309"/>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11" name="Oval 310"/>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12" name="Oval 311"/>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13" name="Oval 312"/>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14" name="Oval 313"/>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15" name="Oval 314"/>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16" name="Oval 315"/>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317" name="Group 316"/>
            <p:cNvGrpSpPr/>
            <p:nvPr/>
          </p:nvGrpSpPr>
          <p:grpSpPr>
            <a:xfrm>
              <a:off x="5865270" y="3025508"/>
              <a:ext cx="1794866" cy="2087880"/>
              <a:chOff x="2669315" y="2362200"/>
              <a:chExt cx="1794866" cy="2087880"/>
            </a:xfrm>
          </p:grpSpPr>
          <p:sp>
            <p:nvSpPr>
              <p:cNvPr id="318" name="Oval 317"/>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19" name="Oval 318"/>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0" name="Oval 319"/>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1" name="Oval 320"/>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2" name="Oval 321"/>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3" name="Oval 322"/>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4" name="Oval 323"/>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5" name="Oval 324"/>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6" name="Oval 325"/>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27" name="Oval 326"/>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28" name="Oval 327"/>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9" name="Oval 328"/>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30" name="Oval 329"/>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31" name="Oval 330"/>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32" name="Oval 331"/>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333" name="Group 332"/>
            <p:cNvGrpSpPr/>
            <p:nvPr/>
          </p:nvGrpSpPr>
          <p:grpSpPr>
            <a:xfrm>
              <a:off x="6119448" y="2773466"/>
              <a:ext cx="1794866" cy="2087880"/>
              <a:chOff x="2669315" y="2362200"/>
              <a:chExt cx="1794866" cy="2087880"/>
            </a:xfrm>
          </p:grpSpPr>
          <p:sp>
            <p:nvSpPr>
              <p:cNvPr id="334" name="Oval 333"/>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35" name="Oval 334"/>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36" name="Oval 335"/>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37" name="Oval 336"/>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38" name="Oval 337"/>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39" name="Oval 338"/>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40" name="Oval 339"/>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41" name="Oval 340"/>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42" name="Oval 341"/>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43" name="Oval 342"/>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44" name="Oval 343"/>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45" name="Oval 344"/>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46" name="Oval 345"/>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47" name="Oval 346"/>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48" name="Oval 347"/>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cxnSp>
          <p:nvCxnSpPr>
            <p:cNvPr id="349" name="Straight Connector 348"/>
            <p:cNvCxnSpPr/>
            <p:nvPr/>
          </p:nvCxnSpPr>
          <p:spPr bwMode="auto">
            <a:xfrm rot="10800000" flipH="1">
              <a:off x="5638801" y="5500256"/>
              <a:ext cx="1777112" cy="0"/>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350" name="Straight Connector 349"/>
            <p:cNvCxnSpPr/>
            <p:nvPr/>
          </p:nvCxnSpPr>
          <p:spPr bwMode="auto">
            <a:xfrm flipV="1">
              <a:off x="7504868" y="4966856"/>
              <a:ext cx="496132" cy="490208"/>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351" name="Straight Connector 350"/>
            <p:cNvCxnSpPr/>
            <p:nvPr/>
          </p:nvCxnSpPr>
          <p:spPr bwMode="auto">
            <a:xfrm rot="5400000" flipH="1">
              <a:off x="4527537" y="4401719"/>
              <a:ext cx="2087880" cy="17754"/>
            </a:xfrm>
            <a:prstGeom prst="line">
              <a:avLst/>
            </a:prstGeom>
            <a:noFill/>
            <a:ln w="12700" cap="flat" cmpd="sng" algn="ctr">
              <a:solidFill>
                <a:schemeClr val="bg2">
                  <a:lumMod val="10000"/>
                </a:schemeClr>
              </a:solidFill>
              <a:prstDash val="solid"/>
              <a:round/>
              <a:headEnd type="none" w="med" len="med"/>
              <a:tailEnd type="stealth" w="med" len="med"/>
            </a:ln>
            <a:effectLst/>
          </p:spPr>
        </p:cxnSp>
        <p:sp>
          <p:nvSpPr>
            <p:cNvPr id="352" name="TextBox 351"/>
            <p:cNvSpPr txBox="1"/>
            <p:nvPr/>
          </p:nvSpPr>
          <p:spPr>
            <a:xfrm>
              <a:off x="7696200" y="5119256"/>
              <a:ext cx="292068" cy="369332"/>
            </a:xfrm>
            <a:prstGeom prst="rect">
              <a:avLst/>
            </a:prstGeom>
            <a:noFill/>
          </p:spPr>
          <p:txBody>
            <a:bodyPr wrap="none" rtlCol="0">
              <a:spAutoFit/>
            </a:bodyPr>
            <a:lstStyle/>
            <a:p>
              <a:r>
                <a:rPr lang="en-US" dirty="0" smtClean="0"/>
                <a:t>Z</a:t>
              </a:r>
              <a:endParaRPr lang="en-US" dirty="0"/>
            </a:p>
          </p:txBody>
        </p:sp>
        <p:sp>
          <p:nvSpPr>
            <p:cNvPr id="361" name="TextBox 360"/>
            <p:cNvSpPr txBox="1"/>
            <p:nvPr/>
          </p:nvSpPr>
          <p:spPr>
            <a:xfrm>
              <a:off x="6324508" y="5410200"/>
              <a:ext cx="304892" cy="369332"/>
            </a:xfrm>
            <a:prstGeom prst="rect">
              <a:avLst/>
            </a:prstGeom>
            <a:noFill/>
          </p:spPr>
          <p:txBody>
            <a:bodyPr wrap="none" rtlCol="0">
              <a:spAutoFit/>
            </a:bodyPr>
            <a:lstStyle/>
            <a:p>
              <a:r>
                <a:rPr lang="en-US" dirty="0" smtClean="0"/>
                <a:t>X</a:t>
              </a:r>
              <a:endParaRPr lang="en-US" dirty="0"/>
            </a:p>
          </p:txBody>
        </p:sp>
        <p:sp>
          <p:nvSpPr>
            <p:cNvPr id="362" name="TextBox 361"/>
            <p:cNvSpPr txBox="1"/>
            <p:nvPr/>
          </p:nvSpPr>
          <p:spPr>
            <a:xfrm>
              <a:off x="5257708" y="4191000"/>
              <a:ext cx="296876" cy="369332"/>
            </a:xfrm>
            <a:prstGeom prst="rect">
              <a:avLst/>
            </a:prstGeom>
            <a:noFill/>
          </p:spPr>
          <p:txBody>
            <a:bodyPr wrap="none" rtlCol="0">
              <a:spAutoFit/>
            </a:bodyPr>
            <a:lstStyle/>
            <a:p>
              <a:r>
                <a:rPr lang="en-US" dirty="0" smtClean="0"/>
                <a:t>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mapping for nearest neighbor communication</a:t>
            </a:r>
            <a:endParaRPr lang="en-US" dirty="0"/>
          </a:p>
        </p:txBody>
      </p:sp>
      <p:sp>
        <p:nvSpPr>
          <p:cNvPr id="46" name="Content Placeholder 45"/>
          <p:cNvSpPr>
            <a:spLocks noGrp="1"/>
          </p:cNvSpPr>
          <p:nvPr>
            <p:ph idx="1"/>
          </p:nvPr>
        </p:nvSpPr>
        <p:spPr>
          <a:xfrm>
            <a:off x="457200" y="838200"/>
            <a:ext cx="8229600" cy="5334000"/>
          </a:xfrm>
        </p:spPr>
        <p:txBody>
          <a:bodyPr/>
          <a:lstStyle/>
          <a:p>
            <a:r>
              <a:rPr lang="en-US" dirty="0" smtClean="0"/>
              <a:t>In 2D mapping, each process communicates with 8 other processes. Communicating groups are dispersed -&gt; network overlap</a:t>
            </a:r>
          </a:p>
          <a:p>
            <a:r>
              <a:rPr lang="en-US" dirty="0" smtClean="0"/>
              <a:t>Mapping type impacts extent of dispersal (XYZ &lt; YXZ below)</a:t>
            </a:r>
          </a:p>
          <a:p>
            <a:endParaRPr lang="en-US" dirty="0" smtClean="0"/>
          </a:p>
          <a:p>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grpSp>
        <p:nvGrpSpPr>
          <p:cNvPr id="123" name="Group 122"/>
          <p:cNvGrpSpPr/>
          <p:nvPr/>
        </p:nvGrpSpPr>
        <p:grpSpPr>
          <a:xfrm>
            <a:off x="697470" y="3810000"/>
            <a:ext cx="1207530" cy="1272540"/>
            <a:chOff x="3718800" y="1219200"/>
            <a:chExt cx="1207530" cy="1272540"/>
          </a:xfrm>
        </p:grpSpPr>
        <p:cxnSp>
          <p:nvCxnSpPr>
            <p:cNvPr id="119" name="Straight Connector 118"/>
            <p:cNvCxnSpPr/>
            <p:nvPr/>
          </p:nvCxnSpPr>
          <p:spPr bwMode="auto">
            <a:xfrm>
              <a:off x="3733800" y="2400300"/>
              <a:ext cx="1162050" cy="762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14" name="Straight Connector 113"/>
            <p:cNvCxnSpPr>
              <a:endCxn id="108" idx="6"/>
            </p:cNvCxnSpPr>
            <p:nvPr/>
          </p:nvCxnSpPr>
          <p:spPr bwMode="auto">
            <a:xfrm>
              <a:off x="3718800" y="1559110"/>
              <a:ext cx="1192530" cy="762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17" name="Straight Connector 116"/>
            <p:cNvCxnSpPr/>
            <p:nvPr/>
          </p:nvCxnSpPr>
          <p:spPr bwMode="auto">
            <a:xfrm rot="10800000" flipH="1">
              <a:off x="3733800" y="1859280"/>
              <a:ext cx="1162050"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18" name="Straight Connector 117"/>
            <p:cNvCxnSpPr/>
            <p:nvPr/>
          </p:nvCxnSpPr>
          <p:spPr bwMode="auto">
            <a:xfrm>
              <a:off x="3733800" y="2103120"/>
              <a:ext cx="1162050" cy="7620"/>
            </a:xfrm>
            <a:prstGeom prst="line">
              <a:avLst/>
            </a:prstGeom>
            <a:solidFill>
              <a:srgbClr val="2B07AD"/>
            </a:solidFill>
            <a:ln w="9525" cap="flat" cmpd="sng" algn="ctr">
              <a:solidFill>
                <a:schemeClr val="tx2">
                  <a:lumMod val="50000"/>
                </a:schemeClr>
              </a:solidFill>
              <a:prstDash val="solid"/>
              <a:round/>
              <a:headEnd type="none" w="med" len="med"/>
              <a:tailEnd type="none" w="med" len="med"/>
            </a:ln>
            <a:effectLst/>
          </p:spPr>
        </p:cxnSp>
        <p:cxnSp>
          <p:nvCxnSpPr>
            <p:cNvPr id="40" name="Straight Connector 39"/>
            <p:cNvCxnSpPr>
              <a:endCxn id="54" idx="0"/>
            </p:cNvCxnSpPr>
            <p:nvPr/>
          </p:nvCxnSpPr>
          <p:spPr bwMode="auto">
            <a:xfrm rot="5400000" flipH="1" flipV="1">
              <a:off x="3176801" y="1845652"/>
              <a:ext cx="1262206" cy="9302"/>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5" name="Straight Connector 14"/>
            <p:cNvCxnSpPr>
              <a:stCxn id="54" idx="2"/>
              <a:endCxn id="107" idx="6"/>
            </p:cNvCxnSpPr>
            <p:nvPr/>
          </p:nvCxnSpPr>
          <p:spPr bwMode="auto">
            <a:xfrm rot="10800000" flipH="1">
              <a:off x="3721115" y="1310640"/>
              <a:ext cx="1192530" cy="0"/>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54" name="Oval 53"/>
            <p:cNvSpPr/>
            <p:nvPr/>
          </p:nvSpPr>
          <p:spPr bwMode="auto">
            <a:xfrm>
              <a:off x="3721115" y="1219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2" name="Oval 71"/>
            <p:cNvSpPr/>
            <p:nvPr/>
          </p:nvSpPr>
          <p:spPr bwMode="auto">
            <a:xfrm>
              <a:off x="3718800" y="1475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3" name="Oval 72"/>
            <p:cNvSpPr/>
            <p:nvPr/>
          </p:nvSpPr>
          <p:spPr bwMode="auto">
            <a:xfrm>
              <a:off x="3723430" y="1752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4" name="Oval 73"/>
            <p:cNvSpPr/>
            <p:nvPr/>
          </p:nvSpPr>
          <p:spPr bwMode="auto">
            <a:xfrm>
              <a:off x="3726018" y="2026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5" name="Oval 74"/>
            <p:cNvSpPr/>
            <p:nvPr/>
          </p:nvSpPr>
          <p:spPr bwMode="auto">
            <a:xfrm>
              <a:off x="3727832" y="2308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76" name="Straight Connector 75"/>
            <p:cNvCxnSpPr/>
            <p:nvPr/>
          </p:nvCxnSpPr>
          <p:spPr bwMode="auto">
            <a:xfrm rot="5400000" flipH="1">
              <a:off x="3429516" y="1847334"/>
              <a:ext cx="1262206" cy="5938"/>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77" name="Oval 76"/>
            <p:cNvSpPr/>
            <p:nvPr/>
          </p:nvSpPr>
          <p:spPr bwMode="auto">
            <a:xfrm>
              <a:off x="3968765" y="1219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8" name="Oval 77"/>
            <p:cNvSpPr/>
            <p:nvPr/>
          </p:nvSpPr>
          <p:spPr bwMode="auto">
            <a:xfrm>
              <a:off x="3966450" y="147529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79" name="Oval 78"/>
            <p:cNvSpPr/>
            <p:nvPr/>
          </p:nvSpPr>
          <p:spPr bwMode="auto">
            <a:xfrm>
              <a:off x="3971080" y="175260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0" name="Oval 79"/>
            <p:cNvSpPr/>
            <p:nvPr/>
          </p:nvSpPr>
          <p:spPr bwMode="auto">
            <a:xfrm>
              <a:off x="3973668" y="20269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1" name="Oval 80"/>
            <p:cNvSpPr/>
            <p:nvPr/>
          </p:nvSpPr>
          <p:spPr bwMode="auto">
            <a:xfrm>
              <a:off x="3975482" y="2308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cxnSp>
          <p:nvCxnSpPr>
            <p:cNvPr id="82" name="Straight Connector 81"/>
            <p:cNvCxnSpPr/>
            <p:nvPr/>
          </p:nvCxnSpPr>
          <p:spPr bwMode="auto">
            <a:xfrm rot="5400000" flipH="1">
              <a:off x="3683516" y="1847334"/>
              <a:ext cx="1262206" cy="5938"/>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83" name="Oval 82"/>
            <p:cNvSpPr/>
            <p:nvPr/>
          </p:nvSpPr>
          <p:spPr bwMode="auto">
            <a:xfrm>
              <a:off x="4222765" y="1219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4" name="Oval 83"/>
            <p:cNvSpPr/>
            <p:nvPr/>
          </p:nvSpPr>
          <p:spPr bwMode="auto">
            <a:xfrm>
              <a:off x="4220450" y="147529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5" name="Oval 84"/>
            <p:cNvSpPr/>
            <p:nvPr/>
          </p:nvSpPr>
          <p:spPr bwMode="auto">
            <a:xfrm>
              <a:off x="4225080" y="1752600"/>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6" name="Oval 85"/>
            <p:cNvSpPr/>
            <p:nvPr/>
          </p:nvSpPr>
          <p:spPr bwMode="auto">
            <a:xfrm>
              <a:off x="4227668" y="20269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7" name="Oval 86"/>
            <p:cNvSpPr/>
            <p:nvPr/>
          </p:nvSpPr>
          <p:spPr bwMode="auto">
            <a:xfrm>
              <a:off x="4229482" y="2308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cxnSp>
          <p:nvCxnSpPr>
            <p:cNvPr id="100" name="Straight Connector 99"/>
            <p:cNvCxnSpPr/>
            <p:nvPr/>
          </p:nvCxnSpPr>
          <p:spPr bwMode="auto">
            <a:xfrm rot="5400000" flipH="1">
              <a:off x="3943866" y="1847334"/>
              <a:ext cx="1262206" cy="5938"/>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01" name="Oval 100"/>
            <p:cNvSpPr/>
            <p:nvPr/>
          </p:nvSpPr>
          <p:spPr bwMode="auto">
            <a:xfrm>
              <a:off x="4483115" y="1219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2" name="Oval 101"/>
            <p:cNvSpPr/>
            <p:nvPr/>
          </p:nvSpPr>
          <p:spPr bwMode="auto">
            <a:xfrm>
              <a:off x="4480800" y="147529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3" name="Oval 102"/>
            <p:cNvSpPr/>
            <p:nvPr/>
          </p:nvSpPr>
          <p:spPr bwMode="auto">
            <a:xfrm>
              <a:off x="4485430" y="175260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4" name="Oval 103"/>
            <p:cNvSpPr/>
            <p:nvPr/>
          </p:nvSpPr>
          <p:spPr bwMode="auto">
            <a:xfrm>
              <a:off x="4488018" y="20269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5" name="Oval 104"/>
            <p:cNvSpPr/>
            <p:nvPr/>
          </p:nvSpPr>
          <p:spPr bwMode="auto">
            <a:xfrm>
              <a:off x="4489832" y="2308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cxnSp>
          <p:nvCxnSpPr>
            <p:cNvPr id="106" name="Straight Connector 105"/>
            <p:cNvCxnSpPr/>
            <p:nvPr/>
          </p:nvCxnSpPr>
          <p:spPr bwMode="auto">
            <a:xfrm rot="5400000" flipH="1">
              <a:off x="4191516" y="1847334"/>
              <a:ext cx="1262206" cy="5938"/>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07" name="Oval 106"/>
            <p:cNvSpPr/>
            <p:nvPr/>
          </p:nvSpPr>
          <p:spPr bwMode="auto">
            <a:xfrm>
              <a:off x="4730765" y="1219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8" name="Oval 107"/>
            <p:cNvSpPr/>
            <p:nvPr/>
          </p:nvSpPr>
          <p:spPr bwMode="auto">
            <a:xfrm>
              <a:off x="4728450" y="1475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9" name="Oval 108"/>
            <p:cNvSpPr/>
            <p:nvPr/>
          </p:nvSpPr>
          <p:spPr bwMode="auto">
            <a:xfrm>
              <a:off x="4733080" y="1752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0" name="Oval 109"/>
            <p:cNvSpPr/>
            <p:nvPr/>
          </p:nvSpPr>
          <p:spPr bwMode="auto">
            <a:xfrm>
              <a:off x="4735668" y="2026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1" name="Oval 110"/>
            <p:cNvSpPr/>
            <p:nvPr/>
          </p:nvSpPr>
          <p:spPr bwMode="auto">
            <a:xfrm>
              <a:off x="4743450" y="2308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grpSp>
      <p:sp>
        <p:nvSpPr>
          <p:cNvPr id="121" name="TextBox 120"/>
          <p:cNvSpPr txBox="1"/>
          <p:nvPr/>
        </p:nvSpPr>
        <p:spPr bwMode="auto">
          <a:xfrm>
            <a:off x="304800" y="5943600"/>
            <a:ext cx="1909772" cy="33426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Logical Mapping</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grpSp>
        <p:nvGrpSpPr>
          <p:cNvPr id="3" name="Group 2"/>
          <p:cNvGrpSpPr/>
          <p:nvPr/>
        </p:nvGrpSpPr>
        <p:grpSpPr>
          <a:xfrm>
            <a:off x="2696355" y="2777014"/>
            <a:ext cx="2712339" cy="3776626"/>
            <a:chOff x="2696355" y="2777014"/>
            <a:chExt cx="2712339" cy="3776626"/>
          </a:xfrm>
        </p:grpSpPr>
        <p:pic>
          <p:nvPicPr>
            <p:cNvPr id="1026" name="Picture 2"/>
            <p:cNvPicPr>
              <a:picLocks noChangeAspect="1" noChangeArrowheads="1"/>
            </p:cNvPicPr>
            <p:nvPr/>
          </p:nvPicPr>
          <p:blipFill>
            <a:blip r:embed="rId3" cstate="print"/>
            <a:srcRect/>
            <a:stretch>
              <a:fillRect/>
            </a:stretch>
          </p:blipFill>
          <p:spPr bwMode="auto">
            <a:xfrm>
              <a:off x="2696355" y="2777014"/>
              <a:ext cx="2712339" cy="3090386"/>
            </a:xfrm>
            <a:prstGeom prst="rect">
              <a:avLst/>
            </a:prstGeom>
            <a:noFill/>
            <a:ln w="9525">
              <a:noFill/>
              <a:miter lim="800000"/>
              <a:headEnd/>
              <a:tailEnd/>
            </a:ln>
            <a:effectLst/>
          </p:spPr>
        </p:pic>
        <p:sp>
          <p:nvSpPr>
            <p:cNvPr id="124" name="TextBox 123"/>
            <p:cNvSpPr txBox="1"/>
            <p:nvPr/>
          </p:nvSpPr>
          <p:spPr bwMode="auto">
            <a:xfrm>
              <a:off x="2971800" y="594360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Physical Mapping (XYZ)</a:t>
              </a:r>
            </a:p>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8 x 16 x </a:t>
              </a:r>
              <a:r>
                <a:rPr kumimoji="1" lang="en-US" sz="1400" kern="0" dirty="0">
                  <a:solidFill>
                    <a:schemeClr val="bg2">
                      <a:lumMod val="10000"/>
                    </a:schemeClr>
                  </a:solidFill>
                  <a:cs typeface="Calibri" pitchFamily="34" charset="0"/>
                </a:rPr>
                <a:t>8</a:t>
              </a:r>
              <a:r>
                <a:rPr kumimoji="1" lang="en-US" sz="1400" kern="0" dirty="0" smtClean="0">
                  <a:solidFill>
                    <a:schemeClr val="bg2">
                      <a:lumMod val="10000"/>
                    </a:schemeClr>
                  </a:solidFill>
                  <a:cs typeface="Calibri" pitchFamily="34" charset="0"/>
                </a:rPr>
                <a:t> grid</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grpSp>
      <p:grpSp>
        <p:nvGrpSpPr>
          <p:cNvPr id="5" name="Group 4"/>
          <p:cNvGrpSpPr/>
          <p:nvPr/>
        </p:nvGrpSpPr>
        <p:grpSpPr>
          <a:xfrm>
            <a:off x="6170694" y="2743200"/>
            <a:ext cx="2668506" cy="3810440"/>
            <a:chOff x="6170694" y="2743200"/>
            <a:chExt cx="2668506" cy="3810440"/>
          </a:xfrm>
        </p:grpSpPr>
        <p:pic>
          <p:nvPicPr>
            <p:cNvPr id="1027" name="Picture 3"/>
            <p:cNvPicPr>
              <a:picLocks noChangeAspect="1" noChangeArrowheads="1"/>
            </p:cNvPicPr>
            <p:nvPr/>
          </p:nvPicPr>
          <p:blipFill>
            <a:blip r:embed="rId4" cstate="print"/>
            <a:srcRect/>
            <a:stretch>
              <a:fillRect/>
            </a:stretch>
          </p:blipFill>
          <p:spPr bwMode="auto">
            <a:xfrm>
              <a:off x="6170694" y="2743200"/>
              <a:ext cx="2668506" cy="3048000"/>
            </a:xfrm>
            <a:prstGeom prst="rect">
              <a:avLst/>
            </a:prstGeom>
            <a:noFill/>
            <a:ln w="9525">
              <a:noFill/>
              <a:miter lim="800000"/>
              <a:headEnd/>
              <a:tailEnd/>
            </a:ln>
            <a:effectLst/>
          </p:spPr>
        </p:pic>
        <p:sp>
          <p:nvSpPr>
            <p:cNvPr id="126" name="TextBox 125"/>
            <p:cNvSpPr txBox="1"/>
            <p:nvPr/>
          </p:nvSpPr>
          <p:spPr bwMode="auto">
            <a:xfrm>
              <a:off x="6477000" y="594360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Physical Mapping (YXZ)</a:t>
              </a:r>
            </a:p>
            <a:p>
              <a:pPr algn="ctr" eaLnBrk="0" fontAlgn="base" hangingPunct="0">
                <a:lnSpc>
                  <a:spcPct val="120000"/>
                </a:lnSpc>
                <a:spcAft>
                  <a:spcPct val="0"/>
                </a:spcAft>
              </a:pPr>
              <a:r>
                <a:rPr kumimoji="1" lang="en-US" sz="1400" kern="0" dirty="0" smtClean="0">
                  <a:solidFill>
                    <a:schemeClr val="bg2">
                      <a:lumMod val="10000"/>
                    </a:schemeClr>
                  </a:solidFill>
                  <a:cs typeface="Calibri" pitchFamily="34" charset="0"/>
                </a:rPr>
                <a:t>8 x 16 x 8 grid</a:t>
              </a:r>
              <a:endParaRPr kumimoji="1" lang="en-US" sz="1400" kern="0" dirty="0" smtClean="0">
                <a:solidFill>
                  <a:srgbClr val="FF0000"/>
                </a:solidFill>
                <a:cs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5"/>
          <p:cNvSpPr txBox="1">
            <a:spLocks/>
          </p:cNvSpPr>
          <p:nvPr/>
        </p:nvSpPr>
        <p:spPr bwMode="auto">
          <a:xfrm>
            <a:off x="457200" y="838200"/>
            <a:ext cx="82296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In 3D mapping, each process communicates with 26other processes. </a:t>
            </a:r>
            <a:r>
              <a:rPr kumimoji="0" lang="en-US" sz="2400" b="0" i="0" u="none" strike="noStrike" kern="0" cap="none" spc="0" normalizeH="0" noProof="0" dirty="0" smtClean="0">
                <a:ln>
                  <a:noFill/>
                </a:ln>
                <a:solidFill>
                  <a:schemeClr val="bg2">
                    <a:lumMod val="10000"/>
                  </a:schemeClr>
                </a:solidFill>
                <a:effectLst/>
                <a:uLnTx/>
                <a:uFillTx/>
                <a:latin typeface="+mn-lt"/>
                <a:ea typeface="+mn-ea"/>
                <a:cs typeface="+mn-cs"/>
              </a:rPr>
              <a:t> Mapping type significantly impact dispersal rate</a:t>
            </a:r>
            <a:endPar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endPar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endParaRPr kumimoji="0" lang="en-US" sz="2400" b="0" i="0" u="none" strike="noStrike" kern="0" cap="none" spc="0" normalizeH="0" baseline="0" noProof="0" dirty="0">
              <a:ln>
                <a:noFill/>
              </a:ln>
              <a:solidFill>
                <a:schemeClr val="bg2">
                  <a:lumMod val="10000"/>
                </a:schemeClr>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3D mapping for nearest neighbor communication</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457200" y="2407227"/>
            <a:ext cx="2209800" cy="3352800"/>
          </a:xfrm>
          <a:prstGeom prst="rect">
            <a:avLst/>
          </a:prstGeom>
          <a:noFill/>
          <a:ln w="9525">
            <a:noFill/>
            <a:miter lim="800000"/>
            <a:headEnd/>
            <a:tailEnd/>
          </a:ln>
          <a:effectLst/>
        </p:spPr>
      </p:pic>
      <p:sp>
        <p:nvSpPr>
          <p:cNvPr id="11" name="TextBox 10"/>
          <p:cNvSpPr txBox="1"/>
          <p:nvPr/>
        </p:nvSpPr>
        <p:spPr bwMode="auto">
          <a:xfrm>
            <a:off x="304800" y="5943600"/>
            <a:ext cx="1909772" cy="33426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Logical Mapping</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grpSp>
        <p:nvGrpSpPr>
          <p:cNvPr id="5" name="Group 4"/>
          <p:cNvGrpSpPr/>
          <p:nvPr/>
        </p:nvGrpSpPr>
        <p:grpSpPr>
          <a:xfrm>
            <a:off x="2971800" y="2330026"/>
            <a:ext cx="2895599" cy="4223614"/>
            <a:chOff x="2971800" y="2330026"/>
            <a:chExt cx="2895599" cy="4223614"/>
          </a:xfrm>
        </p:grpSpPr>
        <p:pic>
          <p:nvPicPr>
            <p:cNvPr id="9" name="Picture 4"/>
            <p:cNvPicPr>
              <a:picLocks noChangeAspect="1" noChangeArrowheads="1"/>
            </p:cNvPicPr>
            <p:nvPr/>
          </p:nvPicPr>
          <p:blipFill>
            <a:blip r:embed="rId3" cstate="print"/>
            <a:srcRect/>
            <a:stretch>
              <a:fillRect/>
            </a:stretch>
          </p:blipFill>
          <p:spPr bwMode="auto">
            <a:xfrm>
              <a:off x="2971800" y="2330026"/>
              <a:ext cx="2895599" cy="3582401"/>
            </a:xfrm>
            <a:prstGeom prst="rect">
              <a:avLst/>
            </a:prstGeom>
            <a:noFill/>
            <a:ln w="9525">
              <a:noFill/>
              <a:miter lim="800000"/>
              <a:headEnd/>
              <a:tailEnd/>
            </a:ln>
            <a:effectLst/>
          </p:spPr>
        </p:pic>
        <p:sp>
          <p:nvSpPr>
            <p:cNvPr id="12" name="TextBox 11"/>
            <p:cNvSpPr txBox="1"/>
            <p:nvPr/>
          </p:nvSpPr>
          <p:spPr bwMode="auto">
            <a:xfrm>
              <a:off x="3464713" y="594360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Physical Mapping (XYZ)</a:t>
              </a:r>
            </a:p>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8 x 16 x </a:t>
              </a:r>
              <a:r>
                <a:rPr kumimoji="1" lang="en-US" sz="1400" kern="0" dirty="0">
                  <a:solidFill>
                    <a:schemeClr val="bg2">
                      <a:lumMod val="10000"/>
                    </a:schemeClr>
                  </a:solidFill>
                  <a:cs typeface="Calibri" pitchFamily="34" charset="0"/>
                </a:rPr>
                <a:t>8</a:t>
              </a:r>
              <a:r>
                <a:rPr kumimoji="1" lang="en-US" sz="1400" kern="0" dirty="0" smtClean="0">
                  <a:solidFill>
                    <a:schemeClr val="bg2">
                      <a:lumMod val="10000"/>
                    </a:schemeClr>
                  </a:solidFill>
                  <a:cs typeface="Calibri" pitchFamily="34" charset="0"/>
                </a:rPr>
                <a:t> grid</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grpSp>
      <p:grpSp>
        <p:nvGrpSpPr>
          <p:cNvPr id="6" name="Group 5"/>
          <p:cNvGrpSpPr/>
          <p:nvPr/>
        </p:nvGrpSpPr>
        <p:grpSpPr>
          <a:xfrm>
            <a:off x="6100837" y="2209800"/>
            <a:ext cx="2585963" cy="4343840"/>
            <a:chOff x="6100837" y="2209800"/>
            <a:chExt cx="2585963" cy="4343840"/>
          </a:xfrm>
        </p:grpSpPr>
        <p:pic>
          <p:nvPicPr>
            <p:cNvPr id="10" name="Picture 3"/>
            <p:cNvPicPr>
              <a:picLocks noChangeAspect="1" noChangeArrowheads="1"/>
            </p:cNvPicPr>
            <p:nvPr/>
          </p:nvPicPr>
          <p:blipFill>
            <a:blip r:embed="rId4" cstate="print"/>
            <a:srcRect/>
            <a:stretch>
              <a:fillRect/>
            </a:stretch>
          </p:blipFill>
          <p:spPr bwMode="auto">
            <a:xfrm>
              <a:off x="6100837" y="2209800"/>
              <a:ext cx="2585963" cy="3702627"/>
            </a:xfrm>
            <a:prstGeom prst="rect">
              <a:avLst/>
            </a:prstGeom>
            <a:noFill/>
            <a:ln w="9525">
              <a:noFill/>
              <a:miter lim="800000"/>
              <a:headEnd/>
              <a:tailEnd/>
            </a:ln>
            <a:effectLst/>
          </p:spPr>
        </p:pic>
        <p:sp>
          <p:nvSpPr>
            <p:cNvPr id="13" name="TextBox 12"/>
            <p:cNvSpPr txBox="1"/>
            <p:nvPr/>
          </p:nvSpPr>
          <p:spPr bwMode="auto">
            <a:xfrm>
              <a:off x="6477000" y="594360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Physical Mapping (XZY)</a:t>
              </a:r>
            </a:p>
            <a:p>
              <a:pPr algn="ctr" eaLnBrk="0" fontAlgn="base" hangingPunct="0">
                <a:lnSpc>
                  <a:spcPct val="120000"/>
                </a:lnSpc>
                <a:spcAft>
                  <a:spcPct val="0"/>
                </a:spcAft>
              </a:pPr>
              <a:r>
                <a:rPr kumimoji="1" lang="en-US" sz="1400" kern="0" dirty="0" smtClean="0">
                  <a:solidFill>
                    <a:schemeClr val="bg2">
                      <a:lumMod val="10000"/>
                    </a:schemeClr>
                  </a:solidFill>
                  <a:cs typeface="Calibri" pitchFamily="34" charset="0"/>
                </a:rPr>
                <a:t>8 x 16 x </a:t>
              </a:r>
              <a:r>
                <a:rPr kumimoji="1" lang="en-US" sz="1400" kern="0" dirty="0">
                  <a:solidFill>
                    <a:schemeClr val="bg2">
                      <a:lumMod val="10000"/>
                    </a:schemeClr>
                  </a:solidFill>
                  <a:cs typeface="Calibri" pitchFamily="34" charset="0"/>
                </a:rPr>
                <a:t>8</a:t>
              </a:r>
              <a:r>
                <a:rPr kumimoji="1" lang="en-US" sz="1400" kern="0" dirty="0" smtClean="0">
                  <a:solidFill>
                    <a:schemeClr val="bg2">
                      <a:lumMod val="10000"/>
                    </a:schemeClr>
                  </a:solidFill>
                  <a:cs typeface="Calibri" pitchFamily="34" charset="0"/>
                </a:rPr>
                <a:t> grid</a:t>
              </a:r>
              <a:endParaRPr kumimoji="1" lang="en-US" sz="1400" kern="0" dirty="0" smtClean="0">
                <a:solidFill>
                  <a:srgbClr val="FF0000"/>
                </a:solidFill>
                <a:cs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Roadmap</a:t>
            </a:r>
            <a:endParaRPr lang="en-US" dirty="0"/>
          </a:p>
        </p:txBody>
      </p:sp>
      <p:sp>
        <p:nvSpPr>
          <p:cNvPr id="3" name="Content Placeholder 2"/>
          <p:cNvSpPr>
            <a:spLocks noGrp="1"/>
          </p:cNvSpPr>
          <p:nvPr>
            <p:ph idx="1"/>
          </p:nvPr>
        </p:nvSpPr>
        <p:spPr/>
        <p:txBody>
          <a:bodyPr/>
          <a:lstStyle/>
          <a:p>
            <a:pPr>
              <a:lnSpc>
                <a:spcPct val="140000"/>
              </a:lnSpc>
            </a:pPr>
            <a:r>
              <a:rPr lang="en-US" dirty="0" smtClean="0">
                <a:solidFill>
                  <a:schemeClr val="bg1">
                    <a:lumMod val="75000"/>
                  </a:schemeClr>
                </a:solidFill>
              </a:rPr>
              <a:t>Motivation</a:t>
            </a:r>
          </a:p>
          <a:p>
            <a:pPr>
              <a:lnSpc>
                <a:spcPct val="140000"/>
              </a:lnSpc>
            </a:pPr>
            <a:r>
              <a:rPr lang="en-US" dirty="0" smtClean="0">
                <a:solidFill>
                  <a:schemeClr val="bg1">
                    <a:lumMod val="75000"/>
                  </a:schemeClr>
                </a:solidFill>
              </a:rPr>
              <a:t>Understanding the Complexity in Process Mapping</a:t>
            </a:r>
          </a:p>
          <a:p>
            <a:pPr>
              <a:lnSpc>
                <a:spcPct val="140000"/>
              </a:lnSpc>
            </a:pPr>
            <a:r>
              <a:rPr lang="en-US" b="1" dirty="0" smtClean="0">
                <a:solidFill>
                  <a:schemeClr val="accent1">
                    <a:lumMod val="50000"/>
                  </a:schemeClr>
                </a:solidFill>
              </a:rPr>
              <a:t>Contention Analysis</a:t>
            </a:r>
          </a:p>
          <a:p>
            <a:pPr>
              <a:lnSpc>
                <a:spcPct val="140000"/>
              </a:lnSpc>
            </a:pPr>
            <a:r>
              <a:rPr lang="en-US" dirty="0" smtClean="0"/>
              <a:t>Experiments and Analysis</a:t>
            </a:r>
          </a:p>
          <a:p>
            <a:pPr>
              <a:lnSpc>
                <a:spcPct val="140000"/>
              </a:lnSpc>
            </a:pPr>
            <a:r>
              <a:rPr lang="en-US" dirty="0" smtClean="0"/>
              <a:t>Concluding Remarks</a:t>
            </a:r>
          </a:p>
          <a:p>
            <a:pPr>
              <a:lnSpc>
                <a:spcPct val="140000"/>
              </a:lnSpc>
              <a:buNone/>
            </a:pPr>
            <a:endParaRPr lang="en-US" dirty="0" smtClean="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Assumptions/Restrictions</a:t>
            </a:r>
            <a:endParaRPr lang="en-US" dirty="0"/>
          </a:p>
        </p:txBody>
      </p:sp>
      <p:sp>
        <p:nvSpPr>
          <p:cNvPr id="3" name="Content Placeholder 2"/>
          <p:cNvSpPr>
            <a:spLocks noGrp="1"/>
          </p:cNvSpPr>
          <p:nvPr>
            <p:ph idx="1"/>
          </p:nvPr>
        </p:nvSpPr>
        <p:spPr>
          <a:xfrm>
            <a:off x="457200" y="914400"/>
            <a:ext cx="8229600" cy="5410200"/>
          </a:xfrm>
        </p:spPr>
        <p:txBody>
          <a:bodyPr/>
          <a:lstStyle/>
          <a:p>
            <a:pPr>
              <a:lnSpc>
                <a:spcPct val="110000"/>
              </a:lnSpc>
            </a:pPr>
            <a:r>
              <a:rPr lang="en-US" dirty="0" smtClean="0"/>
              <a:t>We only consider symmetric topologies</a:t>
            </a:r>
          </a:p>
          <a:p>
            <a:pPr lvl="1">
              <a:lnSpc>
                <a:spcPct val="110000"/>
              </a:lnSpc>
            </a:pPr>
            <a:r>
              <a:rPr lang="en-US" dirty="0" smtClean="0"/>
              <a:t>BG/P (and the upcoming BG/Q) only support symmetric allocations</a:t>
            </a:r>
          </a:p>
          <a:p>
            <a:pPr lvl="1">
              <a:lnSpc>
                <a:spcPct val="110000"/>
              </a:lnSpc>
            </a:pPr>
            <a:r>
              <a:rPr lang="en-US" dirty="0" smtClean="0"/>
              <a:t>Cray XT and Sandia </a:t>
            </a:r>
            <a:r>
              <a:rPr lang="en-US" dirty="0" err="1" smtClean="0"/>
              <a:t>RedSky</a:t>
            </a:r>
            <a:r>
              <a:rPr lang="en-US" dirty="0" smtClean="0"/>
              <a:t> (IB) do not</a:t>
            </a:r>
          </a:p>
          <a:p>
            <a:pPr>
              <a:lnSpc>
                <a:spcPct val="110000"/>
              </a:lnSpc>
            </a:pPr>
            <a:r>
              <a:rPr lang="en-US" dirty="0" smtClean="0"/>
              <a:t>We only consider symmetric communication patterns</a:t>
            </a:r>
          </a:p>
          <a:p>
            <a:pPr lvl="1">
              <a:lnSpc>
                <a:spcPct val="110000"/>
              </a:lnSpc>
            </a:pPr>
            <a:r>
              <a:rPr lang="en-US" dirty="0" smtClean="0"/>
              <a:t>This simplifies the routing analysis as described in the later slides</a:t>
            </a:r>
          </a:p>
          <a:p>
            <a:pPr lvl="1">
              <a:lnSpc>
                <a:spcPct val="110000"/>
              </a:lnSpc>
            </a:pPr>
            <a:r>
              <a:rPr lang="en-US" dirty="0" smtClean="0"/>
              <a:t>Irregular communication patterns exist in many applications and are very important, but is not the focus of this paper</a:t>
            </a:r>
          </a:p>
          <a:p>
            <a:pPr>
              <a:lnSpc>
                <a:spcPct val="110000"/>
              </a:lnSpc>
            </a:pPr>
            <a:r>
              <a:rPr lang="en-US" dirty="0" smtClean="0"/>
              <a:t>The possible mappings we consider are restricted by the ones supported by the BG/P software stack</a:t>
            </a:r>
          </a:p>
          <a:p>
            <a:pPr lvl="1">
              <a:lnSpc>
                <a:spcPct val="110000"/>
              </a:lnSpc>
            </a:pPr>
            <a:r>
              <a:rPr lang="en-US" dirty="0"/>
              <a:t>Process management framework of BG/P allows application processes to be mapped in several combination of X,Y,Z axis and T (i.e. 4 cores per node – which can be considered as 4</a:t>
            </a:r>
            <a:r>
              <a:rPr lang="en-US" baseline="30000" dirty="0"/>
              <a:t>th</a:t>
            </a:r>
            <a:r>
              <a:rPr lang="en-US" dirty="0"/>
              <a:t> dimension)</a:t>
            </a:r>
          </a:p>
          <a:p>
            <a:pPr lvl="1">
              <a:lnSpc>
                <a:spcPct val="110000"/>
              </a:lnSpc>
            </a:pPr>
            <a:r>
              <a:rPr lang="en-US" dirty="0"/>
              <a:t>IBM does not support all </a:t>
            </a:r>
            <a:r>
              <a:rPr lang="en-US" dirty="0" smtClean="0"/>
              <a:t>mappings</a:t>
            </a:r>
            <a:r>
              <a:rPr lang="en-US" dirty="0"/>
              <a:t>;</a:t>
            </a:r>
            <a:r>
              <a:rPr lang="en-US" dirty="0" smtClean="0"/>
              <a:t> </a:t>
            </a:r>
            <a:r>
              <a:rPr lang="en-US" dirty="0"/>
              <a:t>we did not make an attempt to improve this as finding an optimal mapping is NP-complete</a:t>
            </a:r>
          </a:p>
        </p:txBody>
      </p:sp>
      <p:sp>
        <p:nvSpPr>
          <p:cNvPr id="4" name="Footer Placeholder 3"/>
          <p:cNvSpPr>
            <a:spLocks noGrp="1"/>
          </p:cNvSpPr>
          <p:nvPr>
            <p:ph type="ftr" sz="quarter" idx="3"/>
          </p:nvPr>
        </p:nvSpPr>
        <p:spPr/>
        <p:txBody>
          <a:bodyPr/>
          <a:lstStyle/>
          <a:p>
            <a:r>
              <a:rPr lang="en-US" smtClean="0"/>
              <a:t>ISC (06/22/2011)</a:t>
            </a:r>
            <a:endParaRPr lang="en-US" dirty="0"/>
          </a:p>
        </p:txBody>
      </p:sp>
    </p:spTree>
    <p:extLst>
      <p:ext uri="{BB962C8B-B14F-4D97-AF65-F5344CB8AC3E}">
        <p14:creationId xmlns:p14="http://schemas.microsoft.com/office/powerpoint/2010/main" xmlns="" val="4138403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Communication Contention Analysis</a:t>
            </a:r>
            <a:endParaRPr lang="en-US" dirty="0"/>
          </a:p>
        </p:txBody>
      </p:sp>
      <p:sp>
        <p:nvSpPr>
          <p:cNvPr id="7" name="Content Placeholder 6"/>
          <p:cNvSpPr>
            <a:spLocks noGrp="1"/>
          </p:cNvSpPr>
          <p:nvPr>
            <p:ph idx="1"/>
          </p:nvPr>
        </p:nvSpPr>
        <p:spPr/>
        <p:txBody>
          <a:bodyPr/>
          <a:lstStyle/>
          <a:p>
            <a:r>
              <a:rPr lang="en-US" sz="2000" dirty="0" smtClean="0"/>
              <a:t>Aim is to provide a methodology for analyzing different communication patterns of applications and mapping them optimally on a </a:t>
            </a:r>
            <a:r>
              <a:rPr lang="en-US" sz="2000" i="1" dirty="0" smtClean="0"/>
              <a:t>given platform </a:t>
            </a:r>
            <a:r>
              <a:rPr lang="en-US" sz="2000" dirty="0" smtClean="0"/>
              <a:t>for best performance</a:t>
            </a:r>
          </a:p>
          <a:p>
            <a:pPr marL="914400" lvl="1" indent="-457200">
              <a:buFont typeface="+mj-lt"/>
              <a:buAutoNum type="arabicPeriod"/>
            </a:pPr>
            <a:r>
              <a:rPr lang="en-US" sz="1800" dirty="0" smtClean="0"/>
              <a:t>Understand the communication pattern of the application by allowing the application to describe it</a:t>
            </a:r>
          </a:p>
          <a:p>
            <a:pPr marL="914400" lvl="1" indent="-457200">
              <a:buFont typeface="+mj-lt"/>
              <a:buAutoNum type="arabicPeriod"/>
            </a:pPr>
            <a:r>
              <a:rPr lang="en-US" sz="1800" dirty="0" smtClean="0"/>
              <a:t>Understand the physical platform network topology and the routing algorithm behavior on the platform</a:t>
            </a:r>
          </a:p>
          <a:p>
            <a:pPr marL="914400" lvl="1" indent="-457200">
              <a:buFont typeface="+mj-lt"/>
              <a:buAutoNum type="arabicPeriod"/>
            </a:pPr>
            <a:r>
              <a:rPr lang="en-US" sz="1800" dirty="0" smtClean="0"/>
              <a:t>Map these two categories of information to </a:t>
            </a:r>
            <a:r>
              <a:rPr lang="en-US" sz="1800" b="1" dirty="0" smtClean="0"/>
              <a:t>calculate the network contention </a:t>
            </a:r>
            <a:r>
              <a:rPr lang="en-US" sz="1800" dirty="0" smtClean="0"/>
              <a:t>for the given application pattern on the available network</a:t>
            </a:r>
          </a:p>
          <a:p>
            <a:pPr marL="914400" lvl="1" indent="-457200">
              <a:buFont typeface="+mj-lt"/>
              <a:buAutoNum type="arabicPeriod"/>
            </a:pPr>
            <a:r>
              <a:rPr lang="en-US" sz="1800" dirty="0" smtClean="0"/>
              <a:t>Application communication pattern and its optimal mapping can then be integrated with the IBM BG/P launching system (our chosen platform)</a:t>
            </a:r>
          </a:p>
          <a:p>
            <a:pPr marL="914400" lvl="1" indent="-457200">
              <a:buFont typeface="+mj-lt"/>
              <a:buAutoNum type="arabicPeriod"/>
            </a:pPr>
            <a:r>
              <a:rPr lang="en-US" sz="1800" dirty="0" smtClean="0"/>
              <a:t>Application, can then, simply specify their pattern during job submission time and optimal mapping will be automatically chosen by the run-time</a:t>
            </a:r>
          </a:p>
        </p:txBody>
      </p:sp>
      <p:sp>
        <p:nvSpPr>
          <p:cNvPr id="5" name="Footer Placeholder 4"/>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on BG/P</a:t>
            </a:r>
            <a:endParaRPr lang="en-US" dirty="0"/>
          </a:p>
        </p:txBody>
      </p:sp>
      <p:sp>
        <p:nvSpPr>
          <p:cNvPr id="3" name="Content Placeholder 2"/>
          <p:cNvSpPr>
            <a:spLocks noGrp="1"/>
          </p:cNvSpPr>
          <p:nvPr>
            <p:ph idx="1"/>
          </p:nvPr>
        </p:nvSpPr>
        <p:spPr>
          <a:xfrm>
            <a:off x="457200" y="838200"/>
            <a:ext cx="8229600" cy="5638800"/>
          </a:xfrm>
        </p:spPr>
        <p:txBody>
          <a:bodyPr/>
          <a:lstStyle/>
          <a:p>
            <a:r>
              <a:rPr lang="en-US" dirty="0" smtClean="0"/>
              <a:t>Our contention analysis model relies on routing algorithm used by BG/P</a:t>
            </a:r>
          </a:p>
          <a:p>
            <a:r>
              <a:rPr lang="en-US" dirty="0" smtClean="0"/>
              <a:t>BG/P routes data in dimension-wide order</a:t>
            </a:r>
          </a:p>
          <a:p>
            <a:pPr lvl="1"/>
            <a:r>
              <a:rPr lang="en-US" dirty="0" smtClean="0"/>
              <a:t>For large messages, BG/P uses destination-based adaptive routing</a:t>
            </a:r>
          </a:p>
          <a:p>
            <a:pPr lvl="1"/>
            <a:r>
              <a:rPr lang="en-US" dirty="0" smtClean="0"/>
              <a:t>To avoid live-locks, BG/P picks one of the minimum distance routes</a:t>
            </a:r>
          </a:p>
          <a:p>
            <a:pPr lvl="2"/>
            <a:r>
              <a:rPr lang="en-US" dirty="0" smtClean="0"/>
              <a:t>At each hop, the adaptive routing algorithm considers only the outgoing links that reduce hop count to destination</a:t>
            </a:r>
          </a:p>
          <a:p>
            <a:pPr lvl="1"/>
            <a:r>
              <a:rPr lang="en-US" dirty="0" smtClean="0"/>
              <a:t>As a first-order approximation, we assume data packets are split equally among all possible paths at each hop of the network</a:t>
            </a:r>
          </a:p>
          <a:p>
            <a:pPr lvl="2"/>
            <a:r>
              <a:rPr lang="en-US" dirty="0" smtClean="0"/>
              <a:t>Though not theoretically guaranteed, this is quite true in practice, but only for symmetric communication patterns (and hence our assumption that the communication pattern is symmetric)</a:t>
            </a:r>
          </a:p>
          <a:p>
            <a:pPr lvl="1"/>
            <a:r>
              <a:rPr lang="en-US" dirty="0" smtClean="0"/>
              <a:t>Every partition on the BG/P is fully symmetric and form a torus on all dimensions</a:t>
            </a:r>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rot="10800000" flipH="1">
            <a:off x="3792365" y="5329314"/>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4" name="Straight Connector 13"/>
          <p:cNvCxnSpPr>
            <a:stCxn id="17" idx="4"/>
          </p:cNvCxnSpPr>
          <p:nvPr/>
        </p:nvCxnSpPr>
        <p:spPr bwMode="auto">
          <a:xfrm rot="5400000" flipH="1">
            <a:off x="2830988" y="4371453"/>
            <a:ext cx="2087880" cy="17754"/>
          </a:xfrm>
          <a:prstGeom prst="line">
            <a:avLst/>
          </a:prstGeom>
          <a:noFill/>
          <a:ln w="31750" cap="flat" cmpd="sng" algn="ctr">
            <a:solidFill>
              <a:schemeClr val="bg2">
                <a:lumMod val="10000"/>
              </a:schemeClr>
            </a:solidFill>
            <a:prstDash val="sysDash"/>
            <a:round/>
            <a:headEnd type="none" w="med" len="med"/>
            <a:tailEnd type="none" w="med" len="med"/>
          </a:ln>
          <a:effectLst/>
        </p:spPr>
      </p:cxnSp>
      <p:sp>
        <p:nvSpPr>
          <p:cNvPr id="331" name="Oval 330"/>
          <p:cNvSpPr/>
          <p:nvPr/>
        </p:nvSpPr>
        <p:spPr bwMode="auto">
          <a:xfrm>
            <a:off x="3779520" y="414337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30" name="Oval 329"/>
          <p:cNvSpPr/>
          <p:nvPr/>
        </p:nvSpPr>
        <p:spPr bwMode="auto">
          <a:xfrm>
            <a:off x="3800475" y="52387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cxnSp>
        <p:nvCxnSpPr>
          <p:cNvPr id="171" name="Straight Connector 170"/>
          <p:cNvCxnSpPr/>
          <p:nvPr/>
        </p:nvCxnSpPr>
        <p:spPr bwMode="auto">
          <a:xfrm rot="16200000" flipV="1">
            <a:off x="1130063" y="3963568"/>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72" name="Straight Connector 171"/>
          <p:cNvCxnSpPr/>
          <p:nvPr/>
        </p:nvCxnSpPr>
        <p:spPr bwMode="auto">
          <a:xfrm rot="16200000" flipV="1">
            <a:off x="881143" y="3963571"/>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73" name="Straight Connector 172"/>
          <p:cNvCxnSpPr/>
          <p:nvPr/>
        </p:nvCxnSpPr>
        <p:spPr bwMode="auto">
          <a:xfrm rot="16200000" flipV="1">
            <a:off x="609362" y="3968648"/>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70" name="Straight Connector 169"/>
          <p:cNvCxnSpPr/>
          <p:nvPr/>
        </p:nvCxnSpPr>
        <p:spPr bwMode="auto">
          <a:xfrm rot="16200000" flipV="1">
            <a:off x="365522" y="3963568"/>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5" name="Straight Connector 164"/>
          <p:cNvCxnSpPr/>
          <p:nvPr/>
        </p:nvCxnSpPr>
        <p:spPr bwMode="auto">
          <a:xfrm>
            <a:off x="1108968" y="4637600"/>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4" name="Straight Connector 163"/>
          <p:cNvCxnSpPr/>
          <p:nvPr/>
        </p:nvCxnSpPr>
        <p:spPr bwMode="auto">
          <a:xfrm>
            <a:off x="1108968" y="4355881"/>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3" name="Straight Connector 162"/>
          <p:cNvCxnSpPr/>
          <p:nvPr/>
        </p:nvCxnSpPr>
        <p:spPr bwMode="auto">
          <a:xfrm>
            <a:off x="1112281" y="4077585"/>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2" name="Straight Connector 161"/>
          <p:cNvCxnSpPr/>
          <p:nvPr/>
        </p:nvCxnSpPr>
        <p:spPr bwMode="auto">
          <a:xfrm>
            <a:off x="1105655" y="3805916"/>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dirty="0" smtClean="0"/>
              <a:t>Intuition for Calculating Contention (TXYZ mapping)</a:t>
            </a:r>
            <a:endParaRPr lang="en-US" dirty="0"/>
          </a:p>
        </p:txBody>
      </p:sp>
      <p:sp>
        <p:nvSpPr>
          <p:cNvPr id="3" name="Content Placeholder 2"/>
          <p:cNvSpPr>
            <a:spLocks noGrp="1"/>
          </p:cNvSpPr>
          <p:nvPr>
            <p:ph idx="1"/>
          </p:nvPr>
        </p:nvSpPr>
        <p:spPr>
          <a:xfrm>
            <a:off x="457200" y="1143000"/>
            <a:ext cx="8229600" cy="1676400"/>
          </a:xfrm>
        </p:spPr>
        <p:txBody>
          <a:bodyPr/>
          <a:lstStyle/>
          <a:p>
            <a:r>
              <a:rPr lang="en-US" sz="2000" dirty="0" smtClean="0"/>
              <a:t>To analyze optimal mapping for a given application and physical topology, we need to understand the network contention due to shared links</a:t>
            </a:r>
          </a:p>
          <a:p>
            <a:r>
              <a:rPr lang="en-US" sz="2000" dirty="0" smtClean="0"/>
              <a:t>Map 64 x 256 2D grid on a 4,096 nodes on a BG/P system – with partition dimensions 8 x 16 x32</a:t>
            </a:r>
          </a:p>
          <a:p>
            <a:pPr lvl="1"/>
            <a:endParaRPr lang="en-US" sz="1800" dirty="0"/>
          </a:p>
        </p:txBody>
      </p:sp>
      <p:sp>
        <p:nvSpPr>
          <p:cNvPr id="4" name="Footer Placeholder 3"/>
          <p:cNvSpPr>
            <a:spLocks noGrp="1"/>
          </p:cNvSpPr>
          <p:nvPr>
            <p:ph type="ftr" sz="quarter" idx="3"/>
          </p:nvPr>
        </p:nvSpPr>
        <p:spPr>
          <a:xfrm>
            <a:off x="5257800" y="6629400"/>
            <a:ext cx="3581400" cy="228600"/>
          </a:xfrm>
        </p:spPr>
        <p:txBody>
          <a:bodyPr/>
          <a:lstStyle/>
          <a:p>
            <a:r>
              <a:rPr lang="en-US" smtClean="0"/>
              <a:t>ISC (06/22/2011)</a:t>
            </a:r>
            <a:endParaRPr lang="en-US" dirty="0"/>
          </a:p>
        </p:txBody>
      </p:sp>
      <p:cxnSp>
        <p:nvCxnSpPr>
          <p:cNvPr id="5" name="Straight Connector 4"/>
          <p:cNvCxnSpPr/>
          <p:nvPr/>
        </p:nvCxnSpPr>
        <p:spPr bwMode="auto">
          <a:xfrm flipV="1">
            <a:off x="3823096" y="2847440"/>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6" name="Straight Connector 5"/>
          <p:cNvCxnSpPr/>
          <p:nvPr/>
        </p:nvCxnSpPr>
        <p:spPr bwMode="auto">
          <a:xfrm flipV="1">
            <a:off x="5407662" y="2873334"/>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7" name="Straight Connector 6"/>
          <p:cNvCxnSpPr/>
          <p:nvPr/>
        </p:nvCxnSpPr>
        <p:spPr bwMode="auto">
          <a:xfrm flipV="1">
            <a:off x="5448696" y="4770232"/>
            <a:ext cx="572332" cy="566408"/>
          </a:xfrm>
          <a:prstGeom prst="line">
            <a:avLst/>
          </a:prstGeom>
          <a:noFill/>
          <a:ln w="31750" cap="flat" cmpd="sng" algn="ctr">
            <a:solidFill>
              <a:schemeClr val="bg2">
                <a:lumMod val="10000"/>
              </a:schemeClr>
            </a:solidFill>
            <a:prstDash val="sysDash"/>
            <a:round/>
            <a:headEnd type="none" w="med" len="med"/>
            <a:tailEnd type="none" w="med" len="med"/>
          </a:ln>
          <a:effectLst/>
        </p:spPr>
      </p:cxnSp>
      <p:cxnSp>
        <p:nvCxnSpPr>
          <p:cNvPr id="8" name="Straight Connector 7"/>
          <p:cNvCxnSpPr/>
          <p:nvPr/>
        </p:nvCxnSpPr>
        <p:spPr bwMode="auto">
          <a:xfrm rot="5400000" flipH="1">
            <a:off x="4930517" y="3881427"/>
            <a:ext cx="2028090" cy="23616"/>
          </a:xfrm>
          <a:prstGeom prst="line">
            <a:avLst/>
          </a:prstGeom>
          <a:noFill/>
          <a:ln w="31750" cap="flat" cmpd="sng" algn="ctr">
            <a:solidFill>
              <a:schemeClr val="bg2">
                <a:lumMod val="10000"/>
              </a:schemeClr>
            </a:solidFill>
            <a:prstDash val="sysDash"/>
            <a:round/>
            <a:headEnd type="none" w="med" len="med"/>
            <a:tailEnd type="none" w="med" len="med"/>
          </a:ln>
          <a:effectLst/>
        </p:spPr>
      </p:cxnSp>
      <p:cxnSp>
        <p:nvCxnSpPr>
          <p:cNvPr id="9" name="Straight Connector 8"/>
          <p:cNvCxnSpPr/>
          <p:nvPr/>
        </p:nvCxnSpPr>
        <p:spPr bwMode="auto">
          <a:xfrm rot="16200000" flipV="1">
            <a:off x="4649929" y="4105951"/>
            <a:ext cx="2089050" cy="20032"/>
          </a:xfrm>
          <a:prstGeom prst="line">
            <a:avLst/>
          </a:prstGeom>
          <a:noFill/>
          <a:ln w="31750" cap="flat" cmpd="sng" algn="ctr">
            <a:solidFill>
              <a:schemeClr val="bg2">
                <a:lumMod val="10000"/>
              </a:schemeClr>
            </a:solidFill>
            <a:prstDash val="sysDash"/>
            <a:round/>
            <a:headEnd type="none" w="med" len="med"/>
            <a:tailEnd type="none" w="med" len="med"/>
          </a:ln>
          <a:effectLst/>
        </p:spPr>
      </p:cxnSp>
      <p:cxnSp>
        <p:nvCxnSpPr>
          <p:cNvPr id="10" name="Straight Connector 9"/>
          <p:cNvCxnSpPr/>
          <p:nvPr/>
        </p:nvCxnSpPr>
        <p:spPr bwMode="auto">
          <a:xfrm rot="10800000" flipH="1">
            <a:off x="4251880" y="2902638"/>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1" name="Straight Connector 10"/>
          <p:cNvCxnSpPr/>
          <p:nvPr/>
        </p:nvCxnSpPr>
        <p:spPr bwMode="auto">
          <a:xfrm rot="10800000" flipH="1">
            <a:off x="3772297" y="3412590"/>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2" name="Straight Connector 11"/>
          <p:cNvCxnSpPr/>
          <p:nvPr/>
        </p:nvCxnSpPr>
        <p:spPr bwMode="auto">
          <a:xfrm rot="10800000" flipH="1">
            <a:off x="4000897" y="3166403"/>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sp>
        <p:nvSpPr>
          <p:cNvPr id="15" name="Oval 14"/>
          <p:cNvSpPr/>
          <p:nvPr/>
        </p:nvSpPr>
        <p:spPr bwMode="auto">
          <a:xfrm>
            <a:off x="3784188"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6" name="Oval 15"/>
          <p:cNvSpPr/>
          <p:nvPr/>
        </p:nvSpPr>
        <p:spPr bwMode="auto">
          <a:xfrm>
            <a:off x="3789934"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8" name="Oval 17"/>
          <p:cNvSpPr/>
          <p:nvPr/>
        </p:nvSpPr>
        <p:spPr bwMode="auto">
          <a:xfrm>
            <a:off x="3775959"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9" name="Oval 18"/>
          <p:cNvSpPr/>
          <p:nvPr/>
        </p:nvSpPr>
        <p:spPr bwMode="auto">
          <a:xfrm>
            <a:off x="3776926"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1" name="Oval 20"/>
          <p:cNvSpPr/>
          <p:nvPr/>
        </p:nvSpPr>
        <p:spPr bwMode="auto">
          <a:xfrm>
            <a:off x="3779129"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2" name="Straight Connector 21"/>
          <p:cNvCxnSpPr>
            <a:stCxn id="25" idx="4"/>
          </p:cNvCxnSpPr>
          <p:nvPr/>
        </p:nvCxnSpPr>
        <p:spPr bwMode="auto">
          <a:xfrm rot="5400000" flipH="1">
            <a:off x="3057273"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23" name="Oval 22"/>
          <p:cNvSpPr/>
          <p:nvPr/>
        </p:nvSpPr>
        <p:spPr bwMode="auto">
          <a:xfrm>
            <a:off x="4010473"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4016219"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5" name="Oval 24"/>
          <p:cNvSpPr/>
          <p:nvPr/>
        </p:nvSpPr>
        <p:spPr bwMode="auto">
          <a:xfrm>
            <a:off x="4018650"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6" name="Oval 25"/>
          <p:cNvSpPr/>
          <p:nvPr/>
        </p:nvSpPr>
        <p:spPr bwMode="auto">
          <a:xfrm>
            <a:off x="4002244"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7" name="Oval 26"/>
          <p:cNvSpPr/>
          <p:nvPr/>
        </p:nvSpPr>
        <p:spPr bwMode="auto">
          <a:xfrm>
            <a:off x="4003211"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8" name="Oval 27"/>
          <p:cNvSpPr/>
          <p:nvPr/>
        </p:nvSpPr>
        <p:spPr bwMode="auto">
          <a:xfrm>
            <a:off x="4005799"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9" name="Oval 28"/>
          <p:cNvSpPr/>
          <p:nvPr/>
        </p:nvSpPr>
        <p:spPr bwMode="auto">
          <a:xfrm>
            <a:off x="4005414"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30" name="Straight Connector 29"/>
          <p:cNvCxnSpPr>
            <a:stCxn id="33" idx="4"/>
          </p:cNvCxnSpPr>
          <p:nvPr/>
        </p:nvCxnSpPr>
        <p:spPr bwMode="auto">
          <a:xfrm rot="5400000" flipH="1">
            <a:off x="3292706"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31" name="Oval 30"/>
          <p:cNvSpPr/>
          <p:nvPr/>
        </p:nvSpPr>
        <p:spPr bwMode="auto">
          <a:xfrm>
            <a:off x="4245906"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4251652"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3" name="Oval 32"/>
          <p:cNvSpPr/>
          <p:nvPr/>
        </p:nvSpPr>
        <p:spPr bwMode="auto">
          <a:xfrm>
            <a:off x="4254083"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4" name="Oval 33"/>
          <p:cNvSpPr/>
          <p:nvPr/>
        </p:nvSpPr>
        <p:spPr bwMode="auto">
          <a:xfrm>
            <a:off x="4237677"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5" name="Oval 34"/>
          <p:cNvSpPr/>
          <p:nvPr/>
        </p:nvSpPr>
        <p:spPr bwMode="auto">
          <a:xfrm>
            <a:off x="4238644"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6" name="Oval 35"/>
          <p:cNvSpPr/>
          <p:nvPr/>
        </p:nvSpPr>
        <p:spPr bwMode="auto">
          <a:xfrm>
            <a:off x="4241232"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7" name="Oval 36"/>
          <p:cNvSpPr/>
          <p:nvPr/>
        </p:nvSpPr>
        <p:spPr bwMode="auto">
          <a:xfrm>
            <a:off x="4240847"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38" name="Straight Connector 37"/>
          <p:cNvCxnSpPr>
            <a:stCxn id="41" idx="4"/>
          </p:cNvCxnSpPr>
          <p:nvPr/>
        </p:nvCxnSpPr>
        <p:spPr bwMode="auto">
          <a:xfrm rot="5400000" flipH="1">
            <a:off x="3518991"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39" name="Oval 38"/>
          <p:cNvSpPr/>
          <p:nvPr/>
        </p:nvSpPr>
        <p:spPr bwMode="auto">
          <a:xfrm>
            <a:off x="4472191"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40" name="Oval 39"/>
          <p:cNvSpPr/>
          <p:nvPr/>
        </p:nvSpPr>
        <p:spPr bwMode="auto">
          <a:xfrm>
            <a:off x="4477937"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1" name="Oval 40"/>
          <p:cNvSpPr/>
          <p:nvPr/>
        </p:nvSpPr>
        <p:spPr bwMode="auto">
          <a:xfrm>
            <a:off x="4480368"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42" name="Oval 41"/>
          <p:cNvSpPr/>
          <p:nvPr/>
        </p:nvSpPr>
        <p:spPr bwMode="auto">
          <a:xfrm>
            <a:off x="4463962"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3" name="Oval 42"/>
          <p:cNvSpPr/>
          <p:nvPr/>
        </p:nvSpPr>
        <p:spPr bwMode="auto">
          <a:xfrm>
            <a:off x="4464929"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44" name="Oval 43"/>
          <p:cNvSpPr/>
          <p:nvPr/>
        </p:nvSpPr>
        <p:spPr bwMode="auto">
          <a:xfrm>
            <a:off x="4467517"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5" name="Oval 44"/>
          <p:cNvSpPr/>
          <p:nvPr/>
        </p:nvSpPr>
        <p:spPr bwMode="auto">
          <a:xfrm>
            <a:off x="4467132"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46" name="Straight Connector 45"/>
          <p:cNvCxnSpPr>
            <a:stCxn id="49" idx="4"/>
          </p:cNvCxnSpPr>
          <p:nvPr/>
        </p:nvCxnSpPr>
        <p:spPr bwMode="auto">
          <a:xfrm rot="5400000" flipH="1">
            <a:off x="3737217"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47" name="Oval 46"/>
          <p:cNvSpPr/>
          <p:nvPr/>
        </p:nvSpPr>
        <p:spPr bwMode="auto">
          <a:xfrm>
            <a:off x="4690417"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48" name="Oval 47"/>
          <p:cNvSpPr/>
          <p:nvPr/>
        </p:nvSpPr>
        <p:spPr bwMode="auto">
          <a:xfrm>
            <a:off x="4696163"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9" name="Oval 48"/>
          <p:cNvSpPr/>
          <p:nvPr/>
        </p:nvSpPr>
        <p:spPr bwMode="auto">
          <a:xfrm>
            <a:off x="4698594"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50" name="Oval 49"/>
          <p:cNvSpPr/>
          <p:nvPr/>
        </p:nvSpPr>
        <p:spPr bwMode="auto">
          <a:xfrm>
            <a:off x="4682188"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1" name="Oval 50"/>
          <p:cNvSpPr/>
          <p:nvPr/>
        </p:nvSpPr>
        <p:spPr bwMode="auto">
          <a:xfrm>
            <a:off x="4683155"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52" name="Oval 51"/>
          <p:cNvSpPr/>
          <p:nvPr/>
        </p:nvSpPr>
        <p:spPr bwMode="auto">
          <a:xfrm>
            <a:off x="4685743"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3" name="Oval 52"/>
          <p:cNvSpPr/>
          <p:nvPr/>
        </p:nvSpPr>
        <p:spPr bwMode="auto">
          <a:xfrm>
            <a:off x="4685358"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54" name="Straight Connector 53"/>
          <p:cNvCxnSpPr>
            <a:stCxn id="57" idx="4"/>
          </p:cNvCxnSpPr>
          <p:nvPr/>
        </p:nvCxnSpPr>
        <p:spPr bwMode="auto">
          <a:xfrm rot="5400000" flipH="1">
            <a:off x="3963502"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55" name="Oval 54"/>
          <p:cNvSpPr/>
          <p:nvPr/>
        </p:nvSpPr>
        <p:spPr bwMode="auto">
          <a:xfrm>
            <a:off x="4916702"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56" name="Oval 55"/>
          <p:cNvSpPr/>
          <p:nvPr/>
        </p:nvSpPr>
        <p:spPr bwMode="auto">
          <a:xfrm>
            <a:off x="4922448"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7" name="Oval 56"/>
          <p:cNvSpPr/>
          <p:nvPr/>
        </p:nvSpPr>
        <p:spPr bwMode="auto">
          <a:xfrm>
            <a:off x="4924879"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58" name="Oval 57"/>
          <p:cNvSpPr/>
          <p:nvPr/>
        </p:nvSpPr>
        <p:spPr bwMode="auto">
          <a:xfrm>
            <a:off x="4908473"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9" name="Oval 58"/>
          <p:cNvSpPr/>
          <p:nvPr/>
        </p:nvSpPr>
        <p:spPr bwMode="auto">
          <a:xfrm>
            <a:off x="4909440"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60" name="Oval 59"/>
          <p:cNvSpPr/>
          <p:nvPr/>
        </p:nvSpPr>
        <p:spPr bwMode="auto">
          <a:xfrm>
            <a:off x="4912028"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1" name="Oval 60"/>
          <p:cNvSpPr/>
          <p:nvPr/>
        </p:nvSpPr>
        <p:spPr bwMode="auto">
          <a:xfrm>
            <a:off x="4911643"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62" name="Straight Connector 61"/>
          <p:cNvCxnSpPr>
            <a:stCxn id="65" idx="4"/>
          </p:cNvCxnSpPr>
          <p:nvPr/>
        </p:nvCxnSpPr>
        <p:spPr bwMode="auto">
          <a:xfrm rot="5400000" flipH="1">
            <a:off x="4198935"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63" name="Oval 62"/>
          <p:cNvSpPr/>
          <p:nvPr/>
        </p:nvSpPr>
        <p:spPr bwMode="auto">
          <a:xfrm>
            <a:off x="5152135"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64" name="Oval 63"/>
          <p:cNvSpPr/>
          <p:nvPr/>
        </p:nvSpPr>
        <p:spPr bwMode="auto">
          <a:xfrm>
            <a:off x="5157881"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5" name="Oval 64"/>
          <p:cNvSpPr/>
          <p:nvPr/>
        </p:nvSpPr>
        <p:spPr bwMode="auto">
          <a:xfrm>
            <a:off x="5160312"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66" name="Oval 65"/>
          <p:cNvSpPr/>
          <p:nvPr/>
        </p:nvSpPr>
        <p:spPr bwMode="auto">
          <a:xfrm>
            <a:off x="5143906"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7" name="Oval 66"/>
          <p:cNvSpPr/>
          <p:nvPr/>
        </p:nvSpPr>
        <p:spPr bwMode="auto">
          <a:xfrm>
            <a:off x="5144873"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68" name="Oval 67"/>
          <p:cNvSpPr/>
          <p:nvPr/>
        </p:nvSpPr>
        <p:spPr bwMode="auto">
          <a:xfrm>
            <a:off x="5147461"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9" name="Oval 68"/>
          <p:cNvSpPr/>
          <p:nvPr/>
        </p:nvSpPr>
        <p:spPr bwMode="auto">
          <a:xfrm>
            <a:off x="5147076"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70" name="Straight Connector 69"/>
          <p:cNvCxnSpPr/>
          <p:nvPr/>
        </p:nvCxnSpPr>
        <p:spPr bwMode="auto">
          <a:xfrm rot="5400000" flipH="1">
            <a:off x="4425220" y="4371453"/>
            <a:ext cx="2087880" cy="17754"/>
          </a:xfrm>
          <a:prstGeom prst="line">
            <a:avLst/>
          </a:prstGeom>
          <a:noFill/>
          <a:ln w="31750" cap="flat" cmpd="sng" algn="ctr">
            <a:solidFill>
              <a:schemeClr val="bg2">
                <a:lumMod val="10000"/>
              </a:schemeClr>
            </a:solidFill>
            <a:prstDash val="solid"/>
            <a:round/>
            <a:headEnd type="none" w="med" len="med"/>
            <a:tailEnd type="none" w="med" len="med"/>
          </a:ln>
          <a:effectLst/>
        </p:spPr>
      </p:cxnSp>
      <p:grpSp>
        <p:nvGrpSpPr>
          <p:cNvPr id="71" name="Group 70"/>
          <p:cNvGrpSpPr/>
          <p:nvPr/>
        </p:nvGrpSpPr>
        <p:grpSpPr>
          <a:xfrm>
            <a:off x="3774611" y="3336390"/>
            <a:ext cx="1794866" cy="2087880"/>
            <a:chOff x="2669315" y="2362200"/>
            <a:chExt cx="1794866" cy="2087880"/>
          </a:xfrm>
        </p:grpSpPr>
        <p:sp>
          <p:nvSpPr>
            <p:cNvPr id="72" name="Oval 71"/>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3" name="Oval 72"/>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4" name="Oval 73"/>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5" name="Oval 74"/>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6" name="Oval 75"/>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7" name="Oval 76"/>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8" name="Oval 77"/>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9" name="Oval 78"/>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0" name="Oval 79"/>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1" name="Oval 80"/>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2" name="Oval 81"/>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3" name="Oval 82"/>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4" name="Oval 83"/>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5" name="Oval 84"/>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6" name="Oval 85"/>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87" name="Group 86"/>
          <p:cNvGrpSpPr/>
          <p:nvPr/>
        </p:nvGrpSpPr>
        <p:grpSpPr>
          <a:xfrm>
            <a:off x="3998766" y="3071442"/>
            <a:ext cx="1794866" cy="2087880"/>
            <a:chOff x="2669315" y="2362200"/>
            <a:chExt cx="1794866" cy="2087880"/>
          </a:xfrm>
        </p:grpSpPr>
        <p:sp>
          <p:nvSpPr>
            <p:cNvPr id="88" name="Oval 87"/>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9" name="Oval 88"/>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0" name="Oval 89"/>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1" name="Oval 90"/>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2" name="Oval 91"/>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3" name="Oval 92"/>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4" name="Oval 93"/>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5" name="Oval 94"/>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6" name="Oval 95"/>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97" name="Oval 96"/>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98" name="Oval 97"/>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9" name="Oval 98"/>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00" name="Oval 99"/>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1" name="Oval 100"/>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02" name="Oval 101"/>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103" name="Group 102"/>
          <p:cNvGrpSpPr/>
          <p:nvPr/>
        </p:nvGrpSpPr>
        <p:grpSpPr>
          <a:xfrm>
            <a:off x="4252944" y="2819400"/>
            <a:ext cx="1794866" cy="2087880"/>
            <a:chOff x="2669315" y="2362200"/>
            <a:chExt cx="1794866" cy="2087880"/>
          </a:xfrm>
        </p:grpSpPr>
        <p:sp>
          <p:nvSpPr>
            <p:cNvPr id="104" name="Oval 103"/>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5" name="Oval 104"/>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6" name="Oval 105"/>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7" name="Oval 106"/>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8" name="Oval 107"/>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9" name="Oval 108"/>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0" name="Oval 109"/>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1" name="Oval 110"/>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2" name="Oval 111"/>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3" name="Oval 112"/>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14" name="Oval 113"/>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5" name="Oval 114"/>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6" name="Oval 115"/>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17" name="Oval 116"/>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8" name="Oval 117"/>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cxnSp>
        <p:nvCxnSpPr>
          <p:cNvPr id="119" name="Straight Connector 118"/>
          <p:cNvCxnSpPr/>
          <p:nvPr/>
        </p:nvCxnSpPr>
        <p:spPr bwMode="auto">
          <a:xfrm rot="10800000" flipH="1">
            <a:off x="3772297" y="5619749"/>
            <a:ext cx="1777112" cy="0"/>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120" name="Straight Connector 119"/>
          <p:cNvCxnSpPr/>
          <p:nvPr/>
        </p:nvCxnSpPr>
        <p:spPr bwMode="auto">
          <a:xfrm flipV="1">
            <a:off x="5638364" y="5012790"/>
            <a:ext cx="496132" cy="490208"/>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121" name="Straight Connector 120"/>
          <p:cNvCxnSpPr/>
          <p:nvPr/>
        </p:nvCxnSpPr>
        <p:spPr bwMode="auto">
          <a:xfrm rot="5400000" flipH="1">
            <a:off x="2661033" y="4447653"/>
            <a:ext cx="2087880" cy="17754"/>
          </a:xfrm>
          <a:prstGeom prst="line">
            <a:avLst/>
          </a:prstGeom>
          <a:noFill/>
          <a:ln w="12700" cap="flat" cmpd="sng" algn="ctr">
            <a:solidFill>
              <a:schemeClr val="bg2">
                <a:lumMod val="10000"/>
              </a:schemeClr>
            </a:solidFill>
            <a:prstDash val="solid"/>
            <a:round/>
            <a:headEnd type="none" w="med" len="med"/>
            <a:tailEnd type="stealth" w="med" len="med"/>
          </a:ln>
          <a:effectLst/>
        </p:spPr>
      </p:cxnSp>
      <p:sp>
        <p:nvSpPr>
          <p:cNvPr id="122" name="TextBox 121"/>
          <p:cNvSpPr txBox="1"/>
          <p:nvPr/>
        </p:nvSpPr>
        <p:spPr>
          <a:xfrm>
            <a:off x="5829696" y="5165190"/>
            <a:ext cx="418704" cy="369332"/>
          </a:xfrm>
          <a:prstGeom prst="rect">
            <a:avLst/>
          </a:prstGeom>
          <a:noFill/>
        </p:spPr>
        <p:txBody>
          <a:bodyPr wrap="none" rtlCol="0">
            <a:spAutoFit/>
          </a:bodyPr>
          <a:lstStyle/>
          <a:p>
            <a:r>
              <a:rPr lang="en-US" dirty="0" smtClean="0"/>
              <a:t>32</a:t>
            </a:r>
            <a:endParaRPr lang="en-US" dirty="0"/>
          </a:p>
        </p:txBody>
      </p:sp>
      <p:sp>
        <p:nvSpPr>
          <p:cNvPr id="123" name="TextBox 122"/>
          <p:cNvSpPr txBox="1"/>
          <p:nvPr/>
        </p:nvSpPr>
        <p:spPr>
          <a:xfrm>
            <a:off x="3315096" y="4250790"/>
            <a:ext cx="418704" cy="369332"/>
          </a:xfrm>
          <a:prstGeom prst="rect">
            <a:avLst/>
          </a:prstGeom>
          <a:noFill/>
        </p:spPr>
        <p:txBody>
          <a:bodyPr wrap="none" rtlCol="0">
            <a:spAutoFit/>
          </a:bodyPr>
          <a:lstStyle/>
          <a:p>
            <a:r>
              <a:rPr lang="en-US" dirty="0" smtClean="0"/>
              <a:t>16</a:t>
            </a:r>
            <a:endParaRPr lang="en-US" dirty="0"/>
          </a:p>
        </p:txBody>
      </p:sp>
      <p:cxnSp>
        <p:nvCxnSpPr>
          <p:cNvPr id="130" name="Straight Connector 129"/>
          <p:cNvCxnSpPr/>
          <p:nvPr/>
        </p:nvCxnSpPr>
        <p:spPr bwMode="auto">
          <a:xfrm>
            <a:off x="1108968" y="3527620"/>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37" name="Oval 136"/>
          <p:cNvSpPr/>
          <p:nvPr/>
        </p:nvSpPr>
        <p:spPr bwMode="auto">
          <a:xfrm>
            <a:off x="992915" y="34514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8" name="Oval 137"/>
          <p:cNvSpPr/>
          <p:nvPr/>
        </p:nvSpPr>
        <p:spPr bwMode="auto">
          <a:xfrm>
            <a:off x="990600" y="370751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9" name="Oval 138"/>
          <p:cNvSpPr/>
          <p:nvPr/>
        </p:nvSpPr>
        <p:spPr bwMode="auto">
          <a:xfrm>
            <a:off x="995230" y="398482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0" name="Oval 139"/>
          <p:cNvSpPr/>
          <p:nvPr/>
        </p:nvSpPr>
        <p:spPr bwMode="auto">
          <a:xfrm>
            <a:off x="99781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1" name="Oval 140"/>
          <p:cNvSpPr/>
          <p:nvPr/>
        </p:nvSpPr>
        <p:spPr bwMode="auto">
          <a:xfrm>
            <a:off x="999632"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3" name="Oval 142"/>
          <p:cNvSpPr/>
          <p:nvPr/>
        </p:nvSpPr>
        <p:spPr bwMode="auto">
          <a:xfrm>
            <a:off x="1246915" y="34514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4" name="Oval 143"/>
          <p:cNvSpPr/>
          <p:nvPr/>
        </p:nvSpPr>
        <p:spPr bwMode="auto">
          <a:xfrm>
            <a:off x="1244600" y="3707510"/>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5" name="Oval 144"/>
          <p:cNvSpPr/>
          <p:nvPr/>
        </p:nvSpPr>
        <p:spPr bwMode="auto">
          <a:xfrm>
            <a:off x="1249230" y="398482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6" name="Oval 145"/>
          <p:cNvSpPr/>
          <p:nvPr/>
        </p:nvSpPr>
        <p:spPr bwMode="auto">
          <a:xfrm>
            <a:off x="125181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7" name="Oval 146"/>
          <p:cNvSpPr/>
          <p:nvPr/>
        </p:nvSpPr>
        <p:spPr bwMode="auto">
          <a:xfrm>
            <a:off x="1253632"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9" name="Oval 148"/>
          <p:cNvSpPr/>
          <p:nvPr/>
        </p:nvSpPr>
        <p:spPr bwMode="auto">
          <a:xfrm>
            <a:off x="1507265" y="34514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0" name="Oval 149"/>
          <p:cNvSpPr/>
          <p:nvPr/>
        </p:nvSpPr>
        <p:spPr bwMode="auto">
          <a:xfrm>
            <a:off x="1504950" y="370751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1" name="Oval 150"/>
          <p:cNvSpPr/>
          <p:nvPr/>
        </p:nvSpPr>
        <p:spPr bwMode="auto">
          <a:xfrm>
            <a:off x="1509580" y="398482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2" name="Oval 151"/>
          <p:cNvSpPr/>
          <p:nvPr/>
        </p:nvSpPr>
        <p:spPr bwMode="auto">
          <a:xfrm>
            <a:off x="151216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3" name="Oval 152"/>
          <p:cNvSpPr/>
          <p:nvPr/>
        </p:nvSpPr>
        <p:spPr bwMode="auto">
          <a:xfrm>
            <a:off x="1513982"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5" name="Oval 154"/>
          <p:cNvSpPr/>
          <p:nvPr/>
        </p:nvSpPr>
        <p:spPr bwMode="auto">
          <a:xfrm>
            <a:off x="1754915" y="34514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6" name="Oval 155"/>
          <p:cNvSpPr/>
          <p:nvPr/>
        </p:nvSpPr>
        <p:spPr bwMode="auto">
          <a:xfrm>
            <a:off x="1752600" y="37075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7" name="Oval 156"/>
          <p:cNvSpPr/>
          <p:nvPr/>
        </p:nvSpPr>
        <p:spPr bwMode="auto">
          <a:xfrm>
            <a:off x="1757230" y="39848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8" name="Oval 157"/>
          <p:cNvSpPr/>
          <p:nvPr/>
        </p:nvSpPr>
        <p:spPr bwMode="auto">
          <a:xfrm>
            <a:off x="175981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9" name="Oval 158"/>
          <p:cNvSpPr/>
          <p:nvPr/>
        </p:nvSpPr>
        <p:spPr bwMode="auto">
          <a:xfrm>
            <a:off x="1767600"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4" name="TextBox 173"/>
          <p:cNvSpPr txBox="1"/>
          <p:nvPr/>
        </p:nvSpPr>
        <p:spPr bwMode="auto">
          <a:xfrm>
            <a:off x="685800" y="487636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64</a:t>
            </a: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 x </a:t>
            </a:r>
            <a:r>
              <a:rPr kumimoji="1" lang="en-US" sz="1400" kern="0" dirty="0" smtClean="0">
                <a:solidFill>
                  <a:schemeClr val="bg2">
                    <a:lumMod val="10000"/>
                  </a:schemeClr>
                </a:solidFill>
                <a:cs typeface="Calibri" pitchFamily="34" charset="0"/>
              </a:rPr>
              <a:t>256</a:t>
            </a: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 2D</a:t>
            </a:r>
          </a:p>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Process Grid</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sp>
        <p:nvSpPr>
          <p:cNvPr id="175" name="TextBox 174"/>
          <p:cNvSpPr txBox="1"/>
          <p:nvPr/>
        </p:nvSpPr>
        <p:spPr>
          <a:xfrm>
            <a:off x="4537410" y="5345668"/>
            <a:ext cx="301686" cy="369332"/>
          </a:xfrm>
          <a:prstGeom prst="rect">
            <a:avLst/>
          </a:prstGeom>
          <a:noFill/>
        </p:spPr>
        <p:txBody>
          <a:bodyPr wrap="none" rtlCol="0">
            <a:spAutoFit/>
          </a:bodyPr>
          <a:lstStyle/>
          <a:p>
            <a:r>
              <a:rPr lang="en-US" dirty="0" smtClean="0"/>
              <a:t>8</a:t>
            </a:r>
            <a:endParaRPr lang="en-US" dirty="0"/>
          </a:p>
        </p:txBody>
      </p:sp>
      <p:sp>
        <p:nvSpPr>
          <p:cNvPr id="176" name="TextBox 175"/>
          <p:cNvSpPr txBox="1"/>
          <p:nvPr/>
        </p:nvSpPr>
        <p:spPr bwMode="auto">
          <a:xfrm>
            <a:off x="6400800" y="3429000"/>
            <a:ext cx="2514600" cy="868572"/>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b="1" i="0" u="none" strike="noStrike" kern="0" cap="none" spc="0" normalizeH="0" baseline="0" noProof="0" dirty="0" smtClean="0">
                <a:ln>
                  <a:noFill/>
                </a:ln>
                <a:solidFill>
                  <a:schemeClr val="accent3"/>
                </a:solidFill>
                <a:effectLst/>
                <a:uLnTx/>
                <a:uFillTx/>
                <a:latin typeface="+mn-lt"/>
                <a:ea typeface="+mn-ea"/>
                <a:cs typeface="Calibri" pitchFamily="34" charset="0"/>
              </a:rPr>
              <a:t>TXYZ mapping</a:t>
            </a:r>
            <a:r>
              <a:rPr kumimoji="1" lang="en-US" sz="1400" kern="0" noProof="0" dirty="0" smtClean="0">
                <a:solidFill>
                  <a:schemeClr val="accent3"/>
                </a:solidFill>
                <a:cs typeface="Calibri" pitchFamily="34" charset="0"/>
              </a:rPr>
              <a:t>:  </a:t>
            </a:r>
            <a:r>
              <a:rPr kumimoji="1" lang="en-US" sz="1400" i="0" u="none" strike="noStrike" kern="0" cap="none" spc="0" normalizeH="0" baseline="0" noProof="0" dirty="0" smtClean="0">
                <a:ln>
                  <a:noFill/>
                </a:ln>
                <a:solidFill>
                  <a:schemeClr val="accent3"/>
                </a:solidFill>
                <a:effectLst/>
                <a:uLnTx/>
                <a:uFillTx/>
                <a:latin typeface="+mn-lt"/>
                <a:ea typeface="+mn-ea"/>
                <a:cs typeface="Calibri" pitchFamily="34" charset="0"/>
              </a:rPr>
              <a:t>Each </a:t>
            </a:r>
            <a:r>
              <a:rPr kumimoji="1" lang="en-US" sz="1400" kern="0" dirty="0" smtClean="0">
                <a:solidFill>
                  <a:schemeClr val="accent3"/>
                </a:solidFill>
                <a:cs typeface="Calibri" pitchFamily="34" charset="0"/>
              </a:rPr>
              <a:t>64</a:t>
            </a:r>
            <a:r>
              <a:rPr kumimoji="1" lang="en-US" sz="1400" i="0" u="none" strike="noStrike" kern="0" cap="none" spc="0" normalizeH="0" baseline="0" noProof="0" dirty="0" smtClean="0">
                <a:ln>
                  <a:noFill/>
                </a:ln>
                <a:solidFill>
                  <a:schemeClr val="accent3"/>
                </a:solidFill>
                <a:effectLst/>
                <a:uLnTx/>
                <a:uFillTx/>
                <a:latin typeface="+mn-lt"/>
                <a:ea typeface="+mn-ea"/>
                <a:cs typeface="Calibri" pitchFamily="34" charset="0"/>
              </a:rPr>
              <a:t> row of</a:t>
            </a:r>
            <a:r>
              <a:rPr kumimoji="1" lang="en-US" sz="1400" i="0" u="none" strike="noStrike" kern="0" cap="none" spc="0" normalizeH="0" noProof="0" dirty="0" smtClean="0">
                <a:ln>
                  <a:noFill/>
                </a:ln>
                <a:solidFill>
                  <a:schemeClr val="accent3"/>
                </a:solidFill>
                <a:effectLst/>
                <a:uLnTx/>
                <a:uFillTx/>
                <a:latin typeface="+mn-lt"/>
                <a:ea typeface="+mn-ea"/>
                <a:cs typeface="Calibri" pitchFamily="34" charset="0"/>
              </a:rPr>
              <a:t> the process grid occupies 4 ‘X’ rows</a:t>
            </a:r>
            <a:endParaRPr kumimoji="1" lang="en-US" sz="1400" i="0" u="none" strike="noStrike" kern="0" cap="none" spc="0" normalizeH="0" baseline="0" noProof="0" dirty="0" smtClean="0">
              <a:ln>
                <a:noFill/>
              </a:ln>
              <a:solidFill>
                <a:schemeClr val="accent3"/>
              </a:solidFill>
              <a:effectLst/>
              <a:uLnTx/>
              <a:uFillTx/>
              <a:latin typeface="+mn-lt"/>
              <a:ea typeface="+mn-ea"/>
              <a:cs typeface="Calibri" pitchFamily="34" charset="0"/>
            </a:endParaRPr>
          </a:p>
        </p:txBody>
      </p:sp>
      <p:cxnSp>
        <p:nvCxnSpPr>
          <p:cNvPr id="183" name="Straight Connector 182"/>
          <p:cNvCxnSpPr/>
          <p:nvPr/>
        </p:nvCxnSpPr>
        <p:spPr bwMode="auto">
          <a:xfrm rot="16200000" flipV="1">
            <a:off x="1360820" y="3963571"/>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84" name="Oval 183"/>
          <p:cNvSpPr/>
          <p:nvPr/>
        </p:nvSpPr>
        <p:spPr bwMode="auto">
          <a:xfrm>
            <a:off x="1989483" y="34514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5" name="Oval 184"/>
          <p:cNvSpPr/>
          <p:nvPr/>
        </p:nvSpPr>
        <p:spPr bwMode="auto">
          <a:xfrm>
            <a:off x="1987168" y="37075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6" name="Oval 185"/>
          <p:cNvSpPr/>
          <p:nvPr/>
        </p:nvSpPr>
        <p:spPr bwMode="auto">
          <a:xfrm>
            <a:off x="1991798" y="39848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7" name="Oval 186"/>
          <p:cNvSpPr/>
          <p:nvPr/>
        </p:nvSpPr>
        <p:spPr bwMode="auto">
          <a:xfrm>
            <a:off x="1994386"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8" name="Oval 187"/>
          <p:cNvSpPr/>
          <p:nvPr/>
        </p:nvSpPr>
        <p:spPr bwMode="auto">
          <a:xfrm>
            <a:off x="1996200"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91" name="Oval 190"/>
          <p:cNvSpPr/>
          <p:nvPr/>
        </p:nvSpPr>
        <p:spPr bwMode="auto">
          <a:xfrm>
            <a:off x="3543696" y="4267200"/>
            <a:ext cx="685800" cy="12192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grpSp>
        <p:nvGrpSpPr>
          <p:cNvPr id="198" name="Group 197"/>
          <p:cNvGrpSpPr/>
          <p:nvPr/>
        </p:nvGrpSpPr>
        <p:grpSpPr>
          <a:xfrm>
            <a:off x="883920" y="4191000"/>
            <a:ext cx="3152775" cy="2362200"/>
            <a:chOff x="304800" y="3886200"/>
            <a:chExt cx="3152775" cy="2362200"/>
          </a:xfrm>
        </p:grpSpPr>
        <p:sp>
          <p:nvSpPr>
            <p:cNvPr id="192" name="Oval 191"/>
            <p:cNvSpPr/>
            <p:nvPr/>
          </p:nvSpPr>
          <p:spPr bwMode="auto">
            <a:xfrm>
              <a:off x="3152775" y="3886200"/>
              <a:ext cx="304800" cy="12954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93" name="Rounded Rectangle 192"/>
            <p:cNvSpPr/>
            <p:nvPr/>
          </p:nvSpPr>
          <p:spPr bwMode="auto">
            <a:xfrm>
              <a:off x="304800" y="5410200"/>
              <a:ext cx="2438400" cy="8382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solidFill>
                    <a:schemeClr val="bg2">
                      <a:lumMod val="10000"/>
                    </a:schemeClr>
                  </a:solidFill>
                  <a:latin typeface="Calibri" pitchFamily="34" charset="0"/>
                </a:rPr>
                <a:t>Each link is utilized 3 times by 1 center node</a:t>
              </a:r>
            </a:p>
            <a:p>
              <a:pPr marL="0" marR="0" indent="0" algn="l" defTabSz="914400" rtl="0" eaLnBrk="1" fontAlgn="base" latinLnBrk="0" hangingPunct="1">
                <a:lnSpc>
                  <a:spcPct val="100000"/>
                </a:lnSpc>
                <a:spcBef>
                  <a:spcPct val="0"/>
                </a:spcBef>
                <a:spcAft>
                  <a:spcPct val="0"/>
                </a:spcAft>
                <a:buClrTx/>
                <a:buSzTx/>
                <a:buFontTx/>
                <a:buNone/>
                <a:tabLst/>
              </a:pPr>
              <a:r>
                <a:rPr lang="en-US" sz="1400" b="1" dirty="0" smtClean="0">
                  <a:solidFill>
                    <a:schemeClr val="bg2">
                      <a:lumMod val="10000"/>
                    </a:schemeClr>
                  </a:solidFill>
                  <a:latin typeface="Calibri" pitchFamily="34" charset="0"/>
                </a:rPr>
                <a:t>Total contention count: 24</a:t>
              </a:r>
              <a:endParaRPr kumimoji="0" lang="en-US" sz="1400" b="1" i="0" u="none" strike="noStrike" cap="none" normalizeH="0" baseline="0" dirty="0" smtClean="0">
                <a:ln>
                  <a:noFill/>
                </a:ln>
                <a:solidFill>
                  <a:schemeClr val="bg2">
                    <a:lumMod val="10000"/>
                  </a:schemeClr>
                </a:solidFill>
                <a:effectLst/>
                <a:latin typeface="Calibri" pitchFamily="34" charset="0"/>
              </a:endParaRPr>
            </a:p>
          </p:txBody>
        </p:sp>
        <p:cxnSp>
          <p:nvCxnSpPr>
            <p:cNvPr id="195" name="Straight Arrow Connector 194"/>
            <p:cNvCxnSpPr>
              <a:stCxn id="193" idx="0"/>
              <a:endCxn id="192" idx="2"/>
            </p:cNvCxnSpPr>
            <p:nvPr/>
          </p:nvCxnSpPr>
          <p:spPr bwMode="auto">
            <a:xfrm rot="5400000" flipH="1" flipV="1">
              <a:off x="1900237" y="4157663"/>
              <a:ext cx="876300" cy="1628775"/>
            </a:xfrm>
            <a:prstGeom prst="straightConnector1">
              <a:avLst/>
            </a:prstGeom>
            <a:noFill/>
            <a:ln w="38100" cap="flat" cmpd="sng" algn="ctr">
              <a:solidFill>
                <a:schemeClr val="tx2">
                  <a:lumMod val="50000"/>
                </a:schemeClr>
              </a:solidFill>
              <a:prstDash val="solid"/>
              <a:round/>
              <a:headEnd type="none" w="med" len="med"/>
              <a:tailEnd type="arrow"/>
            </a:ln>
            <a:effectLst/>
          </p:spPr>
        </p:cxnSp>
      </p:grpSp>
      <p:grpSp>
        <p:nvGrpSpPr>
          <p:cNvPr id="332" name="Group 331"/>
          <p:cNvGrpSpPr/>
          <p:nvPr/>
        </p:nvGrpSpPr>
        <p:grpSpPr>
          <a:xfrm>
            <a:off x="3779514" y="4144110"/>
            <a:ext cx="195731" cy="1280160"/>
            <a:chOff x="3779514" y="4144110"/>
            <a:chExt cx="195731" cy="1280160"/>
          </a:xfrm>
        </p:grpSpPr>
        <p:sp>
          <p:nvSpPr>
            <p:cNvPr id="17" name="Oval 16"/>
            <p:cNvSpPr/>
            <p:nvPr/>
          </p:nvSpPr>
          <p:spPr bwMode="auto">
            <a:xfrm>
              <a:off x="3792365" y="5241390"/>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0" name="Oval 19"/>
            <p:cNvSpPr/>
            <p:nvPr/>
          </p:nvSpPr>
          <p:spPr bwMode="auto">
            <a:xfrm>
              <a:off x="3779514" y="414411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rot="10800000" flipH="1">
            <a:off x="3792365" y="5329314"/>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4" name="Straight Connector 13"/>
          <p:cNvCxnSpPr/>
          <p:nvPr/>
        </p:nvCxnSpPr>
        <p:spPr bwMode="auto">
          <a:xfrm rot="5400000" flipH="1">
            <a:off x="2835897" y="4369575"/>
            <a:ext cx="2087880" cy="17754"/>
          </a:xfrm>
          <a:prstGeom prst="line">
            <a:avLst/>
          </a:prstGeom>
          <a:noFill/>
          <a:ln w="31750" cap="flat" cmpd="sng" algn="ctr">
            <a:solidFill>
              <a:schemeClr val="bg2">
                <a:lumMod val="10000"/>
              </a:schemeClr>
            </a:solidFill>
            <a:prstDash val="sysDash"/>
            <a:round/>
            <a:headEnd type="none" w="med" len="med"/>
            <a:tailEnd type="none" w="med" len="med"/>
          </a:ln>
          <a:effectLst/>
        </p:spPr>
      </p:cxnSp>
      <p:sp>
        <p:nvSpPr>
          <p:cNvPr id="331" name="Oval 330"/>
          <p:cNvSpPr/>
          <p:nvPr/>
        </p:nvSpPr>
        <p:spPr bwMode="auto">
          <a:xfrm>
            <a:off x="3779520" y="414337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30" name="Oval 329"/>
          <p:cNvSpPr/>
          <p:nvPr/>
        </p:nvSpPr>
        <p:spPr bwMode="auto">
          <a:xfrm>
            <a:off x="3800475" y="52387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cxnSp>
        <p:nvCxnSpPr>
          <p:cNvPr id="171" name="Straight Connector 170"/>
          <p:cNvCxnSpPr/>
          <p:nvPr/>
        </p:nvCxnSpPr>
        <p:spPr bwMode="auto">
          <a:xfrm rot="16200000" flipV="1">
            <a:off x="1130063" y="3963568"/>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72" name="Straight Connector 171"/>
          <p:cNvCxnSpPr/>
          <p:nvPr/>
        </p:nvCxnSpPr>
        <p:spPr bwMode="auto">
          <a:xfrm rot="16200000" flipV="1">
            <a:off x="881143" y="3963571"/>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73" name="Straight Connector 172"/>
          <p:cNvCxnSpPr/>
          <p:nvPr/>
        </p:nvCxnSpPr>
        <p:spPr bwMode="auto">
          <a:xfrm rot="16200000" flipV="1">
            <a:off x="609362" y="3968648"/>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70" name="Straight Connector 169"/>
          <p:cNvCxnSpPr/>
          <p:nvPr/>
        </p:nvCxnSpPr>
        <p:spPr bwMode="auto">
          <a:xfrm rot="16200000" flipV="1">
            <a:off x="365522" y="3963568"/>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5" name="Straight Connector 164"/>
          <p:cNvCxnSpPr/>
          <p:nvPr/>
        </p:nvCxnSpPr>
        <p:spPr bwMode="auto">
          <a:xfrm>
            <a:off x="1108968" y="4637600"/>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4" name="Straight Connector 163"/>
          <p:cNvCxnSpPr/>
          <p:nvPr/>
        </p:nvCxnSpPr>
        <p:spPr bwMode="auto">
          <a:xfrm>
            <a:off x="1108968" y="4355881"/>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3" name="Straight Connector 162"/>
          <p:cNvCxnSpPr/>
          <p:nvPr/>
        </p:nvCxnSpPr>
        <p:spPr bwMode="auto">
          <a:xfrm>
            <a:off x="1112281" y="4077585"/>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cxnSp>
        <p:nvCxnSpPr>
          <p:cNvPr id="162" name="Straight Connector 161"/>
          <p:cNvCxnSpPr/>
          <p:nvPr/>
        </p:nvCxnSpPr>
        <p:spPr bwMode="auto">
          <a:xfrm>
            <a:off x="1105655" y="3805916"/>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4" name="Footer Placeholder 3"/>
          <p:cNvSpPr>
            <a:spLocks noGrp="1"/>
          </p:cNvSpPr>
          <p:nvPr>
            <p:ph type="ftr" sz="quarter" idx="3"/>
          </p:nvPr>
        </p:nvSpPr>
        <p:spPr>
          <a:xfrm>
            <a:off x="5257800" y="6629400"/>
            <a:ext cx="3581400" cy="228600"/>
          </a:xfrm>
        </p:spPr>
        <p:txBody>
          <a:bodyPr/>
          <a:lstStyle/>
          <a:p>
            <a:r>
              <a:rPr lang="en-US" smtClean="0"/>
              <a:t>ISC (06/22/2011)</a:t>
            </a:r>
            <a:endParaRPr lang="en-US" dirty="0"/>
          </a:p>
        </p:txBody>
      </p:sp>
      <p:cxnSp>
        <p:nvCxnSpPr>
          <p:cNvPr id="5" name="Straight Connector 4"/>
          <p:cNvCxnSpPr/>
          <p:nvPr/>
        </p:nvCxnSpPr>
        <p:spPr bwMode="auto">
          <a:xfrm flipV="1">
            <a:off x="3823096" y="2847440"/>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6" name="Straight Connector 5"/>
          <p:cNvCxnSpPr/>
          <p:nvPr/>
        </p:nvCxnSpPr>
        <p:spPr bwMode="auto">
          <a:xfrm flipV="1">
            <a:off x="5407662" y="2873334"/>
            <a:ext cx="572332" cy="566408"/>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7" name="Straight Connector 6"/>
          <p:cNvCxnSpPr/>
          <p:nvPr/>
        </p:nvCxnSpPr>
        <p:spPr bwMode="auto">
          <a:xfrm flipV="1">
            <a:off x="5448696" y="4770232"/>
            <a:ext cx="572332" cy="566408"/>
          </a:xfrm>
          <a:prstGeom prst="line">
            <a:avLst/>
          </a:prstGeom>
          <a:noFill/>
          <a:ln w="31750" cap="flat" cmpd="sng" algn="ctr">
            <a:solidFill>
              <a:schemeClr val="bg2">
                <a:lumMod val="10000"/>
              </a:schemeClr>
            </a:solidFill>
            <a:prstDash val="sysDash"/>
            <a:round/>
            <a:headEnd type="none" w="med" len="med"/>
            <a:tailEnd type="none" w="med" len="med"/>
          </a:ln>
          <a:effectLst/>
        </p:spPr>
      </p:cxnSp>
      <p:cxnSp>
        <p:nvCxnSpPr>
          <p:cNvPr id="8" name="Straight Connector 7"/>
          <p:cNvCxnSpPr/>
          <p:nvPr/>
        </p:nvCxnSpPr>
        <p:spPr bwMode="auto">
          <a:xfrm rot="5400000" flipH="1">
            <a:off x="4930517" y="3881427"/>
            <a:ext cx="2028090" cy="23616"/>
          </a:xfrm>
          <a:prstGeom prst="line">
            <a:avLst/>
          </a:prstGeom>
          <a:noFill/>
          <a:ln w="31750" cap="flat" cmpd="sng" algn="ctr">
            <a:solidFill>
              <a:schemeClr val="bg2">
                <a:lumMod val="10000"/>
              </a:schemeClr>
            </a:solidFill>
            <a:prstDash val="sysDash"/>
            <a:round/>
            <a:headEnd type="none" w="med" len="med"/>
            <a:tailEnd type="none" w="med" len="med"/>
          </a:ln>
          <a:effectLst/>
        </p:spPr>
      </p:cxnSp>
      <p:cxnSp>
        <p:nvCxnSpPr>
          <p:cNvPr id="9" name="Straight Connector 8"/>
          <p:cNvCxnSpPr/>
          <p:nvPr/>
        </p:nvCxnSpPr>
        <p:spPr bwMode="auto">
          <a:xfrm rot="16200000" flipV="1">
            <a:off x="4649929" y="4105951"/>
            <a:ext cx="2089050" cy="20032"/>
          </a:xfrm>
          <a:prstGeom prst="line">
            <a:avLst/>
          </a:prstGeom>
          <a:noFill/>
          <a:ln w="31750" cap="flat" cmpd="sng" algn="ctr">
            <a:solidFill>
              <a:schemeClr val="bg2">
                <a:lumMod val="10000"/>
              </a:schemeClr>
            </a:solidFill>
            <a:prstDash val="sysDash"/>
            <a:round/>
            <a:headEnd type="none" w="med" len="med"/>
            <a:tailEnd type="none" w="med" len="med"/>
          </a:ln>
          <a:effectLst/>
        </p:spPr>
      </p:cxnSp>
      <p:cxnSp>
        <p:nvCxnSpPr>
          <p:cNvPr id="10" name="Straight Connector 9"/>
          <p:cNvCxnSpPr/>
          <p:nvPr/>
        </p:nvCxnSpPr>
        <p:spPr bwMode="auto">
          <a:xfrm rot="10800000" flipH="1">
            <a:off x="4251880" y="2902638"/>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1" name="Straight Connector 10"/>
          <p:cNvCxnSpPr/>
          <p:nvPr/>
        </p:nvCxnSpPr>
        <p:spPr bwMode="auto">
          <a:xfrm rot="10800000" flipH="1">
            <a:off x="3772297" y="3412590"/>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cxnSp>
        <p:nvCxnSpPr>
          <p:cNvPr id="12" name="Straight Connector 11"/>
          <p:cNvCxnSpPr/>
          <p:nvPr/>
        </p:nvCxnSpPr>
        <p:spPr bwMode="auto">
          <a:xfrm rot="10800000" flipH="1">
            <a:off x="4000897" y="3166403"/>
            <a:ext cx="1777112" cy="0"/>
          </a:xfrm>
          <a:prstGeom prst="line">
            <a:avLst/>
          </a:prstGeom>
          <a:noFill/>
          <a:ln w="31750" cap="flat" cmpd="sng" algn="ctr">
            <a:solidFill>
              <a:schemeClr val="bg2">
                <a:lumMod val="10000"/>
              </a:schemeClr>
            </a:solidFill>
            <a:prstDash val="solid"/>
            <a:round/>
            <a:headEnd type="none" w="med" len="med"/>
            <a:tailEnd type="none" w="med" len="med"/>
          </a:ln>
          <a:effectLst/>
        </p:spPr>
      </p:cxnSp>
      <p:sp>
        <p:nvSpPr>
          <p:cNvPr id="15" name="Oval 14"/>
          <p:cNvSpPr/>
          <p:nvPr/>
        </p:nvSpPr>
        <p:spPr bwMode="auto">
          <a:xfrm>
            <a:off x="3784188"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6" name="Oval 15"/>
          <p:cNvSpPr/>
          <p:nvPr/>
        </p:nvSpPr>
        <p:spPr bwMode="auto">
          <a:xfrm>
            <a:off x="3789934"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8" name="Oval 17"/>
          <p:cNvSpPr/>
          <p:nvPr/>
        </p:nvSpPr>
        <p:spPr bwMode="auto">
          <a:xfrm>
            <a:off x="3775959"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9" name="Oval 18"/>
          <p:cNvSpPr/>
          <p:nvPr/>
        </p:nvSpPr>
        <p:spPr bwMode="auto">
          <a:xfrm>
            <a:off x="3776926"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1" name="Oval 20"/>
          <p:cNvSpPr/>
          <p:nvPr/>
        </p:nvSpPr>
        <p:spPr bwMode="auto">
          <a:xfrm>
            <a:off x="3779129"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22" name="Straight Connector 21"/>
          <p:cNvCxnSpPr>
            <a:stCxn id="25" idx="4"/>
          </p:cNvCxnSpPr>
          <p:nvPr/>
        </p:nvCxnSpPr>
        <p:spPr bwMode="auto">
          <a:xfrm rot="5400000" flipH="1">
            <a:off x="3057273"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23" name="Oval 22"/>
          <p:cNvSpPr/>
          <p:nvPr/>
        </p:nvSpPr>
        <p:spPr bwMode="auto">
          <a:xfrm>
            <a:off x="4010473"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4016219"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5" name="Oval 24"/>
          <p:cNvSpPr/>
          <p:nvPr/>
        </p:nvSpPr>
        <p:spPr bwMode="auto">
          <a:xfrm>
            <a:off x="4018650"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6" name="Oval 25"/>
          <p:cNvSpPr/>
          <p:nvPr/>
        </p:nvSpPr>
        <p:spPr bwMode="auto">
          <a:xfrm>
            <a:off x="4002244"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7" name="Oval 26"/>
          <p:cNvSpPr/>
          <p:nvPr/>
        </p:nvSpPr>
        <p:spPr bwMode="auto">
          <a:xfrm>
            <a:off x="4003211"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28" name="Oval 27"/>
          <p:cNvSpPr/>
          <p:nvPr/>
        </p:nvSpPr>
        <p:spPr bwMode="auto">
          <a:xfrm>
            <a:off x="4005799"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9" name="Oval 28"/>
          <p:cNvSpPr/>
          <p:nvPr/>
        </p:nvSpPr>
        <p:spPr bwMode="auto">
          <a:xfrm>
            <a:off x="4005414"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30" name="Straight Connector 29"/>
          <p:cNvCxnSpPr>
            <a:stCxn id="33" idx="4"/>
          </p:cNvCxnSpPr>
          <p:nvPr/>
        </p:nvCxnSpPr>
        <p:spPr bwMode="auto">
          <a:xfrm rot="5400000" flipH="1">
            <a:off x="3292706"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31" name="Oval 30"/>
          <p:cNvSpPr/>
          <p:nvPr/>
        </p:nvSpPr>
        <p:spPr bwMode="auto">
          <a:xfrm>
            <a:off x="4245906"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4251652"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3" name="Oval 32"/>
          <p:cNvSpPr/>
          <p:nvPr/>
        </p:nvSpPr>
        <p:spPr bwMode="auto">
          <a:xfrm>
            <a:off x="4254083"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4" name="Oval 33"/>
          <p:cNvSpPr/>
          <p:nvPr/>
        </p:nvSpPr>
        <p:spPr bwMode="auto">
          <a:xfrm>
            <a:off x="4237677"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5" name="Oval 34"/>
          <p:cNvSpPr/>
          <p:nvPr/>
        </p:nvSpPr>
        <p:spPr bwMode="auto">
          <a:xfrm>
            <a:off x="4238644"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36" name="Oval 35"/>
          <p:cNvSpPr/>
          <p:nvPr/>
        </p:nvSpPr>
        <p:spPr bwMode="auto">
          <a:xfrm>
            <a:off x="4241232"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37" name="Oval 36"/>
          <p:cNvSpPr/>
          <p:nvPr/>
        </p:nvSpPr>
        <p:spPr bwMode="auto">
          <a:xfrm>
            <a:off x="4240847"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38" name="Straight Connector 37"/>
          <p:cNvCxnSpPr>
            <a:stCxn id="41" idx="4"/>
          </p:cNvCxnSpPr>
          <p:nvPr/>
        </p:nvCxnSpPr>
        <p:spPr bwMode="auto">
          <a:xfrm rot="5400000" flipH="1">
            <a:off x="3518991"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39" name="Oval 38"/>
          <p:cNvSpPr/>
          <p:nvPr/>
        </p:nvSpPr>
        <p:spPr bwMode="auto">
          <a:xfrm>
            <a:off x="4472191"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40" name="Oval 39"/>
          <p:cNvSpPr/>
          <p:nvPr/>
        </p:nvSpPr>
        <p:spPr bwMode="auto">
          <a:xfrm>
            <a:off x="4477937"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1" name="Oval 40"/>
          <p:cNvSpPr/>
          <p:nvPr/>
        </p:nvSpPr>
        <p:spPr bwMode="auto">
          <a:xfrm>
            <a:off x="4480368"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42" name="Oval 41"/>
          <p:cNvSpPr/>
          <p:nvPr/>
        </p:nvSpPr>
        <p:spPr bwMode="auto">
          <a:xfrm>
            <a:off x="4463962"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3" name="Oval 42"/>
          <p:cNvSpPr/>
          <p:nvPr/>
        </p:nvSpPr>
        <p:spPr bwMode="auto">
          <a:xfrm>
            <a:off x="4464929"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44" name="Oval 43"/>
          <p:cNvSpPr/>
          <p:nvPr/>
        </p:nvSpPr>
        <p:spPr bwMode="auto">
          <a:xfrm>
            <a:off x="4467517"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5" name="Oval 44"/>
          <p:cNvSpPr/>
          <p:nvPr/>
        </p:nvSpPr>
        <p:spPr bwMode="auto">
          <a:xfrm>
            <a:off x="4467132"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46" name="Straight Connector 45"/>
          <p:cNvCxnSpPr>
            <a:stCxn id="49" idx="4"/>
          </p:cNvCxnSpPr>
          <p:nvPr/>
        </p:nvCxnSpPr>
        <p:spPr bwMode="auto">
          <a:xfrm rot="5400000" flipH="1">
            <a:off x="3737217"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47" name="Oval 46"/>
          <p:cNvSpPr/>
          <p:nvPr/>
        </p:nvSpPr>
        <p:spPr bwMode="auto">
          <a:xfrm>
            <a:off x="4690417"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48" name="Oval 47"/>
          <p:cNvSpPr/>
          <p:nvPr/>
        </p:nvSpPr>
        <p:spPr bwMode="auto">
          <a:xfrm>
            <a:off x="4696163"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49" name="Oval 48"/>
          <p:cNvSpPr/>
          <p:nvPr/>
        </p:nvSpPr>
        <p:spPr bwMode="auto">
          <a:xfrm>
            <a:off x="4698594"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50" name="Oval 49"/>
          <p:cNvSpPr/>
          <p:nvPr/>
        </p:nvSpPr>
        <p:spPr bwMode="auto">
          <a:xfrm>
            <a:off x="4682188"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1" name="Oval 50"/>
          <p:cNvSpPr/>
          <p:nvPr/>
        </p:nvSpPr>
        <p:spPr bwMode="auto">
          <a:xfrm>
            <a:off x="4683155"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52" name="Oval 51"/>
          <p:cNvSpPr/>
          <p:nvPr/>
        </p:nvSpPr>
        <p:spPr bwMode="auto">
          <a:xfrm>
            <a:off x="4685743"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3" name="Oval 52"/>
          <p:cNvSpPr/>
          <p:nvPr/>
        </p:nvSpPr>
        <p:spPr bwMode="auto">
          <a:xfrm>
            <a:off x="4685358"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54" name="Straight Connector 53"/>
          <p:cNvCxnSpPr>
            <a:stCxn id="57" idx="4"/>
          </p:cNvCxnSpPr>
          <p:nvPr/>
        </p:nvCxnSpPr>
        <p:spPr bwMode="auto">
          <a:xfrm rot="5400000" flipH="1">
            <a:off x="3963502"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55" name="Oval 54"/>
          <p:cNvSpPr/>
          <p:nvPr/>
        </p:nvSpPr>
        <p:spPr bwMode="auto">
          <a:xfrm>
            <a:off x="4916702"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56" name="Oval 55"/>
          <p:cNvSpPr/>
          <p:nvPr/>
        </p:nvSpPr>
        <p:spPr bwMode="auto">
          <a:xfrm>
            <a:off x="4922448"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7" name="Oval 56"/>
          <p:cNvSpPr/>
          <p:nvPr/>
        </p:nvSpPr>
        <p:spPr bwMode="auto">
          <a:xfrm>
            <a:off x="4924879"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58" name="Oval 57"/>
          <p:cNvSpPr/>
          <p:nvPr/>
        </p:nvSpPr>
        <p:spPr bwMode="auto">
          <a:xfrm>
            <a:off x="4908473"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59" name="Oval 58"/>
          <p:cNvSpPr/>
          <p:nvPr/>
        </p:nvSpPr>
        <p:spPr bwMode="auto">
          <a:xfrm>
            <a:off x="4909440"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60" name="Oval 59"/>
          <p:cNvSpPr/>
          <p:nvPr/>
        </p:nvSpPr>
        <p:spPr bwMode="auto">
          <a:xfrm>
            <a:off x="4912028"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1" name="Oval 60"/>
          <p:cNvSpPr/>
          <p:nvPr/>
        </p:nvSpPr>
        <p:spPr bwMode="auto">
          <a:xfrm>
            <a:off x="4911643"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62" name="Straight Connector 61"/>
          <p:cNvCxnSpPr>
            <a:stCxn id="65" idx="4"/>
          </p:cNvCxnSpPr>
          <p:nvPr/>
        </p:nvCxnSpPr>
        <p:spPr bwMode="auto">
          <a:xfrm rot="5400000" flipH="1">
            <a:off x="4198935" y="4371453"/>
            <a:ext cx="2087880" cy="17754"/>
          </a:xfrm>
          <a:prstGeom prst="line">
            <a:avLst/>
          </a:prstGeom>
          <a:noFill/>
          <a:ln w="9525" cap="flat" cmpd="sng" algn="ctr">
            <a:solidFill>
              <a:schemeClr val="bg2">
                <a:lumMod val="10000"/>
              </a:schemeClr>
            </a:solidFill>
            <a:prstDash val="sysDash"/>
            <a:round/>
            <a:headEnd type="none" w="med" len="med"/>
            <a:tailEnd type="none" w="med" len="med"/>
          </a:ln>
          <a:effectLst/>
        </p:spPr>
      </p:cxnSp>
      <p:sp>
        <p:nvSpPr>
          <p:cNvPr id="63" name="Oval 62"/>
          <p:cNvSpPr/>
          <p:nvPr/>
        </p:nvSpPr>
        <p:spPr bwMode="auto">
          <a:xfrm>
            <a:off x="5152135" y="47079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64" name="Oval 63"/>
          <p:cNvSpPr/>
          <p:nvPr/>
        </p:nvSpPr>
        <p:spPr bwMode="auto">
          <a:xfrm>
            <a:off x="5157881" y="498802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5" name="Oval 64"/>
          <p:cNvSpPr/>
          <p:nvPr/>
        </p:nvSpPr>
        <p:spPr bwMode="auto">
          <a:xfrm>
            <a:off x="5160312" y="52413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66" name="Oval 65"/>
          <p:cNvSpPr/>
          <p:nvPr/>
        </p:nvSpPr>
        <p:spPr bwMode="auto">
          <a:xfrm>
            <a:off x="5143906" y="35924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7" name="Oval 66"/>
          <p:cNvSpPr/>
          <p:nvPr/>
        </p:nvSpPr>
        <p:spPr bwMode="auto">
          <a:xfrm>
            <a:off x="5144873" y="38697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68" name="Oval 67"/>
          <p:cNvSpPr/>
          <p:nvPr/>
        </p:nvSpPr>
        <p:spPr bwMode="auto">
          <a:xfrm>
            <a:off x="5147461" y="41441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69" name="Oval 68"/>
          <p:cNvSpPr/>
          <p:nvPr/>
        </p:nvSpPr>
        <p:spPr bwMode="auto">
          <a:xfrm>
            <a:off x="5147076" y="442605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cxnSp>
        <p:nvCxnSpPr>
          <p:cNvPr id="70" name="Straight Connector 69"/>
          <p:cNvCxnSpPr/>
          <p:nvPr/>
        </p:nvCxnSpPr>
        <p:spPr bwMode="auto">
          <a:xfrm rot="5400000" flipH="1">
            <a:off x="4425220" y="4371453"/>
            <a:ext cx="2087880" cy="17754"/>
          </a:xfrm>
          <a:prstGeom prst="line">
            <a:avLst/>
          </a:prstGeom>
          <a:noFill/>
          <a:ln w="31750" cap="flat" cmpd="sng" algn="ctr">
            <a:solidFill>
              <a:schemeClr val="bg2">
                <a:lumMod val="10000"/>
              </a:schemeClr>
            </a:solidFill>
            <a:prstDash val="solid"/>
            <a:round/>
            <a:headEnd type="none" w="med" len="med"/>
            <a:tailEnd type="none" w="med" len="med"/>
          </a:ln>
          <a:effectLst/>
        </p:spPr>
      </p:cxnSp>
      <p:grpSp>
        <p:nvGrpSpPr>
          <p:cNvPr id="71" name="Group 70"/>
          <p:cNvGrpSpPr/>
          <p:nvPr/>
        </p:nvGrpSpPr>
        <p:grpSpPr>
          <a:xfrm>
            <a:off x="3774611" y="3336390"/>
            <a:ext cx="1794866" cy="2087880"/>
            <a:chOff x="2669315" y="2362200"/>
            <a:chExt cx="1794866" cy="2087880"/>
          </a:xfrm>
        </p:grpSpPr>
        <p:sp>
          <p:nvSpPr>
            <p:cNvPr id="72" name="Oval 71"/>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3" name="Oval 72"/>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4" name="Oval 73"/>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5" name="Oval 74"/>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6" name="Oval 75"/>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7" name="Oval 76"/>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8" name="Oval 77"/>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9" name="Oval 78"/>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0" name="Oval 79"/>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1" name="Oval 80"/>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2" name="Oval 81"/>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3" name="Oval 82"/>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4" name="Oval 83"/>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85" name="Oval 84"/>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86" name="Oval 85"/>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87" name="Group 86"/>
          <p:cNvGrpSpPr/>
          <p:nvPr/>
        </p:nvGrpSpPr>
        <p:grpSpPr>
          <a:xfrm>
            <a:off x="3998766" y="3071442"/>
            <a:ext cx="1794866" cy="2087880"/>
            <a:chOff x="2669315" y="2362200"/>
            <a:chExt cx="1794866" cy="2087880"/>
          </a:xfrm>
        </p:grpSpPr>
        <p:sp>
          <p:nvSpPr>
            <p:cNvPr id="88" name="Oval 87"/>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89" name="Oval 88"/>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0" name="Oval 89"/>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1" name="Oval 90"/>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2" name="Oval 91"/>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3" name="Oval 92"/>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4" name="Oval 93"/>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5" name="Oval 94"/>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6" name="Oval 95"/>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97" name="Oval 96"/>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98" name="Oval 97"/>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99" name="Oval 98"/>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00" name="Oval 99"/>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01" name="Oval 100"/>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02" name="Oval 101"/>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grpSp>
        <p:nvGrpSpPr>
          <p:cNvPr id="320" name="Group 102"/>
          <p:cNvGrpSpPr/>
          <p:nvPr/>
        </p:nvGrpSpPr>
        <p:grpSpPr>
          <a:xfrm>
            <a:off x="4252944" y="2819400"/>
            <a:ext cx="1794866" cy="2087880"/>
            <a:chOff x="2669315" y="2362200"/>
            <a:chExt cx="1794866" cy="2087880"/>
          </a:xfrm>
        </p:grpSpPr>
        <p:sp>
          <p:nvSpPr>
            <p:cNvPr id="104" name="Oval 103"/>
            <p:cNvSpPr/>
            <p:nvPr/>
          </p:nvSpPr>
          <p:spPr bwMode="auto">
            <a:xfrm>
              <a:off x="2669315"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5" name="Oval 104"/>
            <p:cNvSpPr/>
            <p:nvPr/>
          </p:nvSpPr>
          <p:spPr bwMode="auto">
            <a:xfrm>
              <a:off x="2895600"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6" name="Oval 105"/>
            <p:cNvSpPr/>
            <p:nvPr/>
          </p:nvSpPr>
          <p:spPr bwMode="auto">
            <a:xfrm>
              <a:off x="3131033"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7" name="Oval 106"/>
            <p:cNvSpPr/>
            <p:nvPr/>
          </p:nvSpPr>
          <p:spPr bwMode="auto">
            <a:xfrm>
              <a:off x="3357318"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8" name="Oval 107"/>
            <p:cNvSpPr/>
            <p:nvPr/>
          </p:nvSpPr>
          <p:spPr bwMode="auto">
            <a:xfrm>
              <a:off x="3575544"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09" name="Oval 108"/>
            <p:cNvSpPr/>
            <p:nvPr/>
          </p:nvSpPr>
          <p:spPr bwMode="auto">
            <a:xfrm>
              <a:off x="3801829"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0" name="Oval 109"/>
            <p:cNvSpPr/>
            <p:nvPr/>
          </p:nvSpPr>
          <p:spPr bwMode="auto">
            <a:xfrm>
              <a:off x="4037262"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1" name="Oval 110"/>
            <p:cNvSpPr/>
            <p:nvPr/>
          </p:nvSpPr>
          <p:spPr bwMode="auto">
            <a:xfrm>
              <a:off x="4273124" y="37338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2" name="Oval 111"/>
            <p:cNvSpPr/>
            <p:nvPr/>
          </p:nvSpPr>
          <p:spPr bwMode="auto">
            <a:xfrm>
              <a:off x="4278870" y="4013835"/>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3" name="Oval 112"/>
            <p:cNvSpPr/>
            <p:nvPr/>
          </p:nvSpPr>
          <p:spPr bwMode="auto">
            <a:xfrm>
              <a:off x="4281301" y="4267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14" name="Oval 113"/>
            <p:cNvSpPr/>
            <p:nvPr/>
          </p:nvSpPr>
          <p:spPr bwMode="auto">
            <a:xfrm>
              <a:off x="4263547" y="23622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15" name="Oval 114"/>
            <p:cNvSpPr/>
            <p:nvPr/>
          </p:nvSpPr>
          <p:spPr bwMode="auto">
            <a:xfrm>
              <a:off x="4264895" y="261829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6" name="Oval 115"/>
            <p:cNvSpPr/>
            <p:nvPr/>
          </p:nvSpPr>
          <p:spPr bwMode="auto">
            <a:xfrm>
              <a:off x="4265862" y="289560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17" name="Oval 116"/>
            <p:cNvSpPr/>
            <p:nvPr/>
          </p:nvSpPr>
          <p:spPr bwMode="auto">
            <a:xfrm>
              <a:off x="4268450" y="31699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18" name="Oval 117"/>
            <p:cNvSpPr/>
            <p:nvPr/>
          </p:nvSpPr>
          <p:spPr bwMode="auto">
            <a:xfrm>
              <a:off x="4268065" y="345186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cxnSp>
        <p:nvCxnSpPr>
          <p:cNvPr id="119" name="Straight Connector 118"/>
          <p:cNvCxnSpPr/>
          <p:nvPr/>
        </p:nvCxnSpPr>
        <p:spPr bwMode="auto">
          <a:xfrm rot="10800000" flipH="1">
            <a:off x="3772297" y="5619749"/>
            <a:ext cx="1777112" cy="0"/>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120" name="Straight Connector 119"/>
          <p:cNvCxnSpPr/>
          <p:nvPr/>
        </p:nvCxnSpPr>
        <p:spPr bwMode="auto">
          <a:xfrm flipV="1">
            <a:off x="5638364" y="5012790"/>
            <a:ext cx="496132" cy="490208"/>
          </a:xfrm>
          <a:prstGeom prst="line">
            <a:avLst/>
          </a:prstGeom>
          <a:noFill/>
          <a:ln w="12700" cap="flat" cmpd="sng" algn="ctr">
            <a:solidFill>
              <a:schemeClr val="bg2">
                <a:lumMod val="10000"/>
              </a:schemeClr>
            </a:solidFill>
            <a:prstDash val="solid"/>
            <a:round/>
            <a:headEnd type="none" w="med" len="med"/>
            <a:tailEnd type="stealth" w="med" len="med"/>
          </a:ln>
          <a:effectLst/>
        </p:spPr>
      </p:cxnSp>
      <p:cxnSp>
        <p:nvCxnSpPr>
          <p:cNvPr id="121" name="Straight Connector 120"/>
          <p:cNvCxnSpPr/>
          <p:nvPr/>
        </p:nvCxnSpPr>
        <p:spPr bwMode="auto">
          <a:xfrm rot="5400000" flipH="1">
            <a:off x="2661033" y="4447653"/>
            <a:ext cx="2087880" cy="17754"/>
          </a:xfrm>
          <a:prstGeom prst="line">
            <a:avLst/>
          </a:prstGeom>
          <a:noFill/>
          <a:ln w="12700" cap="flat" cmpd="sng" algn="ctr">
            <a:solidFill>
              <a:schemeClr val="bg2">
                <a:lumMod val="10000"/>
              </a:schemeClr>
            </a:solidFill>
            <a:prstDash val="solid"/>
            <a:round/>
            <a:headEnd type="none" w="med" len="med"/>
            <a:tailEnd type="stealth" w="med" len="med"/>
          </a:ln>
          <a:effectLst/>
        </p:spPr>
      </p:cxnSp>
      <p:sp>
        <p:nvSpPr>
          <p:cNvPr id="122" name="TextBox 121"/>
          <p:cNvSpPr txBox="1"/>
          <p:nvPr/>
        </p:nvSpPr>
        <p:spPr>
          <a:xfrm>
            <a:off x="5829696" y="5165190"/>
            <a:ext cx="418704" cy="369332"/>
          </a:xfrm>
          <a:prstGeom prst="rect">
            <a:avLst/>
          </a:prstGeom>
          <a:noFill/>
        </p:spPr>
        <p:txBody>
          <a:bodyPr wrap="none" rtlCol="0">
            <a:spAutoFit/>
          </a:bodyPr>
          <a:lstStyle/>
          <a:p>
            <a:r>
              <a:rPr lang="en-US" dirty="0" smtClean="0"/>
              <a:t>32</a:t>
            </a:r>
            <a:endParaRPr lang="en-US" dirty="0"/>
          </a:p>
        </p:txBody>
      </p:sp>
      <p:sp>
        <p:nvSpPr>
          <p:cNvPr id="123" name="TextBox 122"/>
          <p:cNvSpPr txBox="1"/>
          <p:nvPr/>
        </p:nvSpPr>
        <p:spPr>
          <a:xfrm>
            <a:off x="3315096" y="4250790"/>
            <a:ext cx="418704" cy="369332"/>
          </a:xfrm>
          <a:prstGeom prst="rect">
            <a:avLst/>
          </a:prstGeom>
          <a:noFill/>
        </p:spPr>
        <p:txBody>
          <a:bodyPr wrap="none" rtlCol="0">
            <a:spAutoFit/>
          </a:bodyPr>
          <a:lstStyle/>
          <a:p>
            <a:r>
              <a:rPr lang="en-US" dirty="0" smtClean="0"/>
              <a:t>16</a:t>
            </a:r>
            <a:endParaRPr lang="en-US" dirty="0"/>
          </a:p>
        </p:txBody>
      </p:sp>
      <p:cxnSp>
        <p:nvCxnSpPr>
          <p:cNvPr id="130" name="Straight Connector 129"/>
          <p:cNvCxnSpPr/>
          <p:nvPr/>
        </p:nvCxnSpPr>
        <p:spPr bwMode="auto">
          <a:xfrm>
            <a:off x="1108968" y="3527620"/>
            <a:ext cx="1371599" cy="0"/>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37" name="Oval 136"/>
          <p:cNvSpPr/>
          <p:nvPr/>
        </p:nvSpPr>
        <p:spPr bwMode="auto">
          <a:xfrm>
            <a:off x="992915" y="34514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8" name="Oval 137"/>
          <p:cNvSpPr/>
          <p:nvPr/>
        </p:nvSpPr>
        <p:spPr bwMode="auto">
          <a:xfrm>
            <a:off x="990600" y="370751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39" name="Oval 138"/>
          <p:cNvSpPr/>
          <p:nvPr/>
        </p:nvSpPr>
        <p:spPr bwMode="auto">
          <a:xfrm>
            <a:off x="995230" y="398482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0" name="Oval 139"/>
          <p:cNvSpPr/>
          <p:nvPr/>
        </p:nvSpPr>
        <p:spPr bwMode="auto">
          <a:xfrm>
            <a:off x="99781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1" name="Oval 140"/>
          <p:cNvSpPr/>
          <p:nvPr/>
        </p:nvSpPr>
        <p:spPr bwMode="auto">
          <a:xfrm>
            <a:off x="999632"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3" name="Oval 142"/>
          <p:cNvSpPr/>
          <p:nvPr/>
        </p:nvSpPr>
        <p:spPr bwMode="auto">
          <a:xfrm>
            <a:off x="1246915" y="34514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4" name="Oval 143"/>
          <p:cNvSpPr/>
          <p:nvPr/>
        </p:nvSpPr>
        <p:spPr bwMode="auto">
          <a:xfrm>
            <a:off x="1244600" y="3707510"/>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5" name="Oval 144"/>
          <p:cNvSpPr/>
          <p:nvPr/>
        </p:nvSpPr>
        <p:spPr bwMode="auto">
          <a:xfrm>
            <a:off x="1249230" y="398482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6" name="Oval 145"/>
          <p:cNvSpPr/>
          <p:nvPr/>
        </p:nvSpPr>
        <p:spPr bwMode="auto">
          <a:xfrm>
            <a:off x="125181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47" name="Oval 146"/>
          <p:cNvSpPr/>
          <p:nvPr/>
        </p:nvSpPr>
        <p:spPr bwMode="auto">
          <a:xfrm>
            <a:off x="1253632"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49" name="Oval 148"/>
          <p:cNvSpPr/>
          <p:nvPr/>
        </p:nvSpPr>
        <p:spPr bwMode="auto">
          <a:xfrm>
            <a:off x="1507265" y="3451420"/>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0" name="Oval 149"/>
          <p:cNvSpPr/>
          <p:nvPr/>
        </p:nvSpPr>
        <p:spPr bwMode="auto">
          <a:xfrm>
            <a:off x="1504950" y="370751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1" name="Oval 150"/>
          <p:cNvSpPr/>
          <p:nvPr/>
        </p:nvSpPr>
        <p:spPr bwMode="auto">
          <a:xfrm>
            <a:off x="1509580" y="3984820"/>
            <a:ext cx="182880" cy="182880"/>
          </a:xfrm>
          <a:prstGeom prst="ellipse">
            <a:avLst/>
          </a:prstGeom>
          <a:gradFill flip="none" rotWithShape="0">
            <a:gsLst>
              <a:gs pos="0">
                <a:schemeClr val="accent4">
                  <a:lumMod val="5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2" name="Oval 151"/>
          <p:cNvSpPr/>
          <p:nvPr/>
        </p:nvSpPr>
        <p:spPr bwMode="auto">
          <a:xfrm>
            <a:off x="151216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fontAlgn="base">
              <a:lnSpc>
                <a:spcPct val="100000"/>
              </a:lnSpc>
              <a:spcBef>
                <a:spcPct val="0"/>
              </a:spcBef>
              <a:spcAft>
                <a:spcPct val="0"/>
              </a:spcAft>
              <a:buClrTx/>
              <a:buSzTx/>
              <a:buFontTx/>
              <a:buNone/>
              <a:tabLst/>
            </a:pPr>
            <a:endParaRPr lang="en-US" dirty="0" smtClean="0">
              <a:latin typeface="Calibri" pitchFamily="34" charset="0"/>
            </a:endParaRPr>
          </a:p>
        </p:txBody>
      </p:sp>
      <p:sp>
        <p:nvSpPr>
          <p:cNvPr id="153" name="Oval 152"/>
          <p:cNvSpPr/>
          <p:nvPr/>
        </p:nvSpPr>
        <p:spPr bwMode="auto">
          <a:xfrm>
            <a:off x="1513982"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55" name="Oval 154"/>
          <p:cNvSpPr/>
          <p:nvPr/>
        </p:nvSpPr>
        <p:spPr bwMode="auto">
          <a:xfrm>
            <a:off x="1754915" y="34514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6" name="Oval 155"/>
          <p:cNvSpPr/>
          <p:nvPr/>
        </p:nvSpPr>
        <p:spPr bwMode="auto">
          <a:xfrm>
            <a:off x="1752600" y="37075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7" name="Oval 156"/>
          <p:cNvSpPr/>
          <p:nvPr/>
        </p:nvSpPr>
        <p:spPr bwMode="auto">
          <a:xfrm>
            <a:off x="1757230" y="39848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8" name="Oval 157"/>
          <p:cNvSpPr/>
          <p:nvPr/>
        </p:nvSpPr>
        <p:spPr bwMode="auto">
          <a:xfrm>
            <a:off x="1759818"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9" name="Oval 158"/>
          <p:cNvSpPr/>
          <p:nvPr/>
        </p:nvSpPr>
        <p:spPr bwMode="auto">
          <a:xfrm>
            <a:off x="1767600"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74" name="TextBox 173"/>
          <p:cNvSpPr txBox="1"/>
          <p:nvPr/>
        </p:nvSpPr>
        <p:spPr bwMode="auto">
          <a:xfrm>
            <a:off x="685800" y="4876360"/>
            <a:ext cx="1909772" cy="610040"/>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64</a:t>
            </a: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 x </a:t>
            </a:r>
            <a:r>
              <a:rPr kumimoji="1" lang="en-US" sz="1400" kern="0" dirty="0" smtClean="0">
                <a:solidFill>
                  <a:schemeClr val="bg2">
                    <a:lumMod val="10000"/>
                  </a:schemeClr>
                </a:solidFill>
                <a:cs typeface="Calibri" pitchFamily="34" charset="0"/>
              </a:rPr>
              <a:t>256</a:t>
            </a:r>
            <a:r>
              <a:rPr kumimoji="1" lang="en-US" sz="1400" i="0" u="none" strike="noStrike" kern="0" cap="none" spc="0" normalizeH="0" baseline="0" noProof="0" dirty="0" smtClean="0">
                <a:ln>
                  <a:noFill/>
                </a:ln>
                <a:solidFill>
                  <a:schemeClr val="bg2">
                    <a:lumMod val="10000"/>
                  </a:schemeClr>
                </a:solidFill>
                <a:effectLst/>
                <a:uLnTx/>
                <a:uFillTx/>
                <a:latin typeface="+mn-lt"/>
                <a:ea typeface="+mn-ea"/>
                <a:cs typeface="Calibri" pitchFamily="34" charset="0"/>
              </a:rPr>
              <a:t> 2D</a:t>
            </a:r>
          </a:p>
          <a:p>
            <a:pPr marR="0" algn="ctr" defTabSz="914400" rtl="0" eaLnBrk="0" fontAlgn="base" latinLnBrk="0" hangingPunct="0">
              <a:lnSpc>
                <a:spcPct val="120000"/>
              </a:lnSpc>
              <a:spcBef>
                <a:spcPts val="0"/>
              </a:spcBef>
              <a:spcAft>
                <a:spcPct val="0"/>
              </a:spcAft>
              <a:buClrTx/>
              <a:buSzTx/>
              <a:tabLst/>
            </a:pPr>
            <a:r>
              <a:rPr kumimoji="1" lang="en-US" sz="1400" kern="0" dirty="0" smtClean="0">
                <a:solidFill>
                  <a:schemeClr val="bg2">
                    <a:lumMod val="10000"/>
                  </a:schemeClr>
                </a:solidFill>
                <a:cs typeface="Calibri" pitchFamily="34" charset="0"/>
              </a:rPr>
              <a:t>Process Grid</a:t>
            </a:r>
            <a:endParaRPr kumimoji="1" lang="en-US" sz="1400" i="0" u="none" strike="noStrike" kern="0" cap="none" spc="0" normalizeH="0" baseline="0" noProof="0" dirty="0" smtClean="0">
              <a:ln>
                <a:noFill/>
              </a:ln>
              <a:solidFill>
                <a:srgbClr val="FF0000"/>
              </a:solidFill>
              <a:effectLst/>
              <a:uLnTx/>
              <a:uFillTx/>
              <a:latin typeface="+mn-lt"/>
              <a:ea typeface="+mn-ea"/>
              <a:cs typeface="Calibri" pitchFamily="34" charset="0"/>
            </a:endParaRPr>
          </a:p>
        </p:txBody>
      </p:sp>
      <p:sp>
        <p:nvSpPr>
          <p:cNvPr id="175" name="TextBox 174"/>
          <p:cNvSpPr txBox="1"/>
          <p:nvPr/>
        </p:nvSpPr>
        <p:spPr>
          <a:xfrm>
            <a:off x="4537410" y="5345668"/>
            <a:ext cx="301686" cy="369332"/>
          </a:xfrm>
          <a:prstGeom prst="rect">
            <a:avLst/>
          </a:prstGeom>
          <a:noFill/>
        </p:spPr>
        <p:txBody>
          <a:bodyPr wrap="none" rtlCol="0">
            <a:spAutoFit/>
          </a:bodyPr>
          <a:lstStyle/>
          <a:p>
            <a:r>
              <a:rPr lang="en-US" dirty="0" smtClean="0"/>
              <a:t>8</a:t>
            </a:r>
            <a:endParaRPr lang="en-US" dirty="0"/>
          </a:p>
        </p:txBody>
      </p:sp>
      <p:cxnSp>
        <p:nvCxnSpPr>
          <p:cNvPr id="183" name="Straight Connector 182"/>
          <p:cNvCxnSpPr/>
          <p:nvPr/>
        </p:nvCxnSpPr>
        <p:spPr bwMode="auto">
          <a:xfrm rot="16200000" flipV="1">
            <a:off x="1360820" y="3963571"/>
            <a:ext cx="1447797" cy="1"/>
          </a:xfrm>
          <a:prstGeom prst="line">
            <a:avLst/>
          </a:prstGeom>
          <a:noFill/>
          <a:ln w="9525" cap="flat" cmpd="sng" algn="ctr">
            <a:solidFill>
              <a:schemeClr val="bg2">
                <a:lumMod val="10000"/>
              </a:schemeClr>
            </a:solidFill>
            <a:prstDash val="solid"/>
            <a:round/>
            <a:headEnd type="none" w="med" len="med"/>
            <a:tailEnd type="none" w="med" len="med"/>
          </a:ln>
          <a:effectLst/>
        </p:spPr>
      </p:cxnSp>
      <p:sp>
        <p:nvSpPr>
          <p:cNvPr id="184" name="Oval 183"/>
          <p:cNvSpPr/>
          <p:nvPr/>
        </p:nvSpPr>
        <p:spPr bwMode="auto">
          <a:xfrm>
            <a:off x="1989483" y="34514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5" name="Oval 184"/>
          <p:cNvSpPr/>
          <p:nvPr/>
        </p:nvSpPr>
        <p:spPr bwMode="auto">
          <a:xfrm>
            <a:off x="1987168" y="370751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6" name="Oval 185"/>
          <p:cNvSpPr/>
          <p:nvPr/>
        </p:nvSpPr>
        <p:spPr bwMode="auto">
          <a:xfrm>
            <a:off x="1991798" y="398482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7" name="Oval 186"/>
          <p:cNvSpPr/>
          <p:nvPr/>
        </p:nvSpPr>
        <p:spPr bwMode="auto">
          <a:xfrm>
            <a:off x="1994386" y="425914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8" name="Oval 187"/>
          <p:cNvSpPr/>
          <p:nvPr/>
        </p:nvSpPr>
        <p:spPr bwMode="auto">
          <a:xfrm>
            <a:off x="1996200" y="4541080"/>
            <a:ext cx="182880" cy="182880"/>
          </a:xfrm>
          <a:prstGeom prst="ellipse">
            <a:avLst/>
          </a:prstGeom>
          <a:solidFill>
            <a:schemeClr val="bg1"/>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191" name="Oval 190"/>
          <p:cNvSpPr/>
          <p:nvPr/>
        </p:nvSpPr>
        <p:spPr bwMode="auto">
          <a:xfrm>
            <a:off x="3543696" y="4267200"/>
            <a:ext cx="685800" cy="12192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grpSp>
        <p:nvGrpSpPr>
          <p:cNvPr id="178" name="Group 177"/>
          <p:cNvGrpSpPr/>
          <p:nvPr/>
        </p:nvGrpSpPr>
        <p:grpSpPr>
          <a:xfrm>
            <a:off x="5382768" y="4980432"/>
            <a:ext cx="185928" cy="441960"/>
            <a:chOff x="5382768" y="4980432"/>
            <a:chExt cx="185928" cy="441960"/>
          </a:xfrm>
        </p:grpSpPr>
        <p:sp>
          <p:nvSpPr>
            <p:cNvPr id="17" name="Oval 16"/>
            <p:cNvSpPr/>
            <p:nvPr/>
          </p:nvSpPr>
          <p:spPr bwMode="auto">
            <a:xfrm>
              <a:off x="5382768" y="5239512"/>
              <a:ext cx="182880" cy="182880"/>
            </a:xfrm>
            <a:prstGeom prst="ellipse">
              <a:avLst/>
            </a:prstGeom>
            <a:solidFill>
              <a:schemeClr val="accent6"/>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sp>
          <p:nvSpPr>
            <p:cNvPr id="20" name="Oval 19"/>
            <p:cNvSpPr/>
            <p:nvPr/>
          </p:nvSpPr>
          <p:spPr bwMode="auto">
            <a:xfrm>
              <a:off x="5385816" y="4980432"/>
              <a:ext cx="182880" cy="182880"/>
            </a:xfrm>
            <a:prstGeom prst="ellipse">
              <a:avLst/>
            </a:prstGeom>
            <a:solidFill>
              <a:srgbClr val="2B07AD"/>
            </a:solid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dirty="0" smtClean="0">
                <a:latin typeface="Calibri" pitchFamily="34" charset="0"/>
              </a:endParaRPr>
            </a:p>
          </p:txBody>
        </p:sp>
      </p:grpSp>
      <p:sp>
        <p:nvSpPr>
          <p:cNvPr id="177" name="TextBox 176"/>
          <p:cNvSpPr txBox="1"/>
          <p:nvPr/>
        </p:nvSpPr>
        <p:spPr bwMode="auto">
          <a:xfrm>
            <a:off x="6400800" y="3429000"/>
            <a:ext cx="2514600" cy="868572"/>
          </a:xfrm>
          <a:prstGeom prst="rect">
            <a:avLst/>
          </a:prstGeom>
          <a:noFill/>
          <a:ln w="9525">
            <a:noFill/>
            <a:miter lim="800000"/>
            <a:headEnd/>
            <a:tailEnd/>
          </a:ln>
        </p:spPr>
        <p:txBody>
          <a:bodyPr vert="horz" wrap="square" lIns="92075" tIns="46038" rIns="92075" bIns="46038" numCol="1" rtlCol="0" anchor="t" anchorCtr="0" compatLnSpc="1">
            <a:prstTxWarp prst="textNoShape">
              <a:avLst/>
            </a:prstTxWarp>
            <a:spAutoFit/>
          </a:bodyPr>
          <a:lstStyle/>
          <a:p>
            <a:pPr marR="0" algn="ctr" defTabSz="914400" rtl="0" eaLnBrk="0" fontAlgn="base" latinLnBrk="0" hangingPunct="0">
              <a:lnSpc>
                <a:spcPct val="120000"/>
              </a:lnSpc>
              <a:spcBef>
                <a:spcPts val="0"/>
              </a:spcBef>
              <a:spcAft>
                <a:spcPct val="0"/>
              </a:spcAft>
              <a:buClrTx/>
              <a:buSzTx/>
              <a:tabLst/>
            </a:pPr>
            <a:r>
              <a:rPr kumimoji="1" lang="en-US" sz="1400" b="1" i="0" u="none" strike="noStrike" kern="0" cap="none" spc="0" normalizeH="0" baseline="0" noProof="0" dirty="0" smtClean="0">
                <a:ln>
                  <a:noFill/>
                </a:ln>
                <a:solidFill>
                  <a:schemeClr val="accent4">
                    <a:lumMod val="50000"/>
                  </a:schemeClr>
                </a:solidFill>
                <a:effectLst/>
                <a:uLnTx/>
                <a:uFillTx/>
                <a:latin typeface="+mn-lt"/>
                <a:ea typeface="+mn-ea"/>
                <a:cs typeface="Calibri" pitchFamily="34" charset="0"/>
              </a:rPr>
              <a:t>TZYX mapping</a:t>
            </a:r>
            <a:r>
              <a:rPr kumimoji="1" lang="en-US" sz="1400" kern="0" noProof="0" dirty="0" smtClean="0">
                <a:solidFill>
                  <a:schemeClr val="accent4">
                    <a:lumMod val="50000"/>
                  </a:schemeClr>
                </a:solidFill>
                <a:cs typeface="Calibri" pitchFamily="34" charset="0"/>
              </a:rPr>
              <a:t>:  </a:t>
            </a:r>
            <a:r>
              <a:rPr kumimoji="1" lang="en-US" sz="1400" i="0" u="none" strike="noStrike" kern="0" cap="none" spc="0" normalizeH="0" baseline="0" noProof="0" dirty="0" smtClean="0">
                <a:ln>
                  <a:noFill/>
                </a:ln>
                <a:solidFill>
                  <a:schemeClr val="accent4">
                    <a:lumMod val="50000"/>
                  </a:schemeClr>
                </a:solidFill>
                <a:effectLst/>
                <a:uLnTx/>
                <a:uFillTx/>
                <a:latin typeface="+mn-lt"/>
                <a:ea typeface="+mn-ea"/>
                <a:cs typeface="Calibri" pitchFamily="34" charset="0"/>
              </a:rPr>
              <a:t>Each </a:t>
            </a:r>
            <a:r>
              <a:rPr kumimoji="1" lang="en-US" sz="1400" kern="0" dirty="0" smtClean="0">
                <a:solidFill>
                  <a:schemeClr val="accent4">
                    <a:lumMod val="50000"/>
                  </a:schemeClr>
                </a:solidFill>
                <a:cs typeface="Calibri" pitchFamily="34" charset="0"/>
              </a:rPr>
              <a:t>64</a:t>
            </a:r>
            <a:r>
              <a:rPr kumimoji="1" lang="en-US" sz="1400" i="0" u="none" strike="noStrike" kern="0" cap="none" spc="0" normalizeH="0" baseline="0" noProof="0" dirty="0" smtClean="0">
                <a:ln>
                  <a:noFill/>
                </a:ln>
                <a:solidFill>
                  <a:schemeClr val="accent4">
                    <a:lumMod val="50000"/>
                  </a:schemeClr>
                </a:solidFill>
                <a:effectLst/>
                <a:uLnTx/>
                <a:uFillTx/>
                <a:latin typeface="+mn-lt"/>
                <a:ea typeface="+mn-ea"/>
                <a:cs typeface="Calibri" pitchFamily="34" charset="0"/>
              </a:rPr>
              <a:t> row of</a:t>
            </a:r>
            <a:r>
              <a:rPr kumimoji="1" lang="en-US" sz="1400" i="0" u="none" strike="noStrike" kern="0" cap="none" spc="0" normalizeH="0" noProof="0" dirty="0" smtClean="0">
                <a:ln>
                  <a:noFill/>
                </a:ln>
                <a:solidFill>
                  <a:schemeClr val="accent4">
                    <a:lumMod val="50000"/>
                  </a:schemeClr>
                </a:solidFill>
                <a:effectLst/>
                <a:uLnTx/>
                <a:uFillTx/>
                <a:latin typeface="+mn-lt"/>
                <a:ea typeface="+mn-ea"/>
                <a:cs typeface="Calibri" pitchFamily="34" charset="0"/>
              </a:rPr>
              <a:t> the process grid occupies 1 ‘Z’ row</a:t>
            </a:r>
            <a:endParaRPr kumimoji="1" lang="en-US" sz="1400" i="0" u="none" strike="noStrike" kern="0" cap="none" spc="0" normalizeH="0" baseline="0" noProof="0" dirty="0" smtClean="0">
              <a:ln>
                <a:noFill/>
              </a:ln>
              <a:solidFill>
                <a:schemeClr val="accent4">
                  <a:lumMod val="50000"/>
                </a:schemeClr>
              </a:solidFill>
              <a:effectLst/>
              <a:uLnTx/>
              <a:uFillTx/>
              <a:latin typeface="+mn-lt"/>
              <a:ea typeface="+mn-ea"/>
              <a:cs typeface="Calibri" pitchFamily="34" charset="0"/>
            </a:endParaRPr>
          </a:p>
        </p:txBody>
      </p:sp>
      <p:grpSp>
        <p:nvGrpSpPr>
          <p:cNvPr id="179" name="Group 178"/>
          <p:cNvGrpSpPr/>
          <p:nvPr/>
        </p:nvGrpSpPr>
        <p:grpSpPr>
          <a:xfrm>
            <a:off x="5334000" y="4953000"/>
            <a:ext cx="3352800" cy="1524000"/>
            <a:chOff x="5320904" y="4848760"/>
            <a:chExt cx="3352800" cy="1524000"/>
          </a:xfrm>
        </p:grpSpPr>
        <p:sp>
          <p:nvSpPr>
            <p:cNvPr id="180" name="Oval 179"/>
            <p:cNvSpPr/>
            <p:nvPr/>
          </p:nvSpPr>
          <p:spPr bwMode="auto">
            <a:xfrm>
              <a:off x="5320904" y="4848760"/>
              <a:ext cx="304800" cy="4572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81" name="Rounded Rectangle 180"/>
            <p:cNvSpPr/>
            <p:nvPr/>
          </p:nvSpPr>
          <p:spPr bwMode="auto">
            <a:xfrm>
              <a:off x="6235304" y="5610760"/>
              <a:ext cx="2438400" cy="7620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solidFill>
                    <a:schemeClr val="bg2">
                      <a:lumMod val="10000"/>
                    </a:schemeClr>
                  </a:solidFill>
                  <a:latin typeface="Calibri" pitchFamily="34" charset="0"/>
                </a:rPr>
                <a:t>Each link is utilized 3 times by 1 center node</a:t>
              </a:r>
            </a:p>
            <a:p>
              <a:pPr marL="0" marR="0" indent="0" algn="l" defTabSz="914400" rtl="0" eaLnBrk="1" fontAlgn="base" latinLnBrk="0" hangingPunct="1">
                <a:lnSpc>
                  <a:spcPct val="100000"/>
                </a:lnSpc>
                <a:spcBef>
                  <a:spcPct val="0"/>
                </a:spcBef>
                <a:spcAft>
                  <a:spcPct val="0"/>
                </a:spcAft>
                <a:buClrTx/>
                <a:buSzTx/>
                <a:buFontTx/>
                <a:buNone/>
                <a:tabLst/>
              </a:pPr>
              <a:r>
                <a:rPr lang="en-US" sz="1400" b="1" dirty="0" smtClean="0">
                  <a:solidFill>
                    <a:schemeClr val="bg2">
                      <a:lumMod val="10000"/>
                    </a:schemeClr>
                  </a:solidFill>
                  <a:latin typeface="Calibri" pitchFamily="34" charset="0"/>
                </a:rPr>
                <a:t>Total contention count: 6</a:t>
              </a:r>
              <a:endParaRPr kumimoji="0" lang="en-US" sz="1400" b="1" i="0" u="none" strike="noStrike" cap="none" normalizeH="0" baseline="0" dirty="0" smtClean="0">
                <a:ln>
                  <a:noFill/>
                </a:ln>
                <a:solidFill>
                  <a:schemeClr val="bg2">
                    <a:lumMod val="10000"/>
                  </a:schemeClr>
                </a:solidFill>
                <a:effectLst/>
                <a:latin typeface="Calibri" pitchFamily="34" charset="0"/>
              </a:endParaRPr>
            </a:p>
          </p:txBody>
        </p:sp>
        <p:cxnSp>
          <p:nvCxnSpPr>
            <p:cNvPr id="182" name="Straight Arrow Connector 181"/>
            <p:cNvCxnSpPr>
              <a:stCxn id="181" idx="0"/>
              <a:endCxn id="180" idx="6"/>
            </p:cNvCxnSpPr>
            <p:nvPr/>
          </p:nvCxnSpPr>
          <p:spPr bwMode="auto">
            <a:xfrm rot="16200000" flipV="1">
              <a:off x="6273404" y="4429660"/>
              <a:ext cx="533400" cy="1828800"/>
            </a:xfrm>
            <a:prstGeom prst="straightConnector1">
              <a:avLst/>
            </a:prstGeom>
            <a:noFill/>
            <a:ln w="38100" cap="flat" cmpd="sng" algn="ctr">
              <a:solidFill>
                <a:schemeClr val="tx2">
                  <a:lumMod val="50000"/>
                </a:schemeClr>
              </a:solidFill>
              <a:prstDash val="solid"/>
              <a:round/>
              <a:headEnd type="none" w="med" len="med"/>
              <a:tailEnd type="arrow"/>
            </a:ln>
            <a:effectLst/>
          </p:spPr>
        </p:cxnSp>
      </p:grpSp>
      <p:sp>
        <p:nvSpPr>
          <p:cNvPr id="201" name="Content Placeholder 2"/>
          <p:cNvSpPr txBox="1">
            <a:spLocks/>
          </p:cNvSpPr>
          <p:nvPr/>
        </p:nvSpPr>
        <p:spPr bwMode="auto">
          <a:xfrm>
            <a:off x="457200" y="1143000"/>
            <a:ext cx="8229600" cy="167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000" b="0" i="0" u="none" strike="noStrike" kern="0" cap="none" spc="0" normalizeH="0" baseline="0" noProof="0" dirty="0" smtClean="0">
                <a:ln>
                  <a:noFill/>
                </a:ln>
                <a:solidFill>
                  <a:schemeClr val="bg2">
                    <a:lumMod val="10000"/>
                  </a:schemeClr>
                </a:solidFill>
                <a:effectLst/>
                <a:uLnTx/>
                <a:uFillTx/>
                <a:latin typeface="+mn-lt"/>
                <a:ea typeface="+mn-ea"/>
                <a:cs typeface="+mn-cs"/>
              </a:rPr>
              <a:t>To analyze optimal mapping for a given application and physical topology, we need to understand the network contention due to shared links</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000" b="0" i="0" u="none" strike="noStrike" kern="0" cap="none" spc="0" normalizeH="0" baseline="0" noProof="0" dirty="0" smtClean="0">
                <a:ln>
                  <a:noFill/>
                </a:ln>
                <a:solidFill>
                  <a:schemeClr val="bg2">
                    <a:lumMod val="10000"/>
                  </a:schemeClr>
                </a:solidFill>
                <a:effectLst/>
                <a:uLnTx/>
                <a:uFillTx/>
                <a:latin typeface="+mn-lt"/>
                <a:ea typeface="+mn-ea"/>
                <a:cs typeface="+mn-cs"/>
              </a:rPr>
              <a:t>Map </a:t>
            </a:r>
            <a:r>
              <a:rPr lang="en-US" sz="2000" kern="0" dirty="0" smtClean="0">
                <a:solidFill>
                  <a:schemeClr val="bg2">
                    <a:lumMod val="10000"/>
                  </a:schemeClr>
                </a:solidFill>
              </a:rPr>
              <a:t>64</a:t>
            </a:r>
            <a:r>
              <a:rPr kumimoji="0" lang="en-US" sz="2000" b="0" i="0" u="none" strike="noStrike" kern="0" cap="none" spc="0" normalizeH="0" baseline="0" noProof="0" dirty="0" smtClean="0">
                <a:ln>
                  <a:noFill/>
                </a:ln>
                <a:solidFill>
                  <a:schemeClr val="bg2">
                    <a:lumMod val="10000"/>
                  </a:schemeClr>
                </a:solidFill>
                <a:effectLst/>
                <a:uLnTx/>
                <a:uFillTx/>
                <a:latin typeface="+mn-lt"/>
                <a:ea typeface="+mn-ea"/>
                <a:cs typeface="+mn-cs"/>
              </a:rPr>
              <a:t> x </a:t>
            </a:r>
            <a:r>
              <a:rPr lang="en-US" sz="2000" kern="0" dirty="0" smtClean="0">
                <a:solidFill>
                  <a:schemeClr val="bg2">
                    <a:lumMod val="10000"/>
                  </a:schemeClr>
                </a:solidFill>
              </a:rPr>
              <a:t>256</a:t>
            </a:r>
            <a:r>
              <a:rPr kumimoji="0" lang="en-US" sz="2000" b="0" i="0" u="none" strike="noStrike" kern="0" cap="none" spc="0" normalizeH="0" baseline="0" noProof="0" dirty="0" smtClean="0">
                <a:ln>
                  <a:noFill/>
                </a:ln>
                <a:solidFill>
                  <a:schemeClr val="bg2">
                    <a:lumMod val="10000"/>
                  </a:schemeClr>
                </a:solidFill>
                <a:effectLst/>
                <a:uLnTx/>
                <a:uFillTx/>
                <a:latin typeface="+mn-lt"/>
                <a:ea typeface="+mn-ea"/>
                <a:cs typeface="+mn-cs"/>
              </a:rPr>
              <a:t> 2D grid on a 4,096 nodes on a BG/P system – with partition dimensions 8 x 16 x32</a:t>
            </a:r>
          </a:p>
          <a:p>
            <a:pPr marL="742950" marR="0" lvl="1" indent="-285750" algn="l" defTabSz="914400" rtl="0" eaLnBrk="1" fontAlgn="base" latinLnBrk="0" hangingPunct="1">
              <a:lnSpc>
                <a:spcPct val="120000"/>
              </a:lnSpc>
              <a:spcBef>
                <a:spcPct val="20000"/>
              </a:spcBef>
              <a:spcAft>
                <a:spcPct val="0"/>
              </a:spcAft>
              <a:buClr>
                <a:srgbClr val="1F497D"/>
              </a:buClr>
              <a:buSzTx/>
              <a:buFontTx/>
              <a:buChar char="–"/>
              <a:tabLst/>
              <a:defRPr/>
            </a:pPr>
            <a:endParaRPr kumimoji="0" lang="en-US" sz="1800" b="0" i="0" u="none" strike="noStrike" kern="0" cap="none" spc="0" normalizeH="0" baseline="0" noProof="0" dirty="0">
              <a:ln>
                <a:noFill/>
              </a:ln>
              <a:solidFill>
                <a:schemeClr val="bg2">
                  <a:lumMod val="10000"/>
                </a:schemeClr>
              </a:solidFill>
              <a:effectLst/>
              <a:uLnTx/>
              <a:uFillTx/>
              <a:latin typeface="+mn-lt"/>
            </a:endParaRPr>
          </a:p>
        </p:txBody>
      </p:sp>
      <p:sp>
        <p:nvSpPr>
          <p:cNvPr id="202" name="Title 1"/>
          <p:cNvSpPr>
            <a:spLocks noGrp="1"/>
          </p:cNvSpPr>
          <p:nvPr>
            <p:ph type="title"/>
          </p:nvPr>
        </p:nvSpPr>
        <p:spPr>
          <a:xfrm>
            <a:off x="457200" y="274638"/>
            <a:ext cx="8229600" cy="792162"/>
          </a:xfrm>
        </p:spPr>
        <p:txBody>
          <a:bodyPr/>
          <a:lstStyle/>
          <a:p>
            <a:r>
              <a:rPr lang="en-US" dirty="0"/>
              <a:t>Intuition for Calculating Contention (</a:t>
            </a:r>
            <a:r>
              <a:rPr lang="en-US" dirty="0" smtClean="0"/>
              <a:t>TZYX </a:t>
            </a:r>
            <a:r>
              <a:rPr lang="en-US" dirty="0"/>
              <a:t>mapping)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Contention</a:t>
            </a:r>
            <a:endParaRPr lang="en-US" dirty="0"/>
          </a:p>
        </p:txBody>
      </p:sp>
      <p:sp>
        <p:nvSpPr>
          <p:cNvPr id="9" name="Content Placeholder 8"/>
          <p:cNvSpPr>
            <a:spLocks noGrp="1"/>
          </p:cNvSpPr>
          <p:nvPr>
            <p:ph idx="1"/>
          </p:nvPr>
        </p:nvSpPr>
        <p:spPr>
          <a:xfrm>
            <a:off x="457200" y="990600"/>
            <a:ext cx="8229600" cy="5334000"/>
          </a:xfrm>
        </p:spPr>
        <p:txBody>
          <a:bodyPr/>
          <a:lstStyle/>
          <a:p>
            <a:r>
              <a:rPr lang="en-US" dirty="0" smtClean="0"/>
              <a:t>Calculate link usage for each peer communication</a:t>
            </a:r>
          </a:p>
          <a:p>
            <a:pPr lvl="1"/>
            <a:r>
              <a:rPr lang="en-US" dirty="0" smtClean="0"/>
              <a:t>For each pair of processes, see how much data is sent over each link</a:t>
            </a:r>
          </a:p>
          <a:p>
            <a:pPr lvl="1"/>
            <a:r>
              <a:rPr lang="en-US" dirty="0" smtClean="0"/>
              <a:t>The link with the maximum amount of data communication is our bottleneck and represents our measure of contention</a:t>
            </a:r>
          </a:p>
          <a:p>
            <a:pPr lvl="2"/>
            <a:r>
              <a:rPr lang="en-US" dirty="0" smtClean="0"/>
              <a:t>Note that this is only valid when all processes communicate with their peers at the same time, but that is the common model applications use and is what this paper focuses on</a:t>
            </a:r>
          </a:p>
          <a:p>
            <a:pPr lvl="1"/>
            <a:r>
              <a:rPr lang="en-US" dirty="0" smtClean="0"/>
              <a:t>Requires O(P</a:t>
            </a:r>
            <a:r>
              <a:rPr lang="en-US" baseline="30000" dirty="0" smtClean="0"/>
              <a:t>2</a:t>
            </a:r>
            <a:r>
              <a:rPr lang="en-US" dirty="0" smtClean="0"/>
              <a:t>) computation with O(P) storage</a:t>
            </a:r>
          </a:p>
          <a:p>
            <a:r>
              <a:rPr lang="en-US" dirty="0" smtClean="0"/>
              <a:t>For symmetric communication, however, this can be done in close to O(P) time</a:t>
            </a:r>
          </a:p>
          <a:p>
            <a:pPr lvl="1"/>
            <a:r>
              <a:rPr lang="en-US" dirty="0" smtClean="0"/>
              <a:t>This is because of the similarity in link usage between processes</a:t>
            </a:r>
          </a:p>
          <a:p>
            <a:pPr lvl="1"/>
            <a:r>
              <a:rPr lang="en-US" dirty="0" smtClean="0"/>
              <a:t>Data communication over links is similar, but shifted by one hop</a:t>
            </a:r>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lstStyle/>
          <a:p>
            <a:r>
              <a:rPr lang="en-US" dirty="0" smtClean="0"/>
              <a:t>Power and Cost Constraints on Large-scale Machines</a:t>
            </a:r>
            <a:endParaRPr lang="en-US" dirty="0"/>
          </a:p>
        </p:txBody>
      </p:sp>
      <p:sp>
        <p:nvSpPr>
          <p:cNvPr id="3" name="Content Placeholder 2"/>
          <p:cNvSpPr>
            <a:spLocks noGrp="1"/>
          </p:cNvSpPr>
          <p:nvPr>
            <p:ph idx="1"/>
          </p:nvPr>
        </p:nvSpPr>
        <p:spPr>
          <a:xfrm>
            <a:off x="457200" y="990600"/>
            <a:ext cx="8229600" cy="5334000"/>
          </a:xfrm>
        </p:spPr>
        <p:txBody>
          <a:bodyPr/>
          <a:lstStyle/>
          <a:p>
            <a:r>
              <a:rPr lang="en-US" dirty="0" smtClean="0"/>
              <a:t>Massive scale machines available today</a:t>
            </a:r>
          </a:p>
          <a:p>
            <a:pPr lvl="1"/>
            <a:r>
              <a:rPr lang="en-US" dirty="0" smtClean="0"/>
              <a:t>Machines with 500,000 cores already available</a:t>
            </a:r>
          </a:p>
          <a:p>
            <a:pPr lvl="1"/>
            <a:r>
              <a:rPr lang="en-US" dirty="0" smtClean="0"/>
              <a:t>Upcoming machines expected to have a few million cores (e.g., the Sequoia BG/Q machine at LLNL is expected to have 1.6 million cores)</a:t>
            </a:r>
          </a:p>
          <a:p>
            <a:pPr lvl="1"/>
            <a:r>
              <a:rPr lang="en-US" dirty="0" err="1" smtClean="0"/>
              <a:t>Exascale</a:t>
            </a:r>
            <a:r>
              <a:rPr lang="en-US" dirty="0" smtClean="0"/>
              <a:t> machines might have close to a billion cores</a:t>
            </a:r>
          </a:p>
          <a:p>
            <a:r>
              <a:rPr lang="en-US" dirty="0" smtClean="0"/>
              <a:t>For machines of this scale, it is impractical to assume that all system resources will increase at the same rate</a:t>
            </a:r>
          </a:p>
          <a:p>
            <a:pPr lvl="1"/>
            <a:r>
              <a:rPr lang="en-US" dirty="0" smtClean="0"/>
              <a:t>Caches, memory, floating point units, instruction decoders</a:t>
            </a:r>
          </a:p>
          <a:p>
            <a:r>
              <a:rPr lang="en-US" dirty="0" smtClean="0"/>
              <a:t>Network is no exception:</a:t>
            </a:r>
          </a:p>
          <a:p>
            <a:pPr lvl="1"/>
            <a:r>
              <a:rPr lang="en-US" dirty="0" smtClean="0"/>
              <a:t>Many of the largest machines in the world are moving away from fat-tree topologies to “scalable” topologies (typically torus topologies)</a:t>
            </a:r>
          </a:p>
          <a:p>
            <a:pPr lvl="2"/>
            <a:r>
              <a:rPr lang="en-US" dirty="0" smtClean="0"/>
              <a:t>Lesser bisection bandwidth, but linearly increasing cost</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extLst>
      <p:ext uri="{BB962C8B-B14F-4D97-AF65-F5344CB8AC3E}">
        <p14:creationId xmlns:p14="http://schemas.microsoft.com/office/powerpoint/2010/main" xmlns="" val="2104601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Roadmap</a:t>
            </a:r>
            <a:endParaRPr lang="en-US" dirty="0"/>
          </a:p>
        </p:txBody>
      </p:sp>
      <p:sp>
        <p:nvSpPr>
          <p:cNvPr id="3" name="Content Placeholder 2"/>
          <p:cNvSpPr>
            <a:spLocks noGrp="1"/>
          </p:cNvSpPr>
          <p:nvPr>
            <p:ph idx="1"/>
          </p:nvPr>
        </p:nvSpPr>
        <p:spPr/>
        <p:txBody>
          <a:bodyPr/>
          <a:lstStyle/>
          <a:p>
            <a:pPr>
              <a:lnSpc>
                <a:spcPct val="140000"/>
              </a:lnSpc>
            </a:pPr>
            <a:r>
              <a:rPr lang="en-US" dirty="0" smtClean="0">
                <a:solidFill>
                  <a:schemeClr val="bg1">
                    <a:lumMod val="75000"/>
                  </a:schemeClr>
                </a:solidFill>
              </a:rPr>
              <a:t>Motivation</a:t>
            </a:r>
          </a:p>
          <a:p>
            <a:pPr>
              <a:lnSpc>
                <a:spcPct val="140000"/>
              </a:lnSpc>
            </a:pPr>
            <a:r>
              <a:rPr lang="en-US" dirty="0" smtClean="0">
                <a:solidFill>
                  <a:schemeClr val="bg1">
                    <a:lumMod val="75000"/>
                  </a:schemeClr>
                </a:solidFill>
              </a:rPr>
              <a:t>Understanding the Complexity in Process Mapping</a:t>
            </a:r>
          </a:p>
          <a:p>
            <a:pPr>
              <a:lnSpc>
                <a:spcPct val="140000"/>
              </a:lnSpc>
            </a:pPr>
            <a:r>
              <a:rPr lang="en-US" dirty="0" smtClean="0">
                <a:solidFill>
                  <a:schemeClr val="bg1">
                    <a:lumMod val="75000"/>
                  </a:schemeClr>
                </a:solidFill>
              </a:rPr>
              <a:t>Contention Analysis</a:t>
            </a:r>
          </a:p>
          <a:p>
            <a:pPr>
              <a:lnSpc>
                <a:spcPct val="140000"/>
              </a:lnSpc>
            </a:pPr>
            <a:r>
              <a:rPr lang="en-US" b="1" dirty="0" smtClean="0">
                <a:solidFill>
                  <a:schemeClr val="accent1">
                    <a:lumMod val="50000"/>
                  </a:schemeClr>
                </a:solidFill>
              </a:rPr>
              <a:t>Experiments and Analysis</a:t>
            </a:r>
          </a:p>
          <a:p>
            <a:pPr>
              <a:lnSpc>
                <a:spcPct val="140000"/>
              </a:lnSpc>
            </a:pPr>
            <a:r>
              <a:rPr lang="en-US" dirty="0" smtClean="0"/>
              <a:t>Concluding Remarks</a:t>
            </a:r>
          </a:p>
          <a:p>
            <a:pPr>
              <a:lnSpc>
                <a:spcPct val="140000"/>
              </a:lnSpc>
              <a:buNone/>
            </a:pPr>
            <a:endParaRPr lang="en-US" dirty="0" smtClean="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Analysis</a:t>
            </a:r>
            <a:endParaRPr lang="en-US" dirty="0"/>
          </a:p>
        </p:txBody>
      </p:sp>
      <p:sp>
        <p:nvSpPr>
          <p:cNvPr id="3" name="Content Placeholder 2"/>
          <p:cNvSpPr>
            <a:spLocks noGrp="1"/>
          </p:cNvSpPr>
          <p:nvPr>
            <p:ph idx="1"/>
          </p:nvPr>
        </p:nvSpPr>
        <p:spPr/>
        <p:txBody>
          <a:bodyPr/>
          <a:lstStyle/>
          <a:p>
            <a:r>
              <a:rPr lang="en-US" dirty="0" smtClean="0"/>
              <a:t>Study and analyze the impact of various mappings with varying system size</a:t>
            </a:r>
          </a:p>
          <a:p>
            <a:pPr lvl="1"/>
            <a:r>
              <a:rPr lang="en-US" dirty="0" smtClean="0"/>
              <a:t>Micro-benchmarks</a:t>
            </a:r>
          </a:p>
          <a:p>
            <a:pPr lvl="1"/>
            <a:r>
              <a:rPr lang="en-US" dirty="0" smtClean="0"/>
              <a:t>Applications</a:t>
            </a:r>
          </a:p>
          <a:p>
            <a:r>
              <a:rPr lang="en-US" dirty="0" smtClean="0"/>
              <a:t>Demonstrates the performance achieved by our automatic process mapping model</a:t>
            </a:r>
          </a:p>
          <a:p>
            <a:pPr lvl="1">
              <a:buNone/>
            </a:pPr>
            <a:endParaRPr lang="en-US" dirty="0" smtClean="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Micro-benchmark-based Evaluation</a:t>
            </a:r>
            <a:endParaRPr lang="en-US" dirty="0"/>
          </a:p>
        </p:txBody>
      </p:sp>
      <p:sp>
        <p:nvSpPr>
          <p:cNvPr id="3" name="Content Placeholder 2"/>
          <p:cNvSpPr>
            <a:spLocks noGrp="1"/>
          </p:cNvSpPr>
          <p:nvPr>
            <p:ph idx="1"/>
          </p:nvPr>
        </p:nvSpPr>
        <p:spPr/>
        <p:txBody>
          <a:bodyPr/>
          <a:lstStyle/>
          <a:p>
            <a:r>
              <a:rPr lang="en-US" dirty="0" smtClean="0"/>
              <a:t>2D logical nearest neighbor communication</a:t>
            </a:r>
          </a:p>
          <a:p>
            <a:r>
              <a:rPr lang="en-US" dirty="0" smtClean="0"/>
              <a:t>3D logical nearest neighbor communication</a:t>
            </a:r>
          </a:p>
          <a:p>
            <a:pPr lvl="1"/>
            <a:r>
              <a:rPr lang="en-US" dirty="0" smtClean="0"/>
              <a:t>Both use star stencils </a:t>
            </a:r>
            <a:r>
              <a:rPr lang="en-US" dirty="0" smtClean="0">
                <a:sym typeface="Wingdings" pitchFamily="2" charset="2"/>
              </a:rPr>
              <a:t> each process has (3</a:t>
            </a:r>
            <a:r>
              <a:rPr lang="en-US" baseline="30000" dirty="0" smtClean="0">
                <a:sym typeface="Wingdings" pitchFamily="2" charset="2"/>
              </a:rPr>
              <a:t>d</a:t>
            </a:r>
            <a:r>
              <a:rPr lang="en-US" dirty="0" smtClean="0">
                <a:sym typeface="Wingdings" pitchFamily="2" charset="2"/>
              </a:rPr>
              <a:t>-1) neighbors, where </a:t>
            </a:r>
            <a:r>
              <a:rPr lang="en-US" i="1" dirty="0" smtClean="0">
                <a:sym typeface="Wingdings" pitchFamily="2" charset="2"/>
              </a:rPr>
              <a:t>d</a:t>
            </a:r>
            <a:r>
              <a:rPr lang="en-US" dirty="0" smtClean="0">
                <a:sym typeface="Wingdings" pitchFamily="2" charset="2"/>
              </a:rPr>
              <a:t> is logical process grid dimensionality</a:t>
            </a:r>
          </a:p>
          <a:p>
            <a:r>
              <a:rPr lang="en-US" dirty="0" smtClean="0">
                <a:sym typeface="Wingdings" pitchFamily="2" charset="2"/>
              </a:rPr>
              <a:t>Nearest neighbor communication</a:t>
            </a:r>
          </a:p>
          <a:p>
            <a:pPr lvl="1"/>
            <a:r>
              <a:rPr lang="en-US" dirty="0" smtClean="0">
                <a:sym typeface="Wingdings" pitchFamily="2" charset="2"/>
              </a:rPr>
              <a:t>Each process does point-to-point exchange of some data with its logical neighbors in 2D or 3D plane</a:t>
            </a:r>
          </a:p>
          <a:p>
            <a:pPr lvl="1"/>
            <a:r>
              <a:rPr lang="en-US" dirty="0" smtClean="0">
                <a:sym typeface="Wingdings" pitchFamily="2" charset="2"/>
              </a:rPr>
              <a:t>In real applications, this data (typically) corresponds to</a:t>
            </a:r>
            <a:r>
              <a:rPr lang="en-US" i="1" dirty="0" smtClean="0">
                <a:sym typeface="Wingdings" pitchFamily="2" charset="2"/>
              </a:rPr>
              <a:t> ghost cells</a:t>
            </a:r>
            <a:r>
              <a:rPr lang="en-US" dirty="0" smtClean="0">
                <a:sym typeface="Wingdings" pitchFamily="2" charset="2"/>
              </a:rPr>
              <a:t>, bordering data points between two processes</a:t>
            </a:r>
          </a:p>
          <a:p>
            <a:r>
              <a:rPr lang="en-US" dirty="0" smtClean="0">
                <a:sym typeface="Wingdings" pitchFamily="2" charset="2"/>
              </a:rPr>
              <a:t>Studied effects of varying data size on up to 128K cores with various mappings</a:t>
            </a:r>
            <a:endParaRPr lang="en-US" dirty="0" smtClean="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Communication benchmark performance</a:t>
            </a:r>
            <a:endParaRPr lang="en-US" dirty="0"/>
          </a:p>
        </p:txBody>
      </p:sp>
      <p:graphicFrame>
        <p:nvGraphicFramePr>
          <p:cNvPr id="6" name="Content Placeholder 5"/>
          <p:cNvGraphicFramePr>
            <a:graphicFrameLocks noGrp="1"/>
          </p:cNvGraphicFramePr>
          <p:nvPr>
            <p:ph sz="half" idx="1"/>
          </p:nvPr>
        </p:nvGraphicFramePr>
        <p:xfrm>
          <a:off x="152400" y="1143000"/>
          <a:ext cx="4343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3"/>
          </p:nvPr>
        </p:nvSpPr>
        <p:spPr/>
        <p:txBody>
          <a:bodyPr/>
          <a:lstStyle/>
          <a:p>
            <a:r>
              <a:rPr lang="en-US" smtClean="0"/>
              <a:t>ISC (06/22/2011)</a:t>
            </a:r>
            <a:endParaRPr lang="en-US" dirty="0"/>
          </a:p>
        </p:txBody>
      </p:sp>
      <p:graphicFrame>
        <p:nvGraphicFramePr>
          <p:cNvPr id="7" name="Content Placeholder 5"/>
          <p:cNvGraphicFramePr>
            <a:graphicFrameLocks noGrp="1"/>
          </p:cNvGraphicFramePr>
          <p:nvPr>
            <p:ph sz="half" idx="1"/>
          </p:nvPr>
        </p:nvGraphicFramePr>
        <p:xfrm>
          <a:off x="4572000" y="1143000"/>
          <a:ext cx="4343400" cy="5105400"/>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5791200" y="1981200"/>
            <a:ext cx="3048000" cy="2209800"/>
            <a:chOff x="5791200" y="1981200"/>
            <a:chExt cx="3048000" cy="2209800"/>
          </a:xfrm>
        </p:grpSpPr>
        <p:sp>
          <p:nvSpPr>
            <p:cNvPr id="9" name="Oval 8"/>
            <p:cNvSpPr/>
            <p:nvPr/>
          </p:nvSpPr>
          <p:spPr bwMode="auto">
            <a:xfrm>
              <a:off x="8534400" y="1981200"/>
              <a:ext cx="304800" cy="22098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ndParaRPr>
            </a:p>
          </p:txBody>
        </p:sp>
        <p:sp>
          <p:nvSpPr>
            <p:cNvPr id="10" name="Rounded Rectangle 9"/>
            <p:cNvSpPr/>
            <p:nvPr/>
          </p:nvSpPr>
          <p:spPr bwMode="auto">
            <a:xfrm>
              <a:off x="5791200" y="2057400"/>
              <a:ext cx="2209800" cy="19050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Calibri" pitchFamily="34" charset="0"/>
                </a:rPr>
                <a:t>7-fold performance difference </a:t>
              </a:r>
              <a:r>
                <a:rPr kumimoji="0" lang="en-US" sz="1600" b="1" i="0" u="none" strike="noStrike" cap="none" normalizeH="0" baseline="0" dirty="0" smtClean="0">
                  <a:ln>
                    <a:noFill/>
                  </a:ln>
                  <a:solidFill>
                    <a:srgbClr val="FF0000"/>
                  </a:solidFill>
                  <a:effectLst/>
                  <a:latin typeface="Calibri" pitchFamily="34" charset="0"/>
                  <a:sym typeface="Wingdings" pitchFamily="2" charset="2"/>
                </a:rPr>
                <a:t></a:t>
              </a:r>
              <a:endParaRPr kumimoji="0" lang="en-US" sz="1600" b="1" i="0" u="none" strike="noStrike" cap="none" normalizeH="0" baseline="0" dirty="0" smtClean="0">
                <a:ln>
                  <a:noFill/>
                </a:ln>
                <a:solidFill>
                  <a:srgbClr val="FF0000"/>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rgbClr val="FF0000"/>
                  </a:solidFill>
                  <a:latin typeface="Calibri" pitchFamily="34" charset="0"/>
                </a:rPr>
                <a:t>due to increased contention count, O(N) link increase but O(N</a:t>
              </a:r>
              <a:r>
                <a:rPr lang="en-US" sz="1600" b="1" baseline="30000" dirty="0" smtClean="0">
                  <a:solidFill>
                    <a:srgbClr val="FF0000"/>
                  </a:solidFill>
                  <a:latin typeface="Calibri" pitchFamily="34" charset="0"/>
                </a:rPr>
                <a:t>2</a:t>
              </a:r>
              <a:r>
                <a:rPr lang="en-US" sz="1600" b="1" dirty="0" smtClean="0">
                  <a:solidFill>
                    <a:srgbClr val="FF0000"/>
                  </a:solidFill>
                  <a:latin typeface="Calibri" pitchFamily="34" charset="0"/>
                </a:rPr>
                <a:t>) process increase</a:t>
              </a:r>
              <a:endParaRPr kumimoji="0" lang="en-US" sz="1600" b="1" i="0" u="none" strike="noStrike" cap="none" normalizeH="0" baseline="0" dirty="0" smtClean="0">
                <a:ln>
                  <a:noFill/>
                </a:ln>
                <a:solidFill>
                  <a:srgbClr val="FF0000"/>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600" b="1" dirty="0" smtClean="0">
                <a:solidFill>
                  <a:srgbClr val="FF0000"/>
                </a:solidFill>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FF0000"/>
                </a:solidFill>
                <a:effectLst/>
                <a:latin typeface="Calibri" pitchFamily="34" charset="0"/>
              </a:endParaRPr>
            </a:p>
          </p:txBody>
        </p:sp>
        <p:cxnSp>
          <p:nvCxnSpPr>
            <p:cNvPr id="11" name="Straight Arrow Connector 10"/>
            <p:cNvCxnSpPr>
              <a:stCxn id="10" idx="3"/>
            </p:cNvCxnSpPr>
            <p:nvPr/>
          </p:nvCxnSpPr>
          <p:spPr bwMode="auto">
            <a:xfrm flipV="1">
              <a:off x="8001000" y="2438400"/>
              <a:ext cx="838200" cy="571500"/>
            </a:xfrm>
            <a:prstGeom prst="straightConnector1">
              <a:avLst/>
            </a:prstGeom>
            <a:noFill/>
            <a:ln w="38100" cap="flat" cmpd="sng" algn="ctr">
              <a:solidFill>
                <a:schemeClr val="tx2">
                  <a:lumMod val="50000"/>
                </a:schemeClr>
              </a:solidFill>
              <a:prstDash val="solid"/>
              <a:round/>
              <a:headEnd type="none" w="med" len="med"/>
              <a:tailEnd type="arrow"/>
            </a:ln>
            <a:effectLst/>
          </p:spPr>
        </p:cxnSp>
      </p:grpSp>
      <p:grpSp>
        <p:nvGrpSpPr>
          <p:cNvPr id="47" name="Group 46"/>
          <p:cNvGrpSpPr/>
          <p:nvPr/>
        </p:nvGrpSpPr>
        <p:grpSpPr>
          <a:xfrm>
            <a:off x="3733800" y="3733800"/>
            <a:ext cx="5105400" cy="2743200"/>
            <a:chOff x="3733800" y="3733800"/>
            <a:chExt cx="5105400" cy="2743200"/>
          </a:xfrm>
        </p:grpSpPr>
        <p:sp>
          <p:nvSpPr>
            <p:cNvPr id="33" name="Oval 32"/>
            <p:cNvSpPr/>
            <p:nvPr/>
          </p:nvSpPr>
          <p:spPr bwMode="auto">
            <a:xfrm>
              <a:off x="4114800" y="3733800"/>
              <a:ext cx="304800" cy="4572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34" name="Rounded Rectangle 33"/>
            <p:cNvSpPr/>
            <p:nvPr/>
          </p:nvSpPr>
          <p:spPr bwMode="auto">
            <a:xfrm>
              <a:off x="3733800" y="5943600"/>
              <a:ext cx="2438400" cy="5334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Calibri" pitchFamily="34" charset="0"/>
                </a:rPr>
                <a:t>CDL</a:t>
              </a:r>
              <a:r>
                <a:rPr kumimoji="0" lang="en-US" sz="1600" b="1" i="0" u="none" strike="noStrike" cap="none" normalizeH="0" dirty="0" smtClean="0">
                  <a:ln>
                    <a:noFill/>
                  </a:ln>
                  <a:solidFill>
                    <a:srgbClr val="FF0000"/>
                  </a:solidFill>
                  <a:effectLst/>
                  <a:latin typeface="Calibri" pitchFamily="34" charset="0"/>
                </a:rPr>
                <a:t> model picks most optimal mapping</a:t>
              </a:r>
              <a:endParaRPr kumimoji="0" lang="en-US" sz="1600" b="1" i="0" u="none" strike="noStrike" cap="none" normalizeH="0" baseline="0" dirty="0" smtClean="0">
                <a:ln>
                  <a:noFill/>
                </a:ln>
                <a:solidFill>
                  <a:srgbClr val="FF0000"/>
                </a:solidFill>
                <a:effectLst/>
                <a:latin typeface="Calibri" pitchFamily="34" charset="0"/>
              </a:endParaRPr>
            </a:p>
          </p:txBody>
        </p:sp>
        <p:cxnSp>
          <p:nvCxnSpPr>
            <p:cNvPr id="35" name="Straight Arrow Connector 34"/>
            <p:cNvCxnSpPr>
              <a:stCxn id="34" idx="0"/>
              <a:endCxn id="33" idx="6"/>
            </p:cNvCxnSpPr>
            <p:nvPr/>
          </p:nvCxnSpPr>
          <p:spPr bwMode="auto">
            <a:xfrm rot="16200000" flipV="1">
              <a:off x="3695700" y="4686300"/>
              <a:ext cx="1981200" cy="533400"/>
            </a:xfrm>
            <a:prstGeom prst="straightConnector1">
              <a:avLst/>
            </a:prstGeom>
            <a:noFill/>
            <a:ln w="38100" cap="flat" cmpd="sng" algn="ctr">
              <a:solidFill>
                <a:schemeClr val="tx2">
                  <a:lumMod val="50000"/>
                </a:schemeClr>
              </a:solidFill>
              <a:prstDash val="solid"/>
              <a:round/>
              <a:headEnd type="none" w="med" len="med"/>
              <a:tailEnd type="arrow"/>
            </a:ln>
            <a:effectLst/>
          </p:spPr>
        </p:cxnSp>
        <p:sp>
          <p:nvSpPr>
            <p:cNvPr id="40" name="Oval 39"/>
            <p:cNvSpPr/>
            <p:nvPr/>
          </p:nvSpPr>
          <p:spPr bwMode="auto">
            <a:xfrm>
              <a:off x="8534400" y="4114800"/>
              <a:ext cx="304800" cy="4572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cxnSp>
          <p:nvCxnSpPr>
            <p:cNvPr id="43" name="Straight Arrow Connector 42"/>
            <p:cNvCxnSpPr>
              <a:stCxn id="34" idx="0"/>
              <a:endCxn id="40" idx="2"/>
            </p:cNvCxnSpPr>
            <p:nvPr/>
          </p:nvCxnSpPr>
          <p:spPr bwMode="auto">
            <a:xfrm rot="5400000" flipH="1" flipV="1">
              <a:off x="5943600" y="3352800"/>
              <a:ext cx="1600200" cy="3581400"/>
            </a:xfrm>
            <a:prstGeom prst="straightConnector1">
              <a:avLst/>
            </a:prstGeom>
            <a:noFill/>
            <a:ln w="38100" cap="flat" cmpd="sng" algn="ctr">
              <a:solidFill>
                <a:schemeClr val="tx2">
                  <a:lumMod val="50000"/>
                </a:schemeClr>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Communication benchmark performance</a:t>
            </a:r>
            <a:endParaRPr lang="en-US" dirty="0"/>
          </a:p>
        </p:txBody>
      </p:sp>
      <p:graphicFrame>
        <p:nvGraphicFramePr>
          <p:cNvPr id="6" name="Content Placeholder 5"/>
          <p:cNvGraphicFramePr>
            <a:graphicFrameLocks noGrp="1"/>
          </p:cNvGraphicFramePr>
          <p:nvPr>
            <p:ph sz="half" idx="1"/>
          </p:nvPr>
        </p:nvGraphicFramePr>
        <p:xfrm>
          <a:off x="152400" y="1143000"/>
          <a:ext cx="4343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3"/>
          </p:nvPr>
        </p:nvSpPr>
        <p:spPr/>
        <p:txBody>
          <a:bodyPr/>
          <a:lstStyle/>
          <a:p>
            <a:r>
              <a:rPr lang="en-US" smtClean="0"/>
              <a:t>ISC (06/22/2011)</a:t>
            </a:r>
            <a:endParaRPr lang="en-US" dirty="0"/>
          </a:p>
        </p:txBody>
      </p:sp>
      <p:graphicFrame>
        <p:nvGraphicFramePr>
          <p:cNvPr id="7" name="Content Placeholder 5"/>
          <p:cNvGraphicFramePr>
            <a:graphicFrameLocks noGrp="1"/>
          </p:cNvGraphicFramePr>
          <p:nvPr>
            <p:ph sz="half" idx="1"/>
          </p:nvPr>
        </p:nvGraphicFramePr>
        <p:xfrm>
          <a:off x="4572000" y="1143000"/>
          <a:ext cx="4343400" cy="5105400"/>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5791200" y="1981200"/>
            <a:ext cx="3048000" cy="2438400"/>
            <a:chOff x="5791200" y="1981200"/>
            <a:chExt cx="3048000" cy="2209800"/>
          </a:xfrm>
        </p:grpSpPr>
        <p:sp>
          <p:nvSpPr>
            <p:cNvPr id="9" name="Oval 8"/>
            <p:cNvSpPr/>
            <p:nvPr/>
          </p:nvSpPr>
          <p:spPr bwMode="auto">
            <a:xfrm>
              <a:off x="8534400" y="1981200"/>
              <a:ext cx="304800" cy="22098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ndParaRPr>
            </a:p>
          </p:txBody>
        </p:sp>
        <p:sp>
          <p:nvSpPr>
            <p:cNvPr id="10" name="Rounded Rectangle 9"/>
            <p:cNvSpPr/>
            <p:nvPr/>
          </p:nvSpPr>
          <p:spPr bwMode="auto">
            <a:xfrm>
              <a:off x="5791200" y="2057400"/>
              <a:ext cx="2438400" cy="1235869"/>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Calibri" pitchFamily="34" charset="0"/>
                </a:rPr>
                <a:t>Performance difference</a:t>
              </a:r>
            </a:p>
            <a:p>
              <a:pPr marL="342900" marR="0" indent="-342900" defTabSz="914400" rtl="0" eaLnBrk="1" fontAlgn="base" latinLnBrk="0" hangingPunct="1">
                <a:lnSpc>
                  <a:spcPct val="100000"/>
                </a:lnSpc>
                <a:spcBef>
                  <a:spcPct val="0"/>
                </a:spcBef>
                <a:spcAft>
                  <a:spcPct val="0"/>
                </a:spcAft>
                <a:buClrTx/>
                <a:buSzTx/>
                <a:buFont typeface="Arial" pitchFamily="34" charset="0"/>
                <a:buChar char="•"/>
                <a:tabLst/>
              </a:pPr>
              <a:r>
                <a:rPr lang="en-US" sz="1600" b="1" dirty="0" smtClean="0">
                  <a:solidFill>
                    <a:srgbClr val="FF0000"/>
                  </a:solidFill>
                  <a:latin typeface="Calibri" pitchFamily="34" charset="0"/>
                </a:rPr>
                <a:t>Increases with system size</a:t>
              </a:r>
            </a:p>
            <a:p>
              <a:pPr marL="342900" marR="0" indent="-342900" defTabSz="914400" rtl="0" eaLnBrk="1" fontAlgn="base" latinLnBrk="0" hangingPunct="1">
                <a:lnSpc>
                  <a:spcPct val="100000"/>
                </a:lnSpc>
                <a:spcBef>
                  <a:spcPct val="0"/>
                </a:spcBef>
                <a:spcAft>
                  <a:spcPct val="0"/>
                </a:spcAft>
                <a:buClrTx/>
                <a:buSzTx/>
                <a:buFont typeface="Arial" pitchFamily="34" charset="0"/>
                <a:buChar char="•"/>
                <a:tabLst/>
              </a:pPr>
              <a:r>
                <a:rPr lang="en-US" sz="1600" b="1" dirty="0" smtClean="0">
                  <a:solidFill>
                    <a:srgbClr val="FF0000"/>
                  </a:solidFill>
                  <a:latin typeface="Calibri" pitchFamily="34" charset="0"/>
                </a:rPr>
                <a:t>Increases with message size</a:t>
              </a:r>
            </a:p>
            <a:p>
              <a:pPr marL="342900" marR="0" indent="-342900" defTabSz="914400" rtl="0" eaLnBrk="1" fontAlgn="base" latinLnBrk="0" hangingPunct="1">
                <a:lnSpc>
                  <a:spcPct val="100000"/>
                </a:lnSpc>
                <a:spcBef>
                  <a:spcPct val="0"/>
                </a:spcBef>
                <a:spcAft>
                  <a:spcPct val="0"/>
                </a:spcAft>
                <a:buClrTx/>
                <a:buSzTx/>
                <a:buFontTx/>
                <a:buAutoNum type="arabicPeriod"/>
                <a:tabLst/>
              </a:pPr>
              <a:endParaRPr kumimoji="0" lang="en-US" sz="1600" b="1" i="0" u="none" strike="noStrike" cap="none" normalizeH="0" baseline="0" dirty="0" smtClean="0">
                <a:ln>
                  <a:noFill/>
                </a:ln>
                <a:solidFill>
                  <a:srgbClr val="FF0000"/>
                </a:solidFill>
                <a:effectLst/>
                <a:latin typeface="Calibri" pitchFamily="34" charset="0"/>
              </a:endParaRPr>
            </a:p>
            <a:p>
              <a:pPr marL="0" marR="0" indent="0" defTabSz="914400" rtl="0" eaLnBrk="1" fontAlgn="base" latinLnBrk="0" hangingPunct="1">
                <a:lnSpc>
                  <a:spcPct val="100000"/>
                </a:lnSpc>
                <a:spcBef>
                  <a:spcPct val="0"/>
                </a:spcBef>
                <a:spcAft>
                  <a:spcPct val="0"/>
                </a:spcAft>
                <a:buClrTx/>
                <a:buSzTx/>
                <a:buFontTx/>
                <a:buNone/>
                <a:tabLst/>
              </a:pPr>
              <a:endParaRPr lang="en-US" sz="1600" b="1" dirty="0" smtClean="0">
                <a:solidFill>
                  <a:srgbClr val="FF0000"/>
                </a:solidFill>
                <a:latin typeface="Calibri" pitchFamily="34"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FF0000"/>
                </a:solidFill>
                <a:effectLst/>
                <a:latin typeface="Calibri" pitchFamily="34" charset="0"/>
              </a:endParaRPr>
            </a:p>
          </p:txBody>
        </p:sp>
        <p:cxnSp>
          <p:nvCxnSpPr>
            <p:cNvPr id="11" name="Straight Arrow Connector 10"/>
            <p:cNvCxnSpPr>
              <a:stCxn id="10" idx="3"/>
            </p:cNvCxnSpPr>
            <p:nvPr/>
          </p:nvCxnSpPr>
          <p:spPr bwMode="auto">
            <a:xfrm flipV="1">
              <a:off x="8229600" y="2533650"/>
              <a:ext cx="304800" cy="141685"/>
            </a:xfrm>
            <a:prstGeom prst="straightConnector1">
              <a:avLst/>
            </a:prstGeom>
            <a:noFill/>
            <a:ln w="38100" cap="flat" cmpd="sng" algn="ctr">
              <a:solidFill>
                <a:schemeClr val="tx2">
                  <a:lumMod val="50000"/>
                </a:schemeClr>
              </a:solidFill>
              <a:prstDash val="solid"/>
              <a:round/>
              <a:headEnd type="none" w="med" len="med"/>
              <a:tailEnd type="arrow"/>
            </a:ln>
            <a:effectLst/>
          </p:spPr>
        </p:cxnSp>
      </p:grpSp>
      <p:sp>
        <p:nvSpPr>
          <p:cNvPr id="15" name="Rounded Rectangle 14"/>
          <p:cNvSpPr/>
          <p:nvPr/>
        </p:nvSpPr>
        <p:spPr bwMode="auto">
          <a:xfrm>
            <a:off x="1524000" y="2286000"/>
            <a:ext cx="2209800" cy="982717"/>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Calibri" pitchFamily="34" charset="0"/>
              </a:rPr>
              <a:t>Same trends as 2D communication benchmarks</a:t>
            </a:r>
            <a:endParaRPr lang="en-US" sz="1600" b="1" dirty="0" smtClean="0">
              <a:solidFill>
                <a:srgbClr val="FF0000"/>
              </a:solidFill>
              <a:latin typeface="Calibri" pitchFamily="34" charset="0"/>
            </a:endParaRPr>
          </a:p>
          <a:p>
            <a:pPr marL="342900" marR="0" indent="-342900" algn="ctr" defTabSz="914400" rtl="0" eaLnBrk="1" fontAlgn="base" latinLnBrk="0" hangingPunct="1">
              <a:lnSpc>
                <a:spcPct val="100000"/>
              </a:lnSpc>
              <a:spcBef>
                <a:spcPct val="0"/>
              </a:spcBef>
              <a:spcAft>
                <a:spcPct val="0"/>
              </a:spcAft>
              <a:buClrTx/>
              <a:buSzTx/>
              <a:buFontTx/>
              <a:buAutoNum type="arabicPeriod"/>
              <a:tabLst/>
            </a:pPr>
            <a:endParaRPr kumimoji="0" lang="en-US" sz="1600" b="1" i="0" u="none" strike="noStrike" cap="none" normalizeH="0" baseline="0" dirty="0" smtClean="0">
              <a:ln>
                <a:noFill/>
              </a:ln>
              <a:solidFill>
                <a:srgbClr val="FF0000"/>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600" b="1" dirty="0" smtClean="0">
              <a:solidFill>
                <a:srgbClr val="FF0000"/>
              </a:solidFill>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FF0000"/>
              </a:solidFill>
              <a:effectLst/>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kernel evaluation – P3DFFT</a:t>
            </a:r>
            <a:endParaRPr lang="en-US" dirty="0"/>
          </a:p>
        </p:txBody>
      </p:sp>
      <p:sp>
        <p:nvSpPr>
          <p:cNvPr id="7" name="Content Placeholder 6"/>
          <p:cNvSpPr>
            <a:spLocks noGrp="1"/>
          </p:cNvSpPr>
          <p:nvPr>
            <p:ph idx="1"/>
          </p:nvPr>
        </p:nvSpPr>
        <p:spPr>
          <a:xfrm>
            <a:off x="457200" y="1143000"/>
            <a:ext cx="5562600" cy="5181600"/>
          </a:xfrm>
        </p:spPr>
        <p:txBody>
          <a:bodyPr/>
          <a:lstStyle/>
          <a:p>
            <a:r>
              <a:rPr lang="en-US" dirty="0" smtClean="0"/>
              <a:t>P3DFFT: A popular implementation of parallel 3D FFT algorithm to compute Fast Fourier transform, when applied to 3D volume space</a:t>
            </a:r>
          </a:p>
          <a:p>
            <a:pPr lvl="1"/>
            <a:r>
              <a:rPr lang="en-US" dirty="0" smtClean="0"/>
              <a:t>Computing 1D Fourier transform in each of the 3 dimensions</a:t>
            </a:r>
          </a:p>
          <a:p>
            <a:r>
              <a:rPr lang="en-US" dirty="0" smtClean="0"/>
              <a:t>Communication pattern is dimension-wise</a:t>
            </a:r>
          </a:p>
          <a:p>
            <a:pPr lvl="1"/>
            <a:r>
              <a:rPr lang="en-US" dirty="0" smtClean="0"/>
              <a:t>That is, each process communicates with all processes in its X and Y (logical) dimensions</a:t>
            </a:r>
          </a:p>
          <a:p>
            <a:pPr lvl="1"/>
            <a:r>
              <a:rPr lang="en-US" dirty="0" smtClean="0"/>
              <a:t>Each process communications with √P processes</a:t>
            </a:r>
            <a:endParaRPr lang="en-US" dirty="0"/>
          </a:p>
        </p:txBody>
      </p:sp>
      <p:sp>
        <p:nvSpPr>
          <p:cNvPr id="5" name="Footer Placeholder 4"/>
          <p:cNvSpPr>
            <a:spLocks noGrp="1"/>
          </p:cNvSpPr>
          <p:nvPr>
            <p:ph type="ftr" sz="quarter" idx="3"/>
          </p:nvPr>
        </p:nvSpPr>
        <p:spPr/>
        <p:txBody>
          <a:bodyPr/>
          <a:lstStyle/>
          <a:p>
            <a:r>
              <a:rPr lang="en-US" smtClean="0"/>
              <a:t>ISC (06/22/2011)</a:t>
            </a:r>
            <a:endParaRPr lang="en-US" dirty="0"/>
          </a:p>
        </p:txBody>
      </p:sp>
      <p:pic>
        <p:nvPicPr>
          <p:cNvPr id="9" name="Picture 8" descr="md_image.jpg"/>
          <p:cNvPicPr>
            <a:picLocks noChangeAspect="1"/>
          </p:cNvPicPr>
          <p:nvPr/>
        </p:nvPicPr>
        <p:blipFill>
          <a:blip r:embed="rId2" cstate="print"/>
          <a:stretch>
            <a:fillRect/>
          </a:stretch>
        </p:blipFill>
        <p:spPr>
          <a:xfrm>
            <a:off x="6324600" y="1198245"/>
            <a:ext cx="2131200" cy="2286000"/>
          </a:xfrm>
          <a:prstGeom prst="rect">
            <a:avLst/>
          </a:prstGeom>
        </p:spPr>
      </p:pic>
      <p:pic>
        <p:nvPicPr>
          <p:cNvPr id="10" name="Picture 9" descr="parac4.gif"/>
          <p:cNvPicPr>
            <a:picLocks noChangeAspect="1"/>
          </p:cNvPicPr>
          <p:nvPr/>
        </p:nvPicPr>
        <p:blipFill>
          <a:blip r:embed="rId3" cstate="print"/>
          <a:stretch>
            <a:fillRect/>
          </a:stretch>
        </p:blipFill>
        <p:spPr>
          <a:xfrm>
            <a:off x="6324600" y="3712845"/>
            <a:ext cx="2209800" cy="215455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P3DFFT performance</a:t>
            </a:r>
            <a:endParaRPr lang="en-US" dirty="0"/>
          </a:p>
        </p:txBody>
      </p:sp>
      <p:graphicFrame>
        <p:nvGraphicFramePr>
          <p:cNvPr id="6" name="Content Placeholder 5"/>
          <p:cNvGraphicFramePr>
            <a:graphicFrameLocks noGrp="1"/>
          </p:cNvGraphicFramePr>
          <p:nvPr>
            <p:ph sz="half" idx="1"/>
          </p:nvPr>
        </p:nvGraphicFramePr>
        <p:xfrm>
          <a:off x="152400" y="1143000"/>
          <a:ext cx="4343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3"/>
          </p:nvPr>
        </p:nvSpPr>
        <p:spPr/>
        <p:txBody>
          <a:bodyPr/>
          <a:lstStyle/>
          <a:p>
            <a:r>
              <a:rPr lang="en-US" smtClean="0"/>
              <a:t>ISC (06/22/2011)</a:t>
            </a:r>
            <a:endParaRPr lang="en-US" dirty="0"/>
          </a:p>
        </p:txBody>
      </p:sp>
      <p:graphicFrame>
        <p:nvGraphicFramePr>
          <p:cNvPr id="10" name="Content Placeholder 5"/>
          <p:cNvGraphicFramePr>
            <a:graphicFrameLocks noGrp="1"/>
          </p:cNvGraphicFramePr>
          <p:nvPr>
            <p:ph sz="half" idx="1"/>
            <p:extLst>
              <p:ext uri="{D42A27DB-BD31-4B8C-83A1-F6EECF244321}">
                <p14:modId xmlns:p14="http://schemas.microsoft.com/office/powerpoint/2010/main" xmlns="" val="234706859"/>
              </p:ext>
            </p:extLst>
          </p:nvPr>
        </p:nvGraphicFramePr>
        <p:xfrm>
          <a:off x="4572000" y="1143000"/>
          <a:ext cx="4343400" cy="5105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NLOM Ocean Modeling Application</a:t>
            </a:r>
            <a:endParaRPr lang="en-US" dirty="0"/>
          </a:p>
        </p:txBody>
      </p:sp>
      <p:sp>
        <p:nvSpPr>
          <p:cNvPr id="3" name="Content Placeholder 2"/>
          <p:cNvSpPr>
            <a:spLocks noGrp="1"/>
          </p:cNvSpPr>
          <p:nvPr>
            <p:ph sz="half" idx="1"/>
          </p:nvPr>
        </p:nvSpPr>
        <p:spPr>
          <a:xfrm>
            <a:off x="457200" y="1143000"/>
            <a:ext cx="3581400" cy="5105400"/>
          </a:xfrm>
        </p:spPr>
        <p:txBody>
          <a:bodyPr/>
          <a:lstStyle/>
          <a:p>
            <a:r>
              <a:rPr lang="en-US" sz="2000" dirty="0" smtClean="0"/>
              <a:t>NLOM application is used for ocean simulations; with focus on semi-enclosed seas, ocean basins and the global ocean</a:t>
            </a:r>
          </a:p>
          <a:p>
            <a:r>
              <a:rPr lang="en-US" sz="2000" dirty="0" smtClean="0"/>
              <a:t>Bandwidth sensitive when run on large system size</a:t>
            </a:r>
          </a:p>
          <a:p>
            <a:r>
              <a:rPr lang="en-US" sz="2000" dirty="0" smtClean="0"/>
              <a:t>We study it with varying system size and message size</a:t>
            </a:r>
          </a:p>
        </p:txBody>
      </p:sp>
      <p:sp>
        <p:nvSpPr>
          <p:cNvPr id="5" name="Footer Placeholder 4"/>
          <p:cNvSpPr>
            <a:spLocks noGrp="1"/>
          </p:cNvSpPr>
          <p:nvPr>
            <p:ph type="ftr" sz="quarter" idx="3"/>
          </p:nvPr>
        </p:nvSpPr>
        <p:spPr/>
        <p:txBody>
          <a:bodyPr/>
          <a:lstStyle/>
          <a:p>
            <a:r>
              <a:rPr lang="en-US" smtClean="0"/>
              <a:t>ISC (06/22/2011)</a:t>
            </a:r>
            <a:endParaRPr lang="en-US" dirty="0"/>
          </a:p>
        </p:txBody>
      </p:sp>
      <p:pic>
        <p:nvPicPr>
          <p:cNvPr id="6" name="Content Placeholder 11" descr="ElNinoAnomaly2.jpg"/>
          <p:cNvPicPr>
            <a:picLocks noChangeAspect="1"/>
          </p:cNvPicPr>
          <p:nvPr/>
        </p:nvPicPr>
        <p:blipFill>
          <a:blip r:embed="rId2" cstate="print"/>
          <a:stretch>
            <a:fillRect/>
          </a:stretch>
        </p:blipFill>
        <p:spPr bwMode="auto">
          <a:xfrm>
            <a:off x="4343400" y="990600"/>
            <a:ext cx="4038600" cy="2938239"/>
          </a:xfrm>
          <a:prstGeom prst="rect">
            <a:avLst/>
          </a:prstGeom>
          <a:noFill/>
          <a:ln w="9525">
            <a:noFill/>
            <a:miter lim="800000"/>
            <a:headEnd/>
            <a:tailEnd/>
          </a:ln>
          <a:effectLst/>
        </p:spPr>
      </p:pic>
      <p:pic>
        <p:nvPicPr>
          <p:cNvPr id="7" name="Content Placeholder 15" descr="OST2_fig4.jpg"/>
          <p:cNvPicPr>
            <a:picLocks noChangeAspect="1"/>
          </p:cNvPicPr>
          <p:nvPr/>
        </p:nvPicPr>
        <p:blipFill>
          <a:blip r:embed="rId3" cstate="print"/>
          <a:stretch>
            <a:fillRect/>
          </a:stretch>
        </p:blipFill>
        <p:spPr bwMode="auto">
          <a:xfrm>
            <a:off x="4876800" y="3048000"/>
            <a:ext cx="4038600" cy="2894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NLOM </a:t>
            </a:r>
            <a:r>
              <a:rPr lang="en-US" dirty="0" smtClean="0"/>
              <a:t>Communication </a:t>
            </a:r>
            <a:r>
              <a:rPr lang="en-US" dirty="0" smtClean="0"/>
              <a:t>P</a:t>
            </a:r>
            <a:r>
              <a:rPr lang="en-US" dirty="0" smtClean="0"/>
              <a:t>erformance</a:t>
            </a:r>
            <a:endParaRPr lang="en-US" dirty="0"/>
          </a:p>
        </p:txBody>
      </p:sp>
      <p:graphicFrame>
        <p:nvGraphicFramePr>
          <p:cNvPr id="6" name="Content Placeholder 5"/>
          <p:cNvGraphicFramePr>
            <a:graphicFrameLocks noGrp="1"/>
          </p:cNvGraphicFramePr>
          <p:nvPr>
            <p:ph sz="half" idx="1"/>
          </p:nvPr>
        </p:nvGraphicFramePr>
        <p:xfrm>
          <a:off x="152400" y="1143000"/>
          <a:ext cx="4343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3"/>
          </p:nvPr>
        </p:nvSpPr>
        <p:spPr/>
        <p:txBody>
          <a:bodyPr/>
          <a:lstStyle/>
          <a:p>
            <a:r>
              <a:rPr lang="en-US" smtClean="0"/>
              <a:t>ISC (06/22/2011)</a:t>
            </a:r>
            <a:endParaRPr lang="en-US" dirty="0"/>
          </a:p>
        </p:txBody>
      </p:sp>
      <p:graphicFrame>
        <p:nvGraphicFramePr>
          <p:cNvPr id="7" name="Content Placeholder 5"/>
          <p:cNvGraphicFramePr>
            <a:graphicFrameLocks noGrp="1"/>
          </p:cNvGraphicFramePr>
          <p:nvPr>
            <p:ph sz="half" idx="1"/>
          </p:nvPr>
        </p:nvGraphicFramePr>
        <p:xfrm>
          <a:off x="4572000" y="1143000"/>
          <a:ext cx="4343400" cy="5105400"/>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5791200" y="1981200"/>
            <a:ext cx="3048000" cy="2209800"/>
            <a:chOff x="5791200" y="1981200"/>
            <a:chExt cx="3048000" cy="2209800"/>
          </a:xfrm>
        </p:grpSpPr>
        <p:sp>
          <p:nvSpPr>
            <p:cNvPr id="9" name="Oval 8"/>
            <p:cNvSpPr/>
            <p:nvPr/>
          </p:nvSpPr>
          <p:spPr bwMode="auto">
            <a:xfrm>
              <a:off x="8534400" y="1981200"/>
              <a:ext cx="304800" cy="22098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ndParaRPr>
            </a:p>
          </p:txBody>
        </p:sp>
        <p:sp>
          <p:nvSpPr>
            <p:cNvPr id="10" name="Rounded Rectangle 9"/>
            <p:cNvSpPr/>
            <p:nvPr/>
          </p:nvSpPr>
          <p:spPr bwMode="auto">
            <a:xfrm>
              <a:off x="5791200" y="2057400"/>
              <a:ext cx="2209800" cy="9144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FF0000"/>
                  </a:solidFill>
                  <a:latin typeface="Calibri" pitchFamily="34" charset="0"/>
                </a:rPr>
                <a:t>3</a:t>
              </a:r>
              <a:r>
                <a:rPr kumimoji="0" lang="en-US" b="1" i="0" u="none" strike="noStrike" cap="none" normalizeH="0" baseline="0" dirty="0" smtClean="0">
                  <a:ln>
                    <a:noFill/>
                  </a:ln>
                  <a:solidFill>
                    <a:srgbClr val="FF0000"/>
                  </a:solidFill>
                  <a:effectLst/>
                  <a:latin typeface="Calibri" pitchFamily="34" charset="0"/>
                </a:rPr>
                <a:t>-fold performance difference</a:t>
              </a:r>
            </a:p>
          </p:txBody>
        </p:sp>
        <p:cxnSp>
          <p:nvCxnSpPr>
            <p:cNvPr id="11" name="Straight Arrow Connector 10"/>
            <p:cNvCxnSpPr>
              <a:stCxn id="10" idx="3"/>
            </p:cNvCxnSpPr>
            <p:nvPr/>
          </p:nvCxnSpPr>
          <p:spPr bwMode="auto">
            <a:xfrm flipV="1">
              <a:off x="8001000" y="2438400"/>
              <a:ext cx="838200" cy="76200"/>
            </a:xfrm>
            <a:prstGeom prst="straightConnector1">
              <a:avLst/>
            </a:prstGeom>
            <a:noFill/>
            <a:ln w="38100" cap="flat" cmpd="sng" algn="ctr">
              <a:solidFill>
                <a:schemeClr val="tx2">
                  <a:lumMod val="50000"/>
                </a:schemeClr>
              </a:solidFill>
              <a:prstDash val="solid"/>
              <a:round/>
              <a:headEnd type="none" w="med" len="med"/>
              <a:tailEnd type="arrow"/>
            </a:ln>
            <a:effectLst/>
          </p:spPr>
        </p:cxnSp>
      </p:grpSp>
      <p:grpSp>
        <p:nvGrpSpPr>
          <p:cNvPr id="13" name="Group 12"/>
          <p:cNvGrpSpPr/>
          <p:nvPr/>
        </p:nvGrpSpPr>
        <p:grpSpPr>
          <a:xfrm>
            <a:off x="3733800" y="3276600"/>
            <a:ext cx="5105400" cy="2362200"/>
            <a:chOff x="3733800" y="4191000"/>
            <a:chExt cx="5105400" cy="2362200"/>
          </a:xfrm>
        </p:grpSpPr>
        <p:sp>
          <p:nvSpPr>
            <p:cNvPr id="14" name="Oval 13"/>
            <p:cNvSpPr/>
            <p:nvPr/>
          </p:nvSpPr>
          <p:spPr bwMode="auto">
            <a:xfrm flipV="1">
              <a:off x="4114800" y="4191000"/>
              <a:ext cx="304800" cy="6096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5" name="Rounded Rectangle 14"/>
            <p:cNvSpPr/>
            <p:nvPr/>
          </p:nvSpPr>
          <p:spPr bwMode="auto">
            <a:xfrm>
              <a:off x="3733800" y="5943600"/>
              <a:ext cx="2438400" cy="6096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Calibri" pitchFamily="34" charset="0"/>
                </a:rPr>
                <a:t>CDL</a:t>
              </a:r>
              <a:r>
                <a:rPr kumimoji="0" lang="en-US" sz="1600" b="1" i="0" u="none" strike="noStrike" cap="none" normalizeH="0" dirty="0" smtClean="0">
                  <a:ln>
                    <a:noFill/>
                  </a:ln>
                  <a:solidFill>
                    <a:srgbClr val="FF0000"/>
                  </a:solidFill>
                  <a:effectLst/>
                  <a:latin typeface="Calibri" pitchFamily="34" charset="0"/>
                </a:rPr>
                <a:t> model does pick most optimal mapping</a:t>
              </a:r>
              <a:endParaRPr kumimoji="0" lang="en-US" sz="1600" b="1" i="0" u="none" strike="noStrike" cap="none" normalizeH="0" baseline="0" dirty="0" smtClean="0">
                <a:ln>
                  <a:noFill/>
                </a:ln>
                <a:solidFill>
                  <a:srgbClr val="FF0000"/>
                </a:solidFill>
                <a:effectLst/>
                <a:latin typeface="Calibri" pitchFamily="34" charset="0"/>
              </a:endParaRPr>
            </a:p>
          </p:txBody>
        </p:sp>
        <p:cxnSp>
          <p:nvCxnSpPr>
            <p:cNvPr id="16" name="Straight Arrow Connector 15"/>
            <p:cNvCxnSpPr>
              <a:stCxn id="15" idx="0"/>
              <a:endCxn id="14" idx="6"/>
            </p:cNvCxnSpPr>
            <p:nvPr/>
          </p:nvCxnSpPr>
          <p:spPr bwMode="auto">
            <a:xfrm rot="16200000" flipV="1">
              <a:off x="3962400" y="4953000"/>
              <a:ext cx="1447800" cy="533400"/>
            </a:xfrm>
            <a:prstGeom prst="straightConnector1">
              <a:avLst/>
            </a:prstGeom>
            <a:noFill/>
            <a:ln w="38100" cap="flat" cmpd="sng" algn="ctr">
              <a:solidFill>
                <a:schemeClr val="tx2">
                  <a:lumMod val="50000"/>
                </a:schemeClr>
              </a:solidFill>
              <a:prstDash val="solid"/>
              <a:round/>
              <a:headEnd type="none" w="med" len="med"/>
              <a:tailEnd type="arrow"/>
            </a:ln>
            <a:effectLst/>
          </p:spPr>
        </p:cxnSp>
        <p:sp>
          <p:nvSpPr>
            <p:cNvPr id="17" name="Oval 16"/>
            <p:cNvSpPr/>
            <p:nvPr/>
          </p:nvSpPr>
          <p:spPr bwMode="auto">
            <a:xfrm flipV="1">
              <a:off x="8534400" y="4419600"/>
              <a:ext cx="304800" cy="6096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cxnSp>
          <p:nvCxnSpPr>
            <p:cNvPr id="18" name="Straight Arrow Connector 17"/>
            <p:cNvCxnSpPr>
              <a:stCxn id="15" idx="0"/>
              <a:endCxn id="17" idx="2"/>
            </p:cNvCxnSpPr>
            <p:nvPr/>
          </p:nvCxnSpPr>
          <p:spPr bwMode="auto">
            <a:xfrm rot="5400000" flipH="1" flipV="1">
              <a:off x="6134100" y="3543300"/>
              <a:ext cx="1219200" cy="3581400"/>
            </a:xfrm>
            <a:prstGeom prst="straightConnector1">
              <a:avLst/>
            </a:prstGeom>
            <a:noFill/>
            <a:ln w="38100" cap="flat" cmpd="sng" algn="ctr">
              <a:solidFill>
                <a:schemeClr val="tx2">
                  <a:lumMod val="50000"/>
                </a:schemeClr>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NLOM trends on varying system size</a:t>
            </a:r>
            <a:endParaRPr lang="en-US" dirty="0"/>
          </a:p>
        </p:txBody>
      </p:sp>
      <p:graphicFrame>
        <p:nvGraphicFramePr>
          <p:cNvPr id="6" name="Content Placeholder 5"/>
          <p:cNvGraphicFramePr>
            <a:graphicFrameLocks noGrp="1"/>
          </p:cNvGraphicFramePr>
          <p:nvPr>
            <p:ph sz="half" idx="1"/>
          </p:nvPr>
        </p:nvGraphicFramePr>
        <p:xfrm>
          <a:off x="152400" y="1143000"/>
          <a:ext cx="43434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3"/>
          </p:nvPr>
        </p:nvSpPr>
        <p:spPr/>
        <p:txBody>
          <a:bodyPr/>
          <a:lstStyle/>
          <a:p>
            <a:r>
              <a:rPr lang="en-US" smtClean="0"/>
              <a:t>ISC (06/22/2011)</a:t>
            </a:r>
            <a:endParaRPr lang="en-US" dirty="0"/>
          </a:p>
        </p:txBody>
      </p:sp>
      <p:graphicFrame>
        <p:nvGraphicFramePr>
          <p:cNvPr id="7" name="Content Placeholder 5"/>
          <p:cNvGraphicFramePr>
            <a:graphicFrameLocks noGrp="1"/>
          </p:cNvGraphicFramePr>
          <p:nvPr>
            <p:ph sz="half" idx="1"/>
          </p:nvPr>
        </p:nvGraphicFramePr>
        <p:xfrm>
          <a:off x="4572000" y="1143000"/>
          <a:ext cx="43434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bwMode="auto">
          <a:xfrm>
            <a:off x="4572000" y="1600200"/>
            <a:ext cx="2819400" cy="1828800"/>
          </a:xfrm>
          <a:prstGeom prst="roundRect">
            <a:avLst/>
          </a:prstGeom>
          <a:solidFill>
            <a:schemeClr val="bg1">
              <a:lumMod val="95000"/>
            </a:schemeClr>
          </a:solid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FF0000"/>
                </a:solidFill>
                <a:latin typeface="Calibri" pitchFamily="34" charset="0"/>
              </a:rPr>
              <a:t>No single mapping performs best in all cases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FF0000"/>
              </a:solidFill>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FF0000"/>
                </a:solidFill>
                <a:latin typeface="Calibri" pitchFamily="34" charset="0"/>
              </a:rPr>
              <a:t>Mapping becomes more important with increasing system sizes</a:t>
            </a:r>
            <a:endParaRPr kumimoji="0" lang="en-US" b="1" i="0" u="none" strike="noStrike" cap="none" normalizeH="0" baseline="0" dirty="0" smtClean="0">
              <a:ln>
                <a:noFill/>
              </a:ln>
              <a:solidFill>
                <a:srgbClr val="FF0000"/>
              </a:solidFill>
              <a:effectLst/>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Network Topologies</a:t>
            </a:r>
            <a:endParaRPr lang="en-US" dirty="0"/>
          </a:p>
        </p:txBody>
      </p:sp>
      <p:sp>
        <p:nvSpPr>
          <p:cNvPr id="3" name="Content Placeholder 2"/>
          <p:cNvSpPr>
            <a:spLocks noGrp="1"/>
          </p:cNvSpPr>
          <p:nvPr>
            <p:ph idx="1"/>
          </p:nvPr>
        </p:nvSpPr>
        <p:spPr>
          <a:xfrm>
            <a:off x="457200" y="914400"/>
            <a:ext cx="8229600" cy="5486400"/>
          </a:xfrm>
        </p:spPr>
        <p:txBody>
          <a:bodyPr/>
          <a:lstStyle/>
          <a:p>
            <a:pPr>
              <a:lnSpc>
                <a:spcPct val="110000"/>
              </a:lnSpc>
            </a:pPr>
            <a:r>
              <a:rPr lang="en-US" dirty="0" smtClean="0"/>
              <a:t>Many of the largest machines in the world are increasingly using linearly scaling topologies</a:t>
            </a:r>
          </a:p>
          <a:p>
            <a:pPr lvl="1">
              <a:lnSpc>
                <a:spcPct val="110000"/>
              </a:lnSpc>
            </a:pPr>
            <a:r>
              <a:rPr lang="en-US" dirty="0" smtClean="0"/>
              <a:t>IBM BG/L, BG/P and Cray XT machines utilized a 3D torus topology</a:t>
            </a:r>
          </a:p>
          <a:p>
            <a:pPr lvl="1">
              <a:lnSpc>
                <a:spcPct val="110000"/>
              </a:lnSpc>
            </a:pPr>
            <a:r>
              <a:rPr lang="en-US" dirty="0" smtClean="0"/>
              <a:t>Sandia </a:t>
            </a:r>
            <a:r>
              <a:rPr lang="en-US" dirty="0" err="1" smtClean="0"/>
              <a:t>RedSky</a:t>
            </a:r>
            <a:r>
              <a:rPr lang="en-US" dirty="0" smtClean="0"/>
              <a:t> </a:t>
            </a:r>
            <a:r>
              <a:rPr lang="en-US" dirty="0" err="1" smtClean="0"/>
              <a:t>InfiniBand</a:t>
            </a:r>
            <a:r>
              <a:rPr lang="en-US" dirty="0" smtClean="0"/>
              <a:t> cluster uses a 3D topology</a:t>
            </a:r>
          </a:p>
          <a:p>
            <a:pPr lvl="1">
              <a:lnSpc>
                <a:spcPct val="110000"/>
              </a:lnSpc>
            </a:pPr>
            <a:r>
              <a:rPr lang="en-US" dirty="0" smtClean="0"/>
              <a:t>IBM Blue Gene/Q will feature a 5D torus topology</a:t>
            </a:r>
          </a:p>
          <a:p>
            <a:pPr lvl="1">
              <a:lnSpc>
                <a:spcPct val="110000"/>
              </a:lnSpc>
            </a:pPr>
            <a:r>
              <a:rPr lang="en-US" dirty="0" smtClean="0"/>
              <a:t>The Japanese K supercomputer uses a 6D torus</a:t>
            </a:r>
          </a:p>
          <a:p>
            <a:pPr>
              <a:lnSpc>
                <a:spcPct val="110000"/>
              </a:lnSpc>
            </a:pPr>
            <a:r>
              <a:rPr lang="en-US" dirty="0" smtClean="0"/>
              <a:t>Impact on communication:</a:t>
            </a:r>
            <a:endParaRPr lang="en-US" dirty="0"/>
          </a:p>
          <a:p>
            <a:pPr lvl="1">
              <a:lnSpc>
                <a:spcPct val="110000"/>
              </a:lnSpc>
            </a:pPr>
            <a:r>
              <a:rPr lang="en-US" dirty="0" smtClean="0"/>
              <a:t>Limited bisection bandwidth: Each </a:t>
            </a:r>
            <a:r>
              <a:rPr lang="en-US" dirty="0"/>
              <a:t>node </a:t>
            </a:r>
            <a:r>
              <a:rPr lang="en-US" dirty="0" smtClean="0"/>
              <a:t>on a 3D torus connects </a:t>
            </a:r>
            <a:r>
              <a:rPr lang="en-US" dirty="0"/>
              <a:t>directly to </a:t>
            </a:r>
            <a:r>
              <a:rPr lang="en-US" i="1" dirty="0"/>
              <a:t>six </a:t>
            </a:r>
            <a:r>
              <a:rPr lang="en-US" dirty="0"/>
              <a:t>other nodes </a:t>
            </a:r>
          </a:p>
          <a:p>
            <a:pPr lvl="2">
              <a:lnSpc>
                <a:spcPct val="110000"/>
              </a:lnSpc>
            </a:pPr>
            <a:r>
              <a:rPr lang="en-US" dirty="0"/>
              <a:t>Forcing nodes to share network links during communication </a:t>
            </a:r>
          </a:p>
          <a:p>
            <a:pPr lvl="2">
              <a:lnSpc>
                <a:spcPct val="110000"/>
              </a:lnSpc>
            </a:pPr>
            <a:r>
              <a:rPr lang="en-US" dirty="0"/>
              <a:t>Results in significant communication contention and performance loss</a:t>
            </a:r>
          </a:p>
          <a:p>
            <a:pPr>
              <a:lnSpc>
                <a:spcPct val="110000"/>
              </a:lnSpc>
            </a:pPr>
            <a:r>
              <a:rPr lang="en-US" sz="2000" b="1" i="1" dirty="0" smtClean="0">
                <a:solidFill>
                  <a:srgbClr val="C00000"/>
                </a:solidFill>
              </a:rPr>
              <a:t>Locality of communication is absolutely critical for efficient usage of the network infrastructure </a:t>
            </a:r>
            <a:r>
              <a:rPr lang="en-US" sz="2000" b="1" i="1" dirty="0" smtClean="0">
                <a:solidFill>
                  <a:srgbClr val="C00000"/>
                </a:solidFill>
                <a:sym typeface="Wingdings" pitchFamily="2" charset="2"/>
              </a:rPr>
              <a:t> these networks are not at all well suited for random communication between all processes in the system</a:t>
            </a:r>
            <a:endParaRPr lang="en-US" sz="2000" b="1" i="1" dirty="0">
              <a:solidFill>
                <a:srgbClr val="C00000"/>
              </a:solidFill>
            </a:endParaRPr>
          </a:p>
        </p:txBody>
      </p:sp>
      <p:sp>
        <p:nvSpPr>
          <p:cNvPr id="4" name="Footer Placeholder 3"/>
          <p:cNvSpPr>
            <a:spLocks noGrp="1"/>
          </p:cNvSpPr>
          <p:nvPr>
            <p:ph type="ftr" sz="quarter" idx="3"/>
          </p:nvPr>
        </p:nvSpPr>
        <p:spPr/>
        <p:txBody>
          <a:bodyPr/>
          <a:lstStyle/>
          <a:p>
            <a:r>
              <a:rPr lang="en-US" smtClean="0"/>
              <a:t>ISC (06/22/2011)</a:t>
            </a:r>
            <a:endParaRPr lang="en-US" dirty="0"/>
          </a:p>
        </p:txBody>
      </p:sp>
    </p:spTree>
    <p:extLst>
      <p:ext uri="{BB962C8B-B14F-4D97-AF65-F5344CB8AC3E}">
        <p14:creationId xmlns:p14="http://schemas.microsoft.com/office/powerpoint/2010/main" xmlns="" val="644329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Roadmap</a:t>
            </a:r>
            <a:endParaRPr lang="en-US" dirty="0"/>
          </a:p>
        </p:txBody>
      </p:sp>
      <p:sp>
        <p:nvSpPr>
          <p:cNvPr id="3" name="Content Placeholder 2"/>
          <p:cNvSpPr>
            <a:spLocks noGrp="1"/>
          </p:cNvSpPr>
          <p:nvPr>
            <p:ph idx="1"/>
          </p:nvPr>
        </p:nvSpPr>
        <p:spPr/>
        <p:txBody>
          <a:bodyPr/>
          <a:lstStyle/>
          <a:p>
            <a:pPr>
              <a:lnSpc>
                <a:spcPct val="140000"/>
              </a:lnSpc>
            </a:pPr>
            <a:r>
              <a:rPr lang="en-US" dirty="0" smtClean="0">
                <a:solidFill>
                  <a:schemeClr val="bg1">
                    <a:lumMod val="75000"/>
                  </a:schemeClr>
                </a:solidFill>
              </a:rPr>
              <a:t>Motivation</a:t>
            </a:r>
          </a:p>
          <a:p>
            <a:pPr>
              <a:lnSpc>
                <a:spcPct val="140000"/>
              </a:lnSpc>
            </a:pPr>
            <a:r>
              <a:rPr lang="en-US" dirty="0" smtClean="0">
                <a:solidFill>
                  <a:schemeClr val="bg1">
                    <a:lumMod val="75000"/>
                  </a:schemeClr>
                </a:solidFill>
              </a:rPr>
              <a:t>Understanding the Complexity in Process Mapping</a:t>
            </a:r>
          </a:p>
          <a:p>
            <a:pPr>
              <a:lnSpc>
                <a:spcPct val="140000"/>
              </a:lnSpc>
            </a:pPr>
            <a:r>
              <a:rPr lang="en-US" dirty="0" smtClean="0">
                <a:solidFill>
                  <a:schemeClr val="bg1">
                    <a:lumMod val="75000"/>
                  </a:schemeClr>
                </a:solidFill>
              </a:rPr>
              <a:t>Contention Analysis</a:t>
            </a:r>
          </a:p>
          <a:p>
            <a:pPr>
              <a:lnSpc>
                <a:spcPct val="140000"/>
              </a:lnSpc>
            </a:pPr>
            <a:r>
              <a:rPr lang="en-US" dirty="0" smtClean="0">
                <a:solidFill>
                  <a:schemeClr val="bg1">
                    <a:lumMod val="75000"/>
                  </a:schemeClr>
                </a:solidFill>
              </a:rPr>
              <a:t>Experiments and Analysis</a:t>
            </a:r>
          </a:p>
          <a:p>
            <a:pPr>
              <a:lnSpc>
                <a:spcPct val="140000"/>
              </a:lnSpc>
            </a:pPr>
            <a:r>
              <a:rPr lang="en-US" b="1" dirty="0" smtClean="0">
                <a:solidFill>
                  <a:schemeClr val="accent1">
                    <a:lumMod val="50000"/>
                  </a:schemeClr>
                </a:solidFill>
              </a:rPr>
              <a:t>Concluding Remarks</a:t>
            </a:r>
          </a:p>
          <a:p>
            <a:pPr>
              <a:lnSpc>
                <a:spcPct val="140000"/>
              </a:lnSpc>
              <a:buNone/>
            </a:pPr>
            <a:endParaRPr lang="en-US" dirty="0" smtClean="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lstStyle/>
          <a:p>
            <a:r>
              <a:rPr lang="en-US" dirty="0" smtClean="0"/>
              <a:t>Locality aware process mapping is critical in large-scale systems</a:t>
            </a:r>
          </a:p>
          <a:p>
            <a:r>
              <a:rPr lang="en-US" dirty="0" smtClean="0"/>
              <a:t>We studied how mappings can significantly impact application performance and designed a contention model analysis tool to identify the mapping with the least contention</a:t>
            </a:r>
          </a:p>
          <a:p>
            <a:r>
              <a:rPr lang="en-US" dirty="0" smtClean="0"/>
              <a:t>Experiments done on 128K cores of BG/P demonstrate significant impact on performance</a:t>
            </a:r>
          </a:p>
          <a:p>
            <a:endParaRPr lang="en-US" dirty="0"/>
          </a:p>
          <a:p>
            <a:r>
              <a:rPr lang="en-US" dirty="0" smtClean="0"/>
              <a:t>Future work: Non-symmetric communication patterns require improved analysis, but form a big fraction of applications</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a:xfrm>
            <a:off x="990600" y="4038600"/>
            <a:ext cx="6400800" cy="2438400"/>
          </a:xfrm>
        </p:spPr>
        <p:txBody>
          <a:bodyPr/>
          <a:lstStyle/>
          <a:p>
            <a:r>
              <a:rPr lang="en-US" dirty="0" smtClean="0"/>
              <a:t>Contact:</a:t>
            </a:r>
          </a:p>
          <a:p>
            <a:r>
              <a:rPr lang="en-US" dirty="0" smtClean="0"/>
              <a:t>Email: </a:t>
            </a:r>
            <a:r>
              <a:rPr lang="en-US" dirty="0" smtClean="0">
                <a:hlinkClick r:id="rId2"/>
              </a:rPr>
              <a:t>balaji@mcs.anl.gov</a:t>
            </a:r>
            <a:endParaRPr lang="en-US" dirty="0" smtClean="0"/>
          </a:p>
          <a:p>
            <a:r>
              <a:rPr lang="en-US" dirty="0" smtClean="0"/>
              <a:t>Web: </a:t>
            </a:r>
            <a:r>
              <a:rPr lang="en-US" dirty="0" smtClean="0">
                <a:hlinkClick r:id="rId3"/>
              </a:rPr>
              <a:t>http://www.mcs.anl.gov/~balaji</a:t>
            </a:r>
            <a:endParaRPr lang="en-US" dirty="0" smtClean="0"/>
          </a:p>
        </p:txBody>
      </p:sp>
    </p:spTree>
    <p:extLst>
      <p:ext uri="{BB962C8B-B14F-4D97-AF65-F5344CB8AC3E}">
        <p14:creationId xmlns:p14="http://schemas.microsoft.com/office/powerpoint/2010/main" xmlns="" val="718071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Argonne BG/P system Torus Dimensions</a:t>
            </a:r>
            <a:endParaRPr lang="en-US" dirty="0"/>
          </a:p>
        </p:txBody>
      </p:sp>
      <p:sp>
        <p:nvSpPr>
          <p:cNvPr id="8" name="Content Placeholder 7"/>
          <p:cNvSpPr>
            <a:spLocks noGrp="1"/>
          </p:cNvSpPr>
          <p:nvPr>
            <p:ph sz="half" idx="1"/>
          </p:nvPr>
        </p:nvSpPr>
        <p:spPr>
          <a:xfrm>
            <a:off x="457200" y="1143000"/>
            <a:ext cx="5257800" cy="5105400"/>
          </a:xfrm>
        </p:spPr>
        <p:txBody>
          <a:bodyPr/>
          <a:lstStyle/>
          <a:p>
            <a:r>
              <a:rPr lang="en-US" dirty="0" smtClean="0"/>
              <a:t>Application on BG/P are run on a subset of node i.e. partition</a:t>
            </a:r>
          </a:p>
          <a:p>
            <a:pPr lvl="1"/>
            <a:r>
              <a:rPr lang="en-US" dirty="0" smtClean="0"/>
              <a:t>Two different partitions can have the same number of cores; but have different partition dimensions</a:t>
            </a:r>
          </a:p>
          <a:p>
            <a:pPr lvl="1"/>
            <a:r>
              <a:rPr lang="en-US" dirty="0" smtClean="0"/>
              <a:t>For a 4,096 job, partitions of both 8 x 16 x 32  and 16 x 16 x 16 can be used </a:t>
            </a:r>
          </a:p>
          <a:p>
            <a:pPr lvl="1"/>
            <a:r>
              <a:rPr lang="en-US" dirty="0" smtClean="0"/>
              <a:t>Partition sizes can be configured by the administrator </a:t>
            </a:r>
            <a:r>
              <a:rPr lang="en-US" dirty="0" smtClean="0">
                <a:sym typeface="Wingdings" pitchFamily="2" charset="2"/>
              </a:rPr>
              <a:t></a:t>
            </a:r>
            <a:r>
              <a:rPr lang="en-US" dirty="0" smtClean="0"/>
              <a:t> determines network sharing</a:t>
            </a:r>
          </a:p>
          <a:p>
            <a:endParaRPr lang="en-US" sz="2800" dirty="0" smtClean="0"/>
          </a:p>
          <a:p>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xmlns="" val="4081757125"/>
              </p:ext>
            </p:extLst>
          </p:nvPr>
        </p:nvGraphicFramePr>
        <p:xfrm>
          <a:off x="6096000" y="1752600"/>
          <a:ext cx="2667000" cy="3091624"/>
        </p:xfrm>
        <a:graphic>
          <a:graphicData uri="http://schemas.openxmlformats.org/drawingml/2006/table">
            <a:tbl>
              <a:tblPr firstRow="1" bandRow="1">
                <a:tableStyleId>{3C2FFA5D-87B4-456A-9821-1D502468CF0F}</a:tableStyleId>
              </a:tblPr>
              <a:tblGrid>
                <a:gridCol w="1464971"/>
                <a:gridCol w="1202029"/>
              </a:tblGrid>
              <a:tr h="386453">
                <a:tc>
                  <a:txBody>
                    <a:bodyPr/>
                    <a:lstStyle/>
                    <a:p>
                      <a:pPr algn="ctr"/>
                      <a:r>
                        <a:rPr lang="en-US" sz="1600" b="1" dirty="0" smtClean="0">
                          <a:solidFill>
                            <a:srgbClr val="C00000"/>
                          </a:solidFill>
                        </a:rPr>
                        <a:t>Nodes</a:t>
                      </a:r>
                      <a:endParaRPr lang="en-US" sz="1600" b="1" dirty="0">
                        <a:solidFill>
                          <a:srgbClr val="C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smtClean="0">
                          <a:solidFill>
                            <a:srgbClr val="C00000"/>
                          </a:solidFill>
                        </a:rPr>
                        <a:t>Dimensions</a:t>
                      </a:r>
                      <a:endParaRPr lang="en-US" sz="1600" b="1" dirty="0">
                        <a:solidFill>
                          <a:srgbClr val="C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512</a:t>
                      </a:r>
                      <a:endParaRPr lang="en-US" sz="1600" b="1"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8 x 8 x</a:t>
                      </a:r>
                      <a:r>
                        <a:rPr lang="en-US" sz="1400" baseline="0" dirty="0" smtClean="0">
                          <a:solidFill>
                            <a:schemeClr val="tx1">
                              <a:lumMod val="50000"/>
                            </a:schemeClr>
                          </a:solidFill>
                        </a:rPr>
                        <a:t> 8</a:t>
                      </a:r>
                      <a:endParaRPr lang="en-US" sz="1400" b="1"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1024</a:t>
                      </a:r>
                      <a:endParaRPr lang="en-US" sz="16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8 x 8 x 16</a:t>
                      </a:r>
                      <a:endParaRPr lang="en-US" sz="14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2048</a:t>
                      </a:r>
                      <a:endParaRPr lang="en-US" sz="16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8 x 8 x 32</a:t>
                      </a:r>
                      <a:endParaRPr lang="en-US" sz="14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4096</a:t>
                      </a:r>
                      <a:endParaRPr lang="en-US" sz="16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8 x 16 x 32</a:t>
                      </a:r>
                      <a:endParaRPr lang="en-US" sz="14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8192</a:t>
                      </a:r>
                      <a:endParaRPr lang="en-US" sz="16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8 x 32 x</a:t>
                      </a:r>
                      <a:r>
                        <a:rPr lang="en-US" sz="1400" baseline="0" dirty="0" smtClean="0">
                          <a:solidFill>
                            <a:schemeClr val="tx1">
                              <a:lumMod val="50000"/>
                            </a:schemeClr>
                          </a:solidFill>
                        </a:rPr>
                        <a:t> 32</a:t>
                      </a:r>
                      <a:endParaRPr lang="en-US" sz="14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16384</a:t>
                      </a:r>
                      <a:endParaRPr lang="en-US" sz="16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16 x 32 x</a:t>
                      </a:r>
                      <a:r>
                        <a:rPr lang="en-US" sz="1400" baseline="0" dirty="0" smtClean="0">
                          <a:solidFill>
                            <a:schemeClr val="tx1">
                              <a:lumMod val="50000"/>
                            </a:schemeClr>
                          </a:solidFill>
                        </a:rPr>
                        <a:t> 32</a:t>
                      </a:r>
                      <a:endParaRPr lang="en-US" sz="14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6453">
                <a:tc>
                  <a:txBody>
                    <a:bodyPr/>
                    <a:lstStyle/>
                    <a:p>
                      <a:r>
                        <a:rPr lang="en-US" sz="1600" dirty="0" smtClean="0">
                          <a:solidFill>
                            <a:schemeClr val="tx1">
                              <a:lumMod val="50000"/>
                            </a:schemeClr>
                          </a:solidFill>
                        </a:rPr>
                        <a:t>32768</a:t>
                      </a:r>
                      <a:endParaRPr lang="en-US" sz="16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solidFill>
                            <a:schemeClr val="tx1">
                              <a:lumMod val="50000"/>
                            </a:schemeClr>
                          </a:solidFill>
                        </a:rPr>
                        <a:t>32 x 32 x32</a:t>
                      </a:r>
                      <a:endParaRPr lang="en-US" sz="1400" dirty="0">
                        <a:solidFill>
                          <a:schemeClr val="tx1">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535300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Aware Process Mapping</a:t>
            </a:r>
            <a:endParaRPr lang="en-US" dirty="0"/>
          </a:p>
        </p:txBody>
      </p:sp>
      <p:sp>
        <p:nvSpPr>
          <p:cNvPr id="3" name="Content Placeholder 2"/>
          <p:cNvSpPr>
            <a:spLocks noGrp="1"/>
          </p:cNvSpPr>
          <p:nvPr>
            <p:ph idx="1"/>
          </p:nvPr>
        </p:nvSpPr>
        <p:spPr/>
        <p:txBody>
          <a:bodyPr/>
          <a:lstStyle/>
          <a:p>
            <a:r>
              <a:rPr lang="en-US" dirty="0" smtClean="0"/>
              <a:t>Communication locality requires information about the application communication pattern and hardware topology</a:t>
            </a:r>
          </a:p>
          <a:p>
            <a:r>
              <a:rPr lang="en-US" dirty="0" smtClean="0"/>
              <a:t>Traditional approach involves using the MPI virtual topology functionality, but unused for several reasons including lack of data locality</a:t>
            </a:r>
          </a:p>
          <a:p>
            <a:pPr lvl="1"/>
            <a:r>
              <a:rPr lang="en-US" dirty="0" smtClean="0"/>
              <a:t>MPI virtual topology functions do not remap processes; instead they let the user create a new communicator with the appropriate communication characteristics</a:t>
            </a:r>
          </a:p>
          <a:p>
            <a:pPr lvl="1"/>
            <a:r>
              <a:rPr lang="en-US" dirty="0" smtClean="0"/>
              <a:t>What happens to the data that is already present on the processes? Applications have to manually redistribute it to match the new communicator’s rank ordering</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extLst>
      <p:ext uri="{BB962C8B-B14F-4D97-AF65-F5344CB8AC3E}">
        <p14:creationId xmlns:p14="http://schemas.microsoft.com/office/powerpoint/2010/main" xmlns="" val="3433299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Layout Example for Domain-based Ray Tracing</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sp>
        <p:nvSpPr>
          <p:cNvPr id="13" name="Rectangle 12"/>
          <p:cNvSpPr/>
          <p:nvPr/>
        </p:nvSpPr>
        <p:spPr bwMode="auto">
          <a:xfrm>
            <a:off x="609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 name="Rectangle 13"/>
          <p:cNvSpPr/>
          <p:nvPr/>
        </p:nvSpPr>
        <p:spPr bwMode="auto">
          <a:xfrm>
            <a:off x="990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5" name="Rectangle 14"/>
          <p:cNvSpPr/>
          <p:nvPr/>
        </p:nvSpPr>
        <p:spPr bwMode="auto">
          <a:xfrm>
            <a:off x="1371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6" name="Rectangle 15"/>
          <p:cNvSpPr/>
          <p:nvPr/>
        </p:nvSpPr>
        <p:spPr bwMode="auto">
          <a:xfrm>
            <a:off x="1752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7" name="Rectangle 16"/>
          <p:cNvSpPr/>
          <p:nvPr/>
        </p:nvSpPr>
        <p:spPr bwMode="auto">
          <a:xfrm>
            <a:off x="2133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2514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Rectangle 18"/>
          <p:cNvSpPr/>
          <p:nvPr/>
        </p:nvSpPr>
        <p:spPr bwMode="auto">
          <a:xfrm>
            <a:off x="2895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0" name="Rectangle 19"/>
          <p:cNvSpPr/>
          <p:nvPr/>
        </p:nvSpPr>
        <p:spPr bwMode="auto">
          <a:xfrm>
            <a:off x="32766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1" name="Rectangle 20"/>
          <p:cNvSpPr/>
          <p:nvPr/>
        </p:nvSpPr>
        <p:spPr bwMode="auto">
          <a:xfrm>
            <a:off x="609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2" name="Rectangle 21"/>
          <p:cNvSpPr/>
          <p:nvPr/>
        </p:nvSpPr>
        <p:spPr bwMode="auto">
          <a:xfrm>
            <a:off x="990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3" name="Rectangle 22"/>
          <p:cNvSpPr/>
          <p:nvPr/>
        </p:nvSpPr>
        <p:spPr bwMode="auto">
          <a:xfrm>
            <a:off x="1371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4" name="Rectangle 23"/>
          <p:cNvSpPr/>
          <p:nvPr/>
        </p:nvSpPr>
        <p:spPr bwMode="auto">
          <a:xfrm>
            <a:off x="1752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5" name="Rectangle 24"/>
          <p:cNvSpPr/>
          <p:nvPr/>
        </p:nvSpPr>
        <p:spPr bwMode="auto">
          <a:xfrm>
            <a:off x="2133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6" name="Rectangle 25"/>
          <p:cNvSpPr/>
          <p:nvPr/>
        </p:nvSpPr>
        <p:spPr bwMode="auto">
          <a:xfrm>
            <a:off x="2514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7" name="Rectangle 26"/>
          <p:cNvSpPr/>
          <p:nvPr/>
        </p:nvSpPr>
        <p:spPr bwMode="auto">
          <a:xfrm>
            <a:off x="2895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8" name="Rectangle 27"/>
          <p:cNvSpPr/>
          <p:nvPr/>
        </p:nvSpPr>
        <p:spPr bwMode="auto">
          <a:xfrm>
            <a:off x="32766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29" name="Rectangle 28"/>
          <p:cNvSpPr/>
          <p:nvPr/>
        </p:nvSpPr>
        <p:spPr bwMode="auto">
          <a:xfrm>
            <a:off x="609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0" name="Rectangle 29"/>
          <p:cNvSpPr/>
          <p:nvPr/>
        </p:nvSpPr>
        <p:spPr bwMode="auto">
          <a:xfrm>
            <a:off x="990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1" name="Rectangle 30"/>
          <p:cNvSpPr/>
          <p:nvPr/>
        </p:nvSpPr>
        <p:spPr bwMode="auto">
          <a:xfrm>
            <a:off x="1371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2" name="Rectangle 31"/>
          <p:cNvSpPr/>
          <p:nvPr/>
        </p:nvSpPr>
        <p:spPr bwMode="auto">
          <a:xfrm>
            <a:off x="1752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3" name="Rectangle 32"/>
          <p:cNvSpPr/>
          <p:nvPr/>
        </p:nvSpPr>
        <p:spPr bwMode="auto">
          <a:xfrm>
            <a:off x="2133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4" name="Rectangle 33"/>
          <p:cNvSpPr/>
          <p:nvPr/>
        </p:nvSpPr>
        <p:spPr bwMode="auto">
          <a:xfrm>
            <a:off x="2514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5" name="Rectangle 34"/>
          <p:cNvSpPr/>
          <p:nvPr/>
        </p:nvSpPr>
        <p:spPr bwMode="auto">
          <a:xfrm>
            <a:off x="2895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6" name="Rectangle 35"/>
          <p:cNvSpPr/>
          <p:nvPr/>
        </p:nvSpPr>
        <p:spPr bwMode="auto">
          <a:xfrm>
            <a:off x="32766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7" name="Rectangle 36"/>
          <p:cNvSpPr/>
          <p:nvPr/>
        </p:nvSpPr>
        <p:spPr bwMode="auto">
          <a:xfrm>
            <a:off x="609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8" name="Rectangle 37"/>
          <p:cNvSpPr/>
          <p:nvPr/>
        </p:nvSpPr>
        <p:spPr bwMode="auto">
          <a:xfrm>
            <a:off x="990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39" name="Rectangle 38"/>
          <p:cNvSpPr/>
          <p:nvPr/>
        </p:nvSpPr>
        <p:spPr bwMode="auto">
          <a:xfrm>
            <a:off x="1371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0" name="Rectangle 39"/>
          <p:cNvSpPr/>
          <p:nvPr/>
        </p:nvSpPr>
        <p:spPr bwMode="auto">
          <a:xfrm>
            <a:off x="1752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1" name="Rectangle 40"/>
          <p:cNvSpPr/>
          <p:nvPr/>
        </p:nvSpPr>
        <p:spPr bwMode="auto">
          <a:xfrm>
            <a:off x="2133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2" name="Rectangle 41"/>
          <p:cNvSpPr/>
          <p:nvPr/>
        </p:nvSpPr>
        <p:spPr bwMode="auto">
          <a:xfrm>
            <a:off x="2514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3" name="Rectangle 42"/>
          <p:cNvSpPr/>
          <p:nvPr/>
        </p:nvSpPr>
        <p:spPr bwMode="auto">
          <a:xfrm>
            <a:off x="2895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4" name="Rectangle 43"/>
          <p:cNvSpPr/>
          <p:nvPr/>
        </p:nvSpPr>
        <p:spPr bwMode="auto">
          <a:xfrm>
            <a:off x="32766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5" name="Rectangle 44"/>
          <p:cNvSpPr/>
          <p:nvPr/>
        </p:nvSpPr>
        <p:spPr bwMode="auto">
          <a:xfrm>
            <a:off x="609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6" name="Rectangle 45"/>
          <p:cNvSpPr/>
          <p:nvPr/>
        </p:nvSpPr>
        <p:spPr bwMode="auto">
          <a:xfrm>
            <a:off x="990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7" name="Rectangle 46"/>
          <p:cNvSpPr/>
          <p:nvPr/>
        </p:nvSpPr>
        <p:spPr bwMode="auto">
          <a:xfrm>
            <a:off x="1371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8" name="Rectangle 47"/>
          <p:cNvSpPr/>
          <p:nvPr/>
        </p:nvSpPr>
        <p:spPr bwMode="auto">
          <a:xfrm>
            <a:off x="1752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49" name="Rectangle 48"/>
          <p:cNvSpPr/>
          <p:nvPr/>
        </p:nvSpPr>
        <p:spPr bwMode="auto">
          <a:xfrm>
            <a:off x="2133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0" name="Rectangle 49"/>
          <p:cNvSpPr/>
          <p:nvPr/>
        </p:nvSpPr>
        <p:spPr bwMode="auto">
          <a:xfrm>
            <a:off x="2514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1" name="Rectangle 50"/>
          <p:cNvSpPr/>
          <p:nvPr/>
        </p:nvSpPr>
        <p:spPr bwMode="auto">
          <a:xfrm>
            <a:off x="2895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2" name="Rectangle 51"/>
          <p:cNvSpPr/>
          <p:nvPr/>
        </p:nvSpPr>
        <p:spPr bwMode="auto">
          <a:xfrm>
            <a:off x="32766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3" name="Rectangle 52"/>
          <p:cNvSpPr/>
          <p:nvPr/>
        </p:nvSpPr>
        <p:spPr bwMode="auto">
          <a:xfrm>
            <a:off x="609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4" name="Rectangle 53"/>
          <p:cNvSpPr/>
          <p:nvPr/>
        </p:nvSpPr>
        <p:spPr bwMode="auto">
          <a:xfrm>
            <a:off x="990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5" name="Rectangle 54"/>
          <p:cNvSpPr/>
          <p:nvPr/>
        </p:nvSpPr>
        <p:spPr bwMode="auto">
          <a:xfrm>
            <a:off x="1371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6" name="Rectangle 55"/>
          <p:cNvSpPr/>
          <p:nvPr/>
        </p:nvSpPr>
        <p:spPr bwMode="auto">
          <a:xfrm>
            <a:off x="1752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7" name="Rectangle 56"/>
          <p:cNvSpPr/>
          <p:nvPr/>
        </p:nvSpPr>
        <p:spPr bwMode="auto">
          <a:xfrm>
            <a:off x="2133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8" name="Rectangle 57"/>
          <p:cNvSpPr/>
          <p:nvPr/>
        </p:nvSpPr>
        <p:spPr bwMode="auto">
          <a:xfrm>
            <a:off x="2514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9" name="Rectangle 58"/>
          <p:cNvSpPr/>
          <p:nvPr/>
        </p:nvSpPr>
        <p:spPr bwMode="auto">
          <a:xfrm>
            <a:off x="2895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0" name="Rectangle 59"/>
          <p:cNvSpPr/>
          <p:nvPr/>
        </p:nvSpPr>
        <p:spPr bwMode="auto">
          <a:xfrm>
            <a:off x="32766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1" name="Rectangle 60"/>
          <p:cNvSpPr/>
          <p:nvPr/>
        </p:nvSpPr>
        <p:spPr bwMode="auto">
          <a:xfrm>
            <a:off x="609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2" name="Rectangle 61"/>
          <p:cNvSpPr/>
          <p:nvPr/>
        </p:nvSpPr>
        <p:spPr bwMode="auto">
          <a:xfrm>
            <a:off x="990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3" name="Rectangle 62"/>
          <p:cNvSpPr/>
          <p:nvPr/>
        </p:nvSpPr>
        <p:spPr bwMode="auto">
          <a:xfrm>
            <a:off x="1371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4" name="Rectangle 63"/>
          <p:cNvSpPr/>
          <p:nvPr/>
        </p:nvSpPr>
        <p:spPr bwMode="auto">
          <a:xfrm>
            <a:off x="1752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5" name="Rectangle 64"/>
          <p:cNvSpPr/>
          <p:nvPr/>
        </p:nvSpPr>
        <p:spPr bwMode="auto">
          <a:xfrm>
            <a:off x="2133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6" name="Rectangle 65"/>
          <p:cNvSpPr/>
          <p:nvPr/>
        </p:nvSpPr>
        <p:spPr bwMode="auto">
          <a:xfrm>
            <a:off x="2514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7" name="Rectangle 66"/>
          <p:cNvSpPr/>
          <p:nvPr/>
        </p:nvSpPr>
        <p:spPr bwMode="auto">
          <a:xfrm>
            <a:off x="2895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8" name="Rectangle 67"/>
          <p:cNvSpPr/>
          <p:nvPr/>
        </p:nvSpPr>
        <p:spPr bwMode="auto">
          <a:xfrm>
            <a:off x="32766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9" name="Rectangle 68"/>
          <p:cNvSpPr/>
          <p:nvPr/>
        </p:nvSpPr>
        <p:spPr bwMode="auto">
          <a:xfrm>
            <a:off x="609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0" name="Rectangle 69"/>
          <p:cNvSpPr/>
          <p:nvPr/>
        </p:nvSpPr>
        <p:spPr bwMode="auto">
          <a:xfrm>
            <a:off x="990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1" name="Rectangle 70"/>
          <p:cNvSpPr/>
          <p:nvPr/>
        </p:nvSpPr>
        <p:spPr bwMode="auto">
          <a:xfrm>
            <a:off x="1371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2" name="Rectangle 71"/>
          <p:cNvSpPr/>
          <p:nvPr/>
        </p:nvSpPr>
        <p:spPr bwMode="auto">
          <a:xfrm>
            <a:off x="1752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3" name="Rectangle 72"/>
          <p:cNvSpPr/>
          <p:nvPr/>
        </p:nvSpPr>
        <p:spPr bwMode="auto">
          <a:xfrm>
            <a:off x="2133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4" name="Rectangle 73"/>
          <p:cNvSpPr/>
          <p:nvPr/>
        </p:nvSpPr>
        <p:spPr bwMode="auto">
          <a:xfrm>
            <a:off x="2514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5" name="Rectangle 74"/>
          <p:cNvSpPr/>
          <p:nvPr/>
        </p:nvSpPr>
        <p:spPr bwMode="auto">
          <a:xfrm>
            <a:off x="2895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6" name="Rectangle 75"/>
          <p:cNvSpPr/>
          <p:nvPr/>
        </p:nvSpPr>
        <p:spPr bwMode="auto">
          <a:xfrm>
            <a:off x="32766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7" name="TextBox 76"/>
          <p:cNvSpPr txBox="1"/>
          <p:nvPr/>
        </p:nvSpPr>
        <p:spPr>
          <a:xfrm>
            <a:off x="457200" y="4038600"/>
            <a:ext cx="3581400" cy="1323439"/>
          </a:xfrm>
          <a:prstGeom prst="rect">
            <a:avLst/>
          </a:prstGeom>
          <a:noFill/>
        </p:spPr>
        <p:txBody>
          <a:bodyPr wrap="square" rtlCol="0">
            <a:spAutoFit/>
          </a:bodyPr>
          <a:lstStyle/>
          <a:p>
            <a:pPr algn="ctr"/>
            <a:r>
              <a:rPr lang="en-US" sz="1600" b="1" i="1" dirty="0" smtClean="0">
                <a:solidFill>
                  <a:srgbClr val="2B07AD"/>
                </a:solidFill>
              </a:rPr>
              <a:t>Preprocessing step typically involves the application breaking the data into a regular </a:t>
            </a:r>
            <a:r>
              <a:rPr lang="en-US" sz="1600" b="1" i="1" dirty="0">
                <a:solidFill>
                  <a:srgbClr val="2B07AD"/>
                </a:solidFill>
              </a:rPr>
              <a:t>C</a:t>
            </a:r>
            <a:r>
              <a:rPr lang="en-US" sz="1600" b="1" i="1" dirty="0" smtClean="0">
                <a:solidFill>
                  <a:srgbClr val="2B07AD"/>
                </a:solidFill>
              </a:rPr>
              <a:t>artesian grid (and in some cases data exchange in a star stencil format)</a:t>
            </a:r>
            <a:endParaRPr lang="en-US" sz="1600" b="1" i="1" dirty="0">
              <a:solidFill>
                <a:srgbClr val="2B07AD"/>
              </a:solidFill>
            </a:endParaRPr>
          </a:p>
        </p:txBody>
      </p:sp>
      <p:sp>
        <p:nvSpPr>
          <p:cNvPr id="78" name="Right Arrow 77"/>
          <p:cNvSpPr/>
          <p:nvPr/>
        </p:nvSpPr>
        <p:spPr bwMode="auto">
          <a:xfrm>
            <a:off x="3886200" y="2057400"/>
            <a:ext cx="1371600" cy="685800"/>
          </a:xfrm>
          <a:prstGeom prst="rightArrow">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cxnSp>
        <p:nvCxnSpPr>
          <p:cNvPr id="80" name="Straight Arrow Connector 79"/>
          <p:cNvCxnSpPr/>
          <p:nvPr/>
        </p:nvCxnSpPr>
        <p:spPr bwMode="auto">
          <a:xfrm flipV="1">
            <a:off x="1943100" y="1524000"/>
            <a:ext cx="0" cy="304800"/>
          </a:xfrm>
          <a:prstGeom prst="straightConnector1">
            <a:avLst/>
          </a:prstGeom>
          <a:noFill/>
          <a:ln w="28575" cap="flat" cmpd="sng" algn="ctr">
            <a:solidFill>
              <a:schemeClr val="bg2">
                <a:lumMod val="10000"/>
              </a:schemeClr>
            </a:solidFill>
            <a:prstDash val="solid"/>
            <a:round/>
            <a:headEnd type="none" w="med" len="med"/>
            <a:tailEnd type="arrow"/>
          </a:ln>
          <a:effectLst/>
        </p:spPr>
      </p:cxnSp>
      <p:cxnSp>
        <p:nvCxnSpPr>
          <p:cNvPr id="82" name="Straight Arrow Connector 81"/>
          <p:cNvCxnSpPr/>
          <p:nvPr/>
        </p:nvCxnSpPr>
        <p:spPr bwMode="auto">
          <a:xfrm>
            <a:off x="1943100" y="1866900"/>
            <a:ext cx="381000" cy="0"/>
          </a:xfrm>
          <a:prstGeom prst="straightConnector1">
            <a:avLst/>
          </a:prstGeom>
          <a:noFill/>
          <a:ln w="28575" cap="flat" cmpd="sng" algn="ctr">
            <a:solidFill>
              <a:schemeClr val="bg2">
                <a:lumMod val="10000"/>
              </a:schemeClr>
            </a:solidFill>
            <a:prstDash val="solid"/>
            <a:round/>
            <a:headEnd type="none" w="med" len="med"/>
            <a:tailEnd type="arrow"/>
          </a:ln>
          <a:effectLst/>
        </p:spPr>
      </p:cxnSp>
      <p:cxnSp>
        <p:nvCxnSpPr>
          <p:cNvPr id="85" name="Straight Arrow Connector 84"/>
          <p:cNvCxnSpPr/>
          <p:nvPr/>
        </p:nvCxnSpPr>
        <p:spPr bwMode="auto">
          <a:xfrm>
            <a:off x="1943100" y="1905000"/>
            <a:ext cx="0" cy="342900"/>
          </a:xfrm>
          <a:prstGeom prst="straightConnector1">
            <a:avLst/>
          </a:prstGeom>
          <a:noFill/>
          <a:ln w="28575" cap="flat" cmpd="sng" algn="ctr">
            <a:solidFill>
              <a:schemeClr val="bg2">
                <a:lumMod val="10000"/>
              </a:schemeClr>
            </a:solidFill>
            <a:prstDash val="solid"/>
            <a:round/>
            <a:headEnd type="none" w="med" len="med"/>
            <a:tailEnd type="arrow"/>
          </a:ln>
          <a:effectLst/>
        </p:spPr>
      </p:cxnSp>
      <p:cxnSp>
        <p:nvCxnSpPr>
          <p:cNvPr id="88" name="Straight Arrow Connector 87"/>
          <p:cNvCxnSpPr/>
          <p:nvPr/>
        </p:nvCxnSpPr>
        <p:spPr bwMode="auto">
          <a:xfrm flipH="1">
            <a:off x="1562100" y="1866900"/>
            <a:ext cx="342900" cy="0"/>
          </a:xfrm>
          <a:prstGeom prst="straightConnector1">
            <a:avLst/>
          </a:prstGeom>
          <a:noFill/>
          <a:ln w="28575" cap="flat" cmpd="sng" algn="ctr">
            <a:solidFill>
              <a:schemeClr val="bg2">
                <a:lumMod val="10000"/>
              </a:schemeClr>
            </a:solidFill>
            <a:prstDash val="solid"/>
            <a:round/>
            <a:headEnd type="none" w="med" len="med"/>
            <a:tailEnd type="arrow"/>
          </a:ln>
          <a:effectLst/>
        </p:spPr>
      </p:cxnSp>
      <p:sp>
        <p:nvSpPr>
          <p:cNvPr id="90" name="Rectangle 89"/>
          <p:cNvSpPr/>
          <p:nvPr/>
        </p:nvSpPr>
        <p:spPr bwMode="auto">
          <a:xfrm>
            <a:off x="5486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1" name="Rectangle 90"/>
          <p:cNvSpPr/>
          <p:nvPr/>
        </p:nvSpPr>
        <p:spPr bwMode="auto">
          <a:xfrm>
            <a:off x="5867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2" name="Rectangle 91"/>
          <p:cNvSpPr/>
          <p:nvPr/>
        </p:nvSpPr>
        <p:spPr bwMode="auto">
          <a:xfrm>
            <a:off x="6248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3" name="Rectangle 92"/>
          <p:cNvSpPr/>
          <p:nvPr/>
        </p:nvSpPr>
        <p:spPr bwMode="auto">
          <a:xfrm>
            <a:off x="6629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4" name="Rectangle 93"/>
          <p:cNvSpPr/>
          <p:nvPr/>
        </p:nvSpPr>
        <p:spPr bwMode="auto">
          <a:xfrm>
            <a:off x="7010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5" name="Rectangle 94"/>
          <p:cNvSpPr/>
          <p:nvPr/>
        </p:nvSpPr>
        <p:spPr bwMode="auto">
          <a:xfrm>
            <a:off x="7391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6" name="Rectangle 95"/>
          <p:cNvSpPr/>
          <p:nvPr/>
        </p:nvSpPr>
        <p:spPr bwMode="auto">
          <a:xfrm>
            <a:off x="7772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7" name="Rectangle 96"/>
          <p:cNvSpPr/>
          <p:nvPr/>
        </p:nvSpPr>
        <p:spPr bwMode="auto">
          <a:xfrm>
            <a:off x="8153400" y="914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8" name="Rectangle 97"/>
          <p:cNvSpPr/>
          <p:nvPr/>
        </p:nvSpPr>
        <p:spPr bwMode="auto">
          <a:xfrm>
            <a:off x="5486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9" name="Rectangle 98"/>
          <p:cNvSpPr/>
          <p:nvPr/>
        </p:nvSpPr>
        <p:spPr bwMode="auto">
          <a:xfrm>
            <a:off x="5867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0" name="Rectangle 99"/>
          <p:cNvSpPr/>
          <p:nvPr/>
        </p:nvSpPr>
        <p:spPr bwMode="auto">
          <a:xfrm>
            <a:off x="6248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1" name="Rectangle 100"/>
          <p:cNvSpPr/>
          <p:nvPr/>
        </p:nvSpPr>
        <p:spPr bwMode="auto">
          <a:xfrm>
            <a:off x="6629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2" name="Rectangle 101"/>
          <p:cNvSpPr/>
          <p:nvPr/>
        </p:nvSpPr>
        <p:spPr bwMode="auto">
          <a:xfrm>
            <a:off x="7010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3" name="Rectangle 102"/>
          <p:cNvSpPr/>
          <p:nvPr/>
        </p:nvSpPr>
        <p:spPr bwMode="auto">
          <a:xfrm>
            <a:off x="7391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4" name="Rectangle 103"/>
          <p:cNvSpPr/>
          <p:nvPr/>
        </p:nvSpPr>
        <p:spPr bwMode="auto">
          <a:xfrm>
            <a:off x="7772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5" name="Rectangle 104"/>
          <p:cNvSpPr/>
          <p:nvPr/>
        </p:nvSpPr>
        <p:spPr bwMode="auto">
          <a:xfrm>
            <a:off x="8153400" y="1295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6" name="Rectangle 105"/>
          <p:cNvSpPr/>
          <p:nvPr/>
        </p:nvSpPr>
        <p:spPr bwMode="auto">
          <a:xfrm>
            <a:off x="5486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7" name="Rectangle 106"/>
          <p:cNvSpPr/>
          <p:nvPr/>
        </p:nvSpPr>
        <p:spPr bwMode="auto">
          <a:xfrm>
            <a:off x="5867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8" name="Rectangle 107"/>
          <p:cNvSpPr/>
          <p:nvPr/>
        </p:nvSpPr>
        <p:spPr bwMode="auto">
          <a:xfrm>
            <a:off x="6248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09" name="Rectangle 108"/>
          <p:cNvSpPr/>
          <p:nvPr/>
        </p:nvSpPr>
        <p:spPr bwMode="auto">
          <a:xfrm>
            <a:off x="6629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0" name="Rectangle 109"/>
          <p:cNvSpPr/>
          <p:nvPr/>
        </p:nvSpPr>
        <p:spPr bwMode="auto">
          <a:xfrm>
            <a:off x="7010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1" name="Rectangle 110"/>
          <p:cNvSpPr/>
          <p:nvPr/>
        </p:nvSpPr>
        <p:spPr bwMode="auto">
          <a:xfrm>
            <a:off x="7391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2" name="Rectangle 111"/>
          <p:cNvSpPr/>
          <p:nvPr/>
        </p:nvSpPr>
        <p:spPr bwMode="auto">
          <a:xfrm>
            <a:off x="7772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3" name="Rectangle 112"/>
          <p:cNvSpPr/>
          <p:nvPr/>
        </p:nvSpPr>
        <p:spPr bwMode="auto">
          <a:xfrm>
            <a:off x="8153400" y="1676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4" name="Rectangle 113"/>
          <p:cNvSpPr/>
          <p:nvPr/>
        </p:nvSpPr>
        <p:spPr bwMode="auto">
          <a:xfrm>
            <a:off x="5486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5" name="Rectangle 114"/>
          <p:cNvSpPr/>
          <p:nvPr/>
        </p:nvSpPr>
        <p:spPr bwMode="auto">
          <a:xfrm>
            <a:off x="5867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6" name="Rectangle 115"/>
          <p:cNvSpPr/>
          <p:nvPr/>
        </p:nvSpPr>
        <p:spPr bwMode="auto">
          <a:xfrm>
            <a:off x="6248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7" name="Rectangle 116"/>
          <p:cNvSpPr/>
          <p:nvPr/>
        </p:nvSpPr>
        <p:spPr bwMode="auto">
          <a:xfrm>
            <a:off x="6629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8" name="Rectangle 117"/>
          <p:cNvSpPr/>
          <p:nvPr/>
        </p:nvSpPr>
        <p:spPr bwMode="auto">
          <a:xfrm>
            <a:off x="7010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19" name="Rectangle 118"/>
          <p:cNvSpPr/>
          <p:nvPr/>
        </p:nvSpPr>
        <p:spPr bwMode="auto">
          <a:xfrm>
            <a:off x="7391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0" name="Rectangle 119"/>
          <p:cNvSpPr/>
          <p:nvPr/>
        </p:nvSpPr>
        <p:spPr bwMode="auto">
          <a:xfrm>
            <a:off x="7772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1" name="Rectangle 120"/>
          <p:cNvSpPr/>
          <p:nvPr/>
        </p:nvSpPr>
        <p:spPr bwMode="auto">
          <a:xfrm>
            <a:off x="8153400" y="2057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2" name="Rectangle 121"/>
          <p:cNvSpPr/>
          <p:nvPr/>
        </p:nvSpPr>
        <p:spPr bwMode="auto">
          <a:xfrm>
            <a:off x="5486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3" name="Rectangle 122"/>
          <p:cNvSpPr/>
          <p:nvPr/>
        </p:nvSpPr>
        <p:spPr bwMode="auto">
          <a:xfrm>
            <a:off x="5867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4" name="Rectangle 123"/>
          <p:cNvSpPr/>
          <p:nvPr/>
        </p:nvSpPr>
        <p:spPr bwMode="auto">
          <a:xfrm>
            <a:off x="6248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5" name="Rectangle 124"/>
          <p:cNvSpPr/>
          <p:nvPr/>
        </p:nvSpPr>
        <p:spPr bwMode="auto">
          <a:xfrm>
            <a:off x="6629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6" name="Rectangle 125"/>
          <p:cNvSpPr/>
          <p:nvPr/>
        </p:nvSpPr>
        <p:spPr bwMode="auto">
          <a:xfrm>
            <a:off x="7010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7" name="Rectangle 126"/>
          <p:cNvSpPr/>
          <p:nvPr/>
        </p:nvSpPr>
        <p:spPr bwMode="auto">
          <a:xfrm>
            <a:off x="7391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8" name="Rectangle 127"/>
          <p:cNvSpPr/>
          <p:nvPr/>
        </p:nvSpPr>
        <p:spPr bwMode="auto">
          <a:xfrm>
            <a:off x="7772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9" name="Rectangle 128"/>
          <p:cNvSpPr/>
          <p:nvPr/>
        </p:nvSpPr>
        <p:spPr bwMode="auto">
          <a:xfrm>
            <a:off x="8153400" y="2438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0" name="Rectangle 129"/>
          <p:cNvSpPr/>
          <p:nvPr/>
        </p:nvSpPr>
        <p:spPr bwMode="auto">
          <a:xfrm>
            <a:off x="5486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1" name="Rectangle 130"/>
          <p:cNvSpPr/>
          <p:nvPr/>
        </p:nvSpPr>
        <p:spPr bwMode="auto">
          <a:xfrm>
            <a:off x="5867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2" name="Rectangle 131"/>
          <p:cNvSpPr/>
          <p:nvPr/>
        </p:nvSpPr>
        <p:spPr bwMode="auto">
          <a:xfrm>
            <a:off x="6248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3" name="Rectangle 132"/>
          <p:cNvSpPr/>
          <p:nvPr/>
        </p:nvSpPr>
        <p:spPr bwMode="auto">
          <a:xfrm>
            <a:off x="6629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4" name="Rectangle 133"/>
          <p:cNvSpPr/>
          <p:nvPr/>
        </p:nvSpPr>
        <p:spPr bwMode="auto">
          <a:xfrm>
            <a:off x="7010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5" name="Rectangle 134"/>
          <p:cNvSpPr/>
          <p:nvPr/>
        </p:nvSpPr>
        <p:spPr bwMode="auto">
          <a:xfrm>
            <a:off x="7391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6" name="Rectangle 135"/>
          <p:cNvSpPr/>
          <p:nvPr/>
        </p:nvSpPr>
        <p:spPr bwMode="auto">
          <a:xfrm>
            <a:off x="7772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7" name="Rectangle 136"/>
          <p:cNvSpPr/>
          <p:nvPr/>
        </p:nvSpPr>
        <p:spPr bwMode="auto">
          <a:xfrm>
            <a:off x="8153400" y="2819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8" name="Rectangle 137"/>
          <p:cNvSpPr/>
          <p:nvPr/>
        </p:nvSpPr>
        <p:spPr bwMode="auto">
          <a:xfrm>
            <a:off x="5486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39" name="Rectangle 138"/>
          <p:cNvSpPr/>
          <p:nvPr/>
        </p:nvSpPr>
        <p:spPr bwMode="auto">
          <a:xfrm>
            <a:off x="5867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0" name="Rectangle 139"/>
          <p:cNvSpPr/>
          <p:nvPr/>
        </p:nvSpPr>
        <p:spPr bwMode="auto">
          <a:xfrm>
            <a:off x="6248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1" name="Rectangle 140"/>
          <p:cNvSpPr/>
          <p:nvPr/>
        </p:nvSpPr>
        <p:spPr bwMode="auto">
          <a:xfrm>
            <a:off x="6629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2" name="Rectangle 141"/>
          <p:cNvSpPr/>
          <p:nvPr/>
        </p:nvSpPr>
        <p:spPr bwMode="auto">
          <a:xfrm>
            <a:off x="7010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3" name="Rectangle 142"/>
          <p:cNvSpPr/>
          <p:nvPr/>
        </p:nvSpPr>
        <p:spPr bwMode="auto">
          <a:xfrm>
            <a:off x="7391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4" name="Rectangle 143"/>
          <p:cNvSpPr/>
          <p:nvPr/>
        </p:nvSpPr>
        <p:spPr bwMode="auto">
          <a:xfrm>
            <a:off x="7772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5" name="Rectangle 144"/>
          <p:cNvSpPr/>
          <p:nvPr/>
        </p:nvSpPr>
        <p:spPr bwMode="auto">
          <a:xfrm>
            <a:off x="8153400" y="3200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6" name="Rectangle 145"/>
          <p:cNvSpPr/>
          <p:nvPr/>
        </p:nvSpPr>
        <p:spPr bwMode="auto">
          <a:xfrm>
            <a:off x="5486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7" name="Rectangle 146"/>
          <p:cNvSpPr/>
          <p:nvPr/>
        </p:nvSpPr>
        <p:spPr bwMode="auto">
          <a:xfrm>
            <a:off x="5867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8" name="Rectangle 147"/>
          <p:cNvSpPr/>
          <p:nvPr/>
        </p:nvSpPr>
        <p:spPr bwMode="auto">
          <a:xfrm>
            <a:off x="6248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49" name="Rectangle 148"/>
          <p:cNvSpPr/>
          <p:nvPr/>
        </p:nvSpPr>
        <p:spPr bwMode="auto">
          <a:xfrm>
            <a:off x="6629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50" name="Rectangle 149"/>
          <p:cNvSpPr/>
          <p:nvPr/>
        </p:nvSpPr>
        <p:spPr bwMode="auto">
          <a:xfrm>
            <a:off x="7010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51" name="Rectangle 150"/>
          <p:cNvSpPr/>
          <p:nvPr/>
        </p:nvSpPr>
        <p:spPr bwMode="auto">
          <a:xfrm>
            <a:off x="7391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52" name="Rectangle 151"/>
          <p:cNvSpPr/>
          <p:nvPr/>
        </p:nvSpPr>
        <p:spPr bwMode="auto">
          <a:xfrm>
            <a:off x="7772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53" name="Rectangle 152"/>
          <p:cNvSpPr/>
          <p:nvPr/>
        </p:nvSpPr>
        <p:spPr bwMode="auto">
          <a:xfrm>
            <a:off x="8153400" y="3581400"/>
            <a:ext cx="381000" cy="381000"/>
          </a:xfrm>
          <a:prstGeom prst="rect">
            <a:avLst/>
          </a:prstGeom>
          <a:solidFill>
            <a:schemeClr val="accent3">
              <a:lumMod val="40000"/>
              <a:lumOff val="6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cxnSp>
        <p:nvCxnSpPr>
          <p:cNvPr id="154" name="Straight Arrow Connector 153"/>
          <p:cNvCxnSpPr/>
          <p:nvPr/>
        </p:nvCxnSpPr>
        <p:spPr bwMode="auto">
          <a:xfrm flipV="1">
            <a:off x="5638800" y="1066800"/>
            <a:ext cx="1981200" cy="1562100"/>
          </a:xfrm>
          <a:prstGeom prst="straightConnector1">
            <a:avLst/>
          </a:prstGeom>
          <a:noFill/>
          <a:ln w="28575" cap="flat" cmpd="sng" algn="ctr">
            <a:solidFill>
              <a:schemeClr val="bg2">
                <a:lumMod val="10000"/>
              </a:schemeClr>
            </a:solidFill>
            <a:prstDash val="solid"/>
            <a:round/>
            <a:headEnd type="none" w="med" len="med"/>
            <a:tailEnd type="arrow"/>
          </a:ln>
          <a:effectLst/>
        </p:spPr>
      </p:cxnSp>
      <p:cxnSp>
        <p:nvCxnSpPr>
          <p:cNvPr id="160" name="Straight Arrow Connector 159"/>
          <p:cNvCxnSpPr/>
          <p:nvPr/>
        </p:nvCxnSpPr>
        <p:spPr bwMode="auto">
          <a:xfrm flipV="1">
            <a:off x="5638800" y="1066800"/>
            <a:ext cx="2324100" cy="1752600"/>
          </a:xfrm>
          <a:prstGeom prst="straightConnector1">
            <a:avLst/>
          </a:prstGeom>
          <a:noFill/>
          <a:ln w="28575" cap="flat" cmpd="sng" algn="ctr">
            <a:solidFill>
              <a:schemeClr val="bg2">
                <a:lumMod val="10000"/>
              </a:schemeClr>
            </a:solidFill>
            <a:prstDash val="solid"/>
            <a:round/>
            <a:headEnd type="none" w="med" len="med"/>
            <a:tailEnd type="arrow"/>
          </a:ln>
          <a:effectLst/>
        </p:spPr>
      </p:cxnSp>
      <p:cxnSp>
        <p:nvCxnSpPr>
          <p:cNvPr id="162" name="Straight Arrow Connector 161"/>
          <p:cNvCxnSpPr/>
          <p:nvPr/>
        </p:nvCxnSpPr>
        <p:spPr bwMode="auto">
          <a:xfrm flipV="1">
            <a:off x="5638800" y="1104900"/>
            <a:ext cx="2667000" cy="2019300"/>
          </a:xfrm>
          <a:prstGeom prst="straightConnector1">
            <a:avLst/>
          </a:prstGeom>
          <a:noFill/>
          <a:ln w="28575" cap="flat" cmpd="sng" algn="ctr">
            <a:solidFill>
              <a:schemeClr val="bg2">
                <a:lumMod val="10000"/>
              </a:schemeClr>
            </a:solidFill>
            <a:prstDash val="solid"/>
            <a:round/>
            <a:headEnd type="none" w="med" len="med"/>
            <a:tailEnd type="arrow"/>
          </a:ln>
          <a:effectLst/>
        </p:spPr>
      </p:cxnSp>
      <p:cxnSp>
        <p:nvCxnSpPr>
          <p:cNvPr id="164" name="Straight Arrow Connector 163"/>
          <p:cNvCxnSpPr/>
          <p:nvPr/>
        </p:nvCxnSpPr>
        <p:spPr bwMode="auto">
          <a:xfrm flipV="1">
            <a:off x="5638800" y="1485900"/>
            <a:ext cx="2667000" cy="2019300"/>
          </a:xfrm>
          <a:prstGeom prst="straightConnector1">
            <a:avLst/>
          </a:prstGeom>
          <a:noFill/>
          <a:ln w="28575" cap="flat" cmpd="sng" algn="ctr">
            <a:solidFill>
              <a:schemeClr val="bg2">
                <a:lumMod val="10000"/>
              </a:schemeClr>
            </a:solidFill>
            <a:prstDash val="solid"/>
            <a:round/>
            <a:headEnd type="none" w="med" len="med"/>
            <a:tailEnd type="arrow"/>
          </a:ln>
          <a:effectLst/>
        </p:spPr>
      </p:cxnSp>
      <p:sp>
        <p:nvSpPr>
          <p:cNvPr id="165" name="TextBox 164"/>
          <p:cNvSpPr txBox="1"/>
          <p:nvPr/>
        </p:nvSpPr>
        <p:spPr>
          <a:xfrm>
            <a:off x="5219700" y="4038600"/>
            <a:ext cx="3581400" cy="1569660"/>
          </a:xfrm>
          <a:prstGeom prst="rect">
            <a:avLst/>
          </a:prstGeom>
          <a:noFill/>
        </p:spPr>
        <p:txBody>
          <a:bodyPr wrap="square" rtlCol="0">
            <a:spAutoFit/>
          </a:bodyPr>
          <a:lstStyle/>
          <a:p>
            <a:pPr algn="ctr"/>
            <a:r>
              <a:rPr lang="en-US" sz="1600" b="1" i="1" dirty="0" smtClean="0">
                <a:solidFill>
                  <a:srgbClr val="2B07AD"/>
                </a:solidFill>
              </a:rPr>
              <a:t>Actual communication follows the processes that contain data on a given ray </a:t>
            </a:r>
            <a:r>
              <a:rPr lang="en-US" sz="1600" b="1" i="1" dirty="0" smtClean="0">
                <a:solidFill>
                  <a:srgbClr val="2B07AD"/>
                </a:solidFill>
                <a:sym typeface="Wingdings" pitchFamily="2" charset="2"/>
              </a:rPr>
              <a:t> </a:t>
            </a:r>
            <a:r>
              <a:rPr lang="en-US" sz="1600" b="1" i="1" dirty="0" smtClean="0">
                <a:solidFill>
                  <a:srgbClr val="2B07AD"/>
                </a:solidFill>
              </a:rPr>
              <a:t>the tracing library has to use the data layout given by the application which does not follow locality constraints to improve communication</a:t>
            </a:r>
            <a:endParaRPr lang="en-US" sz="1600" b="1" i="1" dirty="0">
              <a:solidFill>
                <a:srgbClr val="2B07AD"/>
              </a:solidFill>
            </a:endParaRPr>
          </a:p>
        </p:txBody>
      </p:sp>
      <p:sp>
        <p:nvSpPr>
          <p:cNvPr id="166" name="TextBox 165"/>
          <p:cNvSpPr txBox="1"/>
          <p:nvPr/>
        </p:nvSpPr>
        <p:spPr>
          <a:xfrm>
            <a:off x="381000" y="5715000"/>
            <a:ext cx="8534400" cy="646331"/>
          </a:xfrm>
          <a:prstGeom prst="rect">
            <a:avLst/>
          </a:prstGeom>
          <a:noFill/>
        </p:spPr>
        <p:txBody>
          <a:bodyPr wrap="square" rtlCol="0">
            <a:spAutoFit/>
          </a:bodyPr>
          <a:lstStyle/>
          <a:p>
            <a:pPr algn="ctr"/>
            <a:r>
              <a:rPr lang="en-US" b="1" dirty="0" smtClean="0">
                <a:solidFill>
                  <a:srgbClr val="C00000"/>
                </a:solidFill>
              </a:rPr>
              <a:t>Many other examples of such non-trivial communication patterns exist (box-stencil computations in many math libraries, dimension-wise communication in P3DFFT, etc.)</a:t>
            </a:r>
            <a:endParaRPr lang="en-US" b="1" dirty="0">
              <a:solidFill>
                <a:srgbClr val="C00000"/>
              </a:solidFill>
            </a:endParaRPr>
          </a:p>
        </p:txBody>
      </p:sp>
    </p:spTree>
    <p:extLst>
      <p:ext uri="{BB962C8B-B14F-4D97-AF65-F5344CB8AC3E}">
        <p14:creationId xmlns:p14="http://schemas.microsoft.com/office/powerpoint/2010/main" xmlns="" val="1403486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Practice</a:t>
            </a:r>
            <a:endParaRPr lang="en-US" dirty="0"/>
          </a:p>
        </p:txBody>
      </p:sp>
      <p:sp>
        <p:nvSpPr>
          <p:cNvPr id="4" name="Content Placeholder 3"/>
          <p:cNvSpPr>
            <a:spLocks noGrp="1"/>
          </p:cNvSpPr>
          <p:nvPr>
            <p:ph idx="1"/>
          </p:nvPr>
        </p:nvSpPr>
        <p:spPr>
          <a:xfrm>
            <a:off x="457200" y="914400"/>
            <a:ext cx="8229600" cy="5410200"/>
          </a:xfrm>
        </p:spPr>
        <p:txBody>
          <a:bodyPr/>
          <a:lstStyle/>
          <a:p>
            <a:r>
              <a:rPr lang="en-US" dirty="0" smtClean="0"/>
              <a:t>The key issue that needs to be addressed is that the data layout (which process has what data) is independent of and thus does not match the communication pattern</a:t>
            </a:r>
          </a:p>
          <a:p>
            <a:r>
              <a:rPr lang="en-US" dirty="0" smtClean="0"/>
              <a:t>Currently application developers tediously try out different process layouts and decide on the best layout</a:t>
            </a:r>
          </a:p>
          <a:p>
            <a:pPr lvl="1"/>
            <a:r>
              <a:rPr lang="en-US" dirty="0" smtClean="0"/>
              <a:t>This is impractical in many cases</a:t>
            </a:r>
          </a:p>
          <a:p>
            <a:pPr lvl="2"/>
            <a:r>
              <a:rPr lang="en-US" dirty="0" smtClean="0"/>
              <a:t>BG/P’s 3D torus requires a large number of “trial runs” for each application developer to converge on a good mapping</a:t>
            </a:r>
          </a:p>
          <a:p>
            <a:pPr lvl="2"/>
            <a:r>
              <a:rPr lang="en-US" dirty="0" smtClean="0"/>
              <a:t>BG/Q’s 5D torus is going to be a nightmare; try the 6D torus on the K-supercomputer</a:t>
            </a:r>
          </a:p>
          <a:p>
            <a:pPr lvl="1"/>
            <a:r>
              <a:rPr lang="en-US" dirty="0" smtClean="0"/>
              <a:t>… and impossible in other cases</a:t>
            </a:r>
          </a:p>
          <a:p>
            <a:pPr lvl="2"/>
            <a:r>
              <a:rPr lang="en-US" dirty="0" smtClean="0"/>
              <a:t>The best mapping many times depends on the actual partition layout in an allocation (8 x 8 x 8 is very different from 8 x 16 x 4)</a:t>
            </a:r>
          </a:p>
        </p:txBody>
      </p:sp>
      <p:sp>
        <p:nvSpPr>
          <p:cNvPr id="3" name="Footer Placeholder 2"/>
          <p:cNvSpPr>
            <a:spLocks noGrp="1"/>
          </p:cNvSpPr>
          <p:nvPr>
            <p:ph type="ftr" sz="quarter" idx="3"/>
          </p:nvPr>
        </p:nvSpPr>
        <p:spPr/>
        <p:txBody>
          <a:bodyPr/>
          <a:lstStyle/>
          <a:p>
            <a:r>
              <a:rPr lang="en-US" smtClean="0"/>
              <a:t>ISC (06/22/2011)</a:t>
            </a:r>
            <a:endParaRPr lang="en-US" dirty="0"/>
          </a:p>
        </p:txBody>
      </p:sp>
    </p:spTree>
    <p:extLst>
      <p:ext uri="{BB962C8B-B14F-4D97-AF65-F5344CB8AC3E}">
        <p14:creationId xmlns:p14="http://schemas.microsoft.com/office/powerpoint/2010/main" xmlns="" val="3997076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paper in a nutshell</a:t>
            </a:r>
            <a:endParaRPr lang="en-US" dirty="0"/>
          </a:p>
        </p:txBody>
      </p:sp>
      <p:sp>
        <p:nvSpPr>
          <p:cNvPr id="3" name="Content Placeholder 2"/>
          <p:cNvSpPr>
            <a:spLocks noGrp="1"/>
          </p:cNvSpPr>
          <p:nvPr>
            <p:ph idx="1"/>
          </p:nvPr>
        </p:nvSpPr>
        <p:spPr>
          <a:xfrm>
            <a:off x="457200" y="914400"/>
            <a:ext cx="8382000" cy="5410200"/>
          </a:xfrm>
        </p:spPr>
        <p:txBody>
          <a:bodyPr/>
          <a:lstStyle/>
          <a:p>
            <a:pPr>
              <a:lnSpc>
                <a:spcPct val="110000"/>
              </a:lnSpc>
            </a:pPr>
            <a:r>
              <a:rPr lang="en-US" dirty="0" smtClean="0"/>
              <a:t>Basic idea is to perform process mapping at application launch time, rather than within the MPI library</a:t>
            </a:r>
          </a:p>
          <a:p>
            <a:pPr lvl="1">
              <a:lnSpc>
                <a:spcPct val="110000"/>
              </a:lnSpc>
            </a:pPr>
            <a:r>
              <a:rPr lang="en-US" dirty="0" smtClean="0"/>
              <a:t>This allows the data placement to match the communication pattern of the applications</a:t>
            </a:r>
          </a:p>
          <a:p>
            <a:pPr>
              <a:lnSpc>
                <a:spcPct val="110000"/>
              </a:lnSpc>
            </a:pPr>
            <a:r>
              <a:rPr lang="en-US" dirty="0" smtClean="0"/>
              <a:t>How this works:</a:t>
            </a:r>
          </a:p>
          <a:p>
            <a:pPr lvl="1">
              <a:lnSpc>
                <a:spcPct val="110000"/>
              </a:lnSpc>
            </a:pPr>
            <a:r>
              <a:rPr lang="en-US" dirty="0" smtClean="0"/>
              <a:t>Application specifies the communication pattern it wants to use offline</a:t>
            </a:r>
          </a:p>
          <a:p>
            <a:pPr lvl="1">
              <a:lnSpc>
                <a:spcPct val="110000"/>
              </a:lnSpc>
            </a:pPr>
            <a:r>
              <a:rPr lang="en-US" dirty="0" smtClean="0"/>
              <a:t>We allocate a partition of nodes for the application</a:t>
            </a:r>
          </a:p>
          <a:p>
            <a:pPr lvl="1">
              <a:lnSpc>
                <a:spcPct val="110000"/>
              </a:lnSpc>
            </a:pPr>
            <a:r>
              <a:rPr lang="en-US" dirty="0" smtClean="0"/>
              <a:t>We study different process layouts and the amount of contention they are expected to have</a:t>
            </a:r>
          </a:p>
          <a:p>
            <a:pPr lvl="1">
              <a:lnSpc>
                <a:spcPct val="110000"/>
              </a:lnSpc>
            </a:pPr>
            <a:r>
              <a:rPr lang="en-US" dirty="0" smtClean="0"/>
              <a:t>Pick the best layout and launch processes so as to minimize contention</a:t>
            </a:r>
          </a:p>
          <a:p>
            <a:pPr>
              <a:lnSpc>
                <a:spcPct val="110000"/>
              </a:lnSpc>
            </a:pPr>
            <a:r>
              <a:rPr lang="en-US" dirty="0" smtClean="0"/>
              <a:t>We demonstrate that different mappings can show significant difference in overall performance for real applications on up to 128K cores of the Argonne BG/P system</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Roadmap</a:t>
            </a:r>
            <a:endParaRPr lang="en-US" dirty="0"/>
          </a:p>
        </p:txBody>
      </p:sp>
      <p:sp>
        <p:nvSpPr>
          <p:cNvPr id="3" name="Content Placeholder 2"/>
          <p:cNvSpPr>
            <a:spLocks noGrp="1"/>
          </p:cNvSpPr>
          <p:nvPr>
            <p:ph idx="1"/>
          </p:nvPr>
        </p:nvSpPr>
        <p:spPr/>
        <p:txBody>
          <a:bodyPr/>
          <a:lstStyle/>
          <a:p>
            <a:pPr>
              <a:lnSpc>
                <a:spcPct val="140000"/>
              </a:lnSpc>
            </a:pPr>
            <a:r>
              <a:rPr lang="en-US" dirty="0" smtClean="0">
                <a:solidFill>
                  <a:schemeClr val="bg1">
                    <a:lumMod val="75000"/>
                  </a:schemeClr>
                </a:solidFill>
              </a:rPr>
              <a:t>Motivation</a:t>
            </a:r>
          </a:p>
          <a:p>
            <a:pPr>
              <a:lnSpc>
                <a:spcPct val="140000"/>
              </a:lnSpc>
            </a:pPr>
            <a:r>
              <a:rPr lang="en-US" b="1" dirty="0" smtClean="0">
                <a:solidFill>
                  <a:schemeClr val="accent1">
                    <a:lumMod val="50000"/>
                  </a:schemeClr>
                </a:solidFill>
              </a:rPr>
              <a:t>Understanding the Complexity in Process Mapping</a:t>
            </a:r>
          </a:p>
          <a:p>
            <a:pPr>
              <a:lnSpc>
                <a:spcPct val="140000"/>
              </a:lnSpc>
            </a:pPr>
            <a:r>
              <a:rPr lang="en-US" dirty="0" smtClean="0"/>
              <a:t>Contention Analysis</a:t>
            </a:r>
          </a:p>
          <a:p>
            <a:pPr>
              <a:lnSpc>
                <a:spcPct val="140000"/>
              </a:lnSpc>
            </a:pPr>
            <a:r>
              <a:rPr lang="en-US" dirty="0" smtClean="0"/>
              <a:t>Experiments and Analysis</a:t>
            </a:r>
          </a:p>
          <a:p>
            <a:pPr>
              <a:lnSpc>
                <a:spcPct val="140000"/>
              </a:lnSpc>
            </a:pPr>
            <a:r>
              <a:rPr lang="en-US" dirty="0" smtClean="0"/>
              <a:t>Concluding Remarks</a:t>
            </a:r>
          </a:p>
          <a:p>
            <a:pPr>
              <a:lnSpc>
                <a:spcPct val="140000"/>
              </a:lnSpc>
              <a:buNone/>
            </a:pPr>
            <a:endParaRPr lang="en-US" dirty="0" smtClean="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in Process Mapping</a:t>
            </a:r>
            <a:endParaRPr lang="en-US" dirty="0"/>
          </a:p>
        </p:txBody>
      </p:sp>
      <p:sp>
        <p:nvSpPr>
          <p:cNvPr id="3" name="Content Placeholder 2"/>
          <p:cNvSpPr>
            <a:spLocks noGrp="1"/>
          </p:cNvSpPr>
          <p:nvPr>
            <p:ph idx="1"/>
          </p:nvPr>
        </p:nvSpPr>
        <p:spPr>
          <a:xfrm>
            <a:off x="381000" y="914400"/>
            <a:ext cx="8229600" cy="5334000"/>
          </a:xfrm>
        </p:spPr>
        <p:txBody>
          <a:bodyPr/>
          <a:lstStyle/>
          <a:p>
            <a:pPr>
              <a:lnSpc>
                <a:spcPct val="110000"/>
              </a:lnSpc>
            </a:pPr>
            <a:r>
              <a:rPr lang="en-US" dirty="0" smtClean="0"/>
              <a:t>Most communication libraries (like MPI) hide physical layout of system from applications to improve portability</a:t>
            </a:r>
          </a:p>
          <a:p>
            <a:pPr>
              <a:lnSpc>
                <a:spcPct val="110000"/>
              </a:lnSpc>
            </a:pPr>
            <a:r>
              <a:rPr lang="en-US" dirty="0" smtClean="0"/>
              <a:t>Applications form logical topologies on the processes available to match their problem</a:t>
            </a:r>
          </a:p>
          <a:p>
            <a:pPr lvl="1">
              <a:lnSpc>
                <a:spcPct val="110000"/>
              </a:lnSpc>
            </a:pPr>
            <a:r>
              <a:rPr lang="en-US" dirty="0" err="1" smtClean="0"/>
              <a:t>E.g</a:t>
            </a:r>
            <a:r>
              <a:rPr lang="en-US" dirty="0" smtClean="0"/>
              <a:t>: for climate modeling applications, data representation is typically 2D plane, 3D volume or multi-dimensional unstructured grid</a:t>
            </a:r>
          </a:p>
          <a:p>
            <a:pPr lvl="1">
              <a:lnSpc>
                <a:spcPct val="110000"/>
              </a:lnSpc>
            </a:pPr>
            <a:r>
              <a:rPr lang="en-US" dirty="0" smtClean="0"/>
              <a:t>Each process gets a part of the overall data</a:t>
            </a:r>
          </a:p>
          <a:p>
            <a:pPr lvl="1">
              <a:lnSpc>
                <a:spcPct val="110000"/>
              </a:lnSpc>
            </a:pPr>
            <a:r>
              <a:rPr lang="en-US" dirty="0" smtClean="0"/>
              <a:t>Local data computation depends on partially evaluated results from neighboring processes on the logical process grid formed by application</a:t>
            </a:r>
          </a:p>
          <a:p>
            <a:pPr>
              <a:lnSpc>
                <a:spcPct val="110000"/>
              </a:lnSpc>
            </a:pPr>
            <a:r>
              <a:rPr lang="en-US" dirty="0" smtClean="0"/>
              <a:t>Applications rely on the logical process layout without any information about the physical placement or mapping of actual processes</a:t>
            </a:r>
            <a:endParaRPr lang="en-US" dirty="0"/>
          </a:p>
        </p:txBody>
      </p:sp>
      <p:sp>
        <p:nvSpPr>
          <p:cNvPr id="4" name="Footer Placeholder 3"/>
          <p:cNvSpPr>
            <a:spLocks noGrp="1"/>
          </p:cNvSpPr>
          <p:nvPr>
            <p:ph type="ftr" sz="quarter" idx="3"/>
          </p:nvPr>
        </p:nvSpPr>
        <p:spPr/>
        <p:txBody>
          <a:bodyPr/>
          <a:lstStyle/>
          <a:p>
            <a:r>
              <a:rPr lang="en-US" smtClean="0"/>
              <a:t>ISC (06/22/2011)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argonne.updates</Template>
  <TotalTime>1271</TotalTime>
  <Words>2427</Words>
  <Application>Microsoft Office PowerPoint</Application>
  <PresentationFormat>On-screen Show (4:3)</PresentationFormat>
  <Paragraphs>304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argonne.updates</vt:lpstr>
      <vt:lpstr>Mapping Communication Layouts to Network Hardware Characteristics on Massive-Scale Blue Gene Systems</vt:lpstr>
      <vt:lpstr>Power and Cost Constraints on Large-scale Machines</vt:lpstr>
      <vt:lpstr>Scalable Network Topologies</vt:lpstr>
      <vt:lpstr>Locality Aware Process Mapping</vt:lpstr>
      <vt:lpstr>Data Layout Example for Domain-based Ray Tracing</vt:lpstr>
      <vt:lpstr>State of Practice</vt:lpstr>
      <vt:lpstr>This paper in a nutshell</vt:lpstr>
      <vt:lpstr>Presentation Roadmap</vt:lpstr>
      <vt:lpstr>Complexity in Process Mapping</vt:lpstr>
      <vt:lpstr>1D Mapping for nearest neighbor communication on BG/P</vt:lpstr>
      <vt:lpstr>2D mapping for nearest neighbor communication</vt:lpstr>
      <vt:lpstr>3D mapping for nearest neighbor communication</vt:lpstr>
      <vt:lpstr>Presentation Roadmap</vt:lpstr>
      <vt:lpstr>Assumptions/Restrictions</vt:lpstr>
      <vt:lpstr>Communication Contention Analysis</vt:lpstr>
      <vt:lpstr>Routing on BG/P</vt:lpstr>
      <vt:lpstr>Intuition for Calculating Contention (TXYZ mapping)</vt:lpstr>
      <vt:lpstr>Intuition for Calculating Contention (TZYX mapping)</vt:lpstr>
      <vt:lpstr>Calculating Contention</vt:lpstr>
      <vt:lpstr>Presentation Roadmap</vt:lpstr>
      <vt:lpstr>Experiments and Analysis</vt:lpstr>
      <vt:lpstr>Micro-benchmark-based Evaluation</vt:lpstr>
      <vt:lpstr>2D Communication benchmark performance</vt:lpstr>
      <vt:lpstr>3D Communication benchmark performance</vt:lpstr>
      <vt:lpstr>Application kernel evaluation – P3DFFT</vt:lpstr>
      <vt:lpstr>P3DFFT performance</vt:lpstr>
      <vt:lpstr>NLOM Ocean Modeling Application</vt:lpstr>
      <vt:lpstr>NLOM Communication Performance</vt:lpstr>
      <vt:lpstr>NLOM trends on varying system size</vt:lpstr>
      <vt:lpstr>Presentation Roadmap</vt:lpstr>
      <vt:lpstr>Concluding Remarks</vt:lpstr>
      <vt:lpstr>Thank you!</vt:lpstr>
      <vt:lpstr>Argonne BG/P system Torus Dimensions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Pavan Balaji</cp:lastModifiedBy>
  <cp:revision>761</cp:revision>
  <dcterms:created xsi:type="dcterms:W3CDTF">2006-08-16T00:00:00Z</dcterms:created>
  <dcterms:modified xsi:type="dcterms:W3CDTF">2011-06-22T07:19:16Z</dcterms:modified>
</cp:coreProperties>
</file>