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chart16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73" r:id="rId2"/>
    <p:sldId id="344" r:id="rId3"/>
    <p:sldId id="345" r:id="rId4"/>
    <p:sldId id="392" r:id="rId5"/>
    <p:sldId id="380" r:id="rId6"/>
    <p:sldId id="382" r:id="rId7"/>
    <p:sldId id="379" r:id="rId8"/>
    <p:sldId id="384" r:id="rId9"/>
    <p:sldId id="365" r:id="rId10"/>
    <p:sldId id="420" r:id="rId11"/>
    <p:sldId id="421" r:id="rId12"/>
    <p:sldId id="422" r:id="rId13"/>
    <p:sldId id="386" r:id="rId14"/>
    <p:sldId id="387" r:id="rId15"/>
    <p:sldId id="439" r:id="rId16"/>
    <p:sldId id="388" r:id="rId17"/>
    <p:sldId id="389" r:id="rId18"/>
    <p:sldId id="351" r:id="rId19"/>
    <p:sldId id="435" r:id="rId20"/>
    <p:sldId id="436" r:id="rId21"/>
    <p:sldId id="437" r:id="rId22"/>
    <p:sldId id="438" r:id="rId23"/>
    <p:sldId id="352" r:id="rId24"/>
    <p:sldId id="383" r:id="rId25"/>
    <p:sldId id="426" r:id="rId26"/>
    <p:sldId id="353" r:id="rId27"/>
    <p:sldId id="423" r:id="rId28"/>
    <p:sldId id="424" r:id="rId29"/>
    <p:sldId id="42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Matrix</a:t>
            </a:r>
            <a:r>
              <a:rPr lang="en-US" baseline="0" dirty="0" smtClean="0"/>
              <a:t> Transpose</a:t>
            </a:r>
            <a:endParaRPr lang="en-US" dirty="0"/>
          </a:p>
        </c:rich>
      </c:tx>
      <c:layout/>
      <c:overlay val="1"/>
      <c:spPr>
        <a:solidFill>
          <a:schemeClr val="bg1"/>
        </a:solidFill>
        <a:ln>
          <a:solidFill>
            <a:schemeClr val="bg2">
              <a:lumMod val="90000"/>
            </a:schemeClr>
          </a:solidFill>
        </a:ln>
      </c:spPr>
    </c:title>
    <c:plotArea>
      <c:layout>
        <c:manualLayout>
          <c:layoutTarget val="inner"/>
          <c:xMode val="edge"/>
          <c:yMode val="edge"/>
          <c:x val="0.15162329285110596"/>
          <c:y val="8.7759280089988692E-2"/>
          <c:w val="0.71273633168735251"/>
          <c:h val="0.71993625796775407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native OpenCL (local)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3.9892141670000001</c:v>
                </c:pt>
                <c:pt idx="1">
                  <c:v>13.928048</c:v>
                </c:pt>
                <c:pt idx="2">
                  <c:v>31.057918750000056</c:v>
                </c:pt>
                <c:pt idx="3">
                  <c:v>53.2078925</c:v>
                </c:pt>
                <c:pt idx="4">
                  <c:v>83.74425125000019</c:v>
                </c:pt>
                <c:pt idx="5">
                  <c:v>121.65476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VOCL (remote)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5.2170474999999996</c:v>
                </c:pt>
                <c:pt idx="1">
                  <c:v>18.528231000000002</c:v>
                </c:pt>
                <c:pt idx="2">
                  <c:v>41.246635000000012</c:v>
                </c:pt>
                <c:pt idx="3">
                  <c:v>72.127328749999919</c:v>
                </c:pt>
                <c:pt idx="4">
                  <c:v>113.38245629999986</c:v>
                </c:pt>
                <c:pt idx="5">
                  <c:v>168.55625130000001</c:v>
                </c:pt>
              </c:numCache>
            </c:numRef>
          </c:val>
        </c:ser>
        <c:axId val="100839424"/>
        <c:axId val="102703488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Percentage of slowdown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  <a:prstDash val="sysDot"/>
            </a:ln>
          </c:spPr>
          <c:marker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0.30780000000000074</c:v>
                </c:pt>
                <c:pt idx="1">
                  <c:v>0.33030000000000093</c:v>
                </c:pt>
                <c:pt idx="2">
                  <c:v>0.32810000000000056</c:v>
                </c:pt>
                <c:pt idx="3">
                  <c:v>0.35560000000000008</c:v>
                </c:pt>
                <c:pt idx="4">
                  <c:v>0.35390000000000038</c:v>
                </c:pt>
                <c:pt idx="5">
                  <c:v>0.38550000000000062</c:v>
                </c:pt>
              </c:numCache>
            </c:numRef>
          </c:val>
        </c:ser>
        <c:marker val="1"/>
        <c:axId val="102707584"/>
        <c:axId val="102705408"/>
      </c:lineChart>
      <c:catAx>
        <c:axId val="1008394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Matrix size</a:t>
                </a:r>
              </a:p>
            </c:rich>
          </c:tx>
          <c:layout/>
        </c:title>
        <c:numFmt formatCode="General" sourceLinked="1"/>
        <c:tickLblPos val="nextTo"/>
        <c:crossAx val="102703488"/>
        <c:crosses val="autoZero"/>
        <c:auto val="1"/>
        <c:lblAlgn val="ctr"/>
        <c:lblOffset val="100"/>
      </c:catAx>
      <c:valAx>
        <c:axId val="1027034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2.8248587570621534E-3"/>
              <c:y val="0.21160651793525787"/>
            </c:manualLayout>
          </c:layout>
        </c:title>
        <c:numFmt formatCode="General" sourceLinked="0"/>
        <c:tickLblPos val="nextTo"/>
        <c:crossAx val="100839424"/>
        <c:crosses val="autoZero"/>
        <c:crossBetween val="between"/>
      </c:valAx>
      <c:valAx>
        <c:axId val="102705408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slowdown</a:t>
                </a:r>
              </a:p>
            </c:rich>
          </c:tx>
          <c:layout/>
        </c:title>
        <c:numFmt formatCode="0%" sourceLinked="0"/>
        <c:tickLblPos val="nextTo"/>
        <c:crossAx val="102707584"/>
        <c:crosses val="max"/>
        <c:crossBetween val="between"/>
      </c:valAx>
      <c:catAx>
        <c:axId val="102707584"/>
        <c:scaling>
          <c:orientation val="minMax"/>
        </c:scaling>
        <c:delete val="1"/>
        <c:axPos val="b"/>
        <c:numFmt formatCode="General" sourceLinked="1"/>
        <c:tickLblPos val="none"/>
        <c:crossAx val="102705408"/>
        <c:crosses val="autoZero"/>
        <c:auto val="1"/>
        <c:lblAlgn val="ctr"/>
        <c:lblOffset val="100"/>
      </c:catAx>
    </c:plotArea>
    <c:plotVisOnly val="1"/>
    <c:dispBlanksAs val="gap"/>
  </c:chart>
  <c:txPr>
    <a:bodyPr/>
    <a:lstStyle/>
    <a:p>
      <a:pPr>
        <a:defRPr sz="120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5162329285110737"/>
          <c:y val="8.7759280089988692E-2"/>
          <c:w val="0.68448774411672486"/>
          <c:h val="0.7199362579677539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Without migration</c:v>
                </c:pt>
              </c:strCache>
            </c:strRef>
          </c:tx>
          <c:spPr>
            <a:solidFill>
              <a:srgbClr val="00B0F0"/>
            </a:solidFill>
          </c:spPr>
          <c:cat>
            <c:numRef>
              <c:f>Sheet1!$A$2:$A$7</c:f>
              <c:numCache>
                <c:formatCode>General</c:formatCode>
                <c:ptCount val="6"/>
                <c:pt idx="0">
                  <c:v>15360</c:v>
                </c:pt>
                <c:pt idx="1">
                  <c:v>23040</c:v>
                </c:pt>
                <c:pt idx="2">
                  <c:v>30720</c:v>
                </c:pt>
                <c:pt idx="3">
                  <c:v>38400</c:v>
                </c:pt>
                <c:pt idx="4">
                  <c:v>46080</c:v>
                </c:pt>
                <c:pt idx="5">
                  <c:v>53760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36.828385330000479</c:v>
                </c:pt>
                <c:pt idx="1">
                  <c:v>61.083582669999998</c:v>
                </c:pt>
                <c:pt idx="2">
                  <c:v>65.234931000000003</c:v>
                </c:pt>
                <c:pt idx="3">
                  <c:v>99.45315832999998</c:v>
                </c:pt>
                <c:pt idx="4">
                  <c:v>140.55158569999998</c:v>
                </c:pt>
                <c:pt idx="5">
                  <c:v>189.10319769999998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migration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Sheet1!$A$2:$A$7</c:f>
              <c:numCache>
                <c:formatCode>General</c:formatCode>
                <c:ptCount val="6"/>
                <c:pt idx="0">
                  <c:v>15360</c:v>
                </c:pt>
                <c:pt idx="1">
                  <c:v>23040</c:v>
                </c:pt>
                <c:pt idx="2">
                  <c:v>30720</c:v>
                </c:pt>
                <c:pt idx="3">
                  <c:v>38400</c:v>
                </c:pt>
                <c:pt idx="4">
                  <c:v>46080</c:v>
                </c:pt>
                <c:pt idx="5">
                  <c:v>53760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37.490176330000516</c:v>
                </c:pt>
                <c:pt idx="1">
                  <c:v>61.754609330000001</c:v>
                </c:pt>
                <c:pt idx="2">
                  <c:v>65.896193670000727</c:v>
                </c:pt>
                <c:pt idx="3">
                  <c:v>100.11849099999998</c:v>
                </c:pt>
                <c:pt idx="4">
                  <c:v>141.2151552999963</c:v>
                </c:pt>
                <c:pt idx="5">
                  <c:v>189.77312329999739</c:v>
                </c:pt>
              </c:numCache>
            </c:numRef>
          </c:val>
        </c:ser>
        <c:axId val="103829888"/>
        <c:axId val="103832192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Overhead caused by migration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15360</c:v>
                </c:pt>
                <c:pt idx="1">
                  <c:v>23040</c:v>
                </c:pt>
                <c:pt idx="2">
                  <c:v>30720</c:v>
                </c:pt>
                <c:pt idx="3">
                  <c:v>38400</c:v>
                </c:pt>
                <c:pt idx="4">
                  <c:v>46080</c:v>
                </c:pt>
                <c:pt idx="5">
                  <c:v>53760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1.7969590000000021E-2</c:v>
                </c:pt>
                <c:pt idx="1">
                  <c:v>1.0985385000000122E-2</c:v>
                </c:pt>
                <c:pt idx="2">
                  <c:v>1.0136635E-2</c:v>
                </c:pt>
                <c:pt idx="3">
                  <c:v>6.6899100000000012E-3</c:v>
                </c:pt>
                <c:pt idx="4">
                  <c:v>4.7211820000000121E-3</c:v>
                </c:pt>
                <c:pt idx="5">
                  <c:v>3.5426460000000004E-3</c:v>
                </c:pt>
              </c:numCache>
            </c:numRef>
          </c:val>
        </c:ser>
        <c:marker val="1"/>
        <c:axId val="103844480"/>
        <c:axId val="103842560"/>
      </c:lineChart>
      <c:catAx>
        <c:axId val="1038298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Number of bodies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3832192"/>
        <c:crosses val="autoZero"/>
        <c:auto val="1"/>
        <c:lblAlgn val="ctr"/>
        <c:lblOffset val="100"/>
      </c:catAx>
      <c:valAx>
        <c:axId val="1038321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Program execution time (s)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11438436004323002"/>
            </c:manualLayout>
          </c:layout>
        </c:title>
        <c:numFmt formatCode="General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3829888"/>
        <c:crosses val="autoZero"/>
        <c:crossBetween val="between"/>
      </c:valAx>
      <c:valAx>
        <c:axId val="103842560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Overhead caused by migration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0.0%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3844480"/>
        <c:crosses val="max"/>
        <c:crossBetween val="between"/>
      </c:valAx>
      <c:catAx>
        <c:axId val="103844480"/>
        <c:scaling>
          <c:orientation val="minMax"/>
        </c:scaling>
        <c:delete val="1"/>
        <c:axPos val="b"/>
        <c:numFmt formatCode="General" sourceLinked="1"/>
        <c:tickLblPos val="none"/>
        <c:crossAx val="103842560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16963654966857772"/>
          <c:y val="1.9641294838145433E-3"/>
          <c:w val="0.61120370370370403"/>
          <c:h val="0.22446681664791901"/>
        </c:manualLayout>
      </c:layout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3089410954778224"/>
          <c:y val="8.7759280089988692E-2"/>
          <c:w val="0.73661094617271305"/>
          <c:h val="0.7199362579677539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Without migration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7.8756230000000134</c:v>
                </c:pt>
                <c:pt idx="1">
                  <c:v>24.870532999999963</c:v>
                </c:pt>
                <c:pt idx="2">
                  <c:v>38.833039000000007</c:v>
                </c:pt>
                <c:pt idx="3">
                  <c:v>70.406551000000007</c:v>
                </c:pt>
                <c:pt idx="4">
                  <c:v>83.260221000000527</c:v>
                </c:pt>
                <c:pt idx="5">
                  <c:v>113.28456600000032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migration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8.3371513329999996</c:v>
                </c:pt>
                <c:pt idx="1">
                  <c:v>25.327332669999986</c:v>
                </c:pt>
                <c:pt idx="2">
                  <c:v>39.043826999999993</c:v>
                </c:pt>
                <c:pt idx="3">
                  <c:v>70.417124000001408</c:v>
                </c:pt>
                <c:pt idx="4" formatCode="General">
                  <c:v>83.475107999999949</c:v>
                </c:pt>
                <c:pt idx="5" formatCode="General">
                  <c:v>113.46413370000083</c:v>
                </c:pt>
              </c:numCache>
            </c:numRef>
          </c:val>
        </c:ser>
        <c:axId val="103989632"/>
        <c:axId val="103991936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Overhead caused by migration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5.8602136000000013E-2</c:v>
                </c:pt>
                <c:pt idx="1">
                  <c:v>1.8367104000000134E-2</c:v>
                </c:pt>
                <c:pt idx="2">
                  <c:v>5.4280580000000134E-3</c:v>
                </c:pt>
                <c:pt idx="3">
                  <c:v>1.5017100000000021E-4</c:v>
                </c:pt>
                <c:pt idx="4">
                  <c:v>2.5809080000000011E-3</c:v>
                </c:pt>
                <c:pt idx="5">
                  <c:v>1.585103000000012E-3</c:v>
                </c:pt>
              </c:numCache>
            </c:numRef>
          </c:val>
        </c:ser>
        <c:marker val="1"/>
        <c:axId val="104004224"/>
        <c:axId val="104002304"/>
      </c:lineChart>
      <c:catAx>
        <c:axId val="103989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Matrix size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3991936"/>
        <c:crosses val="autoZero"/>
        <c:auto val="1"/>
        <c:lblAlgn val="ctr"/>
        <c:lblOffset val="100"/>
      </c:catAx>
      <c:valAx>
        <c:axId val="10399193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Program execution time (s)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13819385076865387"/>
            </c:manualLayout>
          </c:layout>
        </c:title>
        <c:numFmt formatCode="General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3989632"/>
        <c:crosses val="autoZero"/>
        <c:crossBetween val="between"/>
      </c:valAx>
      <c:valAx>
        <c:axId val="104002304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Overhead</a:t>
                </a:r>
                <a:r>
                  <a:rPr lang="en-US" sz="1100" baseline="0" dirty="0" smtClean="0">
                    <a:latin typeface="Calibri" pitchFamily="34" charset="0"/>
                    <a:cs typeface="Calibri" pitchFamily="34" charset="0"/>
                  </a:rPr>
                  <a:t> caused by migration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0%" sourceLinked="0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4004224"/>
        <c:crosses val="max"/>
        <c:crossBetween val="between"/>
      </c:valAx>
      <c:catAx>
        <c:axId val="104004224"/>
        <c:scaling>
          <c:orientation val="minMax"/>
        </c:scaling>
        <c:delete val="1"/>
        <c:axPos val="b"/>
        <c:numFmt formatCode="General" sourceLinked="1"/>
        <c:tickLblPos val="none"/>
        <c:crossAx val="104002304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17868088363954487"/>
          <c:y val="8.7678290213723309E-2"/>
          <c:w val="0.61120370370370403"/>
          <c:h val="0.19589538807649257"/>
        </c:manualLayout>
      </c:layout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3249752592401287"/>
          <c:y val="8.7759280089988692E-2"/>
          <c:w val="0.73186201110107263"/>
          <c:h val="0.7199362579677539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Without migration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18.630000000000031</c:v>
                </c:pt>
                <c:pt idx="1">
                  <c:v>59.08</c:v>
                </c:pt>
                <c:pt idx="2">
                  <c:v>98.169999999999987</c:v>
                </c:pt>
                <c:pt idx="3">
                  <c:v>169.5</c:v>
                </c:pt>
                <c:pt idx="4">
                  <c:v>256.70999999999924</c:v>
                </c:pt>
                <c:pt idx="5">
                  <c:v>350.69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migration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12.48</c:v>
                </c:pt>
                <c:pt idx="1">
                  <c:v>33.300000000000004</c:v>
                </c:pt>
                <c:pt idx="2">
                  <c:v>54</c:v>
                </c:pt>
                <c:pt idx="3">
                  <c:v>91.42</c:v>
                </c:pt>
                <c:pt idx="4">
                  <c:v>142.26999999999998</c:v>
                </c:pt>
                <c:pt idx="5">
                  <c:v>195.45000000000024</c:v>
                </c:pt>
              </c:numCache>
            </c:numRef>
          </c:val>
        </c:ser>
        <c:axId val="103936768"/>
        <c:axId val="103939072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Speedup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1.4927873060000001</c:v>
                </c:pt>
                <c:pt idx="1">
                  <c:v>1.7742942939999899</c:v>
                </c:pt>
                <c:pt idx="2">
                  <c:v>1.8179040349999998</c:v>
                </c:pt>
                <c:pt idx="3">
                  <c:v>1.8541611969999998</c:v>
                </c:pt>
                <c:pt idx="4">
                  <c:v>1.8044353849999999</c:v>
                </c:pt>
                <c:pt idx="5">
                  <c:v>1.794236978</c:v>
                </c:pt>
              </c:numCache>
            </c:numRef>
          </c:val>
        </c:ser>
        <c:marker val="1"/>
        <c:axId val="104090624"/>
        <c:axId val="104088704"/>
      </c:lineChart>
      <c:catAx>
        <c:axId val="103936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Matrix</a:t>
                </a:r>
                <a:r>
                  <a:rPr lang="en-US" sz="1200" baseline="0" dirty="0" smtClean="0">
                    <a:latin typeface="Calibri" pitchFamily="34" charset="0"/>
                    <a:cs typeface="Calibri" pitchFamily="34" charset="0"/>
                  </a:rPr>
                  <a:t> size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3939072"/>
        <c:crosses val="autoZero"/>
        <c:auto val="1"/>
        <c:lblAlgn val="ctr"/>
        <c:lblOffset val="100"/>
      </c:catAx>
      <c:valAx>
        <c:axId val="1039390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Program execution time (s)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11438436004323002"/>
            </c:manualLayout>
          </c:layout>
        </c:title>
        <c:numFmt formatCode="General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3936768"/>
        <c:crosses val="autoZero"/>
        <c:crossBetween val="between"/>
      </c:valAx>
      <c:valAx>
        <c:axId val="104088704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Speedup brought</a:t>
                </a:r>
                <a:r>
                  <a:rPr lang="en-US" sz="1100" baseline="0" dirty="0" smtClean="0">
                    <a:latin typeface="Calibri" pitchFamily="34" charset="0"/>
                    <a:cs typeface="Calibri" pitchFamily="34" charset="0"/>
                  </a:rPr>
                  <a:t> by migration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#,##0.0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4090624"/>
        <c:crosses val="max"/>
        <c:crossBetween val="between"/>
      </c:valAx>
      <c:catAx>
        <c:axId val="104090624"/>
        <c:scaling>
          <c:orientation val="minMax"/>
        </c:scaling>
        <c:delete val="1"/>
        <c:axPos val="b"/>
        <c:numFmt formatCode="General" sourceLinked="1"/>
        <c:tickLblPos val="none"/>
        <c:crossAx val="104088704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11596423328439914"/>
          <c:y val="0.2751122776319655"/>
          <c:w val="0.61120370370370403"/>
          <c:h val="0.24761482939632731"/>
        </c:manualLayout>
      </c:layout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3467414030873287"/>
          <c:y val="0.16646289005541137"/>
          <c:w val="0.72968548422973312"/>
          <c:h val="0.6661778215223106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Without migration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Sheet1!$A$2:$A$7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58.11</c:v>
                </c:pt>
                <c:pt idx="1">
                  <c:v>69.58</c:v>
                </c:pt>
                <c:pt idx="2">
                  <c:v>49.13</c:v>
                </c:pt>
                <c:pt idx="3">
                  <c:v>59.730000000000011</c:v>
                </c:pt>
                <c:pt idx="4">
                  <c:v>62.87</c:v>
                </c:pt>
                <c:pt idx="5">
                  <c:v>72.45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migration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Sheet1!$A$2:$A$7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32.78</c:v>
                </c:pt>
                <c:pt idx="1">
                  <c:v>38.090000000000003</c:v>
                </c:pt>
                <c:pt idx="2">
                  <c:v>30.71</c:v>
                </c:pt>
                <c:pt idx="3">
                  <c:v>36.809999999999995</c:v>
                </c:pt>
                <c:pt idx="4">
                  <c:v>39.879999999999995</c:v>
                </c:pt>
                <c:pt idx="5">
                  <c:v>45.949999999999996</c:v>
                </c:pt>
              </c:numCache>
            </c:numRef>
          </c:val>
        </c:ser>
        <c:axId val="104030976"/>
        <c:axId val="104033280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Speedup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1.7724804780000001</c:v>
                </c:pt>
                <c:pt idx="1">
                  <c:v>1.8265994589999945</c:v>
                </c:pt>
                <c:pt idx="2">
                  <c:v>1.5998502169999951</c:v>
                </c:pt>
                <c:pt idx="3">
                  <c:v>1.6229588370000001</c:v>
                </c:pt>
                <c:pt idx="4">
                  <c:v>1.5763540620000001</c:v>
                </c:pt>
                <c:pt idx="5">
                  <c:v>1.5765330549999998</c:v>
                </c:pt>
              </c:numCache>
            </c:numRef>
          </c:val>
        </c:ser>
        <c:marker val="1"/>
        <c:axId val="104045568"/>
        <c:axId val="104043648"/>
      </c:lineChart>
      <c:catAx>
        <c:axId val="1040309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Sequence</a:t>
                </a:r>
                <a:r>
                  <a:rPr lang="en-US" sz="1200" baseline="0" dirty="0" smtClean="0">
                    <a:latin typeface="Calibri" pitchFamily="34" charset="0"/>
                    <a:cs typeface="Calibri" pitchFamily="34" charset="0"/>
                  </a:rPr>
                  <a:t> size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4033280"/>
        <c:crosses val="autoZero"/>
        <c:auto val="1"/>
        <c:lblAlgn val="ctr"/>
        <c:lblOffset val="100"/>
      </c:catAx>
      <c:valAx>
        <c:axId val="1040332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Program execution time (s)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20697688830562821"/>
            </c:manualLayout>
          </c:layout>
        </c:title>
        <c:numFmt formatCode="General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4030976"/>
        <c:crosses val="autoZero"/>
        <c:crossBetween val="between"/>
      </c:valAx>
      <c:valAx>
        <c:axId val="104043648"/>
        <c:scaling>
          <c:orientation val="minMax"/>
          <c:min val="0"/>
        </c:scaling>
        <c:axPos val="r"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Speedup brought by migration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.94341614625757997"/>
              <c:y val="0.14529892096821201"/>
            </c:manualLayout>
          </c:layout>
        </c:title>
        <c:numFmt formatCode="#,##0.0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4045568"/>
        <c:crosses val="max"/>
        <c:crossBetween val="between"/>
      </c:valAx>
      <c:catAx>
        <c:axId val="104045568"/>
        <c:scaling>
          <c:orientation val="minMax"/>
        </c:scaling>
        <c:delete val="1"/>
        <c:axPos val="b"/>
        <c:numFmt formatCode="General" sourceLinked="1"/>
        <c:tickLblPos val="none"/>
        <c:crossAx val="104043648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5.0992397502036643E-2"/>
          <c:y val="1.9641294838145334E-3"/>
          <c:w val="0.61120370370370403"/>
          <c:h val="0.219837051618548"/>
        </c:manualLayout>
      </c:layout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5420467915648628"/>
          <c:y val="8.7759186351706028E-2"/>
          <c:w val="0.701680468820708"/>
          <c:h val="0.7199362579677539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Without migration</c:v>
                </c:pt>
              </c:strCache>
            </c:strRef>
          </c:tx>
          <c:spPr>
            <a:solidFill>
              <a:srgbClr val="00B0F0"/>
            </a:solidFill>
          </c:spPr>
          <c:cat>
            <c:numRef>
              <c:f>Sheet1!$A$2:$A$7</c:f>
              <c:numCache>
                <c:formatCode>General</c:formatCode>
                <c:ptCount val="6"/>
                <c:pt idx="0">
                  <c:v>15360</c:v>
                </c:pt>
                <c:pt idx="1">
                  <c:v>23040</c:v>
                </c:pt>
                <c:pt idx="2">
                  <c:v>30720</c:v>
                </c:pt>
                <c:pt idx="3">
                  <c:v>38400</c:v>
                </c:pt>
                <c:pt idx="4">
                  <c:v>46080</c:v>
                </c:pt>
                <c:pt idx="5">
                  <c:v>53760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76.481000000000023</c:v>
                </c:pt>
                <c:pt idx="1">
                  <c:v>125.09700000000002</c:v>
                </c:pt>
                <c:pt idx="2">
                  <c:v>133.36000000000001</c:v>
                </c:pt>
                <c:pt idx="3">
                  <c:v>201.83700000000024</c:v>
                </c:pt>
                <c:pt idx="4">
                  <c:v>284.04599999999999</c:v>
                </c:pt>
                <c:pt idx="5">
                  <c:v>381.18400000000031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migration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Sheet1!$A$2:$A$7</c:f>
              <c:numCache>
                <c:formatCode>General</c:formatCode>
                <c:ptCount val="6"/>
                <c:pt idx="0">
                  <c:v>15360</c:v>
                </c:pt>
                <c:pt idx="1">
                  <c:v>23040</c:v>
                </c:pt>
                <c:pt idx="2">
                  <c:v>30720</c:v>
                </c:pt>
                <c:pt idx="3">
                  <c:v>38400</c:v>
                </c:pt>
                <c:pt idx="4">
                  <c:v>46080</c:v>
                </c:pt>
                <c:pt idx="5">
                  <c:v>53760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41.9</c:v>
                </c:pt>
                <c:pt idx="1">
                  <c:v>72.192999999999998</c:v>
                </c:pt>
                <c:pt idx="2">
                  <c:v>79.194000000000003</c:v>
                </c:pt>
                <c:pt idx="3">
                  <c:v>104.60499999999999</c:v>
                </c:pt>
                <c:pt idx="4">
                  <c:v>145.99100000000001</c:v>
                </c:pt>
                <c:pt idx="5">
                  <c:v>195.04399999999998</c:v>
                </c:pt>
              </c:numCache>
            </c:numRef>
          </c:val>
        </c:ser>
        <c:axId val="104149760"/>
        <c:axId val="104152064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Speedup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15360</c:v>
                </c:pt>
                <c:pt idx="1">
                  <c:v>23040</c:v>
                </c:pt>
                <c:pt idx="2">
                  <c:v>30720</c:v>
                </c:pt>
                <c:pt idx="3">
                  <c:v>38400</c:v>
                </c:pt>
                <c:pt idx="4">
                  <c:v>46080</c:v>
                </c:pt>
                <c:pt idx="5">
                  <c:v>53760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1.8253221959999948</c:v>
                </c:pt>
                <c:pt idx="1">
                  <c:v>1.7328134310000001</c:v>
                </c:pt>
                <c:pt idx="2">
                  <c:v>1.6839659569999998</c:v>
                </c:pt>
                <c:pt idx="3">
                  <c:v>1.9295157979999951</c:v>
                </c:pt>
                <c:pt idx="4">
                  <c:v>1.945640485</c:v>
                </c:pt>
                <c:pt idx="5">
                  <c:v>1.9543487620000051</c:v>
                </c:pt>
              </c:numCache>
            </c:numRef>
          </c:val>
        </c:ser>
        <c:marker val="1"/>
        <c:axId val="104168448"/>
        <c:axId val="104166528"/>
      </c:lineChart>
      <c:catAx>
        <c:axId val="1041497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Number of bodies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4152064"/>
        <c:crosses val="autoZero"/>
        <c:auto val="1"/>
        <c:lblAlgn val="ctr"/>
        <c:lblOffset val="100"/>
      </c:catAx>
      <c:valAx>
        <c:axId val="1041520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Program execution time (s)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2.2804715200074204E-3"/>
              <c:y val="0.114384295713036"/>
            </c:manualLayout>
          </c:layout>
        </c:title>
        <c:numFmt formatCode="General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4149760"/>
        <c:crosses val="autoZero"/>
        <c:crossBetween val="between"/>
      </c:valAx>
      <c:valAx>
        <c:axId val="104166528"/>
        <c:scaling>
          <c:orientation val="minMax"/>
          <c:min val="0"/>
        </c:scaling>
        <c:axPos val="r"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Speedup brought by migration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.93925130121446698"/>
              <c:y val="9.2388815981335679E-2"/>
            </c:manualLayout>
          </c:layout>
        </c:title>
        <c:numFmt formatCode="#,##0.0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4168448"/>
        <c:crosses val="max"/>
        <c:crossBetween val="between"/>
      </c:valAx>
      <c:catAx>
        <c:axId val="104168448"/>
        <c:scaling>
          <c:orientation val="minMax"/>
        </c:scaling>
        <c:delete val="1"/>
        <c:axPos val="b"/>
        <c:numFmt formatCode="General" sourceLinked="1"/>
        <c:tickLblPos val="none"/>
        <c:crossAx val="104166528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5.2677395588709305E-2"/>
          <c:y val="1.9640044994375739E-3"/>
          <c:w val="0.61120370370370403"/>
          <c:h val="0.22446681664791901"/>
        </c:manualLayout>
      </c:layout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3411001749781301"/>
          <c:y val="8.7759280089988692E-2"/>
          <c:w val="0.74432392825896698"/>
          <c:h val="0.7199362579677539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Without migration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17.239999999999988</c:v>
                </c:pt>
                <c:pt idx="1">
                  <c:v>50.83</c:v>
                </c:pt>
                <c:pt idx="2">
                  <c:v>80.8</c:v>
                </c:pt>
                <c:pt idx="3">
                  <c:v>145.60999999999999</c:v>
                </c:pt>
                <c:pt idx="4">
                  <c:v>171.98000000000044</c:v>
                </c:pt>
                <c:pt idx="5">
                  <c:v>234.73999999999998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migration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11.209999999999999</c:v>
                </c:pt>
                <c:pt idx="1">
                  <c:v>28.55</c:v>
                </c:pt>
                <c:pt idx="2">
                  <c:v>47.15</c:v>
                </c:pt>
                <c:pt idx="3">
                  <c:v>84.910000000000025</c:v>
                </c:pt>
                <c:pt idx="4">
                  <c:v>106.06</c:v>
                </c:pt>
                <c:pt idx="5">
                  <c:v>150.5</c:v>
                </c:pt>
              </c:numCache>
            </c:numRef>
          </c:val>
        </c:ser>
        <c:axId val="104227584"/>
        <c:axId val="104229888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Speedup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1.538</c:v>
                </c:pt>
                <c:pt idx="1">
                  <c:v>1.78</c:v>
                </c:pt>
                <c:pt idx="2">
                  <c:v>1.714</c:v>
                </c:pt>
                <c:pt idx="3">
                  <c:v>1.7149999999999945</c:v>
                </c:pt>
                <c:pt idx="4">
                  <c:v>1.6220000000000001</c:v>
                </c:pt>
                <c:pt idx="5">
                  <c:v>1.56</c:v>
                </c:pt>
              </c:numCache>
            </c:numRef>
          </c:val>
        </c:ser>
        <c:marker val="1"/>
        <c:axId val="104238080"/>
        <c:axId val="104236160"/>
      </c:lineChart>
      <c:catAx>
        <c:axId val="104227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Matrix size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4229888"/>
        <c:crosses val="autoZero"/>
        <c:auto val="1"/>
        <c:lblAlgn val="ctr"/>
        <c:lblOffset val="100"/>
      </c:catAx>
      <c:valAx>
        <c:axId val="1042298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 dirty="0" smtClean="0"/>
                  <a:t>Program execution time (s)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0"/>
              <c:y val="0.10962242219722602"/>
            </c:manualLayout>
          </c:layout>
        </c:title>
        <c:numFmt formatCode="General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4227584"/>
        <c:crosses val="autoZero"/>
        <c:crossBetween val="between"/>
      </c:valAx>
      <c:valAx>
        <c:axId val="104236160"/>
        <c:scaling>
          <c:orientation val="minMax"/>
          <c:min val="0"/>
        </c:scaling>
        <c:axPos val="r"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Speedup brought by migration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#,##0.0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4238080"/>
        <c:crosses val="max"/>
        <c:crossBetween val="between"/>
      </c:valAx>
      <c:catAx>
        <c:axId val="104238080"/>
        <c:scaling>
          <c:orientation val="minMax"/>
        </c:scaling>
        <c:delete val="1"/>
        <c:axPos val="b"/>
        <c:numFmt formatCode="General" sourceLinked="1"/>
        <c:tickLblPos val="none"/>
        <c:crossAx val="104236160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6.4791994750656598E-2"/>
          <c:y val="0.28767829021372332"/>
          <c:w val="0.61120370370370403"/>
          <c:h val="0.229228721409824"/>
        </c:manualLayout>
      </c:layout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Host Memory to Device Memory</a:t>
            </a:r>
            <a:endParaRPr lang="en-US" dirty="0"/>
          </a:p>
        </c:rich>
      </c:tx>
      <c:layout>
        <c:manualLayout>
          <c:xMode val="edge"/>
          <c:yMode val="edge"/>
          <c:x val="0.19720238095238146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0.14190874578177759"/>
          <c:y val="6.0510048184275467E-2"/>
          <c:w val="0.68856721034870672"/>
          <c:h val="0.6117493242449183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Native OpenCL (local)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c:spP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1.0169999999999975</c:v>
                </c:pt>
                <c:pt idx="1">
                  <c:v>1.0960000000000001</c:v>
                </c:pt>
                <c:pt idx="2">
                  <c:v>1.3069999999999977</c:v>
                </c:pt>
                <c:pt idx="3">
                  <c:v>1.444</c:v>
                </c:pt>
                <c:pt idx="4">
                  <c:v>1.5229999999999975</c:v>
                </c:pt>
                <c:pt idx="5">
                  <c:v>1.5649999999999977</c:v>
                </c:pt>
                <c:pt idx="6">
                  <c:v>1.59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VOCL (local)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1.0189999999999975</c:v>
                </c:pt>
                <c:pt idx="1">
                  <c:v>1.107</c:v>
                </c:pt>
                <c:pt idx="2">
                  <c:v>1.31</c:v>
                </c:pt>
                <c:pt idx="3">
                  <c:v>1.4429999999999974</c:v>
                </c:pt>
                <c:pt idx="4">
                  <c:v>1.5229999999999975</c:v>
                </c:pt>
                <c:pt idx="5">
                  <c:v>1.5649999999999977</c:v>
                </c:pt>
                <c:pt idx="6">
                  <c:v>1.587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VOCL (remote)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</c:spP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0.78700000000000003</c:v>
                </c:pt>
                <c:pt idx="1">
                  <c:v>1.0069999999999975</c:v>
                </c:pt>
                <c:pt idx="2">
                  <c:v>1.1970000000000001</c:v>
                </c:pt>
                <c:pt idx="3">
                  <c:v>1.325</c:v>
                </c:pt>
                <c:pt idx="4">
                  <c:v>1.4089999999999971</c:v>
                </c:pt>
                <c:pt idx="5">
                  <c:v>1.4689999999999974</c:v>
                </c:pt>
                <c:pt idx="6">
                  <c:v>1.4609999999999974</c:v>
                </c:pt>
              </c:numCache>
            </c:numRef>
          </c:val>
        </c:ser>
        <c:axId val="104826752"/>
        <c:axId val="104940288"/>
      </c:barChart>
      <c:lineChart>
        <c:grouping val="standard"/>
        <c:ser>
          <c:idx val="3"/>
          <c:order val="3"/>
          <c:tx>
            <c:strRef>
              <c:f>Sheet1!$E$1</c:f>
              <c:strCache>
                <c:ptCount val="1"/>
                <c:pt idx="0">
                  <c:v>% slowdown (local)</c:v>
                </c:pt>
              </c:strCache>
            </c:strRef>
          </c:tx>
          <c:spPr>
            <a:ln w="41275">
              <a:solidFill>
                <a:srgbClr val="FF0000"/>
              </a:solidFill>
              <a:prstDash val="sysDot"/>
            </a:ln>
          </c:spPr>
          <c:marker>
            <c:symbol val="diamond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Sheet1!$E$2:$E$8</c:f>
              <c:numCache>
                <c:formatCode>0.00%</c:formatCode>
                <c:ptCount val="7"/>
                <c:pt idx="0">
                  <c:v>-2.0000000000000044E-3</c:v>
                </c:pt>
                <c:pt idx="1">
                  <c:v>-9.9000000000000216E-3</c:v>
                </c:pt>
                <c:pt idx="2">
                  <c:v>-2.3000000000000043E-3</c:v>
                </c:pt>
                <c:pt idx="3">
                  <c:v>7.000000000000014E-4</c:v>
                </c:pt>
                <c:pt idx="4">
                  <c:v>0</c:v>
                </c:pt>
                <c:pt idx="5">
                  <c:v>0</c:v>
                </c:pt>
                <c:pt idx="6">
                  <c:v>1.9000000000000045E-3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% slowdown (remote)</c:v>
                </c:pt>
              </c:strCache>
            </c:strRef>
          </c:tx>
          <c:spPr>
            <a:ln w="44450">
              <a:solidFill>
                <a:schemeClr val="accent4">
                  <a:lumMod val="75000"/>
                </a:schemeClr>
              </a:solidFill>
              <a:prstDash val="sysDot"/>
            </a:ln>
          </c:spPr>
          <c:marker>
            <c:symbol val="triangle"/>
            <c:size val="7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Sheet1!$F$2:$F$8</c:f>
              <c:numCache>
                <c:formatCode>0.00%</c:formatCode>
                <c:ptCount val="7"/>
                <c:pt idx="0">
                  <c:v>0.29220000000000002</c:v>
                </c:pt>
                <c:pt idx="1">
                  <c:v>8.840000000000002E-2</c:v>
                </c:pt>
                <c:pt idx="2">
                  <c:v>9.1900000000000037E-2</c:v>
                </c:pt>
                <c:pt idx="3">
                  <c:v>8.9800000000000088E-2</c:v>
                </c:pt>
                <c:pt idx="4">
                  <c:v>8.0900000000000027E-2</c:v>
                </c:pt>
                <c:pt idx="5">
                  <c:v>6.5400000000000028E-2</c:v>
                </c:pt>
                <c:pt idx="6">
                  <c:v>8.8300000000000101E-2</c:v>
                </c:pt>
              </c:numCache>
            </c:numRef>
          </c:val>
        </c:ser>
        <c:marker val="1"/>
        <c:axId val="107701760"/>
        <c:axId val="106988672"/>
      </c:lineChart>
      <c:catAx>
        <c:axId val="1048267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Data Block Size (bytes)</a:t>
                </a:r>
                <a:endParaRPr lang="en-US" dirty="0"/>
              </a:p>
            </c:rich>
          </c:tx>
          <c:layout/>
        </c:title>
        <c:tickLblPos val="nextTo"/>
        <c:crossAx val="104940288"/>
        <c:crosses val="autoZero"/>
        <c:auto val="1"/>
        <c:lblAlgn val="ctr"/>
        <c:lblOffset val="100"/>
      </c:catAx>
      <c:valAx>
        <c:axId val="1049402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 (GB/s)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6.5712879640045197E-3"/>
              <c:y val="0.24867316958514521"/>
            </c:manualLayout>
          </c:layout>
        </c:title>
        <c:numFmt formatCode="General" sourceLinked="1"/>
        <c:tickLblPos val="nextTo"/>
        <c:crossAx val="104826752"/>
        <c:crosses val="autoZero"/>
        <c:crossBetween val="between"/>
      </c:valAx>
      <c:valAx>
        <c:axId val="106988672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difference</a:t>
                </a:r>
                <a:endParaRPr lang="en-US" dirty="0"/>
              </a:p>
            </c:rich>
          </c:tx>
          <c:layout/>
        </c:title>
        <c:numFmt formatCode="0%" sourceLinked="0"/>
        <c:tickLblPos val="nextTo"/>
        <c:crossAx val="107701760"/>
        <c:crosses val="max"/>
        <c:crossBetween val="between"/>
      </c:valAx>
      <c:catAx>
        <c:axId val="107701760"/>
        <c:scaling>
          <c:orientation val="minMax"/>
        </c:scaling>
        <c:delete val="1"/>
        <c:axPos val="b"/>
        <c:tickLblPos val="nextTo"/>
        <c:crossAx val="106988672"/>
        <c:crosses val="autoZero"/>
        <c:auto val="1"/>
        <c:lblAlgn val="ctr"/>
        <c:lblOffset val="100"/>
      </c:catAx>
    </c:plotArea>
    <c:legend>
      <c:legendPos val="b"/>
      <c:layout>
        <c:manualLayout>
          <c:xMode val="edge"/>
          <c:yMode val="edge"/>
          <c:x val="8.0263404574428096E-4"/>
          <c:y val="0.85071982606651986"/>
          <c:w val="0.99839473190851169"/>
          <c:h val="0.13435480079915385"/>
        </c:manualLayout>
      </c:layout>
    </c:legend>
    <c:plotVisOnly val="1"/>
    <c:dispBlanksAs val="gap"/>
  </c:chart>
  <c:txPr>
    <a:bodyPr/>
    <a:lstStyle/>
    <a:p>
      <a:pPr>
        <a:defRPr sz="120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Device</a:t>
            </a:r>
            <a:r>
              <a:rPr lang="en-US" baseline="0" dirty="0" smtClean="0"/>
              <a:t> </a:t>
            </a:r>
            <a:r>
              <a:rPr lang="en-US" dirty="0" smtClean="0"/>
              <a:t>Memory to Host</a:t>
            </a:r>
            <a:r>
              <a:rPr lang="en-US" baseline="0" dirty="0" smtClean="0"/>
              <a:t> </a:t>
            </a:r>
            <a:r>
              <a:rPr lang="en-US" dirty="0" smtClean="0"/>
              <a:t>Memory</a:t>
            </a:r>
            <a:endParaRPr lang="en-US" dirty="0"/>
          </a:p>
        </c:rich>
      </c:tx>
      <c:layout>
        <c:manualLayout>
          <c:xMode val="edge"/>
          <c:yMode val="edge"/>
          <c:x val="0.19720238095238146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0.14190874578177759"/>
          <c:y val="6.0510048184275467E-2"/>
          <c:w val="0.6885672103487066"/>
          <c:h val="0.6117493242449183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Native OpenCL (local)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c:spP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0.80900000000000005</c:v>
                </c:pt>
                <c:pt idx="1">
                  <c:v>1.048</c:v>
                </c:pt>
                <c:pt idx="2">
                  <c:v>1.407999999999995</c:v>
                </c:pt>
                <c:pt idx="3">
                  <c:v>1.7069999999999974</c:v>
                </c:pt>
                <c:pt idx="4">
                  <c:v>1.909</c:v>
                </c:pt>
                <c:pt idx="5">
                  <c:v>2.0359999999999987</c:v>
                </c:pt>
                <c:pt idx="6">
                  <c:v>2.093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VOCL (local)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0.80800000000000005</c:v>
                </c:pt>
                <c:pt idx="1">
                  <c:v>1.03</c:v>
                </c:pt>
                <c:pt idx="2">
                  <c:v>1.4049999999999971</c:v>
                </c:pt>
                <c:pt idx="3">
                  <c:v>1.7</c:v>
                </c:pt>
                <c:pt idx="4">
                  <c:v>1.8959999999999975</c:v>
                </c:pt>
                <c:pt idx="5">
                  <c:v>2.0169999999999977</c:v>
                </c:pt>
                <c:pt idx="6">
                  <c:v>2.0840000000000001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VOCL (remote)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</c:spP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0.78400000000000003</c:v>
                </c:pt>
                <c:pt idx="1">
                  <c:v>0.93400000000000005</c:v>
                </c:pt>
                <c:pt idx="2">
                  <c:v>1.331</c:v>
                </c:pt>
                <c:pt idx="3">
                  <c:v>1.615</c:v>
                </c:pt>
                <c:pt idx="4">
                  <c:v>1.8169999999999977</c:v>
                </c:pt>
                <c:pt idx="5">
                  <c:v>1.9350000000000001</c:v>
                </c:pt>
                <c:pt idx="6">
                  <c:v>1.9740000000000024</c:v>
                </c:pt>
              </c:numCache>
            </c:numRef>
          </c:val>
        </c:ser>
        <c:axId val="104678528"/>
        <c:axId val="104680832"/>
      </c:barChart>
      <c:lineChart>
        <c:grouping val="standard"/>
        <c:ser>
          <c:idx val="3"/>
          <c:order val="3"/>
          <c:tx>
            <c:strRef>
              <c:f>Sheet1!$E$1</c:f>
              <c:strCache>
                <c:ptCount val="1"/>
                <c:pt idx="0">
                  <c:v>% slowdown (local)</c:v>
                </c:pt>
              </c:strCache>
            </c:strRef>
          </c:tx>
          <c:spPr>
            <a:ln w="41275">
              <a:solidFill>
                <a:srgbClr val="FF0000"/>
              </a:solidFill>
              <a:prstDash val="sysDot"/>
            </a:ln>
          </c:spPr>
          <c:marker>
            <c:symbol val="diamond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Sheet1!$E$2:$E$8</c:f>
              <c:numCache>
                <c:formatCode>0.00%</c:formatCode>
                <c:ptCount val="7"/>
                <c:pt idx="0">
                  <c:v>1.23609394313968E-3</c:v>
                </c:pt>
                <c:pt idx="1">
                  <c:v>1.7175572519083984E-2</c:v>
                </c:pt>
                <c:pt idx="2">
                  <c:v>2.1306818181817469E-3</c:v>
                </c:pt>
                <c:pt idx="3">
                  <c:v>4.1007615700059266E-3</c:v>
                </c:pt>
                <c:pt idx="4">
                  <c:v>6.8098480880042752E-3</c:v>
                </c:pt>
                <c:pt idx="5">
                  <c:v>9.3320235756385768E-3</c:v>
                </c:pt>
                <c:pt idx="6">
                  <c:v>4.3000477783085985E-3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% slowdown (remote)</c:v>
                </c:pt>
              </c:strCache>
            </c:strRef>
          </c:tx>
          <c:spPr>
            <a:ln w="44450">
              <a:solidFill>
                <a:schemeClr val="accent4">
                  <a:lumMod val="75000"/>
                </a:schemeClr>
              </a:solidFill>
              <a:prstDash val="sysDot"/>
            </a:ln>
          </c:spPr>
          <c:marker>
            <c:symbol val="triangle"/>
            <c:size val="7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512K</c:v>
                </c:pt>
                <c:pt idx="1">
                  <c:v>1024K</c:v>
                </c:pt>
                <c:pt idx="2">
                  <c:v>2048K</c:v>
                </c:pt>
                <c:pt idx="3">
                  <c:v>4096K</c:v>
                </c:pt>
                <c:pt idx="4">
                  <c:v>8192K</c:v>
                </c:pt>
                <c:pt idx="5">
                  <c:v>16384K</c:v>
                </c:pt>
                <c:pt idx="6">
                  <c:v>32768K</c:v>
                </c:pt>
              </c:strCache>
            </c:strRef>
          </c:cat>
          <c:val>
            <c:numRef>
              <c:f>Sheet1!$F$2:$F$8</c:f>
              <c:numCache>
                <c:formatCode>0.00%</c:formatCode>
                <c:ptCount val="7"/>
                <c:pt idx="0">
                  <c:v>3.0902348578492056E-2</c:v>
                </c:pt>
                <c:pt idx="1">
                  <c:v>0.1087786259541986</c:v>
                </c:pt>
                <c:pt idx="2">
                  <c:v>5.4687500000000014E-2</c:v>
                </c:pt>
                <c:pt idx="3">
                  <c:v>5.3895723491505634E-2</c:v>
                </c:pt>
                <c:pt idx="4">
                  <c:v>4.8192771084337512E-2</c:v>
                </c:pt>
                <c:pt idx="5">
                  <c:v>4.9607072691552047E-2</c:v>
                </c:pt>
                <c:pt idx="6">
                  <c:v>5.6856187290969896E-2</c:v>
                </c:pt>
              </c:numCache>
            </c:numRef>
          </c:val>
        </c:ser>
        <c:marker val="1"/>
        <c:axId val="104689024"/>
        <c:axId val="104687104"/>
      </c:lineChart>
      <c:catAx>
        <c:axId val="1046785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Data Block Size (bytes)</a:t>
                </a:r>
                <a:endParaRPr lang="en-US" dirty="0"/>
              </a:p>
            </c:rich>
          </c:tx>
          <c:layout/>
        </c:title>
        <c:tickLblPos val="nextTo"/>
        <c:crossAx val="104680832"/>
        <c:crosses val="autoZero"/>
        <c:auto val="1"/>
        <c:lblAlgn val="ctr"/>
        <c:lblOffset val="100"/>
      </c:catAx>
      <c:valAx>
        <c:axId val="1046808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 (GB/s)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6.5712879640045189E-3"/>
              <c:y val="0.24867316958514521"/>
            </c:manualLayout>
          </c:layout>
        </c:title>
        <c:numFmt formatCode="General" sourceLinked="1"/>
        <c:tickLblPos val="nextTo"/>
        <c:crossAx val="104678528"/>
        <c:crosses val="autoZero"/>
        <c:crossBetween val="between"/>
      </c:valAx>
      <c:valAx>
        <c:axId val="104687104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difference</a:t>
                </a:r>
                <a:endParaRPr lang="en-US" dirty="0"/>
              </a:p>
            </c:rich>
          </c:tx>
          <c:layout/>
        </c:title>
        <c:numFmt formatCode="0%" sourceLinked="0"/>
        <c:tickLblPos val="nextTo"/>
        <c:crossAx val="104689024"/>
        <c:crosses val="max"/>
        <c:crossBetween val="between"/>
      </c:valAx>
      <c:catAx>
        <c:axId val="104689024"/>
        <c:scaling>
          <c:orientation val="minMax"/>
        </c:scaling>
        <c:delete val="1"/>
        <c:axPos val="b"/>
        <c:tickLblPos val="nextTo"/>
        <c:crossAx val="104687104"/>
        <c:crosses val="autoZero"/>
        <c:auto val="1"/>
        <c:lblAlgn val="ctr"/>
        <c:lblOffset val="100"/>
      </c:catAx>
    </c:plotArea>
    <c:legend>
      <c:legendPos val="b"/>
      <c:layout>
        <c:manualLayout>
          <c:xMode val="edge"/>
          <c:yMode val="edge"/>
          <c:x val="8.0263404574428064E-4"/>
          <c:y val="0.85071982606651986"/>
          <c:w val="0.99839473190851169"/>
          <c:h val="0.13435480079915385"/>
        </c:manualLayout>
      </c:layout>
    </c:legend>
    <c:plotVisOnly val="1"/>
    <c:dispBlanksAs val="gap"/>
  </c:chart>
  <c:txPr>
    <a:bodyPr/>
    <a:lstStyle/>
    <a:p>
      <a:pPr>
        <a:defRPr sz="120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4458850976961213"/>
          <c:y val="4.9960875984251973E-2"/>
          <c:w val="0.7991013414989796"/>
          <c:h val="0.7948021653543305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N-Body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  <a:prstDash val="sysDot"/>
            </a:ln>
          </c:spPr>
          <c:marker>
            <c:spPr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0.00%</c:formatCode>
                <c:ptCount val="6"/>
                <c:pt idx="0">
                  <c:v>0.99870000000000003</c:v>
                </c:pt>
                <c:pt idx="1">
                  <c:v>0.99919999999999998</c:v>
                </c:pt>
                <c:pt idx="2">
                  <c:v>0.99939999999999996</c:v>
                </c:pt>
                <c:pt idx="3">
                  <c:v>0.99960000000000004</c:v>
                </c:pt>
                <c:pt idx="4">
                  <c:v>0.99970000000000003</c:v>
                </c:pt>
                <c:pt idx="5">
                  <c:v>0.99970000000000003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SGEMM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0.00%</c:formatCode>
                <c:ptCount val="6"/>
                <c:pt idx="0">
                  <c:v>0.59179999999999999</c:v>
                </c:pt>
                <c:pt idx="1">
                  <c:v>0.75270000000000148</c:v>
                </c:pt>
                <c:pt idx="2">
                  <c:v>0.82160000000000111</c:v>
                </c:pt>
                <c:pt idx="3">
                  <c:v>0.86390000000000122</c:v>
                </c:pt>
                <c:pt idx="4">
                  <c:v>0.88670000000000004</c:v>
                </c:pt>
                <c:pt idx="5">
                  <c:v>0.90380000000000005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Smith-Waterman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Sheet1!$D$2:$D$7</c:f>
              <c:numCache>
                <c:formatCode>0.00%</c:formatCode>
                <c:ptCount val="6"/>
                <c:pt idx="0">
                  <c:v>0.78059999999999996</c:v>
                </c:pt>
                <c:pt idx="1">
                  <c:v>0.76950000000000063</c:v>
                </c:pt>
                <c:pt idx="2">
                  <c:v>0.75240000000000062</c:v>
                </c:pt>
                <c:pt idx="3">
                  <c:v>0.73830000000000062</c:v>
                </c:pt>
                <c:pt idx="4">
                  <c:v>0.72370000000000123</c:v>
                </c:pt>
                <c:pt idx="5">
                  <c:v>0.71040000000000003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Matrix Transpose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Sheet1!$E$2:$E$7</c:f>
              <c:numCache>
                <c:formatCode>0.00%</c:formatCode>
                <c:ptCount val="6"/>
                <c:pt idx="0">
                  <c:v>6.9000000000000034E-2</c:v>
                </c:pt>
                <c:pt idx="1">
                  <c:v>4.3299999999999998E-2</c:v>
                </c:pt>
                <c:pt idx="2">
                  <c:v>5.2100000000000014E-2</c:v>
                </c:pt>
                <c:pt idx="3">
                  <c:v>3.4500000000000003E-2</c:v>
                </c:pt>
                <c:pt idx="4">
                  <c:v>4.1599999999999998E-2</c:v>
                </c:pt>
                <c:pt idx="5">
                  <c:v>4.9200000000000021E-2</c:v>
                </c:pt>
              </c:numCache>
            </c:numRef>
          </c:val>
        </c:ser>
        <c:marker val="1"/>
        <c:axId val="105011840"/>
        <c:axId val="105018112"/>
      </c:lineChart>
      <c:catAx>
        <c:axId val="1050118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Increasing Problem Sizes</a:t>
                </a:r>
              </a:p>
            </c:rich>
          </c:tx>
          <c:layout/>
        </c:title>
        <c:numFmt formatCode="General" sourceLinked="1"/>
        <c:tickLblPos val="nextTo"/>
        <c:crossAx val="105018112"/>
        <c:crosses val="autoZero"/>
        <c:auto val="1"/>
        <c:lblAlgn val="ctr"/>
        <c:lblOffset val="100"/>
      </c:catAx>
      <c:valAx>
        <c:axId val="105018112"/>
        <c:scaling>
          <c:orientation val="minMax"/>
          <c:max val="1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Percentage of kernel execution time</a:t>
                </a:r>
              </a:p>
            </c:rich>
          </c:tx>
          <c:layout>
            <c:manualLayout>
              <c:xMode val="edge"/>
              <c:yMode val="edge"/>
              <c:x val="4.0822397200350044E-3"/>
              <c:y val="0.12158816085489305"/>
            </c:manualLayout>
          </c:layout>
        </c:title>
        <c:numFmt formatCode="0%" sourceLinked="0"/>
        <c:tickLblPos val="nextTo"/>
        <c:crossAx val="105011840"/>
        <c:crosses val="autoZero"/>
        <c:crossBetween val="between"/>
      </c:valAx>
      <c:spPr>
        <a:ln>
          <a:solidFill>
            <a:schemeClr val="bg2">
              <a:lumMod val="10000"/>
              <a:alpha val="25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36498614756488901"/>
          <c:y val="0.37682766216723029"/>
          <c:w val="0.33848614756488926"/>
          <c:h val="0.2791830708661418"/>
        </c:manualLayout>
      </c:layout>
      <c:spPr>
        <a:solidFill>
          <a:schemeClr val="bg1"/>
        </a:solidFill>
        <a:ln>
          <a:solidFill>
            <a:schemeClr val="tx2">
              <a:lumMod val="75000"/>
              <a:alpha val="25000"/>
            </a:schemeClr>
          </a:solidFill>
        </a:ln>
      </c:spPr>
    </c:legend>
    <c:plotVisOnly val="1"/>
    <c:dispBlanksAs val="gap"/>
  </c:chart>
  <c:spPr>
    <a:ln>
      <a:solidFill>
        <a:schemeClr val="bg2">
          <a:lumMod val="10000"/>
          <a:alpha val="25000"/>
        </a:schemeClr>
      </a:solidFill>
    </a:ln>
  </c:spPr>
  <c:txPr>
    <a:bodyPr/>
    <a:lstStyle/>
    <a:p>
      <a:pPr>
        <a:defRPr sz="140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Smith-Waterman</a:t>
            </a:r>
            <a:endParaRPr lang="en-US" dirty="0"/>
          </a:p>
        </c:rich>
      </c:tx>
      <c:layout/>
      <c:overlay val="1"/>
      <c:spPr>
        <a:solidFill>
          <a:schemeClr val="bg1"/>
        </a:solidFill>
        <a:ln>
          <a:solidFill>
            <a:schemeClr val="bg2">
              <a:lumMod val="90000"/>
            </a:schemeClr>
          </a:solidFill>
        </a:ln>
      </c:spPr>
    </c:title>
    <c:plotArea>
      <c:layout>
        <c:manualLayout>
          <c:layoutTarget val="inner"/>
          <c:xMode val="edge"/>
          <c:yMode val="edge"/>
          <c:x val="0.13467414030873257"/>
          <c:y val="8.7759280089988692E-2"/>
          <c:w val="0.72968548422972701"/>
          <c:h val="0.71993625796775407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native OpenCL (local)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cat>
            <c:strRef>
              <c:f>Sheet1!$A$2:$A$7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4.1103529999999985E-2</c:v>
                </c:pt>
                <c:pt idx="1">
                  <c:v>9.2317239999999995E-2</c:v>
                </c:pt>
                <c:pt idx="2">
                  <c:v>0.14770556700000001</c:v>
                </c:pt>
                <c:pt idx="3">
                  <c:v>0.21414172000000001</c:v>
                </c:pt>
                <c:pt idx="4">
                  <c:v>0.29139490000000062</c:v>
                </c:pt>
                <c:pt idx="5">
                  <c:v>0.38211450000000075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VOCL (remote)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</c:spPr>
          <c:cat>
            <c:strRef>
              <c:f>Sheet1!$A$2:$A$7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5.4528035000000002E-2</c:v>
                </c:pt>
                <c:pt idx="1">
                  <c:v>0.11880995</c:v>
                </c:pt>
                <c:pt idx="2">
                  <c:v>0.19466841700000001</c:v>
                </c:pt>
                <c:pt idx="3">
                  <c:v>0.26557478000000062</c:v>
                </c:pt>
                <c:pt idx="4">
                  <c:v>0.35445870000000074</c:v>
                </c:pt>
                <c:pt idx="5">
                  <c:v>0.51962125000000148</c:v>
                </c:pt>
              </c:numCache>
            </c:numRef>
          </c:val>
        </c:ser>
        <c:axId val="102770560"/>
        <c:axId val="102781312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Percentage of slowdown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  <a:prstDash val="sysDot"/>
            </a:ln>
          </c:spPr>
          <c:marker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0.32660000000000056</c:v>
                </c:pt>
                <c:pt idx="1">
                  <c:v>0.28700000000000031</c:v>
                </c:pt>
                <c:pt idx="2">
                  <c:v>0.31790000000000074</c:v>
                </c:pt>
                <c:pt idx="3">
                  <c:v>0.24020000000000027</c:v>
                </c:pt>
                <c:pt idx="4">
                  <c:v>0.21640000000000034</c:v>
                </c:pt>
                <c:pt idx="5">
                  <c:v>0.35990000000000055</c:v>
                </c:pt>
              </c:numCache>
            </c:numRef>
          </c:val>
        </c:ser>
        <c:marker val="1"/>
        <c:axId val="102785408"/>
        <c:axId val="102783232"/>
      </c:lineChart>
      <c:catAx>
        <c:axId val="1027705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Sequence size</a:t>
                </a:r>
              </a:p>
            </c:rich>
          </c:tx>
          <c:layout/>
        </c:title>
        <c:numFmt formatCode="General" sourceLinked="1"/>
        <c:tickLblPos val="nextTo"/>
        <c:crossAx val="102781312"/>
        <c:crosses val="autoZero"/>
        <c:auto val="1"/>
        <c:lblAlgn val="ctr"/>
        <c:lblOffset val="100"/>
      </c:catAx>
      <c:valAx>
        <c:axId val="1027813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0"/>
              <c:y val="0.23475466608340623"/>
            </c:manualLayout>
          </c:layout>
        </c:title>
        <c:numFmt formatCode="#,##0.0" sourceLinked="0"/>
        <c:tickLblPos val="nextTo"/>
        <c:crossAx val="102770560"/>
        <c:crosses val="autoZero"/>
        <c:crossBetween val="between"/>
      </c:valAx>
      <c:valAx>
        <c:axId val="102783232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slowdown</a:t>
                </a:r>
              </a:p>
            </c:rich>
          </c:tx>
          <c:layout/>
        </c:title>
        <c:numFmt formatCode="0%" sourceLinked="0"/>
        <c:tickLblPos val="nextTo"/>
        <c:crossAx val="102785408"/>
        <c:crosses val="max"/>
        <c:crossBetween val="between"/>
      </c:valAx>
      <c:catAx>
        <c:axId val="102785408"/>
        <c:scaling>
          <c:orientation val="minMax"/>
        </c:scaling>
        <c:delete val="1"/>
        <c:axPos val="b"/>
        <c:numFmt formatCode="General" sourceLinked="1"/>
        <c:tickLblPos val="none"/>
        <c:crossAx val="102783232"/>
        <c:crosses val="autoZero"/>
        <c:auto val="1"/>
        <c:lblAlgn val="ctr"/>
        <c:lblOffset val="100"/>
      </c:catAx>
    </c:plotArea>
    <c:plotVisOnly val="1"/>
    <c:dispBlanksAs val="gap"/>
  </c:chart>
  <c:txPr>
    <a:bodyPr/>
    <a:lstStyle/>
    <a:p>
      <a:pPr>
        <a:defRPr sz="120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N-body</a:t>
            </a:r>
            <a:endParaRPr lang="en-US" dirty="0"/>
          </a:p>
        </c:rich>
      </c:tx>
      <c:layout>
        <c:manualLayout>
          <c:xMode val="edge"/>
          <c:yMode val="edge"/>
          <c:x val="0.40126406868632924"/>
          <c:y val="2.7777777777777891E-2"/>
        </c:manualLayout>
      </c:layout>
      <c:overlay val="1"/>
      <c:spPr>
        <a:solidFill>
          <a:schemeClr val="bg1"/>
        </a:solidFill>
        <a:ln>
          <a:solidFill>
            <a:schemeClr val="bg2">
              <a:lumMod val="90000"/>
            </a:schemeClr>
          </a:solidFill>
        </a:ln>
      </c:spPr>
    </c:title>
    <c:plotArea>
      <c:layout>
        <c:manualLayout>
          <c:layoutTarget val="inner"/>
          <c:xMode val="edge"/>
          <c:yMode val="edge"/>
          <c:x val="0.13467414030873257"/>
          <c:y val="8.7759280089988692E-2"/>
          <c:w val="0.7014368966591058"/>
          <c:h val="0.71993625796775407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native OpenCL (local)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cat>
            <c:numRef>
              <c:f>Sheet1!$A$2:$A$7</c:f>
              <c:numCache>
                <c:formatCode>General</c:formatCode>
                <c:ptCount val="6"/>
                <c:pt idx="0">
                  <c:v>15360</c:v>
                </c:pt>
                <c:pt idx="1">
                  <c:v>23040</c:v>
                </c:pt>
                <c:pt idx="2">
                  <c:v>30720</c:v>
                </c:pt>
                <c:pt idx="3">
                  <c:v>38400</c:v>
                </c:pt>
                <c:pt idx="4">
                  <c:v>46080</c:v>
                </c:pt>
                <c:pt idx="5">
                  <c:v>53760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0.94207232499999949</c:v>
                </c:pt>
                <c:pt idx="1">
                  <c:v>1.9286148000000001</c:v>
                </c:pt>
                <c:pt idx="2">
                  <c:v>3.2864574499999999</c:v>
                </c:pt>
                <c:pt idx="3">
                  <c:v>4.9986430500000099</c:v>
                </c:pt>
                <c:pt idx="4">
                  <c:v>7.0558598499999867</c:v>
                </c:pt>
                <c:pt idx="5">
                  <c:v>9.4865968500000317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VOCL (remote)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</c:spPr>
          <c:cat>
            <c:numRef>
              <c:f>Sheet1!$A$2:$A$7</c:f>
              <c:numCache>
                <c:formatCode>General</c:formatCode>
                <c:ptCount val="6"/>
                <c:pt idx="0">
                  <c:v>15360</c:v>
                </c:pt>
                <c:pt idx="1">
                  <c:v>23040</c:v>
                </c:pt>
                <c:pt idx="2">
                  <c:v>30720</c:v>
                </c:pt>
                <c:pt idx="3">
                  <c:v>38400</c:v>
                </c:pt>
                <c:pt idx="4">
                  <c:v>46080</c:v>
                </c:pt>
                <c:pt idx="5">
                  <c:v>53760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0.94404122500000065</c:v>
                </c:pt>
                <c:pt idx="1">
                  <c:v>1.930899833</c:v>
                </c:pt>
                <c:pt idx="2">
                  <c:v>3.2865688500000001</c:v>
                </c:pt>
                <c:pt idx="3">
                  <c:v>5.0000458499999887</c:v>
                </c:pt>
                <c:pt idx="4">
                  <c:v>7.0571110999999886</c:v>
                </c:pt>
                <c:pt idx="5">
                  <c:v>9.4871211499999983</c:v>
                </c:pt>
              </c:numCache>
            </c:numRef>
          </c:val>
        </c:ser>
        <c:axId val="102811520"/>
        <c:axId val="102826368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Percentage of slowdown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  <a:prstDash val="sysDot"/>
            </a:ln>
          </c:spPr>
          <c:marker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15360</c:v>
                </c:pt>
                <c:pt idx="1">
                  <c:v>23040</c:v>
                </c:pt>
                <c:pt idx="2">
                  <c:v>30720</c:v>
                </c:pt>
                <c:pt idx="3">
                  <c:v>38400</c:v>
                </c:pt>
                <c:pt idx="4">
                  <c:v>46080</c:v>
                </c:pt>
                <c:pt idx="5">
                  <c:v>53760</c:v>
                </c:pt>
              </c:numCache>
            </c:numRef>
          </c:cat>
          <c:val>
            <c:numRef>
              <c:f>Sheet1!$D$2:$D$7</c:f>
              <c:numCache>
                <c:formatCode>0.00%</c:formatCode>
                <c:ptCount val="6"/>
                <c:pt idx="0">
                  <c:v>2.0999999999999999E-3</c:v>
                </c:pt>
                <c:pt idx="1">
                  <c:v>1.1999999999999999E-3</c:v>
                </c:pt>
                <c:pt idx="2">
                  <c:v>0</c:v>
                </c:pt>
                <c:pt idx="3">
                  <c:v>3.0000000000000062E-4</c:v>
                </c:pt>
                <c:pt idx="4">
                  <c:v>2.000000000000005E-4</c:v>
                </c:pt>
                <c:pt idx="5">
                  <c:v>1.0000000000000025E-4</c:v>
                </c:pt>
              </c:numCache>
            </c:numRef>
          </c:val>
        </c:ser>
        <c:marker val="1"/>
        <c:axId val="102830464"/>
        <c:axId val="102828288"/>
      </c:lineChart>
      <c:catAx>
        <c:axId val="1028115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bodies</a:t>
                </a:r>
              </a:p>
            </c:rich>
          </c:tx>
          <c:layout/>
        </c:title>
        <c:numFmt formatCode="General" sourceLinked="1"/>
        <c:tickLblPos val="nextTo"/>
        <c:crossAx val="102826368"/>
        <c:crosses val="autoZero"/>
        <c:auto val="1"/>
        <c:lblAlgn val="ctr"/>
        <c:lblOffset val="100"/>
      </c:catAx>
      <c:valAx>
        <c:axId val="1028263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5.6497175141242938E-3"/>
              <c:y val="0.20697688830562846"/>
            </c:manualLayout>
          </c:layout>
        </c:title>
        <c:numFmt formatCode="#,##0.0" sourceLinked="0"/>
        <c:tickLblPos val="nextTo"/>
        <c:crossAx val="102811520"/>
        <c:crosses val="autoZero"/>
        <c:crossBetween val="between"/>
      </c:valAx>
      <c:valAx>
        <c:axId val="102828288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slowdown</a:t>
                </a:r>
              </a:p>
            </c:rich>
          </c:tx>
          <c:layout/>
        </c:title>
        <c:numFmt formatCode="0.00%" sourceLinked="0"/>
        <c:tickLblPos val="nextTo"/>
        <c:crossAx val="102830464"/>
        <c:crosses val="max"/>
        <c:crossBetween val="between"/>
      </c:valAx>
      <c:catAx>
        <c:axId val="102830464"/>
        <c:scaling>
          <c:orientation val="minMax"/>
        </c:scaling>
        <c:delete val="1"/>
        <c:axPos val="b"/>
        <c:numFmt formatCode="General" sourceLinked="1"/>
        <c:tickLblPos val="none"/>
        <c:crossAx val="102828288"/>
        <c:crosses val="autoZero"/>
        <c:auto val="1"/>
        <c:lblAlgn val="ctr"/>
        <c:lblOffset val="100"/>
      </c:catAx>
    </c:plotArea>
    <c:plotVisOnly val="1"/>
    <c:dispBlanksAs val="gap"/>
  </c:chart>
  <c:txPr>
    <a:bodyPr/>
    <a:lstStyle/>
    <a:p>
      <a:pPr>
        <a:defRPr sz="120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SGEMM</a:t>
            </a:r>
            <a:endParaRPr lang="en-US" dirty="0"/>
          </a:p>
        </c:rich>
      </c:tx>
      <c:layout>
        <c:manualLayout>
          <c:xMode val="edge"/>
          <c:yMode val="edge"/>
          <c:x val="0.41928884966965452"/>
          <c:y val="1.4285714285714285E-2"/>
        </c:manualLayout>
      </c:layout>
      <c:overlay val="1"/>
      <c:spPr>
        <a:solidFill>
          <a:schemeClr val="bg1"/>
        </a:solidFill>
        <a:ln>
          <a:solidFill>
            <a:schemeClr val="bg2">
              <a:lumMod val="10000"/>
              <a:alpha val="25000"/>
            </a:schemeClr>
          </a:solidFill>
        </a:ln>
      </c:spPr>
    </c:title>
    <c:plotArea>
      <c:layout>
        <c:manualLayout>
          <c:layoutTarget val="inner"/>
          <c:xMode val="edge"/>
          <c:yMode val="edge"/>
          <c:x val="0.13909086795185086"/>
          <c:y val="8.7759280089988692E-2"/>
          <c:w val="0.73934315322653665"/>
          <c:h val="0.71993625796775407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Native OpenCL (local)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17.508089999999989</c:v>
                </c:pt>
                <c:pt idx="1">
                  <c:v>116.51406000000014</c:v>
                </c:pt>
                <c:pt idx="2">
                  <c:v>369.88481999999999</c:v>
                </c:pt>
                <c:pt idx="3">
                  <c:v>853.01468750000004</c:v>
                </c:pt>
                <c:pt idx="4">
                  <c:v>1632.2852</c:v>
                </c:pt>
                <c:pt idx="5">
                  <c:v>2776.6619000000001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VOCL (remote)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18.681327499999988</c:v>
                </c:pt>
                <c:pt idx="1">
                  <c:v>121.269435</c:v>
                </c:pt>
                <c:pt idx="2">
                  <c:v>382.05326000000002</c:v>
                </c:pt>
                <c:pt idx="3">
                  <c:v>880.50703750000002</c:v>
                </c:pt>
                <c:pt idx="4">
                  <c:v>1666.30278</c:v>
                </c:pt>
                <c:pt idx="5">
                  <c:v>2842.1059249999998</c:v>
                </c:pt>
              </c:numCache>
            </c:numRef>
          </c:val>
        </c:ser>
        <c:axId val="102893440"/>
        <c:axId val="102900096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% slowdown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  <a:prstDash val="sysDot"/>
            </a:ln>
          </c:spPr>
          <c:marker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6.7000000000000004E-2</c:v>
                </c:pt>
                <c:pt idx="1">
                  <c:v>4.1000000000000002E-2</c:v>
                </c:pt>
                <c:pt idx="2">
                  <c:v>3.3000000000000002E-2</c:v>
                </c:pt>
                <c:pt idx="3">
                  <c:v>3.2000000000000042E-2</c:v>
                </c:pt>
                <c:pt idx="4">
                  <c:v>2.1000000000000012E-2</c:v>
                </c:pt>
                <c:pt idx="5">
                  <c:v>2.4E-2</c:v>
                </c:pt>
              </c:numCache>
            </c:numRef>
          </c:val>
        </c:ser>
        <c:marker val="1"/>
        <c:axId val="102904576"/>
        <c:axId val="102902400"/>
      </c:lineChart>
      <c:catAx>
        <c:axId val="1028934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Matrix size</a:t>
                </a:r>
              </a:p>
            </c:rich>
          </c:tx>
          <c:layout/>
        </c:title>
        <c:numFmt formatCode="General" sourceLinked="1"/>
        <c:tickLblPos val="nextTo"/>
        <c:crossAx val="102900096"/>
        <c:crosses val="autoZero"/>
        <c:auto val="1"/>
        <c:lblAlgn val="ctr"/>
        <c:lblOffset val="100"/>
      </c:catAx>
      <c:valAx>
        <c:axId val="1029000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5.7471264367816178E-3"/>
              <c:y val="0.2429557555305587"/>
            </c:manualLayout>
          </c:layout>
        </c:title>
        <c:numFmt formatCode="#,##0.0" sourceLinked="0"/>
        <c:tickLblPos val="nextTo"/>
        <c:crossAx val="102893440"/>
        <c:crosses val="autoZero"/>
        <c:crossBetween val="between"/>
        <c:dispUnits>
          <c:builtInUnit val="thousands"/>
        </c:dispUnits>
      </c:valAx>
      <c:valAx>
        <c:axId val="102902400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slowdown</a:t>
                </a:r>
              </a:p>
            </c:rich>
          </c:tx>
          <c:layout/>
        </c:title>
        <c:numFmt formatCode="0%" sourceLinked="0"/>
        <c:tickLblPos val="nextTo"/>
        <c:crossAx val="102904576"/>
        <c:crosses val="max"/>
        <c:crossBetween val="between"/>
      </c:valAx>
      <c:catAx>
        <c:axId val="102904576"/>
        <c:scaling>
          <c:orientation val="minMax"/>
        </c:scaling>
        <c:delete val="1"/>
        <c:axPos val="b"/>
        <c:numFmt formatCode="General" sourceLinked="1"/>
        <c:tickLblPos val="none"/>
        <c:crossAx val="102902400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31000271517784583"/>
          <c:y val="0.14482114735658042"/>
          <c:w val="0.45890487826952747"/>
          <c:h val="0.25303824521934781"/>
        </c:manualLayout>
      </c:layout>
    </c:legend>
    <c:plotVisOnly val="1"/>
    <c:dispBlanksAs val="gap"/>
  </c:chart>
  <c:txPr>
    <a:bodyPr/>
    <a:lstStyle/>
    <a:p>
      <a:pPr>
        <a:defRPr sz="120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0014406532516765"/>
          <c:y val="4.9960875984251973E-2"/>
          <c:w val="0.84354578594342378"/>
          <c:h val="0.8602784026996639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N-body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  <a:prstDash val="sysDot"/>
            </a:ln>
          </c:spPr>
          <c:marker>
            <c:spPr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1 GPU</c:v>
                </c:pt>
                <c:pt idx="1">
                  <c:v>2 GPUs</c:v>
                </c:pt>
                <c:pt idx="2">
                  <c:v>4 GPUs</c:v>
                </c:pt>
                <c:pt idx="3">
                  <c:v>8 GPUs</c:v>
                </c:pt>
                <c:pt idx="4">
                  <c:v>16 GPUs</c:v>
                </c:pt>
                <c:pt idx="5">
                  <c:v>32 GPUs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</c:v>
                </c:pt>
                <c:pt idx="1">
                  <c:v>1.9990000000000001</c:v>
                </c:pt>
                <c:pt idx="2">
                  <c:v>3.8889999999999998</c:v>
                </c:pt>
                <c:pt idx="3">
                  <c:v>7.9409999999999998</c:v>
                </c:pt>
                <c:pt idx="4">
                  <c:v>15.802000000000017</c:v>
                </c:pt>
                <c:pt idx="5">
                  <c:v>30.939999999999987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Matrix multiplication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GPU</c:v>
                </c:pt>
                <c:pt idx="1">
                  <c:v>2 GPUs</c:v>
                </c:pt>
                <c:pt idx="2">
                  <c:v>4 GPUs</c:v>
                </c:pt>
                <c:pt idx="3">
                  <c:v>8 GPUs</c:v>
                </c:pt>
                <c:pt idx="4">
                  <c:v>16 GPUs</c:v>
                </c:pt>
                <c:pt idx="5">
                  <c:v>32 GPUs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1</c:v>
                </c:pt>
                <c:pt idx="1">
                  <c:v>1.841</c:v>
                </c:pt>
                <c:pt idx="2">
                  <c:v>3.1749999999999998</c:v>
                </c:pt>
                <c:pt idx="3">
                  <c:v>5.74</c:v>
                </c:pt>
                <c:pt idx="4">
                  <c:v>9.1189999999999998</c:v>
                </c:pt>
                <c:pt idx="5">
                  <c:v>11.538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Smith-Waterman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GPU</c:v>
                </c:pt>
                <c:pt idx="1">
                  <c:v>2 GPUs</c:v>
                </c:pt>
                <c:pt idx="2">
                  <c:v>4 GPUs</c:v>
                </c:pt>
                <c:pt idx="3">
                  <c:v>8 GPUs</c:v>
                </c:pt>
                <c:pt idx="4">
                  <c:v>16 GPUs</c:v>
                </c:pt>
                <c:pt idx="5">
                  <c:v>32 GPUs</c:v>
                </c:pt>
              </c:strCache>
            </c:strRef>
          </c:cat>
          <c:val>
            <c:numRef>
              <c:f>Sheet1!$D$2:$D$7</c:f>
              <c:numCache>
                <c:formatCode>0.00</c:formatCode>
                <c:ptCount val="6"/>
                <c:pt idx="0">
                  <c:v>1</c:v>
                </c:pt>
                <c:pt idx="1">
                  <c:v>0.89500000000000002</c:v>
                </c:pt>
                <c:pt idx="2">
                  <c:v>0.51400000000000001</c:v>
                </c:pt>
                <c:pt idx="3">
                  <c:v>0.78900000000000003</c:v>
                </c:pt>
                <c:pt idx="4">
                  <c:v>1.272</c:v>
                </c:pt>
                <c:pt idx="5">
                  <c:v>1.462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Matrix transpose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GPU</c:v>
                </c:pt>
                <c:pt idx="1">
                  <c:v>2 GPUs</c:v>
                </c:pt>
                <c:pt idx="2">
                  <c:v>4 GPUs</c:v>
                </c:pt>
                <c:pt idx="3">
                  <c:v>8 GPUs</c:v>
                </c:pt>
                <c:pt idx="4">
                  <c:v>16 GPUs</c:v>
                </c:pt>
                <c:pt idx="5">
                  <c:v>32 GPUs</c:v>
                </c:pt>
              </c:strCache>
            </c:strRef>
          </c:cat>
          <c:val>
            <c:numRef>
              <c:f>Sheet1!$E$2:$E$7</c:f>
              <c:numCache>
                <c:formatCode>0.00</c:formatCode>
                <c:ptCount val="6"/>
                <c:pt idx="0">
                  <c:v>1</c:v>
                </c:pt>
                <c:pt idx="1">
                  <c:v>0.87300000000000111</c:v>
                </c:pt>
                <c:pt idx="2">
                  <c:v>1.054</c:v>
                </c:pt>
                <c:pt idx="3">
                  <c:v>1.633</c:v>
                </c:pt>
                <c:pt idx="4">
                  <c:v>1.8129999999999977</c:v>
                </c:pt>
                <c:pt idx="5">
                  <c:v>1.804</c:v>
                </c:pt>
              </c:numCache>
            </c:numRef>
          </c:val>
        </c:ser>
        <c:marker val="1"/>
        <c:axId val="103182720"/>
        <c:axId val="103184256"/>
      </c:lineChart>
      <c:catAx>
        <c:axId val="103182720"/>
        <c:scaling>
          <c:orientation val="minMax"/>
        </c:scaling>
        <c:axPos val="b"/>
        <c:numFmt formatCode="General" sourceLinked="1"/>
        <c:tickLblPos val="nextTo"/>
        <c:crossAx val="103184256"/>
        <c:crossesAt val="1"/>
        <c:auto val="1"/>
        <c:lblAlgn val="ctr"/>
        <c:lblOffset val="100"/>
      </c:catAx>
      <c:valAx>
        <c:axId val="103184256"/>
        <c:scaling>
          <c:logBase val="2"/>
          <c:orientation val="minMax"/>
          <c:min val="0.5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Overall Speedup</a:t>
                </a:r>
              </a:p>
            </c:rich>
          </c:tx>
          <c:layout>
            <c:manualLayout>
              <c:xMode val="edge"/>
              <c:yMode val="edge"/>
              <c:x val="7.4074074074074094E-3"/>
              <c:y val="0.25254054180727431"/>
            </c:manualLayout>
          </c:layout>
        </c:title>
        <c:numFmt formatCode="#,##0" sourceLinked="0"/>
        <c:tickLblPos val="nextTo"/>
        <c:crossAx val="103182720"/>
        <c:crosses val="autoZero"/>
        <c:crossBetween val="between"/>
      </c:valAx>
      <c:spPr>
        <a:ln>
          <a:solidFill>
            <a:schemeClr val="bg2">
              <a:lumMod val="10000"/>
              <a:alpha val="25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14461577719451738"/>
          <c:y val="7.3256233595800538E-2"/>
          <c:w val="0.33848614756488926"/>
          <c:h val="0.33870688038995295"/>
        </c:manualLayout>
      </c:layout>
      <c:spPr>
        <a:solidFill>
          <a:schemeClr val="bg1"/>
        </a:solidFill>
        <a:ln>
          <a:solidFill>
            <a:schemeClr val="tx2">
              <a:lumMod val="75000"/>
              <a:alpha val="25000"/>
            </a:schemeClr>
          </a:solidFill>
        </a:ln>
      </c:spPr>
    </c:legend>
    <c:plotVisOnly val="1"/>
    <c:dispBlanksAs val="gap"/>
  </c:chart>
  <c:spPr>
    <a:ln>
      <a:solidFill>
        <a:schemeClr val="bg2">
          <a:lumMod val="10000"/>
          <a:alpha val="25000"/>
        </a:schemeClr>
      </a:solidFill>
    </a:ln>
  </c:spPr>
  <c:txPr>
    <a:bodyPr/>
    <a:lstStyle/>
    <a:p>
      <a:pPr>
        <a:defRPr sz="140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3842383926147181"/>
          <c:y val="0.18541338582677208"/>
          <c:w val="0.76157616073852841"/>
          <c:h val="0.6305726355834744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N-body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Infini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37.098000000000013</c:v>
                </c:pt>
                <c:pt idx="1">
                  <c:v>36.97</c:v>
                </c:pt>
                <c:pt idx="2">
                  <c:v>36.905000000000001</c:v>
                </c:pt>
                <c:pt idx="3">
                  <c:v>36.885999999999996</c:v>
                </c:pt>
                <c:pt idx="4">
                  <c:v>36.872</c:v>
                </c:pt>
                <c:pt idx="5">
                  <c:v>36.864000000000004</c:v>
                </c:pt>
                <c:pt idx="6">
                  <c:v>36.783000000000001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Smith-Waterman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Infini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42.179000000000002</c:v>
                </c:pt>
                <c:pt idx="1">
                  <c:v>30.733000000000001</c:v>
                </c:pt>
                <c:pt idx="2">
                  <c:v>22.085999999999977</c:v>
                </c:pt>
                <c:pt idx="3">
                  <c:v>18.887</c:v>
                </c:pt>
                <c:pt idx="4">
                  <c:v>17.344000000000001</c:v>
                </c:pt>
                <c:pt idx="5">
                  <c:v>16.479999999999986</c:v>
                </c:pt>
                <c:pt idx="6">
                  <c:v>16.446999999999989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Matrix transpose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Infini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9.043000000000001</c:v>
                </c:pt>
                <c:pt idx="1">
                  <c:v>8.484</c:v>
                </c:pt>
                <c:pt idx="2">
                  <c:v>8.947000000000001</c:v>
                </c:pt>
                <c:pt idx="3">
                  <c:v>8.9030000000000005</c:v>
                </c:pt>
                <c:pt idx="4">
                  <c:v>8.9170000000000016</c:v>
                </c:pt>
                <c:pt idx="5">
                  <c:v>8.9610000000000003</c:v>
                </c:pt>
                <c:pt idx="6">
                  <c:v>8.8040000000000003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Matrix multiplication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pPr>
              <a:ln>
                <a:solidFill>
                  <a:srgbClr val="000000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Infini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7.8460000000000001</c:v>
                </c:pt>
                <c:pt idx="1">
                  <c:v>7.577</c:v>
                </c:pt>
                <c:pt idx="2">
                  <c:v>7.6379999999999955</c:v>
                </c:pt>
                <c:pt idx="3">
                  <c:v>7.5919999999999996</c:v>
                </c:pt>
                <c:pt idx="4">
                  <c:v>7.6059999999999954</c:v>
                </c:pt>
                <c:pt idx="5">
                  <c:v>7.5469999999999997</c:v>
                </c:pt>
                <c:pt idx="6">
                  <c:v>7.4939999999999998</c:v>
                </c:pt>
              </c:numCache>
            </c:numRef>
          </c:val>
        </c:ser>
        <c:marker val="1"/>
        <c:axId val="103530880"/>
        <c:axId val="103533184"/>
      </c:lineChart>
      <c:catAx>
        <c:axId val="1035308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N Value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44926463933387667"/>
              <c:y val="0.9074374059984075"/>
            </c:manualLayout>
          </c:layout>
        </c:title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3533184"/>
        <c:crosses val="autoZero"/>
        <c:auto val="1"/>
        <c:lblAlgn val="ctr"/>
        <c:lblOffset val="100"/>
      </c:catAx>
      <c:valAx>
        <c:axId val="1035331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 smtClean="0"/>
                  <a:t>Program execution</a:t>
                </a:r>
                <a:r>
                  <a:rPr lang="en-US" sz="1600" baseline="0" dirty="0" smtClean="0"/>
                  <a:t> time (second)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2.2588922074395886E-2"/>
              <c:y val="0.13485158807396266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35308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4904214559386997"/>
          <c:y val="1.138856940635232E-3"/>
          <c:w val="0.74650390683923129"/>
          <c:h val="0.16987271021174152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4991809213503518"/>
          <c:y val="0.18541338582677225"/>
          <c:w val="0.7500819078649652"/>
          <c:h val="0.6305726355834747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Matrix multiplication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2.5139999999999998</c:v>
                </c:pt>
                <c:pt idx="1">
                  <c:v>14.527000000000001</c:v>
                </c:pt>
                <c:pt idx="2">
                  <c:v>99.649999999999991</c:v>
                </c:pt>
                <c:pt idx="3">
                  <c:v>121.435</c:v>
                </c:pt>
                <c:pt idx="4">
                  <c:v>129.59300000000002</c:v>
                </c:pt>
                <c:pt idx="5">
                  <c:v>151.66800000000001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N-body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0.64400000000000068</c:v>
                </c:pt>
                <c:pt idx="1">
                  <c:v>27.564</c:v>
                </c:pt>
                <c:pt idx="2">
                  <c:v>63.556000000000004</c:v>
                </c:pt>
                <c:pt idx="3">
                  <c:v>100.43300000000002</c:v>
                </c:pt>
                <c:pt idx="4">
                  <c:v>132.97200000000001</c:v>
                </c:pt>
                <c:pt idx="5">
                  <c:v>141.29299999999998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Matrix transpose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2.0369999999999977</c:v>
                </c:pt>
                <c:pt idx="1">
                  <c:v>7.883</c:v>
                </c:pt>
                <c:pt idx="2">
                  <c:v>25.971999999999987</c:v>
                </c:pt>
                <c:pt idx="3">
                  <c:v>49.891000000000005</c:v>
                </c:pt>
                <c:pt idx="4">
                  <c:v>81.552999999999983</c:v>
                </c:pt>
                <c:pt idx="5">
                  <c:v>85.07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Smith-Waterman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pPr>
              <a:ln>
                <a:solidFill>
                  <a:srgbClr val="000000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0.995</c:v>
                </c:pt>
                <c:pt idx="1">
                  <c:v>2.726</c:v>
                </c:pt>
                <c:pt idx="2">
                  <c:v>4.0269999999999975</c:v>
                </c:pt>
                <c:pt idx="3">
                  <c:v>4.1099999999999985</c:v>
                </c:pt>
                <c:pt idx="4">
                  <c:v>4.63</c:v>
                </c:pt>
                <c:pt idx="5">
                  <c:v>5.2219999999999995</c:v>
                </c:pt>
              </c:numCache>
            </c:numRef>
          </c:val>
        </c:ser>
        <c:marker val="1"/>
        <c:axId val="103584512"/>
        <c:axId val="103586816"/>
      </c:lineChart>
      <c:catAx>
        <c:axId val="1035845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N Value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44926463933387684"/>
              <c:y val="0.9074374059984075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3586816"/>
        <c:crosses val="autoZero"/>
        <c:auto val="1"/>
        <c:lblAlgn val="ctr"/>
        <c:lblOffset val="100"/>
      </c:catAx>
      <c:valAx>
        <c:axId val="1035868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baseline="0" dirty="0" smtClean="0"/>
                  <a:t>Wait for completion time (ms)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1.5325670498084304E-2"/>
              <c:y val="0.1769864195346369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3584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4904214559387008"/>
          <c:y val="1.1388569406352328E-3"/>
          <c:w val="0.74650390683923129"/>
          <c:h val="0.16987271021174147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3217891513560787"/>
          <c:y val="8.7759280089988692E-2"/>
          <c:w val="0.75485119803573064"/>
          <c:h val="0.7199362579677539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Without migration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8.0745470000000008</c:v>
                </c:pt>
                <c:pt idx="1">
                  <c:v>24.21352533</c:v>
                </c:pt>
                <c:pt idx="2">
                  <c:v>35.395763670000001</c:v>
                </c:pt>
                <c:pt idx="3">
                  <c:v>56.695716330000892</c:v>
                </c:pt>
                <c:pt idx="4">
                  <c:v>85.563097329999948</c:v>
                </c:pt>
                <c:pt idx="5">
                  <c:v>126.4895173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migration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8.5251289999999997</c:v>
                </c:pt>
                <c:pt idx="1">
                  <c:v>24.30701067</c:v>
                </c:pt>
                <c:pt idx="2">
                  <c:v>36.110175330000516</c:v>
                </c:pt>
                <c:pt idx="3">
                  <c:v>57.845868669999945</c:v>
                </c:pt>
                <c:pt idx="4">
                  <c:v>87.029948669999982</c:v>
                </c:pt>
                <c:pt idx="5">
                  <c:v>127.92971970000002</c:v>
                </c:pt>
              </c:numCache>
            </c:numRef>
          </c:val>
        </c:ser>
        <c:axId val="103719296"/>
        <c:axId val="103721600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Overhead caused by migration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1K X 1K</c:v>
                </c:pt>
                <c:pt idx="1">
                  <c:v>2K X 2K</c:v>
                </c:pt>
                <c:pt idx="2">
                  <c:v>3K X 3K</c:v>
                </c:pt>
                <c:pt idx="3">
                  <c:v>4K X 4K</c:v>
                </c:pt>
                <c:pt idx="4">
                  <c:v>5K X 5K</c:v>
                </c:pt>
                <c:pt idx="5">
                  <c:v>6K X 6K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5.5802759000000014E-2</c:v>
                </c:pt>
                <c:pt idx="1">
                  <c:v>3.8608730000000012E-3</c:v>
                </c:pt>
                <c:pt idx="2">
                  <c:v>2.0183536000000005E-2</c:v>
                </c:pt>
                <c:pt idx="3">
                  <c:v>2.0286406000000003E-2</c:v>
                </c:pt>
                <c:pt idx="4">
                  <c:v>1.7143504000000021E-2</c:v>
                </c:pt>
                <c:pt idx="5">
                  <c:v>1.1385943000000003E-2</c:v>
                </c:pt>
              </c:numCache>
            </c:numRef>
          </c:val>
        </c:ser>
        <c:marker val="1"/>
        <c:axId val="103733888"/>
        <c:axId val="103731968"/>
      </c:lineChart>
      <c:catAx>
        <c:axId val="103719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Matrix</a:t>
                </a:r>
                <a:r>
                  <a:rPr lang="en-US" sz="1200" baseline="0" dirty="0" smtClean="0">
                    <a:latin typeface="Calibri" pitchFamily="34" charset="0"/>
                    <a:cs typeface="Calibri" pitchFamily="34" charset="0"/>
                  </a:rPr>
                  <a:t> size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3721600"/>
        <c:crosses val="autoZero"/>
        <c:auto val="1"/>
        <c:lblAlgn val="ctr"/>
        <c:lblOffset val="100"/>
      </c:catAx>
      <c:valAx>
        <c:axId val="1037216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Program execution time (s)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11438436004323002"/>
            </c:manualLayout>
          </c:layout>
        </c:title>
        <c:numFmt formatCode="General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3719296"/>
        <c:crosses val="autoZero"/>
        <c:crossBetween val="between"/>
      </c:valAx>
      <c:valAx>
        <c:axId val="103731968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Overhead</a:t>
                </a:r>
                <a:r>
                  <a:rPr lang="en-US" sz="1100" baseline="0" dirty="0" smtClean="0">
                    <a:latin typeface="Calibri" pitchFamily="34" charset="0"/>
                    <a:cs typeface="Calibri" pitchFamily="34" charset="0"/>
                  </a:rPr>
                  <a:t> caused by migration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0%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3733888"/>
        <c:crosses val="max"/>
        <c:crossBetween val="between"/>
      </c:valAx>
      <c:catAx>
        <c:axId val="103733888"/>
        <c:scaling>
          <c:orientation val="minMax"/>
        </c:scaling>
        <c:delete val="1"/>
        <c:axPos val="b"/>
        <c:numFmt formatCode="General" sourceLinked="1"/>
        <c:tickLblPos val="none"/>
        <c:crossAx val="103731968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18995724324782157"/>
          <c:y val="0.113075240594926"/>
          <c:w val="0.61120370370370403"/>
          <c:h val="0.24761482939632731"/>
        </c:manualLayout>
      </c:layout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3467414030873287"/>
          <c:y val="8.7759280089988692E-2"/>
          <c:w val="0.72968548422973312"/>
          <c:h val="0.74771398366871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Without migration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Sheet1!$A$2:$A$7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31.03980067000003</c:v>
                </c:pt>
                <c:pt idx="1">
                  <c:v>36.052963000000005</c:v>
                </c:pt>
                <c:pt idx="2">
                  <c:v>26.528380669999986</c:v>
                </c:pt>
                <c:pt idx="3">
                  <c:v>30.305433669999982</c:v>
                </c:pt>
                <c:pt idx="4">
                  <c:v>38.420647669999944</c:v>
                </c:pt>
                <c:pt idx="5">
                  <c:v>42.418204330000002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migration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Sheet1!$A$2:$A$7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45.98583</c:v>
                </c:pt>
                <c:pt idx="1">
                  <c:v>36.276781669999998</c:v>
                </c:pt>
                <c:pt idx="2">
                  <c:v>27.050714669999987</c:v>
                </c:pt>
                <c:pt idx="3">
                  <c:v>36.033379000000011</c:v>
                </c:pt>
                <c:pt idx="4">
                  <c:v>36.161539670000003</c:v>
                </c:pt>
                <c:pt idx="5">
                  <c:v>40.395149000000011</c:v>
                </c:pt>
              </c:numCache>
            </c:numRef>
          </c:val>
        </c:ser>
        <c:axId val="103768448"/>
        <c:axId val="103770752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Overhead caused by migration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0.48151176900000475</c:v>
                </c:pt>
                <c:pt idx="1">
                  <c:v>6.2080520000000732E-3</c:v>
                </c:pt>
                <c:pt idx="2">
                  <c:v>1.9689630000000003E-2</c:v>
                </c:pt>
                <c:pt idx="3">
                  <c:v>0.18900720600000231</c:v>
                </c:pt>
                <c:pt idx="4">
                  <c:v>-5.8799321000000133E-2</c:v>
                </c:pt>
                <c:pt idx="5">
                  <c:v>-4.7693092000000034E-2</c:v>
                </c:pt>
              </c:numCache>
            </c:numRef>
          </c:val>
        </c:ser>
        <c:marker val="1"/>
        <c:axId val="103778944"/>
        <c:axId val="103777024"/>
      </c:lineChart>
      <c:catAx>
        <c:axId val="1037684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Sequence</a:t>
                </a:r>
                <a:r>
                  <a:rPr lang="en-US" sz="1200" baseline="0" dirty="0" smtClean="0">
                    <a:latin typeface="Calibri" pitchFamily="34" charset="0"/>
                    <a:cs typeface="Calibri" pitchFamily="34" charset="0"/>
                  </a:rPr>
                  <a:t> size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3770752"/>
        <c:crosses val="autoZero"/>
        <c:auto val="1"/>
        <c:lblAlgn val="ctr"/>
        <c:lblOffset val="100"/>
      </c:catAx>
      <c:valAx>
        <c:axId val="1037707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Program execution time (s)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11438436004323002"/>
            </c:manualLayout>
          </c:layout>
        </c:title>
        <c:numFmt formatCode="General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3768448"/>
        <c:crosses val="autoZero"/>
        <c:crossBetween val="between"/>
      </c:valAx>
      <c:valAx>
        <c:axId val="103777024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11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100" dirty="0" smtClean="0">
                    <a:latin typeface="Calibri" pitchFamily="34" charset="0"/>
                    <a:cs typeface="Calibri" pitchFamily="34" charset="0"/>
                  </a:rPr>
                  <a:t>Overhead caused by migration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</c:title>
        <c:numFmt formatCode="0%" sourceLinked="0"/>
        <c:tickLblPos val="nextTo"/>
        <c:txPr>
          <a:bodyPr/>
          <a:lstStyle/>
          <a:p>
            <a:pPr>
              <a:defRPr sz="12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103778944"/>
        <c:crosses val="max"/>
        <c:crossBetween val="between"/>
      </c:valAx>
      <c:catAx>
        <c:axId val="103778944"/>
        <c:scaling>
          <c:orientation val="minMax"/>
        </c:scaling>
        <c:delete val="1"/>
        <c:axPos val="b"/>
        <c:numFmt formatCode="General" sourceLinked="1"/>
        <c:tickLblPos val="none"/>
        <c:crossAx val="103777024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19184740065386621"/>
          <c:y val="8.5297462817148006E-2"/>
          <c:w val="0.61120370370370403"/>
          <c:h val="0.219837051618548"/>
        </c:manualLayout>
      </c:layout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14F7-4503-4631-B522-95EB968E61F1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0B823-4ECE-4517-B736-AD0992B968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228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16227" indent="-216227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16227" indent="-216227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Nearly</a:t>
            </a:r>
            <a:r>
              <a:rPr lang="en-US" baseline="0" dirty="0" smtClean="0"/>
              <a:t> 2 times speedup is achieved for all four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b="1" kern="1200" smtClean="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CCGrid 2012 (05/14/2012)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CCGrid 2012 (05/14/2012)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CCGrid 2012 (05/14/2012)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CCGrid 2012 (05/14/2012)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smtClean="0"/>
              <a:t>CCGrid 2012 (05/14/2012)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90600" y="6553200"/>
            <a:ext cx="29718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Pavan Balaji, Argonne National Laboratory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~balaji" TargetMode="External"/><Relationship Id="rId2" Type="http://schemas.openxmlformats.org/officeDocument/2006/relationships/hyperlink" Target="mailto:balaji@mcs.anl.gov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838" y="1524000"/>
            <a:ext cx="7696200" cy="167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>
                <a:latin typeface="+mn-lt"/>
              </a:rPr>
              <a:t>Transparent Accelerator Migration in Virtualized GPU Environments</a:t>
            </a:r>
            <a:endParaRPr lang="en-US" sz="2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838" y="2895600"/>
            <a:ext cx="6938962" cy="3200400"/>
          </a:xfrm>
        </p:spPr>
        <p:txBody>
          <a:bodyPr/>
          <a:lstStyle/>
          <a:p>
            <a:r>
              <a:rPr lang="en-US" dirty="0" err="1" smtClean="0"/>
              <a:t>Shucai</a:t>
            </a:r>
            <a:r>
              <a:rPr lang="en-US" dirty="0" smtClean="0"/>
              <a:t> Xiao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u="sng" dirty="0" err="1" smtClean="0"/>
              <a:t>Pavan</a:t>
            </a:r>
            <a:r>
              <a:rPr lang="en-US" u="sng" dirty="0" smtClean="0"/>
              <a:t> Balaji</a:t>
            </a:r>
            <a:r>
              <a:rPr lang="en-US" u="sng" baseline="30000" dirty="0" smtClean="0"/>
              <a:t>2</a:t>
            </a:r>
            <a:r>
              <a:rPr lang="en-US" dirty="0" smtClean="0"/>
              <a:t>, James Dinan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Qian</a:t>
            </a:r>
            <a:r>
              <a:rPr lang="en-US" dirty="0" smtClean="0"/>
              <a:t> Zhu</a:t>
            </a:r>
            <a:r>
              <a:rPr lang="en-US" baseline="30000" dirty="0" smtClean="0"/>
              <a:t>3</a:t>
            </a:r>
            <a:r>
              <a:rPr lang="en-US" dirty="0" smtClean="0"/>
              <a:t>, Rajeev Thakur</a:t>
            </a:r>
            <a:r>
              <a:rPr lang="en-US" baseline="30000" dirty="0" smtClean="0"/>
              <a:t>2</a:t>
            </a:r>
            <a:r>
              <a:rPr lang="en-US" dirty="0" smtClean="0"/>
              <a:t>, Susan Coghlan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Heshan</a:t>
            </a:r>
            <a:r>
              <a:rPr lang="en-US" dirty="0" smtClean="0"/>
              <a:t> Lin</a:t>
            </a:r>
            <a:r>
              <a:rPr lang="en-US" baseline="30000" dirty="0" smtClean="0"/>
              <a:t>4</a:t>
            </a:r>
            <a:r>
              <a:rPr lang="en-US" dirty="0" smtClean="0"/>
              <a:t>, </a:t>
            </a:r>
            <a:r>
              <a:rPr lang="en-US" dirty="0" err="1" smtClean="0"/>
              <a:t>Gaojin</a:t>
            </a:r>
            <a:r>
              <a:rPr lang="en-US" dirty="0" smtClean="0"/>
              <a:t> Wen</a:t>
            </a:r>
            <a:r>
              <a:rPr lang="en-US" baseline="30000" dirty="0" smtClean="0"/>
              <a:t>5</a:t>
            </a:r>
            <a:r>
              <a:rPr lang="en-US" dirty="0" smtClean="0"/>
              <a:t>, </a:t>
            </a:r>
            <a:r>
              <a:rPr lang="en-US" dirty="0" err="1" smtClean="0"/>
              <a:t>Jue</a:t>
            </a:r>
            <a:r>
              <a:rPr lang="en-US" dirty="0" smtClean="0"/>
              <a:t> Hong</a:t>
            </a:r>
            <a:r>
              <a:rPr lang="en-US" baseline="30000" dirty="0" smtClean="0"/>
              <a:t>5</a:t>
            </a:r>
            <a:r>
              <a:rPr lang="en-US" dirty="0" smtClean="0"/>
              <a:t>, Wu-</a:t>
            </a:r>
            <a:r>
              <a:rPr lang="en-US" dirty="0" err="1" smtClean="0"/>
              <a:t>chun</a:t>
            </a:r>
            <a:r>
              <a:rPr lang="en-US" dirty="0" smtClean="0"/>
              <a:t> Feng</a:t>
            </a:r>
            <a:r>
              <a:rPr lang="en-US" baseline="30000" dirty="0" smtClean="0"/>
              <a:t>4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30000" dirty="0" smtClean="0"/>
              <a:t>1</a:t>
            </a:r>
            <a:r>
              <a:rPr lang="en-US" dirty="0" smtClean="0"/>
              <a:t>AMD</a:t>
            </a:r>
          </a:p>
          <a:p>
            <a:r>
              <a:rPr lang="en-US" baseline="30000" dirty="0" smtClean="0"/>
              <a:t>2</a:t>
            </a:r>
            <a:r>
              <a:rPr lang="en-US" dirty="0" smtClean="0"/>
              <a:t>Argonne National Laboratory</a:t>
            </a:r>
          </a:p>
          <a:p>
            <a:r>
              <a:rPr lang="en-US" baseline="30000" dirty="0" smtClean="0"/>
              <a:t>3</a:t>
            </a:r>
            <a:r>
              <a:rPr lang="en-US" dirty="0" smtClean="0"/>
              <a:t>Accenture Technologies</a:t>
            </a:r>
          </a:p>
          <a:p>
            <a:r>
              <a:rPr lang="en-US" baseline="30000" dirty="0" smtClean="0"/>
              <a:t>4</a:t>
            </a:r>
            <a:r>
              <a:rPr lang="en-US" dirty="0" smtClean="0"/>
              <a:t>Virginia Tech</a:t>
            </a:r>
          </a:p>
          <a:p>
            <a:r>
              <a:rPr lang="en-US" baseline="30000" dirty="0" smtClean="0"/>
              <a:t>5</a:t>
            </a:r>
            <a:r>
              <a:rPr lang="en-US" dirty="0" smtClean="0"/>
              <a:t>Shenzhen Institute of Advanced Technologies</a:t>
            </a:r>
          </a:p>
        </p:txBody>
      </p:sp>
    </p:spTree>
    <p:extLst>
      <p:ext uri="{BB962C8B-B14F-4D97-AF65-F5344CB8AC3E}">
        <p14:creationId xmlns="" xmlns:p14="http://schemas.microsoft.com/office/powerpoint/2010/main" val="19968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="" xmlns:p14="http://schemas.microsoft.com/office/powerpoint/2010/main" val="3047285860"/>
              </p:ext>
            </p:extLst>
          </p:nvPr>
        </p:nvGraphicFramePr>
        <p:xfrm>
          <a:off x="4648200" y="3124200"/>
          <a:ext cx="4267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="" xmlns:p14="http://schemas.microsoft.com/office/powerpoint/2010/main" val="1115763843"/>
              </p:ext>
            </p:extLst>
          </p:nvPr>
        </p:nvGraphicFramePr>
        <p:xfrm>
          <a:off x="228600" y="3276600"/>
          <a:ext cx="41148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="" xmlns:p14="http://schemas.microsoft.com/office/powerpoint/2010/main" val="3384271137"/>
              </p:ext>
            </p:extLst>
          </p:nvPr>
        </p:nvGraphicFramePr>
        <p:xfrm>
          <a:off x="4648200" y="457200"/>
          <a:ext cx="4267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="" xmlns:p14="http://schemas.microsoft.com/office/powerpoint/2010/main" val="1748468739"/>
              </p:ext>
            </p:extLst>
          </p:nvPr>
        </p:nvGraphicFramePr>
        <p:xfrm>
          <a:off x="228600" y="762000"/>
          <a:ext cx="42672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VOCL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5814536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</a:rPr>
              <a:t>“Transparent Virtualization of Graphics Processing Units”</a:t>
            </a:r>
            <a:r>
              <a:rPr lang="en-US" sz="1400" b="1" dirty="0" smtClean="0">
                <a:solidFill>
                  <a:srgbClr val="C00000"/>
                </a:solidFill>
              </a:rPr>
              <a:t>, S. Xiao, P. </a:t>
            </a:r>
            <a:r>
              <a:rPr lang="en-US" sz="1400" b="1" dirty="0" err="1" smtClean="0">
                <a:solidFill>
                  <a:srgbClr val="C00000"/>
                </a:solidFill>
              </a:rPr>
              <a:t>Balaji</a:t>
            </a:r>
            <a:r>
              <a:rPr lang="en-US" sz="1400" b="1" dirty="0" smtClean="0">
                <a:solidFill>
                  <a:srgbClr val="C00000"/>
                </a:solidFill>
              </a:rPr>
              <a:t>, Q. Zhu, R. </a:t>
            </a:r>
            <a:r>
              <a:rPr lang="en-US" sz="1400" b="1" dirty="0" err="1" smtClean="0">
                <a:solidFill>
                  <a:srgbClr val="C00000"/>
                </a:solidFill>
              </a:rPr>
              <a:t>Thakur</a:t>
            </a:r>
            <a:r>
              <a:rPr lang="en-US" sz="1400" b="1" dirty="0" smtClean="0">
                <a:solidFill>
                  <a:srgbClr val="C00000"/>
                </a:solidFill>
              </a:rPr>
              <a:t>, S. </a:t>
            </a:r>
            <a:r>
              <a:rPr lang="en-US" sz="1400" b="1" dirty="0" err="1" smtClean="0">
                <a:solidFill>
                  <a:srgbClr val="C00000"/>
                </a:solidFill>
              </a:rPr>
              <a:t>Coghlan</a:t>
            </a:r>
            <a:r>
              <a:rPr lang="en-US" sz="1400" b="1" dirty="0" smtClean="0">
                <a:solidFill>
                  <a:srgbClr val="C00000"/>
                </a:solidFill>
              </a:rPr>
              <a:t>, H. Lin, G. </a:t>
            </a:r>
            <a:r>
              <a:rPr lang="en-US" sz="1400" b="1" dirty="0" err="1" smtClean="0">
                <a:solidFill>
                  <a:srgbClr val="C00000"/>
                </a:solidFill>
              </a:rPr>
              <a:t>Wen</a:t>
            </a:r>
            <a:r>
              <a:rPr lang="en-US" sz="1400" b="1" dirty="0" smtClean="0">
                <a:solidFill>
                  <a:srgbClr val="C00000"/>
                </a:solidFill>
              </a:rPr>
              <a:t>, J. Hong and W. </a:t>
            </a:r>
            <a:r>
              <a:rPr lang="en-US" sz="1400" b="1" dirty="0" err="1" smtClean="0">
                <a:solidFill>
                  <a:srgbClr val="C00000"/>
                </a:solidFill>
              </a:rPr>
              <a:t>Feng</a:t>
            </a:r>
            <a:r>
              <a:rPr lang="en-US" sz="1400" b="1" dirty="0" smtClean="0">
                <a:solidFill>
                  <a:srgbClr val="C00000"/>
                </a:solidFill>
              </a:rPr>
              <a:t>.  International Conference on Innovative Parallel Computing (</a:t>
            </a:r>
            <a:r>
              <a:rPr lang="en-US" sz="1400" b="1" dirty="0" err="1" smtClean="0">
                <a:solidFill>
                  <a:srgbClr val="C00000"/>
                </a:solidFill>
              </a:rPr>
              <a:t>InPar</a:t>
            </a:r>
            <a:r>
              <a:rPr lang="en-US" sz="1400" b="1" dirty="0" smtClean="0">
                <a:solidFill>
                  <a:srgbClr val="C00000"/>
                </a:solidFill>
              </a:rPr>
              <a:t>), 2012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79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 with Multiple Virtual GPUs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="" xmlns:p14="http://schemas.microsoft.com/office/powerpoint/2010/main" val="2833271145"/>
              </p:ext>
            </p:extLst>
          </p:nvPr>
        </p:nvGraphicFramePr>
        <p:xfrm>
          <a:off x="1066800" y="1295400"/>
          <a:ext cx="6858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8417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of this paper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One of the advantages of virtual GPUs is that the physical GPU to which they are associated is transparent to the user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This mapping of virtual GPU to physical GPU can change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This paper: virtual GPU migration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Maintenance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Suppose a system administrator wants to take a machine down for maintenance, he/she should be able to migrate all virtual GPUs on that physical GPU to another physical GPU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Easy to add new nodes into the system; can be done while applications are running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Resource Management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Load Balancing: Depending on usage, virtual GPUs can be remapped to different physical GPUs so the load on any given physical GPU is low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Power Management: Scheduling multiple virtual GPUs to the same physical GPU can allow for power savings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GPU Migration with VOCL: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4229100" y="1127555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Compute Node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762500" y="2942399"/>
            <a:ext cx="1066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Physical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 bwMode="auto">
          <a:xfrm>
            <a:off x="5295900" y="2651555"/>
            <a:ext cx="0" cy="290844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343400" y="1418399"/>
            <a:ext cx="1905000" cy="381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VOCL Proxy</a:t>
            </a:r>
          </a:p>
        </p:txBody>
      </p:sp>
      <p:cxnSp>
        <p:nvCxnSpPr>
          <p:cNvPr id="25" name="Straight Arrow Connector 24"/>
          <p:cNvCxnSpPr>
            <a:stCxn id="23" idx="4"/>
            <a:endCxn id="34" idx="0"/>
          </p:cNvCxnSpPr>
          <p:nvPr/>
        </p:nvCxnSpPr>
        <p:spPr bwMode="auto">
          <a:xfrm>
            <a:off x="5295900" y="1799399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67200" y="1948822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OpenCL API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305300" y="2256599"/>
            <a:ext cx="1981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chemeClr val="bg2">
                    <a:lumMod val="10000"/>
                  </a:schemeClr>
                </a:solidFill>
              </a:rPr>
              <a:t>Native OpenCL Library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990600" y="2041955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Compute Node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524000" y="3870755"/>
            <a:ext cx="1066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cxnSp>
        <p:nvCxnSpPr>
          <p:cNvPr id="44" name="Straight Arrow Connector 43"/>
          <p:cNvCxnSpPr>
            <a:stCxn id="42" idx="2"/>
            <a:endCxn id="43" idx="0"/>
          </p:cNvCxnSpPr>
          <p:nvPr/>
        </p:nvCxnSpPr>
        <p:spPr bwMode="auto">
          <a:xfrm>
            <a:off x="2057400" y="3565955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1219200" y="2346755"/>
            <a:ext cx="1676400" cy="381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Application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066800" y="3184955"/>
            <a:ext cx="1981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chemeClr val="bg2">
                    <a:lumMod val="10000"/>
                  </a:schemeClr>
                </a:solidFill>
              </a:rPr>
              <a:t>VOCL Library</a:t>
            </a:r>
          </a:p>
        </p:txBody>
      </p:sp>
      <p:cxnSp>
        <p:nvCxnSpPr>
          <p:cNvPr id="47" name="Straight Arrow Connector 46"/>
          <p:cNvCxnSpPr>
            <a:stCxn id="45" idx="4"/>
            <a:endCxn id="46" idx="0"/>
          </p:cNvCxnSpPr>
          <p:nvPr/>
        </p:nvCxnSpPr>
        <p:spPr bwMode="auto">
          <a:xfrm>
            <a:off x="2057400" y="2727755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028700" y="2877178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OpenCL API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9" name="Straight Arrow Connector 48"/>
          <p:cNvCxnSpPr>
            <a:stCxn id="23" idx="2"/>
            <a:endCxn id="46" idx="3"/>
          </p:cNvCxnSpPr>
          <p:nvPr/>
        </p:nvCxnSpPr>
        <p:spPr bwMode="auto">
          <a:xfrm flipH="1">
            <a:off x="3048000" y="1608899"/>
            <a:ext cx="1295400" cy="1728456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4229100" y="4037111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Compute Node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2500" y="5851955"/>
            <a:ext cx="10668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Physical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cxnSp>
        <p:nvCxnSpPr>
          <p:cNvPr id="56" name="Straight Arrow Connector 55"/>
          <p:cNvCxnSpPr>
            <a:stCxn id="54" idx="2"/>
            <a:endCxn id="55" idx="0"/>
          </p:cNvCxnSpPr>
          <p:nvPr/>
        </p:nvCxnSpPr>
        <p:spPr bwMode="auto">
          <a:xfrm>
            <a:off x="5295900" y="5561111"/>
            <a:ext cx="0" cy="290844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4343400" y="4327955"/>
            <a:ext cx="1905000" cy="381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VOCL Proxy</a:t>
            </a:r>
          </a:p>
        </p:txBody>
      </p:sp>
      <p:cxnSp>
        <p:nvCxnSpPr>
          <p:cNvPr id="58" name="Straight Arrow Connector 57"/>
          <p:cNvCxnSpPr>
            <a:stCxn id="57" idx="4"/>
            <a:endCxn id="60" idx="0"/>
          </p:cNvCxnSpPr>
          <p:nvPr/>
        </p:nvCxnSpPr>
        <p:spPr bwMode="auto">
          <a:xfrm>
            <a:off x="5295900" y="4708955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4267200" y="4858378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OpenCL API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305300" y="5166155"/>
            <a:ext cx="1981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chemeClr val="bg2">
                    <a:lumMod val="10000"/>
                  </a:schemeClr>
                </a:solidFill>
              </a:rPr>
              <a:t>Native OpenCL Library</a:t>
            </a:r>
          </a:p>
        </p:txBody>
      </p:sp>
      <p:cxnSp>
        <p:nvCxnSpPr>
          <p:cNvPr id="62" name="Straight Arrow Connector 61"/>
          <p:cNvCxnSpPr>
            <a:stCxn id="57" idx="2"/>
            <a:endCxn id="46" idx="3"/>
          </p:cNvCxnSpPr>
          <p:nvPr/>
        </p:nvCxnSpPr>
        <p:spPr bwMode="auto">
          <a:xfrm flipH="1" flipV="1">
            <a:off x="3048000" y="3337355"/>
            <a:ext cx="1295400" cy="118110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" name="Left Arrow 6"/>
          <p:cNvSpPr/>
          <p:nvPr/>
        </p:nvSpPr>
        <p:spPr bwMode="auto">
          <a:xfrm>
            <a:off x="6629400" y="1905000"/>
            <a:ext cx="1447800" cy="594155"/>
          </a:xfrm>
          <a:prstGeom prst="lef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7000" y="1127555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System administrator wants to take this node down for maintenance</a:t>
            </a:r>
            <a:endParaRPr lang="en-US" sz="1600" b="1" dirty="0"/>
          </a:p>
        </p:txBody>
      </p:sp>
      <p:cxnSp>
        <p:nvCxnSpPr>
          <p:cNvPr id="14" name="Straight Arrow Connector 13"/>
          <p:cNvCxnSpPr>
            <a:stCxn id="23" idx="3"/>
            <a:endCxn id="46" idx="3"/>
          </p:cNvCxnSpPr>
          <p:nvPr/>
        </p:nvCxnSpPr>
        <p:spPr bwMode="auto">
          <a:xfrm flipH="1">
            <a:off x="3048000" y="1743603"/>
            <a:ext cx="1574381" cy="159375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276600" y="2740223"/>
            <a:ext cx="137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Suspend Communication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43200" y="403860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Remap virtual GPU to new physical GPU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7" name="Curved Connector 16"/>
          <p:cNvCxnSpPr>
            <a:stCxn id="21" idx="3"/>
            <a:endCxn id="55" idx="3"/>
          </p:cNvCxnSpPr>
          <p:nvPr/>
        </p:nvCxnSpPr>
        <p:spPr bwMode="auto">
          <a:xfrm>
            <a:off x="5829300" y="3209099"/>
            <a:ext cx="12700" cy="2909556"/>
          </a:xfrm>
          <a:prstGeom prst="curvedConnector3">
            <a:avLst>
              <a:gd name="adj1" fmla="val 9066669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858000" y="4114800"/>
            <a:ext cx="1371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Migrate physical GPU state to new physical GPU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52799" y="2743200"/>
            <a:ext cx="1371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Message to migrate virtual GPU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884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CED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6" grpId="0"/>
      <p:bldP spid="34" grpId="0" animBg="1"/>
      <p:bldP spid="7" grpId="0" animBg="1"/>
      <p:bldP spid="7" grpId="1" animBg="1"/>
      <p:bldP spid="11" grpId="0"/>
      <p:bldP spid="11" grpId="1"/>
      <p:bldP spid="50" grpId="0"/>
      <p:bldP spid="50" grpId="1"/>
      <p:bldP spid="51" grpId="0"/>
      <p:bldP spid="53" grpId="0"/>
      <p:bldP spid="53" grpId="1"/>
      <p:bldP spid="61" grpId="0"/>
      <p:bldP spid="6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VOCL Migration for Resource Management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2133600" y="990600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Compute Node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81200" y="2819400"/>
            <a:ext cx="7620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 bwMode="auto">
          <a:xfrm>
            <a:off x="2362200" y="25146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2362200" y="1295400"/>
            <a:ext cx="1676400" cy="381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Application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09800" y="2133600"/>
            <a:ext cx="1981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chemeClr val="bg2">
                    <a:lumMod val="10000"/>
                  </a:schemeClr>
                </a:solidFill>
              </a:rPr>
              <a:t>VOCL Library</a:t>
            </a: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 bwMode="auto">
          <a:xfrm>
            <a:off x="3200400" y="16764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171700" y="1825823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OpenCL API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19400" y="2819400"/>
            <a:ext cx="7620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 bwMode="auto">
          <a:xfrm>
            <a:off x="3200400" y="25146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657600" y="2819400"/>
            <a:ext cx="7620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 bwMode="auto">
          <a:xfrm>
            <a:off x="4038600" y="25146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685800" y="4128756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Compute Node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219200" y="5943600"/>
            <a:ext cx="10668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Physical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 bwMode="auto">
          <a:xfrm>
            <a:off x="1752600" y="5652756"/>
            <a:ext cx="0" cy="290844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800100" y="4419600"/>
            <a:ext cx="1905000" cy="381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VOCL Proxy</a:t>
            </a:r>
          </a:p>
        </p:txBody>
      </p:sp>
      <p:cxnSp>
        <p:nvCxnSpPr>
          <p:cNvPr id="23" name="Straight Arrow Connector 22"/>
          <p:cNvCxnSpPr>
            <a:stCxn id="22" idx="4"/>
            <a:endCxn id="25" idx="0"/>
          </p:cNvCxnSpPr>
          <p:nvPr/>
        </p:nvCxnSpPr>
        <p:spPr bwMode="auto">
          <a:xfrm>
            <a:off x="1752600" y="48006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723900" y="4950023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OpenCL API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2000" y="5257800"/>
            <a:ext cx="1981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chemeClr val="bg2">
                    <a:lumMod val="10000"/>
                  </a:schemeClr>
                </a:solidFill>
              </a:rPr>
              <a:t>Native OpenCL Library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581400" y="4128756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Compute Node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114800" y="5943600"/>
            <a:ext cx="10668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Physical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cxnSp>
        <p:nvCxnSpPr>
          <p:cNvPr id="28" name="Straight Arrow Connector 27"/>
          <p:cNvCxnSpPr>
            <a:stCxn id="26" idx="2"/>
            <a:endCxn id="27" idx="0"/>
          </p:cNvCxnSpPr>
          <p:nvPr/>
        </p:nvCxnSpPr>
        <p:spPr bwMode="auto">
          <a:xfrm>
            <a:off x="4648200" y="5652756"/>
            <a:ext cx="0" cy="290844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3695700" y="4419600"/>
            <a:ext cx="1905000" cy="381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VOCL Proxy</a:t>
            </a:r>
          </a:p>
        </p:txBody>
      </p:sp>
      <p:cxnSp>
        <p:nvCxnSpPr>
          <p:cNvPr id="30" name="Straight Arrow Connector 29"/>
          <p:cNvCxnSpPr>
            <a:stCxn id="29" idx="4"/>
            <a:endCxn id="32" idx="0"/>
          </p:cNvCxnSpPr>
          <p:nvPr/>
        </p:nvCxnSpPr>
        <p:spPr bwMode="auto">
          <a:xfrm>
            <a:off x="4648200" y="48006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619500" y="4950023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OpenCL API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657600" y="5257800"/>
            <a:ext cx="1981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chemeClr val="bg2">
                    <a:lumMod val="10000"/>
                  </a:schemeClr>
                </a:solidFill>
              </a:rPr>
              <a:t>Native OpenCL Library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324600" y="4128756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Compute Node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858000" y="5943600"/>
            <a:ext cx="1066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Physical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 bwMode="auto">
          <a:xfrm>
            <a:off x="7391400" y="5652756"/>
            <a:ext cx="0" cy="290844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6438900" y="4419600"/>
            <a:ext cx="1905000" cy="381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VOCL Proxy</a:t>
            </a:r>
          </a:p>
        </p:txBody>
      </p:sp>
      <p:cxnSp>
        <p:nvCxnSpPr>
          <p:cNvPr id="37" name="Straight Arrow Connector 36"/>
          <p:cNvCxnSpPr>
            <a:stCxn id="36" idx="4"/>
            <a:endCxn id="39" idx="0"/>
          </p:cNvCxnSpPr>
          <p:nvPr/>
        </p:nvCxnSpPr>
        <p:spPr bwMode="auto">
          <a:xfrm>
            <a:off x="7391400" y="48006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6362700" y="4950023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OpenCL API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400800" y="5257800"/>
            <a:ext cx="1981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chemeClr val="bg2">
                    <a:lumMod val="10000"/>
                  </a:schemeClr>
                </a:solidFill>
              </a:rPr>
              <a:t>Native OpenCL Library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105400" y="990600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Compute Node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953000" y="2819400"/>
            <a:ext cx="7620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 bwMode="auto">
          <a:xfrm>
            <a:off x="5334000" y="25146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334000" y="1295400"/>
            <a:ext cx="1676400" cy="381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Application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181600" y="2133600"/>
            <a:ext cx="1981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chemeClr val="bg2">
                    <a:lumMod val="10000"/>
                  </a:schemeClr>
                </a:solidFill>
              </a:rPr>
              <a:t>VOCL Library</a:t>
            </a:r>
          </a:p>
        </p:txBody>
      </p:sp>
      <p:cxnSp>
        <p:nvCxnSpPr>
          <p:cNvPr id="45" name="Straight Arrow Connector 44"/>
          <p:cNvCxnSpPr>
            <a:stCxn id="43" idx="4"/>
            <a:endCxn id="44" idx="0"/>
          </p:cNvCxnSpPr>
          <p:nvPr/>
        </p:nvCxnSpPr>
        <p:spPr bwMode="auto">
          <a:xfrm>
            <a:off x="6172200" y="16764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143500" y="1825823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OpenCL API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791200" y="2819400"/>
            <a:ext cx="7620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cxnSp>
        <p:nvCxnSpPr>
          <p:cNvPr id="48" name="Straight Arrow Connector 47"/>
          <p:cNvCxnSpPr>
            <a:endCxn id="47" idx="0"/>
          </p:cNvCxnSpPr>
          <p:nvPr/>
        </p:nvCxnSpPr>
        <p:spPr bwMode="auto">
          <a:xfrm>
            <a:off x="6172200" y="25146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6629400" y="2819400"/>
            <a:ext cx="7620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 bwMode="auto">
          <a:xfrm>
            <a:off x="7010400" y="25146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4953000" y="2819400"/>
            <a:ext cx="7620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02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0" grpId="1" animBg="1"/>
      <p:bldP spid="41" grpId="0" animBg="1"/>
      <p:bldP spid="51" grpId="0" animBg="1"/>
      <p:bldP spid="5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GPU Migration Details: Queuing Command Issues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When a non-blocking operation is issued to the GPU, it is queued within the GPU runtime system and executed at a later time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Problem: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What happens to the non-blocking operations issued to the GPU, when a migration is triggered?</a:t>
            </a: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OpenCL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provides no way to cancel these operations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Waiting for them to finish is an option, but can increase the migration overhead significantly (each kernel can take an arbitrarily long time)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Our solution: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Maintian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 internal queue of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unposted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operations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Restrict the number of non-blocking operations handed over to the GPU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Improve the responsiveness of virtual GPU migration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Can cause additional overhead, but can be controlled by queue depth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GPU Migration Details: Atomic 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smtClean="0"/>
              <a:t>Atomic Transactions</a:t>
            </a:r>
          </a:p>
          <a:p>
            <a:pPr lvl="1"/>
            <a:r>
              <a:rPr lang="en-US" dirty="0" smtClean="0"/>
              <a:t>Since a virtual GPU can migrate from one physical GPU to another, all transactions on the virtual GPU have to be atomic</a:t>
            </a:r>
          </a:p>
          <a:p>
            <a:pPr lvl="2"/>
            <a:r>
              <a:rPr lang="en-US" dirty="0" smtClean="0"/>
              <a:t>E.g., we cannot transfer any data or kernel to a physical GPU while it is in the process of migrating</a:t>
            </a:r>
          </a:p>
          <a:p>
            <a:pPr lvl="1"/>
            <a:r>
              <a:rPr lang="en-US" dirty="0" smtClean="0"/>
              <a:t>We emulate </a:t>
            </a:r>
            <a:r>
              <a:rPr lang="en-US" dirty="0" err="1" smtClean="0"/>
              <a:t>mutex</a:t>
            </a:r>
            <a:r>
              <a:rPr lang="en-US" dirty="0" smtClean="0"/>
              <a:t> behavior with MPI RMA operations</a:t>
            </a:r>
          </a:p>
          <a:p>
            <a:pPr lvl="2"/>
            <a:r>
              <a:rPr lang="en-US" dirty="0" smtClean="0"/>
              <a:t>The VOCL library internally obtains a </a:t>
            </a:r>
            <a:r>
              <a:rPr lang="en-US" dirty="0" err="1" smtClean="0"/>
              <a:t>mutex</a:t>
            </a:r>
            <a:r>
              <a:rPr lang="en-US" dirty="0" smtClean="0"/>
              <a:t> lock before issuing any GPU operations</a:t>
            </a:r>
          </a:p>
          <a:p>
            <a:pPr lvl="2"/>
            <a:r>
              <a:rPr lang="en-US" dirty="0" smtClean="0"/>
              <a:t>When migration is required, the proxy obtains this </a:t>
            </a:r>
            <a:r>
              <a:rPr lang="en-US" dirty="0" err="1" smtClean="0"/>
              <a:t>mutex</a:t>
            </a:r>
            <a:r>
              <a:rPr lang="en-US" dirty="0" smtClean="0"/>
              <a:t> lock thus blocking the VOCL library from issuing any additional calls</a:t>
            </a:r>
          </a:p>
          <a:p>
            <a:pPr lvl="2"/>
            <a:r>
              <a:rPr lang="en-US" dirty="0" smtClean="0"/>
              <a:t>Once the migration is done, it updates all the appropriate data structures at the VOCL library with the remapped physical GPU information and releases the lock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21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GPU Migration Details</a:t>
            </a:r>
            <a:r>
              <a:rPr lang="en-US" dirty="0" smtClean="0"/>
              <a:t>: Target GPU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which physical GPU to migrate to</a:t>
            </a:r>
          </a:p>
          <a:p>
            <a:pPr lvl="1"/>
            <a:r>
              <a:rPr lang="en-US" dirty="0"/>
              <a:t>VOCL records all transactions to the GPU and keeps track of the number of kernels that have been issued to the GPU and have not been completed</a:t>
            </a:r>
          </a:p>
          <a:p>
            <a:pPr lvl="1"/>
            <a:r>
              <a:rPr lang="en-US" dirty="0"/>
              <a:t>Whichever GPU has the least number of pending kernels is chosen as the target </a:t>
            </a:r>
            <a:r>
              <a:rPr lang="en-US" dirty="0" smtClean="0"/>
              <a:t>GPU</a:t>
            </a:r>
          </a:p>
          <a:p>
            <a:pPr lvl="1"/>
            <a:r>
              <a:rPr lang="en-US" dirty="0" smtClean="0"/>
              <a:t>Not ideal, but can give some indication of load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44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VOCL: Goals, Design and Optimizations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VOCL: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Virtual GPU Migration (Ongoing Work)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C00000"/>
                </a:solidFill>
              </a:rPr>
              <a:t>Performance Results and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Concluding Remarks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Other Research Areas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7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Impact of Internal Queue on Application Performance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371600" y="1447800"/>
          <a:ext cx="6629400" cy="452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Trends in Graphics Processing Unit Performance</a:t>
            </a:r>
            <a:endParaRPr lang="en-US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19200"/>
            <a:ext cx="5486400" cy="4305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505200" y="5794177"/>
            <a:ext cx="2430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(Courtesy Bill Dally @ NVIDIA)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1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Impact of Internal Queue on Migration Overhead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371600" y="1447800"/>
          <a:ext cx="6629400" cy="452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/>
        </p:nvGraphicFramePr>
        <p:xfrm>
          <a:off x="4419600" y="3505200"/>
          <a:ext cx="4724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/>
        </p:nvGraphicFramePr>
        <p:xfrm>
          <a:off x="0" y="3505200"/>
          <a:ext cx="4343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4648200" y="838200"/>
          <a:ext cx="4343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0" y="914400"/>
          <a:ext cx="4572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77200" cy="762000"/>
          </a:xfrm>
        </p:spPr>
        <p:txBody>
          <a:bodyPr/>
          <a:lstStyle/>
          <a:p>
            <a:r>
              <a:rPr lang="en-US" sz="3000" dirty="0" smtClean="0">
                <a:latin typeface="Calibri" pitchFamily="34" charset="0"/>
                <a:cs typeface="Calibri" pitchFamily="34" charset="0"/>
              </a:rPr>
              <a:t>Migration Overhead with Regard to Problem Size</a:t>
            </a:r>
            <a:endParaRPr lang="en-US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838200"/>
            <a:ext cx="1981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Matrix multiplication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160020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N-body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4648200"/>
            <a:ext cx="1642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Smith-Waterman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4572000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Matrix transpose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7646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/>
        </p:nvGraphicFramePr>
        <p:xfrm>
          <a:off x="4495800" y="3505200"/>
          <a:ext cx="464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/>
        </p:nvGraphicFramePr>
        <p:xfrm>
          <a:off x="0" y="3505200"/>
          <a:ext cx="441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4648200" y="914400"/>
          <a:ext cx="43434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0" y="838200"/>
          <a:ext cx="4572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Impact of Load Rebalancing through Migration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990600"/>
            <a:ext cx="1981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Matrix multiplication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9000" y="83820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N-body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0" y="3547646"/>
            <a:ext cx="1642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Smith-Waterman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Matrix transpose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7646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VOCL: Goals, Design and Optimizations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VOCL: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Virtual GPU Migration (Ongoing Work)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Results and Analysis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C00000"/>
                </a:solidFill>
              </a:rPr>
              <a:t>Concluding </a:t>
            </a:r>
            <a:r>
              <a:rPr lang="en-US" b="1" dirty="0" smtClean="0">
                <a:solidFill>
                  <a:srgbClr val="C00000"/>
                </a:solidFill>
              </a:rPr>
              <a:t>Remarks</a:t>
            </a:r>
          </a:p>
          <a:p>
            <a:pPr>
              <a:lnSpc>
                <a:spcPct val="200000"/>
              </a:lnSpc>
            </a:pPr>
            <a:r>
              <a:rPr lang="en-US" dirty="0"/>
              <a:t>Other Research Areas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79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/>
              <a:t>Current GPU programming environments do not allow us to use GPUs in heterogeneous environments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If all nodes on the system do not have GPUs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Or if GPUs are available on a cloud and customers want to use them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The VOCL framework bridges this gap to allow users to use remote GPUs transparently as if they were local virtual GPUs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Several optimizations to achieve the best performance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Almost no overhead for compute-intensive applications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Some future directions: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Fault tolerance: auto-redundancy, fault-triggered migration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Co-scheduling and resource management: how can we use virtual environments to co-schedule cooperating applications?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Elastic resources: Allowing applications to take advantage of increasing/decreasing number of GPUs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81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Personnel 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38100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600" b="1" i="1" kern="1200" dirty="0" smtClean="0">
                <a:solidFill>
                  <a:schemeClr val="bg2">
                    <a:lumMod val="10000"/>
                  </a:schemeClr>
                </a:solidFill>
              </a:rPr>
              <a:t>Current Students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Palden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Lama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Yan Li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Ziaul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Olive </a:t>
            </a: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Haque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Xin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Zhao (Ph.D.)</a:t>
            </a:r>
          </a:p>
          <a:p>
            <a:pPr>
              <a:lnSpc>
                <a:spcPct val="110000"/>
              </a:lnSpc>
            </a:pPr>
            <a:r>
              <a:rPr lang="en-US" sz="1600" b="1" i="1" kern="1200" dirty="0" smtClean="0">
                <a:solidFill>
                  <a:schemeClr val="bg2">
                    <a:lumMod val="10000"/>
                  </a:schemeClr>
                </a:solidFill>
              </a:rPr>
              <a:t>Past Students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Li </a:t>
            </a: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Rao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(M.S.)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Lukasz </a:t>
            </a: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Wesolowski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Feng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Ji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John Jenkins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Ashwin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Aji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Shucai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Xiao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Piotr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Fidkowski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Sreeram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Potluri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James S. </a:t>
            </a: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Dinan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Gopalakrishnan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Santhanaraman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Ping Lai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Rajesh </a:t>
            </a: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Sudarsan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Thomas </a:t>
            </a: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Scogland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(Ph.D.)</a:t>
            </a:r>
          </a:p>
          <a:p>
            <a:pPr lvl="1">
              <a:lnSpc>
                <a:spcPct val="110000"/>
              </a:lnSpc>
            </a:pP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Ganesh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Narayanaswamy</a:t>
            </a:r>
            <a:r>
              <a:rPr lang="en-US" sz="1400" kern="1200" dirty="0" smtClean="0">
                <a:solidFill>
                  <a:schemeClr val="bg2">
                    <a:lumMod val="10000"/>
                  </a:schemeClr>
                </a:solidFill>
                <a:ea typeface="+mn-ea"/>
                <a:cs typeface="+mn-cs"/>
              </a:rPr>
              <a:t> (M.S.)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43400" y="838200"/>
            <a:ext cx="4648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i="1" dirty="0" smtClean="0"/>
              <a:t>Current Staff Members and </a:t>
            </a:r>
            <a:r>
              <a:rPr lang="en-US" sz="1600" b="1" i="1" dirty="0" err="1" smtClean="0"/>
              <a:t>Postdocs</a:t>
            </a:r>
            <a:endParaRPr lang="en-US" sz="1600" b="1" i="1" dirty="0" smtClean="0"/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James S. </a:t>
            </a:r>
            <a:r>
              <a:rPr lang="en-US" sz="1400" dirty="0" err="1" smtClean="0"/>
              <a:t>Dinan</a:t>
            </a:r>
            <a:r>
              <a:rPr lang="en-US" sz="1400" dirty="0" smtClean="0"/>
              <a:t> (</a:t>
            </a:r>
            <a:r>
              <a:rPr lang="en-US" sz="1400" dirty="0" err="1" smtClean="0"/>
              <a:t>Postdoc</a:t>
            </a:r>
            <a:r>
              <a:rPr lang="en-US" sz="1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400" dirty="0" err="1" smtClean="0"/>
              <a:t>Jiayuan</a:t>
            </a:r>
            <a:r>
              <a:rPr lang="en-US" sz="1400" dirty="0" smtClean="0"/>
              <a:t> </a:t>
            </a:r>
            <a:r>
              <a:rPr lang="en-US" sz="1400" dirty="0" err="1" smtClean="0"/>
              <a:t>Meng</a:t>
            </a:r>
            <a:r>
              <a:rPr lang="en-US" sz="1400" dirty="0" smtClean="0"/>
              <a:t> (</a:t>
            </a:r>
            <a:r>
              <a:rPr lang="en-US" sz="1400" dirty="0" err="1" smtClean="0"/>
              <a:t>Postdoc</a:t>
            </a:r>
            <a:r>
              <a:rPr lang="en-US" sz="1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Darius T. </a:t>
            </a:r>
            <a:r>
              <a:rPr lang="en-US" sz="1400" dirty="0" err="1" smtClean="0"/>
              <a:t>Buntinas</a:t>
            </a:r>
            <a:r>
              <a:rPr lang="en-US" sz="1400" dirty="0" smtClean="0"/>
              <a:t> (Assistant Computer Scientist)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David J. </a:t>
            </a:r>
            <a:r>
              <a:rPr lang="en-US" sz="1400" dirty="0" err="1" smtClean="0"/>
              <a:t>Goodell</a:t>
            </a:r>
            <a:r>
              <a:rPr lang="en-US" sz="1400" dirty="0" smtClean="0"/>
              <a:t> (Software Developer)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Jeff Hammond (Assistant Computational Scientist)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600" b="1" i="1" dirty="0" smtClean="0"/>
              <a:t>Past Staff Members and </a:t>
            </a:r>
            <a:r>
              <a:rPr lang="en-US" sz="1600" b="1" i="1" dirty="0" err="1" smtClean="0"/>
              <a:t>Postdocs</a:t>
            </a:r>
            <a:endParaRPr lang="en-US" sz="1600" b="1" i="1" dirty="0" smtClean="0"/>
          </a:p>
          <a:p>
            <a:pPr lvl="1">
              <a:lnSpc>
                <a:spcPct val="100000"/>
              </a:lnSpc>
            </a:pPr>
            <a:r>
              <a:rPr lang="en-US" sz="1400" dirty="0" err="1" smtClean="0"/>
              <a:t>Qian</a:t>
            </a:r>
            <a:r>
              <a:rPr lang="en-US" sz="1400" dirty="0" smtClean="0"/>
              <a:t> Zhu (</a:t>
            </a:r>
            <a:r>
              <a:rPr lang="en-US" sz="1400" dirty="0" err="1" smtClean="0"/>
              <a:t>Postdoc</a:t>
            </a:r>
            <a:r>
              <a:rPr lang="en-US" sz="1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/>
              <a:t>External Collaborators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Wu-</a:t>
            </a:r>
            <a:r>
              <a:rPr lang="en-US" sz="1400" dirty="0" err="1" smtClean="0"/>
              <a:t>chun</a:t>
            </a:r>
            <a:r>
              <a:rPr lang="en-US" sz="1400" dirty="0" smtClean="0"/>
              <a:t> </a:t>
            </a:r>
            <a:r>
              <a:rPr lang="en-US" sz="1400" dirty="0" err="1" smtClean="0"/>
              <a:t>Feng</a:t>
            </a:r>
            <a:r>
              <a:rPr lang="en-US" sz="1400" dirty="0" smtClean="0"/>
              <a:t>, Virginia Tech</a:t>
            </a:r>
          </a:p>
          <a:p>
            <a:pPr lvl="1">
              <a:lnSpc>
                <a:spcPct val="100000"/>
              </a:lnSpc>
            </a:pPr>
            <a:r>
              <a:rPr lang="en-US" sz="1400" dirty="0" err="1" smtClean="0"/>
              <a:t>Heshan</a:t>
            </a:r>
            <a:r>
              <a:rPr lang="en-US" sz="1400" dirty="0" smtClean="0"/>
              <a:t> Lin, Virginia Tech</a:t>
            </a:r>
          </a:p>
          <a:p>
            <a:pPr lvl="1">
              <a:lnSpc>
                <a:spcPct val="100000"/>
              </a:lnSpc>
            </a:pPr>
            <a:r>
              <a:rPr lang="en-US" sz="1400" dirty="0" err="1" smtClean="0"/>
              <a:t>Laxmikant</a:t>
            </a:r>
            <a:r>
              <a:rPr lang="en-US" sz="1400" dirty="0" smtClean="0"/>
              <a:t> Kale, UIUC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William </a:t>
            </a:r>
            <a:r>
              <a:rPr lang="en-US" sz="1400" dirty="0" err="1" smtClean="0"/>
              <a:t>Gropp</a:t>
            </a:r>
            <a:r>
              <a:rPr lang="en-US" sz="1400" dirty="0" smtClean="0"/>
              <a:t>, UIUC</a:t>
            </a:r>
          </a:p>
          <a:p>
            <a:pPr lvl="1">
              <a:lnSpc>
                <a:spcPct val="100000"/>
              </a:lnSpc>
            </a:pPr>
            <a:r>
              <a:rPr lang="en-US" sz="1400" dirty="0" err="1" smtClean="0"/>
              <a:t>Xiaosong</a:t>
            </a:r>
            <a:r>
              <a:rPr lang="en-US" sz="1400" dirty="0" smtClean="0"/>
              <a:t> Ma, NCSU</a:t>
            </a:r>
          </a:p>
          <a:p>
            <a:pPr lvl="1">
              <a:lnSpc>
                <a:spcPct val="100000"/>
              </a:lnSpc>
            </a:pPr>
            <a:r>
              <a:rPr lang="en-US" sz="1400" dirty="0" err="1" smtClean="0"/>
              <a:t>Nagiza</a:t>
            </a:r>
            <a:r>
              <a:rPr lang="en-US" sz="1400" dirty="0" smtClean="0"/>
              <a:t> </a:t>
            </a:r>
            <a:r>
              <a:rPr lang="en-US" sz="1400" dirty="0" err="1" smtClean="0"/>
              <a:t>Somatova</a:t>
            </a:r>
            <a:r>
              <a:rPr lang="en-US" sz="1400" dirty="0" smtClean="0"/>
              <a:t>, NSCU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Howard Pritchard, Cray</a:t>
            </a:r>
          </a:p>
          <a:p>
            <a:pPr lvl="1">
              <a:lnSpc>
                <a:spcPct val="100000"/>
              </a:lnSpc>
            </a:pPr>
            <a:r>
              <a:rPr lang="en-US" sz="1400" dirty="0" err="1" smtClean="0"/>
              <a:t>Jue</a:t>
            </a:r>
            <a:r>
              <a:rPr lang="en-US" sz="1400" dirty="0" smtClean="0"/>
              <a:t> Hong, SIAT</a:t>
            </a:r>
            <a:r>
              <a:rPr lang="en-US" sz="1400" dirty="0"/>
              <a:t>, CAS, </a:t>
            </a:r>
            <a:r>
              <a:rPr lang="en-US" sz="1400" dirty="0" smtClean="0"/>
              <a:t>Shenzhen</a:t>
            </a:r>
          </a:p>
          <a:p>
            <a:pPr lvl="1">
              <a:lnSpc>
                <a:spcPct val="100000"/>
              </a:lnSpc>
            </a:pPr>
            <a:r>
              <a:rPr lang="en-US" sz="1400" dirty="0" err="1" smtClean="0"/>
              <a:t>Gaojin</a:t>
            </a:r>
            <a:r>
              <a:rPr lang="en-US" sz="1400" dirty="0" smtClean="0"/>
              <a:t> </a:t>
            </a:r>
            <a:r>
              <a:rPr lang="en-US" sz="1400" dirty="0" err="1" smtClean="0"/>
              <a:t>Wen</a:t>
            </a:r>
            <a:r>
              <a:rPr lang="en-US" sz="1400" dirty="0" smtClean="0"/>
              <a:t>, SIAT, CAS, Shenzhen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Satoshi Matsuoka, </a:t>
            </a:r>
            <a:r>
              <a:rPr lang="en-US" sz="1400" dirty="0" err="1" smtClean="0"/>
              <a:t>TiTech</a:t>
            </a:r>
            <a:r>
              <a:rPr lang="en-US" sz="1400" dirty="0" smtClean="0"/>
              <a:t>, Japan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…. (many others)</a:t>
            </a:r>
          </a:p>
        </p:txBody>
      </p:sp>
    </p:spTree>
    <p:extLst>
      <p:ext uri="{BB962C8B-B14F-4D97-AF65-F5344CB8AC3E}">
        <p14:creationId xmlns:p14="http://schemas.microsoft.com/office/powerpoint/2010/main" xmlns="" val="21082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85838" y="3124200"/>
            <a:ext cx="6400800" cy="1600200"/>
          </a:xfrm>
        </p:spPr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balaji@mcs.anl.gov</a:t>
            </a:r>
            <a:endParaRPr lang="en-US" dirty="0" smtClean="0"/>
          </a:p>
          <a:p>
            <a:r>
              <a:rPr lang="en-US" dirty="0" smtClean="0"/>
              <a:t>Webpage: </a:t>
            </a:r>
            <a:r>
              <a:rPr lang="en-US" dirty="0" smtClean="0">
                <a:hlinkClick r:id="rId3"/>
              </a:rPr>
              <a:t>http://www.mcs.anl.gov/~balaji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802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Overhead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550623583"/>
              </p:ext>
            </p:extLst>
          </p:nvPr>
        </p:nvGraphicFramePr>
        <p:xfrm>
          <a:off x="228600" y="1143000"/>
          <a:ext cx="4267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71517007"/>
              </p:ext>
            </p:extLst>
          </p:nvPr>
        </p:nvGraphicFramePr>
        <p:xfrm>
          <a:off x="4724400" y="1143000"/>
          <a:ext cx="4267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26337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Application Kernels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and memory access complexities of four applications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SEGMM/DGEMM and Matrix Transpose, </a:t>
            </a:r>
            <a:r>
              <a:rPr lang="en-US" i="1" dirty="0" smtClean="0"/>
              <a:t>n</a:t>
            </a:r>
            <a:r>
              <a:rPr lang="en-US" dirty="0" smtClean="0"/>
              <a:t> is the number of rows and columns in the matrix</a:t>
            </a:r>
          </a:p>
          <a:p>
            <a:pPr lvl="1"/>
            <a:r>
              <a:rPr lang="en-US" dirty="0" smtClean="0"/>
              <a:t>In N-body, </a:t>
            </a:r>
            <a:r>
              <a:rPr lang="en-US" i="1" dirty="0" smtClean="0"/>
              <a:t>n </a:t>
            </a:r>
            <a:r>
              <a:rPr lang="en-US" dirty="0" smtClean="0"/>
              <a:t>is the number of bodies</a:t>
            </a:r>
          </a:p>
          <a:p>
            <a:pPr lvl="1"/>
            <a:r>
              <a:rPr lang="en-US" dirty="0" smtClean="0"/>
              <a:t>In Smith-Waterman, </a:t>
            </a:r>
            <a:r>
              <a:rPr lang="en-US" i="1" dirty="0" smtClean="0"/>
              <a:t>n</a:t>
            </a:r>
            <a:r>
              <a:rPr lang="en-US" dirty="0" smtClean="0"/>
              <a:t> is the number of letters in the input sequences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CCGrid</a:t>
            </a:r>
            <a:r>
              <a:rPr lang="en-US" dirty="0" smtClean="0"/>
              <a:t> 2012 (05/14/2012)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06453774"/>
              </p:ext>
            </p:extLst>
          </p:nvPr>
        </p:nvGraphicFramePr>
        <p:xfrm>
          <a:off x="1066800" y="2209800"/>
          <a:ext cx="739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3622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Kernels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SGEMM/DGEMM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O(n</a:t>
                      </a:r>
                      <a:r>
                        <a:rPr lang="en-US" b="0" i="1" baseline="30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  <a:endParaRPr lang="en-US" b="0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O(n</a:t>
                      </a:r>
                      <a:r>
                        <a:rPr lang="en-US" b="0" i="1" baseline="30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  <a:endParaRPr lang="en-US" b="0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N-body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O(n</a:t>
                      </a:r>
                      <a:r>
                        <a:rPr lang="en-US" b="0" i="1" baseline="30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Matrix Transpose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O(n</a:t>
                      </a:r>
                      <a:r>
                        <a:rPr lang="en-US" b="0" i="1" baseline="30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O(n</a:t>
                      </a:r>
                      <a:r>
                        <a:rPr lang="en-US" b="0" i="1" baseline="30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Smith-Waterman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O(n</a:t>
                      </a:r>
                      <a:r>
                        <a:rPr lang="en-US" b="0" i="1" baseline="30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O(n</a:t>
                      </a:r>
                      <a:r>
                        <a:rPr lang="en-US" b="0" i="1" baseline="30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en-US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05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of Kernel Execution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="" xmlns:p14="http://schemas.microsoft.com/office/powerpoint/2010/main" val="836778247"/>
              </p:ext>
            </p:extLst>
          </p:nvPr>
        </p:nvGraphicFramePr>
        <p:xfrm>
          <a:off x="1066800" y="1295400"/>
          <a:ext cx="6858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4934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Graphics Processing Unit Usage in Applications</a:t>
            </a:r>
            <a:endParaRPr lang="en-US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4341" y="990601"/>
            <a:ext cx="220612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35141" y="990600"/>
            <a:ext cx="219373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25941" y="990600"/>
            <a:ext cx="218134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44340" y="3429000"/>
            <a:ext cx="220612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35141" y="3429000"/>
            <a:ext cx="218209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25941" y="3429000"/>
            <a:ext cx="219373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581400" y="5791199"/>
            <a:ext cx="2178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(From the NVIDIA website)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68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June 2011 Top5 Supercomputers (from the Top500 list)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31786531"/>
              </p:ext>
            </p:extLst>
          </p:nvPr>
        </p:nvGraphicFramePr>
        <p:xfrm>
          <a:off x="457200" y="1066800"/>
          <a:ext cx="80010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82"/>
                <a:gridCol w="2982647"/>
                <a:gridCol w="43453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RIKEN Advanced Institute for Computational Science (AICS)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 computer, SPARC64 </a:t>
                      </a:r>
                      <a:r>
                        <a:rPr lang="en-US" sz="16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Vlllfx</a:t>
                      </a:r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2.0GHz, Tofu interconnect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Fujitsu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National Supercomputing Center in Tianjin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Tianhe-1A – NUDT TH MPP, X5670, 2.93Ghz 6C, NVIDIA GPU, FT-1000 8C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NUDT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DOE/SC/Oak Ridge National Laboratory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United States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Jaguar – Cray XT5-HE </a:t>
                      </a:r>
                      <a:r>
                        <a:rPr lang="en-US" sz="16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Opteron</a:t>
                      </a:r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6-core 2.6 GHz 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Cray Inc.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National Supercomputing Center in Shenzhen (NSCS)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China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Nebulae – Dawning TC3600 Blade, Intel X5650, </a:t>
                      </a:r>
                      <a:r>
                        <a:rPr lang="en-US" sz="16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NVidia</a:t>
                      </a:r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Tesla C2050 GPU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Dawning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GSIC Center, Tokyo Institute of Technology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Japan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TSUBAME 2.0 – HP </a:t>
                      </a:r>
                      <a:r>
                        <a:rPr lang="en-US" sz="16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SL390s G7 Xeon 6C X5670, </a:t>
                      </a:r>
                      <a:r>
                        <a:rPr lang="en-US" sz="16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Nvidia</a:t>
                      </a:r>
                      <a:r>
                        <a:rPr lang="en-US" sz="16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GPU, Linux/Windows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NEC/HP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457200" y="2286000"/>
            <a:ext cx="8001000" cy="838200"/>
          </a:xfrm>
          <a:prstGeom prst="round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3886200"/>
            <a:ext cx="8001000" cy="1666240"/>
          </a:xfrm>
          <a:prstGeom prst="round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5939596"/>
            <a:ext cx="2174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(From the Top500 website)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68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GPUs in Heterogeneous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438400"/>
          </a:xfrm>
        </p:spPr>
        <p:txBody>
          <a:bodyPr/>
          <a:lstStyle/>
          <a:p>
            <a:r>
              <a:rPr lang="en-US" dirty="0" smtClean="0"/>
              <a:t>GPU programming environments today assume local access to GPUs</a:t>
            </a:r>
          </a:p>
          <a:p>
            <a:pPr lvl="1"/>
            <a:r>
              <a:rPr lang="en-US" dirty="0" smtClean="0"/>
              <a:t>Two commonly used programming models: CUDA and OpenCL</a:t>
            </a:r>
          </a:p>
          <a:p>
            <a:pPr lvl="1"/>
            <a:r>
              <a:rPr lang="en-US" dirty="0" smtClean="0"/>
              <a:t>Both follow the same assumption of locality of GPUs</a:t>
            </a:r>
          </a:p>
          <a:p>
            <a:r>
              <a:rPr lang="en-US" dirty="0" smtClean="0"/>
              <a:t>Many supercomputers are not homogenous with GPUs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733800"/>
            <a:ext cx="1905000" cy="2018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733800"/>
            <a:ext cx="1905000" cy="2018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520189"/>
            <a:ext cx="1752600" cy="10330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2600" y="5638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???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02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GPUs as a Cloud </a:t>
            </a:r>
            <a:r>
              <a:rPr lang="en-US" dirty="0"/>
              <a:t>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209800"/>
          </a:xfrm>
        </p:spPr>
        <p:txBody>
          <a:bodyPr/>
          <a:lstStyle/>
          <a:p>
            <a:r>
              <a:rPr lang="en-US" dirty="0" smtClean="0"/>
              <a:t>Today, there is no model to provide GPU as a Cloud </a:t>
            </a:r>
            <a:r>
              <a:rPr lang="en-US" dirty="0"/>
              <a:t>S</a:t>
            </a:r>
            <a:r>
              <a:rPr lang="en-US" dirty="0" smtClean="0"/>
              <a:t>ervice</a:t>
            </a:r>
          </a:p>
          <a:p>
            <a:pPr lvl="1"/>
            <a:r>
              <a:rPr lang="en-US" dirty="0" smtClean="0"/>
              <a:t>What if a lot of GPUs are available in a cloud?</a:t>
            </a:r>
          </a:p>
          <a:p>
            <a:pPr lvl="1"/>
            <a:r>
              <a:rPr lang="en-US" dirty="0" smtClean="0"/>
              <a:t>Can I access them remotely?</a:t>
            </a:r>
          </a:p>
          <a:p>
            <a:pPr lvl="1"/>
            <a:r>
              <a:rPr lang="en-US" dirty="0" smtClean="0"/>
              <a:t>Or do I need to buy GPUs and plug them into my local computer to access them?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228600" y="2971800"/>
            <a:ext cx="4617720" cy="3200400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310389"/>
            <a:ext cx="1752600" cy="1033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072389"/>
            <a:ext cx="1752600" cy="1033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758189"/>
            <a:ext cx="1752600" cy="1033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1752600" cy="1033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14800"/>
            <a:ext cx="1752600" cy="1033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00600"/>
            <a:ext cx="1752600" cy="1033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3030" b="95671" l="2294" r="9449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2751628"/>
            <a:ext cx="1219200" cy="1291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3030" b="95671" l="2294" r="9449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62400"/>
            <a:ext cx="1219200" cy="1291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3030" b="95671" l="2294" r="9449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5261295"/>
            <a:ext cx="1219200" cy="129190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 bwMode="auto">
          <a:xfrm flipH="1">
            <a:off x="3810000" y="3505200"/>
            <a:ext cx="1219200" cy="160847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3886200" y="4343400"/>
            <a:ext cx="2362200" cy="414789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3581400" y="5274694"/>
            <a:ext cx="1409700" cy="632553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2057400" y="5427095"/>
            <a:ext cx="3009900" cy="668906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163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1244" y="2524125"/>
            <a:ext cx="40934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VOCL: A Virtual Implementation of OpenCL to access and manage remote GPU adapters</a:t>
            </a:r>
            <a:endParaRPr lang="en-US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5638800" cy="5181600"/>
          </a:xfrm>
        </p:spPr>
        <p:txBody>
          <a:bodyPr/>
          <a:lstStyle/>
          <a:p>
            <a:r>
              <a:rPr lang="en-US" dirty="0" smtClean="0"/>
              <a:t>GPU Virtualization</a:t>
            </a:r>
          </a:p>
          <a:p>
            <a:pPr lvl="1"/>
            <a:r>
              <a:rPr lang="en-US" dirty="0" smtClean="0"/>
              <a:t>Transparent utilization of remote GPUs</a:t>
            </a:r>
          </a:p>
          <a:p>
            <a:pPr lvl="2"/>
            <a:r>
              <a:rPr lang="en-US" dirty="0" smtClean="0"/>
              <a:t>Remote GPUs look like local “virtual” GPUs</a:t>
            </a:r>
          </a:p>
          <a:p>
            <a:pPr lvl="2"/>
            <a:r>
              <a:rPr lang="en-US" dirty="0" smtClean="0"/>
              <a:t>Applications can access them as if they are regular local GPUs</a:t>
            </a:r>
          </a:p>
          <a:p>
            <a:pPr lvl="2"/>
            <a:r>
              <a:rPr lang="en-US" dirty="0" smtClean="0"/>
              <a:t>VOCL will automatically move data and computation</a:t>
            </a:r>
          </a:p>
          <a:p>
            <a:pPr lvl="1" eaLnBrk="1" hangingPunct="1"/>
            <a:r>
              <a:rPr lang="en-US" dirty="0" smtClean="0"/>
              <a:t>Efficient GPU resource management</a:t>
            </a:r>
          </a:p>
          <a:p>
            <a:pPr lvl="2"/>
            <a:r>
              <a:rPr lang="en-US" dirty="0" smtClean="0"/>
              <a:t>Virtual GPUs can migrate from one physical GPU to another</a:t>
            </a:r>
          </a:p>
          <a:p>
            <a:pPr lvl="2"/>
            <a:r>
              <a:rPr lang="en-US" dirty="0" smtClean="0"/>
              <a:t>If a system administrator wants to add or remove a node, he/she can do that while the applications are running (hot-swap capability)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3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OpenCL (VOCL)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2362200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Compute Node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14400" y="4191000"/>
            <a:ext cx="1066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Physical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 bwMode="auto">
          <a:xfrm>
            <a:off x="1447800" y="38862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9600" y="2667000"/>
            <a:ext cx="1676400" cy="381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Application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" y="3505200"/>
            <a:ext cx="1981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Native OpenCL Library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2" name="Straight Arrow Connector 11"/>
          <p:cNvCxnSpPr>
            <a:stCxn id="9" idx="4"/>
            <a:endCxn id="10" idx="0"/>
          </p:cNvCxnSpPr>
          <p:nvPr/>
        </p:nvCxnSpPr>
        <p:spPr bwMode="auto">
          <a:xfrm>
            <a:off x="1447800" y="30480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19100" y="3197423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OpenCL API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49192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</a:rPr>
              <a:t>Traditional Model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67500" y="1066800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Compute Node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200900" y="2881644"/>
            <a:ext cx="1066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Physical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 bwMode="auto">
          <a:xfrm>
            <a:off x="7734300" y="2590800"/>
            <a:ext cx="0" cy="290844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6781800" y="1357644"/>
            <a:ext cx="1905000" cy="381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VOCL Proxy</a:t>
            </a:r>
          </a:p>
        </p:txBody>
      </p:sp>
      <p:cxnSp>
        <p:nvCxnSpPr>
          <p:cNvPr id="25" name="Straight Arrow Connector 24"/>
          <p:cNvCxnSpPr>
            <a:stCxn id="23" idx="4"/>
            <a:endCxn id="34" idx="0"/>
          </p:cNvCxnSpPr>
          <p:nvPr/>
        </p:nvCxnSpPr>
        <p:spPr bwMode="auto">
          <a:xfrm>
            <a:off x="7734300" y="1738644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705600" y="1888067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OpenCL API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743200" y="1357644"/>
            <a:ext cx="0" cy="4509756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029200" y="59098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</a:rPr>
              <a:t>VOCL Model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743700" y="2195844"/>
            <a:ext cx="1981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Native OpenCL Library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429000" y="1981200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Compute Node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429000" y="3810000"/>
            <a:ext cx="1066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 bwMode="auto">
          <a:xfrm>
            <a:off x="3962400" y="35052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3657600" y="2286000"/>
            <a:ext cx="1676400" cy="381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Application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3124200"/>
            <a:ext cx="1981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VOCL Library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7" name="Straight Arrow Connector 46"/>
          <p:cNvCxnSpPr>
            <a:stCxn id="45" idx="4"/>
            <a:endCxn id="46" idx="0"/>
          </p:cNvCxnSpPr>
          <p:nvPr/>
        </p:nvCxnSpPr>
        <p:spPr bwMode="auto">
          <a:xfrm>
            <a:off x="4495800" y="26670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467100" y="2816423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OpenCL API</a:t>
            </a:r>
            <a:endParaRPr lang="en-US" sz="1400" b="1" dirty="0"/>
          </a:p>
        </p:txBody>
      </p:sp>
      <p:cxnSp>
        <p:nvCxnSpPr>
          <p:cNvPr id="49" name="Straight Arrow Connector 48"/>
          <p:cNvCxnSpPr>
            <a:stCxn id="23" idx="2"/>
            <a:endCxn id="46" idx="3"/>
          </p:cNvCxnSpPr>
          <p:nvPr/>
        </p:nvCxnSpPr>
        <p:spPr bwMode="auto">
          <a:xfrm flipH="1">
            <a:off x="5486400" y="1548144"/>
            <a:ext cx="1295400" cy="1728456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924550" y="2435423"/>
            <a:ext cx="55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MPI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6667500" y="3976356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Compute Node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200900" y="5791200"/>
            <a:ext cx="10668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Physical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6" name="Straight Arrow Connector 55"/>
          <p:cNvCxnSpPr>
            <a:stCxn id="54" idx="2"/>
            <a:endCxn id="55" idx="0"/>
          </p:cNvCxnSpPr>
          <p:nvPr/>
        </p:nvCxnSpPr>
        <p:spPr bwMode="auto">
          <a:xfrm>
            <a:off x="7734300" y="5500356"/>
            <a:ext cx="0" cy="290844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6781800" y="4267200"/>
            <a:ext cx="1905000" cy="381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VOCL Proxy</a:t>
            </a:r>
          </a:p>
        </p:txBody>
      </p:sp>
      <p:cxnSp>
        <p:nvCxnSpPr>
          <p:cNvPr id="58" name="Straight Arrow Connector 57"/>
          <p:cNvCxnSpPr>
            <a:stCxn id="57" idx="4"/>
            <a:endCxn id="60" idx="0"/>
          </p:cNvCxnSpPr>
          <p:nvPr/>
        </p:nvCxnSpPr>
        <p:spPr bwMode="auto">
          <a:xfrm>
            <a:off x="7734300" y="46482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705600" y="4797623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OpenCL API</a:t>
            </a:r>
            <a:endParaRPr lang="en-US" sz="1400" b="1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6743700" y="5105400"/>
            <a:ext cx="1981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Native OpenCL Library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2" name="Straight Arrow Connector 61"/>
          <p:cNvCxnSpPr>
            <a:stCxn id="57" idx="2"/>
            <a:endCxn id="46" idx="3"/>
          </p:cNvCxnSpPr>
          <p:nvPr/>
        </p:nvCxnSpPr>
        <p:spPr bwMode="auto">
          <a:xfrm flipH="1" flipV="1">
            <a:off x="5486400" y="3276600"/>
            <a:ext cx="1295400" cy="11811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4572000" y="3810000"/>
            <a:ext cx="10668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 bwMode="auto">
          <a:xfrm>
            <a:off x="5105400" y="35052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6000750" y="3581400"/>
            <a:ext cx="55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MPI</a:t>
            </a:r>
            <a:endParaRPr 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407349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6" grpId="0"/>
      <p:bldP spid="30" grpId="0"/>
      <p:bldP spid="34" grpId="0" animBg="1"/>
      <p:bldP spid="42" grpId="0" animBg="1"/>
      <p:bldP spid="43" grpId="0" animBg="1"/>
      <p:bldP spid="45" grpId="0" animBg="1"/>
      <p:bldP spid="46" grpId="0" animBg="1"/>
      <p:bldP spid="48" grpId="0"/>
      <p:bldP spid="52" grpId="0"/>
      <p:bldP spid="54" grpId="0" animBg="1"/>
      <p:bldP spid="55" grpId="0" animBg="1"/>
      <p:bldP spid="57" grpId="0" animBg="1"/>
      <p:bldP spid="59" grpId="0"/>
      <p:bldP spid="60" grpId="0" animBg="1"/>
      <p:bldP spid="65" grpId="0" animBg="1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VOCL Library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Implementation of the OpenCL Functionality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API Compatibility: API functions in VOCL have the same interface as that in OpenCL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ABI Compatibility with System Native OpenCL: No recompilation needed; relinking needed is statically built (runtime relinking in the common case)</a:t>
            </a:r>
            <a:endParaRPr lang="en-US" sz="1600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The VOCL library calls MPI functions to send input data to and receive output data from </a:t>
            </a:r>
            <a:r>
              <a:rPr lang="en-US" dirty="0"/>
              <a:t>r</a:t>
            </a:r>
            <a:r>
              <a:rPr lang="en-US" dirty="0" smtClean="0"/>
              <a:t>emote nodes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VOCL service proxy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Located on Remote GPU nodes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Application processes can dynamically connect to proxy processes to use the GPUs associated with that proxy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Receives input from and sends output to the application process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Calls native </a:t>
            </a:r>
            <a:r>
              <a:rPr lang="en-US" dirty="0" err="1" smtClean="0"/>
              <a:t>OpenCL</a:t>
            </a:r>
            <a:r>
              <a:rPr lang="en-US" dirty="0" smtClean="0"/>
              <a:t> functions for GPU computation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2012 (05/14/2012)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52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2071</Words>
  <Application>Microsoft Office PowerPoint</Application>
  <PresentationFormat>On-screen Show (4:3)</PresentationFormat>
  <Paragraphs>388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argonne.updates</vt:lpstr>
      <vt:lpstr>Transparent Accelerator Migration in Virtualized GPU Environments</vt:lpstr>
      <vt:lpstr>Trends in Graphics Processing Unit Performance</vt:lpstr>
      <vt:lpstr>Graphics Processing Unit Usage in Applications</vt:lpstr>
      <vt:lpstr>June 2011 Top5 Supercomputers (from the Top500 list)</vt:lpstr>
      <vt:lpstr>GPUs in Heterogeneous Environments</vt:lpstr>
      <vt:lpstr>GPUs as a Cloud Service</vt:lpstr>
      <vt:lpstr>VOCL: A Virtual Implementation of OpenCL to access and manage remote GPU adapters</vt:lpstr>
      <vt:lpstr>Virtual OpenCL (VOCL) Framework</vt:lpstr>
      <vt:lpstr>VOCL Infrastructure</vt:lpstr>
      <vt:lpstr>VOCL Performance</vt:lpstr>
      <vt:lpstr>Speedup with Multiple Virtual GPUs</vt:lpstr>
      <vt:lpstr>Contribution of this paper</vt:lpstr>
      <vt:lpstr>Virtual GPU Migration with VOCL: Model</vt:lpstr>
      <vt:lpstr>Using VOCL Migration for Resource Management</vt:lpstr>
      <vt:lpstr>Virtual GPU Migration Details: Queuing Command Issues</vt:lpstr>
      <vt:lpstr>Virtual GPU Migration Details: Atomic Transactions</vt:lpstr>
      <vt:lpstr>Virtual GPU Migration Details: Target GPU Selection</vt:lpstr>
      <vt:lpstr>Presentation Layout</vt:lpstr>
      <vt:lpstr>Impact of Internal Queue on Application Performance</vt:lpstr>
      <vt:lpstr>Impact of Internal Queue on Migration Overhead</vt:lpstr>
      <vt:lpstr>Migration Overhead with Regard to Problem Size</vt:lpstr>
      <vt:lpstr>Impact of Load Rebalancing through Migration</vt:lpstr>
      <vt:lpstr>Presentation Layout</vt:lpstr>
      <vt:lpstr>Concluding Remarks</vt:lpstr>
      <vt:lpstr>Personnel Acknowledgments</vt:lpstr>
      <vt:lpstr>Thank You!</vt:lpstr>
      <vt:lpstr>Data Movement Overhead</vt:lpstr>
      <vt:lpstr>Real World Application Kernels</vt:lpstr>
      <vt:lpstr>Percentage of Kernel Execution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Virtualized Environments for Using GPUs as a Cloud System Service</dc:title>
  <dc:creator>Pavan Balaji</dc:creator>
  <cp:lastModifiedBy>Pavan Balaji</cp:lastModifiedBy>
  <cp:revision>1799</cp:revision>
  <dcterms:created xsi:type="dcterms:W3CDTF">2010-10-04T18:07:14Z</dcterms:created>
  <dcterms:modified xsi:type="dcterms:W3CDTF">2012-05-14T15:21:14Z</dcterms:modified>
</cp:coreProperties>
</file>