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8" r:id="rId3"/>
    <p:sldId id="308" r:id="rId4"/>
    <p:sldId id="314" r:id="rId5"/>
    <p:sldId id="319" r:id="rId6"/>
    <p:sldId id="332" r:id="rId7"/>
    <p:sldId id="320" r:id="rId8"/>
    <p:sldId id="321" r:id="rId9"/>
    <p:sldId id="327" r:id="rId10"/>
    <p:sldId id="326" r:id="rId11"/>
    <p:sldId id="315" r:id="rId12"/>
    <p:sldId id="322" r:id="rId13"/>
    <p:sldId id="329" r:id="rId14"/>
    <p:sldId id="328" r:id="rId15"/>
    <p:sldId id="331" r:id="rId16"/>
    <p:sldId id="316" r:id="rId17"/>
    <p:sldId id="317" r:id="rId18"/>
    <p:sldId id="282" r:id="rId19"/>
    <p:sldId id="33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21660" autoAdjust="0"/>
    <p:restoredTop sz="86458" autoAdjust="0"/>
  </p:normalViewPr>
  <p:slideViewPr>
    <p:cSldViewPr>
      <p:cViewPr varScale="1">
        <p:scale>
          <a:sx n="122" d="100"/>
          <a:sy n="122" d="100"/>
        </p:scale>
        <p:origin x="-6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lide foot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lide header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9/26/12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9/26/12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4EBEF8-AA9F-3240-B6BA-D470F51683CA}" type="datetime1">
              <a:rPr lang="en-US" smtClean="0"/>
              <a:pPr/>
              <a:t>9/26/12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2AE0F-AA2A-1C48-A88B-2E72029DECA4}" type="datetime1">
              <a:rPr lang="en-US" smtClean="0"/>
              <a:pPr/>
              <a:t>9/26/12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013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228013" cy="25574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00463"/>
            <a:ext cx="8228013" cy="2557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8FC22-3DAF-3B4E-AE3F-6113BF592B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BAD65ADE-7CC6-C14D-8C86-B3F14AF61B2C}" type="datetime1">
              <a:rPr lang="en-US" smtClean="0"/>
              <a:pPr/>
              <a:t>9/26/12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2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df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Efficient Multithreaded Context ID Allocation in MPI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85838" y="3125788"/>
            <a:ext cx="7396162" cy="2132012"/>
          </a:xfrm>
        </p:spPr>
        <p:txBody>
          <a:bodyPr/>
          <a:lstStyle/>
          <a:p>
            <a:r>
              <a:rPr lang="en-US" dirty="0" smtClean="0"/>
              <a:t>James Dinan, David </a:t>
            </a:r>
            <a:r>
              <a:rPr lang="en-US" dirty="0" err="1" smtClean="0"/>
              <a:t>Goodell</a:t>
            </a:r>
            <a:r>
              <a:rPr lang="en-US" dirty="0" smtClean="0"/>
              <a:t>, William </a:t>
            </a:r>
            <a:r>
              <a:rPr lang="en-US" dirty="0" err="1" smtClean="0"/>
              <a:t>Gropp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Rajeev </a:t>
            </a:r>
            <a:r>
              <a:rPr lang="en-US" dirty="0" err="1" smtClean="0"/>
              <a:t>Thakur</a:t>
            </a:r>
            <a:r>
              <a:rPr lang="en-US" dirty="0" smtClean="0"/>
              <a:t>, and </a:t>
            </a:r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Balaji</a:t>
            </a:r>
            <a:endParaRPr lang="en-US" sz="24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Context ID Allocation Algorithm,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8229600" cy="3763963"/>
          </a:xfrm>
        </p:spPr>
        <p:txBody>
          <a:bodyPr/>
          <a:lstStyle/>
          <a:p>
            <a:pPr>
              <a:buNone/>
            </a:pPr>
            <a:r>
              <a:rPr lang="en-US" sz="1600" b="1" dirty="0" err="1" smtClean="0">
                <a:latin typeface="Menlo Regular"/>
                <a:cs typeface="Menlo Regular"/>
              </a:rPr>
              <a:t>select_ctx_id</a:t>
            </a:r>
            <a:r>
              <a:rPr lang="en-US" sz="1600" dirty="0" smtClean="0">
                <a:latin typeface="Menlo Regular"/>
                <a:cs typeface="Menlo Regular"/>
              </a:rPr>
              <a:t>( ) {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if ( </a:t>
            </a:r>
            <a:r>
              <a:rPr lang="en-US" sz="1600" dirty="0" err="1" smtClean="0">
                <a:latin typeface="Menlo Regular"/>
                <a:cs typeface="Menlo Regular"/>
              </a:rPr>
              <a:t>i_own_the_mask</a:t>
            </a:r>
            <a:r>
              <a:rPr lang="en-US" sz="1600" dirty="0" smtClean="0">
                <a:latin typeface="Menlo Regular"/>
                <a:cs typeface="Menlo Regular"/>
              </a:rPr>
              <a:t> ) {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    </a:t>
            </a:r>
            <a:r>
              <a:rPr lang="en-US" sz="1600" dirty="0" err="1" smtClean="0">
                <a:latin typeface="Menlo Regular"/>
                <a:cs typeface="Menlo Regular"/>
              </a:rPr>
              <a:t>Mutex_lock</a:t>
            </a:r>
            <a:r>
              <a:rPr lang="en-US" sz="1600" dirty="0" smtClean="0">
                <a:latin typeface="Menlo Regular"/>
                <a:cs typeface="Menlo Regular"/>
              </a:rPr>
              <a:t> ()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    if ( </a:t>
            </a:r>
            <a:r>
              <a:rPr lang="en-US" sz="1600" dirty="0" err="1" smtClean="0">
                <a:latin typeface="Menlo Regular"/>
                <a:cs typeface="Menlo Regular"/>
              </a:rPr>
              <a:t>local_mask</a:t>
            </a:r>
            <a:r>
              <a:rPr lang="en-US" sz="1600" dirty="0" smtClean="0">
                <a:latin typeface="Menlo Regular"/>
                <a:cs typeface="Menlo Regular"/>
              </a:rPr>
              <a:t> != 0 ) {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        </a:t>
            </a:r>
            <a:r>
              <a:rPr lang="en-US" sz="1600" dirty="0" err="1" smtClean="0">
                <a:latin typeface="Menlo Regular"/>
                <a:cs typeface="Menlo Regular"/>
              </a:rPr>
              <a:t>context_id</a:t>
            </a:r>
            <a:r>
              <a:rPr lang="en-US" sz="1600" dirty="0" smtClean="0">
                <a:latin typeface="Menlo Regular"/>
                <a:cs typeface="Menlo Regular"/>
              </a:rPr>
              <a:t> = location of first set bit in </a:t>
            </a:r>
            <a:r>
              <a:rPr lang="en-US" sz="1600" dirty="0" err="1" smtClean="0">
                <a:latin typeface="Menlo Regular"/>
                <a:cs typeface="Menlo Regular"/>
              </a:rPr>
              <a:t>local_mask</a:t>
            </a:r>
            <a:endParaRPr lang="en-US" sz="1600" dirty="0" smtClean="0">
              <a:latin typeface="Menlo Regular"/>
              <a:cs typeface="Menlo Regular"/>
            </a:endParaRP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        mask[ </a:t>
            </a:r>
            <a:r>
              <a:rPr lang="en-US" sz="1600" dirty="0" err="1" smtClean="0">
                <a:latin typeface="Menlo Regular"/>
                <a:cs typeface="Menlo Regular"/>
              </a:rPr>
              <a:t>context_id</a:t>
            </a:r>
            <a:r>
              <a:rPr lang="en-US" sz="1600" dirty="0" smtClean="0">
                <a:latin typeface="Menlo Regular"/>
                <a:cs typeface="Menlo Regular"/>
              </a:rPr>
              <a:t> ] = 0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        if ( </a:t>
            </a:r>
            <a:r>
              <a:rPr lang="en-US" sz="1600" dirty="0" err="1" smtClean="0">
                <a:latin typeface="Menlo Regular"/>
                <a:cs typeface="Menlo Regular"/>
              </a:rPr>
              <a:t>have_priority</a:t>
            </a:r>
            <a:r>
              <a:rPr lang="en-US" sz="1600" dirty="0" smtClean="0">
                <a:latin typeface="Menlo Regular"/>
                <a:cs typeface="Menlo Regular"/>
              </a:rPr>
              <a:t>( ) )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            </a:t>
            </a:r>
            <a:r>
              <a:rPr lang="en-US" sz="1600" dirty="0" err="1" smtClean="0">
                <a:latin typeface="Menlo Regular"/>
                <a:cs typeface="Menlo Regular"/>
              </a:rPr>
              <a:t>lowest_ctx_id</a:t>
            </a:r>
            <a:r>
              <a:rPr lang="en-US" sz="1600" dirty="0" smtClean="0">
                <a:latin typeface="Menlo Regular"/>
                <a:cs typeface="Menlo Regular"/>
              </a:rPr>
              <a:t> = MAXINT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    }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    </a:t>
            </a:r>
            <a:r>
              <a:rPr lang="en-US" sz="1600" dirty="0" err="1" smtClean="0">
                <a:latin typeface="Menlo Regular"/>
                <a:cs typeface="Menlo Regular"/>
              </a:rPr>
              <a:t>mask_in_use</a:t>
            </a:r>
            <a:r>
              <a:rPr lang="en-US" sz="1600" dirty="0" smtClean="0">
                <a:latin typeface="Menlo Regular"/>
                <a:cs typeface="Menlo Regular"/>
              </a:rPr>
              <a:t> = 0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    </a:t>
            </a:r>
            <a:r>
              <a:rPr lang="en-US" sz="1600" dirty="0" err="1" smtClean="0">
                <a:latin typeface="Menlo Regular"/>
                <a:cs typeface="Menlo Regular"/>
              </a:rPr>
              <a:t>Mutex_unlock</a:t>
            </a:r>
            <a:r>
              <a:rPr lang="en-US" sz="1600" dirty="0" smtClean="0">
                <a:latin typeface="Menlo Regular"/>
                <a:cs typeface="Menlo Regular"/>
              </a:rPr>
              <a:t> ()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}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928807"/>
            <a:ext cx="2743200" cy="16619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rtlCol="0" anchor="ctr" anchorCtr="0">
            <a:spAutoFit/>
          </a:bodyPr>
          <a:lstStyle/>
          <a:p>
            <a:pPr marL="457200" indent="-457200"/>
            <a:r>
              <a:rPr lang="en-US" sz="1400" dirty="0" err="1" smtClean="0">
                <a:latin typeface="Monaco"/>
                <a:cs typeface="Monaco"/>
              </a:rPr>
              <a:t>mask[MAX_CTXID</a:t>
            </a:r>
            <a:r>
              <a:rPr lang="en-US" sz="1400" dirty="0" smtClean="0">
                <a:latin typeface="Monaco"/>
                <a:cs typeface="Monaco"/>
              </a:rPr>
              <a:t>]</a:t>
            </a:r>
          </a:p>
          <a:p>
            <a:pPr marL="457200" indent="-457200"/>
            <a:endParaRPr lang="en-US" sz="1400" dirty="0" smtClean="0">
              <a:latin typeface="Monaco"/>
              <a:cs typeface="Monaco"/>
            </a:endParaRPr>
          </a:p>
          <a:p>
            <a:pPr marL="457200" indent="-457200"/>
            <a:r>
              <a:rPr lang="en-US" sz="1400" dirty="0" smtClean="0">
                <a:latin typeface="Monaco"/>
                <a:cs typeface="Monaco"/>
              </a:rPr>
              <a:t>while (</a:t>
            </a:r>
            <a:r>
              <a:rPr lang="en-US" sz="1400" dirty="0" err="1" smtClean="0">
                <a:latin typeface="Monaco"/>
                <a:cs typeface="Monaco"/>
              </a:rPr>
              <a:t>my_cid</a:t>
            </a:r>
            <a:r>
              <a:rPr lang="en-US" sz="1400" dirty="0" smtClean="0">
                <a:latin typeface="Monaco"/>
                <a:cs typeface="Monaco"/>
              </a:rPr>
              <a:t> == 0)</a:t>
            </a:r>
          </a:p>
          <a:p>
            <a:pPr marL="573088" lvl="1" indent="-344488">
              <a:buFont typeface="+mj-lt"/>
              <a:buAutoNum type="arabicPeriod"/>
            </a:pPr>
            <a:r>
              <a:rPr lang="en-US" sz="1400" dirty="0" smtClean="0">
                <a:latin typeface="Monaco"/>
                <a:cs typeface="Monaco"/>
              </a:rPr>
              <a:t>reserve( )</a:t>
            </a:r>
          </a:p>
          <a:p>
            <a:pPr marL="573088" lvl="1" indent="-344488">
              <a:buFont typeface="+mj-lt"/>
              <a:buAutoNum type="arabicPeriod"/>
            </a:pPr>
            <a:r>
              <a:rPr lang="en-US" sz="1400" dirty="0" err="1" smtClean="0">
                <a:latin typeface="Monaco"/>
                <a:cs typeface="Monaco"/>
              </a:rPr>
              <a:t>Allreduce</a:t>
            </a:r>
            <a:r>
              <a:rPr lang="en-US" sz="1400" dirty="0" smtClean="0">
                <a:latin typeface="Monaco"/>
                <a:cs typeface="Monaco"/>
              </a:rPr>
              <a:t>( )</a:t>
            </a:r>
          </a:p>
          <a:p>
            <a:pPr marL="573088" lvl="1" indent="-344488">
              <a:buFont typeface="+mj-lt"/>
              <a:buAutoNum type="arabicPeriod"/>
            </a:pP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select( )</a:t>
            </a:r>
            <a:endParaRPr lang="en-US" sz="14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437138"/>
            <a:ext cx="158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ctx_id</a:t>
            </a:r>
            <a:r>
              <a:rPr lang="en-US" dirty="0" smtClean="0"/>
              <a:t> = select(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1437138"/>
            <a:ext cx="25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992620" y="1458211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/>
                <a:gridCol w="441960"/>
                <a:gridCol w="441960"/>
                <a:gridCol w="441960"/>
                <a:gridCol w="441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Scenario</a:t>
            </a:r>
            <a:endParaRPr lang="en-US" dirty="0"/>
          </a:p>
        </p:txBody>
      </p:sp>
      <p:pic>
        <p:nvPicPr>
          <p:cNvPr id="5" name="Content Placeholder 4" descr="deadlock-scenario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7218" r="-17218"/>
              <a:stretch>
                <a:fillRect/>
              </a:stretch>
            </p:blipFill>
          </mc:Choice>
          <mc:Fallback>
            <p:blipFill>
              <a:blip r:embed="rId3"/>
              <a:srcRect l="-17218" r="-17218"/>
              <a:stretch>
                <a:fillRect/>
              </a:stretch>
            </p:blipFill>
          </mc:Fallback>
        </mc:AlternateContent>
        <p:spPr>
          <a:xfrm>
            <a:off x="457200" y="838200"/>
            <a:ext cx="8228013" cy="2557463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3429000"/>
            <a:ext cx="8228013" cy="2828925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Menlo Regular"/>
                <a:cs typeface="Menlo Regular"/>
              </a:rPr>
              <a:t>if( </a:t>
            </a:r>
            <a:r>
              <a:rPr lang="en-US" sz="1400" dirty="0" err="1" smtClean="0">
                <a:latin typeface="Menlo Regular"/>
                <a:cs typeface="Menlo Regular"/>
              </a:rPr>
              <a:t>thread_id</a:t>
            </a:r>
            <a:r>
              <a:rPr lang="en-US" sz="1400" dirty="0" smtClean="0">
                <a:latin typeface="Menlo Regular"/>
                <a:cs typeface="Menlo Regular"/>
              </a:rPr>
              <a:t> == </a:t>
            </a:r>
            <a:r>
              <a:rPr lang="en-US" sz="1400" dirty="0" err="1" smtClean="0">
                <a:latin typeface="Menlo Regular"/>
                <a:cs typeface="Menlo Regular"/>
              </a:rPr>
              <a:t>mpi_rank</a:t>
            </a:r>
            <a:r>
              <a:rPr lang="en-US" sz="1400" dirty="0" smtClean="0">
                <a:latin typeface="Menlo Regular"/>
                <a:cs typeface="Menlo Regular"/>
              </a:rPr>
              <a:t> ) </a:t>
            </a:r>
            <a:r>
              <a:rPr lang="en-US" sz="1400" dirty="0" err="1" smtClean="0">
                <a:latin typeface="Menlo Regular"/>
                <a:cs typeface="Menlo Regular"/>
              </a:rPr>
              <a:t>MPI_Comm_dup</a:t>
            </a:r>
            <a:r>
              <a:rPr lang="en-US" sz="1400" dirty="0" smtClean="0">
                <a:latin typeface="Menlo Regular"/>
                <a:cs typeface="Menlo Regular"/>
              </a:rPr>
              <a:t>( MPI_COMM_SELF, &amp;</a:t>
            </a:r>
            <a:r>
              <a:rPr lang="en-US" sz="1400" dirty="0" err="1" smtClean="0">
                <a:latin typeface="Menlo Regular"/>
                <a:cs typeface="Menlo Regular"/>
              </a:rPr>
              <a:t>self_dup</a:t>
            </a:r>
            <a:r>
              <a:rPr lang="en-US" sz="1400" dirty="0" smtClean="0">
                <a:latin typeface="Menlo Regular"/>
                <a:cs typeface="Menlo Regular"/>
              </a:rPr>
              <a:t> );</a:t>
            </a:r>
          </a:p>
          <a:p>
            <a:pPr>
              <a:buNone/>
            </a:pPr>
            <a:r>
              <a:rPr lang="en-US" sz="1400" dirty="0" err="1" smtClean="0">
                <a:latin typeface="Menlo Regular"/>
                <a:cs typeface="Menlo Regular"/>
              </a:rPr>
              <a:t>MPI_Comm_dup</a:t>
            </a:r>
            <a:r>
              <a:rPr lang="en-US" sz="1400" dirty="0" smtClean="0">
                <a:latin typeface="Menlo Regular"/>
                <a:cs typeface="Menlo Regular"/>
              </a:rPr>
              <a:t>( </a:t>
            </a:r>
            <a:r>
              <a:rPr lang="en-US" sz="1400" dirty="0" err="1" smtClean="0">
                <a:latin typeface="Menlo Regular"/>
                <a:cs typeface="Menlo Regular"/>
              </a:rPr>
              <a:t>thread_comm</a:t>
            </a:r>
            <a:r>
              <a:rPr lang="en-US" sz="1400" dirty="0" smtClean="0">
                <a:latin typeface="Menlo Regular"/>
                <a:cs typeface="Menlo Regular"/>
              </a:rPr>
              <a:t>, &amp;</a:t>
            </a:r>
            <a:r>
              <a:rPr lang="en-US" sz="1400" dirty="0" err="1" smtClean="0">
                <a:latin typeface="Menlo Regular"/>
                <a:cs typeface="Menlo Regular"/>
              </a:rPr>
              <a:t>thread_comm_dup</a:t>
            </a:r>
            <a:r>
              <a:rPr lang="en-US" sz="1400" dirty="0" smtClean="0">
                <a:latin typeface="Menlo Regular"/>
                <a:cs typeface="Menlo Regular"/>
              </a:rPr>
              <a:t> );</a:t>
            </a:r>
          </a:p>
          <a:p>
            <a:pPr>
              <a:buNone/>
            </a:pPr>
            <a:endParaRPr lang="en-US" sz="1400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Necessary and sufficient conditions</a:t>
            </a:r>
          </a:p>
          <a:p>
            <a:pPr lvl="1"/>
            <a:r>
              <a:rPr lang="en-US" b="1" dirty="0" smtClean="0"/>
              <a:t>Hold</a:t>
            </a:r>
            <a:r>
              <a:rPr lang="en-US" dirty="0" smtClean="0"/>
              <a:t>: A thread acquires the mask at a particular process</a:t>
            </a:r>
          </a:p>
          <a:p>
            <a:pPr lvl="1"/>
            <a:r>
              <a:rPr lang="en-US" b="1" dirty="0" smtClean="0"/>
              <a:t>Wait</a:t>
            </a:r>
            <a:r>
              <a:rPr lang="en-US" dirty="0" smtClean="0"/>
              <a:t>: Thread enters allreduce, waits for others to make matching calls</a:t>
            </a:r>
          </a:p>
          <a:p>
            <a:r>
              <a:rPr lang="en-US" dirty="0" smtClean="0"/>
              <a:t>Meanwhile, matching calls can’t be made</a:t>
            </a:r>
          </a:p>
          <a:p>
            <a:pPr lvl="1"/>
            <a:r>
              <a:rPr lang="en-US" dirty="0" smtClean="0"/>
              <a:t>A context ID allocation must succeed first, but mask is unavailable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r>
              <a:rPr lang="en-US" dirty="0" smtClean="0"/>
              <a:t>: Prevent </a:t>
            </a:r>
            <a:r>
              <a:rPr lang="en-US" dirty="0" smtClean="0"/>
              <a:t>threads from reserving context ID until all threads are ready to perform the operation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Simple approach, initial barrier</a:t>
            </a:r>
          </a:p>
          <a:p>
            <a:pPr lvl="1"/>
            <a:r>
              <a:rPr lang="en-US" sz="1800" dirty="0" err="1" smtClean="0">
                <a:latin typeface="Menlo Regular"/>
                <a:cs typeface="Menlo Regular"/>
              </a:rPr>
              <a:t>MPIR_Barrier_group</a:t>
            </a:r>
            <a:r>
              <a:rPr lang="en-US" sz="1800" dirty="0" smtClean="0">
                <a:latin typeface="Menlo Regular"/>
                <a:cs typeface="Menlo Regular"/>
              </a:rPr>
              <a:t>( </a:t>
            </a:r>
            <a:r>
              <a:rPr lang="en-US" sz="1800" dirty="0" err="1" smtClean="0">
                <a:latin typeface="Menlo Regular"/>
                <a:cs typeface="Menlo Regular"/>
              </a:rPr>
              <a:t>my_comm</a:t>
            </a:r>
            <a:r>
              <a:rPr lang="en-US" sz="1800" dirty="0" smtClean="0">
                <a:latin typeface="Menlo Regular"/>
                <a:cs typeface="Menlo Regular"/>
              </a:rPr>
              <a:t>, </a:t>
            </a:r>
            <a:r>
              <a:rPr lang="en-US" sz="1800" dirty="0" err="1" smtClean="0">
                <a:latin typeface="Menlo Regular"/>
                <a:cs typeface="Menlo Regular"/>
              </a:rPr>
              <a:t>my_group</a:t>
            </a:r>
            <a:r>
              <a:rPr lang="en-US" sz="1800" dirty="0" smtClean="0">
                <a:latin typeface="Menlo Regular"/>
                <a:cs typeface="Menlo Regular"/>
              </a:rPr>
              <a:t>, </a:t>
            </a:r>
            <a:r>
              <a:rPr lang="en-US" sz="1800" dirty="0" err="1" smtClean="0">
                <a:latin typeface="Menlo Regular"/>
                <a:cs typeface="Menlo Regular"/>
              </a:rPr>
              <a:t>my_tag</a:t>
            </a:r>
            <a:r>
              <a:rPr lang="en-US" sz="1800" dirty="0" smtClean="0">
                <a:latin typeface="Menlo Regular"/>
                <a:cs typeface="Menlo Regular"/>
              </a:rPr>
              <a:t> )</a:t>
            </a:r>
          </a:p>
          <a:p>
            <a:pPr lvl="1"/>
            <a:endParaRPr lang="en-US" sz="1800" dirty="0" smtClean="0">
              <a:latin typeface="Menlo Regular"/>
              <a:cs typeface="Menlo Regular"/>
            </a:endParaRPr>
          </a:p>
          <a:p>
            <a:r>
              <a:rPr lang="en-US" dirty="0" smtClean="0">
                <a:cs typeface="Menlo Regular"/>
              </a:rPr>
              <a:t>Eliminates wait condition and breaks deadlock</a:t>
            </a:r>
          </a:p>
          <a:p>
            <a:pPr lvl="1"/>
            <a:r>
              <a:rPr lang="en-US" dirty="0" smtClean="0">
                <a:cs typeface="Menlo Regular"/>
              </a:rPr>
              <a:t>Threads can’t enter Allreduce until all group members have arrived</a:t>
            </a:r>
          </a:p>
          <a:p>
            <a:pPr lvl="1"/>
            <a:r>
              <a:rPr lang="en-US" dirty="0" smtClean="0">
                <a:cs typeface="Menlo Regular"/>
              </a:rPr>
              <a:t>Threads can’t update priorities until all group members have arrived</a:t>
            </a:r>
          </a:p>
          <a:p>
            <a:pPr lvl="1"/>
            <a:r>
              <a:rPr lang="en-US" dirty="0" smtClean="0">
                <a:cs typeface="Menlo Regular"/>
              </a:rPr>
              <a:t>Ensures that thread groups that are ready will be able to eventually acquire highest priority and succeed</a:t>
            </a:r>
          </a:p>
          <a:p>
            <a:pPr lvl="1"/>
            <a:endParaRPr lang="en-US" dirty="0" smtClean="0">
              <a:cs typeface="Menlo Regular"/>
            </a:endParaRPr>
          </a:p>
          <a:p>
            <a:r>
              <a:rPr lang="en-US" dirty="0" smtClean="0">
                <a:cs typeface="Menlo Regular"/>
              </a:rPr>
              <a:t>Cost: additional collective</a:t>
            </a:r>
          </a:p>
          <a:p>
            <a:endParaRPr lang="en-US" dirty="0" smtClean="0">
              <a:cs typeface="Menlo Regular"/>
            </a:endParaRPr>
          </a:p>
          <a:p>
            <a:endParaRPr lang="en-US" dirty="0" smtClean="0">
              <a:cs typeface="Menlo Regular"/>
            </a:endParaRP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FC22-3DAF-3B4E-AE3F-6113BF592B2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Context ID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smtClean="0"/>
              <a:t>Basic idea:</a:t>
            </a:r>
            <a:r>
              <a:rPr lang="en-US" dirty="0" smtClean="0"/>
              <a:t> Do </a:t>
            </a:r>
            <a:r>
              <a:rPr lang="en-US" dirty="0" smtClean="0"/>
              <a:t>useful work during deadlock-avoiding </a:t>
            </a:r>
            <a:r>
              <a:rPr lang="en-US" dirty="0" smtClean="0"/>
              <a:t>synchronization.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Split context ID space into </a:t>
            </a:r>
            <a:r>
              <a:rPr lang="en-US" b="1" dirty="0" smtClean="0"/>
              <a:t>Eager </a:t>
            </a:r>
            <a:r>
              <a:rPr lang="en-US" dirty="0" smtClean="0"/>
              <a:t>and </a:t>
            </a:r>
            <a:r>
              <a:rPr lang="en-US" b="1" dirty="0" smtClean="0"/>
              <a:t>Base </a:t>
            </a:r>
            <a:r>
              <a:rPr lang="en-US" dirty="0" smtClean="0"/>
              <a:t>parts</a:t>
            </a:r>
          </a:p>
          <a:p>
            <a:pPr lvl="1"/>
            <a:r>
              <a:rPr lang="en-US" dirty="0" smtClean="0"/>
              <a:t>Eager: used on first attempt (threads may hold-and wait)</a:t>
            </a:r>
          </a:p>
          <a:p>
            <a:pPr lvl="1"/>
            <a:r>
              <a:rPr lang="en-US" dirty="0" smtClean="0"/>
              <a:t>Base: used on remaining attempts (threads can’t hold-and-wait)</a:t>
            </a:r>
          </a:p>
          <a:p>
            <a:r>
              <a:rPr lang="en-US" dirty="0" smtClean="0"/>
              <a:t>If eager mask is not available, allocate on base mask</a:t>
            </a:r>
          </a:p>
          <a:p>
            <a:pPr lvl="1"/>
            <a:r>
              <a:rPr lang="en-US" dirty="0" smtClean="0"/>
              <a:t>Allocations using base mask are deadlock free</a:t>
            </a:r>
          </a:p>
          <a:p>
            <a:pPr lvl="1"/>
            <a:r>
              <a:rPr lang="en-US" dirty="0" smtClean="0"/>
              <a:t>Threads synchronize in initial eager Allreduce</a:t>
            </a:r>
          </a:p>
          <a:p>
            <a:pPr lvl="2"/>
            <a:r>
              <a:rPr lang="en-US" dirty="0" smtClean="0"/>
              <a:t>All threads are present during base allocation</a:t>
            </a:r>
          </a:p>
          <a:p>
            <a:pPr lvl="2"/>
            <a:r>
              <a:rPr lang="en-US" dirty="0" smtClean="0"/>
              <a:t>Eliminates wait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1447800"/>
          <a:ext cx="41148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073"/>
                <a:gridCol w="374073"/>
                <a:gridCol w="374073"/>
                <a:gridCol w="374073"/>
                <a:gridCol w="374073"/>
                <a:gridCol w="374073"/>
                <a:gridCol w="374073"/>
                <a:gridCol w="374073"/>
                <a:gridCol w="374073"/>
                <a:gridCol w="374073"/>
                <a:gridCol w="374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1066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Menlo Regular"/>
              </a:rPr>
              <a:t>Eager Mask</a:t>
            </a:r>
            <a:endParaRPr lang="en-US" dirty="0">
              <a:cs typeface="Menlo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1066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Menlo Regular"/>
              </a:rPr>
              <a:t>Base Mask</a:t>
            </a:r>
            <a:endParaRPr lang="en-US" dirty="0">
              <a:cs typeface="Menlo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Context ID Allocation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dirty="0" smtClean="0"/>
              <a:t>No priority in eager mode</a:t>
            </a:r>
          </a:p>
          <a:p>
            <a:r>
              <a:rPr lang="en-US" dirty="0" smtClean="0"/>
              <a:t>Threads holding the eager space, blocked in </a:t>
            </a:r>
            <a:r>
              <a:rPr lang="en-US" dirty="0" err="1" smtClean="0"/>
              <a:t>Allreduce</a:t>
            </a:r>
            <a:r>
              <a:rPr lang="en-US" dirty="0" smtClean="0"/>
              <a:t> don’t prevent others from entering base allocation</a:t>
            </a:r>
          </a:p>
          <a:p>
            <a:r>
              <a:rPr lang="en-US" dirty="0" smtClean="0"/>
              <a:t>Deadlock is avoided (detailed proof in the paper)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900" y="1295400"/>
            <a:ext cx="7696200" cy="28315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rtlCol="0" anchor="ctr" anchorCtr="0">
            <a:spAutoFit/>
          </a:bodyPr>
          <a:lstStyle/>
          <a:p>
            <a:pPr marL="457200" indent="-457200"/>
            <a:r>
              <a:rPr lang="en-US" sz="1600" dirty="0" err="1" smtClean="0">
                <a:latin typeface="Monaco"/>
                <a:cs typeface="Monaco"/>
              </a:rPr>
              <a:t>ctxid_mask[MAX_CTXID</a:t>
            </a:r>
            <a:r>
              <a:rPr lang="en-US" sz="1600" dirty="0" smtClean="0">
                <a:latin typeface="Monaco"/>
                <a:cs typeface="Monaco"/>
              </a:rPr>
              <a:t>] = { 1, 1, … }</a:t>
            </a:r>
          </a:p>
          <a:p>
            <a:pPr marL="457200" indent="-457200"/>
            <a:endParaRPr lang="en-US" sz="1600" dirty="0" smtClean="0">
              <a:latin typeface="Monaco"/>
              <a:cs typeface="Monac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my_cid_avail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 = 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reserve_no_pri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( ctxid_mask[0..SPLIT-1] )</a:t>
            </a:r>
          </a:p>
          <a:p>
            <a:pPr marL="400050" indent="-45720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cid_avail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 = 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Allreduce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my_cid_avail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parent_comm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 )</a:t>
            </a:r>
          </a:p>
          <a:p>
            <a:pPr marL="400050" indent="-45720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my_cid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 = 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select_no_pri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cid_avail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 )</a:t>
            </a:r>
          </a:p>
          <a:p>
            <a:pPr marL="457200" indent="-457200"/>
            <a:endParaRPr lang="en-US" sz="1600" dirty="0" smtClean="0">
              <a:latin typeface="Monaco"/>
              <a:cs typeface="Monaco"/>
            </a:endParaRPr>
          </a:p>
          <a:p>
            <a:pPr marL="457200" indent="-457200"/>
            <a:r>
              <a:rPr lang="en-US" sz="1600" dirty="0" smtClean="0">
                <a:latin typeface="Monaco"/>
                <a:cs typeface="Monaco"/>
              </a:rPr>
              <a:t>while (</a:t>
            </a:r>
            <a:r>
              <a:rPr lang="en-US" sz="1600" dirty="0" err="1" smtClean="0">
                <a:latin typeface="Monaco"/>
                <a:cs typeface="Monaco"/>
              </a:rPr>
              <a:t>my_cid</a:t>
            </a:r>
            <a:r>
              <a:rPr lang="en-US" sz="1600" dirty="0" smtClean="0">
                <a:latin typeface="Monaco"/>
                <a:cs typeface="Monaco"/>
              </a:rPr>
              <a:t> == 0)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>
                <a:latin typeface="Monaco"/>
                <a:cs typeface="Monaco"/>
              </a:rPr>
              <a:t>my_cid_avail</a:t>
            </a:r>
            <a:r>
              <a:rPr lang="en-US" sz="1600" dirty="0" smtClean="0">
                <a:latin typeface="Monaco"/>
                <a:cs typeface="Monaco"/>
              </a:rPr>
              <a:t> = reserve( 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ctxid_mask[SPLIT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..] 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>
                <a:latin typeface="Monaco"/>
                <a:cs typeface="Monaco"/>
              </a:rPr>
              <a:t>cid_avail</a:t>
            </a:r>
            <a:r>
              <a:rPr lang="en-US" sz="1600" dirty="0" smtClean="0">
                <a:latin typeface="Monaco"/>
                <a:cs typeface="Monaco"/>
              </a:rPr>
              <a:t> = Allreduce( </a:t>
            </a:r>
            <a:r>
              <a:rPr lang="en-US" sz="1600" dirty="0" err="1" smtClean="0">
                <a:latin typeface="Monaco"/>
                <a:cs typeface="Monaco"/>
              </a:rPr>
              <a:t>my_cid_avail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err="1" smtClean="0">
                <a:latin typeface="Monaco"/>
                <a:cs typeface="Monaco"/>
              </a:rPr>
              <a:t>parent_comm</a:t>
            </a:r>
            <a:r>
              <a:rPr lang="en-US" sz="1600" dirty="0" smtClean="0">
                <a:latin typeface="Monaco"/>
                <a:cs typeface="Monaco"/>
              </a:rPr>
              <a:t> 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>
                <a:latin typeface="Monaco"/>
                <a:cs typeface="Monaco"/>
              </a:rPr>
              <a:t>my_cid</a:t>
            </a:r>
            <a:r>
              <a:rPr lang="en-US" sz="1600" dirty="0" smtClean="0">
                <a:latin typeface="Monaco"/>
                <a:cs typeface="Monaco"/>
              </a:rPr>
              <a:t> = select( </a:t>
            </a:r>
            <a:r>
              <a:rPr lang="en-US" sz="1600" dirty="0" err="1" smtClean="0">
                <a:latin typeface="Monaco"/>
                <a:cs typeface="Monaco"/>
              </a:rPr>
              <a:t>cid_avail</a:t>
            </a:r>
            <a:r>
              <a:rPr lang="en-US" sz="1600" dirty="0" smtClean="0">
                <a:latin typeface="Monaco"/>
                <a:cs typeface="Monaco"/>
              </a:rPr>
              <a:t> )</a:t>
            </a:r>
            <a:endParaRPr lang="en-US" sz="1600" dirty="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OpenMPI</a:t>
            </a:r>
            <a:r>
              <a:rPr lang="en-US" dirty="0" smtClean="0"/>
              <a:t> Affected?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OpenMPI</a:t>
            </a:r>
            <a:r>
              <a:rPr lang="en-US" dirty="0" smtClean="0"/>
              <a:t> uses a similar algorithm</a:t>
            </a:r>
          </a:p>
          <a:p>
            <a:pPr lvl="1"/>
            <a:r>
              <a:rPr lang="en-US" dirty="0" smtClean="0"/>
              <a:t>MPICH reserves full mask</a:t>
            </a:r>
          </a:p>
          <a:p>
            <a:pPr lvl="1"/>
            <a:r>
              <a:rPr lang="en-US" dirty="0" err="1" smtClean="0"/>
              <a:t>OpenMPI</a:t>
            </a:r>
            <a:r>
              <a:rPr lang="en-US" dirty="0" smtClean="0"/>
              <a:t> reserves one context ID at a time</a:t>
            </a:r>
          </a:p>
          <a:p>
            <a:pPr lvl="1"/>
            <a:r>
              <a:rPr lang="en-US" dirty="0" smtClean="0"/>
              <a:t>Requires a second </a:t>
            </a:r>
            <a:r>
              <a:rPr lang="en-US" dirty="0" err="1" smtClean="0"/>
              <a:t>allreduce</a:t>
            </a:r>
            <a:r>
              <a:rPr lang="en-US" dirty="0" smtClean="0"/>
              <a:t> to check for success</a:t>
            </a:r>
          </a:p>
          <a:p>
            <a:r>
              <a:rPr lang="en-US" dirty="0" smtClean="0"/>
              <a:t>Hold-and-wait can still occur</a:t>
            </a:r>
          </a:p>
          <a:p>
            <a:pPr lvl="1"/>
            <a:r>
              <a:rPr lang="en-US" dirty="0" smtClean="0"/>
              <a:t>When number of threads at a process approaches number of free context ids</a:t>
            </a:r>
          </a:p>
          <a:p>
            <a:pPr lvl="1"/>
            <a:r>
              <a:rPr lang="en-US" dirty="0" smtClean="0"/>
              <a:t>Less likely than in MPICH</a:t>
            </a:r>
          </a:p>
          <a:p>
            <a:pPr lvl="1"/>
            <a:r>
              <a:rPr lang="en-US" dirty="0" smtClean="0"/>
              <a:t>Same deadlock avoidance technique can be applied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031320"/>
            <a:ext cx="8458200" cy="2092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rtlCol="0" anchor="ctr" anchorCtr="0">
            <a:spAutoFit/>
          </a:bodyPr>
          <a:lstStyle/>
          <a:p>
            <a:pPr marL="457200" indent="-457200"/>
            <a:r>
              <a:rPr lang="en-US" sz="1600" dirty="0" err="1" smtClean="0">
                <a:latin typeface="Monaco"/>
                <a:cs typeface="Monaco"/>
              </a:rPr>
              <a:t>ctxid_mask[MAX_CTXID</a:t>
            </a:r>
            <a:r>
              <a:rPr lang="en-US" sz="1600" dirty="0" smtClean="0">
                <a:latin typeface="Monaco"/>
                <a:cs typeface="Monaco"/>
              </a:rPr>
              <a:t>] = { 1, 1, … }</a:t>
            </a:r>
          </a:p>
          <a:p>
            <a:pPr marL="457200" indent="-457200"/>
            <a:endParaRPr lang="en-US" sz="1600" dirty="0" smtClean="0">
              <a:latin typeface="Monaco"/>
              <a:cs typeface="Monaco"/>
            </a:endParaRPr>
          </a:p>
          <a:p>
            <a:pPr marL="457200" indent="-457200"/>
            <a:r>
              <a:rPr lang="en-US" sz="1600" dirty="0" smtClean="0">
                <a:latin typeface="Monaco"/>
                <a:cs typeface="Monaco"/>
              </a:rPr>
              <a:t>while (</a:t>
            </a:r>
            <a:r>
              <a:rPr lang="en-US" sz="1600" dirty="0" err="1" smtClean="0">
                <a:latin typeface="Monaco"/>
                <a:cs typeface="Monaco"/>
              </a:rPr>
              <a:t>my_cid</a:t>
            </a:r>
            <a:r>
              <a:rPr lang="en-US" sz="1600" dirty="0" smtClean="0">
                <a:latin typeface="Monaco"/>
                <a:cs typeface="Monaco"/>
              </a:rPr>
              <a:t> == 0)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>
                <a:latin typeface="Monaco"/>
                <a:cs typeface="Monaco"/>
              </a:rPr>
              <a:t>my_cid_avail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 err="1" smtClean="0">
                <a:latin typeface="Monaco"/>
                <a:cs typeface="Monaco"/>
              </a:rPr>
              <a:t>reserve_one</a:t>
            </a:r>
            <a:r>
              <a:rPr lang="en-US" sz="1600" dirty="0" smtClean="0">
                <a:latin typeface="Monaco"/>
                <a:cs typeface="Monaco"/>
              </a:rPr>
              <a:t>( </a:t>
            </a:r>
            <a:r>
              <a:rPr lang="en-US" sz="1600" dirty="0" err="1" smtClean="0">
                <a:latin typeface="Monaco"/>
                <a:cs typeface="Monaco"/>
              </a:rPr>
              <a:t>ctxid_mask</a:t>
            </a:r>
            <a:r>
              <a:rPr lang="en-US" sz="1600" dirty="0" smtClean="0">
                <a:latin typeface="Monaco"/>
                <a:cs typeface="Monaco"/>
              </a:rPr>
              <a:t> 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>
                <a:latin typeface="Monaco"/>
                <a:cs typeface="Monaco"/>
              </a:rPr>
              <a:t>cid_avail</a:t>
            </a:r>
            <a:r>
              <a:rPr lang="en-US" sz="1600" dirty="0" smtClean="0">
                <a:latin typeface="Monaco"/>
                <a:cs typeface="Monaco"/>
              </a:rPr>
              <a:t> = Allreduce( </a:t>
            </a:r>
            <a:r>
              <a:rPr lang="en-US" sz="1600" dirty="0" err="1" smtClean="0">
                <a:latin typeface="Monaco"/>
                <a:cs typeface="Monaco"/>
              </a:rPr>
              <a:t>my_cid_avail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err="1" smtClean="0">
                <a:latin typeface="Monaco"/>
                <a:cs typeface="Monaco"/>
              </a:rPr>
              <a:t>parent_comm</a:t>
            </a:r>
            <a:r>
              <a:rPr lang="en-US" sz="1600" dirty="0" smtClean="0">
                <a:latin typeface="Monaco"/>
                <a:cs typeface="Monaco"/>
              </a:rPr>
              <a:t>, MPI_MAX 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success   = </a:t>
            </a:r>
            <a:r>
              <a:rPr lang="en-US" sz="1600" dirty="0" err="1" smtClean="0">
                <a:latin typeface="Monaco"/>
                <a:cs typeface="Monaco"/>
              </a:rPr>
              <a:t>Allreduce</a:t>
            </a:r>
            <a:r>
              <a:rPr lang="en-US" sz="1600" dirty="0" smtClean="0">
                <a:latin typeface="Monaco"/>
                <a:cs typeface="Monaco"/>
              </a:rPr>
              <a:t>( </a:t>
            </a:r>
            <a:r>
              <a:rPr lang="en-US" sz="1600" dirty="0" err="1" smtClean="0">
                <a:latin typeface="Monaco"/>
                <a:cs typeface="Monaco"/>
              </a:rPr>
              <a:t>cid_avil</a:t>
            </a:r>
            <a:r>
              <a:rPr lang="en-US" sz="1600" dirty="0" smtClean="0">
                <a:latin typeface="Monaco"/>
                <a:cs typeface="Monaco"/>
              </a:rPr>
              <a:t> == </a:t>
            </a:r>
            <a:r>
              <a:rPr lang="en-US" sz="1600" dirty="0" err="1" smtClean="0">
                <a:latin typeface="Monaco"/>
                <a:cs typeface="Monaco"/>
              </a:rPr>
              <a:t>my_cid_avail</a:t>
            </a:r>
            <a:r>
              <a:rPr lang="en-US" sz="1600" dirty="0" smtClean="0">
                <a:latin typeface="Monaco"/>
                <a:cs typeface="Monaco"/>
              </a:rPr>
              <a:t>,  MPI_AND 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Monaco"/>
                <a:cs typeface="Monaco"/>
              </a:rPr>
              <a:t>If (success) </a:t>
            </a:r>
            <a:r>
              <a:rPr lang="en-US" sz="1600" dirty="0" err="1" smtClean="0">
                <a:latin typeface="Monaco"/>
                <a:cs typeface="Monaco"/>
              </a:rPr>
              <a:t>my_cid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 err="1" smtClean="0">
                <a:latin typeface="Monaco"/>
                <a:cs typeface="Monaco"/>
              </a:rPr>
              <a:t>cid_avail</a:t>
            </a:r>
            <a:endParaRPr lang="en-US" sz="1600" dirty="0">
              <a:latin typeface="Monaco"/>
              <a:cs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Comparison: Base </a:t>
            </a:r>
            <a:r>
              <a:rPr lang="en-US" dirty="0" err="1" smtClean="0"/>
              <a:t>vs</a:t>
            </a:r>
            <a:r>
              <a:rPr lang="en-US" dirty="0" smtClean="0"/>
              <a:t> Eager, CC </a:t>
            </a:r>
            <a:r>
              <a:rPr lang="en-US" dirty="0" err="1" smtClean="0"/>
              <a:t>vs</a:t>
            </a:r>
            <a:r>
              <a:rPr lang="en-US" dirty="0" smtClean="0"/>
              <a:t> CCG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4267201"/>
            <a:ext cx="8228013" cy="1990724"/>
          </a:xfrm>
        </p:spPr>
        <p:txBody>
          <a:bodyPr/>
          <a:lstStyle/>
          <a:p>
            <a:r>
              <a:rPr lang="en-US" dirty="0" smtClean="0"/>
              <a:t>Parent communicator is MPI_COMM_WORLD (size = 1024)</a:t>
            </a:r>
          </a:p>
          <a:p>
            <a:r>
              <a:rPr lang="en-US" dirty="0" smtClean="0"/>
              <a:t>Eager improves over base by factor of two</a:t>
            </a:r>
          </a:p>
          <a:p>
            <a:pPr lvl="1"/>
            <a:r>
              <a:rPr lang="en-US" dirty="0" smtClean="0"/>
              <a:t>One Allreduce, versus Barrier + Allreduce</a:t>
            </a:r>
          </a:p>
          <a:p>
            <a:r>
              <a:rPr lang="en-US" dirty="0" err="1" smtClean="0"/>
              <a:t>MPI_Comm_create_group</a:t>
            </a:r>
            <a:r>
              <a:rPr lang="en-US" dirty="0" smtClean="0"/>
              <a:t>( ) versus </a:t>
            </a:r>
            <a:r>
              <a:rPr lang="en-US" dirty="0" err="1" smtClean="0"/>
              <a:t>MPI_Comm_create</a:t>
            </a:r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Communication creation cost is proportional to output group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Content Placeholder 9" descr="fusion-create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0324" r="-10324"/>
              <a:stretch>
                <a:fillRect/>
              </a:stretch>
            </p:blipFill>
          </mc:Choice>
          <mc:Fallback>
            <p:blipFill>
              <a:blip r:embed="rId3"/>
              <a:srcRect l="-10324" r="-10324"/>
              <a:stretch>
                <a:fillRect/>
              </a:stretch>
            </p:blipFill>
          </mc:Fallback>
        </mc:AlternateContent>
        <p:spPr>
          <a:xfrm>
            <a:off x="-304800" y="914400"/>
            <a:ext cx="9806196" cy="304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User-Level CCG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4267200"/>
            <a:ext cx="8228013" cy="1990724"/>
          </a:xfrm>
        </p:spPr>
        <p:txBody>
          <a:bodyPr/>
          <a:lstStyle/>
          <a:p>
            <a:r>
              <a:rPr lang="en-US" dirty="0" smtClean="0"/>
              <a:t>User-level [IMUDI ‘11]: </a:t>
            </a:r>
            <a:r>
              <a:rPr lang="en-US" dirty="0" err="1" smtClean="0"/>
              <a:t>log(p</a:t>
            </a:r>
            <a:r>
              <a:rPr lang="en-US" dirty="0" smtClean="0"/>
              <a:t>) </a:t>
            </a:r>
            <a:r>
              <a:rPr lang="en-US" dirty="0" err="1" smtClean="0"/>
              <a:t>intercomm</a:t>
            </a:r>
            <a:r>
              <a:rPr lang="en-US" dirty="0" smtClean="0"/>
              <a:t> create/merge steps</a:t>
            </a:r>
          </a:p>
          <a:p>
            <a:pPr lvl="1"/>
            <a:r>
              <a:rPr lang="en-US" dirty="0" smtClean="0"/>
              <a:t>Total communication cost is log</a:t>
            </a:r>
            <a:r>
              <a:rPr lang="en-US" baseline="30000" dirty="0" smtClean="0"/>
              <a:t>2</a:t>
            </a:r>
            <a:r>
              <a:rPr lang="en-US" dirty="0" smtClean="0"/>
              <a:t>(p)</a:t>
            </a:r>
          </a:p>
          <a:p>
            <a:r>
              <a:rPr lang="en-US" dirty="0" smtClean="0"/>
              <a:t>Direct: One communicator creation step</a:t>
            </a:r>
          </a:p>
          <a:p>
            <a:pPr lvl="1"/>
            <a:r>
              <a:rPr lang="en-US" dirty="0" smtClean="0"/>
              <a:t>Eliminates factor of </a:t>
            </a:r>
            <a:r>
              <a:rPr lang="en-US" dirty="0" err="1" smtClean="0"/>
              <a:t>log(p</a:t>
            </a:r>
            <a:r>
              <a:rPr lang="en-US" dirty="0" smtClean="0"/>
              <a:t>)</a:t>
            </a:r>
          </a:p>
          <a:p>
            <a:r>
              <a:rPr lang="en-US" dirty="0" smtClean="0"/>
              <a:t>P = 512, 1024 was more expensive that </a:t>
            </a:r>
            <a:r>
              <a:rPr lang="en-US" dirty="0" err="1" smtClean="0"/>
              <a:t>MPI_Comm_create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Content Placeholder 7" descr="fusion-merge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0324" r="-10324"/>
              <a:stretch>
                <a:fillRect/>
              </a:stretch>
            </p:blipFill>
          </mc:Choice>
          <mc:Fallback>
            <p:blipFill>
              <a:blip r:embed="rId3"/>
              <a:srcRect l="-10324" r="-10324"/>
              <a:stretch>
                <a:fillRect/>
              </a:stretch>
            </p:blipFill>
          </mc:Fallback>
        </mc:AlternateContent>
        <p:spPr>
          <a:xfrm>
            <a:off x="-304800" y="914400"/>
            <a:ext cx="9796463" cy="30449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context ID allocation to support multithreaded allocation on the same parent communicator</a:t>
            </a:r>
          </a:p>
          <a:p>
            <a:pPr lvl="1"/>
            <a:r>
              <a:rPr lang="en-US" dirty="0" smtClean="0"/>
              <a:t>Support MPI-3 </a:t>
            </a:r>
            <a:r>
              <a:rPr lang="en-US" dirty="0" err="1" smtClean="0"/>
              <a:t>MPI_Comm_create_group</a:t>
            </a:r>
            <a:r>
              <a:rPr lang="en-US" dirty="0" smtClean="0"/>
              <a:t> routine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Identified subtle deadlock </a:t>
            </a:r>
            <a:r>
              <a:rPr lang="en-US" dirty="0" smtClean="0"/>
              <a:t>issue</a:t>
            </a:r>
          </a:p>
          <a:p>
            <a:endParaRPr lang="en-US" dirty="0" smtClean="0"/>
          </a:p>
          <a:p>
            <a:r>
              <a:rPr lang="en-US" dirty="0" smtClean="0"/>
              <a:t>Deadlock avoidance</a:t>
            </a:r>
            <a:endParaRPr lang="en-US" dirty="0" smtClean="0"/>
          </a:p>
          <a:p>
            <a:pPr lvl="1"/>
            <a:r>
              <a:rPr lang="en-US" dirty="0" smtClean="0"/>
              <a:t>Break hold-and-wait </a:t>
            </a:r>
            <a:r>
              <a:rPr lang="en-US" dirty="0" smtClean="0"/>
              <a:t>through initial synchronization</a:t>
            </a:r>
            <a:endParaRPr lang="en-US" dirty="0" smtClean="0"/>
          </a:p>
          <a:p>
            <a:pPr lvl="1"/>
            <a:r>
              <a:rPr lang="en-US" dirty="0" smtClean="0"/>
              <a:t>Eager context ID allocation eliminates</a:t>
            </a:r>
            <a:r>
              <a:rPr lang="en-US" dirty="0" smtClean="0"/>
              <a:t> deadlock avoidance cost in </a:t>
            </a:r>
            <a:r>
              <a:rPr lang="en-US" dirty="0" smtClean="0"/>
              <a:t>common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and MPI Communicators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ctr">
              <a:buNone/>
            </a:pPr>
            <a:r>
              <a:rPr lang="en-US" dirty="0" err="1" smtClean="0">
                <a:latin typeface="Monaco"/>
                <a:cs typeface="Monaco"/>
              </a:rPr>
              <a:t>MPI_Init_thread</a:t>
            </a:r>
            <a:r>
              <a:rPr lang="en-US" dirty="0" smtClean="0">
                <a:latin typeface="Monaco"/>
                <a:cs typeface="Monaco"/>
              </a:rPr>
              <a:t>(…, MPI_THREAD_MULTIPLE, …)</a:t>
            </a:r>
          </a:p>
          <a:p>
            <a:pPr lvl="1">
              <a:buNone/>
            </a:pPr>
            <a:endParaRPr lang="en-US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MPI-2 defined </a:t>
            </a:r>
            <a:r>
              <a:rPr lang="en-US" dirty="0" err="1" smtClean="0">
                <a:cs typeface="Monaco"/>
              </a:rPr>
              <a:t>MPI+Threads</a:t>
            </a:r>
            <a:r>
              <a:rPr lang="en-US" dirty="0" smtClean="0">
                <a:cs typeface="Monaco"/>
              </a:rPr>
              <a:t> semantics</a:t>
            </a:r>
          </a:p>
          <a:p>
            <a:pPr lvl="1"/>
            <a:r>
              <a:rPr lang="en-US" dirty="0" smtClean="0">
                <a:cs typeface="Monaco"/>
              </a:rPr>
              <a:t>One collective per </a:t>
            </a:r>
            <a:r>
              <a:rPr lang="en-US" dirty="0" err="1" smtClean="0">
                <a:cs typeface="Monaco"/>
              </a:rPr>
              <a:t>comunicator</a:t>
            </a:r>
            <a:r>
              <a:rPr lang="en-US" dirty="0" smtClean="0">
                <a:cs typeface="Monaco"/>
              </a:rPr>
              <a:t> at a time</a:t>
            </a:r>
          </a:p>
          <a:p>
            <a:pPr lvl="1"/>
            <a:r>
              <a:rPr lang="en-US" dirty="0" smtClean="0">
                <a:cs typeface="Monaco"/>
              </a:rPr>
              <a:t>Programmer must coordinate across threads</a:t>
            </a:r>
          </a:p>
          <a:p>
            <a:pPr lvl="1"/>
            <a:r>
              <a:rPr lang="en-US" dirty="0" smtClean="0">
                <a:cs typeface="Monaco"/>
              </a:rPr>
              <a:t>Multiple collectives concurrently on different communicators</a:t>
            </a:r>
          </a:p>
          <a:p>
            <a:pPr lvl="1"/>
            <a:endParaRPr lang="en-US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Communicator creation:</a:t>
            </a:r>
          </a:p>
          <a:p>
            <a:pPr lvl="1"/>
            <a:r>
              <a:rPr lang="en-US" dirty="0" smtClean="0">
                <a:cs typeface="Monaco"/>
              </a:rPr>
              <a:t>Collective operation</a:t>
            </a:r>
          </a:p>
          <a:p>
            <a:pPr lvl="1"/>
            <a:r>
              <a:rPr lang="en-US" dirty="0" smtClean="0">
                <a:cs typeface="Monaco"/>
              </a:rPr>
              <a:t>Multiple can occur concurrently on different parent communicators</a:t>
            </a:r>
          </a:p>
          <a:p>
            <a:pPr lvl="1"/>
            <a:r>
              <a:rPr lang="en-US" dirty="0" smtClean="0">
                <a:cs typeface="Monaco"/>
              </a:rPr>
              <a:t>Requires allocation of a </a:t>
            </a:r>
            <a:r>
              <a:rPr lang="en-US" i="1" dirty="0" smtClean="0">
                <a:cs typeface="Monaco"/>
              </a:rPr>
              <a:t>context id</a:t>
            </a:r>
          </a:p>
          <a:p>
            <a:pPr lvl="2"/>
            <a:r>
              <a:rPr lang="en-US" dirty="0" smtClean="0">
                <a:cs typeface="Monaco"/>
              </a:rPr>
              <a:t>Unique integer, uniform across processes</a:t>
            </a:r>
          </a:p>
          <a:p>
            <a:pPr lvl="2"/>
            <a:r>
              <a:rPr lang="en-US" dirty="0" smtClean="0">
                <a:cs typeface="Monaco"/>
              </a:rPr>
              <a:t>Matches messages to communicators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0" y="1397000"/>
          <a:ext cx="2362200" cy="2032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944562"/>
          </a:xfrm>
        </p:spPr>
        <p:txBody>
          <a:bodyPr/>
          <a:lstStyle/>
          <a:p>
            <a:r>
              <a:rPr lang="en-US" dirty="0" smtClean="0"/>
              <a:t>MPI-3: Non-Collective Communicator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Communicator creation is collective</a:t>
            </a:r>
            <a:br>
              <a:rPr lang="en-US" dirty="0" smtClean="0"/>
            </a:br>
            <a:r>
              <a:rPr lang="en-US" dirty="0" smtClean="0"/>
              <a:t>only on new members, useful for:</a:t>
            </a:r>
          </a:p>
          <a:p>
            <a:pPr marL="803275" lvl="1" indent="-346075">
              <a:buFont typeface="+mj-lt"/>
              <a:buAutoNum type="arabicPeriod"/>
            </a:pPr>
            <a:r>
              <a:rPr lang="en-US" dirty="0" smtClean="0"/>
              <a:t>Reduce overhead</a:t>
            </a:r>
          </a:p>
          <a:p>
            <a:pPr lvl="2"/>
            <a:r>
              <a:rPr lang="en-US" dirty="0" smtClean="0"/>
              <a:t>Small communicators when parent is large</a:t>
            </a:r>
            <a:endParaRPr lang="en-US" sz="600" dirty="0" smtClean="0"/>
          </a:p>
          <a:p>
            <a:pPr marL="803275" lvl="1" indent="-346075">
              <a:buFont typeface="+mj-lt"/>
              <a:buAutoNum type="arabicPeriod"/>
            </a:pPr>
            <a:r>
              <a:rPr lang="en-US" dirty="0" smtClean="0"/>
              <a:t>Fault tolerance</a:t>
            </a:r>
          </a:p>
          <a:p>
            <a:pPr lvl="2"/>
            <a:r>
              <a:rPr lang="en-US" dirty="0" smtClean="0"/>
              <a:t>Not all ranks in parent can participate</a:t>
            </a:r>
            <a:endParaRPr lang="en-US" sz="600" dirty="0" smtClean="0"/>
          </a:p>
          <a:p>
            <a:pPr marL="803275" lvl="1" indent="-346075">
              <a:buFont typeface="+mj-lt"/>
              <a:buAutoNum type="arabicPeriod"/>
            </a:pPr>
            <a:r>
              <a:rPr lang="en-US" dirty="0" smtClean="0"/>
              <a:t>Flexibility / Load balancing</a:t>
            </a:r>
          </a:p>
          <a:p>
            <a:pPr lvl="2"/>
            <a:r>
              <a:rPr lang="en-US" dirty="0" smtClean="0"/>
              <a:t>Resource sharing barriers [IPDPS ’12], DNTMC application study</a:t>
            </a:r>
          </a:p>
          <a:p>
            <a:pPr lvl="2"/>
            <a:r>
              <a:rPr lang="en-US" dirty="0" smtClean="0"/>
              <a:t>Asynchronous re-grouping in multi-level parallel computations</a:t>
            </a:r>
          </a:p>
          <a:p>
            <a:r>
              <a:rPr lang="en-US" dirty="0" smtClean="0"/>
              <a:t>Implementable on top of MPI, performance is poor</a:t>
            </a:r>
          </a:p>
          <a:p>
            <a:pPr lvl="1"/>
            <a:r>
              <a:rPr lang="en-US" dirty="0" smtClean="0"/>
              <a:t>Recursive intercommunicator creation/merging algorithm [IMUDI ‘12]</a:t>
            </a:r>
          </a:p>
          <a:p>
            <a:pPr lvl="1"/>
            <a:r>
              <a:rPr lang="en-US" dirty="0" err="1" smtClean="0"/>
              <a:t>O(log</a:t>
            </a:r>
            <a:r>
              <a:rPr lang="en-US" dirty="0" smtClean="0"/>
              <a:t> G) create/merge steps – total O(log</a:t>
            </a:r>
            <a:r>
              <a:rPr lang="en-US" baseline="30000" dirty="0" smtClean="0"/>
              <a:t>2</a:t>
            </a:r>
            <a:r>
              <a:rPr lang="en-US" dirty="0" smtClean="0"/>
              <a:t> G) cost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0" y="1397000"/>
          <a:ext cx="2362200" cy="2032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50001" y="23537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sym typeface="Wingdings"/>
              </a:rPr>
              <a:t>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MPI-3: MPI_COMM_CREATE_GROUP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MPI_COMM_CREATE_GROUP(comm</a:t>
            </a:r>
            <a:r>
              <a:rPr lang="en-US" dirty="0" smtClean="0"/>
              <a:t>, group, tag, </a:t>
            </a:r>
            <a:r>
              <a:rPr lang="en-US" dirty="0" err="1" smtClean="0"/>
              <a:t>newcomm</a:t>
            </a:r>
            <a:r>
              <a:rPr lang="en-US" dirty="0" smtClean="0"/>
              <a:t>)</a:t>
            </a:r>
          </a:p>
          <a:p>
            <a:pPr>
              <a:buNone/>
              <a:tabLst>
                <a:tab pos="2054225" algn="l"/>
              </a:tabLst>
            </a:pPr>
            <a:r>
              <a:rPr lang="en-US" dirty="0" smtClean="0"/>
              <a:t>	</a:t>
            </a:r>
            <a:r>
              <a:rPr lang="en-US" sz="2000" dirty="0" smtClean="0"/>
              <a:t>IN </a:t>
            </a:r>
            <a:r>
              <a:rPr lang="en-US" sz="2000" dirty="0" err="1" smtClean="0"/>
              <a:t>comm</a:t>
            </a:r>
            <a:r>
              <a:rPr lang="en-US" sz="2000" dirty="0" smtClean="0"/>
              <a:t> 	</a:t>
            </a:r>
            <a:r>
              <a:rPr lang="en-US" sz="2000" dirty="0" err="1" smtClean="0"/>
              <a:t>intracommunicator</a:t>
            </a:r>
            <a:r>
              <a:rPr lang="en-US" sz="2000" dirty="0" smtClean="0"/>
              <a:t> (handle)</a:t>
            </a:r>
          </a:p>
          <a:p>
            <a:pPr>
              <a:buNone/>
              <a:tabLst>
                <a:tab pos="2054225" algn="l"/>
              </a:tabLst>
            </a:pPr>
            <a:r>
              <a:rPr lang="en-US" sz="2000" dirty="0" smtClean="0"/>
              <a:t>	IN group 	group, which is a subset of the group of </a:t>
            </a:r>
            <a:r>
              <a:rPr lang="en-US" sz="2000" dirty="0" err="1" smtClean="0"/>
              <a:t>comm</a:t>
            </a:r>
            <a:r>
              <a:rPr lang="en-US" sz="2000" dirty="0" smtClean="0"/>
              <a:t> (handle)</a:t>
            </a:r>
          </a:p>
          <a:p>
            <a:pPr>
              <a:buNone/>
              <a:tabLst>
                <a:tab pos="2054225" algn="l"/>
              </a:tabLst>
            </a:pPr>
            <a:r>
              <a:rPr lang="en-US" sz="2000" dirty="0" smtClean="0"/>
              <a:t>	IN tag 	“safe” tag (integer)</a:t>
            </a:r>
          </a:p>
          <a:p>
            <a:pPr>
              <a:buNone/>
              <a:tabLst>
                <a:tab pos="2054225" algn="l"/>
              </a:tabLst>
            </a:pPr>
            <a:r>
              <a:rPr lang="en-US" sz="2000" dirty="0" smtClean="0"/>
              <a:t>	OUT </a:t>
            </a:r>
            <a:r>
              <a:rPr lang="en-US" sz="2000" dirty="0" err="1" smtClean="0"/>
              <a:t>newcomm</a:t>
            </a:r>
            <a:r>
              <a:rPr lang="en-US" sz="2000" dirty="0" smtClean="0"/>
              <a:t>	new communicator (handle)</a:t>
            </a:r>
          </a:p>
          <a:p>
            <a:endParaRPr lang="en-US" dirty="0" smtClean="0"/>
          </a:p>
          <a:p>
            <a:r>
              <a:rPr lang="en-US" dirty="0" smtClean="0"/>
              <a:t>“Tagged” collective</a:t>
            </a:r>
          </a:p>
          <a:p>
            <a:pPr lvl="1"/>
            <a:r>
              <a:rPr lang="en-US" dirty="0" smtClean="0"/>
              <a:t>Multiple threads can call concurrently on</a:t>
            </a:r>
            <a:br>
              <a:rPr lang="en-US" dirty="0" smtClean="0"/>
            </a:br>
            <a:r>
              <a:rPr lang="en-US" u="sng" dirty="0" smtClean="0"/>
              <a:t>same</a:t>
            </a:r>
            <a:r>
              <a:rPr lang="en-US" dirty="0" smtClean="0"/>
              <a:t> parent communicator</a:t>
            </a:r>
          </a:p>
          <a:p>
            <a:pPr lvl="1"/>
            <a:r>
              <a:rPr lang="en-US" dirty="0" smtClean="0"/>
              <a:t>Calls are distinguished via the tag argument</a:t>
            </a:r>
          </a:p>
          <a:p>
            <a:endParaRPr lang="en-US" dirty="0" smtClean="0"/>
          </a:p>
          <a:p>
            <a:r>
              <a:rPr lang="en-US" i="1" dirty="0" smtClean="0"/>
              <a:t>Requires efficient,</a:t>
            </a:r>
            <a:r>
              <a:rPr lang="en-US" i="1" dirty="0" smtClean="0"/>
              <a:t> thread-safe </a:t>
            </a:r>
            <a:r>
              <a:rPr lang="en-US" i="1" dirty="0" smtClean="0"/>
              <a:t>context ID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72200" y="3779520"/>
          <a:ext cx="1981200" cy="17068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206375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Context ID Allocation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r>
              <a:rPr lang="en-US" dirty="0" smtClean="0"/>
              <a:t>Extending to support </a:t>
            </a:r>
            <a:r>
              <a:rPr lang="en-US" dirty="0" err="1" smtClean="0"/>
              <a:t>MPI_Comm_create_group</a:t>
            </a:r>
            <a:endParaRPr lang="en-US" dirty="0" smtClean="0"/>
          </a:p>
          <a:p>
            <a:pPr lvl="1"/>
            <a:r>
              <a:rPr lang="en-US" dirty="0" smtClean="0"/>
              <a:t>Use a “tagged,” group-collective </a:t>
            </a:r>
            <a:r>
              <a:rPr lang="en-US" dirty="0" err="1" smtClean="0"/>
              <a:t>allreduce</a:t>
            </a:r>
            <a:endParaRPr lang="en-US" dirty="0" smtClean="0"/>
          </a:p>
          <a:p>
            <a:pPr lvl="1"/>
            <a:r>
              <a:rPr lang="en-US" dirty="0" smtClean="0"/>
              <a:t>Tag is shifted into a tagged collectives tag space by setting a high bit</a:t>
            </a:r>
          </a:p>
          <a:p>
            <a:pPr lvl="1"/>
            <a:r>
              <a:rPr lang="en-US" dirty="0" smtClean="0"/>
              <a:t>Avoids conflicts with point-to-point messages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480" y="972741"/>
            <a:ext cx="7432320" cy="18466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rtlCol="0" anchor="ctr" anchorCtr="0">
            <a:spAutoFit/>
          </a:bodyPr>
          <a:lstStyle/>
          <a:p>
            <a:pPr marL="457200" indent="-457200"/>
            <a:r>
              <a:rPr lang="en-US" sz="1600" dirty="0" err="1" smtClean="0">
                <a:latin typeface="Monaco"/>
                <a:cs typeface="Monaco"/>
              </a:rPr>
              <a:t>ctxid_mask[MAX_CTXID</a:t>
            </a:r>
            <a:r>
              <a:rPr lang="en-US" sz="1600" dirty="0" smtClean="0">
                <a:latin typeface="Monaco"/>
                <a:cs typeface="Monaco"/>
              </a:rPr>
              <a:t>] = { 1, 1, … }</a:t>
            </a:r>
            <a:endParaRPr lang="en-US" sz="1600" dirty="0" smtClean="0">
              <a:latin typeface="Monaco"/>
              <a:cs typeface="Monaco"/>
            </a:endParaRPr>
          </a:p>
          <a:p>
            <a:pPr marL="457200" indent="-457200"/>
            <a:endParaRPr lang="en-US" sz="1600" dirty="0" smtClean="0">
              <a:latin typeface="Monaco"/>
              <a:cs typeface="Monaco"/>
            </a:endParaRPr>
          </a:p>
          <a:p>
            <a:pPr marL="457200" indent="-457200"/>
            <a:endParaRPr lang="en-US" sz="1600" dirty="0" smtClean="0">
              <a:latin typeface="Monaco"/>
              <a:cs typeface="Monaco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>
                <a:latin typeface="Monaco"/>
                <a:cs typeface="Monaco"/>
              </a:rPr>
              <a:t>my_cid_avail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= reserve( </a:t>
            </a:r>
            <a:r>
              <a:rPr lang="en-US" sz="1600" dirty="0" err="1" smtClean="0">
                <a:latin typeface="Monaco"/>
                <a:cs typeface="Monaco"/>
              </a:rPr>
              <a:t>ctxid_mask</a:t>
            </a:r>
            <a:r>
              <a:rPr lang="en-US" sz="1600" dirty="0" smtClean="0">
                <a:latin typeface="Monaco"/>
                <a:cs typeface="Monaco"/>
              </a:rPr>
              <a:t> 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>
                <a:latin typeface="Monaco"/>
                <a:cs typeface="Monaco"/>
              </a:rPr>
              <a:t>cid_avail</a:t>
            </a:r>
            <a:r>
              <a:rPr lang="en-US" sz="1600" dirty="0" smtClean="0">
                <a:latin typeface="Monaco"/>
                <a:cs typeface="Monaco"/>
              </a:rPr>
              <a:t> = Allreduce( </a:t>
            </a:r>
            <a:r>
              <a:rPr lang="en-US" sz="1600" dirty="0" err="1" smtClean="0">
                <a:latin typeface="Monaco"/>
                <a:cs typeface="Monaco"/>
              </a:rPr>
              <a:t>my_cid_avail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err="1" smtClean="0">
                <a:latin typeface="Monaco"/>
                <a:cs typeface="Monaco"/>
              </a:rPr>
              <a:t>parent_comm</a:t>
            </a:r>
            <a:r>
              <a:rPr lang="en-US" sz="1600" dirty="0" smtClean="0">
                <a:latin typeface="Monaco"/>
                <a:cs typeface="Monaco"/>
              </a:rPr>
              <a:t> 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>
                <a:latin typeface="Monaco"/>
                <a:cs typeface="Monaco"/>
              </a:rPr>
              <a:t>my_cid</a:t>
            </a:r>
            <a:r>
              <a:rPr lang="en-US" sz="1600" dirty="0" smtClean="0">
                <a:latin typeface="Monaco"/>
                <a:cs typeface="Monaco"/>
              </a:rPr>
              <a:t> = select( </a:t>
            </a:r>
            <a:r>
              <a:rPr lang="en-US" sz="1600" dirty="0" err="1" smtClean="0">
                <a:latin typeface="Monaco"/>
                <a:cs typeface="Monaco"/>
              </a:rPr>
              <a:t>cid_avail</a:t>
            </a:r>
            <a:r>
              <a:rPr lang="en-US" sz="1600" dirty="0" smtClean="0">
                <a:latin typeface="Monaco"/>
                <a:cs typeface="Monaco"/>
              </a:rPr>
              <a:t> )</a:t>
            </a:r>
            <a:endParaRPr lang="en-US" sz="1600" dirty="0">
              <a:latin typeface="Monaco"/>
              <a:cs typeface="Monaco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3439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/>
                <a:gridCol w="441960"/>
                <a:gridCol w="441960"/>
                <a:gridCol w="441960"/>
                <a:gridCol w="441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390900" y="3439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/>
                <a:gridCol w="441960"/>
                <a:gridCol w="441960"/>
                <a:gridCol w="441960"/>
                <a:gridCol w="441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71800" y="343916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&amp;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8800" y="3439160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-&gt;</a:t>
            </a:r>
            <a:endParaRPr lang="en-US" dirty="0">
              <a:latin typeface="Menlo Regular"/>
              <a:cs typeface="Menlo Regula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6000" y="3439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/>
                <a:gridCol w="441960"/>
                <a:gridCol w="441960"/>
                <a:gridCol w="441960"/>
                <a:gridCol w="441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3048000"/>
            <a:ext cx="213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</a:t>
            </a:r>
            <a:r>
              <a:rPr lang="en-US" dirty="0" smtClean="0"/>
              <a:t>0, </a:t>
            </a:r>
            <a:r>
              <a:rPr lang="en-US" dirty="0" err="1" smtClean="0"/>
              <a:t>my_cid_avail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048000"/>
            <a:ext cx="213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</a:t>
            </a:r>
            <a:r>
              <a:rPr lang="en-US" dirty="0" smtClean="0"/>
              <a:t>1, </a:t>
            </a:r>
            <a:r>
              <a:rPr lang="en-US" dirty="0" err="1" smtClean="0"/>
              <a:t>my_cid_avail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3048000"/>
            <a:ext cx="17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Allocation 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Successful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Deadlock avoidance:</a:t>
            </a:r>
          </a:p>
          <a:p>
            <a:pPr lvl="1"/>
            <a:r>
              <a:rPr lang="en-US" dirty="0" smtClean="0"/>
              <a:t>Reserve( ) must be non-blocking, if mask is unavailable get dummy value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void blocking indefinitely in </a:t>
            </a:r>
            <a:r>
              <a:rPr lang="en-US" dirty="0" err="1" smtClean="0"/>
              <a:t>Allreduce</a:t>
            </a:r>
            <a:r>
              <a:rPr lang="en-US" dirty="0" smtClean="0"/>
              <a:t>, may </a:t>
            </a:r>
            <a:r>
              <a:rPr lang="en-US" dirty="0" smtClean="0"/>
              <a:t>require multiple attempts</a:t>
            </a:r>
            <a:endParaRPr lang="en-US" dirty="0" smtClean="0"/>
          </a:p>
          <a:p>
            <a:r>
              <a:rPr lang="en-US" dirty="0" err="1" smtClean="0"/>
              <a:t>Livelock</a:t>
            </a:r>
            <a:r>
              <a:rPr lang="en-US" dirty="0" smtClean="0"/>
              <a:t> avoidance:</a:t>
            </a:r>
          </a:p>
          <a:p>
            <a:pPr lvl="1"/>
            <a:r>
              <a:rPr lang="en-US" dirty="0" smtClean="0"/>
              <a:t>All threads in group must acquire mask to </a:t>
            </a:r>
            <a:r>
              <a:rPr lang="en-US" dirty="0" smtClean="0"/>
              <a:t>allocate – data race</a:t>
            </a:r>
            <a:endParaRPr lang="en-US" dirty="0" smtClean="0"/>
          </a:p>
          <a:p>
            <a:pPr lvl="1"/>
            <a:r>
              <a:rPr lang="en-US" dirty="0" smtClean="0"/>
              <a:t>MPI_CC: Prioritize based on parent communicator context id</a:t>
            </a:r>
          </a:p>
          <a:p>
            <a:pPr lvl="1"/>
            <a:r>
              <a:rPr lang="en-US" dirty="0" smtClean="0"/>
              <a:t>MPI_CCG: Prioritize based on &lt; context id, tag &gt; pair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480" y="972741"/>
            <a:ext cx="7432320" cy="18466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rtlCol="0" anchor="ctr" anchorCtr="0">
            <a:spAutoFit/>
          </a:bodyPr>
          <a:lstStyle/>
          <a:p>
            <a:pPr marL="457200" indent="-457200"/>
            <a:r>
              <a:rPr lang="en-US" sz="1600" dirty="0" err="1" smtClean="0">
                <a:latin typeface="Monaco"/>
                <a:cs typeface="Monaco"/>
              </a:rPr>
              <a:t>ctxid_mask[MAX_CTXID</a:t>
            </a:r>
            <a:r>
              <a:rPr lang="en-US" sz="1600" dirty="0" smtClean="0">
                <a:latin typeface="Monaco"/>
                <a:cs typeface="Monaco"/>
              </a:rPr>
              <a:t>] = { 1, 1, … }</a:t>
            </a:r>
          </a:p>
          <a:p>
            <a:pPr marL="457200" indent="-457200"/>
            <a:endParaRPr lang="en-US" sz="1600" dirty="0" smtClean="0">
              <a:latin typeface="Monaco"/>
              <a:cs typeface="Monaco"/>
            </a:endParaRPr>
          </a:p>
          <a:p>
            <a:pPr marL="457200" indent="-457200"/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while (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my_cid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 == 0)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>
                <a:latin typeface="Monaco"/>
                <a:cs typeface="Monaco"/>
              </a:rPr>
              <a:t>my_cid_avail</a:t>
            </a:r>
            <a:r>
              <a:rPr lang="en-US" sz="1600" dirty="0" smtClean="0">
                <a:latin typeface="Monaco"/>
                <a:cs typeface="Monaco"/>
              </a:rPr>
              <a:t> = reserve( </a:t>
            </a:r>
            <a:r>
              <a:rPr lang="en-US" sz="1600" dirty="0" err="1" smtClean="0">
                <a:latin typeface="Monaco"/>
                <a:cs typeface="Monaco"/>
              </a:rPr>
              <a:t>ctxid_mask</a:t>
            </a:r>
            <a:r>
              <a:rPr lang="en-US" sz="1600" dirty="0" smtClean="0">
                <a:latin typeface="Monaco"/>
                <a:cs typeface="Monaco"/>
              </a:rPr>
              <a:t> 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>
                <a:latin typeface="Monaco"/>
                <a:cs typeface="Monaco"/>
              </a:rPr>
              <a:t>cid_avail</a:t>
            </a:r>
            <a:r>
              <a:rPr lang="en-US" sz="1600" dirty="0" smtClean="0">
                <a:latin typeface="Monaco"/>
                <a:cs typeface="Monaco"/>
              </a:rPr>
              <a:t> = Allreduce( </a:t>
            </a:r>
            <a:r>
              <a:rPr lang="en-US" sz="1600" dirty="0" err="1" smtClean="0">
                <a:latin typeface="Monaco"/>
                <a:cs typeface="Monaco"/>
              </a:rPr>
              <a:t>my_cid_avail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err="1" smtClean="0">
                <a:latin typeface="Monaco"/>
                <a:cs typeface="Monaco"/>
              </a:rPr>
              <a:t>parent_comm</a:t>
            </a:r>
            <a:r>
              <a:rPr lang="en-US" sz="1600" dirty="0" smtClean="0">
                <a:latin typeface="Monaco"/>
                <a:cs typeface="Monaco"/>
              </a:rPr>
              <a:t> 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err="1" smtClean="0">
                <a:latin typeface="Monaco"/>
                <a:cs typeface="Monaco"/>
              </a:rPr>
              <a:t>my_cid</a:t>
            </a:r>
            <a:r>
              <a:rPr lang="en-US" sz="1600" dirty="0" smtClean="0">
                <a:latin typeface="Monaco"/>
                <a:cs typeface="Monaco"/>
              </a:rPr>
              <a:t> = select( </a:t>
            </a:r>
            <a:r>
              <a:rPr lang="en-US" sz="1600" dirty="0" err="1" smtClean="0">
                <a:latin typeface="Monaco"/>
                <a:cs typeface="Monaco"/>
              </a:rPr>
              <a:t>cid_avail</a:t>
            </a:r>
            <a:r>
              <a:rPr lang="en-US" sz="1600" dirty="0" smtClean="0">
                <a:latin typeface="Monaco"/>
                <a:cs typeface="Monaco"/>
              </a:rPr>
              <a:t> )</a:t>
            </a:r>
            <a:endParaRPr lang="en-US" sz="1600" dirty="0">
              <a:latin typeface="Monaco"/>
              <a:cs typeface="Monaco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3439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/>
                <a:gridCol w="441960"/>
                <a:gridCol w="441960"/>
                <a:gridCol w="441960"/>
                <a:gridCol w="441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90900" y="3439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/>
                <a:gridCol w="441960"/>
                <a:gridCol w="441960"/>
                <a:gridCol w="441960"/>
                <a:gridCol w="441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71800" y="343916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&amp;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3439160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-&gt;</a:t>
            </a:r>
            <a:endParaRPr lang="en-US" dirty="0">
              <a:latin typeface="Menlo Regular"/>
              <a:cs typeface="Menlo Regular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0" y="3439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/>
                <a:gridCol w="441960"/>
                <a:gridCol w="441960"/>
                <a:gridCol w="441960"/>
                <a:gridCol w="441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2000" y="3048000"/>
            <a:ext cx="213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</a:t>
            </a:r>
            <a:r>
              <a:rPr lang="en-US" dirty="0" smtClean="0"/>
              <a:t>0, </a:t>
            </a:r>
            <a:r>
              <a:rPr lang="en-US" dirty="0" err="1" smtClean="0"/>
              <a:t>my_cid_avail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3048000"/>
            <a:ext cx="213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</a:t>
            </a:r>
            <a:r>
              <a:rPr lang="en-US" dirty="0" smtClean="0"/>
              <a:t>1, </a:t>
            </a:r>
            <a:r>
              <a:rPr lang="en-US" dirty="0" err="1" smtClean="0"/>
              <a:t>my_cid_avail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3048000"/>
            <a:ext cx="17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Allocation 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Context ID Allocation Algorithm (MPICH Var.)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8229600" cy="3916363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Menlo Regular"/>
                <a:cs typeface="Menlo Regular"/>
              </a:rPr>
              <a:t>/* Input: </a:t>
            </a:r>
            <a:r>
              <a:rPr lang="en-US" sz="1200" b="1" dirty="0" err="1" smtClean="0">
                <a:latin typeface="Menlo Regular"/>
                <a:cs typeface="Menlo Regular"/>
              </a:rPr>
              <a:t>my_comm</a:t>
            </a:r>
            <a:r>
              <a:rPr lang="en-US" sz="1200" b="1" dirty="0" smtClean="0">
                <a:latin typeface="Menlo Regular"/>
                <a:cs typeface="Menlo Regular"/>
              </a:rPr>
              <a:t>, </a:t>
            </a:r>
            <a:r>
              <a:rPr lang="en-US" sz="1200" b="1" dirty="0" err="1" smtClean="0">
                <a:latin typeface="Menlo Regular"/>
                <a:cs typeface="Menlo Regular"/>
              </a:rPr>
              <a:t>my_group</a:t>
            </a:r>
            <a:r>
              <a:rPr lang="en-US" sz="1200" b="1" dirty="0" smtClean="0">
                <a:latin typeface="Menlo Regular"/>
                <a:cs typeface="Menlo Regular"/>
              </a:rPr>
              <a:t>, </a:t>
            </a:r>
            <a:r>
              <a:rPr lang="en-US" sz="1200" b="1" dirty="0" err="1" smtClean="0">
                <a:latin typeface="Menlo Regular"/>
                <a:cs typeface="Menlo Regular"/>
              </a:rPr>
              <a:t>my_tag</a:t>
            </a:r>
            <a:r>
              <a:rPr lang="en-US" sz="1200" b="1" dirty="0" smtClean="0">
                <a:latin typeface="Menlo Regular"/>
                <a:cs typeface="Menlo Regular"/>
              </a:rPr>
              <a:t>. Output: integer context ID */</a:t>
            </a:r>
          </a:p>
          <a:p>
            <a:pPr>
              <a:buNone/>
            </a:pPr>
            <a:r>
              <a:rPr lang="en-US" sz="1200" b="1" dirty="0" smtClean="0">
                <a:latin typeface="Menlo Regular"/>
                <a:cs typeface="Menlo Regular"/>
              </a:rPr>
              <a:t>/* Shared variables ( shared by threads at a each process ) */</a:t>
            </a:r>
          </a:p>
          <a:p>
            <a:pPr>
              <a:buNone/>
            </a:pPr>
            <a:r>
              <a:rPr lang="en-US" sz="1200" dirty="0" err="1" smtClean="0">
                <a:latin typeface="Menlo Regular"/>
                <a:cs typeface="Menlo Regular"/>
              </a:rPr>
              <a:t>mask[MAX_CTXID</a:t>
            </a:r>
            <a:r>
              <a:rPr lang="en-US" sz="1200" dirty="0" smtClean="0">
                <a:latin typeface="Menlo Regular"/>
                <a:cs typeface="Menlo Regular"/>
              </a:rPr>
              <a:t>] = { 1 }		/* Bit array, indicates if </a:t>
            </a:r>
            <a:r>
              <a:rPr lang="en-US" sz="1200" dirty="0" err="1" smtClean="0">
                <a:latin typeface="Menlo Regular"/>
                <a:cs typeface="Menlo Regular"/>
              </a:rPr>
              <a:t>ctx</a:t>
            </a:r>
            <a:r>
              <a:rPr lang="en-US" sz="1200" dirty="0" smtClean="0">
                <a:latin typeface="Menlo Regular"/>
                <a:cs typeface="Menlo Regular"/>
              </a:rPr>
              <a:t> ID is free */</a:t>
            </a:r>
          </a:p>
          <a:p>
            <a:pPr>
              <a:buNone/>
            </a:pPr>
            <a:r>
              <a:rPr lang="en-US" sz="1200" dirty="0" err="1" smtClean="0">
                <a:latin typeface="Menlo Regular"/>
                <a:cs typeface="Menlo Regular"/>
              </a:rPr>
              <a:t>mask_in_use</a:t>
            </a:r>
            <a:r>
              <a:rPr lang="en-US" sz="1200" dirty="0" smtClean="0">
                <a:latin typeface="Menlo Regular"/>
                <a:cs typeface="Menlo Regular"/>
              </a:rPr>
              <a:t> = 0 			/* Flag, indicates if mask is in use */</a:t>
            </a:r>
          </a:p>
          <a:p>
            <a:pPr>
              <a:buNone/>
            </a:pPr>
            <a:r>
              <a:rPr lang="en-US" sz="1200" dirty="0" err="1" smtClean="0">
                <a:latin typeface="Menlo Regular"/>
                <a:cs typeface="Menlo Regular"/>
              </a:rPr>
              <a:t>lowest_ctx_id</a:t>
            </a:r>
            <a:r>
              <a:rPr lang="en-US" sz="1200" dirty="0" smtClean="0">
                <a:latin typeface="Menlo Regular"/>
                <a:cs typeface="Menlo Regular"/>
              </a:rPr>
              <a:t> = MAXINT, </a:t>
            </a:r>
            <a:r>
              <a:rPr lang="en-US" sz="1200" dirty="0" err="1" smtClean="0">
                <a:latin typeface="Menlo Regular"/>
                <a:cs typeface="Menlo Regular"/>
              </a:rPr>
              <a:t>lowest_tag</a:t>
            </a:r>
            <a:r>
              <a:rPr lang="en-US" sz="1200" dirty="0" smtClean="0">
                <a:latin typeface="Menlo Regular"/>
                <a:cs typeface="Menlo Regular"/>
              </a:rPr>
              <a:t>	/* Indicates which thread has priority */</a:t>
            </a:r>
          </a:p>
          <a:p>
            <a:pPr>
              <a:buNone/>
            </a:pPr>
            <a:endParaRPr lang="en-US" sz="1200" b="1" dirty="0" smtClean="0">
              <a:latin typeface="Menlo Regular"/>
              <a:cs typeface="Menlo Regular"/>
            </a:endParaRPr>
          </a:p>
          <a:p>
            <a:pPr>
              <a:buNone/>
            </a:pPr>
            <a:r>
              <a:rPr lang="en-US" sz="1200" b="1" dirty="0" smtClean="0">
                <a:latin typeface="Menlo Regular"/>
                <a:cs typeface="Menlo Regular"/>
              </a:rPr>
              <a:t>/* Private variables ( not shared across threads ) */</a:t>
            </a:r>
          </a:p>
          <a:p>
            <a:pPr>
              <a:buNone/>
            </a:pPr>
            <a:r>
              <a:rPr lang="en-US" sz="1200" dirty="0" err="1" smtClean="0">
                <a:latin typeface="Menlo Regular"/>
                <a:cs typeface="Menlo Regular"/>
              </a:rPr>
              <a:t>local_mask[MAX_CTXID</a:t>
            </a:r>
            <a:r>
              <a:rPr lang="en-US" sz="1200" dirty="0" smtClean="0">
                <a:latin typeface="Menlo Regular"/>
                <a:cs typeface="Menlo Regular"/>
              </a:rPr>
              <a:t>]		/* Thread private copy of the mask */</a:t>
            </a:r>
          </a:p>
          <a:p>
            <a:pPr>
              <a:buNone/>
            </a:pPr>
            <a:r>
              <a:rPr lang="en-US" sz="1200" dirty="0" err="1" smtClean="0">
                <a:latin typeface="Menlo Regular"/>
                <a:cs typeface="Menlo Regular"/>
              </a:rPr>
              <a:t>i_own_the_mask</a:t>
            </a:r>
            <a:r>
              <a:rPr lang="en-US" sz="1200" dirty="0" smtClean="0">
                <a:latin typeface="Menlo Regular"/>
                <a:cs typeface="Menlo Regular"/>
              </a:rPr>
              <a:t> = 0 			/* Flag indicating if this thread holds mask */</a:t>
            </a:r>
          </a:p>
          <a:p>
            <a:pPr>
              <a:buNone/>
            </a:pPr>
            <a:r>
              <a:rPr lang="en-US" sz="1200" dirty="0" err="1" smtClean="0">
                <a:latin typeface="Menlo Regular"/>
                <a:cs typeface="Menlo Regular"/>
              </a:rPr>
              <a:t>context_id</a:t>
            </a:r>
            <a:r>
              <a:rPr lang="en-US" sz="1200" dirty="0" smtClean="0">
                <a:latin typeface="Menlo Regular"/>
                <a:cs typeface="Menlo Regular"/>
              </a:rPr>
              <a:t> = 0			/* Output context ID */</a:t>
            </a:r>
          </a:p>
          <a:p>
            <a:pPr>
              <a:buNone/>
            </a:pPr>
            <a:endParaRPr lang="en-US" sz="1200" dirty="0" smtClean="0">
              <a:latin typeface="Menlo Regular"/>
              <a:cs typeface="Menlo Regular"/>
            </a:endParaRPr>
          </a:p>
          <a:p>
            <a:pPr>
              <a:buNone/>
            </a:pPr>
            <a:r>
              <a:rPr lang="en-US" sz="1200" b="1" dirty="0" smtClean="0">
                <a:latin typeface="Menlo Regular"/>
                <a:cs typeface="Menlo Regular"/>
              </a:rPr>
              <a:t>/* Allocation loop */</a:t>
            </a:r>
          </a:p>
          <a:p>
            <a:pPr>
              <a:buNone/>
            </a:pPr>
            <a:r>
              <a:rPr lang="en-US" sz="1200" dirty="0" smtClean="0">
                <a:latin typeface="Menlo Regular"/>
                <a:cs typeface="Menlo Regular"/>
              </a:rPr>
              <a:t>while ( </a:t>
            </a:r>
            <a:r>
              <a:rPr lang="en-US" sz="1200" dirty="0" err="1" smtClean="0">
                <a:latin typeface="Menlo Regular"/>
                <a:cs typeface="Menlo Regular"/>
              </a:rPr>
              <a:t>context_id</a:t>
            </a:r>
            <a:r>
              <a:rPr lang="en-US" sz="1200" dirty="0" smtClean="0">
                <a:latin typeface="Menlo Regular"/>
                <a:cs typeface="Menlo Regular"/>
              </a:rPr>
              <a:t> == 0 ) {</a:t>
            </a:r>
          </a:p>
          <a:p>
            <a:pPr>
              <a:buNone/>
            </a:pPr>
            <a:r>
              <a:rPr lang="en-US" sz="1200" dirty="0" smtClean="0">
                <a:latin typeface="Menlo Regular"/>
                <a:cs typeface="Menlo Regular"/>
              </a:rPr>
              <a:t>	</a:t>
            </a:r>
            <a:r>
              <a:rPr lang="en-US" sz="1200" dirty="0" err="1" smtClean="0">
                <a:latin typeface="Menlo Regular"/>
                <a:cs typeface="Menlo Regular"/>
              </a:rPr>
              <a:t>reserve_mask</a:t>
            </a:r>
            <a:r>
              <a:rPr lang="en-US" sz="1200" dirty="0" smtClean="0">
                <a:latin typeface="Menlo Regular"/>
                <a:cs typeface="Menlo Regular"/>
              </a:rPr>
              <a:t>( )</a:t>
            </a:r>
          </a:p>
          <a:p>
            <a:pPr>
              <a:buNone/>
            </a:pPr>
            <a:r>
              <a:rPr lang="en-US" sz="1200" dirty="0" smtClean="0">
                <a:latin typeface="Menlo Regular"/>
                <a:cs typeface="Menlo Regular"/>
              </a:rPr>
              <a:t>	</a:t>
            </a:r>
            <a:r>
              <a:rPr lang="en-US" sz="1200" dirty="0" err="1" smtClean="0">
                <a:latin typeface="Menlo Regular"/>
                <a:cs typeface="Menlo Regular"/>
              </a:rPr>
              <a:t>MPIR_Allreduce_group</a:t>
            </a:r>
            <a:r>
              <a:rPr lang="en-US" sz="1200" dirty="0" smtClean="0">
                <a:latin typeface="Menlo Regular"/>
                <a:cs typeface="Menlo Regular"/>
              </a:rPr>
              <a:t> ( </a:t>
            </a:r>
            <a:r>
              <a:rPr lang="en-US" sz="1200" dirty="0" err="1" smtClean="0">
                <a:latin typeface="Menlo Regular"/>
                <a:cs typeface="Menlo Regular"/>
              </a:rPr>
              <a:t>local_mask</a:t>
            </a:r>
            <a:r>
              <a:rPr lang="en-US" sz="1200" dirty="0" smtClean="0">
                <a:latin typeface="Menlo Regular"/>
                <a:cs typeface="Menlo Regular"/>
              </a:rPr>
              <a:t>, MPI_BAND, </a:t>
            </a:r>
            <a:r>
              <a:rPr lang="en-US" sz="1200" dirty="0" err="1" smtClean="0">
                <a:latin typeface="Menlo Regular"/>
                <a:cs typeface="Menlo Regular"/>
              </a:rPr>
              <a:t>my_comm</a:t>
            </a:r>
            <a:r>
              <a:rPr lang="en-US" sz="1200" dirty="0" smtClean="0">
                <a:latin typeface="Menlo Regular"/>
                <a:cs typeface="Menlo Regular"/>
              </a:rPr>
              <a:t>, </a:t>
            </a:r>
            <a:r>
              <a:rPr lang="en-US" sz="1200" dirty="0" err="1" smtClean="0">
                <a:latin typeface="Menlo Regular"/>
                <a:cs typeface="Menlo Regular"/>
              </a:rPr>
              <a:t>my_group</a:t>
            </a:r>
            <a:r>
              <a:rPr lang="en-US" sz="1200" dirty="0" smtClean="0">
                <a:latin typeface="Menlo Regular"/>
                <a:cs typeface="Menlo Regular"/>
              </a:rPr>
              <a:t>, </a:t>
            </a:r>
            <a:r>
              <a:rPr lang="en-US" sz="1200" dirty="0" err="1" smtClean="0">
                <a:latin typeface="Menlo Regular"/>
                <a:cs typeface="Menlo Regular"/>
              </a:rPr>
              <a:t>my_tag</a:t>
            </a:r>
            <a:r>
              <a:rPr lang="en-US" sz="1200" dirty="0" smtClean="0">
                <a:latin typeface="Menlo Regular"/>
                <a:cs typeface="Menlo Regular"/>
              </a:rPr>
              <a:t> )</a:t>
            </a:r>
          </a:p>
          <a:p>
            <a:pPr>
              <a:buNone/>
            </a:pPr>
            <a:r>
              <a:rPr lang="en-US" sz="1200" dirty="0" smtClean="0">
                <a:latin typeface="Menlo Regular"/>
                <a:cs typeface="Menlo Regular"/>
              </a:rPr>
              <a:t>	</a:t>
            </a:r>
            <a:r>
              <a:rPr lang="en-US" sz="1200" dirty="0" err="1" smtClean="0">
                <a:latin typeface="Menlo Regular"/>
                <a:cs typeface="Menlo Regular"/>
              </a:rPr>
              <a:t>select_ctx_id</a:t>
            </a:r>
            <a:r>
              <a:rPr lang="en-US" sz="1200" dirty="0" smtClean="0">
                <a:latin typeface="Menlo Regular"/>
                <a:cs typeface="Menlo Regular"/>
              </a:rPr>
              <a:t>( )</a:t>
            </a:r>
          </a:p>
          <a:p>
            <a:pPr>
              <a:buNone/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3817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/>
                <a:gridCol w="441960"/>
                <a:gridCol w="441960"/>
                <a:gridCol w="441960"/>
                <a:gridCol w="441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90900" y="13817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/>
                <a:gridCol w="441960"/>
                <a:gridCol w="441960"/>
                <a:gridCol w="441960"/>
                <a:gridCol w="441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71800" y="138176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&amp;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1381760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-&gt;</a:t>
            </a:r>
            <a:endParaRPr lang="en-US" dirty="0">
              <a:latin typeface="Menlo Regular"/>
              <a:cs typeface="Menlo Regular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0" y="13817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/>
                <a:gridCol w="441960"/>
                <a:gridCol w="441960"/>
                <a:gridCol w="441960"/>
                <a:gridCol w="441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71600" y="990600"/>
            <a:ext cx="81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990600"/>
            <a:ext cx="81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990600"/>
            <a:ext cx="17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Allocation 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Context ID Allocation Algorithm, reserve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5287963"/>
          </a:xfrm>
        </p:spPr>
        <p:txBody>
          <a:bodyPr/>
          <a:lstStyle/>
          <a:p>
            <a:pPr>
              <a:buNone/>
            </a:pPr>
            <a:endParaRPr lang="en-US" sz="1600" b="1" dirty="0" smtClean="0">
              <a:latin typeface="Menlo Regular"/>
              <a:cs typeface="Menlo Regular"/>
            </a:endParaRPr>
          </a:p>
          <a:p>
            <a:pPr>
              <a:buNone/>
            </a:pPr>
            <a:endParaRPr lang="en-US" sz="1600" b="1" dirty="0" smtClean="0">
              <a:latin typeface="Menlo Regular"/>
              <a:cs typeface="Menlo Regular"/>
            </a:endParaRPr>
          </a:p>
          <a:p>
            <a:pPr>
              <a:buNone/>
            </a:pPr>
            <a:endParaRPr lang="en-US" sz="1600" b="1" dirty="0" smtClean="0">
              <a:latin typeface="Menlo Regular"/>
              <a:cs typeface="Menlo Regular"/>
            </a:endParaRPr>
          </a:p>
          <a:p>
            <a:pPr>
              <a:buNone/>
            </a:pPr>
            <a:endParaRPr lang="en-US" sz="1600" b="1" dirty="0" smtClean="0">
              <a:latin typeface="Menlo Regular"/>
              <a:cs typeface="Menlo Regular"/>
            </a:endParaRPr>
          </a:p>
          <a:p>
            <a:pPr>
              <a:buNone/>
            </a:pPr>
            <a:endParaRPr lang="en-US" sz="1600" b="1" dirty="0" smtClean="0">
              <a:latin typeface="Menlo Regular"/>
              <a:cs typeface="Menlo Regular"/>
            </a:endParaRPr>
          </a:p>
          <a:p>
            <a:pPr>
              <a:buNone/>
            </a:pPr>
            <a:r>
              <a:rPr lang="en-US" sz="1600" b="1" dirty="0" err="1" smtClean="0">
                <a:latin typeface="Menlo Regular"/>
                <a:cs typeface="Menlo Regular"/>
              </a:rPr>
              <a:t>reserve_mask</a:t>
            </a:r>
            <a:r>
              <a:rPr lang="en-US" sz="1600" dirty="0" smtClean="0">
                <a:latin typeface="Menlo Regular"/>
                <a:cs typeface="Menlo Regular"/>
              </a:rPr>
              <a:t>( ) {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</a:t>
            </a:r>
            <a:r>
              <a:rPr lang="en-US" sz="1600" dirty="0" err="1" smtClean="0">
                <a:latin typeface="Menlo Regular"/>
                <a:cs typeface="Menlo Regular"/>
              </a:rPr>
              <a:t>Mutex_lock</a:t>
            </a:r>
            <a:r>
              <a:rPr lang="en-US" sz="1600" dirty="0" smtClean="0">
                <a:latin typeface="Menlo Regular"/>
                <a:cs typeface="Menlo Regular"/>
              </a:rPr>
              <a:t>( )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if ( </a:t>
            </a:r>
            <a:r>
              <a:rPr lang="en-US" sz="1600" dirty="0" err="1" smtClean="0">
                <a:latin typeface="Menlo Regular"/>
                <a:cs typeface="Menlo Regular"/>
              </a:rPr>
              <a:t>have_higher_priority</a:t>
            </a:r>
            <a:r>
              <a:rPr lang="en-US" sz="1600" dirty="0" smtClean="0">
                <a:latin typeface="Menlo Regular"/>
                <a:cs typeface="Menlo Regular"/>
              </a:rPr>
              <a:t>( ) ) {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    </a:t>
            </a:r>
            <a:r>
              <a:rPr lang="en-US" sz="1600" dirty="0" err="1" smtClean="0">
                <a:latin typeface="Menlo Regular"/>
                <a:cs typeface="Menlo Regular"/>
              </a:rPr>
              <a:t>lowest_ctx_id</a:t>
            </a:r>
            <a:r>
              <a:rPr lang="en-US" sz="1600" dirty="0" smtClean="0">
                <a:latin typeface="Menlo Regular"/>
                <a:cs typeface="Menlo Regular"/>
              </a:rPr>
              <a:t> = </a:t>
            </a:r>
            <a:r>
              <a:rPr lang="en-US" sz="1600" dirty="0" err="1" smtClean="0">
                <a:latin typeface="Menlo Regular"/>
                <a:cs typeface="Menlo Regular"/>
              </a:rPr>
              <a:t>my_comm</a:t>
            </a:r>
            <a:r>
              <a:rPr lang="en-US" sz="1600" dirty="0" smtClean="0">
                <a:latin typeface="Menlo Regular"/>
                <a:cs typeface="Menlo Regular"/>
              </a:rPr>
              <a:t>-&gt;</a:t>
            </a:r>
            <a:r>
              <a:rPr lang="en-US" sz="1600" dirty="0" err="1" smtClean="0">
                <a:latin typeface="Menlo Regular"/>
                <a:cs typeface="Menlo Regular"/>
              </a:rPr>
              <a:t>context_id</a:t>
            </a:r>
            <a:endParaRPr lang="en-US" sz="1600" dirty="0" smtClean="0">
              <a:latin typeface="Menlo Regular"/>
              <a:cs typeface="Menlo Regular"/>
            </a:endParaRP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    </a:t>
            </a:r>
            <a:r>
              <a:rPr lang="en-US" sz="1600" dirty="0" err="1" smtClean="0">
                <a:latin typeface="Menlo Regular"/>
                <a:cs typeface="Menlo Regular"/>
              </a:rPr>
              <a:t>lowest_tag</a:t>
            </a:r>
            <a:r>
              <a:rPr lang="en-US" sz="1600" dirty="0" smtClean="0">
                <a:latin typeface="Menlo Regular"/>
                <a:cs typeface="Menlo Regular"/>
              </a:rPr>
              <a:t> = </a:t>
            </a:r>
            <a:r>
              <a:rPr lang="en-US" sz="1600" dirty="0" err="1" smtClean="0">
                <a:latin typeface="Menlo Regular"/>
                <a:cs typeface="Menlo Regular"/>
              </a:rPr>
              <a:t>my_tag</a:t>
            </a:r>
            <a:endParaRPr lang="en-US" sz="1600" dirty="0" smtClean="0">
              <a:latin typeface="Menlo Regular"/>
              <a:cs typeface="Menlo Regular"/>
            </a:endParaRP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} 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if ( !</a:t>
            </a:r>
            <a:r>
              <a:rPr lang="en-US" sz="1600" dirty="0" err="1" smtClean="0">
                <a:latin typeface="Menlo Regular"/>
                <a:cs typeface="Menlo Regular"/>
              </a:rPr>
              <a:t>mask_in_use</a:t>
            </a:r>
            <a:r>
              <a:rPr lang="en-US" sz="1600" dirty="0" smtClean="0">
                <a:latin typeface="Menlo Regular"/>
                <a:cs typeface="Menlo Regular"/>
              </a:rPr>
              <a:t> &amp;&amp; </a:t>
            </a:r>
            <a:r>
              <a:rPr lang="en-US" sz="1600" dirty="0" err="1" smtClean="0">
                <a:latin typeface="Menlo Regular"/>
                <a:cs typeface="Menlo Regular"/>
              </a:rPr>
              <a:t>have_priority</a:t>
            </a:r>
            <a:r>
              <a:rPr lang="en-US" sz="1600" dirty="0" smtClean="0">
                <a:latin typeface="Menlo Regular"/>
                <a:cs typeface="Menlo Regular"/>
              </a:rPr>
              <a:t>( ) ) {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    </a:t>
            </a:r>
            <a:r>
              <a:rPr lang="en-US" sz="1600" dirty="0" err="1" smtClean="0">
                <a:latin typeface="Menlo Regular"/>
                <a:cs typeface="Menlo Regular"/>
              </a:rPr>
              <a:t>local_mask</a:t>
            </a:r>
            <a:r>
              <a:rPr lang="en-US" sz="1600" dirty="0" smtClean="0">
                <a:latin typeface="Menlo Regular"/>
                <a:cs typeface="Menlo Regular"/>
              </a:rPr>
              <a:t> = mask, </a:t>
            </a:r>
            <a:r>
              <a:rPr lang="en-US" sz="1600" dirty="0" err="1" smtClean="0">
                <a:latin typeface="Menlo Regular"/>
                <a:cs typeface="Menlo Regular"/>
              </a:rPr>
              <a:t>mask_in_use</a:t>
            </a:r>
            <a:r>
              <a:rPr lang="en-US" sz="1600" dirty="0" smtClean="0">
                <a:latin typeface="Menlo Regular"/>
                <a:cs typeface="Menlo Regular"/>
              </a:rPr>
              <a:t> = 1, </a:t>
            </a:r>
            <a:r>
              <a:rPr lang="en-US" sz="1600" dirty="0" err="1" smtClean="0">
                <a:latin typeface="Menlo Regular"/>
                <a:cs typeface="Menlo Regular"/>
              </a:rPr>
              <a:t>i_own_the_mask</a:t>
            </a:r>
            <a:r>
              <a:rPr lang="en-US" sz="1600" dirty="0" smtClean="0">
                <a:latin typeface="Menlo Regular"/>
                <a:cs typeface="Menlo Regular"/>
              </a:rPr>
              <a:t> = 1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} else {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    </a:t>
            </a:r>
            <a:r>
              <a:rPr lang="en-US" sz="1600" dirty="0" err="1" smtClean="0">
                <a:latin typeface="Menlo Regular"/>
                <a:cs typeface="Menlo Regular"/>
              </a:rPr>
              <a:t>local_mask</a:t>
            </a:r>
            <a:r>
              <a:rPr lang="en-US" sz="1600" dirty="0" smtClean="0">
                <a:latin typeface="Menlo Regular"/>
                <a:cs typeface="Menlo Regular"/>
              </a:rPr>
              <a:t> = 0, </a:t>
            </a:r>
            <a:r>
              <a:rPr lang="en-US" sz="1600" dirty="0" err="1" smtClean="0">
                <a:latin typeface="Menlo Regular"/>
                <a:cs typeface="Menlo Regular"/>
              </a:rPr>
              <a:t>i_own_the_mask</a:t>
            </a:r>
            <a:r>
              <a:rPr lang="en-US" sz="1600" dirty="0" smtClean="0">
                <a:latin typeface="Menlo Regular"/>
                <a:cs typeface="Menlo Regular"/>
              </a:rPr>
              <a:t> = 0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</a:t>
            </a:r>
            <a:r>
              <a:rPr lang="en-US" sz="1600" dirty="0" err="1" smtClean="0">
                <a:latin typeface="Menlo Regular"/>
                <a:cs typeface="Menlo Regular"/>
              </a:rPr>
              <a:t>Mutex_unlock</a:t>
            </a:r>
            <a:r>
              <a:rPr lang="en-US" sz="1600" dirty="0" smtClean="0">
                <a:latin typeface="Menlo Regular"/>
                <a:cs typeface="Menlo Regular"/>
              </a:rPr>
              <a:t>( )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928807"/>
            <a:ext cx="2743200" cy="16619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rtlCol="0" anchor="ctr" anchorCtr="0">
            <a:spAutoFit/>
          </a:bodyPr>
          <a:lstStyle/>
          <a:p>
            <a:pPr marL="457200" indent="-457200"/>
            <a:r>
              <a:rPr lang="en-US" sz="1400" dirty="0" err="1" smtClean="0">
                <a:latin typeface="Monaco"/>
                <a:cs typeface="Monaco"/>
              </a:rPr>
              <a:t>mask[MAX_CTXID</a:t>
            </a:r>
            <a:r>
              <a:rPr lang="en-US" sz="1400" dirty="0" smtClean="0">
                <a:latin typeface="Monaco"/>
                <a:cs typeface="Monaco"/>
              </a:rPr>
              <a:t>]</a:t>
            </a:r>
          </a:p>
          <a:p>
            <a:pPr marL="457200" indent="-457200"/>
            <a:endParaRPr lang="en-US" sz="1400" dirty="0" smtClean="0">
              <a:latin typeface="Monaco"/>
              <a:cs typeface="Monaco"/>
            </a:endParaRPr>
          </a:p>
          <a:p>
            <a:pPr marL="457200" indent="-457200"/>
            <a:r>
              <a:rPr lang="en-US" sz="1400" dirty="0" smtClean="0">
                <a:latin typeface="Monaco"/>
                <a:cs typeface="Monaco"/>
              </a:rPr>
              <a:t>while (</a:t>
            </a:r>
            <a:r>
              <a:rPr lang="en-US" sz="1400" dirty="0" err="1" smtClean="0">
                <a:latin typeface="Monaco"/>
                <a:cs typeface="Monaco"/>
              </a:rPr>
              <a:t>my_cid</a:t>
            </a:r>
            <a:r>
              <a:rPr lang="en-US" sz="1400" dirty="0" smtClean="0">
                <a:latin typeface="Monaco"/>
                <a:cs typeface="Monaco"/>
              </a:rPr>
              <a:t> == 0)</a:t>
            </a:r>
          </a:p>
          <a:p>
            <a:pPr marL="573088" lvl="1" indent="-344488">
              <a:buFont typeface="+mj-lt"/>
              <a:buAutoNum type="arabicPeriod"/>
            </a:pP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Reserve( )</a:t>
            </a:r>
          </a:p>
          <a:p>
            <a:pPr marL="573088" lvl="1" indent="-344488">
              <a:buFont typeface="+mj-lt"/>
              <a:buAutoNum type="arabicPeriod"/>
            </a:pPr>
            <a:r>
              <a:rPr lang="en-US" sz="1400" dirty="0" err="1" smtClean="0">
                <a:latin typeface="Monaco"/>
                <a:cs typeface="Monaco"/>
              </a:rPr>
              <a:t>Allreduce</a:t>
            </a:r>
            <a:r>
              <a:rPr lang="en-US" sz="1400" dirty="0" smtClean="0">
                <a:latin typeface="Monaco"/>
                <a:cs typeface="Monaco"/>
              </a:rPr>
              <a:t>( )</a:t>
            </a:r>
          </a:p>
          <a:p>
            <a:pPr marL="573088" lvl="1" indent="-344488">
              <a:buFont typeface="+mj-lt"/>
              <a:buAutoNum type="arabicPeriod"/>
            </a:pPr>
            <a:r>
              <a:rPr lang="en-US" sz="1400" dirty="0" smtClean="0">
                <a:latin typeface="Monaco"/>
                <a:cs typeface="Monaco"/>
              </a:rPr>
              <a:t>Select( )</a:t>
            </a:r>
            <a:endParaRPr lang="en-US" sz="1400" dirty="0">
              <a:latin typeface="Monaco"/>
              <a:cs typeface="Monaco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71800" y="14579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/>
                <a:gridCol w="441960"/>
                <a:gridCol w="441960"/>
                <a:gridCol w="441960"/>
                <a:gridCol w="441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80899" y="1437138"/>
            <a:ext cx="139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local_mask</a:t>
            </a:r>
            <a:r>
              <a:rPr lang="en-US" dirty="0" smtClean="0"/>
              <a:t> =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Context ID Allocation Algorithm, </a:t>
            </a:r>
            <a:r>
              <a:rPr lang="en-US" dirty="0" err="1" smtClean="0"/>
              <a:t>Allreduce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495800"/>
            <a:ext cx="8229600" cy="1706563"/>
          </a:xfrm>
        </p:spPr>
        <p:txBody>
          <a:bodyPr/>
          <a:lstStyle/>
          <a:p>
            <a:pPr>
              <a:buNone/>
            </a:pPr>
            <a:r>
              <a:rPr lang="en-US" sz="1600" dirty="0" err="1" smtClean="0">
                <a:latin typeface="Menlo Regular"/>
                <a:cs typeface="Menlo Regular"/>
              </a:rPr>
              <a:t>ctx_id</a:t>
            </a:r>
            <a:r>
              <a:rPr lang="en-US" sz="1600" dirty="0" smtClean="0">
                <a:latin typeface="Menlo Regular"/>
                <a:cs typeface="Menlo Regular"/>
              </a:rPr>
              <a:t> = </a:t>
            </a:r>
            <a:r>
              <a:rPr lang="en-US" sz="1600" dirty="0" err="1" smtClean="0">
                <a:latin typeface="Menlo Regular"/>
                <a:cs typeface="Menlo Regular"/>
              </a:rPr>
              <a:t>MPIR_Allreduce_group</a:t>
            </a:r>
            <a:r>
              <a:rPr lang="en-US" sz="1600" dirty="0" smtClean="0">
                <a:latin typeface="Menlo Regular"/>
                <a:cs typeface="Menlo Regular"/>
              </a:rPr>
              <a:t> ( </a:t>
            </a:r>
            <a:r>
              <a:rPr lang="en-US" sz="1600" dirty="0" err="1" smtClean="0">
                <a:latin typeface="Menlo Regular"/>
                <a:cs typeface="Menlo Regular"/>
              </a:rPr>
              <a:t>local_mask</a:t>
            </a:r>
            <a:r>
              <a:rPr lang="en-US" sz="1600" dirty="0" smtClean="0">
                <a:latin typeface="Menlo Regular"/>
                <a:cs typeface="Menlo Regular"/>
              </a:rPr>
              <a:t>, MPI_BAND, </a:t>
            </a:r>
            <a:r>
              <a:rPr lang="en-US" sz="1600" dirty="0" err="1" smtClean="0">
                <a:latin typeface="Menlo Regular"/>
                <a:cs typeface="Menlo Regular"/>
              </a:rPr>
              <a:t>my_comm</a:t>
            </a:r>
            <a:r>
              <a:rPr lang="en-US" sz="1600" dirty="0" smtClean="0">
                <a:latin typeface="Menlo Regular"/>
                <a:cs typeface="Menlo Regular"/>
              </a:rPr>
              <a:t>,</a:t>
            </a:r>
          </a:p>
          <a:p>
            <a:pPr>
              <a:buNone/>
            </a:pPr>
            <a:r>
              <a:rPr lang="en-US" sz="1600" dirty="0" smtClean="0">
                <a:latin typeface="Menlo Regular"/>
                <a:cs typeface="Menlo Regular"/>
              </a:rPr>
              <a:t>                                </a:t>
            </a:r>
            <a:r>
              <a:rPr lang="en-US" sz="1600" dirty="0" err="1" smtClean="0">
                <a:latin typeface="Menlo Regular"/>
                <a:cs typeface="Menlo Regular"/>
              </a:rPr>
              <a:t>my_group</a:t>
            </a:r>
            <a:r>
              <a:rPr lang="en-US" sz="1600" dirty="0" smtClean="0">
                <a:latin typeface="Menlo Regular"/>
                <a:cs typeface="Menlo Regular"/>
              </a:rPr>
              <a:t>, </a:t>
            </a:r>
            <a:r>
              <a:rPr lang="en-US" sz="1600" dirty="0" err="1" smtClean="0">
                <a:latin typeface="Menlo Regular"/>
                <a:cs typeface="Menlo Regular"/>
              </a:rPr>
              <a:t>my_tag</a:t>
            </a:r>
            <a:r>
              <a:rPr lang="en-US" sz="1600" dirty="0" smtClean="0">
                <a:latin typeface="Menlo Regular"/>
                <a:cs typeface="Menlo Regular"/>
              </a:rPr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928807"/>
            <a:ext cx="2743200" cy="16619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 rtlCol="0" anchor="ctr" anchorCtr="0">
            <a:spAutoFit/>
          </a:bodyPr>
          <a:lstStyle/>
          <a:p>
            <a:pPr marL="457200" indent="-457200"/>
            <a:r>
              <a:rPr lang="en-US" sz="1400" dirty="0" err="1" smtClean="0">
                <a:latin typeface="Monaco"/>
                <a:cs typeface="Monaco"/>
              </a:rPr>
              <a:t>mask[MAX_CTXID</a:t>
            </a:r>
            <a:r>
              <a:rPr lang="en-US" sz="1400" dirty="0" smtClean="0">
                <a:latin typeface="Monaco"/>
                <a:cs typeface="Monaco"/>
              </a:rPr>
              <a:t>]</a:t>
            </a:r>
          </a:p>
          <a:p>
            <a:pPr marL="457200" indent="-457200"/>
            <a:endParaRPr lang="en-US" sz="1400" dirty="0" smtClean="0">
              <a:latin typeface="Monaco"/>
              <a:cs typeface="Monaco"/>
            </a:endParaRPr>
          </a:p>
          <a:p>
            <a:pPr marL="457200" indent="-457200"/>
            <a:r>
              <a:rPr lang="en-US" sz="1400" dirty="0" smtClean="0">
                <a:latin typeface="Monaco"/>
                <a:cs typeface="Monaco"/>
              </a:rPr>
              <a:t>while (</a:t>
            </a:r>
            <a:r>
              <a:rPr lang="en-US" sz="1400" dirty="0" err="1" smtClean="0">
                <a:latin typeface="Monaco"/>
                <a:cs typeface="Monaco"/>
              </a:rPr>
              <a:t>my_cid</a:t>
            </a:r>
            <a:r>
              <a:rPr lang="en-US" sz="1400" dirty="0" smtClean="0">
                <a:latin typeface="Monaco"/>
                <a:cs typeface="Monaco"/>
              </a:rPr>
              <a:t> == 0)</a:t>
            </a:r>
          </a:p>
          <a:p>
            <a:pPr marL="573088" lvl="1" indent="-344488">
              <a:buFont typeface="+mj-lt"/>
              <a:buAutoNum type="arabicPeriod"/>
            </a:pPr>
            <a:r>
              <a:rPr lang="en-US" sz="1400" dirty="0" smtClean="0">
                <a:latin typeface="Monaco"/>
                <a:cs typeface="Monaco"/>
              </a:rPr>
              <a:t>reserve( )</a:t>
            </a:r>
          </a:p>
          <a:p>
            <a:pPr marL="573088" lvl="1" indent="-344488">
              <a:buFont typeface="+mj-lt"/>
              <a:buAutoNum type="arabicPeriod"/>
            </a:pPr>
            <a:r>
              <a:rPr lang="en-US" sz="1400" dirty="0" err="1" smtClean="0">
                <a:solidFill>
                  <a:srgbClr val="FF0000"/>
                </a:solidFill>
                <a:latin typeface="Monaco"/>
                <a:cs typeface="Monaco"/>
              </a:rPr>
              <a:t>Allreduce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( )</a:t>
            </a:r>
          </a:p>
          <a:p>
            <a:pPr marL="573088" lvl="1" indent="-344488">
              <a:buFont typeface="+mj-lt"/>
              <a:buAutoNum type="arabicPeriod"/>
            </a:pPr>
            <a:r>
              <a:rPr lang="en-US" sz="1400" dirty="0" smtClean="0">
                <a:latin typeface="Monaco"/>
                <a:cs typeface="Monaco"/>
              </a:rPr>
              <a:t>select( )</a:t>
            </a:r>
            <a:endParaRPr lang="en-US" sz="1400" dirty="0">
              <a:latin typeface="Monaco"/>
              <a:cs typeface="Monaco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7700" y="1534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/>
                <a:gridCol w="441960"/>
                <a:gridCol w="441960"/>
                <a:gridCol w="441960"/>
                <a:gridCol w="441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52800" y="1534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/>
                <a:gridCol w="441960"/>
                <a:gridCol w="441960"/>
                <a:gridCol w="441960"/>
                <a:gridCol w="441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33700" y="153416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&amp;</a:t>
            </a:r>
            <a:endParaRPr lang="en-US" dirty="0">
              <a:latin typeface="Menlo Regular"/>
              <a:cs typeface="Menlo Regular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43100" y="3439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/>
                <a:gridCol w="441960"/>
                <a:gridCol w="441960"/>
                <a:gridCol w="441960"/>
                <a:gridCol w="441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33500" y="1143000"/>
            <a:ext cx="81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76700" y="1143000"/>
            <a:ext cx="81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71700" y="3048000"/>
            <a:ext cx="17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Allocation Result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 bwMode="auto">
          <a:xfrm rot="10800000">
            <a:off x="2895601" y="2285999"/>
            <a:ext cx="381000" cy="6858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20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blue_2007.potx</Template>
  <TotalTime>1705</TotalTime>
  <Words>1680</Words>
  <Application>Microsoft Macintosh PowerPoint</Application>
  <PresentationFormat>On-screen Show (4:3)</PresentationFormat>
  <Paragraphs>367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blue_2007</vt:lpstr>
      <vt:lpstr>Efficient Multithreaded Context ID Allocation in MPI</vt:lpstr>
      <vt:lpstr>Multithreading and MPI Communicators</vt:lpstr>
      <vt:lpstr>MPI-3: Non-Collective Communicator Creation</vt:lpstr>
      <vt:lpstr>MPI-3: MPI_COMM_CREATE_GROUP</vt:lpstr>
      <vt:lpstr>High-Level Context ID Allocation Algorithm</vt:lpstr>
      <vt:lpstr>Ensuring Successful Allocation</vt:lpstr>
      <vt:lpstr>Full Context ID Allocation Algorithm (MPICH Var.)</vt:lpstr>
      <vt:lpstr>Full Context ID Allocation Algorithm, reserve</vt:lpstr>
      <vt:lpstr>Full Context ID Allocation Algorithm, Allreduce</vt:lpstr>
      <vt:lpstr>Full Context ID Allocation Algorithm, Select</vt:lpstr>
      <vt:lpstr>Deadlock Scenario</vt:lpstr>
      <vt:lpstr>Deadlock Avoidance</vt:lpstr>
      <vt:lpstr>Eager Context ID Allocation</vt:lpstr>
      <vt:lpstr>Eager Context ID Allocation Algorithm</vt:lpstr>
      <vt:lpstr>Is OpenMPI Affected?</vt:lpstr>
      <vt:lpstr>Comparison: Base vs Eager, CC vs CCG</vt:lpstr>
      <vt:lpstr>Comparison With User-Level CCG</vt:lpstr>
      <vt:lpstr>Conclusions</vt:lpstr>
      <vt:lpstr>Thanks!</vt:lpstr>
    </vt:vector>
  </TitlesOfParts>
  <Manager/>
  <Company>Argonne National Laboratory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EuroMPI '12</dc:title>
  <dc:subject/>
  <dc:creator>James Dinan</dc:creator>
  <cp:keywords/>
  <dc:description/>
  <cp:lastModifiedBy>James Dinan</cp:lastModifiedBy>
  <cp:revision>148</cp:revision>
  <dcterms:created xsi:type="dcterms:W3CDTF">2012-09-26T07:36:46Z</dcterms:created>
  <dcterms:modified xsi:type="dcterms:W3CDTF">2012-09-26T07:58:48Z</dcterms:modified>
  <cp:category/>
</cp:coreProperties>
</file>