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84733" autoAdjust="0"/>
  </p:normalViewPr>
  <p:slideViewPr>
    <p:cSldViewPr>
      <p:cViewPr varScale="1">
        <p:scale>
          <a:sx n="62" d="100"/>
          <a:sy n="62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4D13B-050B-654C-ACB1-43B794012A12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31EE3-266A-C644-BD25-CC6FDED94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C962-7FBB-094C-9400-D30C540F5F8C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0F40-438B-4741-9663-A745F4A01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0F40-438B-4741-9663-A745F4A010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POSIX</a:t>
            </a:r>
            <a:r>
              <a:rPr lang="en-US" baseline="0" dirty="0" smtClean="0"/>
              <a:t> logo? </a:t>
            </a:r>
            <a:r>
              <a:rPr lang="en-US" baseline="0" dirty="0" err="1" smtClean="0"/>
              <a:t>Gibt’s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sowas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0F40-438B-4741-9663-A745F4A010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Irgendwas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“</a:t>
            </a:r>
            <a:r>
              <a:rPr lang="en-US" dirty="0" err="1" smtClean="0"/>
              <a:t>teilen</a:t>
            </a:r>
            <a:r>
              <a:rPr lang="en-US" dirty="0" smtClean="0"/>
              <a:t>” (shared)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0F40-438B-4741-9663-A745F4A010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0F40-438B-4741-9663-A745F4A010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Conclusions</a:t>
            </a:r>
            <a:r>
              <a:rPr lang="en-US" baseline="0" dirty="0" smtClean="0"/>
              <a:t> etc. </a:t>
            </a:r>
            <a:r>
              <a:rPr lang="en-US" baseline="0" dirty="0" err="1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0F40-438B-4741-9663-A745F4A010D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2313" y="3733801"/>
            <a:ext cx="7772400" cy="990600"/>
          </a:xfrm>
        </p:spPr>
        <p:txBody>
          <a:bodyPr anchor="t">
            <a:normAutofit/>
          </a:bodyPr>
          <a:lstStyle>
            <a:lvl1pPr algn="l">
              <a:defRPr sz="4400" b="1" cap="sm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4724400"/>
            <a:ext cx="7772400" cy="671512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79461" y="-22833"/>
            <a:ext cx="1688339" cy="8610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66383"/>
            <a:ext cx="2114303" cy="631903"/>
          </a:xfrm>
          <a:prstGeom prst="rect">
            <a:avLst/>
          </a:prstGeom>
        </p:spPr>
      </p:pic>
      <p:pic>
        <p:nvPicPr>
          <p:cNvPr id="12" name="Picture 11" descr="ANL_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33600" y="197766"/>
            <a:ext cx="1295400" cy="488034"/>
          </a:xfrm>
          <a:prstGeom prst="rect">
            <a:avLst/>
          </a:prstGeom>
        </p:spPr>
      </p:pic>
      <p:pic>
        <p:nvPicPr>
          <p:cNvPr id="13" name="Picture 12" descr="sandialogo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57600" y="304800"/>
            <a:ext cx="992188" cy="381000"/>
          </a:xfrm>
          <a:prstGeom prst="rect">
            <a:avLst/>
          </a:prstGeom>
        </p:spPr>
      </p:pic>
      <p:pic>
        <p:nvPicPr>
          <p:cNvPr id="14" name="Picture 13" descr="llnl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319944" y="228600"/>
            <a:ext cx="2071456" cy="533400"/>
          </a:xfrm>
          <a:prstGeom prst="rect">
            <a:avLst/>
          </a:prstGeom>
        </p:spPr>
      </p:pic>
      <p:pic>
        <p:nvPicPr>
          <p:cNvPr id="15" name="Picture 14" descr="uiuc_20logo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800600" y="228600"/>
            <a:ext cx="35306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00800"/>
            <a:ext cx="9144000" cy="39776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buFont typeface="Wingdings" charset="2"/>
              <a:buChar char="§"/>
              <a:defRPr>
                <a:solidFill>
                  <a:srgbClr val="003A12"/>
                </a:solidFill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buFont typeface="Wingdings" charset="2"/>
              <a:buChar char="§"/>
              <a:defRPr>
                <a:solidFill>
                  <a:srgbClr val="003A12"/>
                </a:solidFill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buFont typeface="Wingdings" charset="2"/>
              <a:buChar char="§"/>
              <a:defRPr>
                <a:solidFill>
                  <a:srgbClr val="003A12"/>
                </a:solidFill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buFont typeface="Wingdings" charset="2"/>
              <a:buChar char="§"/>
              <a:defRPr>
                <a:solidFill>
                  <a:srgbClr val="003A12"/>
                </a:solidFill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buFont typeface="Wingdings" charset="2"/>
              <a:buChar char="§"/>
              <a:defRPr>
                <a:solidFill>
                  <a:srgbClr val="003A1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16675"/>
            <a:ext cx="6324600" cy="365125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16675"/>
            <a:ext cx="1600200" cy="365125"/>
          </a:xfrm>
        </p:spPr>
        <p:txBody>
          <a:bodyPr/>
          <a:lstStyle>
            <a:lvl1pPr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Slide </a:t>
            </a:r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of 20 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 b="1" cap="small">
                <a:solidFill>
                  <a:srgbClr val="0F3815"/>
                </a:solidFill>
                <a:effectLst>
                  <a:reflection stA="50000" endPos="4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762000"/>
            <a:chOff x="0" y="0"/>
            <a:chExt cx="9144000" cy="7620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7620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620000" y="23639"/>
              <a:ext cx="1447800" cy="73836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38145" y="90183"/>
              <a:ext cx="2247855" cy="671817"/>
            </a:xfrm>
            <a:prstGeom prst="rect">
              <a:avLst/>
            </a:prstGeom>
          </p:spPr>
        </p:pic>
        <p:pic>
          <p:nvPicPr>
            <p:cNvPr id="14" name="Picture 13" descr="ANL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4459" y="197766"/>
              <a:ext cx="1093141" cy="411834"/>
            </a:xfrm>
            <a:prstGeom prst="rect">
              <a:avLst/>
            </a:prstGeom>
          </p:spPr>
        </p:pic>
        <p:pic>
          <p:nvPicPr>
            <p:cNvPr id="15" name="Picture 14" descr="sandialogo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2400" y="287731"/>
              <a:ext cx="838200" cy="321869"/>
            </a:xfrm>
            <a:prstGeom prst="rect">
              <a:avLst/>
            </a:prstGeom>
          </p:spPr>
        </p:pic>
        <p:pic>
          <p:nvPicPr>
            <p:cNvPr id="16" name="Picture 15" descr="lln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0" y="228600"/>
              <a:ext cx="1676400" cy="431673"/>
            </a:xfrm>
            <a:prstGeom prst="rect">
              <a:avLst/>
            </a:prstGeom>
          </p:spPr>
        </p:pic>
        <p:pic>
          <p:nvPicPr>
            <p:cNvPr id="18" name="Picture 17" descr="uiuc_20logo.pn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05400" y="228600"/>
              <a:ext cx="304800" cy="3947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 b="1" cap="small">
                <a:solidFill>
                  <a:srgbClr val="0F3815"/>
                </a:solidFill>
                <a:effectLst>
                  <a:reflection stA="50000" endPos="4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00800"/>
            <a:ext cx="9144000" cy="397760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2" name="Group 21"/>
          <p:cNvGrpSpPr/>
          <p:nvPr userDrawn="1"/>
        </p:nvGrpSpPr>
        <p:grpSpPr>
          <a:xfrm>
            <a:off x="0" y="0"/>
            <a:ext cx="9144000" cy="762000"/>
            <a:chOff x="0" y="0"/>
            <a:chExt cx="9144000" cy="762000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7620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620000" y="23639"/>
              <a:ext cx="1447800" cy="73836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38145" y="90183"/>
              <a:ext cx="2247855" cy="671817"/>
            </a:xfrm>
            <a:prstGeom prst="rect">
              <a:avLst/>
            </a:prstGeom>
          </p:spPr>
        </p:pic>
        <p:pic>
          <p:nvPicPr>
            <p:cNvPr id="26" name="Picture 25" descr="ANL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4459" y="197766"/>
              <a:ext cx="1093141" cy="411834"/>
            </a:xfrm>
            <a:prstGeom prst="rect">
              <a:avLst/>
            </a:prstGeom>
          </p:spPr>
        </p:pic>
        <p:pic>
          <p:nvPicPr>
            <p:cNvPr id="27" name="Picture 26" descr="sandialogo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2400" y="287731"/>
              <a:ext cx="838200" cy="321869"/>
            </a:xfrm>
            <a:prstGeom prst="rect">
              <a:avLst/>
            </a:prstGeom>
          </p:spPr>
        </p:pic>
        <p:pic>
          <p:nvPicPr>
            <p:cNvPr id="28" name="Picture 27" descr="lln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0" y="228600"/>
              <a:ext cx="1676400" cy="431673"/>
            </a:xfrm>
            <a:prstGeom prst="rect">
              <a:avLst/>
            </a:prstGeom>
          </p:spPr>
        </p:pic>
        <p:pic>
          <p:nvPicPr>
            <p:cNvPr id="29" name="Picture 28" descr="uiuc_20logo.pn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05400" y="228600"/>
              <a:ext cx="304800" cy="394705"/>
            </a:xfrm>
            <a:prstGeom prst="rect">
              <a:avLst/>
            </a:prstGeom>
          </p:spPr>
        </p:pic>
      </p:grp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16675"/>
            <a:ext cx="6324600" cy="365125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16675"/>
            <a:ext cx="1600200" cy="365125"/>
          </a:xfrm>
        </p:spPr>
        <p:txBody>
          <a:bodyPr/>
          <a:lstStyle>
            <a:lvl1pPr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Slide </a:t>
            </a:r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of 20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T. Hoefler, J. Dinan, D. Buntinas, P. Balaji, B. Barrett, R. Brightwell, W. Gropp, V. Kale, R. Thakur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76115"/>
            <a:ext cx="7772400" cy="1948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Leveraging MPI’s One-Sided Communication Interface for Shared-Memory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724400"/>
            <a:ext cx="7772400" cy="12393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Torsten Hoefler, James </a:t>
            </a:r>
            <a:r>
              <a:rPr lang="en-US" dirty="0" err="1" smtClean="0"/>
              <a:t>Dinan</a:t>
            </a:r>
            <a:r>
              <a:rPr lang="en-US" dirty="0" smtClean="0"/>
              <a:t>, Darius </a:t>
            </a:r>
            <a:r>
              <a:rPr lang="en-US" dirty="0" err="1" smtClean="0"/>
              <a:t>Buntinas</a:t>
            </a:r>
            <a:r>
              <a:rPr lang="en-US" dirty="0" smtClean="0"/>
              <a:t>,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, Brian Barrett, Ron </a:t>
            </a:r>
            <a:r>
              <a:rPr lang="en-US" dirty="0" err="1" smtClean="0"/>
              <a:t>Brightwell</a:t>
            </a:r>
            <a:r>
              <a:rPr lang="en-US" dirty="0" smtClean="0"/>
              <a:t>, William </a:t>
            </a:r>
            <a:r>
              <a:rPr lang="en-US" dirty="0" err="1" smtClean="0"/>
              <a:t>Gropp</a:t>
            </a:r>
            <a:r>
              <a:rPr lang="en-US" dirty="0" smtClean="0"/>
              <a:t>, </a:t>
            </a:r>
            <a:r>
              <a:rPr lang="en-US" dirty="0" err="1" smtClean="0"/>
              <a:t>Vivek</a:t>
            </a:r>
            <a:r>
              <a:rPr lang="en-US" dirty="0" smtClean="0"/>
              <a:t> Kale, Rajeev </a:t>
            </a:r>
            <a:r>
              <a:rPr lang="en-US" dirty="0" err="1" smtClean="0"/>
              <a:t>Thakur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“Principle of least surprise” (default)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Memory is consecutive across ranks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Allows for inter-rank address calculations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i.e., rank </a:t>
            </a:r>
            <a:r>
              <a:rPr lang="en-US" dirty="0" err="1" smtClean="0"/>
              <a:t>i’s</a:t>
            </a:r>
            <a:r>
              <a:rPr lang="en-US" dirty="0" smtClean="0"/>
              <a:t> first Byte starts right after rank i-1’s last </a:t>
            </a:r>
            <a:r>
              <a:rPr lang="en-US" dirty="0" smtClean="0"/>
              <a:t>Byte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“Optimizations allowed”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Specify info “</a:t>
            </a:r>
            <a:r>
              <a:rPr lang="en-US" dirty="0" err="1" smtClean="0"/>
              <a:t>alloc_shared_noncontig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May create non-contiguous regions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Must use </a:t>
            </a:r>
            <a:r>
              <a:rPr lang="en-US" dirty="0" err="1" smtClean="0"/>
              <a:t>win_shared_query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(default)</a:t>
            </a:r>
          </a:p>
          <a:p>
            <a:pPr lvl="1"/>
            <a:r>
              <a:rPr lang="en-US" b="1" dirty="0" smtClean="0"/>
              <a:t>Reduce</a:t>
            </a:r>
            <a:r>
              <a:rPr lang="en-US" dirty="0" smtClean="0"/>
              <a:t> total size to rank 0</a:t>
            </a:r>
          </a:p>
          <a:p>
            <a:pPr lvl="1"/>
            <a:r>
              <a:rPr lang="en-US" dirty="0" smtClean="0"/>
              <a:t>Rank 0 creates shared memory segment </a:t>
            </a:r>
          </a:p>
          <a:p>
            <a:pPr lvl="1"/>
            <a:r>
              <a:rPr lang="en-US" b="1" dirty="0" smtClean="0"/>
              <a:t>Broadcast</a:t>
            </a:r>
            <a:r>
              <a:rPr lang="en-US" dirty="0" smtClean="0"/>
              <a:t> address and key</a:t>
            </a:r>
          </a:p>
          <a:p>
            <a:pPr lvl="1"/>
            <a:r>
              <a:rPr lang="en-US" b="1" dirty="0" err="1" smtClean="0"/>
              <a:t>Exscan</a:t>
            </a:r>
            <a:r>
              <a:rPr lang="en-US" dirty="0" smtClean="0"/>
              <a:t> to get local offset</a:t>
            </a:r>
          </a:p>
          <a:p>
            <a:pPr lvl="1"/>
            <a:r>
              <a:rPr lang="en-US" dirty="0" smtClean="0"/>
              <a:t>O(log P) time and O(P) total storage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Options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pic>
        <p:nvPicPr>
          <p:cNvPr id="9" name="Picture 8" descr="CLIPART_OF_15431_SM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3174805"/>
            <a:ext cx="1828800" cy="1828800"/>
          </a:xfrm>
          <a:prstGeom prst="rect">
            <a:avLst/>
          </a:prstGeom>
        </p:spPr>
      </p:pic>
      <p:pic>
        <p:nvPicPr>
          <p:cNvPr id="2050" name="Picture 2" descr="X:\pubs\2012\shr-mem-windows-paper\mpi_interface\figs\contig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6534" y="4588669"/>
            <a:ext cx="2227491" cy="168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16160" cy="4724400"/>
          </a:xfrm>
        </p:spPr>
        <p:txBody>
          <a:bodyPr/>
          <a:lstStyle/>
          <a:p>
            <a:r>
              <a:rPr lang="en-US" dirty="0" smtClean="0"/>
              <a:t>Noncontiguous (</a:t>
            </a:r>
            <a:r>
              <a:rPr lang="en-US" sz="2800" dirty="0" smtClean="0"/>
              <a:t>specify </a:t>
            </a:r>
            <a:r>
              <a:rPr lang="en-US" sz="2800" dirty="0" err="1" smtClean="0"/>
              <a:t>alloc_shared_noncontig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Each rank creates his own segment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Rank 0 creates one segment but </a:t>
            </a:r>
            <a:br>
              <a:rPr lang="en-US" dirty="0" smtClean="0"/>
            </a:br>
            <a:r>
              <a:rPr lang="en-US" dirty="0" smtClean="0"/>
              <a:t>pads to page boundaries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Options 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pic>
        <p:nvPicPr>
          <p:cNvPr id="3074" name="Picture 2" descr="X:\pubs\2012\shr-mem-windows-paper\mpi_interface\figs\noncontig-separat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7851" y="2276850"/>
            <a:ext cx="2163914" cy="1301375"/>
          </a:xfrm>
          <a:prstGeom prst="rect">
            <a:avLst/>
          </a:prstGeom>
          <a:noFill/>
        </p:spPr>
      </p:pic>
      <p:pic>
        <p:nvPicPr>
          <p:cNvPr id="3075" name="Picture 3" descr="X:\pubs\2012\shr-mem-windows-paper\mpi_interface\figs\noncontig-padding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964" y="4076435"/>
            <a:ext cx="2142961" cy="1618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data structures</a:t>
            </a:r>
          </a:p>
          <a:p>
            <a:pPr marL="914400" lvl="1" indent="-514350"/>
            <a:r>
              <a:rPr lang="en-US" dirty="0" smtClean="0"/>
              <a:t>Use hybrid programming where it is efficient</a:t>
            </a:r>
          </a:p>
          <a:p>
            <a:pPr marL="1314450" lvl="2" indent="-514350"/>
            <a:r>
              <a:rPr lang="en-US" dirty="0" smtClean="0"/>
              <a:t>E.g., </a:t>
            </a:r>
            <a:r>
              <a:rPr lang="en-US" dirty="0" err="1" smtClean="0"/>
              <a:t>OpenMP</a:t>
            </a:r>
            <a:r>
              <a:rPr lang="en-US" dirty="0" smtClean="0"/>
              <a:t> at the loop level</a:t>
            </a:r>
          </a:p>
          <a:p>
            <a:pPr marL="914400" lvl="1" indent="-514350"/>
            <a:r>
              <a:rPr lang="en-US" dirty="0" smtClean="0"/>
              <a:t>Have MPI processes share common memory</a:t>
            </a:r>
          </a:p>
          <a:p>
            <a:pPr marL="1314450" lvl="2" indent="-514350"/>
            <a:r>
              <a:rPr lang="en-US" dirty="0" smtClean="0"/>
              <a:t>Retain all MPI features, e.g., collective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 communication performance</a:t>
            </a:r>
          </a:p>
          <a:p>
            <a:pPr marL="914400" lvl="1" indent="-514350"/>
            <a:r>
              <a:rPr lang="en-US" dirty="0" smtClean="0"/>
              <a:t>Enables direct access to “remote” data</a:t>
            </a:r>
          </a:p>
          <a:p>
            <a:pPr marL="914400" lvl="1" indent="-514350"/>
            <a:r>
              <a:rPr lang="en-US" dirty="0" smtClean="0"/>
              <a:t>No need for halo zones (but they often help!)</a:t>
            </a:r>
          </a:p>
          <a:p>
            <a:pPr marL="914400" lvl="1" indent="-514350"/>
            <a:r>
              <a:rPr lang="en-US" dirty="0" smtClean="0"/>
              <a:t>True zero copy in this sense</a:t>
            </a:r>
          </a:p>
          <a:p>
            <a:pPr marL="914400" lvl="1" indent="-51435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190"/>
            <a:ext cx="8229600" cy="4724400"/>
          </a:xfrm>
        </p:spPr>
        <p:txBody>
          <a:bodyPr/>
          <a:lstStyle/>
          <a:p>
            <a:r>
              <a:rPr lang="en-US" dirty="0" smtClean="0"/>
              <a:t>Two fundamental benefits: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 tag matching and MPI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 expensive fine-grained synchronization</a:t>
            </a:r>
          </a:p>
          <a:p>
            <a:pPr marL="571500" indent="-514350"/>
            <a:r>
              <a:rPr lang="en-US" dirty="0" smtClean="0"/>
              <a:t>Full interface implemented in Open MPI and MPICH2</a:t>
            </a:r>
          </a:p>
          <a:p>
            <a:pPr marL="971550" lvl="1" indent="-514350"/>
            <a:r>
              <a:rPr lang="en-US" dirty="0" smtClean="0"/>
              <a:t>Similar implementation and performance</a:t>
            </a:r>
          </a:p>
          <a:p>
            <a:pPr marL="571500" indent="-514350"/>
            <a:r>
              <a:rPr lang="en-US" dirty="0" smtClean="0"/>
              <a:t>Evaluated on 2.2 GHz AMD Opteron</a:t>
            </a:r>
          </a:p>
          <a:p>
            <a:pPr marL="971550" lvl="1" indent="-514350"/>
            <a:r>
              <a:rPr lang="en-US" dirty="0" smtClean="0"/>
              <a:t>Six cores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shared memory 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9760"/>
            <a:ext cx="8229600" cy="4724400"/>
          </a:xfrm>
        </p:spPr>
        <p:txBody>
          <a:bodyPr/>
          <a:lstStyle/>
          <a:p>
            <a:r>
              <a:rPr lang="en-US" dirty="0" err="1" smtClean="0"/>
              <a:t>NxN</a:t>
            </a:r>
            <a:r>
              <a:rPr lang="en-US" dirty="0" smtClean="0"/>
              <a:t> grid decomposed in 2D</a:t>
            </a:r>
          </a:p>
          <a:p>
            <a:pPr lvl="1"/>
            <a:r>
              <a:rPr lang="en-US" dirty="0" err="1" smtClean="0"/>
              <a:t>Dims_create</a:t>
            </a:r>
            <a:r>
              <a:rPr lang="en-US" dirty="0" smtClean="0"/>
              <a:t>, </a:t>
            </a:r>
            <a:r>
              <a:rPr lang="en-US" dirty="0" err="1" smtClean="0"/>
              <a:t>cart_create</a:t>
            </a:r>
            <a:r>
              <a:rPr lang="en-US" dirty="0" smtClean="0"/>
              <a:t>, </a:t>
            </a:r>
            <a:r>
              <a:rPr lang="en-US" dirty="0" err="1" smtClean="0"/>
              <a:t>isend</a:t>
            </a:r>
            <a:r>
              <a:rPr lang="en-US" dirty="0" smtClean="0"/>
              <a:t>/</a:t>
            </a:r>
            <a:r>
              <a:rPr lang="en-US" dirty="0" err="1" smtClean="0"/>
              <a:t>irecv</a:t>
            </a:r>
            <a:r>
              <a:rPr lang="en-US" dirty="0" smtClean="0"/>
              <a:t>, </a:t>
            </a:r>
            <a:r>
              <a:rPr lang="en-US" dirty="0" err="1" smtClean="0"/>
              <a:t>waitall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Five-Point Stencil Example</a:t>
            </a:r>
            <a:endParaRPr lang="en-US" dirty="0"/>
          </a:p>
        </p:txBody>
      </p:sp>
      <p:pic>
        <p:nvPicPr>
          <p:cNvPr id="3074" name="Picture 2" descr="X:\pubs\2012\shr-mem-windows-paper\mpi_interface\slides\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85" y="2776115"/>
            <a:ext cx="8178550" cy="349485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pic>
        <p:nvPicPr>
          <p:cNvPr id="11" name="Picture 10" descr="stencil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1295400"/>
            <a:ext cx="125257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30-60% lower communication overhead!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Times</a:t>
            </a:r>
            <a:endParaRPr lang="en-US" dirty="0"/>
          </a:p>
        </p:txBody>
      </p:sp>
      <p:pic>
        <p:nvPicPr>
          <p:cNvPr id="5122" name="Picture 2" descr="X:\pubs\2012\shr-mem-windows-paper\mpi_interface\res\communic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00" y="1163104"/>
            <a:ext cx="5991180" cy="449338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50151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whole array is allocated in shared memory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Significant impact of </a:t>
            </a:r>
            <a:r>
              <a:rPr lang="en-US" dirty="0" err="1" smtClean="0"/>
              <a:t>alloc_shared_noncontig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NUMA Effects?</a:t>
            </a:r>
            <a:endParaRPr lang="en-US" dirty="0"/>
          </a:p>
        </p:txBody>
      </p:sp>
      <p:pic>
        <p:nvPicPr>
          <p:cNvPr id="6146" name="Picture 2" descr="X:\pubs\2012\shr-mem-windows-paper\mpi_interface\res\compu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195" y="1547155"/>
            <a:ext cx="5486400" cy="4114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MPI-3.0 offers support for shared memory</a:t>
            </a:r>
          </a:p>
          <a:p>
            <a:pPr lvl="1"/>
            <a:r>
              <a:rPr lang="en-US" dirty="0" smtClean="0"/>
              <a:t>Ratified last week, standard available </a:t>
            </a:r>
            <a:r>
              <a:rPr lang="en-US" dirty="0" smtClean="0"/>
              <a:t>online</a:t>
            </a:r>
            <a:endParaRPr lang="en-US" dirty="0" smtClean="0"/>
          </a:p>
          <a:p>
            <a:r>
              <a:rPr lang="en-US" dirty="0" smtClean="0"/>
              <a:t>MPICH2 as well as Open MPI implement the </a:t>
            </a:r>
            <a:br>
              <a:rPr lang="en-US" dirty="0" smtClean="0"/>
            </a:br>
            <a:r>
              <a:rPr lang="en-US" dirty="0" smtClean="0"/>
              <a:t>complete interface</a:t>
            </a:r>
          </a:p>
          <a:p>
            <a:pPr lvl="1"/>
            <a:r>
              <a:rPr lang="en-US" dirty="0" smtClean="0"/>
              <a:t>Should be in official releases </a:t>
            </a:r>
            <a:r>
              <a:rPr lang="en-US" dirty="0" smtClean="0"/>
              <a:t>soon</a:t>
            </a:r>
            <a:endParaRPr lang="en-US" dirty="0" smtClean="0"/>
          </a:p>
          <a:p>
            <a:r>
              <a:rPr lang="en-US" dirty="0" smtClean="0"/>
              <a:t>We demonstrated two use-cases</a:t>
            </a:r>
          </a:p>
          <a:p>
            <a:pPr lvl="1"/>
            <a:r>
              <a:rPr lang="en-US" dirty="0" smtClean="0"/>
              <a:t>Showed application speedup for a simple code</a:t>
            </a:r>
          </a:p>
          <a:p>
            <a:pPr lvl="1"/>
            <a:r>
              <a:rPr lang="en-US" dirty="0" smtClean="0"/>
              <a:t>Performance may vary (depends on architecture)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IPART_OF_10924_SM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7160" y="1698360"/>
            <a:ext cx="1633802" cy="16338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is (more) ready for multicore!</a:t>
            </a:r>
          </a:p>
          <a:p>
            <a:pPr lvl="1"/>
            <a:r>
              <a:rPr lang="en-US" dirty="0" smtClean="0"/>
              <a:t>Supports coherent shared memory</a:t>
            </a:r>
          </a:p>
          <a:p>
            <a:pPr lvl="1"/>
            <a:r>
              <a:rPr lang="en-US" dirty="0" smtClean="0"/>
              <a:t>Offers easy-to-use and portable interface </a:t>
            </a:r>
          </a:p>
          <a:p>
            <a:pPr lvl="1"/>
            <a:r>
              <a:rPr lang="en-US" dirty="0" err="1" smtClean="0"/>
              <a:t>Mix&amp;match</a:t>
            </a:r>
            <a:r>
              <a:rPr lang="en-US" dirty="0" smtClean="0"/>
              <a:t> with other MPI functions</a:t>
            </a:r>
          </a:p>
          <a:p>
            <a:r>
              <a:rPr lang="en-US" dirty="0" smtClean="0"/>
              <a:t>We plan to evaluate</a:t>
            </a:r>
          </a:p>
          <a:p>
            <a:pPr lvl="1"/>
            <a:r>
              <a:rPr lang="en-US" dirty="0" smtClean="0"/>
              <a:t>Different use-cases and applications</a:t>
            </a:r>
          </a:p>
          <a:p>
            <a:r>
              <a:rPr lang="en-US" dirty="0" smtClean="0"/>
              <a:t>The Forum continues discussion</a:t>
            </a:r>
          </a:p>
          <a:p>
            <a:pPr lvl="1"/>
            <a:r>
              <a:rPr lang="en-US" dirty="0" smtClean="0"/>
              <a:t>Non-coherent shared memory?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3194" y="4158695"/>
            <a:ext cx="1381761" cy="1718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 and manycore is ubiquitous </a:t>
            </a:r>
          </a:p>
          <a:p>
            <a:r>
              <a:rPr lang="en-US" dirty="0" smtClean="0"/>
              <a:t>They offer shared memory that allows: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Sharing of data structures</a:t>
            </a:r>
          </a:p>
          <a:p>
            <a:pPr marL="914400" lvl="1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Reduce copies/effective memory consumption</a:t>
            </a:r>
          </a:p>
          <a:p>
            <a:pPr marL="914400" lvl="1" indent="-514350">
              <a:buFont typeface="Calibri" pitchFamily="34" charset="0"/>
              <a:buChar char="x"/>
            </a:pPr>
            <a:r>
              <a:rPr lang="en-US" dirty="0" smtClean="0">
                <a:solidFill>
                  <a:srgbClr val="FF0000"/>
                </a:solidFill>
              </a:rPr>
              <a:t>NUMA accesses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 in-memory communication</a:t>
            </a:r>
          </a:p>
          <a:p>
            <a:pPr marL="914400" lvl="1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May be faster than MPI</a:t>
            </a:r>
          </a:p>
          <a:p>
            <a:pPr marL="914400" lvl="1" indent="-514350">
              <a:buFont typeface="Calibri" pitchFamily="34" charset="0"/>
              <a:buChar char="x"/>
            </a:pPr>
            <a:r>
              <a:rPr lang="en-US" dirty="0" smtClean="0">
                <a:solidFill>
                  <a:srgbClr val="FF0000"/>
                </a:solidFill>
              </a:rPr>
              <a:t>Performance model is very complex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Shared Memory Reality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pic>
        <p:nvPicPr>
          <p:cNvPr id="6" name="Picture 2" descr="X:\pubs\2010\datatypes\img\bluewat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98924"/>
            <a:ext cx="4343400" cy="890358"/>
          </a:xfrm>
          <a:prstGeom prst="rect">
            <a:avLst/>
          </a:prstGeom>
          <a:noFill/>
        </p:spPr>
      </p:pic>
      <p:pic>
        <p:nvPicPr>
          <p:cNvPr id="7" name="Picture 3" descr="X:\pubs\2010\datatypes\img\nsf_foo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513" y="4033837"/>
            <a:ext cx="979487" cy="979487"/>
          </a:xfrm>
          <a:prstGeom prst="rect">
            <a:avLst/>
          </a:prstGeom>
          <a:noFill/>
        </p:spPr>
      </p:pic>
      <p:pic>
        <p:nvPicPr>
          <p:cNvPr id="8" name="Picture 2" descr="X:\pubs\2010\noise-sim\slides\New_DOE_Logo_Emblem_Onl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241924"/>
            <a:ext cx="1011607" cy="1006476"/>
          </a:xfrm>
          <a:prstGeom prst="rect">
            <a:avLst/>
          </a:prstGeom>
          <a:noFill/>
        </p:spPr>
      </p:pic>
      <p:pic>
        <p:nvPicPr>
          <p:cNvPr id="9" name="Picture 2" descr="X:\pubs\now\ena-hpc-keynote\logo_snl_name.900x347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302248"/>
            <a:ext cx="2453996" cy="946152"/>
          </a:xfrm>
          <a:prstGeom prst="rect">
            <a:avLst/>
          </a:prstGeom>
          <a:noFill/>
        </p:spPr>
      </p:pic>
      <p:pic>
        <p:nvPicPr>
          <p:cNvPr id="8194" name="Picture 2" descr="X:\pubs\2011\colldetect\slides\logo E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2838982"/>
            <a:ext cx="3503150" cy="1047218"/>
          </a:xfrm>
          <a:prstGeom prst="rect">
            <a:avLst/>
          </a:prstGeom>
          <a:noFill/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4478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/>
            </a:pPr>
            <a:r>
              <a:rPr lang="en-US" sz="3200" dirty="0" smtClean="0">
                <a:solidFill>
                  <a:srgbClr val="003A12"/>
                </a:solidFill>
              </a:rPr>
              <a:t>The MPI Forum</a:t>
            </a:r>
          </a:p>
          <a:p>
            <a:pPr marL="1257300" lvl="2" indent="-342900" defTabSz="45720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rgbClr val="003A12"/>
                </a:solidFill>
              </a:rPr>
              <a:t>Especially the RMA working group!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5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MPI offers shared memory optimizations</a:t>
            </a:r>
          </a:p>
          <a:p>
            <a:pPr lvl="1"/>
            <a:r>
              <a:rPr lang="en-US" dirty="0" smtClean="0"/>
              <a:t>But real zero copy is impossible</a:t>
            </a:r>
          </a:p>
          <a:p>
            <a:r>
              <a:rPr lang="en-US" dirty="0" smtClean="0"/>
              <a:t>MPI+X to utilize shared memory</a:t>
            </a:r>
          </a:p>
          <a:p>
            <a:pPr lvl="1"/>
            <a:r>
              <a:rPr lang="en-US" dirty="0" smtClean="0"/>
              <a:t>X={</a:t>
            </a:r>
            <a:r>
              <a:rPr lang="en-US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, UPC …}</a:t>
            </a:r>
          </a:p>
          <a:p>
            <a:r>
              <a:rPr lang="en-US" dirty="0" smtClean="0"/>
              <a:t>Complex interactions between </a:t>
            </a:r>
            <a:r>
              <a:rPr lang="en-US" dirty="0" smtClean="0"/>
              <a:t>models</a:t>
            </a:r>
            <a:endParaRPr lang="en-US" dirty="0" smtClean="0"/>
          </a:p>
          <a:p>
            <a:pPr lvl="1"/>
            <a:r>
              <a:rPr lang="en-US" dirty="0" smtClean="0"/>
              <a:t>Deadlocks possible</a:t>
            </a:r>
          </a:p>
          <a:p>
            <a:pPr lvl="1"/>
            <a:r>
              <a:rPr lang="en-US" dirty="0" smtClean="0"/>
              <a:t>Race conditions </a:t>
            </a:r>
            <a:r>
              <a:rPr lang="en-US" smtClean="0"/>
              <a:t>made </a:t>
            </a:r>
            <a:r>
              <a:rPr lang="en-US" smtClean="0"/>
              <a:t>easy</a:t>
            </a:r>
            <a:endParaRPr lang="en-US" dirty="0" smtClean="0"/>
          </a:p>
          <a:p>
            <a:pPr lvl="1"/>
            <a:r>
              <a:rPr lang="en-US" dirty="0" smtClean="0"/>
              <a:t>Slowdown due to higher MPI thread level</a:t>
            </a:r>
          </a:p>
          <a:p>
            <a:r>
              <a:rPr lang="en-US" dirty="0" smtClean="0"/>
              <a:t>Requirements are often </a:t>
            </a:r>
            <a:r>
              <a:rPr lang="en-US" dirty="0" smtClean="0"/>
              <a:t>simple</a:t>
            </a:r>
            <a:endParaRPr lang="en-US" dirty="0" smtClean="0"/>
          </a:p>
          <a:p>
            <a:pPr lvl="1"/>
            <a:r>
              <a:rPr lang="en-US" dirty="0" smtClean="0"/>
              <a:t>Switching programming models not necessary?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may use POSIX </a:t>
            </a:r>
            <a:r>
              <a:rPr lang="en-US" dirty="0" err="1" smtClean="0"/>
              <a:t>shm</a:t>
            </a:r>
            <a:r>
              <a:rPr lang="en-US" dirty="0" smtClean="0"/>
              <a:t> calls to create shared memory segments?</a:t>
            </a:r>
          </a:p>
          <a:p>
            <a:r>
              <a:rPr lang="en-US" dirty="0" smtClean="0"/>
              <a:t>Several issues: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Allocation is not collective and users </a:t>
            </a:r>
            <a:br>
              <a:rPr lang="en-US" dirty="0" smtClean="0"/>
            </a:br>
            <a:r>
              <a:rPr lang="en-US" dirty="0" smtClean="0"/>
              <a:t>would  have to deal with NUMA intricacies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Cleanup of </a:t>
            </a:r>
            <a:r>
              <a:rPr lang="en-US" dirty="0" err="1" smtClean="0"/>
              <a:t>shm</a:t>
            </a:r>
            <a:r>
              <a:rPr lang="en-US" dirty="0" smtClean="0"/>
              <a:t> regions is problematic in the presence of abnormal termination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MPI’s interface allows easy support for  debuggers and performance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OS tools?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pic>
        <p:nvPicPr>
          <p:cNvPr id="1026" name="Picture 2" descr="X:\pubs\2012\shr-mem-windows-paper\mpi_interface\slides\posi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210" y="1978205"/>
            <a:ext cx="1230765" cy="1681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X:\pubs\2012\multicore-challenge-2012\mpi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9794" y="762000"/>
            <a:ext cx="1186606" cy="6096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 offers two memory models: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Unified: public and private window are identical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Separate: public and private window are separate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is attached as attribute to window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MPI_WIN_MODEL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lang="en-US" dirty="0" smtClean="0"/>
              <a:t>MPI-3.0 One Sided Memory Models</a:t>
            </a:r>
            <a:endParaRPr lang="en-US" dirty="0"/>
          </a:p>
        </p:txBody>
      </p:sp>
      <p:pic>
        <p:nvPicPr>
          <p:cNvPr id="8" name="Picture 2" descr="X:\mpi-forum\tutorial\pics\separ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505200"/>
            <a:ext cx="2567284" cy="2404599"/>
          </a:xfrm>
          <a:prstGeom prst="rect">
            <a:avLst/>
          </a:prstGeom>
          <a:noFill/>
        </p:spPr>
      </p:pic>
      <p:pic>
        <p:nvPicPr>
          <p:cNvPr id="9" name="Picture 3" descr="X:\mpi-forum\tutorial\pics\unifi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2209800" cy="16913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05000" y="57912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MPI_UNIFIED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867400"/>
            <a:ext cx="159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MPI_SEPARATE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IPART_OF_16339_SM_2_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8413" y="2551510"/>
            <a:ext cx="2185987" cy="16394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76790"/>
          </a:xfrm>
        </p:spPr>
        <p:txBody>
          <a:bodyPr>
            <a:normAutofit/>
          </a:bodyPr>
          <a:lstStyle/>
          <a:p>
            <a:r>
              <a:rPr lang="en-US" dirty="0" smtClean="0"/>
              <a:t>MPI_WIN_ALLOCATE_SHARED(</a:t>
            </a:r>
          </a:p>
          <a:p>
            <a:pPr lvl="1"/>
            <a:r>
              <a:rPr lang="en-US" dirty="0" smtClean="0"/>
              <a:t>size - in Bytes (of calling process)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 - addressing offset in Bytes </a:t>
            </a:r>
          </a:p>
          <a:p>
            <a:pPr lvl="1"/>
            <a:r>
              <a:rPr lang="en-US" dirty="0" smtClean="0"/>
              <a:t>info - specify optimization hints 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 - input communicator</a:t>
            </a:r>
          </a:p>
          <a:p>
            <a:pPr lvl="1"/>
            <a:r>
              <a:rPr lang="en-US" dirty="0" err="1" smtClean="0"/>
              <a:t>baseptr</a:t>
            </a:r>
            <a:r>
              <a:rPr lang="en-US" dirty="0" smtClean="0"/>
              <a:t> - returned pointer</a:t>
            </a:r>
          </a:p>
          <a:p>
            <a:pPr lvl="1"/>
            <a:r>
              <a:rPr lang="en-US" dirty="0" smtClean="0"/>
              <a:t>win – returned window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creation call is </a:t>
            </a:r>
            <a:r>
              <a:rPr lang="en-US" dirty="0" smtClean="0"/>
              <a:t>collective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Memory Window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processes in </a:t>
            </a:r>
            <a:r>
              <a:rPr lang="en-US" dirty="0" err="1" smtClean="0"/>
              <a:t>comm</a:t>
            </a:r>
            <a:r>
              <a:rPr lang="en-US" dirty="0" smtClean="0"/>
              <a:t> must be in shared memory </a:t>
            </a:r>
          </a:p>
          <a:p>
            <a:pPr lvl="1"/>
            <a:r>
              <a:rPr lang="en-US" dirty="0" smtClean="0"/>
              <a:t>Fulfilling the unified window </a:t>
            </a:r>
            <a:r>
              <a:rPr lang="en-US" dirty="0" smtClean="0"/>
              <a:t>requirements</a:t>
            </a:r>
            <a:endParaRPr lang="en-US" dirty="0" smtClean="0"/>
          </a:p>
          <a:p>
            <a:r>
              <a:rPr lang="en-US" dirty="0" smtClean="0"/>
              <a:t>Each process gets a pointer to its segment</a:t>
            </a:r>
          </a:p>
          <a:p>
            <a:pPr lvl="1"/>
            <a:r>
              <a:rPr lang="en-US" dirty="0" smtClean="0"/>
              <a:t>Does not know other processes’ </a:t>
            </a:r>
            <a:r>
              <a:rPr lang="en-US" dirty="0" smtClean="0"/>
              <a:t>pointer</a:t>
            </a:r>
            <a:endParaRPr lang="en-US" dirty="0" smtClean="0"/>
          </a:p>
          <a:p>
            <a:r>
              <a:rPr lang="en-US" dirty="0" smtClean="0"/>
              <a:t>Query function: </a:t>
            </a:r>
          </a:p>
          <a:p>
            <a:pPr lvl="1"/>
            <a:r>
              <a:rPr lang="en-US" dirty="0" smtClean="0"/>
              <a:t>MPI_WIN_SHARED_QUERY(win, rank, size, </a:t>
            </a:r>
            <a:r>
              <a:rPr lang="en-US" dirty="0" err="1" smtClean="0"/>
              <a:t>disp_unit</a:t>
            </a:r>
            <a:r>
              <a:rPr lang="en-US" dirty="0" smtClean="0"/>
              <a:t>, </a:t>
            </a:r>
            <a:r>
              <a:rPr lang="en-US" dirty="0" err="1" smtClean="0"/>
              <a:t>baseptr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Query rank’s size, </a:t>
            </a:r>
            <a:r>
              <a:rPr lang="en-US" dirty="0" err="1" smtClean="0"/>
              <a:t>disp_unit</a:t>
            </a:r>
            <a:r>
              <a:rPr lang="en-US" dirty="0" smtClean="0"/>
              <a:t>, and </a:t>
            </a:r>
            <a:r>
              <a:rPr lang="en-US" dirty="0" err="1" smtClean="0"/>
              <a:t>baseptr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23380"/>
            <a:ext cx="8229600" cy="4724400"/>
          </a:xfrm>
        </p:spPr>
        <p:txBody>
          <a:bodyPr/>
          <a:lstStyle/>
          <a:p>
            <a:r>
              <a:rPr lang="en-US" dirty="0" smtClean="0"/>
              <a:t>Or: “How do I know which processes share memory”?</a:t>
            </a:r>
          </a:p>
          <a:p>
            <a:r>
              <a:rPr lang="en-US" dirty="0" smtClean="0"/>
              <a:t>MPI_COMM_SPLIT_TYPE(</a:t>
            </a:r>
            <a:r>
              <a:rPr lang="en-US" dirty="0" err="1" smtClean="0"/>
              <a:t>comm</a:t>
            </a:r>
            <a:r>
              <a:rPr lang="en-US" dirty="0" smtClean="0"/>
              <a:t>, </a:t>
            </a:r>
            <a:r>
              <a:rPr lang="en-US" dirty="0" err="1" smtClean="0"/>
              <a:t>split_type</a:t>
            </a:r>
            <a:r>
              <a:rPr lang="en-US" dirty="0" smtClean="0"/>
              <a:t>, key, info, </a:t>
            </a:r>
            <a:r>
              <a:rPr lang="en-US" dirty="0" err="1" smtClean="0"/>
              <a:t>newcomm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split_type</a:t>
            </a:r>
            <a:r>
              <a:rPr lang="en-US" dirty="0" smtClean="0"/>
              <a:t> = MPI_COMM_TYPE_SHARED</a:t>
            </a:r>
          </a:p>
          <a:p>
            <a:pPr lvl="1"/>
            <a:r>
              <a:rPr lang="en-US" dirty="0" smtClean="0"/>
              <a:t>Splits communicator into maximum shared memory islands</a:t>
            </a:r>
          </a:p>
          <a:p>
            <a:pPr lvl="1"/>
            <a:r>
              <a:rPr lang="en-US" dirty="0" smtClean="0"/>
              <a:t>Portable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0640" y="471815"/>
            <a:ext cx="86849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shared memory communicators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 of 20 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Hoefler, J. Dinan, D. Buntinas, P. Balaji, B. Barrett, R. Brightwell, W. Gropp, V. Kale, R. Thakur </a:t>
            </a:r>
            <a:endParaRPr lang="en-US" dirty="0"/>
          </a:p>
        </p:txBody>
      </p:sp>
      <p:pic>
        <p:nvPicPr>
          <p:cNvPr id="1026" name="Picture 2" descr="X:\pubs\2012\shr-mem-windows-paper\mpi_interface\figs\shr-mem-rma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45" y="1662370"/>
            <a:ext cx="8605648" cy="410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uroMP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EuroMPI</Template>
  <TotalTime>1114</TotalTime>
  <Words>1431</Words>
  <Application>Microsoft Office PowerPoint</Application>
  <PresentationFormat>On-screen Show (4:3)</PresentationFormat>
  <Paragraphs>198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EuroMPI</vt:lpstr>
      <vt:lpstr>Leveraging MPI’s One-Sided Communication Interface for Shared-Memory Programming </vt:lpstr>
      <vt:lpstr>The Shared Memory Reality</vt:lpstr>
      <vt:lpstr>State of the Art Programming</vt:lpstr>
      <vt:lpstr>Why not just use OS tools?</vt:lpstr>
      <vt:lpstr>MPI-3.0 One Sided Memory Models</vt:lpstr>
      <vt:lpstr>Creating a Shared Memory Window</vt:lpstr>
      <vt:lpstr>How do I use it?</vt:lpstr>
      <vt:lpstr>Creating shared memory communicators</vt:lpstr>
      <vt:lpstr>Schematic Overview</vt:lpstr>
      <vt:lpstr>Memory Layout</vt:lpstr>
      <vt:lpstr>Implementation Options I</vt:lpstr>
      <vt:lpstr>Implementation Options II</vt:lpstr>
      <vt:lpstr>Use Cases</vt:lpstr>
      <vt:lpstr>Fast shared memory Communication</vt:lpstr>
      <vt:lpstr>Five-Point Stencil Example</vt:lpstr>
      <vt:lpstr>Communication Times</vt:lpstr>
      <vt:lpstr>NUMA Effects?</vt:lpstr>
      <vt:lpstr>Summary</vt:lpstr>
      <vt:lpstr>Conclusions &amp; Future Work</vt:lpstr>
      <vt:lpstr>Acknowledgments</vt:lpstr>
    </vt:vector>
  </TitlesOfParts>
  <Company>xxx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43</cp:revision>
  <dcterms:created xsi:type="dcterms:W3CDTF">2012-09-23T10:02:43Z</dcterms:created>
  <dcterms:modified xsi:type="dcterms:W3CDTF">2012-09-24T09:07:18Z</dcterms:modified>
</cp:coreProperties>
</file>