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57" r:id="rId5"/>
    <p:sldId id="277" r:id="rId6"/>
    <p:sldId id="276" r:id="rId7"/>
    <p:sldId id="278" r:id="rId8"/>
    <p:sldId id="262" r:id="rId9"/>
    <p:sldId id="279" r:id="rId10"/>
    <p:sldId id="280" r:id="rId11"/>
    <p:sldId id="261" r:id="rId12"/>
    <p:sldId id="263" r:id="rId13"/>
    <p:sldId id="273" r:id="rId14"/>
    <p:sldId id="281" r:id="rId15"/>
    <p:sldId id="264" r:id="rId16"/>
    <p:sldId id="275" r:id="rId17"/>
    <p:sldId id="274" r:id="rId18"/>
    <p:sldId id="265" r:id="rId19"/>
    <p:sldId id="266" r:id="rId20"/>
    <p:sldId id="267" r:id="rId21"/>
    <p:sldId id="269" r:id="rId22"/>
    <p:sldId id="272" r:id="rId23"/>
    <p:sldId id="271" r:id="rId24"/>
    <p:sldId id="27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3" autoAdjust="0"/>
  </p:normalViewPr>
  <p:slideViewPr>
    <p:cSldViewPr>
      <p:cViewPr varScale="1">
        <p:scale>
          <a:sx n="147" d="100"/>
          <a:sy n="147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03287-02C9-4CBD-9D6A-E74C3119A373}" type="datetimeFigureOut">
              <a:rPr lang="zh-CN" altLang="en-US" smtClean="0"/>
              <a:pPr/>
              <a:t>7/26/14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2D96F-DEB1-41FC-815E-CF449F91F4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276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A4046-8E0B-48E1-8E76-F84AF637BE9F}" type="datetimeFigureOut">
              <a:rPr lang="zh-CN" altLang="en-US" smtClean="0"/>
              <a:pPr/>
              <a:t>7/26/14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BC786-03C4-49AE-B3C3-3FDCE6FDF3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044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43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 to </a:t>
            </a:r>
            <a:r>
              <a:rPr lang="en-US" altLang="zh-CN" dirty="0" err="1" smtClean="0"/>
              <a:t>Ashwin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emphasize the “Near” &amp; “Far” terms after introduced the “Distance” row.</a:t>
            </a:r>
          </a:p>
          <a:p>
            <a:r>
              <a:rPr lang="en-US" altLang="zh-CN" baseline="0" dirty="0" smtClean="0"/>
              <a:t>Small black boxes represent IO hub. On the right.</a:t>
            </a:r>
          </a:p>
          <a:p>
            <a:r>
              <a:rPr lang="en-US" altLang="zh-CN" baseline="0" dirty="0" smtClean="0"/>
              <a:t>On Magellan IO hub are omitted. Since for each IO hub, only one CPU and one GPU device is connected – but physically they are there still.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7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amount of computation increases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quadratically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size, thus effectively reducing the fraction of time spent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increase the halo widths within each matrix dimension: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the total communication time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Factors:</a:t>
            </a:r>
          </a:p>
          <a:p>
            <a:r>
              <a:rPr lang="en-US" altLang="zh-CN" dirty="0" smtClean="0"/>
              <a:t>1. DMA utilizes</a:t>
            </a:r>
            <a:r>
              <a:rPr lang="en-US" altLang="zh-CN" baseline="0" dirty="0" smtClean="0"/>
              <a:t> only one DMA: less parallelism on the data path.</a:t>
            </a:r>
          </a:p>
          <a:p>
            <a:r>
              <a:rPr lang="en-US" altLang="zh-CN" baseline="0" dirty="0" smtClean="0"/>
              <a:t>2. Data goes on the diagonal HT link, which has smaller bandwidth compared to other cases. </a:t>
            </a:r>
          </a:p>
          <a:p>
            <a:r>
              <a:rPr lang="en-US" altLang="zh-CN" baseline="0" dirty="0" smtClean="0"/>
              <a:t>On the right, the HT links on the data path depends on the </a:t>
            </a:r>
            <a:r>
              <a:rPr lang="en-US" altLang="zh-CN" baseline="0" dirty="0" err="1" smtClean="0"/>
              <a:t>numa</a:t>
            </a:r>
            <a:r>
              <a:rPr lang="en-US" altLang="zh-CN" baseline="0" dirty="0" smtClean="0"/>
              <a:t> node place of the ring buffer.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7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picture to explain the work….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2996-8ACB-450D-A56F-84A884D58DC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picture to explain the work….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2996-8ACB-450D-A56F-84A884D58D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29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58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Note:</a:t>
            </a:r>
          </a:p>
          <a:p>
            <a:r>
              <a:rPr lang="en-US" altLang="zh-CN" dirty="0" smtClean="0"/>
              <a:t>May still transparently</a:t>
            </a:r>
            <a:r>
              <a:rPr lang="en-US" altLang="zh-CN" baseline="0" dirty="0" smtClean="0"/>
              <a:t> goes through a host-side buffer in the GPU driver is </a:t>
            </a:r>
            <a:r>
              <a:rPr lang="en-US" altLang="zh-CN" baseline="0" dirty="0" err="1" smtClean="0"/>
              <a:t>GPUDirect</a:t>
            </a:r>
            <a:r>
              <a:rPr lang="en-US" altLang="zh-CN" baseline="0" dirty="0" smtClean="0"/>
              <a:t> is not supported.	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09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Note:</a:t>
            </a:r>
          </a:p>
          <a:p>
            <a:r>
              <a:rPr lang="en-US" altLang="zh-CN" dirty="0" smtClean="0"/>
              <a:t>May still transparently</a:t>
            </a:r>
            <a:r>
              <a:rPr lang="en-US" altLang="zh-CN" baseline="0" dirty="0" smtClean="0"/>
              <a:t> goes through a host-side buffer in the GPU driver is </a:t>
            </a:r>
            <a:r>
              <a:rPr lang="en-US" altLang="zh-CN" baseline="0" dirty="0" err="1" smtClean="0"/>
              <a:t>GPUDirect</a:t>
            </a:r>
            <a:r>
              <a:rPr lang="en-US" altLang="zh-CN" baseline="0" dirty="0" smtClean="0"/>
              <a:t> is not supported.	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09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 to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Ashwin</a:t>
            </a:r>
            <a:r>
              <a:rPr lang="en-US" altLang="zh-CN" baseline="0" dirty="0" smtClean="0"/>
              <a:t>:</a:t>
            </a:r>
          </a:p>
          <a:p>
            <a:r>
              <a:rPr lang="en-US" altLang="zh-CN" baseline="0" dirty="0" smtClean="0"/>
              <a:t>The text on this </a:t>
            </a:r>
            <a:r>
              <a:rPr lang="en-US" altLang="zh-CN" baseline="0" dirty="0" err="1" smtClean="0"/>
              <a:t>papge</a:t>
            </a:r>
            <a:r>
              <a:rPr lang="en-US" altLang="zh-CN" baseline="0" dirty="0" smtClean="0"/>
              <a:t> </a:t>
            </a:r>
            <a:r>
              <a:rPr lang="en-US" altLang="zh-CN" baseline="0" smtClean="0"/>
              <a:t>is general for PUT/GET/COOP.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59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7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526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Contact: Feng Ji (fji@ncsu.edu)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0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8013" cy="25574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00463"/>
            <a:ext cx="8228013" cy="2557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8FC22-3DAF-3B4E-AE3F-6113BF592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Contact: Feng Ji (fji@ncsu.edu)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aaji@cs.vt.edu" TargetMode="External"/><Relationship Id="rId4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fji@ncsu.edu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DMA-Assisted, </a:t>
            </a:r>
            <a:r>
              <a:rPr lang="en-US" altLang="zh-CN" dirty="0" err="1"/>
              <a:t>Intranode</a:t>
            </a:r>
            <a:r>
              <a:rPr lang="en-US" altLang="zh-CN" dirty="0"/>
              <a:t> Communication in GPU-Accelerated 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3800" dirty="0" err="1"/>
              <a:t>Feng</a:t>
            </a:r>
            <a:r>
              <a:rPr lang="en-US" altLang="zh-CN" sz="3800" dirty="0"/>
              <a:t> </a:t>
            </a:r>
            <a:r>
              <a:rPr lang="en-US" altLang="zh-CN" sz="3800" dirty="0" err="1" smtClean="0"/>
              <a:t>Ji</a:t>
            </a:r>
            <a:r>
              <a:rPr lang="en-US" altLang="zh-CN" sz="3800" dirty="0"/>
              <a:t>*</a:t>
            </a:r>
            <a:r>
              <a:rPr lang="en-US" altLang="zh-CN" sz="3800" dirty="0" smtClean="0"/>
              <a:t>, </a:t>
            </a:r>
            <a:r>
              <a:rPr lang="en-US" altLang="zh-CN" sz="3800" u="sng" dirty="0" err="1"/>
              <a:t>Ashwin</a:t>
            </a:r>
            <a:r>
              <a:rPr lang="en-US" altLang="zh-CN" sz="3800" u="sng" dirty="0"/>
              <a:t> M. </a:t>
            </a:r>
            <a:r>
              <a:rPr lang="en-US" altLang="zh-CN" sz="3800" u="sng" dirty="0" err="1" smtClean="0"/>
              <a:t>Aji</a:t>
            </a:r>
            <a:r>
              <a:rPr lang="en-US" altLang="zh-CN" sz="3800" dirty="0" smtClean="0"/>
              <a:t>†, </a:t>
            </a:r>
            <a:r>
              <a:rPr lang="en-US" altLang="zh-CN" sz="3800" dirty="0"/>
              <a:t>James </a:t>
            </a:r>
            <a:r>
              <a:rPr lang="en-US" altLang="zh-CN" sz="3800" dirty="0" err="1" smtClean="0"/>
              <a:t>Dinan</a:t>
            </a:r>
            <a:r>
              <a:rPr lang="en-US" altLang="zh-CN" sz="3800" dirty="0" smtClean="0"/>
              <a:t>‡, </a:t>
            </a:r>
            <a:r>
              <a:rPr lang="en-US" altLang="zh-CN" sz="3800" dirty="0"/>
              <a:t>Darius </a:t>
            </a:r>
            <a:r>
              <a:rPr lang="en-US" altLang="zh-CN" sz="3800" dirty="0" err="1" smtClean="0"/>
              <a:t>Buntinas</a:t>
            </a:r>
            <a:r>
              <a:rPr lang="en-US" altLang="zh-CN" sz="3800" dirty="0" smtClean="0"/>
              <a:t>‡, </a:t>
            </a:r>
          </a:p>
          <a:p>
            <a:r>
              <a:rPr lang="en-US" altLang="zh-CN" sz="3800" dirty="0" err="1" smtClean="0"/>
              <a:t>Pavan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Balaji</a:t>
            </a:r>
            <a:r>
              <a:rPr lang="en-US" altLang="zh-CN" sz="3800" dirty="0" smtClean="0"/>
              <a:t>‡, Rajeev </a:t>
            </a:r>
            <a:r>
              <a:rPr lang="en-US" altLang="zh-CN" sz="3800" dirty="0"/>
              <a:t>Thakur‡, </a:t>
            </a:r>
            <a:r>
              <a:rPr lang="en-US" altLang="zh-CN" sz="3800" dirty="0" smtClean="0"/>
              <a:t>Wu-</a:t>
            </a:r>
            <a:r>
              <a:rPr lang="en-US" altLang="zh-CN" sz="3800" dirty="0" err="1" smtClean="0"/>
              <a:t>chun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Feng</a:t>
            </a:r>
            <a:r>
              <a:rPr lang="en-US" altLang="zh-CN" sz="3800" dirty="0" smtClean="0"/>
              <a:t>†, </a:t>
            </a:r>
            <a:r>
              <a:rPr lang="en-US" altLang="zh-CN" sz="3800" dirty="0" err="1"/>
              <a:t>Xiaosong</a:t>
            </a:r>
            <a:r>
              <a:rPr lang="en-US" altLang="zh-CN" sz="3800" dirty="0"/>
              <a:t> </a:t>
            </a:r>
            <a:r>
              <a:rPr lang="en-US" altLang="zh-CN" sz="3800" dirty="0" smtClean="0"/>
              <a:t>Ma*</a:t>
            </a:r>
            <a:r>
              <a:rPr lang="en-US" altLang="zh-CN" sz="3800" dirty="0"/>
              <a:t>&amp;</a:t>
            </a:r>
          </a:p>
          <a:p>
            <a:r>
              <a:rPr lang="en-US" altLang="zh-CN" dirty="0"/>
              <a:t>*</a:t>
            </a:r>
            <a:r>
              <a:rPr lang="en-US" altLang="zh-CN" dirty="0" smtClean="0"/>
              <a:t> </a:t>
            </a:r>
            <a:r>
              <a:rPr lang="en-US" altLang="zh-CN" dirty="0"/>
              <a:t>Department of Computer Science, North Carolina State University</a:t>
            </a:r>
          </a:p>
          <a:p>
            <a:r>
              <a:rPr lang="en-US" altLang="zh-CN" dirty="0" smtClean="0"/>
              <a:t>† </a:t>
            </a:r>
            <a:r>
              <a:rPr lang="en-US" altLang="zh-CN" dirty="0"/>
              <a:t>Department of Computer Science, Virginia Tech</a:t>
            </a:r>
          </a:p>
          <a:p>
            <a:r>
              <a:rPr lang="en-US" altLang="zh-CN" dirty="0" smtClean="0"/>
              <a:t>‡ </a:t>
            </a:r>
            <a:r>
              <a:rPr lang="en-US" altLang="zh-CN" dirty="0"/>
              <a:t>Mathematics and Computer Science Division, Argonne National Laboratory</a:t>
            </a:r>
          </a:p>
          <a:p>
            <a:r>
              <a:rPr lang="en-US" altLang="zh-CN" dirty="0"/>
              <a:t>&amp;</a:t>
            </a:r>
            <a:r>
              <a:rPr lang="en-US" altLang="zh-CN" dirty="0" smtClean="0"/>
              <a:t> </a:t>
            </a:r>
            <a:r>
              <a:rPr lang="en-US" altLang="zh-CN" dirty="0"/>
              <a:t>Computer Science and Mathematics Division, Oak Ridge National Laboratory</a:t>
            </a:r>
            <a:endParaRPr lang="zh-CN" altLang="en-US" dirty="0"/>
          </a:p>
        </p:txBody>
      </p:sp>
      <p:pic>
        <p:nvPicPr>
          <p:cNvPr id="4" name="Picture 2" descr="http://www.sermacs2009.org/events/images/fair_logos/NCS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41168"/>
            <a:ext cx="1371600" cy="17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files.chem.vt.edu/chemclub/Virginia%20Tech%20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85184"/>
            <a:ext cx="2514600" cy="11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75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Intranode</a:t>
            </a:r>
            <a:r>
              <a:rPr lang="en-US" altLang="zh-CN" dirty="0" smtClean="0"/>
              <a:t> Optimizations: shared memory protocol [ASHES ’12]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Directly connect </a:t>
            </a:r>
            <a:r>
              <a:rPr lang="en-US" altLang="zh-CN" dirty="0" err="1" smtClean="0"/>
              <a:t>PCIe</a:t>
            </a:r>
            <a:r>
              <a:rPr lang="en-US" altLang="zh-CN" dirty="0" smtClean="0"/>
              <a:t> data copies into MPI internal shared memory</a:t>
            </a:r>
            <a:endParaRPr lang="en-US" altLang="zh-CN" dirty="0"/>
          </a:p>
          <a:p>
            <a:r>
              <a:rPr lang="en-US" altLang="zh-CN" dirty="0" smtClean="0"/>
              <a:t>Transparently doing chunking and pipelining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24579" y="5380799"/>
            <a:ext cx="6025480" cy="737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66992" y="4165853"/>
            <a:ext cx="172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GPU Global </a:t>
            </a:r>
            <a:r>
              <a:rPr lang="en-US" altLang="zh-CN" sz="1600" dirty="0" err="1" smtClean="0"/>
              <a:t>Mem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200859" y="5575806"/>
            <a:ext cx="1691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Host Main </a:t>
            </a:r>
            <a:r>
              <a:rPr lang="en-US" altLang="zh-CN" sz="1600" dirty="0" err="1" smtClean="0"/>
              <a:t>Mem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1124579" y="4039129"/>
            <a:ext cx="2057400" cy="737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433189" y="4240380"/>
            <a:ext cx="1371600" cy="40250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330319" y="3703712"/>
            <a:ext cx="1577340" cy="261625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52091" y="4039129"/>
            <a:ext cx="1954638" cy="737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557356" y="4206838"/>
            <a:ext cx="1303092" cy="402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423462" y="3703712"/>
            <a:ext cx="1498556" cy="261625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34784" y="3703713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 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688536" y="3717404"/>
            <a:ext cx="10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Process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86779" y="5591338"/>
            <a:ext cx="1524000" cy="31684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Shared </a:t>
            </a:r>
            <a:r>
              <a:rPr lang="en-US" altLang="zh-CN" dirty="0" err="1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直角上箭头 35"/>
          <p:cNvSpPr/>
          <p:nvPr/>
        </p:nvSpPr>
        <p:spPr>
          <a:xfrm rot="5400000">
            <a:off x="2101079" y="4779623"/>
            <a:ext cx="1195807" cy="1332677"/>
          </a:xfrm>
          <a:prstGeom prst="bentUpArrow">
            <a:avLst>
              <a:gd name="adj1" fmla="val 12611"/>
              <a:gd name="adj2" fmla="val 25953"/>
              <a:gd name="adj3" fmla="val 18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上箭头 36"/>
          <p:cNvSpPr/>
          <p:nvPr/>
        </p:nvSpPr>
        <p:spPr>
          <a:xfrm>
            <a:off x="5158352" y="4691440"/>
            <a:ext cx="1255688" cy="1084406"/>
          </a:xfrm>
          <a:prstGeom prst="bentUpArrow">
            <a:avLst>
              <a:gd name="adj1" fmla="val 12945"/>
              <a:gd name="adj2" fmla="val 25000"/>
              <a:gd name="adj3" fmla="val 19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08286" y="2636912"/>
            <a:ext cx="3581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Process 0</a:t>
            </a:r>
          </a:p>
          <a:p>
            <a:r>
              <a:rPr lang="en-US" altLang="zh-CN" sz="1600" dirty="0" err="1" smtClean="0"/>
              <a:t>MPIGPU_Send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d_ptr</a:t>
            </a:r>
            <a:r>
              <a:rPr lang="en-US" altLang="zh-CN" sz="1600" dirty="0" smtClean="0"/>
              <a:t>, …, MPIGPU_BUF_GPU);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010779" y="2636912"/>
            <a:ext cx="3581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Process 1</a:t>
            </a:r>
          </a:p>
          <a:p>
            <a:r>
              <a:rPr lang="en-US" altLang="zh-CN" sz="1600" dirty="0" err="1" smtClean="0"/>
              <a:t>MPIGPU_Recv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d_ptr</a:t>
            </a:r>
            <a:r>
              <a:rPr lang="en-US" altLang="zh-CN" sz="1600" dirty="0" smtClean="0"/>
              <a:t>, …, MPIGPU_BUF_GPU);</a:t>
            </a:r>
            <a:endParaRPr lang="zh-CN" altLang="en-US" sz="1600" dirty="0" smtClean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8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GPUDirect</a:t>
            </a:r>
            <a:r>
              <a:rPr lang="en-US" altLang="zh-CN" dirty="0"/>
              <a:t> + CUDAIPC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GPUDirect</a:t>
            </a:r>
            <a:r>
              <a:rPr lang="en-US" altLang="zh-CN" dirty="0" smtClean="0"/>
              <a:t>: DMA-driven peer GPU copy</a:t>
            </a:r>
          </a:p>
          <a:p>
            <a:r>
              <a:rPr lang="en-US" altLang="zh-CN" dirty="0" smtClean="0"/>
              <a:t>CUDAIPC: exporting a GPU buffer to a different process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57200" y="1600200"/>
            <a:ext cx="8229600" cy="103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99592" y="5323755"/>
            <a:ext cx="6230542" cy="777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99592" y="3799755"/>
            <a:ext cx="2100183" cy="777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27104" y="3799755"/>
            <a:ext cx="2100183" cy="777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142453" y="4000809"/>
            <a:ext cx="1400122" cy="42414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267125" y="3962709"/>
            <a:ext cx="1400122" cy="42414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084836" y="3573016"/>
            <a:ext cx="1610140" cy="275693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201124" y="3573016"/>
            <a:ext cx="1610140" cy="275693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282513" y="3994455"/>
            <a:ext cx="125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Device </a:t>
            </a:r>
            <a:r>
              <a:rPr lang="en-US" altLang="zh-CN" dirty="0" err="1" smtClean="0"/>
              <a:t>Mem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7506" y="5535803"/>
            <a:ext cx="125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</a:t>
            </a:r>
            <a:r>
              <a:rPr lang="en-US" altLang="zh-CN" dirty="0" err="1" smtClean="0"/>
              <a:t>Mem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4323" y="238603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Process 0</a:t>
            </a:r>
          </a:p>
          <a:p>
            <a:r>
              <a:rPr lang="en-US" altLang="zh-CN" sz="1600" dirty="0" err="1" smtClean="0"/>
              <a:t>cudaIpcGetMemHandle</a:t>
            </a:r>
            <a:r>
              <a:rPr lang="en-US" altLang="zh-CN" sz="1600" dirty="0" smtClean="0"/>
              <a:t>(&amp;</a:t>
            </a:r>
            <a:r>
              <a:rPr lang="en-US" altLang="zh-CN" sz="1600" i="1" dirty="0" smtClean="0"/>
              <a:t>handle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d_ptr</a:t>
            </a:r>
            <a:r>
              <a:rPr lang="en-US" altLang="zh-CN" sz="1600" dirty="0" smtClean="0"/>
              <a:t>);</a:t>
            </a:r>
            <a:endParaRPr lang="zh-CN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74883" y="2348880"/>
            <a:ext cx="358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Process 1</a:t>
            </a:r>
          </a:p>
          <a:p>
            <a:r>
              <a:rPr lang="en-US" altLang="zh-CN" sz="1600" dirty="0" err="1" smtClean="0"/>
              <a:t>cudaIpcOpenMemHandl</a:t>
            </a:r>
            <a:r>
              <a:rPr lang="en-US" altLang="zh-CN" sz="1600" dirty="0" smtClean="0"/>
              <a:t>(&amp;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d_ptr_src</a:t>
            </a:r>
            <a:r>
              <a:rPr lang="en-US" altLang="zh-CN" sz="1600" dirty="0" smtClean="0"/>
              <a:t>, </a:t>
            </a:r>
            <a:r>
              <a:rPr lang="en-US" altLang="zh-CN" sz="1600" i="1" dirty="0" smtClean="0"/>
              <a:t>handle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err="1" smtClean="0"/>
              <a:t>cudaMemcpy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d_ptr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d_ptr_src</a:t>
            </a:r>
            <a:r>
              <a:rPr lang="en-US" altLang="zh-CN" sz="1600" dirty="0" smtClean="0"/>
              <a:t>, …);</a:t>
            </a:r>
            <a:endParaRPr lang="zh-CN" altLang="en-US" sz="1600" dirty="0" smtClean="0"/>
          </a:p>
        </p:txBody>
      </p:sp>
      <p:sp>
        <p:nvSpPr>
          <p:cNvPr id="31" name="弧形 30"/>
          <p:cNvSpPr/>
          <p:nvPr/>
        </p:nvSpPr>
        <p:spPr>
          <a:xfrm rot="10800000">
            <a:off x="2650882" y="3243037"/>
            <a:ext cx="2771826" cy="2743451"/>
          </a:xfrm>
          <a:prstGeom prst="arc">
            <a:avLst>
              <a:gd name="adj1" fmla="val 10755239"/>
              <a:gd name="adj2" fmla="val 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2805344" y="4011595"/>
            <a:ext cx="2319270" cy="31810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Direct copy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56647" y="5709273"/>
            <a:ext cx="10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Handle</a:t>
            </a:r>
            <a:endParaRPr lang="zh-CN" altLang="en-US" i="1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80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DMA-assisted </a:t>
            </a:r>
            <a:r>
              <a:rPr lang="en-US" altLang="zh-CN" dirty="0" err="1" smtClean="0"/>
              <a:t>Intranode</a:t>
            </a:r>
            <a:r>
              <a:rPr lang="en-US" altLang="zh-CN" dirty="0" smtClean="0"/>
              <a:t> GPU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8517"/>
            <a:ext cx="8229600" cy="4830763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Eliminate </a:t>
            </a:r>
            <a:r>
              <a:rPr lang="en-US" altLang="zh-CN" dirty="0"/>
              <a:t>going through MPI host-side shared </a:t>
            </a:r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Reduce the complexity of doing the same thing in the application level</a:t>
            </a:r>
          </a:p>
          <a:p>
            <a:pPr lvl="2"/>
            <a:r>
              <a:rPr lang="en-US" altLang="zh-CN" dirty="0" smtClean="0"/>
              <a:t>Need NOT re-invent synchronization mechanism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2528" y="2746072"/>
            <a:ext cx="3886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Process 0</a:t>
            </a:r>
          </a:p>
          <a:p>
            <a:r>
              <a:rPr lang="en-US" altLang="zh-CN" sz="1600" dirty="0" err="1" smtClean="0"/>
              <a:t>cudaIpcGetMemHandle</a:t>
            </a:r>
            <a:r>
              <a:rPr lang="en-US" altLang="zh-CN" sz="1600" dirty="0" smtClean="0"/>
              <a:t>(&amp;</a:t>
            </a:r>
            <a:r>
              <a:rPr lang="en-US" altLang="zh-CN" sz="1600" i="1" dirty="0" smtClean="0"/>
              <a:t>handle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d_ptr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err="1" smtClean="0"/>
              <a:t>MPI_Send</a:t>
            </a:r>
            <a:r>
              <a:rPr lang="en-US" altLang="zh-CN" sz="1600" dirty="0" smtClean="0"/>
              <a:t>(handle, …);</a:t>
            </a:r>
          </a:p>
          <a:p>
            <a:r>
              <a:rPr lang="en-US" altLang="zh-CN" sz="1600" dirty="0" err="1" smtClean="0"/>
              <a:t>MPI_Recv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Msg_done</a:t>
            </a:r>
            <a:r>
              <a:rPr lang="en-US" altLang="zh-CN" sz="1600" dirty="0" smtClean="0"/>
              <a:t>, …);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83088" y="2708920"/>
            <a:ext cx="358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Process 1</a:t>
            </a:r>
          </a:p>
          <a:p>
            <a:r>
              <a:rPr lang="en-US" altLang="zh-CN" sz="1600" dirty="0" err="1" smtClean="0"/>
              <a:t>MPI_Recv</a:t>
            </a:r>
            <a:r>
              <a:rPr lang="en-US" altLang="zh-CN" sz="1600" dirty="0" smtClean="0"/>
              <a:t>(handle, …);</a:t>
            </a:r>
          </a:p>
          <a:p>
            <a:r>
              <a:rPr lang="en-US" altLang="zh-CN" sz="1600" dirty="0" err="1" smtClean="0"/>
              <a:t>cudaIpcOpenMemHandl</a:t>
            </a:r>
            <a:r>
              <a:rPr lang="en-US" altLang="zh-CN" sz="1600" dirty="0" smtClean="0"/>
              <a:t>(&amp;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d_ptr_src</a:t>
            </a:r>
            <a:r>
              <a:rPr lang="en-US" altLang="zh-CN" sz="1600" dirty="0" smtClean="0"/>
              <a:t>, </a:t>
            </a:r>
            <a:r>
              <a:rPr lang="en-US" altLang="zh-CN" sz="1600" i="1" dirty="0" smtClean="0"/>
              <a:t>handle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err="1" smtClean="0"/>
              <a:t>cudaMemcpy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d_ptr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d_ptr_src</a:t>
            </a:r>
            <a:r>
              <a:rPr lang="en-US" altLang="zh-CN" sz="1600" dirty="0" smtClean="0"/>
              <a:t>, …);</a:t>
            </a:r>
          </a:p>
          <a:p>
            <a:r>
              <a:rPr lang="en-US" altLang="zh-CN" sz="1600" dirty="0" err="1" smtClean="0"/>
              <a:t>MPI_Send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Msg_done</a:t>
            </a:r>
            <a:r>
              <a:rPr lang="en-US" altLang="zh-CN" sz="1600" dirty="0" smtClean="0"/>
              <a:t>, …);</a:t>
            </a:r>
            <a:endParaRPr lang="zh-CN" altLang="en-US" sz="16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882528" y="3315458"/>
            <a:ext cx="2269485" cy="5693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08540" y="3036541"/>
            <a:ext cx="2269485" cy="28469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08540" y="4055443"/>
            <a:ext cx="2269485" cy="28469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711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DMA-assisted </a:t>
            </a:r>
            <a:r>
              <a:rPr lang="en-US" altLang="zh-CN" dirty="0" err="1" smtClean="0"/>
              <a:t>Intranode</a:t>
            </a:r>
            <a:r>
              <a:rPr lang="en-US" altLang="zh-CN" dirty="0" smtClean="0"/>
              <a:t> GPU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8517"/>
            <a:ext cx="8229600" cy="4830763"/>
          </a:xfrm>
        </p:spPr>
        <p:txBody>
          <a:bodyPr/>
          <a:lstStyle/>
          <a:p>
            <a:r>
              <a:rPr lang="en-US" altLang="zh-CN" dirty="0" smtClean="0"/>
              <a:t>Challenges</a:t>
            </a:r>
          </a:p>
          <a:p>
            <a:pPr lvl="1"/>
            <a:r>
              <a:rPr lang="en-US" altLang="zh-CN" dirty="0" err="1" smtClean="0"/>
              <a:t>GPUDirect</a:t>
            </a:r>
            <a:r>
              <a:rPr lang="en-US" altLang="zh-CN" dirty="0" smtClean="0"/>
              <a:t> requires GPU </a:t>
            </a:r>
            <a:r>
              <a:rPr lang="en-US" altLang="zh-CN" i="1" dirty="0" smtClean="0"/>
              <a:t>peer accessibility</a:t>
            </a:r>
          </a:p>
          <a:p>
            <a:pPr lvl="2"/>
            <a:r>
              <a:rPr lang="en-US" altLang="zh-CN" dirty="0" smtClean="0"/>
              <a:t>Same IO/Hub: </a:t>
            </a:r>
            <a:r>
              <a:rPr lang="en-US" altLang="zh-CN" i="1" dirty="0" smtClean="0"/>
              <a:t>Yes</a:t>
            </a:r>
          </a:p>
          <a:p>
            <a:pPr lvl="2"/>
            <a:r>
              <a:rPr lang="en-US" altLang="zh-CN" dirty="0" smtClean="0"/>
              <a:t>Different IO/Hub: </a:t>
            </a:r>
            <a:r>
              <a:rPr lang="en-US" altLang="zh-CN" i="1" dirty="0" smtClean="0"/>
              <a:t>Yes </a:t>
            </a:r>
            <a:r>
              <a:rPr lang="en-US" altLang="zh-CN" dirty="0" smtClean="0"/>
              <a:t>for AMD (HT); </a:t>
            </a:r>
            <a:r>
              <a:rPr lang="en-US" altLang="zh-CN" i="1" dirty="0" smtClean="0"/>
              <a:t>No</a:t>
            </a:r>
            <a:r>
              <a:rPr lang="en-US" altLang="zh-CN" dirty="0" smtClean="0"/>
              <a:t> for Intel (QPI)</a:t>
            </a:r>
          </a:p>
          <a:p>
            <a:pPr lvl="1"/>
            <a:r>
              <a:rPr lang="en-US" altLang="zh-CN" dirty="0" smtClean="0"/>
              <a:t>Overhead of handle open/close</a:t>
            </a:r>
          </a:p>
          <a:p>
            <a:pPr lvl="1"/>
            <a:r>
              <a:rPr lang="en-US" altLang="zh-CN" dirty="0" smtClean="0"/>
              <a:t>MPI is unaware of GPU device topology</a:t>
            </a:r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784534" y="4089352"/>
            <a:ext cx="2883810" cy="1643312"/>
            <a:chOff x="5237906" y="4665416"/>
            <a:chExt cx="2883810" cy="1643312"/>
          </a:xfrm>
        </p:grpSpPr>
        <p:sp>
          <p:nvSpPr>
            <p:cNvPr id="12" name="矩形 7"/>
            <p:cNvSpPr/>
            <p:nvPr/>
          </p:nvSpPr>
          <p:spPr>
            <a:xfrm>
              <a:off x="6187735" y="5122650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8"/>
            <p:cNvSpPr/>
            <p:nvPr/>
          </p:nvSpPr>
          <p:spPr>
            <a:xfrm>
              <a:off x="6742176" y="5122650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9"/>
            <p:cNvSpPr/>
            <p:nvPr/>
          </p:nvSpPr>
          <p:spPr>
            <a:xfrm>
              <a:off x="6742176" y="5542226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0"/>
            <p:cNvSpPr/>
            <p:nvPr/>
          </p:nvSpPr>
          <p:spPr>
            <a:xfrm>
              <a:off x="6187735" y="5542226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1"/>
            <p:cNvCxnSpPr>
              <a:stCxn id="12" idx="3"/>
              <a:endCxn id="13" idx="1"/>
            </p:cNvCxnSpPr>
            <p:nvPr/>
          </p:nvCxnSpPr>
          <p:spPr>
            <a:xfrm>
              <a:off x="6477699" y="5241077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2"/>
            <p:cNvCxnSpPr>
              <a:stCxn id="13" idx="2"/>
              <a:endCxn id="14" idx="0"/>
            </p:cNvCxnSpPr>
            <p:nvPr/>
          </p:nvCxnSpPr>
          <p:spPr>
            <a:xfrm>
              <a:off x="6887158" y="5359505"/>
              <a:ext cx="0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3"/>
            <p:cNvCxnSpPr/>
            <p:nvPr/>
          </p:nvCxnSpPr>
          <p:spPr>
            <a:xfrm>
              <a:off x="6477699" y="5669654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4"/>
            <p:cNvCxnSpPr/>
            <p:nvPr/>
          </p:nvCxnSpPr>
          <p:spPr>
            <a:xfrm>
              <a:off x="6335221" y="5359505"/>
              <a:ext cx="0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36"/>
            <p:cNvGrpSpPr/>
            <p:nvPr/>
          </p:nvGrpSpPr>
          <p:grpSpPr>
            <a:xfrm>
              <a:off x="5237906" y="5003539"/>
              <a:ext cx="705271" cy="475076"/>
              <a:chOff x="6626956" y="4272780"/>
              <a:chExt cx="705271" cy="475076"/>
            </a:xfrm>
          </p:grpSpPr>
          <p:sp>
            <p:nvSpPr>
              <p:cNvPr id="31" name="矩形 16"/>
              <p:cNvSpPr/>
              <p:nvPr/>
            </p:nvSpPr>
            <p:spPr>
              <a:xfrm>
                <a:off x="6626956" y="4272780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17"/>
              <p:cNvSpPr/>
              <p:nvPr/>
            </p:nvSpPr>
            <p:spPr>
              <a:xfrm>
                <a:off x="6979592" y="4345869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33" name="矩形 19"/>
              <p:cNvSpPr/>
              <p:nvPr/>
            </p:nvSpPr>
            <p:spPr>
              <a:xfrm>
                <a:off x="6979592" y="4454771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37"/>
            <p:cNvGrpSpPr/>
            <p:nvPr/>
          </p:nvGrpSpPr>
          <p:grpSpPr>
            <a:xfrm>
              <a:off x="7323113" y="5423115"/>
              <a:ext cx="705271" cy="475076"/>
              <a:chOff x="7379196" y="6179328"/>
              <a:chExt cx="705271" cy="475076"/>
            </a:xfrm>
          </p:grpSpPr>
          <p:sp>
            <p:nvSpPr>
              <p:cNvPr id="28" name="矩形 24"/>
              <p:cNvSpPr/>
              <p:nvPr/>
            </p:nvSpPr>
            <p:spPr>
              <a:xfrm>
                <a:off x="7379196" y="6179328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5"/>
              <p:cNvSpPr/>
              <p:nvPr/>
            </p:nvSpPr>
            <p:spPr>
              <a:xfrm>
                <a:off x="7775911" y="6252417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30" name="矩形 27"/>
              <p:cNvSpPr/>
              <p:nvPr/>
            </p:nvSpPr>
            <p:spPr>
              <a:xfrm>
                <a:off x="7775912" y="6361319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2" name="直接连接符 28"/>
            <p:cNvCxnSpPr/>
            <p:nvPr/>
          </p:nvCxnSpPr>
          <p:spPr>
            <a:xfrm flipH="1">
              <a:off x="5943177" y="5241077"/>
              <a:ext cx="244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/>
            <p:cNvCxnSpPr>
              <a:stCxn id="14" idx="3"/>
              <a:endCxn id="28" idx="1"/>
            </p:cNvCxnSpPr>
            <p:nvPr/>
          </p:nvCxnSpPr>
          <p:spPr>
            <a:xfrm flipV="1">
              <a:off x="7032140" y="5660653"/>
              <a:ext cx="29097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541" y="593939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1</a:t>
              </a:r>
              <a:endParaRPr lang="zh-CN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5919" y="466541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0</a:t>
              </a:r>
              <a:endParaRPr lang="zh-CN" altLang="en-US" b="1" dirty="0"/>
            </a:p>
          </p:txBody>
        </p:sp>
        <p:cxnSp>
          <p:nvCxnSpPr>
            <p:cNvPr id="26" name="直接连接符 32"/>
            <p:cNvCxnSpPr/>
            <p:nvPr/>
          </p:nvCxnSpPr>
          <p:spPr>
            <a:xfrm>
              <a:off x="6477699" y="5359505"/>
              <a:ext cx="264477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3"/>
            <p:cNvCxnSpPr/>
            <p:nvPr/>
          </p:nvCxnSpPr>
          <p:spPr>
            <a:xfrm flipV="1">
              <a:off x="6477699" y="5359505"/>
              <a:ext cx="264477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526340" y="3573016"/>
            <a:ext cx="2706666" cy="2256053"/>
            <a:chOff x="1979712" y="4149080"/>
            <a:chExt cx="2706666" cy="2256053"/>
          </a:xfrm>
        </p:grpSpPr>
        <p:sp>
          <p:nvSpPr>
            <p:cNvPr id="35" name="矩形 44"/>
            <p:cNvSpPr/>
            <p:nvPr/>
          </p:nvSpPr>
          <p:spPr>
            <a:xfrm>
              <a:off x="1979712" y="4836851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46"/>
            <p:cNvSpPr/>
            <p:nvPr/>
          </p:nvSpPr>
          <p:spPr>
            <a:xfrm>
              <a:off x="2542558" y="5293687"/>
              <a:ext cx="136578" cy="152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47"/>
            <p:cNvSpPr/>
            <p:nvPr/>
          </p:nvSpPr>
          <p:spPr>
            <a:xfrm>
              <a:off x="1979712" y="5256427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48"/>
            <p:cNvCxnSpPr>
              <a:stCxn id="35" idx="3"/>
            </p:cNvCxnSpPr>
            <p:nvPr/>
          </p:nvCxnSpPr>
          <p:spPr>
            <a:xfrm>
              <a:off x="2269676" y="4955278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9"/>
            <p:cNvCxnSpPr>
              <a:stCxn id="48" idx="2"/>
              <a:endCxn id="36" idx="0"/>
            </p:cNvCxnSpPr>
            <p:nvPr/>
          </p:nvCxnSpPr>
          <p:spPr>
            <a:xfrm>
              <a:off x="2610847" y="5031561"/>
              <a:ext cx="0" cy="262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0"/>
            <p:cNvCxnSpPr/>
            <p:nvPr/>
          </p:nvCxnSpPr>
          <p:spPr>
            <a:xfrm>
              <a:off x="2269676" y="5383855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1"/>
            <p:cNvCxnSpPr/>
            <p:nvPr/>
          </p:nvCxnSpPr>
          <p:spPr>
            <a:xfrm>
              <a:off x="2127198" y="5073706"/>
              <a:ext cx="0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52"/>
            <p:cNvGrpSpPr/>
            <p:nvPr/>
          </p:nvGrpSpPr>
          <p:grpSpPr>
            <a:xfrm>
              <a:off x="3115089" y="4508943"/>
              <a:ext cx="705271" cy="475076"/>
              <a:chOff x="6626956" y="4272780"/>
              <a:chExt cx="705271" cy="475076"/>
            </a:xfrm>
          </p:grpSpPr>
          <p:sp>
            <p:nvSpPr>
              <p:cNvPr id="58" name="矩形 53"/>
              <p:cNvSpPr/>
              <p:nvPr/>
            </p:nvSpPr>
            <p:spPr>
              <a:xfrm>
                <a:off x="6626956" y="4272780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4"/>
              <p:cNvSpPr/>
              <p:nvPr/>
            </p:nvSpPr>
            <p:spPr>
              <a:xfrm>
                <a:off x="6979592" y="4345869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60" name="矩形 55"/>
              <p:cNvSpPr/>
              <p:nvPr/>
            </p:nvSpPr>
            <p:spPr>
              <a:xfrm>
                <a:off x="6979592" y="4454771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56"/>
            <p:cNvGrpSpPr/>
            <p:nvPr/>
          </p:nvGrpSpPr>
          <p:grpSpPr>
            <a:xfrm>
              <a:off x="3115090" y="5137316"/>
              <a:ext cx="705271" cy="475076"/>
              <a:chOff x="7379196" y="6179328"/>
              <a:chExt cx="705271" cy="475076"/>
            </a:xfrm>
          </p:grpSpPr>
          <p:sp>
            <p:nvSpPr>
              <p:cNvPr id="55" name="矩形 57"/>
              <p:cNvSpPr/>
              <p:nvPr/>
            </p:nvSpPr>
            <p:spPr>
              <a:xfrm>
                <a:off x="7379196" y="6179328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8"/>
              <p:cNvSpPr/>
              <p:nvPr/>
            </p:nvSpPr>
            <p:spPr>
              <a:xfrm>
                <a:off x="7775911" y="6252417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57" name="矩形 59"/>
              <p:cNvSpPr/>
              <p:nvPr/>
            </p:nvSpPr>
            <p:spPr>
              <a:xfrm>
                <a:off x="7775912" y="6361319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4" name="直接连接符 60"/>
            <p:cNvCxnSpPr/>
            <p:nvPr/>
          </p:nvCxnSpPr>
          <p:spPr>
            <a:xfrm flipH="1">
              <a:off x="2679136" y="4960947"/>
              <a:ext cx="435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61"/>
            <p:cNvCxnSpPr>
              <a:stCxn id="36" idx="3"/>
              <a:endCxn id="55" idx="1"/>
            </p:cNvCxnSpPr>
            <p:nvPr/>
          </p:nvCxnSpPr>
          <p:spPr>
            <a:xfrm>
              <a:off x="2679136" y="5369970"/>
              <a:ext cx="435954" cy="4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910203" y="527170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1</a:t>
              </a:r>
              <a:endParaRPr lang="zh-CN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3101" y="4149080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GPU 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矩形 74"/>
            <p:cNvSpPr/>
            <p:nvPr/>
          </p:nvSpPr>
          <p:spPr>
            <a:xfrm>
              <a:off x="2542558" y="4878995"/>
              <a:ext cx="136578" cy="152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78"/>
            <p:cNvGrpSpPr/>
            <p:nvPr/>
          </p:nvGrpSpPr>
          <p:grpSpPr>
            <a:xfrm>
              <a:off x="2432247" y="5873553"/>
              <a:ext cx="705271" cy="475076"/>
              <a:chOff x="7379196" y="6179328"/>
              <a:chExt cx="705271" cy="475076"/>
            </a:xfrm>
          </p:grpSpPr>
          <p:sp>
            <p:nvSpPr>
              <p:cNvPr id="52" name="矩形 79"/>
              <p:cNvSpPr/>
              <p:nvPr/>
            </p:nvSpPr>
            <p:spPr>
              <a:xfrm>
                <a:off x="7379196" y="6179328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80"/>
              <p:cNvSpPr/>
              <p:nvPr/>
            </p:nvSpPr>
            <p:spPr>
              <a:xfrm>
                <a:off x="7775911" y="6252417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54" name="矩形 81"/>
              <p:cNvSpPr/>
              <p:nvPr/>
            </p:nvSpPr>
            <p:spPr>
              <a:xfrm>
                <a:off x="7775912" y="6361319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190123" y="6035801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2</a:t>
              </a:r>
              <a:endParaRPr lang="zh-CN" altLang="en-US" b="1" dirty="0"/>
            </a:p>
          </p:txBody>
        </p:sp>
        <p:cxnSp>
          <p:nvCxnSpPr>
            <p:cNvPr id="51" name="直接连接符 87"/>
            <p:cNvCxnSpPr/>
            <p:nvPr/>
          </p:nvCxnSpPr>
          <p:spPr>
            <a:xfrm>
              <a:off x="2610847" y="5468143"/>
              <a:ext cx="0" cy="405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835696" y="5867980"/>
            <a:ext cx="16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(with QPI)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586798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AMD (with 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711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Extend Large </a:t>
            </a:r>
            <a:r>
              <a:rPr lang="en-US" altLang="zh-CN" dirty="0"/>
              <a:t>Message Transport </a:t>
            </a:r>
            <a:r>
              <a:rPr lang="en-US" altLang="zh-CN" dirty="0" smtClean="0"/>
              <a:t>(LMT)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LMT Protocol supports PUT/GET/COOP modes</a:t>
            </a:r>
          </a:p>
          <a:p>
            <a:r>
              <a:rPr lang="en-US" altLang="zh-CN" dirty="0" smtClean="0"/>
              <a:t>Handles carried in packets/cookies</a:t>
            </a:r>
          </a:p>
          <a:p>
            <a:r>
              <a:rPr lang="en-US" altLang="zh-CN" dirty="0" smtClean="0"/>
              <a:t>Sender passes GPU info (with handle) to Receiver</a:t>
            </a:r>
          </a:p>
          <a:p>
            <a:pPr lvl="1"/>
            <a:r>
              <a:rPr lang="en-US" altLang="zh-CN" dirty="0" smtClean="0"/>
              <a:t>Sender always tries to get the handle</a:t>
            </a:r>
          </a:p>
          <a:p>
            <a:pPr lvl="1"/>
            <a:r>
              <a:rPr lang="en-US" altLang="zh-CN" dirty="0" smtClean="0"/>
              <a:t>Getting a handle is a light-weight op. (according to NVIDIA)</a:t>
            </a:r>
          </a:p>
          <a:p>
            <a:pPr lvl="1"/>
            <a:r>
              <a:rPr lang="en-US" altLang="zh-CN" dirty="0" smtClean="0"/>
              <a:t>Receiver can decide GPU peer accessibility</a:t>
            </a:r>
          </a:p>
          <a:p>
            <a:pPr lvl="1"/>
            <a:r>
              <a:rPr lang="en-US" altLang="zh-CN" dirty="0" smtClean="0"/>
              <a:t>Receiver passes the decision in CTS to Sender</a:t>
            </a:r>
          </a:p>
          <a:p>
            <a:r>
              <a:rPr lang="en-US" altLang="zh-CN" dirty="0" smtClean="0"/>
              <a:t>Fall back option: via shared memory [</a:t>
            </a:r>
            <a:r>
              <a:rPr lang="en-US" altLang="zh-CN" dirty="0" err="1" smtClean="0"/>
              <a:t>AsHES</a:t>
            </a:r>
            <a:r>
              <a:rPr lang="en-US" altLang="zh-CN" dirty="0" smtClean="0"/>
              <a:t> ‘12]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PUT mode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3838" y="19888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4078" y="198884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Receiver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6" idx="2"/>
          </p:cNvCxnSpPr>
          <p:nvPr/>
        </p:nvCxnSpPr>
        <p:spPr>
          <a:xfrm flipH="1">
            <a:off x="5516389" y="2358172"/>
            <a:ext cx="1" cy="3735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2"/>
          </p:cNvCxnSpPr>
          <p:nvPr/>
        </p:nvCxnSpPr>
        <p:spPr>
          <a:xfrm flipH="1">
            <a:off x="7746424" y="2358172"/>
            <a:ext cx="1" cy="3735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813918" y="2852936"/>
            <a:ext cx="165618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1990" y="2636128"/>
            <a:ext cx="4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RTS</a:t>
            </a:r>
            <a:endParaRPr lang="zh-CN" altLang="en-US" sz="1600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813918" y="4127594"/>
            <a:ext cx="1656184" cy="20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8629" y="378904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CTS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799085" y="5866191"/>
            <a:ext cx="1671017" cy="227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32446" y="5696914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Done</a:t>
            </a:r>
            <a:endParaRPr lang="zh-CN" altLang="en-US" sz="16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948480" y="4897647"/>
            <a:ext cx="1657320" cy="464106"/>
            <a:chOff x="6530354" y="4116080"/>
            <a:chExt cx="1657320" cy="464106"/>
          </a:xfrm>
        </p:grpSpPr>
        <p:sp>
          <p:nvSpPr>
            <p:cNvPr id="19" name="下箭头 18"/>
            <p:cNvSpPr/>
            <p:nvPr/>
          </p:nvSpPr>
          <p:spPr>
            <a:xfrm rot="16991682">
              <a:off x="7126961" y="3519473"/>
              <a:ext cx="464106" cy="16573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730745">
              <a:off x="7004304" y="4158307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PUT</a:t>
              </a:r>
              <a:endParaRPr lang="zh-CN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21272" y="2492896"/>
            <a:ext cx="18706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Get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 handle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944036" y="3038708"/>
            <a:ext cx="18706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Decide accessibility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949816" y="3695461"/>
            <a:ext cx="18706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Get </a:t>
            </a:r>
            <a:r>
              <a:rPr lang="en-US" altLang="zh-CN" sz="1400" dirty="0" err="1" smtClean="0"/>
              <a:t>Dest</a:t>
            </a:r>
            <a:r>
              <a:rPr lang="en-US" altLang="zh-CN" sz="1400" dirty="0" smtClean="0"/>
              <a:t> handle</a:t>
            </a:r>
            <a:endParaRPr lang="zh-CN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21272" y="4413251"/>
            <a:ext cx="18706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Open </a:t>
            </a:r>
            <a:r>
              <a:rPr lang="en-US" altLang="zh-CN" sz="1400" dirty="0" err="1" smtClean="0"/>
              <a:t>Dest</a:t>
            </a:r>
            <a:r>
              <a:rPr lang="en-US" altLang="zh-CN" sz="1400" dirty="0" smtClean="0"/>
              <a:t> handle</a:t>
            </a:r>
            <a:endParaRPr lang="zh-CN" altLang="en-US" sz="140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51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Extend Large </a:t>
            </a:r>
            <a:r>
              <a:rPr lang="en-US" altLang="zh-CN" dirty="0"/>
              <a:t>Message Transport </a:t>
            </a:r>
            <a:r>
              <a:rPr lang="en-US" altLang="zh-CN" dirty="0" smtClean="0"/>
              <a:t>(LMT)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GET Mode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COOP Mode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4737296" y="1988840"/>
            <a:ext cx="4083176" cy="4104456"/>
            <a:chOff x="4427984" y="1844824"/>
            <a:chExt cx="4299200" cy="4104456"/>
          </a:xfrm>
        </p:grpSpPr>
        <p:sp>
          <p:nvSpPr>
            <p:cNvPr id="6" name="TextBox 5"/>
            <p:cNvSpPr txBox="1"/>
            <p:nvPr/>
          </p:nvSpPr>
          <p:spPr>
            <a:xfrm>
              <a:off x="5000550" y="1844824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0790" y="1844824"/>
              <a:ext cx="984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423101" y="2214156"/>
              <a:ext cx="1" cy="3735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 flipH="1">
              <a:off x="7653136" y="2214156"/>
              <a:ext cx="1" cy="3735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720630" y="2708920"/>
              <a:ext cx="1656184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68702" y="2492112"/>
              <a:ext cx="487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RTS</a:t>
              </a:r>
              <a:endParaRPr lang="zh-CN" altLang="en-US" sz="1600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5720630" y="3983578"/>
              <a:ext cx="1656184" cy="206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95341" y="3645024"/>
              <a:ext cx="487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CTS</a:t>
              </a:r>
              <a:endParaRPr lang="zh-CN" altLang="en-US" sz="16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705797" y="5722175"/>
              <a:ext cx="1671017" cy="2271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5705797" y="5400762"/>
              <a:ext cx="1671017" cy="1979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80190" y="5214344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Done</a:t>
              </a:r>
              <a:endParaRPr lang="zh-CN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39158" y="5552898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Done</a:t>
              </a:r>
              <a:endParaRPr lang="zh-CN" altLang="en-US" sz="1600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853437" y="4753631"/>
              <a:ext cx="1659075" cy="464106"/>
              <a:chOff x="6528599" y="4116080"/>
              <a:chExt cx="1659075" cy="464106"/>
            </a:xfrm>
          </p:grpSpPr>
          <p:sp>
            <p:nvSpPr>
              <p:cNvPr id="19" name="下箭头 18"/>
              <p:cNvSpPr/>
              <p:nvPr/>
            </p:nvSpPr>
            <p:spPr>
              <a:xfrm rot="16991682">
                <a:off x="7126961" y="3519473"/>
                <a:ext cx="464106" cy="165732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730745">
                <a:off x="6528599" y="4158307"/>
                <a:ext cx="14727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PUT/GET/COOP</a:t>
                </a:r>
                <a:endParaRPr lang="zh-CN" altLang="en-US" sz="16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427984" y="2348880"/>
              <a:ext cx="1870656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Get </a:t>
              </a:r>
              <a:r>
                <a:rPr lang="en-US" altLang="zh-CN" sz="1400" dirty="0" err="1" smtClean="0"/>
                <a:t>Src</a:t>
              </a:r>
              <a:r>
                <a:rPr lang="en-US" altLang="zh-CN" sz="1400" dirty="0" smtClean="0"/>
                <a:t> handle</a:t>
              </a:r>
              <a:endParaRPr lang="zh-CN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0748" y="2894692"/>
              <a:ext cx="1870656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Decide accessibility</a:t>
              </a:r>
              <a:endParaRPr lang="zh-CN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6528" y="3551445"/>
              <a:ext cx="1870656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Get </a:t>
              </a:r>
              <a:r>
                <a:rPr lang="en-US" altLang="zh-CN" sz="1400" dirty="0" err="1" smtClean="0"/>
                <a:t>Dest</a:t>
              </a:r>
              <a:r>
                <a:rPr lang="en-US" altLang="zh-CN" sz="1400" dirty="0" smtClean="0"/>
                <a:t> handle</a:t>
              </a:r>
              <a:endParaRPr lang="zh-CN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56528" y="3222475"/>
              <a:ext cx="1870656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Open </a:t>
              </a:r>
              <a:r>
                <a:rPr lang="en-US" altLang="zh-CN" sz="1400" dirty="0" err="1" smtClean="0"/>
                <a:t>Src</a:t>
              </a:r>
              <a:r>
                <a:rPr lang="en-US" altLang="zh-CN" sz="1400" dirty="0" smtClean="0"/>
                <a:t> handle</a:t>
              </a:r>
              <a:endParaRPr lang="zh-CN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27984" y="4269235"/>
              <a:ext cx="1870656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Open </a:t>
              </a:r>
              <a:r>
                <a:rPr lang="en-US" altLang="zh-CN" sz="1400" dirty="0" err="1" smtClean="0"/>
                <a:t>Dest</a:t>
              </a:r>
              <a:r>
                <a:rPr lang="en-US" altLang="zh-CN" sz="1400" dirty="0" smtClean="0"/>
                <a:t> handle</a:t>
              </a:r>
              <a:endParaRPr lang="zh-CN" altLang="en-US" sz="1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2800" y="1916832"/>
            <a:ext cx="4083176" cy="4104456"/>
            <a:chOff x="4427984" y="1844824"/>
            <a:chExt cx="4299200" cy="4104456"/>
          </a:xfrm>
        </p:grpSpPr>
        <p:sp>
          <p:nvSpPr>
            <p:cNvPr id="61" name="TextBox 60"/>
            <p:cNvSpPr txBox="1"/>
            <p:nvPr/>
          </p:nvSpPr>
          <p:spPr>
            <a:xfrm>
              <a:off x="5000550" y="1844824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60790" y="1844824"/>
              <a:ext cx="984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cxnSp>
          <p:nvCxnSpPr>
            <p:cNvPr id="63" name="直接连接符 62"/>
            <p:cNvCxnSpPr>
              <a:stCxn id="61" idx="2"/>
            </p:cNvCxnSpPr>
            <p:nvPr/>
          </p:nvCxnSpPr>
          <p:spPr>
            <a:xfrm flipH="1">
              <a:off x="5423101" y="2214156"/>
              <a:ext cx="1" cy="3735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2" idx="2"/>
            </p:cNvCxnSpPr>
            <p:nvPr/>
          </p:nvCxnSpPr>
          <p:spPr>
            <a:xfrm flipH="1">
              <a:off x="7653136" y="2214156"/>
              <a:ext cx="1" cy="3735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5720630" y="2708920"/>
              <a:ext cx="1656184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368702" y="2492112"/>
              <a:ext cx="487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RTS</a:t>
              </a:r>
              <a:endParaRPr lang="zh-CN" altLang="en-US" sz="1600" dirty="0"/>
            </a:p>
          </p:txBody>
        </p:sp>
        <p:cxnSp>
          <p:nvCxnSpPr>
            <p:cNvPr id="67" name="直接箭头连接符 66"/>
            <p:cNvCxnSpPr/>
            <p:nvPr/>
          </p:nvCxnSpPr>
          <p:spPr>
            <a:xfrm flipH="1">
              <a:off x="5720630" y="3983578"/>
              <a:ext cx="1656184" cy="206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195341" y="3645024"/>
              <a:ext cx="487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CTS</a:t>
              </a:r>
              <a:endParaRPr lang="zh-CN" altLang="en-US" sz="16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>
              <a:off x="5705797" y="5400762"/>
              <a:ext cx="1671017" cy="1979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80190" y="5214344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Done</a:t>
              </a:r>
              <a:endParaRPr lang="zh-CN" altLang="en-US" sz="1600" dirty="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5855192" y="4753631"/>
              <a:ext cx="1657320" cy="464106"/>
              <a:chOff x="6530354" y="4116080"/>
              <a:chExt cx="1657320" cy="464106"/>
            </a:xfrm>
          </p:grpSpPr>
          <p:sp>
            <p:nvSpPr>
              <p:cNvPr id="79" name="下箭头 78"/>
              <p:cNvSpPr/>
              <p:nvPr/>
            </p:nvSpPr>
            <p:spPr>
              <a:xfrm rot="16991682">
                <a:off x="7126961" y="3519473"/>
                <a:ext cx="464106" cy="165732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730745">
                <a:off x="6993889" y="4158307"/>
                <a:ext cx="542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GET</a:t>
                </a:r>
                <a:endParaRPr lang="zh-CN" altLang="en-US" sz="16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427984" y="2348880"/>
              <a:ext cx="1870656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Get </a:t>
              </a:r>
              <a:r>
                <a:rPr lang="en-US" altLang="zh-CN" sz="1400" dirty="0" err="1" smtClean="0"/>
                <a:t>Src</a:t>
              </a:r>
              <a:r>
                <a:rPr lang="en-US" altLang="zh-CN" sz="1400" dirty="0" smtClean="0"/>
                <a:t> handle</a:t>
              </a:r>
              <a:endParaRPr lang="zh-CN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50748" y="2894692"/>
              <a:ext cx="1870656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Decide accessibility</a:t>
              </a:r>
              <a:endParaRPr lang="zh-CN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56528" y="3551445"/>
              <a:ext cx="1870656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Open </a:t>
              </a:r>
              <a:r>
                <a:rPr lang="en-US" altLang="zh-CN" sz="1400" dirty="0" err="1" smtClean="0"/>
                <a:t>Src</a:t>
              </a:r>
              <a:r>
                <a:rPr lang="en-US" altLang="zh-CN" sz="1400" dirty="0" smtClean="0"/>
                <a:t> handle</a:t>
              </a:r>
              <a:endParaRPr lang="zh-CN" altLang="en-US" sz="1400" dirty="0"/>
            </a:p>
          </p:txBody>
        </p:sp>
      </p:grp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5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IPC Open/Close overhead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Getting a handle is light-weight operation</a:t>
            </a:r>
          </a:p>
          <a:p>
            <a:r>
              <a:rPr lang="en-US" altLang="zh-CN" dirty="0" smtClean="0"/>
              <a:t>Open and close operations on the handle are NOT</a:t>
            </a:r>
          </a:p>
          <a:p>
            <a:r>
              <a:rPr lang="en-US" altLang="zh-CN" dirty="0" smtClean="0"/>
              <a:t>Do not close a handle when a pair of </a:t>
            </a:r>
            <a:r>
              <a:rPr lang="en-US" altLang="zh-CN" dirty="0" err="1" smtClean="0"/>
              <a:t>MPI_Send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is done</a:t>
            </a:r>
          </a:p>
          <a:p>
            <a:pPr lvl="1"/>
            <a:r>
              <a:rPr lang="en-US" altLang="zh-CN" dirty="0" smtClean="0"/>
              <a:t>Many MPI program reuse buffers (including GPU buffers)</a:t>
            </a:r>
          </a:p>
          <a:p>
            <a:pPr lvl="1"/>
            <a:r>
              <a:rPr lang="en-US" altLang="zh-CN" dirty="0" smtClean="0"/>
              <a:t>Lazy </a:t>
            </a:r>
            <a:r>
              <a:rPr lang="en-US" altLang="zh-CN" i="1" dirty="0" smtClean="0"/>
              <a:t>close</a:t>
            </a:r>
            <a:r>
              <a:rPr lang="en-US" altLang="zh-CN" dirty="0" smtClean="0"/>
              <a:t> option to avoid overhead</a:t>
            </a:r>
            <a:endParaRPr lang="en-US" altLang="zh-CN" dirty="0"/>
          </a:p>
          <a:p>
            <a:r>
              <a:rPr lang="en-US" altLang="zh-CN" dirty="0" smtClean="0"/>
              <a:t>Cache opened handles &amp; their addresses locally</a:t>
            </a:r>
          </a:p>
          <a:p>
            <a:r>
              <a:rPr lang="en-US" altLang="zh-CN" dirty="0" smtClean="0"/>
              <a:t>Next time: try to find the handle in the local cache</a:t>
            </a:r>
          </a:p>
          <a:p>
            <a:pPr lvl="1"/>
            <a:r>
              <a:rPr lang="en-US" altLang="zh-CN" dirty="0" smtClean="0"/>
              <a:t>If found, no need to reopen it, but use its address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95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95846"/>
              </p:ext>
            </p:extLst>
          </p:nvPr>
        </p:nvGraphicFramePr>
        <p:xfrm>
          <a:off x="899592" y="769104"/>
          <a:ext cx="734481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543"/>
                <a:gridCol w="2207001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Keeneland</a:t>
                      </a:r>
                      <a:r>
                        <a:rPr lang="en-US" altLang="zh-CN" baseline="0" dirty="0" smtClean="0"/>
                        <a:t> (@</a:t>
                      </a:r>
                      <a:r>
                        <a:rPr lang="en-US" altLang="zh-CN" baseline="0" dirty="0" err="1" smtClean="0"/>
                        <a:t>GaTech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Magellan</a:t>
                      </a:r>
                      <a:r>
                        <a:rPr lang="en-US" altLang="zh-CN" baseline="0" dirty="0" smtClean="0"/>
                        <a:t> (@Argonne)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Intel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AMD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NUMA 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Interconnect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Intel QPI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AMD 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Topology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0: N0; 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GPU 1,2: 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0:</a:t>
                      </a:r>
                      <a:r>
                        <a:rPr lang="en-US" altLang="zh-CN" baseline="0" dirty="0" smtClean="0"/>
                        <a:t> N0; GPU 1: N3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Peer accessibility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Only GPU 1 ~ 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Yes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same I/O Hub </a:t>
                      </a:r>
                      <a:r>
                        <a:rPr lang="en-US" altLang="zh-CN" b="1" baseline="0" dirty="0" smtClean="0"/>
                        <a:t>(Near)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</a:t>
                      </a:r>
                      <a:r>
                        <a:rPr lang="en-US" altLang="zh-CN" dirty="0" err="1" smtClean="0"/>
                        <a:t>PCIe</a:t>
                      </a:r>
                      <a:r>
                        <a:rPr lang="en-US" altLang="zh-CN" dirty="0" smtClean="0"/>
                        <a:t> + 1 HT </a:t>
                      </a:r>
                      <a:r>
                        <a:rPr lang="en-US" altLang="zh-CN" b="1" dirty="0" smtClean="0"/>
                        <a:t>(Far)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5237906" y="4665416"/>
            <a:ext cx="2883810" cy="1643312"/>
            <a:chOff x="5237906" y="4665416"/>
            <a:chExt cx="2883810" cy="1643312"/>
          </a:xfrm>
        </p:grpSpPr>
        <p:sp>
          <p:nvSpPr>
            <p:cNvPr id="8" name="矩形 7"/>
            <p:cNvSpPr/>
            <p:nvPr/>
          </p:nvSpPr>
          <p:spPr>
            <a:xfrm>
              <a:off x="6187735" y="5122650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42176" y="5122650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742176" y="5542226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735" y="5542226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8" idx="3"/>
              <a:endCxn id="9" idx="1"/>
            </p:cNvCxnSpPr>
            <p:nvPr/>
          </p:nvCxnSpPr>
          <p:spPr>
            <a:xfrm>
              <a:off x="6477699" y="5241077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2"/>
              <a:endCxn id="10" idx="0"/>
            </p:cNvCxnSpPr>
            <p:nvPr/>
          </p:nvCxnSpPr>
          <p:spPr>
            <a:xfrm>
              <a:off x="6887158" y="5359505"/>
              <a:ext cx="0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477699" y="5669654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335221" y="5359505"/>
              <a:ext cx="0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5237906" y="5003539"/>
              <a:ext cx="705271" cy="475076"/>
              <a:chOff x="6626956" y="4272780"/>
              <a:chExt cx="705271" cy="47507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26956" y="4272780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979592" y="4345869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79592" y="4454771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323113" y="5423115"/>
              <a:ext cx="705271" cy="475076"/>
              <a:chOff x="7379196" y="6179328"/>
              <a:chExt cx="705271" cy="47507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7379196" y="6179328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775911" y="6252417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775912" y="6361319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 flipH="1">
              <a:off x="5943177" y="5241077"/>
              <a:ext cx="244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0" idx="3"/>
              <a:endCxn id="25" idx="1"/>
            </p:cNvCxnSpPr>
            <p:nvPr/>
          </p:nvCxnSpPr>
          <p:spPr>
            <a:xfrm flipV="1">
              <a:off x="7032140" y="5660653"/>
              <a:ext cx="29097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345541" y="593939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1</a:t>
              </a:r>
              <a:endParaRPr lang="zh-CN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55919" y="466541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0</a:t>
              </a:r>
              <a:endParaRPr lang="zh-CN" altLang="en-US" b="1" dirty="0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477699" y="5359505"/>
              <a:ext cx="264477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6477699" y="5359505"/>
              <a:ext cx="264477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979712" y="4149080"/>
            <a:ext cx="2706666" cy="2256053"/>
            <a:chOff x="1979712" y="4149080"/>
            <a:chExt cx="2706666" cy="2256053"/>
          </a:xfrm>
        </p:grpSpPr>
        <p:sp>
          <p:nvSpPr>
            <p:cNvPr id="45" name="矩形 44"/>
            <p:cNvSpPr/>
            <p:nvPr/>
          </p:nvSpPr>
          <p:spPr>
            <a:xfrm>
              <a:off x="1979712" y="4836851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542558" y="5293687"/>
              <a:ext cx="136578" cy="152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979712" y="5256427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>
              <a:stCxn id="45" idx="3"/>
            </p:cNvCxnSpPr>
            <p:nvPr/>
          </p:nvCxnSpPr>
          <p:spPr>
            <a:xfrm>
              <a:off x="2269676" y="4955278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5" idx="2"/>
              <a:endCxn id="47" idx="0"/>
            </p:cNvCxnSpPr>
            <p:nvPr/>
          </p:nvCxnSpPr>
          <p:spPr>
            <a:xfrm>
              <a:off x="2610847" y="5031561"/>
              <a:ext cx="0" cy="262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269676" y="5383855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127198" y="5073706"/>
              <a:ext cx="0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3115089" y="4508943"/>
              <a:ext cx="705271" cy="475076"/>
              <a:chOff x="6626956" y="4272780"/>
              <a:chExt cx="705271" cy="47507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6626956" y="4272780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79592" y="4345869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979592" y="4454771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3115090" y="5137316"/>
              <a:ext cx="705271" cy="475076"/>
              <a:chOff x="7379196" y="6179328"/>
              <a:chExt cx="705271" cy="47507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379196" y="6179328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775911" y="6252417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775912" y="6361319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 flipH="1">
              <a:off x="2679136" y="4960947"/>
              <a:ext cx="435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7" idx="3"/>
              <a:endCxn id="58" idx="1"/>
            </p:cNvCxnSpPr>
            <p:nvPr/>
          </p:nvCxnSpPr>
          <p:spPr>
            <a:xfrm>
              <a:off x="2679136" y="5369970"/>
              <a:ext cx="435954" cy="4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910203" y="527170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1</a:t>
              </a:r>
              <a:endParaRPr lang="zh-CN" altLang="en-US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3101" y="4149080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GPU 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42558" y="4878995"/>
              <a:ext cx="136578" cy="152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2432247" y="5873553"/>
              <a:ext cx="705271" cy="475076"/>
              <a:chOff x="7379196" y="6179328"/>
              <a:chExt cx="705271" cy="47507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7379196" y="6179328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775911" y="6252417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775912" y="6361319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190123" y="6035801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2</a:t>
              </a:r>
              <a:endParaRPr lang="zh-CN" altLang="en-US" b="1" dirty="0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2610847" y="5468143"/>
              <a:ext cx="0" cy="405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Near</a:t>
            </a:r>
            <a:r>
              <a:rPr lang="en-US" altLang="zh-CN" dirty="0" smtClean="0"/>
              <a:t> case: Intel @ </a:t>
            </a:r>
            <a:r>
              <a:rPr lang="en-US" altLang="zh-CN" dirty="0" err="1" smtClean="0"/>
              <a:t>Keeneland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Bandwidth nearly reaches the </a:t>
            </a:r>
            <a:br>
              <a:rPr lang="en-US" altLang="zh-CN" dirty="0" smtClean="0"/>
            </a:br>
            <a:r>
              <a:rPr lang="en-US" altLang="zh-CN" dirty="0" smtClean="0"/>
              <a:t>peak bandwidth of the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636912"/>
            <a:ext cx="45983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5643" y="2636912"/>
            <a:ext cx="458835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300192" y="188640"/>
            <a:ext cx="2706666" cy="2256053"/>
            <a:chOff x="1979712" y="4149080"/>
            <a:chExt cx="2706666" cy="2256053"/>
          </a:xfrm>
        </p:grpSpPr>
        <p:sp>
          <p:nvSpPr>
            <p:cNvPr id="8" name="矩形 44"/>
            <p:cNvSpPr/>
            <p:nvPr/>
          </p:nvSpPr>
          <p:spPr>
            <a:xfrm>
              <a:off x="1979712" y="4836851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46"/>
            <p:cNvSpPr/>
            <p:nvPr/>
          </p:nvSpPr>
          <p:spPr>
            <a:xfrm>
              <a:off x="2542558" y="5293687"/>
              <a:ext cx="136578" cy="152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47"/>
            <p:cNvSpPr/>
            <p:nvPr/>
          </p:nvSpPr>
          <p:spPr>
            <a:xfrm>
              <a:off x="1979712" y="5256427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48"/>
            <p:cNvCxnSpPr>
              <a:stCxn id="8" idx="3"/>
            </p:cNvCxnSpPr>
            <p:nvPr/>
          </p:nvCxnSpPr>
          <p:spPr>
            <a:xfrm>
              <a:off x="2269676" y="4955278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9"/>
            <p:cNvCxnSpPr>
              <a:stCxn id="27" idx="2"/>
              <a:endCxn id="9" idx="0"/>
            </p:cNvCxnSpPr>
            <p:nvPr/>
          </p:nvCxnSpPr>
          <p:spPr>
            <a:xfrm>
              <a:off x="2610847" y="5031561"/>
              <a:ext cx="0" cy="262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50"/>
            <p:cNvCxnSpPr/>
            <p:nvPr/>
          </p:nvCxnSpPr>
          <p:spPr>
            <a:xfrm>
              <a:off x="2269676" y="5383855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51"/>
            <p:cNvCxnSpPr/>
            <p:nvPr/>
          </p:nvCxnSpPr>
          <p:spPr>
            <a:xfrm>
              <a:off x="2127198" y="5073706"/>
              <a:ext cx="0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52"/>
            <p:cNvGrpSpPr/>
            <p:nvPr/>
          </p:nvGrpSpPr>
          <p:grpSpPr>
            <a:xfrm>
              <a:off x="3115089" y="4508943"/>
              <a:ext cx="705271" cy="475076"/>
              <a:chOff x="6626956" y="4272780"/>
              <a:chExt cx="705271" cy="475076"/>
            </a:xfrm>
          </p:grpSpPr>
          <p:sp>
            <p:nvSpPr>
              <p:cNvPr id="16" name="矩形 53"/>
              <p:cNvSpPr/>
              <p:nvPr/>
            </p:nvSpPr>
            <p:spPr>
              <a:xfrm>
                <a:off x="6626956" y="4272780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54"/>
              <p:cNvSpPr/>
              <p:nvPr/>
            </p:nvSpPr>
            <p:spPr>
              <a:xfrm>
                <a:off x="6979592" y="4345869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18" name="矩形 55"/>
              <p:cNvSpPr/>
              <p:nvPr/>
            </p:nvSpPr>
            <p:spPr>
              <a:xfrm>
                <a:off x="6979592" y="4454771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56"/>
            <p:cNvGrpSpPr/>
            <p:nvPr/>
          </p:nvGrpSpPr>
          <p:grpSpPr>
            <a:xfrm>
              <a:off x="3115090" y="5137316"/>
              <a:ext cx="705271" cy="475076"/>
              <a:chOff x="7379196" y="6179328"/>
              <a:chExt cx="705271" cy="475076"/>
            </a:xfrm>
          </p:grpSpPr>
          <p:sp>
            <p:nvSpPr>
              <p:cNvPr id="20" name="矩形 57"/>
              <p:cNvSpPr/>
              <p:nvPr/>
            </p:nvSpPr>
            <p:spPr>
              <a:xfrm>
                <a:off x="7379196" y="6179328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58"/>
              <p:cNvSpPr/>
              <p:nvPr/>
            </p:nvSpPr>
            <p:spPr>
              <a:xfrm>
                <a:off x="7775911" y="6252417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22" name="矩形 59"/>
              <p:cNvSpPr/>
              <p:nvPr/>
            </p:nvSpPr>
            <p:spPr>
              <a:xfrm>
                <a:off x="7775912" y="6361319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3" name="直接连接符 60"/>
            <p:cNvCxnSpPr/>
            <p:nvPr/>
          </p:nvCxnSpPr>
          <p:spPr>
            <a:xfrm flipH="1">
              <a:off x="2679136" y="4960947"/>
              <a:ext cx="435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61"/>
            <p:cNvCxnSpPr>
              <a:stCxn id="9" idx="3"/>
              <a:endCxn id="20" idx="1"/>
            </p:cNvCxnSpPr>
            <p:nvPr/>
          </p:nvCxnSpPr>
          <p:spPr>
            <a:xfrm>
              <a:off x="2679136" y="5369970"/>
              <a:ext cx="435954" cy="4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10203" y="527170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1</a:t>
              </a:r>
              <a:endParaRPr lang="zh-CN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3101" y="4149080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trike="sngStrike" dirty="0" smtClean="0">
                  <a:solidFill>
                    <a:srgbClr val="FF0000"/>
                  </a:solidFill>
                </a:rPr>
                <a:t>GPU 0</a:t>
              </a:r>
              <a:endParaRPr lang="zh-CN" altLang="en-US" strike="sngStrike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74"/>
            <p:cNvSpPr/>
            <p:nvPr/>
          </p:nvSpPr>
          <p:spPr>
            <a:xfrm>
              <a:off x="2542558" y="4878995"/>
              <a:ext cx="136578" cy="152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78"/>
            <p:cNvGrpSpPr/>
            <p:nvPr/>
          </p:nvGrpSpPr>
          <p:grpSpPr>
            <a:xfrm>
              <a:off x="2432247" y="5873553"/>
              <a:ext cx="705271" cy="475076"/>
              <a:chOff x="7379196" y="6179328"/>
              <a:chExt cx="705271" cy="475076"/>
            </a:xfrm>
          </p:grpSpPr>
          <p:sp>
            <p:nvSpPr>
              <p:cNvPr id="29" name="矩形 79"/>
              <p:cNvSpPr/>
              <p:nvPr/>
            </p:nvSpPr>
            <p:spPr>
              <a:xfrm>
                <a:off x="7379196" y="6179328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80"/>
              <p:cNvSpPr/>
              <p:nvPr/>
            </p:nvSpPr>
            <p:spPr>
              <a:xfrm>
                <a:off x="7775911" y="6252417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31" name="矩形 81"/>
              <p:cNvSpPr/>
              <p:nvPr/>
            </p:nvSpPr>
            <p:spPr>
              <a:xfrm>
                <a:off x="7775912" y="6361319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190123" y="6035801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2</a:t>
              </a:r>
              <a:endParaRPr lang="zh-CN" altLang="en-US" b="1" dirty="0"/>
            </a:p>
          </p:txBody>
        </p:sp>
        <p:cxnSp>
          <p:nvCxnSpPr>
            <p:cNvPr id="33" name="直接连接符 87"/>
            <p:cNvCxnSpPr/>
            <p:nvPr/>
          </p:nvCxnSpPr>
          <p:spPr>
            <a:xfrm>
              <a:off x="2610847" y="5468143"/>
              <a:ext cx="0" cy="405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663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Far</a:t>
            </a:r>
            <a:r>
              <a:rPr lang="en-US" altLang="zh-CN" dirty="0" smtClean="0"/>
              <a:t> case: AMD @ Magellan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Better to adopt shared memory approach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2" y="2708920"/>
            <a:ext cx="440357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08920"/>
            <a:ext cx="4392854" cy="331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156176" y="332656"/>
            <a:ext cx="2883810" cy="1643312"/>
            <a:chOff x="5237906" y="4665416"/>
            <a:chExt cx="2883810" cy="1643312"/>
          </a:xfrm>
        </p:grpSpPr>
        <p:sp>
          <p:nvSpPr>
            <p:cNvPr id="8" name="矩形 7"/>
            <p:cNvSpPr/>
            <p:nvPr/>
          </p:nvSpPr>
          <p:spPr>
            <a:xfrm>
              <a:off x="6187735" y="5122650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42176" y="5122650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742176" y="5542226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735" y="5542226"/>
              <a:ext cx="289964" cy="236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8" idx="3"/>
              <a:endCxn id="9" idx="1"/>
            </p:cNvCxnSpPr>
            <p:nvPr/>
          </p:nvCxnSpPr>
          <p:spPr>
            <a:xfrm>
              <a:off x="6477699" y="5241077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2"/>
              <a:endCxn id="10" idx="0"/>
            </p:cNvCxnSpPr>
            <p:nvPr/>
          </p:nvCxnSpPr>
          <p:spPr>
            <a:xfrm>
              <a:off x="6887158" y="5359505"/>
              <a:ext cx="0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477699" y="5669654"/>
              <a:ext cx="2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335221" y="5359505"/>
              <a:ext cx="0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36"/>
            <p:cNvGrpSpPr/>
            <p:nvPr/>
          </p:nvGrpSpPr>
          <p:grpSpPr>
            <a:xfrm>
              <a:off x="5237906" y="5003539"/>
              <a:ext cx="705271" cy="475076"/>
              <a:chOff x="6626956" y="4272780"/>
              <a:chExt cx="705271" cy="47507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26956" y="4272780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979592" y="4345869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19" name="矩形 19"/>
              <p:cNvSpPr/>
              <p:nvPr/>
            </p:nvSpPr>
            <p:spPr>
              <a:xfrm>
                <a:off x="6979592" y="4454771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37"/>
            <p:cNvGrpSpPr/>
            <p:nvPr/>
          </p:nvGrpSpPr>
          <p:grpSpPr>
            <a:xfrm>
              <a:off x="7323113" y="5423115"/>
              <a:ext cx="705271" cy="475076"/>
              <a:chOff x="7379196" y="6179328"/>
              <a:chExt cx="705271" cy="475076"/>
            </a:xfrm>
          </p:grpSpPr>
          <p:sp>
            <p:nvSpPr>
              <p:cNvPr id="21" name="矩形 24"/>
              <p:cNvSpPr/>
              <p:nvPr/>
            </p:nvSpPr>
            <p:spPr>
              <a:xfrm>
                <a:off x="7379196" y="6179328"/>
                <a:ext cx="705271" cy="4750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5"/>
              <p:cNvSpPr/>
              <p:nvPr/>
            </p:nvSpPr>
            <p:spPr>
              <a:xfrm>
                <a:off x="7775911" y="6252417"/>
                <a:ext cx="264477" cy="36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sp>
            <p:nvSpPr>
              <p:cNvPr id="23" name="矩形 27"/>
              <p:cNvSpPr/>
              <p:nvPr/>
            </p:nvSpPr>
            <p:spPr>
              <a:xfrm>
                <a:off x="7775912" y="6361319"/>
                <a:ext cx="264477" cy="2565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8"/>
            <p:cNvCxnSpPr/>
            <p:nvPr/>
          </p:nvCxnSpPr>
          <p:spPr>
            <a:xfrm flipH="1">
              <a:off x="5943177" y="5241077"/>
              <a:ext cx="244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9"/>
            <p:cNvCxnSpPr>
              <a:stCxn id="10" idx="3"/>
              <a:endCxn id="21" idx="1"/>
            </p:cNvCxnSpPr>
            <p:nvPr/>
          </p:nvCxnSpPr>
          <p:spPr>
            <a:xfrm flipV="1">
              <a:off x="7032140" y="5660653"/>
              <a:ext cx="29097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345541" y="593939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1</a:t>
              </a:r>
              <a:endParaRPr lang="zh-CN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55919" y="466541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0</a:t>
              </a:r>
              <a:endParaRPr lang="zh-CN" altLang="en-US" b="1" dirty="0"/>
            </a:p>
          </p:txBody>
        </p:sp>
        <p:cxnSp>
          <p:nvCxnSpPr>
            <p:cNvPr id="28" name="直接连接符 32"/>
            <p:cNvCxnSpPr/>
            <p:nvPr/>
          </p:nvCxnSpPr>
          <p:spPr>
            <a:xfrm>
              <a:off x="6477699" y="5359505"/>
              <a:ext cx="264477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3"/>
            <p:cNvCxnSpPr/>
            <p:nvPr/>
          </p:nvCxnSpPr>
          <p:spPr>
            <a:xfrm flipV="1">
              <a:off x="6477699" y="5359505"/>
              <a:ext cx="264477" cy="182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098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CPU-GPU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384" y="1295400"/>
            <a:ext cx="4038600" cy="48307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Graphics Processing Units (GPUs)</a:t>
            </a:r>
          </a:p>
          <a:p>
            <a:pPr lvl="1"/>
            <a:r>
              <a:rPr lang="en-US" altLang="zh-CN" dirty="0" smtClean="0"/>
              <a:t>Many-core architecture for high performance and efficiency (FLOPs, </a:t>
            </a:r>
            <a:r>
              <a:rPr lang="en-US" dirty="0" smtClean="0"/>
              <a:t>FLOPs/Watt, FLOPs/$)</a:t>
            </a:r>
          </a:p>
          <a:p>
            <a:pPr lvl="1"/>
            <a:r>
              <a:rPr lang="en-US" dirty="0" err="1" smtClean="0"/>
              <a:t>Prog</a:t>
            </a:r>
            <a:r>
              <a:rPr lang="en-US" dirty="0" smtClean="0"/>
              <a:t>. Models: CUDA, </a:t>
            </a:r>
            <a:r>
              <a:rPr lang="en-US" dirty="0" err="1" smtClean="0"/>
              <a:t>OpenCL</a:t>
            </a:r>
            <a:r>
              <a:rPr lang="en-US" dirty="0" smtClean="0"/>
              <a:t>, </a:t>
            </a:r>
            <a:r>
              <a:rPr lang="en-US" dirty="0" err="1" smtClean="0"/>
              <a:t>OpenACC</a:t>
            </a:r>
            <a:endParaRPr lang="en-US" dirty="0" smtClean="0"/>
          </a:p>
          <a:p>
            <a:pPr lvl="1"/>
            <a:r>
              <a:rPr lang="en-US" altLang="zh-CN" dirty="0" smtClean="0"/>
              <a:t>Explicitly managed global memory and separate address spaces</a:t>
            </a:r>
          </a:p>
          <a:p>
            <a:r>
              <a:rPr lang="en-US" altLang="zh-CN" dirty="0" smtClean="0"/>
              <a:t>CPU clusters</a:t>
            </a:r>
          </a:p>
          <a:p>
            <a:pPr lvl="1"/>
            <a:r>
              <a:rPr lang="en-US" dirty="0" smtClean="0"/>
              <a:t>Most popular parallel </a:t>
            </a:r>
            <a:r>
              <a:rPr lang="en-US" dirty="0" err="1" smtClean="0"/>
              <a:t>p</a:t>
            </a:r>
            <a:r>
              <a:rPr lang="en-US" altLang="zh-CN" dirty="0" err="1" smtClean="0"/>
              <a:t>rog</a:t>
            </a:r>
            <a:r>
              <a:rPr lang="en-US" altLang="zh-CN" dirty="0" smtClean="0"/>
              <a:t>. model: Message Passing Interface (MPI)</a:t>
            </a:r>
          </a:p>
          <a:p>
            <a:pPr lvl="1"/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 only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Disjoint Memory Spaces!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矩形 3"/>
          <p:cNvSpPr/>
          <p:nvPr/>
        </p:nvSpPr>
        <p:spPr>
          <a:xfrm>
            <a:off x="4545962" y="2236687"/>
            <a:ext cx="1677161" cy="15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4"/>
          <p:cNvSpPr/>
          <p:nvPr/>
        </p:nvSpPr>
        <p:spPr>
          <a:xfrm>
            <a:off x="4634032" y="2297718"/>
            <a:ext cx="718783" cy="685879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MPI rank 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圆角矩形 5"/>
          <p:cNvSpPr/>
          <p:nvPr/>
        </p:nvSpPr>
        <p:spPr>
          <a:xfrm>
            <a:off x="5442663" y="2297718"/>
            <a:ext cx="718783" cy="685879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MPI rank 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4634032" y="3036357"/>
            <a:ext cx="718783" cy="685879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MPI rank 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圆角矩形 7"/>
          <p:cNvSpPr/>
          <p:nvPr/>
        </p:nvSpPr>
        <p:spPr>
          <a:xfrm>
            <a:off x="5442663" y="3036357"/>
            <a:ext cx="718783" cy="685879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MPI rank 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22"/>
          <p:cNvSpPr/>
          <p:nvPr/>
        </p:nvSpPr>
        <p:spPr>
          <a:xfrm>
            <a:off x="6203696" y="5901792"/>
            <a:ext cx="793153" cy="381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NIC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6" name="组合 40"/>
          <p:cNvGrpSpPr/>
          <p:nvPr/>
        </p:nvGrpSpPr>
        <p:grpSpPr>
          <a:xfrm>
            <a:off x="4684121" y="3766727"/>
            <a:ext cx="1517083" cy="761161"/>
            <a:chOff x="3685614" y="4382740"/>
            <a:chExt cx="1771885" cy="1152258"/>
          </a:xfrm>
        </p:grpSpPr>
        <p:sp>
          <p:nvSpPr>
            <p:cNvPr id="17" name="矩形 8"/>
            <p:cNvSpPr/>
            <p:nvPr/>
          </p:nvSpPr>
          <p:spPr>
            <a:xfrm>
              <a:off x="3685614" y="5030942"/>
              <a:ext cx="1771885" cy="504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Main memory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左右箭头 24"/>
            <p:cNvSpPr/>
            <p:nvPr/>
          </p:nvSpPr>
          <p:spPr>
            <a:xfrm rot="5400000">
              <a:off x="4302091" y="4530609"/>
              <a:ext cx="607554" cy="31181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64496" y="171368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CPU</a:t>
            </a:r>
            <a:endParaRPr lang="zh-CN" altLang="en-US" sz="2800" dirty="0"/>
          </a:p>
        </p:txBody>
      </p:sp>
      <p:sp>
        <p:nvSpPr>
          <p:cNvPr id="20" name="矩形 2"/>
          <p:cNvSpPr/>
          <p:nvPr/>
        </p:nvSpPr>
        <p:spPr>
          <a:xfrm>
            <a:off x="6752694" y="1831033"/>
            <a:ext cx="2283802" cy="2831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9"/>
          <p:cNvSpPr/>
          <p:nvPr/>
        </p:nvSpPr>
        <p:spPr>
          <a:xfrm>
            <a:off x="7076707" y="2045846"/>
            <a:ext cx="1662851" cy="1675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11"/>
          <p:cNvSpPr/>
          <p:nvPr/>
        </p:nvSpPr>
        <p:spPr>
          <a:xfrm>
            <a:off x="7190106" y="2194694"/>
            <a:ext cx="356325" cy="375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12"/>
          <p:cNvSpPr/>
          <p:nvPr/>
        </p:nvSpPr>
        <p:spPr>
          <a:xfrm>
            <a:off x="7551807" y="2194694"/>
            <a:ext cx="356325" cy="375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13"/>
          <p:cNvSpPr/>
          <p:nvPr/>
        </p:nvSpPr>
        <p:spPr>
          <a:xfrm>
            <a:off x="7908133" y="2194694"/>
            <a:ext cx="356325" cy="375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14"/>
          <p:cNvSpPr/>
          <p:nvPr/>
        </p:nvSpPr>
        <p:spPr>
          <a:xfrm>
            <a:off x="8264458" y="2194694"/>
            <a:ext cx="356325" cy="375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15"/>
          <p:cNvSpPr/>
          <p:nvPr/>
        </p:nvSpPr>
        <p:spPr>
          <a:xfrm>
            <a:off x="7202533" y="2570314"/>
            <a:ext cx="356325" cy="375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16"/>
          <p:cNvSpPr/>
          <p:nvPr/>
        </p:nvSpPr>
        <p:spPr>
          <a:xfrm>
            <a:off x="7564234" y="2570314"/>
            <a:ext cx="356325" cy="375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17"/>
          <p:cNvSpPr/>
          <p:nvPr/>
        </p:nvSpPr>
        <p:spPr>
          <a:xfrm>
            <a:off x="7920559" y="2570314"/>
            <a:ext cx="356325" cy="375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18"/>
          <p:cNvSpPr/>
          <p:nvPr/>
        </p:nvSpPr>
        <p:spPr>
          <a:xfrm>
            <a:off x="8276884" y="2570314"/>
            <a:ext cx="356325" cy="375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19"/>
          <p:cNvSpPr/>
          <p:nvPr/>
        </p:nvSpPr>
        <p:spPr>
          <a:xfrm>
            <a:off x="7087084" y="4183992"/>
            <a:ext cx="1666949" cy="404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Global memory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20"/>
          <p:cNvSpPr/>
          <p:nvPr/>
        </p:nvSpPr>
        <p:spPr>
          <a:xfrm>
            <a:off x="7148521" y="3112569"/>
            <a:ext cx="1544076" cy="4045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Shared memory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左右箭头 25"/>
          <p:cNvSpPr/>
          <p:nvPr/>
        </p:nvSpPr>
        <p:spPr>
          <a:xfrm rot="5400000">
            <a:off x="7770921" y="3826417"/>
            <a:ext cx="398436" cy="2571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31829" y="1759589"/>
            <a:ext cx="159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Multiprocessor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74296" y="1295400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GPU</a:t>
            </a:r>
            <a:endParaRPr lang="zh-CN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44189" y="485829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PCIe</a:t>
            </a:r>
            <a:r>
              <a:rPr lang="en-US" altLang="zh-CN" sz="1600" dirty="0" smtClean="0"/>
              <a:t>, HT/QPI</a:t>
            </a:r>
            <a:endParaRPr lang="zh-CN" altLang="en-US" sz="1600" dirty="0"/>
          </a:p>
        </p:txBody>
      </p:sp>
      <p:sp>
        <p:nvSpPr>
          <p:cNvPr id="36" name="左右箭头 44"/>
          <p:cNvSpPr/>
          <p:nvPr/>
        </p:nvSpPr>
        <p:spPr>
          <a:xfrm>
            <a:off x="5080102" y="5166886"/>
            <a:ext cx="3563392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45"/>
          <p:cNvSpPr/>
          <p:nvPr/>
        </p:nvSpPr>
        <p:spPr>
          <a:xfrm>
            <a:off x="5384542" y="4588506"/>
            <a:ext cx="220986" cy="578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46"/>
          <p:cNvSpPr/>
          <p:nvPr/>
        </p:nvSpPr>
        <p:spPr>
          <a:xfrm>
            <a:off x="7892294" y="4685205"/>
            <a:ext cx="220986" cy="5116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下箭头 47"/>
          <p:cNvSpPr/>
          <p:nvPr/>
        </p:nvSpPr>
        <p:spPr>
          <a:xfrm>
            <a:off x="6475305" y="5362359"/>
            <a:ext cx="220986" cy="5116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74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Stencil2D (SHOC) on Intel @ </a:t>
            </a:r>
            <a:r>
              <a:rPr lang="en-US" altLang="zh-CN" dirty="0" err="1" smtClean="0"/>
              <a:t>Keeneland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Compared against using previous shared memory based approach</a:t>
            </a:r>
          </a:p>
          <a:p>
            <a:pPr lvl="1"/>
            <a:r>
              <a:rPr lang="en-US" altLang="zh-CN" dirty="0" err="1" smtClean="0"/>
              <a:t>Avg</a:t>
            </a:r>
            <a:r>
              <a:rPr lang="en-US" altLang="zh-CN" dirty="0" smtClean="0"/>
              <a:t> 4.7% improvement (single precision) &amp; 2.3% (double precision)</a:t>
            </a:r>
          </a:p>
          <a:p>
            <a:endParaRPr lang="en-US" altLang="zh-CN" dirty="0" smtClean="0"/>
          </a:p>
          <a:p>
            <a:r>
              <a:rPr lang="en-US" kern="1200" dirty="0" smtClean="0"/>
              <a:t>Computation increases O(n</a:t>
            </a:r>
            <a:r>
              <a:rPr lang="en-US" kern="1200" baseline="30000" dirty="0" smtClean="0"/>
              <a:t>2</a:t>
            </a:r>
            <a:r>
              <a:rPr lang="en-US" kern="1200" dirty="0" smtClean="0"/>
              <a:t>) with problem size, thus communication reduces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6" name="Group 21"/>
          <p:cNvGrpSpPr/>
          <p:nvPr/>
        </p:nvGrpSpPr>
        <p:grpSpPr>
          <a:xfrm>
            <a:off x="5004048" y="1268760"/>
            <a:ext cx="3657600" cy="1828801"/>
            <a:chOff x="-76200" y="1143000"/>
            <a:chExt cx="4572000" cy="2667000"/>
          </a:xfrm>
        </p:grpSpPr>
        <p:sp>
          <p:nvSpPr>
            <p:cNvPr id="7" name="Rectangle 10"/>
            <p:cNvSpPr/>
            <p:nvPr/>
          </p:nvSpPr>
          <p:spPr bwMode="auto">
            <a:xfrm>
              <a:off x="533400" y="1752600"/>
              <a:ext cx="1371600" cy="1371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" name="Rectangle 11"/>
            <p:cNvSpPr/>
            <p:nvPr/>
          </p:nvSpPr>
          <p:spPr bwMode="auto">
            <a:xfrm>
              <a:off x="762000" y="1981200"/>
              <a:ext cx="9144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tangle 12"/>
            <p:cNvSpPr/>
            <p:nvPr/>
          </p:nvSpPr>
          <p:spPr bwMode="auto">
            <a:xfrm>
              <a:off x="2514600" y="1752600"/>
              <a:ext cx="1371600" cy="1371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ectangle 13"/>
            <p:cNvSpPr/>
            <p:nvPr/>
          </p:nvSpPr>
          <p:spPr bwMode="auto">
            <a:xfrm>
              <a:off x="2743200" y="1981200"/>
              <a:ext cx="9144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Left-Right Arrow 14"/>
            <p:cNvSpPr/>
            <p:nvPr/>
          </p:nvSpPr>
          <p:spPr bwMode="auto">
            <a:xfrm>
              <a:off x="1905000" y="2286000"/>
              <a:ext cx="609600" cy="304800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Left-Right Arrow 15"/>
            <p:cNvSpPr/>
            <p:nvPr/>
          </p:nvSpPr>
          <p:spPr bwMode="auto">
            <a:xfrm rot="16200000">
              <a:off x="914400" y="1295400"/>
              <a:ext cx="609600" cy="304800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" name="Left-Right Arrow 16"/>
            <p:cNvSpPr/>
            <p:nvPr/>
          </p:nvSpPr>
          <p:spPr bwMode="auto">
            <a:xfrm rot="16200000">
              <a:off x="914400" y="3276600"/>
              <a:ext cx="609600" cy="304800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" name="Left-Right Arrow 17"/>
            <p:cNvSpPr/>
            <p:nvPr/>
          </p:nvSpPr>
          <p:spPr bwMode="auto">
            <a:xfrm rot="16200000">
              <a:off x="2895600" y="1295400"/>
              <a:ext cx="609600" cy="304800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" name="Left-Right Arrow 18"/>
            <p:cNvSpPr/>
            <p:nvPr/>
          </p:nvSpPr>
          <p:spPr bwMode="auto">
            <a:xfrm rot="16200000">
              <a:off x="2895600" y="3352800"/>
              <a:ext cx="609600" cy="304800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Left-Right Arrow 19"/>
            <p:cNvSpPr/>
            <p:nvPr/>
          </p:nvSpPr>
          <p:spPr bwMode="auto">
            <a:xfrm>
              <a:off x="-76200" y="2286000"/>
              <a:ext cx="609600" cy="304800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Left-Right Arrow 20"/>
            <p:cNvSpPr/>
            <p:nvPr/>
          </p:nvSpPr>
          <p:spPr bwMode="auto">
            <a:xfrm>
              <a:off x="3886200" y="2286000"/>
              <a:ext cx="609600" cy="304800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128" y="3140968"/>
            <a:ext cx="4325344" cy="329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10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Accelerators are </a:t>
            </a:r>
            <a:r>
              <a:rPr lang="en-US" altLang="zh-CN" dirty="0" smtClean="0"/>
              <a:t>getting ubiquitous</a:t>
            </a:r>
            <a:endParaRPr lang="en-US" altLang="zh-CN" dirty="0"/>
          </a:p>
          <a:p>
            <a:pPr lvl="1"/>
            <a:r>
              <a:rPr lang="en-US" altLang="zh-CN" dirty="0"/>
              <a:t>Exciting new opportunities for systems researchers</a:t>
            </a:r>
          </a:p>
          <a:p>
            <a:pPr lvl="1"/>
            <a:r>
              <a:rPr lang="en-US" altLang="zh-CN" dirty="0"/>
              <a:t>Requires evolution of HPC software </a:t>
            </a:r>
            <a:r>
              <a:rPr lang="en-US" altLang="zh-CN" dirty="0" smtClean="0"/>
              <a:t>stack &amp; more openness of GPU system stack</a:t>
            </a:r>
            <a:endParaRPr lang="en-US" altLang="zh-CN" dirty="0"/>
          </a:p>
          <a:p>
            <a:r>
              <a:rPr lang="en-US" altLang="zh-CN" dirty="0" smtClean="0"/>
              <a:t>Integrated </a:t>
            </a:r>
            <a:r>
              <a:rPr lang="en-US" altLang="zh-CN" dirty="0"/>
              <a:t>accelerator-awareness with MPI</a:t>
            </a:r>
          </a:p>
          <a:p>
            <a:pPr lvl="1"/>
            <a:r>
              <a:rPr lang="en-US" altLang="zh-CN" dirty="0" smtClean="0"/>
              <a:t>Supported </a:t>
            </a:r>
            <a:r>
              <a:rPr lang="en-US" altLang="zh-CN" dirty="0"/>
              <a:t>multiple accelerators and programming models</a:t>
            </a:r>
          </a:p>
          <a:p>
            <a:pPr lvl="1"/>
            <a:r>
              <a:rPr lang="en-US" altLang="zh-CN" dirty="0"/>
              <a:t>Goals are productivity and performance</a:t>
            </a:r>
          </a:p>
          <a:p>
            <a:r>
              <a:rPr lang="en-US" altLang="zh-CN" dirty="0" smtClean="0"/>
              <a:t>Optimized </a:t>
            </a:r>
            <a:r>
              <a:rPr lang="en-US" altLang="zh-CN" dirty="0" err="1"/>
              <a:t>Intranode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  <a:endParaRPr lang="en-US" altLang="zh-CN" dirty="0"/>
          </a:p>
          <a:p>
            <a:pPr lvl="1"/>
            <a:r>
              <a:rPr lang="en-US" altLang="zh-CN" dirty="0" smtClean="0"/>
              <a:t>Utilized GPU DMA engine</a:t>
            </a:r>
          </a:p>
          <a:p>
            <a:pPr lvl="1"/>
            <a:r>
              <a:rPr lang="en-US" altLang="zh-CN" dirty="0" smtClean="0"/>
              <a:t>Eliminated going through MPI main </a:t>
            </a:r>
            <a:r>
              <a:rPr lang="en-US" altLang="zh-CN" dirty="0"/>
              <a:t>memory </a:t>
            </a:r>
            <a:r>
              <a:rPr lang="en-US" altLang="zh-CN" dirty="0" smtClean="0"/>
              <a:t>buffer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609600" y="5181600"/>
            <a:ext cx="18614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6173" y="5229200"/>
            <a:ext cx="3362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Contact</a:t>
            </a:r>
          </a:p>
          <a:p>
            <a:r>
              <a:rPr lang="en-US" dirty="0" smtClean="0"/>
              <a:t>Feng Ji (</a:t>
            </a:r>
            <a:r>
              <a:rPr lang="en-US" dirty="0" smtClean="0">
                <a:hlinkClick r:id="rId2"/>
              </a:rPr>
              <a:t>fji@ncsu.edu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Ashwin Aji (</a:t>
            </a:r>
            <a:r>
              <a:rPr lang="en-US" dirty="0" smtClean="0">
                <a:hlinkClick r:id="rId3"/>
              </a:rPr>
              <a:t>aaji@cs.vt.edu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Pavan Balaji (</a:t>
            </a:r>
            <a:r>
              <a:rPr lang="en-US" dirty="0" smtClean="0">
                <a:hlinkClick r:id="rId4"/>
              </a:rPr>
              <a:t>balaji@mcs.anl.gov</a:t>
            </a:r>
            <a:r>
              <a:rPr lang="en-US" dirty="0" smtClean="0"/>
              <a:t>)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59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 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Starts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Contact: Feng Ji (fji@ncsu.edu)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862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4949500" y="3655256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Far</a:t>
            </a:r>
            <a:r>
              <a:rPr lang="en-US" altLang="zh-CN" dirty="0" smtClean="0"/>
              <a:t> case: explanation</a:t>
            </a:r>
            <a:endParaRPr lang="zh-CN" altLang="en-US" dirty="0"/>
          </a:p>
        </p:txBody>
      </p:sp>
      <p:pic>
        <p:nvPicPr>
          <p:cNvPr id="80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933056"/>
            <a:ext cx="889505" cy="103914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4632" y="3159393"/>
            <a:ext cx="473684" cy="4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20364" y="3159393"/>
            <a:ext cx="473684" cy="4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0364" y="3986139"/>
            <a:ext cx="473684" cy="4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14632" y="3986139"/>
            <a:ext cx="473684" cy="4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2488316" y="339274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2"/>
            <a:endCxn id="7" idx="0"/>
          </p:cNvCxnSpPr>
          <p:nvPr/>
        </p:nvCxnSpPr>
        <p:spPr>
          <a:xfrm>
            <a:off x="3157206" y="3626099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488316" y="423722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255564" y="3626099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560404" y="1484784"/>
            <a:ext cx="1152128" cy="936104"/>
            <a:chOff x="611560" y="1052736"/>
            <a:chExt cx="1152128" cy="936104"/>
          </a:xfrm>
        </p:grpSpPr>
        <p:sp>
          <p:nvSpPr>
            <p:cNvPr id="15" name="矩形 14"/>
            <p:cNvSpPr/>
            <p:nvPr/>
          </p:nvSpPr>
          <p:spPr>
            <a:xfrm>
              <a:off x="611560" y="1052736"/>
              <a:ext cx="1152128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87624" y="1196752"/>
              <a:ext cx="43204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87624" y="1196752"/>
              <a:ext cx="4459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DMA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87625" y="1411337"/>
              <a:ext cx="432048" cy="5054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66586" y="1482203"/>
              <a:ext cx="288032" cy="306090"/>
              <a:chOff x="2411760" y="1664084"/>
              <a:chExt cx="288032" cy="30609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411760" y="1664084"/>
                <a:ext cx="288032" cy="720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11760" y="1780480"/>
                <a:ext cx="288032" cy="720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411760" y="1898166"/>
                <a:ext cx="288032" cy="720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2789260" y="5241504"/>
            <a:ext cx="1152128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37332" y="5385520"/>
            <a:ext cx="4320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7332" y="5385520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DMA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37333" y="5600105"/>
            <a:ext cx="432048" cy="50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5" idx="0"/>
          </p:cNvCxnSpPr>
          <p:nvPr/>
        </p:nvCxnSpPr>
        <p:spPr>
          <a:xfrm flipV="1">
            <a:off x="2251474" y="2420888"/>
            <a:ext cx="4090" cy="73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7" idx="2"/>
          </p:cNvCxnSpPr>
          <p:nvPr/>
        </p:nvCxnSpPr>
        <p:spPr>
          <a:xfrm>
            <a:off x="3157206" y="4452845"/>
            <a:ext cx="0" cy="788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317652" y="3015377"/>
            <a:ext cx="473684" cy="4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223384" y="3015377"/>
            <a:ext cx="473684" cy="4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223384" y="3842123"/>
            <a:ext cx="473684" cy="4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17652" y="3842123"/>
            <a:ext cx="473684" cy="4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6" idx="3"/>
            <a:endCxn id="37" idx="1"/>
          </p:cNvCxnSpPr>
          <p:nvPr/>
        </p:nvCxnSpPr>
        <p:spPr>
          <a:xfrm>
            <a:off x="6791336" y="324873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7" idx="2"/>
            <a:endCxn id="38" idx="0"/>
          </p:cNvCxnSpPr>
          <p:nvPr/>
        </p:nvCxnSpPr>
        <p:spPr>
          <a:xfrm>
            <a:off x="7460226" y="348208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791336" y="409321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558584" y="3482083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863424" y="1340768"/>
            <a:ext cx="1152128" cy="936104"/>
            <a:chOff x="611560" y="1052736"/>
            <a:chExt cx="1152128" cy="936104"/>
          </a:xfrm>
        </p:grpSpPr>
        <p:sp>
          <p:nvSpPr>
            <p:cNvPr id="45" name="矩形 44"/>
            <p:cNvSpPr/>
            <p:nvPr/>
          </p:nvSpPr>
          <p:spPr>
            <a:xfrm>
              <a:off x="611560" y="1052736"/>
              <a:ext cx="1152128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87624" y="1196752"/>
              <a:ext cx="43204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7624" y="1196752"/>
              <a:ext cx="4459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DMA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87625" y="1411337"/>
              <a:ext cx="432048" cy="5054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266586" y="1482203"/>
              <a:ext cx="288032" cy="306090"/>
              <a:chOff x="2411760" y="1664084"/>
              <a:chExt cx="288032" cy="30609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411760" y="1664084"/>
                <a:ext cx="288032" cy="720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411760" y="1780480"/>
                <a:ext cx="288032" cy="720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411760" y="1898166"/>
                <a:ext cx="288032" cy="720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7092280" y="5097488"/>
            <a:ext cx="1152128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740352" y="5241504"/>
            <a:ext cx="4320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740352" y="524150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DMA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40353" y="5456089"/>
            <a:ext cx="432048" cy="50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7819314" y="5526955"/>
            <a:ext cx="288032" cy="306090"/>
            <a:chOff x="2411760" y="1664084"/>
            <a:chExt cx="288032" cy="306090"/>
          </a:xfrm>
        </p:grpSpPr>
        <p:sp>
          <p:nvSpPr>
            <p:cNvPr id="58" name="矩形 57"/>
            <p:cNvSpPr/>
            <p:nvPr/>
          </p:nvSpPr>
          <p:spPr>
            <a:xfrm>
              <a:off x="2411760" y="1664084"/>
              <a:ext cx="288032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411760" y="1780480"/>
              <a:ext cx="288032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11760" y="1898166"/>
              <a:ext cx="288032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连接符 60"/>
          <p:cNvCxnSpPr>
            <a:stCxn id="36" idx="0"/>
          </p:cNvCxnSpPr>
          <p:nvPr/>
        </p:nvCxnSpPr>
        <p:spPr>
          <a:xfrm flipV="1">
            <a:off x="6554494" y="2276872"/>
            <a:ext cx="4090" cy="73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8" idx="2"/>
          </p:cNvCxnSpPr>
          <p:nvPr/>
        </p:nvCxnSpPr>
        <p:spPr>
          <a:xfrm>
            <a:off x="7460226" y="4308829"/>
            <a:ext cx="0" cy="788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96867" y="18919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 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68274" y="333000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Mem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30208" y="566426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 1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22703" y="580827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 1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847" y="20515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 0</a:t>
            </a:r>
            <a:endParaRPr lang="zh-CN" altLang="en-US" dirty="0"/>
          </a:p>
        </p:txBody>
      </p:sp>
      <p:cxnSp>
        <p:nvCxnSpPr>
          <p:cNvPr id="73" name="直接连接符 72"/>
          <p:cNvCxnSpPr>
            <a:stCxn id="39" idx="1"/>
          </p:cNvCxnSpPr>
          <p:nvPr/>
        </p:nvCxnSpPr>
        <p:spPr>
          <a:xfrm flipH="1">
            <a:off x="5957612" y="407547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74"/>
          <p:cNvSpPr/>
          <p:nvPr/>
        </p:nvSpPr>
        <p:spPr>
          <a:xfrm>
            <a:off x="6001814" y="2390806"/>
            <a:ext cx="400050" cy="1514475"/>
          </a:xfrm>
          <a:custGeom>
            <a:avLst/>
            <a:gdLst>
              <a:gd name="connsiteX0" fmla="*/ 400050 w 400050"/>
              <a:gd name="connsiteY0" fmla="*/ 0 h 1514475"/>
              <a:gd name="connsiteX1" fmla="*/ 123825 w 400050"/>
              <a:gd name="connsiteY1" fmla="*/ 533400 h 1514475"/>
              <a:gd name="connsiteX2" fmla="*/ 200025 w 400050"/>
              <a:gd name="connsiteY2" fmla="*/ 1295400 h 1514475"/>
              <a:gd name="connsiteX3" fmla="*/ 0 w 400050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14475">
                <a:moveTo>
                  <a:pt x="400050" y="0"/>
                </a:moveTo>
                <a:cubicBezTo>
                  <a:pt x="278606" y="158750"/>
                  <a:pt x="157162" y="317500"/>
                  <a:pt x="123825" y="533400"/>
                </a:cubicBezTo>
                <a:cubicBezTo>
                  <a:pt x="90488" y="749300"/>
                  <a:pt x="220662" y="1131888"/>
                  <a:pt x="200025" y="1295400"/>
                </a:cubicBezTo>
                <a:cubicBezTo>
                  <a:pt x="179387" y="1458913"/>
                  <a:pt x="89693" y="1486694"/>
                  <a:pt x="0" y="1514475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6001814" y="4412776"/>
            <a:ext cx="1352550" cy="643533"/>
          </a:xfrm>
          <a:custGeom>
            <a:avLst/>
            <a:gdLst>
              <a:gd name="connsiteX0" fmla="*/ 0 w 1352550"/>
              <a:gd name="connsiteY0" fmla="*/ 43458 h 643533"/>
              <a:gd name="connsiteX1" fmla="*/ 1123950 w 1352550"/>
              <a:gd name="connsiteY1" fmla="*/ 62508 h 643533"/>
              <a:gd name="connsiteX2" fmla="*/ 1352550 w 1352550"/>
              <a:gd name="connsiteY2" fmla="*/ 643533 h 64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643533">
                <a:moveTo>
                  <a:pt x="0" y="43458"/>
                </a:moveTo>
                <a:cubicBezTo>
                  <a:pt x="449262" y="2977"/>
                  <a:pt x="898525" y="-37504"/>
                  <a:pt x="1123950" y="62508"/>
                </a:cubicBezTo>
                <a:cubicBezTo>
                  <a:pt x="1349375" y="162520"/>
                  <a:pt x="1350962" y="403026"/>
                  <a:pt x="1352550" y="643533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4427984" y="1268760"/>
            <a:ext cx="0" cy="49808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8316" y="3626099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488316" y="3626099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06482" y="3482083"/>
            <a:ext cx="41690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6791336" y="3482083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2407920" y="2608824"/>
            <a:ext cx="655320" cy="2499360"/>
          </a:xfrm>
          <a:custGeom>
            <a:avLst/>
            <a:gdLst>
              <a:gd name="connsiteX0" fmla="*/ 0 w 655320"/>
              <a:gd name="connsiteY0" fmla="*/ 0 h 2499360"/>
              <a:gd name="connsiteX1" fmla="*/ 320040 w 655320"/>
              <a:gd name="connsiteY1" fmla="*/ 1432560 h 2499360"/>
              <a:gd name="connsiteX2" fmla="*/ 655320 w 655320"/>
              <a:gd name="connsiteY2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20" h="2499360">
                <a:moveTo>
                  <a:pt x="0" y="0"/>
                </a:moveTo>
                <a:cubicBezTo>
                  <a:pt x="105410" y="508000"/>
                  <a:pt x="210820" y="1016000"/>
                  <a:pt x="320040" y="1432560"/>
                </a:cubicBezTo>
                <a:cubicBezTo>
                  <a:pt x="429260" y="1849120"/>
                  <a:pt x="542290" y="2174240"/>
                  <a:pt x="655320" y="24993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58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GPU-Accelerated High Performance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95400"/>
            <a:ext cx="4392488" cy="483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Clusters with GPUs are becoming</a:t>
            </a:r>
            <a:br>
              <a:rPr lang="en-US" sz="2000" dirty="0" smtClean="0"/>
            </a:br>
            <a:r>
              <a:rPr lang="en-US" sz="2000" dirty="0" smtClean="0"/>
              <a:t>common</a:t>
            </a:r>
          </a:p>
          <a:p>
            <a:pPr lvl="1"/>
            <a:r>
              <a:rPr lang="en-US" sz="1800" dirty="0" smtClean="0"/>
              <a:t>Multiple </a:t>
            </a:r>
            <a:r>
              <a:rPr lang="en-US" sz="1800" dirty="0" err="1" smtClean="0"/>
              <a:t>GPUs</a:t>
            </a:r>
            <a:r>
              <a:rPr lang="en-US" sz="1800" dirty="0" smtClean="0"/>
              <a:t> per node</a:t>
            </a:r>
          </a:p>
          <a:p>
            <a:pPr lvl="1"/>
            <a:r>
              <a:rPr lang="en-US" sz="1800" dirty="0" smtClean="0"/>
              <a:t>Non-uniform node architecture</a:t>
            </a:r>
          </a:p>
          <a:p>
            <a:pPr lvl="1"/>
            <a:r>
              <a:rPr lang="en-US" sz="1800" dirty="0" smtClean="0"/>
              <a:t>Node topology plays role in performance</a:t>
            </a:r>
          </a:p>
          <a:p>
            <a:endParaRPr lang="en-US" sz="800" dirty="0" smtClean="0"/>
          </a:p>
          <a:p>
            <a:r>
              <a:rPr lang="en-US" sz="2000" dirty="0" smtClean="0"/>
              <a:t>New programmability and performance challenges for programming models and runtime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system_model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6403" y="1752600"/>
            <a:ext cx="4096597" cy="2178397"/>
          </a:xfrm>
          <a:prstGeom prst="rect">
            <a:avLst/>
          </a:prstGeom>
        </p:spPr>
      </p:pic>
      <p:pic>
        <p:nvPicPr>
          <p:cNvPr id="8" name="Picture 7" descr="nvidia_kepler_tesla_k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4293096"/>
            <a:ext cx="2755676" cy="189214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1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CPU-GPU Clusters (</a:t>
            </a:r>
            <a:r>
              <a:rPr lang="en-US" dirty="0" err="1" smtClean="0"/>
              <a:t>e.g</a:t>
            </a:r>
            <a:r>
              <a:rPr lang="en-US" dirty="0" smtClean="0"/>
              <a:t>: MPI+CUDA)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35502" y="1463028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GPU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device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441809" y="146302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GPU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616161"/>
                </a:solidFill>
                <a:latin typeface="Calibri" pitchFamily="34" charset="0"/>
              </a:rPr>
              <a:t>device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1193" y="2883866"/>
            <a:ext cx="100584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main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5975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616161"/>
                </a:solidFill>
                <a:latin typeface="Calibri" pitchFamily="34" charset="0"/>
              </a:rPr>
              <a:t>CPU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616161"/>
                </a:solidFill>
                <a:latin typeface="Calibri" pitchFamily="34" charset="0"/>
              </a:rPr>
              <a:t>main memory</a:t>
            </a:r>
          </a:p>
        </p:txBody>
      </p: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 bwMode="auto">
          <a:xfrm rot="16200000" flipH="1">
            <a:off x="1620128" y="2150001"/>
            <a:ext cx="963638" cy="14184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7" idx="3"/>
          </p:cNvCxnSpPr>
          <p:nvPr/>
        </p:nvCxnSpPr>
        <p:spPr bwMode="auto">
          <a:xfrm rot="5400000">
            <a:off x="6727872" y="2169929"/>
            <a:ext cx="963640" cy="1378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 bwMode="auto">
          <a:xfrm rot="10800000">
            <a:off x="3817033" y="3341066"/>
            <a:ext cx="178894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 rot="2063737">
            <a:off x="1927164" y="2528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99410">
            <a:off x="6761696" y="252594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41487" y="3347700"/>
            <a:ext cx="85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HT/QPI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88388" y="977691"/>
            <a:ext cx="4171071" cy="3348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905387" y="977691"/>
            <a:ext cx="4171071" cy="3348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743" y="4464694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Rank = 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45742" y="4464694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Rank = 1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-76200" y="4994028"/>
            <a:ext cx="4788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0)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cudaMemcpy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</a:t>
            </a:r>
            <a:r>
              <a:rPr lang="en-US" sz="1600" b="1" dirty="0" err="1" smtClean="0">
                <a:latin typeface="Lucida Console" pitchFamily="49" charset="0"/>
              </a:rPr>
              <a:t>dev_buf</a:t>
            </a:r>
            <a:r>
              <a:rPr lang="en-US" sz="1600" b="1" dirty="0" smtClean="0">
                <a:latin typeface="Lucida Console" pitchFamily="49" charset="0"/>
              </a:rPr>
              <a:t>, D2H)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MPI_Send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4565" y="4991680"/>
            <a:ext cx="482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1)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MPI_Recv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cudaMemcpy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dev_buf</a:t>
            </a:r>
            <a:r>
              <a:rPr lang="en-US" sz="1600" b="1" dirty="0" smtClean="0">
                <a:latin typeface="Lucida Console" pitchFamily="49" charset="0"/>
              </a:rPr>
              <a:t>, 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H2D)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39" grpId="0"/>
      <p:bldP spid="40" grpId="0" build="allAtOnce"/>
      <p:bldP spid="4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Limitations of Programming CPU-GPU Clusters (</a:t>
            </a:r>
            <a:r>
              <a:rPr lang="en-US" dirty="0" err="1" smtClean="0"/>
              <a:t>e.g</a:t>
            </a:r>
            <a:r>
              <a:rPr lang="en-US" dirty="0" smtClean="0"/>
              <a:t>: MPI+CUDA)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1706563"/>
          </a:xfrm>
        </p:spPr>
        <p:txBody>
          <a:bodyPr/>
          <a:lstStyle/>
          <a:p>
            <a:r>
              <a:rPr lang="en-US" sz="2000" dirty="0" smtClean="0"/>
              <a:t>Manual </a:t>
            </a:r>
            <a:r>
              <a:rPr lang="en-US" sz="2000" i="1" dirty="0" smtClean="0"/>
              <a:t>blocking</a:t>
            </a:r>
            <a:r>
              <a:rPr lang="en-US" sz="2000" dirty="0" smtClean="0"/>
              <a:t> copy between host and GPU memory serializes PCIe, Interconnect</a:t>
            </a:r>
          </a:p>
          <a:p>
            <a:r>
              <a:rPr lang="en-US" sz="2000" dirty="0" smtClean="0"/>
              <a:t>Manual </a:t>
            </a:r>
            <a:r>
              <a:rPr lang="en-US" sz="2000" i="1" dirty="0" smtClean="0"/>
              <a:t>non-blocking</a:t>
            </a:r>
            <a:r>
              <a:rPr lang="en-US" sz="2000" dirty="0" smtClean="0"/>
              <a:t> copy is better, but will incur protocol overheads multiple times</a:t>
            </a:r>
          </a:p>
          <a:p>
            <a:r>
              <a:rPr lang="en-US" sz="2000" b="1" dirty="0" smtClean="0"/>
              <a:t>Programmability/Productivity</a:t>
            </a:r>
            <a:r>
              <a:rPr lang="en-US" sz="2000" dirty="0" smtClean="0"/>
              <a:t>: Manual data movement leading to complex code; Non-portable codes</a:t>
            </a:r>
          </a:p>
          <a:p>
            <a:r>
              <a:rPr lang="en-US" sz="2000" b="1" dirty="0" smtClean="0"/>
              <a:t>Performance</a:t>
            </a:r>
            <a:r>
              <a:rPr lang="en-US" sz="2000" dirty="0" smtClean="0"/>
              <a:t>: Inefficient and non-portable performance optimizations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t="30086"/>
          <a:stretch>
            <a:fillRect/>
          </a:stretch>
        </p:blipFill>
        <p:spPr>
          <a:xfrm>
            <a:off x="533400" y="1371600"/>
            <a:ext cx="5676900" cy="23020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33399" y="1905000"/>
            <a:ext cx="5828737" cy="251863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3400" y="2895600"/>
            <a:ext cx="5828737" cy="251863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Programming CPU-GPU Clusters (</a:t>
            </a:r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err="1" smtClean="0"/>
              <a:t>MPI+Any</a:t>
            </a:r>
            <a:r>
              <a:rPr lang="en-US" dirty="0" smtClean="0"/>
              <a:t> accelerator)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35502" y="1463028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GPU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device 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441809" y="146302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GPU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616161"/>
                </a:solidFill>
                <a:latin typeface="Calibri" pitchFamily="34" charset="0"/>
              </a:rPr>
              <a:t>device memory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11193" y="2883866"/>
            <a:ext cx="100584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main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05975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616161"/>
                </a:solidFill>
                <a:latin typeface="Calibri" pitchFamily="34" charset="0"/>
              </a:rPr>
              <a:t>CPU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616161"/>
                </a:solidFill>
                <a:latin typeface="Calibri" pitchFamily="34" charset="0"/>
              </a:rPr>
              <a:t>main memory</a:t>
            </a:r>
          </a:p>
        </p:txBody>
      </p:sp>
      <p:cxnSp>
        <p:nvCxnSpPr>
          <p:cNvPr id="10" name="Straight Connector 9"/>
          <p:cNvCxnSpPr>
            <a:stCxn id="6" idx="2"/>
            <a:endCxn id="8" idx="1"/>
          </p:cNvCxnSpPr>
          <p:nvPr/>
        </p:nvCxnSpPr>
        <p:spPr bwMode="auto">
          <a:xfrm rot="16200000" flipH="1">
            <a:off x="1620128" y="2150001"/>
            <a:ext cx="963638" cy="14184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" name="Straight Connector 10"/>
          <p:cNvCxnSpPr>
            <a:stCxn id="7" idx="2"/>
            <a:endCxn id="9" idx="3"/>
          </p:cNvCxnSpPr>
          <p:nvPr/>
        </p:nvCxnSpPr>
        <p:spPr bwMode="auto">
          <a:xfrm rot="5400000">
            <a:off x="6727872" y="2169929"/>
            <a:ext cx="963640" cy="1378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2" name="Straight Connector 11"/>
          <p:cNvCxnSpPr>
            <a:stCxn id="9" idx="1"/>
            <a:endCxn id="8" idx="3"/>
          </p:cNvCxnSpPr>
          <p:nvPr/>
        </p:nvCxnSpPr>
        <p:spPr bwMode="auto">
          <a:xfrm rot="10800000">
            <a:off x="3817033" y="3341066"/>
            <a:ext cx="178894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 rot="2063737">
            <a:off x="1927164" y="2528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9599410">
            <a:off x="6761696" y="252594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1487" y="3347700"/>
            <a:ext cx="85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HT/QPI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88388" y="977691"/>
            <a:ext cx="4171071" cy="3348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905387" y="977691"/>
            <a:ext cx="4171071" cy="3348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743" y="4464694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Rank = 0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742" y="4464694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Rank = 1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970" y="4994028"/>
            <a:ext cx="4588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0)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MPI_Send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Lucida Console" pitchFamily="49" charset="0"/>
              </a:rPr>
              <a:t>any_buf</a:t>
            </a:r>
            <a:r>
              <a:rPr lang="en-US" sz="1600" b="1" dirty="0" smtClean="0">
                <a:latin typeface="Lucida Console" pitchFamily="49" charset="0"/>
              </a:rPr>
              <a:t>, .. ..);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44565" y="4991680"/>
            <a:ext cx="4588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1)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MPI_Recv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Lucida Console" pitchFamily="49" charset="0"/>
              </a:rPr>
              <a:t>any_buf</a:t>
            </a:r>
            <a:r>
              <a:rPr lang="en-US" sz="1600" b="1" dirty="0" smtClean="0">
                <a:latin typeface="Lucida Console" pitchFamily="49" charset="0"/>
              </a:rPr>
              <a:t>, .. ..);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MPI-ACC: A </a:t>
            </a:r>
            <a:r>
              <a:rPr lang="en-US" altLang="zh-CN" dirty="0"/>
              <a:t>unified communication </a:t>
            </a:r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MPIGPU_Send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user_buf</a:t>
            </a:r>
            <a:r>
              <a:rPr lang="en-US" altLang="zh-CN" dirty="0" smtClean="0"/>
              <a:t>, count,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dest_rank</a:t>
            </a:r>
            <a:r>
              <a:rPr lang="en-US" altLang="zh-CN" dirty="0" smtClean="0"/>
              <a:t>, tag, </a:t>
            </a:r>
            <a:r>
              <a:rPr lang="en-US" altLang="zh-CN" dirty="0" err="1" smtClean="0"/>
              <a:t>comm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buftype</a:t>
            </a:r>
            <a:r>
              <a:rPr lang="en-US" altLang="zh-CN" dirty="0" smtClean="0"/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6C08-5118-4511-9B39-1EBA1208E1C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564904"/>
            <a:ext cx="3581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Process 0</a:t>
            </a:r>
          </a:p>
          <a:p>
            <a:r>
              <a:rPr lang="en-US" altLang="zh-CN" sz="1600" dirty="0" err="1" smtClean="0"/>
              <a:t>MPIGPU_Send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d_ptr</a:t>
            </a:r>
            <a:r>
              <a:rPr lang="en-US" altLang="zh-CN" sz="1600" dirty="0" smtClean="0"/>
              <a:t>, …, MPIGPU_BUF_GPU);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567726"/>
            <a:ext cx="3581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Process 1</a:t>
            </a:r>
          </a:p>
          <a:p>
            <a:r>
              <a:rPr lang="en-US" altLang="zh-CN" sz="1600" dirty="0" err="1" smtClean="0"/>
              <a:t>MPIGPU_Recv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d_ptr</a:t>
            </a:r>
            <a:r>
              <a:rPr lang="en-US" altLang="zh-CN" sz="1600" dirty="0" smtClean="0"/>
              <a:t>, …, MPIGPU_BUF_GPU);</a:t>
            </a:r>
            <a:endParaRPr lang="zh-CN" altLang="en-US" sz="16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38862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</a:t>
            </a:r>
            <a:r>
              <a:rPr lang="en-US" altLang="zh-CN" dirty="0" err="1" smtClean="0"/>
              <a:t>uftype</a:t>
            </a:r>
            <a:r>
              <a:rPr lang="en-US" altLang="zh-CN" dirty="0" smtClean="0"/>
              <a:t> flag</a:t>
            </a:r>
          </a:p>
          <a:p>
            <a:pPr lvl="1"/>
            <a:r>
              <a:rPr lang="en-US" altLang="zh-CN" dirty="0" smtClean="0"/>
              <a:t>To tell MPI whether to use </a:t>
            </a:r>
            <a:r>
              <a:rPr lang="en-US" altLang="zh-CN" dirty="0" err="1" smtClean="0"/>
              <a:t>PCIe</a:t>
            </a:r>
            <a:r>
              <a:rPr lang="en-US" altLang="zh-CN" dirty="0" smtClean="0"/>
              <a:t> data copy or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memcpy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4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 bwMode="auto">
          <a:xfrm>
            <a:off x="2667001" y="3048000"/>
            <a:ext cx="1904999" cy="752902"/>
          </a:xfrm>
          <a:custGeom>
            <a:avLst/>
            <a:gdLst>
              <a:gd name="connsiteX0" fmla="*/ 0 w 2879678"/>
              <a:gd name="connsiteY0" fmla="*/ 739254 h 752902"/>
              <a:gd name="connsiteX1" fmla="*/ 1392072 w 2879678"/>
              <a:gd name="connsiteY1" fmla="*/ 2275 h 752902"/>
              <a:gd name="connsiteX2" fmla="*/ 2879678 w 2879678"/>
              <a:gd name="connsiteY2" fmla="*/ 752902 h 7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752902">
                <a:moveTo>
                  <a:pt x="0" y="739254"/>
                </a:moveTo>
                <a:cubicBezTo>
                  <a:pt x="456063" y="369627"/>
                  <a:pt x="912126" y="0"/>
                  <a:pt x="1392072" y="2275"/>
                </a:cubicBezTo>
                <a:cubicBezTo>
                  <a:pt x="1872018" y="4550"/>
                  <a:pt x="2375848" y="378726"/>
                  <a:pt x="2879678" y="752902"/>
                </a:cubicBezTo>
              </a:path>
            </a:pathLst>
          </a:custGeom>
          <a:noFill/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3657600" y="3057098"/>
            <a:ext cx="1904999" cy="752902"/>
          </a:xfrm>
          <a:custGeom>
            <a:avLst/>
            <a:gdLst>
              <a:gd name="connsiteX0" fmla="*/ 0 w 2879678"/>
              <a:gd name="connsiteY0" fmla="*/ 739254 h 752902"/>
              <a:gd name="connsiteX1" fmla="*/ 1392072 w 2879678"/>
              <a:gd name="connsiteY1" fmla="*/ 2275 h 752902"/>
              <a:gd name="connsiteX2" fmla="*/ 2879678 w 2879678"/>
              <a:gd name="connsiteY2" fmla="*/ 752902 h 7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752902">
                <a:moveTo>
                  <a:pt x="0" y="739254"/>
                </a:moveTo>
                <a:cubicBezTo>
                  <a:pt x="456063" y="369627"/>
                  <a:pt x="912126" y="0"/>
                  <a:pt x="1392072" y="2275"/>
                </a:cubicBezTo>
                <a:cubicBezTo>
                  <a:pt x="1872018" y="4550"/>
                  <a:pt x="2375848" y="378726"/>
                  <a:pt x="2879678" y="752902"/>
                </a:cubicBezTo>
              </a:path>
            </a:pathLst>
          </a:custGeom>
          <a:noFill/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MPI-ACC: Integrated and Optimized Data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334000"/>
          </a:xfrm>
        </p:spPr>
        <p:txBody>
          <a:bodyPr/>
          <a:lstStyle/>
          <a:p>
            <a:r>
              <a:rPr lang="en-US" dirty="0" smtClean="0"/>
              <a:t>MPI-ACC: integrates accelerator awareness with MPI for </a:t>
            </a:r>
            <a:r>
              <a:rPr lang="en-US" i="1" dirty="0" smtClean="0"/>
              <a:t>all</a:t>
            </a:r>
            <a:r>
              <a:rPr lang="en-US" dirty="0" smtClean="0"/>
              <a:t> data movement</a:t>
            </a:r>
          </a:p>
          <a:p>
            <a:pPr lvl="1"/>
            <a:r>
              <a:rPr lang="en-US" b="1" dirty="0" smtClean="0"/>
              <a:t>Programmability/Productivity:</a:t>
            </a:r>
            <a:r>
              <a:rPr lang="en-US" dirty="0" smtClean="0"/>
              <a:t> supports multiple accelerators and </a:t>
            </a:r>
            <a:r>
              <a:rPr lang="en-US" dirty="0" err="1" smtClean="0"/>
              <a:t>prog</a:t>
            </a:r>
            <a:r>
              <a:rPr lang="en-US" dirty="0" smtClean="0"/>
              <a:t>. models (CUDA, </a:t>
            </a:r>
            <a:r>
              <a:rPr lang="en-US" dirty="0" err="1" smtClean="0"/>
              <a:t>OpenCL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Performance:</a:t>
            </a:r>
            <a:r>
              <a:rPr lang="en-US" dirty="0" smtClean="0"/>
              <a:t> allows applications to portably leverage system-specific  and vendor-specific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  <p:grpSp>
        <p:nvGrpSpPr>
          <p:cNvPr id="6" name="Group 23"/>
          <p:cNvGrpSpPr/>
          <p:nvPr/>
        </p:nvGrpSpPr>
        <p:grpSpPr>
          <a:xfrm>
            <a:off x="2209800" y="3810000"/>
            <a:ext cx="4800600" cy="2243554"/>
            <a:chOff x="457200" y="1688134"/>
            <a:chExt cx="7620000" cy="346946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762000" y="1688134"/>
              <a:ext cx="914400" cy="914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libri" pitchFamily="34" charset="0"/>
                </a:rPr>
                <a:t>GPU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591993" y="3505200"/>
              <a:ext cx="1005840" cy="914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libri" pitchFamily="34" charset="0"/>
                </a:rPr>
                <a:t>CPU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386775" y="3505200"/>
              <a:ext cx="914400" cy="914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latin typeface="Calibri" pitchFamily="34" charset="0"/>
                </a:rPr>
                <a:t>CPU</a:t>
              </a:r>
            </a:p>
          </p:txBody>
        </p:sp>
        <p:cxnSp>
          <p:nvCxnSpPr>
            <p:cNvPr id="30" name="Straight Connector 29"/>
            <p:cNvCxnSpPr>
              <a:stCxn id="27" idx="2"/>
              <a:endCxn id="28" idx="0"/>
            </p:cNvCxnSpPr>
            <p:nvPr/>
          </p:nvCxnSpPr>
          <p:spPr bwMode="auto">
            <a:xfrm rot="16200000" flipH="1">
              <a:off x="1205723" y="2616010"/>
              <a:ext cx="902666" cy="8757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>
              <a:off x="2362200" y="1688134"/>
              <a:ext cx="914400" cy="914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libri" pitchFamily="34" charset="0"/>
                </a:rPr>
                <a:t>GPU</a:t>
              </a:r>
            </a:p>
          </p:txBody>
        </p:sp>
        <p:cxnSp>
          <p:nvCxnSpPr>
            <p:cNvPr id="32" name="Straight Connector 31"/>
            <p:cNvCxnSpPr>
              <a:stCxn id="28" idx="0"/>
              <a:endCxn id="31" idx="2"/>
            </p:cNvCxnSpPr>
            <p:nvPr/>
          </p:nvCxnSpPr>
          <p:spPr bwMode="auto">
            <a:xfrm rot="5400000" flipH="1" flipV="1">
              <a:off x="2005823" y="2691624"/>
              <a:ext cx="902666" cy="7244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3657600" y="1699867"/>
              <a:ext cx="914400" cy="914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libri" pitchFamily="34" charset="0"/>
                </a:rPr>
                <a:t>GPU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257800" y="1699867"/>
              <a:ext cx="914400" cy="914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libri" pitchFamily="34" charset="0"/>
                </a:rPr>
                <a:t>GPU</a:t>
              </a:r>
            </a:p>
          </p:txBody>
        </p:sp>
        <p:cxnSp>
          <p:nvCxnSpPr>
            <p:cNvPr id="35" name="Straight Connector 34"/>
            <p:cNvCxnSpPr>
              <a:stCxn id="29" idx="0"/>
              <a:endCxn id="34" idx="2"/>
            </p:cNvCxnSpPr>
            <p:nvPr/>
          </p:nvCxnSpPr>
          <p:spPr bwMode="auto">
            <a:xfrm rot="5400000" flipH="1" flipV="1">
              <a:off x="4834021" y="2624222"/>
              <a:ext cx="890933" cy="87102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36" name="Straight Connector 35"/>
            <p:cNvCxnSpPr>
              <a:stCxn id="29" idx="0"/>
              <a:endCxn id="33" idx="2"/>
            </p:cNvCxnSpPr>
            <p:nvPr/>
          </p:nvCxnSpPr>
          <p:spPr bwMode="auto">
            <a:xfrm rot="16200000" flipV="1">
              <a:off x="4033922" y="2695146"/>
              <a:ext cx="890933" cy="7291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324600" y="3053834"/>
              <a:ext cx="524667" cy="5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…</a:t>
              </a:r>
              <a:endParaRPr lang="en-US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12151" y="3053834"/>
              <a:ext cx="524667" cy="5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…</a:t>
              </a:r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9702" y="3053834"/>
              <a:ext cx="524667" cy="5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…</a:t>
              </a:r>
              <a:endParaRPr lang="en-US" sz="1600" b="1" dirty="0"/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990600" y="5105400"/>
              <a:ext cx="7086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stCxn id="28" idx="2"/>
            </p:cNvCxnSpPr>
            <p:nvPr/>
          </p:nvCxnSpPr>
          <p:spPr bwMode="auto">
            <a:xfrm rot="16200000" flipH="1">
              <a:off x="1752013" y="4762499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rot="16200000" flipH="1">
              <a:off x="4533900" y="47625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457200" y="4634053"/>
              <a:ext cx="1440973" cy="5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Network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89902" y="1992867"/>
              <a:ext cx="524667" cy="5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…</a:t>
              </a:r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4302" y="1981200"/>
              <a:ext cx="524667" cy="5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…</a:t>
              </a:r>
              <a:endParaRPr lang="en-US" sz="1600" b="1" dirty="0"/>
            </a:p>
          </p:txBody>
        </p:sp>
      </p:grpSp>
      <p:sp>
        <p:nvSpPr>
          <p:cNvPr id="47" name="Freeform 46"/>
          <p:cNvSpPr/>
          <p:nvPr/>
        </p:nvSpPr>
        <p:spPr bwMode="auto">
          <a:xfrm>
            <a:off x="2674961" y="3068471"/>
            <a:ext cx="2879678" cy="752902"/>
          </a:xfrm>
          <a:custGeom>
            <a:avLst/>
            <a:gdLst>
              <a:gd name="connsiteX0" fmla="*/ 0 w 2879678"/>
              <a:gd name="connsiteY0" fmla="*/ 739254 h 752902"/>
              <a:gd name="connsiteX1" fmla="*/ 1392072 w 2879678"/>
              <a:gd name="connsiteY1" fmla="*/ 2275 h 752902"/>
              <a:gd name="connsiteX2" fmla="*/ 2879678 w 2879678"/>
              <a:gd name="connsiteY2" fmla="*/ 752902 h 7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752902">
                <a:moveTo>
                  <a:pt x="0" y="739254"/>
                </a:moveTo>
                <a:cubicBezTo>
                  <a:pt x="456063" y="369627"/>
                  <a:pt x="912126" y="0"/>
                  <a:pt x="1392072" y="2275"/>
                </a:cubicBezTo>
                <a:cubicBezTo>
                  <a:pt x="1872018" y="4550"/>
                  <a:pt x="2375848" y="378726"/>
                  <a:pt x="2879678" y="752902"/>
                </a:cubicBezTo>
              </a:path>
            </a:pathLst>
          </a:custGeom>
          <a:noFill/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2667001" y="3048000"/>
            <a:ext cx="990599" cy="752902"/>
          </a:xfrm>
          <a:custGeom>
            <a:avLst/>
            <a:gdLst>
              <a:gd name="connsiteX0" fmla="*/ 0 w 2879678"/>
              <a:gd name="connsiteY0" fmla="*/ 739254 h 752902"/>
              <a:gd name="connsiteX1" fmla="*/ 1392072 w 2879678"/>
              <a:gd name="connsiteY1" fmla="*/ 2275 h 752902"/>
              <a:gd name="connsiteX2" fmla="*/ 2879678 w 2879678"/>
              <a:gd name="connsiteY2" fmla="*/ 752902 h 7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752902">
                <a:moveTo>
                  <a:pt x="0" y="739254"/>
                </a:moveTo>
                <a:cubicBezTo>
                  <a:pt x="456063" y="369627"/>
                  <a:pt x="912126" y="0"/>
                  <a:pt x="1392072" y="2275"/>
                </a:cubicBezTo>
                <a:cubicBezTo>
                  <a:pt x="1872018" y="4550"/>
                  <a:pt x="2375848" y="378726"/>
                  <a:pt x="2879678" y="752902"/>
                </a:cubicBezTo>
              </a:path>
            </a:pathLst>
          </a:custGeom>
          <a:noFill/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4572001" y="3048000"/>
            <a:ext cx="990599" cy="752902"/>
          </a:xfrm>
          <a:custGeom>
            <a:avLst/>
            <a:gdLst>
              <a:gd name="connsiteX0" fmla="*/ 0 w 2879678"/>
              <a:gd name="connsiteY0" fmla="*/ 739254 h 752902"/>
              <a:gd name="connsiteX1" fmla="*/ 1392072 w 2879678"/>
              <a:gd name="connsiteY1" fmla="*/ 2275 h 752902"/>
              <a:gd name="connsiteX2" fmla="*/ 2879678 w 2879678"/>
              <a:gd name="connsiteY2" fmla="*/ 752902 h 7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752902">
                <a:moveTo>
                  <a:pt x="0" y="739254"/>
                </a:moveTo>
                <a:cubicBezTo>
                  <a:pt x="456063" y="369627"/>
                  <a:pt x="912126" y="0"/>
                  <a:pt x="1392072" y="2275"/>
                </a:cubicBezTo>
                <a:cubicBezTo>
                  <a:pt x="1872018" y="4550"/>
                  <a:pt x="2375848" y="378726"/>
                  <a:pt x="2879678" y="752902"/>
                </a:cubicBezTo>
              </a:path>
            </a:pathLst>
          </a:custGeom>
          <a:noFill/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2895600" y="4343400"/>
            <a:ext cx="1905000" cy="1066800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3276600" y="4191000"/>
            <a:ext cx="1143000" cy="1066800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7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MPI-ACC: Integrated and Optimized Data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 smtClean="0"/>
              <a:t>MPI-ACC: integrates accelerator awareness with MPI for </a:t>
            </a:r>
            <a:r>
              <a:rPr lang="en-US" i="1" dirty="0" smtClean="0"/>
              <a:t>all</a:t>
            </a:r>
            <a:r>
              <a:rPr lang="en-US" dirty="0" smtClean="0"/>
              <a:t> data movement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/>
              <a:t>MPI-ACC</a:t>
            </a:r>
            <a:r>
              <a:rPr lang="en-US" dirty="0" smtClean="0"/>
              <a:t>: An Integrated and Extensible Approach to Data Movement in Accelerator-Based Systems” [HPCC ‘12]</a:t>
            </a:r>
          </a:p>
          <a:p>
            <a:pPr lvl="1"/>
            <a:r>
              <a:rPr lang="en-US" dirty="0" err="1" smtClean="0"/>
              <a:t>Intranode</a:t>
            </a:r>
            <a:r>
              <a:rPr lang="en-US" dirty="0" smtClean="0"/>
              <a:t> Optimizations</a:t>
            </a:r>
          </a:p>
          <a:p>
            <a:pPr lvl="2"/>
            <a:r>
              <a:rPr lang="en-US" dirty="0" smtClean="0"/>
              <a:t>“</a:t>
            </a:r>
            <a:r>
              <a:rPr lang="en-US" altLang="zh-CN" dirty="0" smtClean="0"/>
              <a:t>DMA-Assisted, </a:t>
            </a:r>
            <a:r>
              <a:rPr lang="en-US" altLang="zh-CN" b="1" dirty="0" err="1" smtClean="0"/>
              <a:t>Intranode</a:t>
            </a:r>
            <a:r>
              <a:rPr lang="en-US" altLang="zh-CN" dirty="0" smtClean="0"/>
              <a:t> Communication in GPU-Accelerated Systems</a:t>
            </a:r>
            <a:r>
              <a:rPr lang="en-US" dirty="0" smtClean="0"/>
              <a:t>”, Feng Ji, Ashwin M. Aji, James Dinan, Darius Buntinas, Pavan Balaji, Rajeev </a:t>
            </a:r>
            <a:r>
              <a:rPr lang="en-US" dirty="0" err="1" smtClean="0"/>
              <a:t>Thakur</a:t>
            </a:r>
            <a:r>
              <a:rPr lang="en-US" dirty="0" smtClean="0"/>
              <a:t>, Wu-chun Feng and Xiaosong Ma </a:t>
            </a:r>
            <a:r>
              <a:rPr lang="en-US" b="1" dirty="0" smtClean="0"/>
              <a:t>[This paper]</a:t>
            </a:r>
          </a:p>
          <a:p>
            <a:pPr lvl="2"/>
            <a:r>
              <a:rPr lang="en-US" dirty="0" smtClean="0"/>
              <a:t>“Efficient </a:t>
            </a:r>
            <a:r>
              <a:rPr lang="en-US" b="1" dirty="0" err="1" smtClean="0"/>
              <a:t>Intranode</a:t>
            </a:r>
            <a:r>
              <a:rPr lang="en-US" dirty="0" smtClean="0"/>
              <a:t> Communication in GPU-Accelerated Systems”, Feng Ji, Ashwin M. Aji, James Dinan, Darius Buntinas, Pavan Balaji, Wu-Chun Feng and Xiaosong Ma. [</a:t>
            </a:r>
            <a:r>
              <a:rPr lang="en-US" dirty="0" err="1" smtClean="0"/>
              <a:t>AsHES</a:t>
            </a:r>
            <a:r>
              <a:rPr lang="en-US" dirty="0" smtClean="0"/>
              <a:t> ‘12]</a:t>
            </a:r>
          </a:p>
          <a:p>
            <a:pPr lvl="1"/>
            <a:r>
              <a:rPr lang="en-US" dirty="0" smtClean="0"/>
              <a:t>Noncontiguous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2"/>
            <a:r>
              <a:rPr lang="en-US" dirty="0" smtClean="0"/>
              <a:t>“Enabling Fast, </a:t>
            </a:r>
            <a:r>
              <a:rPr lang="en-US" b="1" dirty="0" smtClean="0"/>
              <a:t>Noncontiguous</a:t>
            </a:r>
            <a:r>
              <a:rPr lang="en-US" dirty="0" smtClean="0"/>
              <a:t> GPU Data Movement in Hybrid MPI+GPU Environments”, John Jenkins, James Dinan, Pavan Balaji, </a:t>
            </a:r>
            <a:r>
              <a:rPr lang="en-US" dirty="0" err="1" smtClean="0"/>
              <a:t>Nagiza</a:t>
            </a:r>
            <a:r>
              <a:rPr lang="en-US" dirty="0" smtClean="0"/>
              <a:t> F. </a:t>
            </a:r>
            <a:r>
              <a:rPr lang="en-US" dirty="0" err="1" smtClean="0"/>
              <a:t>Samatova</a:t>
            </a:r>
            <a:r>
              <a:rPr lang="en-US" dirty="0" smtClean="0"/>
              <a:t>, and Rajeev </a:t>
            </a:r>
            <a:r>
              <a:rPr lang="en-US" dirty="0" err="1" smtClean="0"/>
              <a:t>Thakur</a:t>
            </a:r>
            <a:r>
              <a:rPr lang="en-US" dirty="0" smtClean="0"/>
              <a:t>.  Under review at IEEE Cluster 2012.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Contact: Feng Ji (fji@ncsu.edu)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1966</Words>
  <Application>Microsoft Macintosh PowerPoint</Application>
  <PresentationFormat>On-screen Show (4:3)</PresentationFormat>
  <Paragraphs>370</Paragraphs>
  <Slides>23</Slides>
  <Notes>12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主题</vt:lpstr>
      <vt:lpstr>blue_2007</vt:lpstr>
      <vt:lpstr>DMA-Assisted, Intranode Communication in GPU-Accelerated Systems</vt:lpstr>
      <vt:lpstr>Background: CPU-GPU Clusters</vt:lpstr>
      <vt:lpstr>GPU-Accelerated High Performance Computing</vt:lpstr>
      <vt:lpstr>Programming CPU-GPU Clusters (e.g: MPI+CUDA)</vt:lpstr>
      <vt:lpstr>Current Limitations of Programming CPU-GPU Clusters (e.g: MPI+CUDA)</vt:lpstr>
      <vt:lpstr>Goal of Programming CPU-GPU Clusters (e.g: MPI+Any accelerator)</vt:lpstr>
      <vt:lpstr>MPI-ACC: A unified communication interface</vt:lpstr>
      <vt:lpstr>MPI-ACC: Integrated and Optimized Data Movement</vt:lpstr>
      <vt:lpstr>MPI-ACC: Integrated and Optimized Data Movement</vt:lpstr>
      <vt:lpstr>Intranode Optimizations: shared memory protocol [ASHES ’12]</vt:lpstr>
      <vt:lpstr>GPUDirect + CUDAIPC</vt:lpstr>
      <vt:lpstr>DMA-assisted Intranode GPU data transfer</vt:lpstr>
      <vt:lpstr>DMA-assisted Intranode GPU data transfer</vt:lpstr>
      <vt:lpstr>Extend Large Message Transport (LMT) protocol</vt:lpstr>
      <vt:lpstr>Extend Large Message Transport (LMT) protocol</vt:lpstr>
      <vt:lpstr>IPC Open/Close overhead</vt:lpstr>
      <vt:lpstr>Evaluation</vt:lpstr>
      <vt:lpstr>Near case: Intel @ Keeneland</vt:lpstr>
      <vt:lpstr>Far case: AMD @ Magellan</vt:lpstr>
      <vt:lpstr>Stencil2D (SHOC) on Intel @ Keeneland</vt:lpstr>
      <vt:lpstr>Conclusion</vt:lpstr>
      <vt:lpstr>Back up</vt:lpstr>
      <vt:lpstr>Far case: explanation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DMA-Assisted, Intranode Communication in GPU-Accelerated Systems</dc:title>
  <dc:creator>Feng</dc:creator>
  <cp:lastModifiedBy>Pavan Balaji</cp:lastModifiedBy>
  <cp:revision>142</cp:revision>
  <dcterms:created xsi:type="dcterms:W3CDTF">2012-06-21T15:13:24Z</dcterms:created>
  <dcterms:modified xsi:type="dcterms:W3CDTF">2014-07-27T04:09:28Z</dcterms:modified>
</cp:coreProperties>
</file>