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sldIdLst>
    <p:sldId id="256" r:id="rId2"/>
    <p:sldId id="270" r:id="rId3"/>
    <p:sldId id="266" r:id="rId4"/>
    <p:sldId id="258" r:id="rId5"/>
    <p:sldId id="262" r:id="rId6"/>
    <p:sldId id="269" r:id="rId7"/>
    <p:sldId id="271" r:id="rId8"/>
    <p:sldId id="263" r:id="rId9"/>
    <p:sldId id="265" r:id="rId10"/>
    <p:sldId id="286" r:id="rId11"/>
    <p:sldId id="272" r:id="rId12"/>
    <p:sldId id="257" r:id="rId13"/>
    <p:sldId id="273" r:id="rId14"/>
    <p:sldId id="277" r:id="rId15"/>
    <p:sldId id="278" r:id="rId16"/>
    <p:sldId id="279" r:id="rId17"/>
    <p:sldId id="274" r:id="rId18"/>
    <p:sldId id="280" r:id="rId19"/>
    <p:sldId id="282" r:id="rId20"/>
    <p:sldId id="283" r:id="rId21"/>
    <p:sldId id="264" r:id="rId22"/>
    <p:sldId id="275" r:id="rId23"/>
    <p:sldId id="285" r:id="rId24"/>
    <p:sldId id="267" r:id="rId25"/>
    <p:sldId id="259"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0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shwin%20Aji\Documents\SyNeRGy\ANL\report\mpich-gpu-aaji-paper\data\paper.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Ashwin%20Aji\Documents\SyNeRGy\ANL\report\mpich-gpu-aaji-paper\data\paper.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shwin%20Aji\Documents\SyNeRGy\HPCC%202012\ppt\top5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autoTitleDeleted val="1"/>
    <c:plotArea>
      <c:layout/>
      <c:barChart>
        <c:barDir val="col"/>
        <c:grouping val="clustered"/>
        <c:ser>
          <c:idx val="2"/>
          <c:order val="0"/>
          <c:tx>
            <c:strRef>
              <c:f>'MVAPICH Comparison'!$D$33</c:f>
              <c:strCache>
                <c:ptCount val="1"/>
                <c:pt idx="0">
                  <c:v>Basic MPI</c:v>
                </c:pt>
              </c:strCache>
            </c:strRef>
          </c:tx>
          <c:cat>
            <c:numRef>
              <c:f>'MVAPICH Comparison'!$A$34:$A$48</c:f>
              <c:numCache>
                <c:formatCode>General</c:formatCode>
                <c:ptCount val="15"/>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numCache>
            </c:numRef>
          </c:cat>
          <c:val>
            <c:numRef>
              <c:f>'MVAPICH Comparison'!$D$34:$D$48</c:f>
              <c:numCache>
                <c:formatCode>General</c:formatCode>
                <c:ptCount val="15"/>
                <c:pt idx="0">
                  <c:v>0.66000000000000159</c:v>
                </c:pt>
                <c:pt idx="1">
                  <c:v>0.67000000000000171</c:v>
                </c:pt>
                <c:pt idx="2">
                  <c:v>0.66000000000000159</c:v>
                </c:pt>
                <c:pt idx="3">
                  <c:v>0.67000000000000171</c:v>
                </c:pt>
                <c:pt idx="4">
                  <c:v>0.72000000000000064</c:v>
                </c:pt>
                <c:pt idx="5">
                  <c:v>0.62000000000000122</c:v>
                </c:pt>
                <c:pt idx="6">
                  <c:v>0.8</c:v>
                </c:pt>
                <c:pt idx="7">
                  <c:v>0.81</c:v>
                </c:pt>
                <c:pt idx="8">
                  <c:v>0.87000000000000122</c:v>
                </c:pt>
                <c:pt idx="9">
                  <c:v>1.03</c:v>
                </c:pt>
                <c:pt idx="10">
                  <c:v>1.35</c:v>
                </c:pt>
                <c:pt idx="11">
                  <c:v>1.9500000000000022</c:v>
                </c:pt>
                <c:pt idx="12">
                  <c:v>3.13</c:v>
                </c:pt>
                <c:pt idx="13">
                  <c:v>6.42</c:v>
                </c:pt>
                <c:pt idx="14">
                  <c:v>9.77</c:v>
                </c:pt>
              </c:numCache>
            </c:numRef>
          </c:val>
        </c:ser>
        <c:ser>
          <c:idx val="3"/>
          <c:order val="1"/>
          <c:tx>
            <c:strRef>
              <c:f>'MVAPICH Comparison'!$G$33</c:f>
              <c:strCache>
                <c:ptCount val="1"/>
                <c:pt idx="0">
                  <c:v>MPI + Explicit parameters check</c:v>
                </c:pt>
              </c:strCache>
            </c:strRef>
          </c:tx>
          <c:cat>
            <c:numRef>
              <c:f>'MVAPICH Comparison'!$A$34:$A$48</c:f>
              <c:numCache>
                <c:formatCode>General</c:formatCode>
                <c:ptCount val="15"/>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numCache>
            </c:numRef>
          </c:cat>
          <c:val>
            <c:numRef>
              <c:f>'MVAPICH Comparison'!$G$34:$G$48</c:f>
              <c:numCache>
                <c:formatCode>General</c:formatCode>
                <c:ptCount val="15"/>
                <c:pt idx="0">
                  <c:v>0.66000000000000159</c:v>
                </c:pt>
                <c:pt idx="1">
                  <c:v>0.67000000000000171</c:v>
                </c:pt>
                <c:pt idx="2">
                  <c:v>0.66000000000000159</c:v>
                </c:pt>
                <c:pt idx="3">
                  <c:v>0.67000000000000171</c:v>
                </c:pt>
                <c:pt idx="4">
                  <c:v>0.72000000000000064</c:v>
                </c:pt>
                <c:pt idx="5">
                  <c:v>0.62000000000000122</c:v>
                </c:pt>
                <c:pt idx="6">
                  <c:v>0.8</c:v>
                </c:pt>
                <c:pt idx="7">
                  <c:v>0.81</c:v>
                </c:pt>
                <c:pt idx="8">
                  <c:v>0.87000000000000122</c:v>
                </c:pt>
                <c:pt idx="9">
                  <c:v>1.03</c:v>
                </c:pt>
                <c:pt idx="10">
                  <c:v>1.35</c:v>
                </c:pt>
                <c:pt idx="11">
                  <c:v>1.9500000000000022</c:v>
                </c:pt>
                <c:pt idx="12">
                  <c:v>3.13</c:v>
                </c:pt>
                <c:pt idx="13">
                  <c:v>6.42</c:v>
                </c:pt>
                <c:pt idx="14">
                  <c:v>9.77</c:v>
                </c:pt>
              </c:numCache>
            </c:numRef>
          </c:val>
        </c:ser>
        <c:ser>
          <c:idx val="1"/>
          <c:order val="2"/>
          <c:tx>
            <c:strRef>
              <c:f>'MVAPICH Comparison'!$F$33</c:f>
              <c:strCache>
                <c:ptCount val="1"/>
                <c:pt idx="0">
                  <c:v>MPI + Datatype attribute check</c:v>
                </c:pt>
              </c:strCache>
            </c:strRef>
          </c:tx>
          <c:cat>
            <c:numRef>
              <c:f>'MVAPICH Comparison'!$A$34:$A$48</c:f>
              <c:numCache>
                <c:formatCode>General</c:formatCode>
                <c:ptCount val="15"/>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numCache>
            </c:numRef>
          </c:cat>
          <c:val>
            <c:numRef>
              <c:f>'MVAPICH Comparison'!$F$34:$F$48</c:f>
              <c:numCache>
                <c:formatCode>General</c:formatCode>
                <c:ptCount val="15"/>
                <c:pt idx="0">
                  <c:v>0.66000000000000159</c:v>
                </c:pt>
                <c:pt idx="1">
                  <c:v>0.68000000000000016</c:v>
                </c:pt>
                <c:pt idx="2">
                  <c:v>0.68000000000000016</c:v>
                </c:pt>
                <c:pt idx="3">
                  <c:v>0.68000000000000016</c:v>
                </c:pt>
                <c:pt idx="4">
                  <c:v>0.72000000000000064</c:v>
                </c:pt>
                <c:pt idx="5">
                  <c:v>0.62000000000000122</c:v>
                </c:pt>
                <c:pt idx="6">
                  <c:v>0.82000000000000062</c:v>
                </c:pt>
                <c:pt idx="7">
                  <c:v>0.83000000000000063</c:v>
                </c:pt>
                <c:pt idx="8">
                  <c:v>0.88000000000000012</c:v>
                </c:pt>
                <c:pt idx="9">
                  <c:v>1.03</c:v>
                </c:pt>
                <c:pt idx="10">
                  <c:v>1.35</c:v>
                </c:pt>
                <c:pt idx="11">
                  <c:v>1.9500000000000022</c:v>
                </c:pt>
                <c:pt idx="12">
                  <c:v>3.13</c:v>
                </c:pt>
                <c:pt idx="13">
                  <c:v>6.4700000000000024</c:v>
                </c:pt>
                <c:pt idx="14">
                  <c:v>9.82</c:v>
                </c:pt>
              </c:numCache>
            </c:numRef>
          </c:val>
        </c:ser>
        <c:ser>
          <c:idx val="0"/>
          <c:order val="3"/>
          <c:tx>
            <c:strRef>
              <c:f>'MVAPICH Comparison'!$B$33</c:f>
              <c:strCache>
                <c:ptCount val="1"/>
                <c:pt idx="0">
                  <c:v>MPI + Automatic detection</c:v>
                </c:pt>
              </c:strCache>
            </c:strRef>
          </c:tx>
          <c:cat>
            <c:numRef>
              <c:f>'MVAPICH Comparison'!$A$34:$A$48</c:f>
              <c:numCache>
                <c:formatCode>General</c:formatCode>
                <c:ptCount val="15"/>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numCache>
            </c:numRef>
          </c:cat>
          <c:val>
            <c:numRef>
              <c:f>'MVAPICH Comparison'!$B$34:$B$48</c:f>
              <c:numCache>
                <c:formatCode>General</c:formatCode>
                <c:ptCount val="15"/>
                <c:pt idx="0">
                  <c:v>1.9200000000000019</c:v>
                </c:pt>
                <c:pt idx="1">
                  <c:v>2.0699999999999998</c:v>
                </c:pt>
                <c:pt idx="2">
                  <c:v>2.0299999999999998</c:v>
                </c:pt>
                <c:pt idx="3">
                  <c:v>2.0299999999999998</c:v>
                </c:pt>
                <c:pt idx="4">
                  <c:v>2.06</c:v>
                </c:pt>
                <c:pt idx="5">
                  <c:v>2.08</c:v>
                </c:pt>
                <c:pt idx="6">
                  <c:v>2.09</c:v>
                </c:pt>
                <c:pt idx="7">
                  <c:v>2.14</c:v>
                </c:pt>
                <c:pt idx="8">
                  <c:v>2.4499999999999997</c:v>
                </c:pt>
                <c:pt idx="9">
                  <c:v>3.36</c:v>
                </c:pt>
                <c:pt idx="10">
                  <c:v>3.8699999999999997</c:v>
                </c:pt>
                <c:pt idx="11">
                  <c:v>4.8099999999999996</c:v>
                </c:pt>
                <c:pt idx="12">
                  <c:v>6.58</c:v>
                </c:pt>
                <c:pt idx="13">
                  <c:v>8.07</c:v>
                </c:pt>
                <c:pt idx="14">
                  <c:v>12.05</c:v>
                </c:pt>
              </c:numCache>
            </c:numRef>
          </c:val>
        </c:ser>
        <c:axId val="48137344"/>
        <c:axId val="48139264"/>
      </c:barChart>
      <c:catAx>
        <c:axId val="48137344"/>
        <c:scaling>
          <c:orientation val="minMax"/>
        </c:scaling>
        <c:axPos val="b"/>
        <c:title>
          <c:tx>
            <c:rich>
              <a:bodyPr/>
              <a:lstStyle/>
              <a:p>
                <a:pPr>
                  <a:defRPr/>
                </a:pPr>
                <a:r>
                  <a:rPr lang="en-US"/>
                  <a:t>Data Size (bytes)</a:t>
                </a:r>
              </a:p>
            </c:rich>
          </c:tx>
          <c:layout/>
        </c:title>
        <c:numFmt formatCode="General" sourceLinked="1"/>
        <c:tickLblPos val="nextTo"/>
        <c:crossAx val="48139264"/>
        <c:crosses val="autoZero"/>
        <c:auto val="1"/>
        <c:lblAlgn val="ctr"/>
        <c:lblOffset val="100"/>
      </c:catAx>
      <c:valAx>
        <c:axId val="48139264"/>
        <c:scaling>
          <c:orientation val="minMax"/>
        </c:scaling>
        <c:axPos val="l"/>
        <c:majorGridlines/>
        <c:title>
          <c:tx>
            <c:rich>
              <a:bodyPr rot="-5400000" vert="horz"/>
              <a:lstStyle/>
              <a:p>
                <a:pPr>
                  <a:defRPr/>
                </a:pPr>
                <a:r>
                  <a:rPr lang="en-US"/>
                  <a:t>Latency (</a:t>
                </a:r>
                <a:r>
                  <a:rPr lang="el-GR"/>
                  <a:t>μ</a:t>
                </a:r>
                <a:r>
                  <a:rPr lang="en-US"/>
                  <a:t>s)</a:t>
                </a:r>
              </a:p>
            </c:rich>
          </c:tx>
          <c:layout/>
        </c:title>
        <c:numFmt formatCode="General" sourceLinked="1"/>
        <c:tickLblPos val="nextTo"/>
        <c:crossAx val="48137344"/>
        <c:crosses val="autoZero"/>
        <c:crossBetween val="between"/>
      </c:valAx>
    </c:plotArea>
    <c:legend>
      <c:legendPos val="l"/>
      <c:layout>
        <c:manualLayout>
          <c:xMode val="edge"/>
          <c:yMode val="edge"/>
          <c:x val="0.15874618713201422"/>
          <c:y val="7.5032640150750438E-2"/>
          <c:w val="0.51641316710411156"/>
          <c:h val="0.30848139174910866"/>
        </c:manualLayout>
      </c:layout>
      <c:overlay val="1"/>
      <c:spPr>
        <a:solidFill>
          <a:schemeClr val="bg1"/>
        </a:solidFill>
      </c:spPr>
    </c:legend>
    <c:plotVisOnly val="1"/>
  </c:chart>
  <c:txPr>
    <a:bodyPr/>
    <a:lstStyle/>
    <a:p>
      <a:pPr>
        <a:defRPr sz="16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manualLayout>
          <c:layoutTarget val="inner"/>
          <c:xMode val="edge"/>
          <c:yMode val="edge"/>
          <c:x val="0.13861220472440944"/>
          <c:y val="2.9606445027704948E-2"/>
          <c:w val="0.84611001749781423"/>
          <c:h val="0.70589366433362588"/>
        </c:manualLayout>
      </c:layout>
      <c:lineChart>
        <c:grouping val="standard"/>
        <c:ser>
          <c:idx val="0"/>
          <c:order val="0"/>
          <c:tx>
            <c:strRef>
              <c:f>'MPICH-GPU Performance'!$C$3</c:f>
              <c:strCache>
                <c:ptCount val="1"/>
                <c:pt idx="0">
                  <c:v>MPI-ACC</c:v>
                </c:pt>
              </c:strCache>
            </c:strRef>
          </c:tx>
          <c:spPr>
            <a:ln>
              <a:prstDash val="dash"/>
            </a:ln>
          </c:spPr>
          <c:marker>
            <c:symbol val="diamond"/>
            <c:size val="10"/>
          </c:marker>
          <c:cat>
            <c:numRef>
              <c:f>'MPICH-GPU Performance'!$B$7:$B$16</c:f>
              <c:numCache>
                <c:formatCode>General</c:formatCode>
                <c:ptCount val="10"/>
                <c:pt idx="0">
                  <c:v>131072</c:v>
                </c:pt>
                <c:pt idx="1">
                  <c:v>262144</c:v>
                </c:pt>
                <c:pt idx="2">
                  <c:v>524288</c:v>
                </c:pt>
                <c:pt idx="3">
                  <c:v>1048576</c:v>
                </c:pt>
                <c:pt idx="4">
                  <c:v>2097152</c:v>
                </c:pt>
                <c:pt idx="5">
                  <c:v>4194304</c:v>
                </c:pt>
                <c:pt idx="6">
                  <c:v>8388608</c:v>
                </c:pt>
                <c:pt idx="7">
                  <c:v>16777216</c:v>
                </c:pt>
                <c:pt idx="8">
                  <c:v>33554432</c:v>
                </c:pt>
                <c:pt idx="9">
                  <c:v>67108864</c:v>
                </c:pt>
              </c:numCache>
            </c:numRef>
          </c:cat>
          <c:val>
            <c:numRef>
              <c:f>'MPICH-GPU Performance'!$C$7:$C$16</c:f>
              <c:numCache>
                <c:formatCode>General</c:formatCode>
                <c:ptCount val="10"/>
                <c:pt idx="0">
                  <c:v>230.41</c:v>
                </c:pt>
                <c:pt idx="1">
                  <c:v>373.07</c:v>
                </c:pt>
                <c:pt idx="2">
                  <c:v>647.37</c:v>
                </c:pt>
                <c:pt idx="3">
                  <c:v>1020.55</c:v>
                </c:pt>
                <c:pt idx="4">
                  <c:v>1924.47</c:v>
                </c:pt>
                <c:pt idx="5">
                  <c:v>3308.9300000000007</c:v>
                </c:pt>
                <c:pt idx="6">
                  <c:v>6030.1500000000015</c:v>
                </c:pt>
                <c:pt idx="7">
                  <c:v>11456.47</c:v>
                </c:pt>
                <c:pt idx="8">
                  <c:v>22293.56</c:v>
                </c:pt>
                <c:pt idx="9">
                  <c:v>44045.229999999996</c:v>
                </c:pt>
              </c:numCache>
            </c:numRef>
          </c:val>
        </c:ser>
        <c:ser>
          <c:idx val="1"/>
          <c:order val="1"/>
          <c:tx>
            <c:strRef>
              <c:f>'MPICH-GPU Performance'!$D$3</c:f>
              <c:strCache>
                <c:ptCount val="1"/>
                <c:pt idx="0">
                  <c:v>Manual Blocking </c:v>
                </c:pt>
              </c:strCache>
            </c:strRef>
          </c:tx>
          <c:marker>
            <c:symbol val="square"/>
            <c:size val="10"/>
          </c:marker>
          <c:cat>
            <c:numRef>
              <c:f>'MPICH-GPU Performance'!$B$7:$B$16</c:f>
              <c:numCache>
                <c:formatCode>General</c:formatCode>
                <c:ptCount val="10"/>
                <c:pt idx="0">
                  <c:v>131072</c:v>
                </c:pt>
                <c:pt idx="1">
                  <c:v>262144</c:v>
                </c:pt>
                <c:pt idx="2">
                  <c:v>524288</c:v>
                </c:pt>
                <c:pt idx="3">
                  <c:v>1048576</c:v>
                </c:pt>
                <c:pt idx="4">
                  <c:v>2097152</c:v>
                </c:pt>
                <c:pt idx="5">
                  <c:v>4194304</c:v>
                </c:pt>
                <c:pt idx="6">
                  <c:v>8388608</c:v>
                </c:pt>
                <c:pt idx="7">
                  <c:v>16777216</c:v>
                </c:pt>
                <c:pt idx="8">
                  <c:v>33554432</c:v>
                </c:pt>
                <c:pt idx="9">
                  <c:v>67108864</c:v>
                </c:pt>
              </c:numCache>
            </c:numRef>
          </c:cat>
          <c:val>
            <c:numRef>
              <c:f>'MPICH-GPU Performance'!$D$7:$D$16</c:f>
              <c:numCache>
                <c:formatCode>General</c:formatCode>
                <c:ptCount val="10"/>
                <c:pt idx="0">
                  <c:v>205.89000000000001</c:v>
                </c:pt>
                <c:pt idx="1">
                  <c:v>353.13</c:v>
                </c:pt>
                <c:pt idx="2">
                  <c:v>624.52</c:v>
                </c:pt>
                <c:pt idx="3">
                  <c:v>1185.9100000000001</c:v>
                </c:pt>
                <c:pt idx="4">
                  <c:v>2308.6</c:v>
                </c:pt>
                <c:pt idx="5">
                  <c:v>4362.9800000000005</c:v>
                </c:pt>
                <c:pt idx="6">
                  <c:v>8259.2300000000032</c:v>
                </c:pt>
                <c:pt idx="7">
                  <c:v>15969.33</c:v>
                </c:pt>
                <c:pt idx="8">
                  <c:v>31338.05</c:v>
                </c:pt>
                <c:pt idx="9">
                  <c:v>62059.350000000013</c:v>
                </c:pt>
              </c:numCache>
            </c:numRef>
          </c:val>
        </c:ser>
        <c:ser>
          <c:idx val="2"/>
          <c:order val="2"/>
          <c:tx>
            <c:strRef>
              <c:f>'MPICH-GPU Performance'!$E$3</c:f>
              <c:strCache>
                <c:ptCount val="1"/>
                <c:pt idx="0">
                  <c:v>Manual Non blocking (Pipelined)</c:v>
                </c:pt>
              </c:strCache>
            </c:strRef>
          </c:tx>
          <c:marker>
            <c:symbol val="triangle"/>
            <c:size val="10"/>
          </c:marker>
          <c:cat>
            <c:numRef>
              <c:f>'MPICH-GPU Performance'!$B$7:$B$16</c:f>
              <c:numCache>
                <c:formatCode>General</c:formatCode>
                <c:ptCount val="10"/>
                <c:pt idx="0">
                  <c:v>131072</c:v>
                </c:pt>
                <c:pt idx="1">
                  <c:v>262144</c:v>
                </c:pt>
                <c:pt idx="2">
                  <c:v>524288</c:v>
                </c:pt>
                <c:pt idx="3">
                  <c:v>1048576</c:v>
                </c:pt>
                <c:pt idx="4">
                  <c:v>2097152</c:v>
                </c:pt>
                <c:pt idx="5">
                  <c:v>4194304</c:v>
                </c:pt>
                <c:pt idx="6">
                  <c:v>8388608</c:v>
                </c:pt>
                <c:pt idx="7">
                  <c:v>16777216</c:v>
                </c:pt>
                <c:pt idx="8">
                  <c:v>33554432</c:v>
                </c:pt>
                <c:pt idx="9">
                  <c:v>67108864</c:v>
                </c:pt>
              </c:numCache>
            </c:numRef>
          </c:cat>
          <c:val>
            <c:numRef>
              <c:f>'MPICH-GPU Performance'!$E$7:$E$16</c:f>
              <c:numCache>
                <c:formatCode>General</c:formatCode>
                <c:ptCount val="10"/>
                <c:pt idx="0">
                  <c:v>204.29</c:v>
                </c:pt>
                <c:pt idx="1">
                  <c:v>350.89</c:v>
                </c:pt>
                <c:pt idx="2">
                  <c:v>626.01</c:v>
                </c:pt>
                <c:pt idx="3">
                  <c:v>1196.1899999999998</c:v>
                </c:pt>
                <c:pt idx="4">
                  <c:v>1908.5</c:v>
                </c:pt>
                <c:pt idx="5">
                  <c:v>3876.29</c:v>
                </c:pt>
                <c:pt idx="6">
                  <c:v>6669.59</c:v>
                </c:pt>
                <c:pt idx="7">
                  <c:v>12592.1</c:v>
                </c:pt>
                <c:pt idx="8">
                  <c:v>24123.649999999994</c:v>
                </c:pt>
                <c:pt idx="9">
                  <c:v>47086.1</c:v>
                </c:pt>
              </c:numCache>
            </c:numRef>
          </c:val>
        </c:ser>
        <c:ser>
          <c:idx val="3"/>
          <c:order val="3"/>
          <c:tx>
            <c:strRef>
              <c:f>'MPICH-GPU Performance'!$F$3</c:f>
              <c:strCache>
                <c:ptCount val="1"/>
                <c:pt idx="0">
                  <c:v>MPI Send/Receive (CPU-only; Lower Bound)</c:v>
                </c:pt>
              </c:strCache>
            </c:strRef>
          </c:tx>
          <c:val>
            <c:numRef>
              <c:f>'MPICH-GPU Performance'!$F$7:$F$16</c:f>
              <c:numCache>
                <c:formatCode>General</c:formatCode>
                <c:ptCount val="10"/>
                <c:pt idx="0">
                  <c:v>81.83</c:v>
                </c:pt>
                <c:pt idx="1">
                  <c:v>169.75</c:v>
                </c:pt>
                <c:pt idx="2">
                  <c:v>323.72000000000003</c:v>
                </c:pt>
                <c:pt idx="3">
                  <c:v>633.09</c:v>
                </c:pt>
                <c:pt idx="4">
                  <c:v>1280.31</c:v>
                </c:pt>
                <c:pt idx="5">
                  <c:v>2513.3200000000002</c:v>
                </c:pt>
                <c:pt idx="6">
                  <c:v>4957.8</c:v>
                </c:pt>
                <c:pt idx="7">
                  <c:v>9946.1200000000008</c:v>
                </c:pt>
                <c:pt idx="8">
                  <c:v>19674.38</c:v>
                </c:pt>
                <c:pt idx="9">
                  <c:v>39319.880000000012</c:v>
                </c:pt>
              </c:numCache>
            </c:numRef>
          </c:val>
        </c:ser>
        <c:marker val="1"/>
        <c:axId val="46823296"/>
        <c:axId val="46833664"/>
      </c:lineChart>
      <c:catAx>
        <c:axId val="46823296"/>
        <c:scaling>
          <c:orientation val="minMax"/>
        </c:scaling>
        <c:axPos val="b"/>
        <c:title>
          <c:tx>
            <c:rich>
              <a:bodyPr/>
              <a:lstStyle/>
              <a:p>
                <a:pPr>
                  <a:defRPr/>
                </a:pPr>
                <a:r>
                  <a:rPr lang="en-US" dirty="0" smtClean="0"/>
                  <a:t>Data Size (bytes)</a:t>
                </a:r>
                <a:endParaRPr lang="en-US" dirty="0"/>
              </a:p>
            </c:rich>
          </c:tx>
          <c:layout/>
        </c:title>
        <c:numFmt formatCode="General" sourceLinked="1"/>
        <c:tickLblPos val="nextTo"/>
        <c:crossAx val="46833664"/>
        <c:crosses val="autoZero"/>
        <c:auto val="1"/>
        <c:lblAlgn val="ctr"/>
        <c:lblOffset val="100"/>
      </c:catAx>
      <c:valAx>
        <c:axId val="46833664"/>
        <c:scaling>
          <c:logBase val="2"/>
          <c:orientation val="minMax"/>
          <c:min val="16"/>
        </c:scaling>
        <c:axPos val="l"/>
        <c:majorGridlines/>
        <c:title>
          <c:tx>
            <c:rich>
              <a:bodyPr rot="-5400000" vert="horz"/>
              <a:lstStyle/>
              <a:p>
                <a:pPr>
                  <a:defRPr/>
                </a:pPr>
                <a:r>
                  <a:rPr lang="en-US" dirty="0" smtClean="0"/>
                  <a:t>Latency (</a:t>
                </a:r>
                <a:r>
                  <a:rPr lang="el-GR" dirty="0" smtClean="0"/>
                  <a:t>μ</a:t>
                </a:r>
                <a:r>
                  <a:rPr lang="en-US" dirty="0" smtClean="0"/>
                  <a:t>s)</a:t>
                </a:r>
                <a:endParaRPr lang="en-US" dirty="0"/>
              </a:p>
            </c:rich>
          </c:tx>
          <c:layout/>
        </c:title>
        <c:numFmt formatCode="General" sourceLinked="1"/>
        <c:tickLblPos val="nextTo"/>
        <c:crossAx val="46823296"/>
        <c:crosses val="autoZero"/>
        <c:crossBetween val="between"/>
      </c:valAx>
    </c:plotArea>
    <c:legend>
      <c:legendPos val="r"/>
      <c:layout>
        <c:manualLayout>
          <c:xMode val="edge"/>
          <c:yMode val="edge"/>
          <c:x val="0.45131014873140857"/>
          <c:y val="0.51304705661792271"/>
          <c:w val="0.50563429571303586"/>
          <c:h val="0.20095594300712422"/>
        </c:manualLayout>
      </c:layout>
      <c:overlay val="1"/>
      <c:spPr>
        <a:solidFill>
          <a:schemeClr val="bg1"/>
        </a:solidFill>
      </c:spPr>
      <c:txPr>
        <a:bodyPr/>
        <a:lstStyle/>
        <a:p>
          <a:pPr>
            <a:defRPr sz="1600"/>
          </a:pPr>
          <a:endParaRPr lang="en-US"/>
        </a:p>
      </c:txPr>
    </c:legend>
    <c:plotVisOnly val="1"/>
  </c:chart>
  <c:txPr>
    <a:bodyPr/>
    <a:lstStyle/>
    <a:p>
      <a:pPr>
        <a:defRPr sz="1800"/>
      </a:pPr>
      <a:endParaRPr lang="en-US"/>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5"/>
  <c:chart>
    <c:autoTitleDeleted val="1"/>
    <c:plotArea>
      <c:layout/>
      <c:lineChart>
        <c:grouping val="standard"/>
        <c:ser>
          <c:idx val="0"/>
          <c:order val="0"/>
          <c:tx>
            <c:strRef>
              <c:f>Sheet1!$C$2</c:f>
              <c:strCache>
                <c:ptCount val="1"/>
                <c:pt idx="0">
                  <c:v>With Accelerators</c:v>
                </c:pt>
              </c:strCache>
            </c:strRef>
          </c:tx>
          <c:marker>
            <c:symbol val="circle"/>
            <c:size val="10"/>
          </c:marker>
          <c:cat>
            <c:strRef>
              <c:f>Sheet1!$A$3:$A$9</c:f>
              <c:strCache>
                <c:ptCount val="7"/>
                <c:pt idx="0">
                  <c:v>Jun 2009</c:v>
                </c:pt>
                <c:pt idx="1">
                  <c:v>Nov 2009</c:v>
                </c:pt>
                <c:pt idx="2">
                  <c:v>Jun 2010</c:v>
                </c:pt>
                <c:pt idx="3">
                  <c:v>Nov 2010</c:v>
                </c:pt>
                <c:pt idx="4">
                  <c:v>Jun 2011</c:v>
                </c:pt>
                <c:pt idx="5">
                  <c:v>Nov 2011</c:v>
                </c:pt>
                <c:pt idx="6">
                  <c:v>Jun 2012</c:v>
                </c:pt>
              </c:strCache>
            </c:strRef>
          </c:cat>
          <c:val>
            <c:numRef>
              <c:f>Sheet1!$C$3:$C$9</c:f>
              <c:numCache>
                <c:formatCode>General</c:formatCode>
                <c:ptCount val="7"/>
                <c:pt idx="0">
                  <c:v>5</c:v>
                </c:pt>
                <c:pt idx="1">
                  <c:v>7</c:v>
                </c:pt>
                <c:pt idx="2">
                  <c:v>9</c:v>
                </c:pt>
                <c:pt idx="3">
                  <c:v>17</c:v>
                </c:pt>
                <c:pt idx="4">
                  <c:v>19</c:v>
                </c:pt>
                <c:pt idx="5">
                  <c:v>39</c:v>
                </c:pt>
                <c:pt idx="6">
                  <c:v>58</c:v>
                </c:pt>
              </c:numCache>
            </c:numRef>
          </c:val>
        </c:ser>
        <c:marker val="1"/>
        <c:axId val="48824320"/>
        <c:axId val="48825856"/>
      </c:lineChart>
      <c:catAx>
        <c:axId val="48824320"/>
        <c:scaling>
          <c:orientation val="minMax"/>
        </c:scaling>
        <c:axPos val="b"/>
        <c:numFmt formatCode="mmm\-yy" sourceLinked="1"/>
        <c:tickLblPos val="nextTo"/>
        <c:crossAx val="48825856"/>
        <c:crosses val="autoZero"/>
        <c:auto val="1"/>
        <c:lblAlgn val="ctr"/>
        <c:lblOffset val="100"/>
      </c:catAx>
      <c:valAx>
        <c:axId val="48825856"/>
        <c:scaling>
          <c:orientation val="minMax"/>
        </c:scaling>
        <c:axPos val="l"/>
        <c:majorGridlines/>
        <c:title>
          <c:tx>
            <c:rich>
              <a:bodyPr rot="-5400000" vert="horz"/>
              <a:lstStyle/>
              <a:p>
                <a:pPr>
                  <a:defRPr/>
                </a:pPr>
                <a:r>
                  <a:rPr lang="en-US" dirty="0" smtClean="0"/>
                  <a:t>Accelerator-Based </a:t>
                </a:r>
                <a:br>
                  <a:rPr lang="en-US" dirty="0" smtClean="0"/>
                </a:br>
                <a:r>
                  <a:rPr lang="en-US" dirty="0" smtClean="0"/>
                  <a:t>System Share (out of 500)</a:t>
                </a:r>
                <a:endParaRPr lang="en-US" dirty="0"/>
              </a:p>
            </c:rich>
          </c:tx>
          <c:layout/>
        </c:title>
        <c:numFmt formatCode="General" sourceLinked="1"/>
        <c:tickLblPos val="nextTo"/>
        <c:crossAx val="48824320"/>
        <c:crosses val="autoZero"/>
        <c:crossBetween val="between"/>
      </c:valAx>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25D394-F928-4969-B444-F552782DA56D}" type="datetimeFigureOut">
              <a:rPr lang="en-US" smtClean="0"/>
              <a:pPr/>
              <a:t>6/25/2012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82996-8ACB-450D-A56F-84A884D58DC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16227" indent="-216227"/>
            <a:endParaRPr lang="en-US" baseline="0" dirty="0" smtClean="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Bioengineering -  ALCF</a:t>
            </a:r>
            <a:r>
              <a:rPr lang="en-US" sz="1200" kern="1200" baseline="0" dirty="0" smtClean="0">
                <a:solidFill>
                  <a:schemeClr val="tx1"/>
                </a:solidFill>
                <a:latin typeface="+mn-lt"/>
                <a:ea typeface="+mn-ea"/>
                <a:cs typeface="+mn-cs"/>
              </a:rPr>
              <a:t> INCITE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Irregular heartbeats are one of the leading causes of death around the world. The treatment and prevention of cardiac rhythm disorders is extremely challenging as the electrical signal that control the heart's rhythm is controlled by a complex, multi-scale biological simulation. Jeff Fox (@ Cornell) is conducting large-scale simulations to model this.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Micottomography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experimental data from the Advanced Photon </a:t>
            </a:r>
            <a:r>
              <a:rPr lang="en-US" sz="1200" kern="1200" dirty="0" err="1" smtClean="0">
                <a:solidFill>
                  <a:schemeClr val="tx1"/>
                </a:solidFill>
                <a:latin typeface="+mn-lt"/>
                <a:ea typeface="+mn-ea"/>
                <a:cs typeface="+mn-cs"/>
              </a:rPr>
              <a:t>Source(APS</a:t>
            </a:r>
            <a:r>
              <a:rPr lang="en-US" sz="1200" kern="1200" dirty="0" smtClean="0">
                <a:solidFill>
                  <a:schemeClr val="tx1"/>
                </a:solidFill>
                <a:latin typeface="+mn-lt"/>
                <a:ea typeface="+mn-ea"/>
                <a:cs typeface="+mn-cs"/>
              </a:rPr>
              <a:t>) at ANL. </a:t>
            </a:r>
            <a:r>
              <a:rPr lang="en-US" sz="1200" kern="1200" dirty="0" err="1" smtClean="0">
                <a:solidFill>
                  <a:schemeClr val="tx1"/>
                </a:solidFill>
                <a:latin typeface="+mn-lt"/>
                <a:ea typeface="+mn-ea"/>
                <a:cs typeface="+mn-cs"/>
              </a:rPr>
              <a:t>THe</a:t>
            </a:r>
            <a:r>
              <a:rPr lang="en-US" sz="1200" kern="1200" dirty="0" smtClean="0">
                <a:solidFill>
                  <a:schemeClr val="tx1"/>
                </a:solidFill>
                <a:latin typeface="+mn-lt"/>
                <a:ea typeface="+mn-ea"/>
                <a:cs typeface="+mn-cs"/>
              </a:rPr>
              <a:t> data was generated by MSD researchers interested in understanding the internal structure of a foam material. This consisted of a stack of 2D slices and a total of 20GB of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Cosmology - INCITE</a:t>
            </a:r>
          </a:p>
          <a:p>
            <a:r>
              <a:rPr lang="en-US" sz="1200" kern="1200" dirty="0" smtClean="0">
                <a:solidFill>
                  <a:schemeClr val="tx1"/>
                </a:solidFill>
                <a:latin typeface="+mn-lt"/>
                <a:ea typeface="+mn-ea"/>
                <a:cs typeface="+mn-cs"/>
              </a:rPr>
              <a:t>This simulation follows the growth of density perturbations in both gas and dark matter components in a volume 1 billion light years on a side beginning shortly after the Big Bang and evolved to half the present age of the universe. The animation illustrates the expansion of the universe over time, and highlights how individual structures (such as galaxy clusters) collapse due to gravity, while simultaneously being pushed further and further from each other. </a:t>
            </a:r>
          </a:p>
        </p:txBody>
      </p:sp>
      <p:sp>
        <p:nvSpPr>
          <p:cNvPr id="4" name="Slide Number Placeholder 3"/>
          <p:cNvSpPr>
            <a:spLocks noGrp="1"/>
          </p:cNvSpPr>
          <p:nvPr>
            <p:ph type="sldNum" sz="quarter" idx="10"/>
          </p:nvPr>
        </p:nvSpPr>
        <p:spPr/>
        <p:txBody>
          <a:bodyPr/>
          <a:lstStyle/>
          <a:p>
            <a:fld id="{BFDD80B5-20AE-074F-9FB1-1A063B5E430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 a picture to explain the work….</a:t>
            </a:r>
            <a:endParaRPr lang="en-US" dirty="0"/>
          </a:p>
        </p:txBody>
      </p:sp>
      <p:sp>
        <p:nvSpPr>
          <p:cNvPr id="4" name="Slide Number Placeholder 3"/>
          <p:cNvSpPr>
            <a:spLocks noGrp="1"/>
          </p:cNvSpPr>
          <p:nvPr>
            <p:ph type="sldNum" sz="quarter" idx="10"/>
          </p:nvPr>
        </p:nvSpPr>
        <p:spPr/>
        <p:txBody>
          <a:bodyPr/>
          <a:lstStyle/>
          <a:p>
            <a:fld id="{B2482996-8ACB-450D-A56F-84A884D58DCA}"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 a picture to explain the work….</a:t>
            </a:r>
            <a:endParaRPr lang="en-US" dirty="0"/>
          </a:p>
        </p:txBody>
      </p:sp>
      <p:sp>
        <p:nvSpPr>
          <p:cNvPr id="4" name="Slide Number Placeholder 3"/>
          <p:cNvSpPr>
            <a:spLocks noGrp="1"/>
          </p:cNvSpPr>
          <p:nvPr>
            <p:ph type="sldNum" sz="quarter" idx="10"/>
          </p:nvPr>
        </p:nvSpPr>
        <p:spPr/>
        <p:txBody>
          <a:bodyPr/>
          <a:lstStyle/>
          <a:p>
            <a:fld id="{B2482996-8ACB-450D-A56F-84A884D58DCA}"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Choice of pipeline packet size is determined dynamically</a:t>
            </a:r>
            <a:endParaRPr lang="en-US" dirty="0"/>
          </a:p>
        </p:txBody>
      </p:sp>
      <p:sp>
        <p:nvSpPr>
          <p:cNvPr id="4" name="Slide Number Placeholder 3"/>
          <p:cNvSpPr>
            <a:spLocks noGrp="1"/>
          </p:cNvSpPr>
          <p:nvPr>
            <p:ph type="sldNum" sz="quarter" idx="10"/>
          </p:nvPr>
        </p:nvSpPr>
        <p:spPr/>
        <p:txBody>
          <a:bodyPr/>
          <a:lstStyle/>
          <a:p>
            <a:fld id="{A3AC27ED-E10D-7C4B-964F-D853E5A17AD3}"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 a picture to explain the work….</a:t>
            </a:r>
            <a:endParaRPr lang="en-US" dirty="0"/>
          </a:p>
        </p:txBody>
      </p:sp>
      <p:sp>
        <p:nvSpPr>
          <p:cNvPr id="4" name="Slide Number Placeholder 3"/>
          <p:cNvSpPr>
            <a:spLocks noGrp="1"/>
          </p:cNvSpPr>
          <p:nvPr>
            <p:ph type="sldNum" sz="quarter" idx="10"/>
          </p:nvPr>
        </p:nvSpPr>
        <p:spPr/>
        <p:txBody>
          <a:bodyPr/>
          <a:lstStyle/>
          <a:p>
            <a:fld id="{B2482996-8ACB-450D-A56F-84A884D58DCA}"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16227" indent="-216227"/>
            <a:endParaRPr lang="en-US" baseline="0" dirty="0" smtClean="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smtClean="0"/>
              <a:t>Click to edit Master subtitle style</a:t>
            </a:r>
            <a:endParaRPr lang="en-US" dirty="0"/>
          </a:p>
        </p:txBody>
      </p:sp>
      <p:pic>
        <p:nvPicPr>
          <p:cNvPr id="3080" name="Picture 7" descr="doe_black.jpg"/>
          <p:cNvPicPr>
            <a:picLocks noChangeAspect="1"/>
          </p:cNvPicPr>
          <p:nvPr/>
        </p:nvPicPr>
        <p:blipFill>
          <a:blip r:embed="rId2" cstate="print"/>
          <a:srcRect/>
          <a:stretch>
            <a:fillRect/>
          </a:stretch>
        </p:blipFill>
        <p:spPr bwMode="auto">
          <a:xfrm>
            <a:off x="7954963" y="6456363"/>
            <a:ext cx="960437" cy="231775"/>
          </a:xfrm>
          <a:prstGeom prst="rect">
            <a:avLst/>
          </a:prstGeom>
          <a:noFill/>
          <a:ln w="9525">
            <a:noFill/>
            <a:miter lim="800000"/>
            <a:headEnd/>
            <a:tailEnd/>
          </a:ln>
        </p:spPr>
      </p:pic>
      <p:pic>
        <p:nvPicPr>
          <p:cNvPr id="7" name="Picture 4" descr="title header_orange_471.jpg"/>
          <p:cNvPicPr>
            <a:picLocks noChangeAspect="1"/>
          </p:cNvPicPr>
          <p:nvPr/>
        </p:nvPicPr>
        <p:blipFill>
          <a:blip r:embed="rId3" cstate="print"/>
          <a:srcRect/>
          <a:stretch>
            <a:fillRect/>
          </a:stretch>
        </p:blipFill>
        <p:spPr bwMode="auto">
          <a:xfrm>
            <a:off x="0" y="0"/>
            <a:ext cx="9144000" cy="1096963"/>
          </a:xfrm>
          <a:prstGeom prst="rect">
            <a:avLst/>
          </a:prstGeom>
          <a:noFill/>
          <a:ln w="9525">
            <a:noFill/>
            <a:miter lim="800000"/>
            <a:headEnd/>
            <a:tailEnd/>
          </a:ln>
        </p:spPr>
      </p:pic>
      <p:pic>
        <p:nvPicPr>
          <p:cNvPr id="8" name="Picture 6" descr="title footer_orange_471.jpg"/>
          <p:cNvPicPr>
            <a:picLocks noChangeAspect="1"/>
          </p:cNvPicPr>
          <p:nvPr/>
        </p:nvPicPr>
        <p:blipFill>
          <a:blip r:embed="rId4" cstate="print"/>
          <a:srcRect/>
          <a:stretch>
            <a:fillRect/>
          </a:stretch>
        </p:blipFill>
        <p:spPr bwMode="auto">
          <a:xfrm>
            <a:off x="0" y="6784975"/>
            <a:ext cx="9144000" cy="73025"/>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707DE92F-5C49-4D2D-8EF2-6996310FAE8B}" type="datetime1">
              <a:rPr lang="en-US" smtClean="0"/>
              <a:pPr/>
              <a:t>6/25/2012</a:t>
            </a:fld>
            <a:endParaRPr lang="en-US"/>
          </a:p>
        </p:txBody>
      </p:sp>
      <p:sp>
        <p:nvSpPr>
          <p:cNvPr id="5" name="Footer Placeholder 4"/>
          <p:cNvSpPr>
            <a:spLocks noGrp="1"/>
          </p:cNvSpPr>
          <p:nvPr>
            <p:ph type="ftr" sz="quarter" idx="11"/>
          </p:nvPr>
        </p:nvSpPr>
        <p:spPr/>
        <p:txBody>
          <a:bodyPr/>
          <a:lstStyle>
            <a:lvl1pPr>
              <a:defRPr/>
            </a:lvl1pPr>
          </a:lstStyle>
          <a:p>
            <a:r>
              <a:rPr lang="en-US" smtClean="0"/>
              <a:t>Contact: Ashwin M. Aji (aaji@cs.vt.edu)</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2474FC20-7538-43F8-A364-217F63A76323}" type="datetime1">
              <a:rPr lang="en-US" smtClean="0"/>
              <a:pPr/>
              <a:t>6/25/2012</a:t>
            </a:fld>
            <a:endParaRPr lang="en-US"/>
          </a:p>
        </p:txBody>
      </p:sp>
      <p:sp>
        <p:nvSpPr>
          <p:cNvPr id="5" name="Footer Placeholder 4"/>
          <p:cNvSpPr>
            <a:spLocks noGrp="1"/>
          </p:cNvSpPr>
          <p:nvPr>
            <p:ph type="ftr" sz="quarter" idx="11"/>
          </p:nvPr>
        </p:nvSpPr>
        <p:spPr/>
        <p:txBody>
          <a:bodyPr/>
          <a:lstStyle>
            <a:lvl1pPr>
              <a:defRPr/>
            </a:lvl1pPr>
          </a:lstStyle>
          <a:p>
            <a:r>
              <a:rPr lang="en-US" smtClean="0"/>
              <a:t>Contact: Ashwin M. Aji (aaji@cs.vt.edu)</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8013" cy="6080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8228013" cy="25574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3700463"/>
            <a:ext cx="8228013" cy="2557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fld id="{AD48FC22-3DAF-3B4E-AE3F-6113BF592B2C}"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05FEDE90-FB0F-4239-9849-54EF0D93EDD7}" type="datetime1">
              <a:rPr lang="en-US" smtClean="0"/>
              <a:pPr/>
              <a:t>6/25/2012</a:t>
            </a:fld>
            <a:endParaRPr lang="en-US"/>
          </a:p>
        </p:txBody>
      </p:sp>
      <p:sp>
        <p:nvSpPr>
          <p:cNvPr id="5" name="Footer Placeholder 4"/>
          <p:cNvSpPr>
            <a:spLocks noGrp="1"/>
          </p:cNvSpPr>
          <p:nvPr>
            <p:ph type="ftr" sz="quarter" idx="11"/>
          </p:nvPr>
        </p:nvSpPr>
        <p:spPr/>
        <p:txBody>
          <a:bodyPr/>
          <a:lstStyle>
            <a:lvl1pPr>
              <a:defRPr/>
            </a:lvl1pPr>
          </a:lstStyle>
          <a:p>
            <a:r>
              <a:rPr lang="en-US" smtClean="0"/>
              <a:t>Contact: Ashwin M. Aji (aaji@cs.vt.edu)</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lstStyle>
            <a:lvl1pPr algn="l">
              <a:defRPr sz="3000" b="1" cap="none" baseline="0"/>
            </a:lvl1pPr>
          </a:lstStyle>
          <a:p>
            <a:r>
              <a:rPr lang="en-US" dirty="0" smtClean="0"/>
              <a:t>Click to Edit Master Text Styles</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EBA7727-2CCC-4620-A076-C14EEAD7EE4F}" type="datetime1">
              <a:rPr lang="en-US" smtClean="0"/>
              <a:pPr/>
              <a:t>6/25/2012</a:t>
            </a:fld>
            <a:endParaRPr lang="en-US"/>
          </a:p>
        </p:txBody>
      </p:sp>
      <p:sp>
        <p:nvSpPr>
          <p:cNvPr id="5" name="Footer Placeholder 4"/>
          <p:cNvSpPr>
            <a:spLocks noGrp="1"/>
          </p:cNvSpPr>
          <p:nvPr>
            <p:ph type="ftr" sz="quarter" idx="11"/>
          </p:nvPr>
        </p:nvSpPr>
        <p:spPr/>
        <p:txBody>
          <a:bodyPr/>
          <a:lstStyle>
            <a:lvl1pPr>
              <a:defRPr/>
            </a:lvl1pPr>
          </a:lstStyle>
          <a:p>
            <a:r>
              <a:rPr lang="en-US" smtClean="0"/>
              <a:t>Contact: Ashwin M. Aji (aaji@cs.vt.edu)</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400"/>
            </a:lvl4pPr>
            <a:lvl5pPr>
              <a:defRPr sz="14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fld id="{CF490CC0-D8A4-4F57-A05A-7E61D03939FB}" type="datetime1">
              <a:rPr lang="en-US" smtClean="0"/>
              <a:pPr/>
              <a:t>6/25/2012</a:t>
            </a:fld>
            <a:endParaRPr lang="en-US"/>
          </a:p>
        </p:txBody>
      </p:sp>
      <p:sp>
        <p:nvSpPr>
          <p:cNvPr id="6" name="Footer Placeholder 5"/>
          <p:cNvSpPr>
            <a:spLocks noGrp="1"/>
          </p:cNvSpPr>
          <p:nvPr>
            <p:ph type="ftr" sz="quarter" idx="11"/>
          </p:nvPr>
        </p:nvSpPr>
        <p:spPr/>
        <p:txBody>
          <a:bodyPr/>
          <a:lstStyle>
            <a:lvl1pPr>
              <a:defRPr/>
            </a:lvl1pPr>
          </a:lstStyle>
          <a:p>
            <a:r>
              <a:rPr lang="en-US" smtClean="0"/>
              <a:t>Contact: Ashwin M. Aji (aaji@cs.vt.edu)</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fld id="{30314253-DFEA-4174-91E6-47F209F58FAB}" type="datetime1">
              <a:rPr lang="en-US" smtClean="0"/>
              <a:pPr/>
              <a:t>6/25/2012</a:t>
            </a:fld>
            <a:endParaRPr lang="en-US"/>
          </a:p>
        </p:txBody>
      </p:sp>
      <p:sp>
        <p:nvSpPr>
          <p:cNvPr id="8" name="Footer Placeholder 7"/>
          <p:cNvSpPr>
            <a:spLocks noGrp="1"/>
          </p:cNvSpPr>
          <p:nvPr>
            <p:ph type="ftr" sz="quarter" idx="11"/>
          </p:nvPr>
        </p:nvSpPr>
        <p:spPr/>
        <p:txBody>
          <a:bodyPr/>
          <a:lstStyle>
            <a:lvl1pPr>
              <a:defRPr/>
            </a:lvl1pPr>
          </a:lstStyle>
          <a:p>
            <a:r>
              <a:rPr lang="en-US" smtClean="0"/>
              <a:t>Contact: Ashwin M. Aji (aaji@cs.vt.edu)</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B349DCDB-8615-4560-BDB6-A68458CED767}" type="datetime1">
              <a:rPr lang="en-US" smtClean="0"/>
              <a:pPr/>
              <a:t>6/25/2012</a:t>
            </a:fld>
            <a:endParaRPr lang="en-US"/>
          </a:p>
        </p:txBody>
      </p:sp>
      <p:sp>
        <p:nvSpPr>
          <p:cNvPr id="4" name="Footer Placeholder 3"/>
          <p:cNvSpPr>
            <a:spLocks noGrp="1"/>
          </p:cNvSpPr>
          <p:nvPr>
            <p:ph type="ftr" sz="quarter" idx="11"/>
          </p:nvPr>
        </p:nvSpPr>
        <p:spPr/>
        <p:txBody>
          <a:bodyPr/>
          <a:lstStyle>
            <a:lvl1pPr>
              <a:defRPr/>
            </a:lvl1p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D162056-A188-4207-88B0-C4088BAA1507}" type="datetime1">
              <a:rPr lang="en-US" smtClean="0"/>
              <a:pPr/>
              <a:t>6/25/2012</a:t>
            </a:fld>
            <a:endParaRPr lang="en-US"/>
          </a:p>
        </p:txBody>
      </p:sp>
      <p:sp>
        <p:nvSpPr>
          <p:cNvPr id="3" name="Footer Placeholder 2"/>
          <p:cNvSpPr>
            <a:spLocks noGrp="1"/>
          </p:cNvSpPr>
          <p:nvPr>
            <p:ph type="ftr" sz="quarter" idx="11"/>
          </p:nvPr>
        </p:nvSpPr>
        <p:spPr/>
        <p:txBody>
          <a:bodyPr/>
          <a:lstStyle>
            <a:lvl1pPr>
              <a:defRPr/>
            </a:lvl1pPr>
          </a:lstStyle>
          <a:p>
            <a:r>
              <a:rPr lang="en-US" smtClean="0"/>
              <a:t>Contact: Ashwin M. Aji (aaji@cs.vt.edu)</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79550"/>
          </a:xfrm>
        </p:spPr>
        <p:txBody>
          <a:bodyPr anchor="t"/>
          <a:lstStyle>
            <a:lvl1pPr algn="l">
              <a:defRPr sz="26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5232432-89CE-4380-BFC8-F760724219F2}" type="datetime1">
              <a:rPr lang="en-US" smtClean="0"/>
              <a:pPr/>
              <a:t>6/25/2012</a:t>
            </a:fld>
            <a:endParaRPr lang="en-US"/>
          </a:p>
        </p:txBody>
      </p:sp>
      <p:sp>
        <p:nvSpPr>
          <p:cNvPr id="6" name="Footer Placeholder 5"/>
          <p:cNvSpPr>
            <a:spLocks noGrp="1"/>
          </p:cNvSpPr>
          <p:nvPr>
            <p:ph type="ftr" sz="quarter" idx="11"/>
          </p:nvPr>
        </p:nvSpPr>
        <p:spPr/>
        <p:txBody>
          <a:bodyPr/>
          <a:lstStyle>
            <a:lvl1pPr>
              <a:defRPr/>
            </a:lvl1pPr>
          </a:lstStyle>
          <a:p>
            <a:r>
              <a:rPr lang="en-US" smtClean="0"/>
              <a:t>Contact: Ashwin M. Aji (aaji@cs.vt.edu)</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6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11173F3-F473-4ED8-96F7-8108FF2DB80B}" type="datetime1">
              <a:rPr lang="en-US" smtClean="0"/>
              <a:pPr/>
              <a:t>6/25/2012</a:t>
            </a:fld>
            <a:endParaRPr lang="en-US"/>
          </a:p>
        </p:txBody>
      </p:sp>
      <p:sp>
        <p:nvSpPr>
          <p:cNvPr id="6" name="Footer Placeholder 5"/>
          <p:cNvSpPr>
            <a:spLocks noGrp="1"/>
          </p:cNvSpPr>
          <p:nvPr>
            <p:ph type="ftr" sz="quarter" idx="11"/>
          </p:nvPr>
        </p:nvSpPr>
        <p:spPr/>
        <p:txBody>
          <a:bodyPr/>
          <a:lstStyle>
            <a:lvl1pPr>
              <a:defRPr/>
            </a:lvl1pPr>
          </a:lstStyle>
          <a:p>
            <a:r>
              <a:rPr lang="en-US" smtClean="0"/>
              <a:t>Contact: Ashwin M. Aji (aaji@cs.vt.edu)</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6" descr="slide footer_orange_471.jpg"/>
          <p:cNvPicPr>
            <a:picLocks noChangeAspect="1"/>
          </p:cNvPicPr>
          <p:nvPr/>
        </p:nvPicPr>
        <p:blipFill>
          <a:blip r:embed="rId14" cstate="print"/>
          <a:srcRect/>
          <a:stretch>
            <a:fillRect/>
          </a:stretch>
        </p:blipFill>
        <p:spPr bwMode="auto">
          <a:xfrm>
            <a:off x="0" y="6327775"/>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7010400" y="6572250"/>
            <a:ext cx="137160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3474B331-2AF6-449D-8888-B66C75CC18AF}" type="datetime1">
              <a:rPr lang="en-US" smtClean="0"/>
              <a:pPr/>
              <a:t>6/25/2012</a:t>
            </a:fld>
            <a:endParaRPr lang="en-US"/>
          </a:p>
        </p:txBody>
      </p:sp>
      <p:sp>
        <p:nvSpPr>
          <p:cNvPr id="1029" name="Rectangle 5"/>
          <p:cNvSpPr>
            <a:spLocks noGrp="1" noChangeArrowheads="1"/>
          </p:cNvSpPr>
          <p:nvPr>
            <p:ph type="ftr" sz="quarter" idx="3"/>
          </p:nvPr>
        </p:nvSpPr>
        <p:spPr bwMode="auto">
          <a:xfrm>
            <a:off x="657225" y="6307138"/>
            <a:ext cx="59420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smtClean="0"/>
              <a:t>Contact: Ashwin M. Aji (aaji@cs.vt.edu)</a:t>
            </a:r>
            <a:endParaRPr lang="en-US" dirty="0"/>
          </a:p>
        </p:txBody>
      </p:sp>
      <p:sp>
        <p:nvSpPr>
          <p:cNvPr id="1030" name="Rectangle 6"/>
          <p:cNvSpPr>
            <a:spLocks noGrp="1" noChangeArrowheads="1"/>
          </p:cNvSpPr>
          <p:nvPr>
            <p:ph type="sldNum" sz="quarter" idx="4"/>
          </p:nvPr>
        </p:nvSpPr>
        <p:spPr bwMode="auto">
          <a:xfrm>
            <a:off x="8610600"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B6F15528-21DE-4FAA-801E-634DDDAF4B2B}" type="slidenum">
              <a:rPr lang="en-US" smtClean="0"/>
              <a:pPr/>
              <a:t>‹#›</a:t>
            </a:fld>
            <a:endParaRPr lang="en-US"/>
          </a:p>
        </p:txBody>
      </p:sp>
      <p:pic>
        <p:nvPicPr>
          <p:cNvPr id="9" name="Picture 7" descr="slide header_orange_471.jpg"/>
          <p:cNvPicPr>
            <a:picLocks noChangeAspect="1"/>
          </p:cNvPicPr>
          <p:nvPr/>
        </p:nvPicPr>
        <p:blipFill>
          <a:blip r:embed="rId15" cstate="print"/>
          <a:srcRect/>
          <a:stretch>
            <a:fillRect/>
          </a:stretch>
        </p:blipFill>
        <p:spPr bwMode="auto">
          <a:xfrm>
            <a:off x="0" y="0"/>
            <a:ext cx="9144000" cy="146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fade/>
  </p:transition>
  <p:hf hdr="0" dt="0"/>
  <p:txStyles>
    <p:titleStyle>
      <a:lvl1pPr algn="l" rtl="0" eaLnBrk="1" fontAlgn="base" hangingPunct="1">
        <a:spcBef>
          <a:spcPct val="0"/>
        </a:spcBef>
        <a:spcAft>
          <a:spcPct val="0"/>
        </a:spcAft>
        <a:defRPr sz="2600" b="1">
          <a:solidFill>
            <a:schemeClr val="accent6"/>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lr>
          <a:srgbClr val="1F497D"/>
        </a:buClr>
        <a:buFont typeface="Wingdings" pitchFamily="2" charset="2"/>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1F497D"/>
        </a:buClr>
        <a:buChar char="–"/>
        <a:defRPr sz="1800">
          <a:solidFill>
            <a:schemeClr val="tx1"/>
          </a:solidFill>
          <a:latin typeface="+mn-lt"/>
        </a:defRPr>
      </a:lvl2pPr>
      <a:lvl3pPr marL="1143000" indent="-228600" algn="l" rtl="0" eaLnBrk="1" fontAlgn="base" hangingPunct="1">
        <a:spcBef>
          <a:spcPct val="20000"/>
        </a:spcBef>
        <a:spcAft>
          <a:spcPct val="0"/>
        </a:spcAft>
        <a:buClr>
          <a:srgbClr val="1F497D"/>
        </a:buClr>
        <a:buChar char="•"/>
        <a:defRPr sz="1600">
          <a:solidFill>
            <a:schemeClr val="tx1"/>
          </a:solidFill>
          <a:latin typeface="+mn-lt"/>
        </a:defRPr>
      </a:lvl3pPr>
      <a:lvl4pPr marL="1600200" indent="-228600" algn="l" rtl="0" eaLnBrk="1" fontAlgn="base" hangingPunct="1">
        <a:spcBef>
          <a:spcPct val="20000"/>
        </a:spcBef>
        <a:spcAft>
          <a:spcPct val="0"/>
        </a:spcAft>
        <a:buClr>
          <a:srgbClr val="1F497D"/>
        </a:buClr>
        <a:buChar char="–"/>
        <a:defRPr sz="1400">
          <a:solidFill>
            <a:schemeClr val="tx1"/>
          </a:solidFill>
          <a:latin typeface="+mn-lt"/>
        </a:defRPr>
      </a:lvl4pPr>
      <a:lvl5pPr marL="20574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balaji@mcs.anl.gov" TargetMode="External"/><Relationship Id="rId2" Type="http://schemas.openxmlformats.org/officeDocument/2006/relationships/hyperlink" Target="mailto:aaji@cs.vt.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11.jpeg"/><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5838" y="1671638"/>
            <a:ext cx="7696200" cy="1069975"/>
          </a:xfrm>
        </p:spPr>
        <p:txBody>
          <a:bodyPr>
            <a:noAutofit/>
          </a:bodyPr>
          <a:lstStyle/>
          <a:p>
            <a:r>
              <a:rPr lang="en-US" dirty="0" smtClean="0"/>
              <a:t>MPI-ACC: </a:t>
            </a:r>
            <a:r>
              <a:rPr lang="en-US" b="0" dirty="0" smtClean="0"/>
              <a:t>An Integrated and Extensible Approach to Data Movement in Accelerator-Based Systems</a:t>
            </a:r>
            <a:endParaRPr lang="en-US" b="0" dirty="0"/>
          </a:p>
        </p:txBody>
      </p:sp>
      <p:sp>
        <p:nvSpPr>
          <p:cNvPr id="3" name="Subtitle 2"/>
          <p:cNvSpPr>
            <a:spLocks noGrp="1"/>
          </p:cNvSpPr>
          <p:nvPr>
            <p:ph type="subTitle" idx="1"/>
          </p:nvPr>
        </p:nvSpPr>
        <p:spPr>
          <a:xfrm>
            <a:off x="985838" y="2971800"/>
            <a:ext cx="7777162" cy="1752600"/>
          </a:xfrm>
        </p:spPr>
        <p:txBody>
          <a:bodyPr/>
          <a:lstStyle/>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r>
              <a:rPr lang="en-US" i="1" dirty="0" smtClean="0"/>
              <a:t>Presented by: Ashwin M. Aji</a:t>
            </a:r>
          </a:p>
          <a:p>
            <a:r>
              <a:rPr lang="en-US" i="1" dirty="0" smtClean="0"/>
              <a:t>PhD Candidate, Virginia Tech, USA</a:t>
            </a:r>
            <a:endParaRPr lang="en-US" i="1" dirty="0"/>
          </a:p>
        </p:txBody>
      </p:sp>
      <p:pic>
        <p:nvPicPr>
          <p:cNvPr id="5" name="Picture 13" descr="vt_maroon_invent"/>
          <p:cNvPicPr>
            <a:picLocks noChangeAspect="1" noChangeArrowheads="1"/>
          </p:cNvPicPr>
          <p:nvPr/>
        </p:nvPicPr>
        <p:blipFill>
          <a:blip r:embed="rId2" cstate="print"/>
          <a:srcRect/>
          <a:stretch>
            <a:fillRect/>
          </a:stretch>
        </p:blipFill>
        <p:spPr bwMode="auto">
          <a:xfrm>
            <a:off x="0" y="6307164"/>
            <a:ext cx="1920240" cy="491490"/>
          </a:xfrm>
          <a:prstGeom prst="rect">
            <a:avLst/>
          </a:prstGeom>
          <a:noFill/>
          <a:ln w="9525">
            <a:noFill/>
            <a:miter lim="800000"/>
            <a:headEnd/>
            <a:tailEnd/>
          </a:ln>
        </p:spPr>
      </p:pic>
      <p:pic>
        <p:nvPicPr>
          <p:cNvPr id="6" name="Picture 14"/>
          <p:cNvPicPr>
            <a:picLocks noChangeAspect="1" noChangeArrowheads="1"/>
          </p:cNvPicPr>
          <p:nvPr/>
        </p:nvPicPr>
        <p:blipFill>
          <a:blip r:embed="rId3" cstate="print"/>
          <a:srcRect/>
          <a:stretch>
            <a:fillRect/>
          </a:stretch>
        </p:blipFill>
        <p:spPr bwMode="auto">
          <a:xfrm>
            <a:off x="2975228" y="6324600"/>
            <a:ext cx="966159" cy="286847"/>
          </a:xfrm>
          <a:prstGeom prst="rect">
            <a:avLst/>
          </a:prstGeom>
          <a:noFill/>
          <a:ln w="9525">
            <a:noFill/>
            <a:miter lim="800000"/>
            <a:headEnd/>
            <a:tailEnd/>
          </a:ln>
        </p:spPr>
      </p:pic>
      <p:sp>
        <p:nvSpPr>
          <p:cNvPr id="7" name="TextBox 6"/>
          <p:cNvSpPr txBox="1"/>
          <p:nvPr/>
        </p:nvSpPr>
        <p:spPr>
          <a:xfrm>
            <a:off x="2743200" y="6490797"/>
            <a:ext cx="1430215" cy="307975"/>
          </a:xfrm>
          <a:prstGeom prst="rect">
            <a:avLst/>
          </a:prstGeom>
          <a:noFill/>
        </p:spPr>
        <p:txBody>
          <a:bodyPr wrap="square">
            <a:spAutoFit/>
          </a:bodyPr>
          <a:lstStyle/>
          <a:p>
            <a:pPr algn="ctr">
              <a:defRPr/>
            </a:pPr>
            <a:r>
              <a:rPr lang="en-US" sz="1400" dirty="0" err="1">
                <a:ea typeface="ＭＳ Ｐゴシック" pitchFamily="-65" charset="-128"/>
                <a:cs typeface="ＭＳ Ｐゴシック" pitchFamily="-65" charset="-128"/>
              </a:rPr>
              <a:t>synergy.cs.vt.edu</a:t>
            </a:r>
            <a:endParaRPr lang="en-US" sz="1400" dirty="0">
              <a:ea typeface="ＭＳ Ｐゴシック" pitchFamily="-65" charset="-128"/>
              <a:cs typeface="ＭＳ Ｐゴシック" pitchFamily="-65" charset="-128"/>
            </a:endParaRPr>
          </a:p>
        </p:txBody>
      </p:sp>
      <p:graphicFrame>
        <p:nvGraphicFramePr>
          <p:cNvPr id="8" name="Table 7"/>
          <p:cNvGraphicFramePr>
            <a:graphicFrameLocks noGrp="1"/>
          </p:cNvGraphicFramePr>
          <p:nvPr/>
        </p:nvGraphicFramePr>
        <p:xfrm>
          <a:off x="985838" y="3307080"/>
          <a:ext cx="7929562" cy="1493520"/>
        </p:xfrm>
        <a:graphic>
          <a:graphicData uri="http://schemas.openxmlformats.org/drawingml/2006/table">
            <a:tbl>
              <a:tblPr>
                <a:tableStyleId>{7E9639D4-E3E2-4D34-9284-5A2195B3D0D7}</a:tableStyleId>
              </a:tblPr>
              <a:tblGrid>
                <a:gridCol w="3357562"/>
                <a:gridCol w="762000"/>
                <a:gridCol w="3810000"/>
              </a:tblGrid>
              <a:tr h="332719">
                <a:tc>
                  <a:txBody>
                    <a:bodyPr/>
                    <a:lstStyle/>
                    <a:p>
                      <a:pPr marL="0" marR="0" lvl="0" indent="0" algn="l" defTabSz="914400" rtl="0" eaLnBrk="1" fontAlgn="base" latinLnBrk="0" hangingPunct="1">
                        <a:lnSpc>
                          <a:spcPct val="100000"/>
                        </a:lnSpc>
                        <a:spcBef>
                          <a:spcPct val="20000"/>
                        </a:spcBef>
                        <a:spcAft>
                          <a:spcPct val="0"/>
                        </a:spcAft>
                        <a:buClr>
                          <a:srgbClr val="1F497D"/>
                        </a:buClr>
                        <a:buSzTx/>
                        <a:buFont typeface="Wingdings" pitchFamily="2" charset="2"/>
                        <a:buNone/>
                        <a:tabLst/>
                        <a:defRPr/>
                      </a:pPr>
                      <a:r>
                        <a:rPr kumimoji="0" lang="en-US" sz="2000" b="0" i="0" u="none" strike="noStrike" kern="0" cap="none" spc="0" normalizeH="0" baseline="0" noProof="0" dirty="0" smtClean="0">
                          <a:ln>
                            <a:noFill/>
                          </a:ln>
                          <a:solidFill>
                            <a:srgbClr val="616161"/>
                          </a:solidFill>
                          <a:effectLst/>
                          <a:uLnTx/>
                          <a:uFillTx/>
                          <a:latin typeface="+mn-lt"/>
                          <a:ea typeface="+mn-ea"/>
                          <a:cs typeface="+mn-cs"/>
                        </a:rPr>
                        <a:t>Ashwin M. Aji, Wu-chun Feng</a:t>
                      </a:r>
                    </a:p>
                  </a:txBody>
                  <a:tcPr anchor="ctr">
                    <a:lnL w="9525" cap="flat" cmpd="sng" algn="ctr">
                      <a:noFill/>
                      <a:prstDash val="solid"/>
                    </a:lnL>
                    <a:lnR>
                      <a:noFill/>
                    </a:lnR>
                    <a:lnT w="9525" cap="flat" cmpd="sng" algn="ctr">
                      <a:noFill/>
                      <a:prstDash val="solid"/>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nchor="ctr">
                    <a:lnL>
                      <a:noFill/>
                    </a:lnL>
                    <a:lnR w="9525" cap="flat" cmpd="sng" algn="ctr">
                      <a:noFill/>
                      <a:prstDash val="solid"/>
                    </a:lnR>
                    <a:lnT w="9525" cap="flat" cmpd="sng" algn="ctr">
                      <a:noFill/>
                      <a:prstDash val="soli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616161"/>
                          </a:solidFill>
                          <a:effectLst/>
                          <a:uLnTx/>
                          <a:uFillTx/>
                          <a:latin typeface="+mn-lt"/>
                          <a:ea typeface="+mn-ea"/>
                          <a:cs typeface="+mn-cs"/>
                        </a:rPr>
                        <a:t>Virginia Tech, USA</a:t>
                      </a:r>
                      <a:endParaRPr lang="en-US" dirty="0"/>
                    </a:p>
                  </a:txBody>
                  <a:tcPr anchor="ctr">
                    <a:lnL>
                      <a:noFill/>
                    </a:lnL>
                    <a:lnR w="9525" cap="flat" cmpd="sng" algn="ctr">
                      <a:noFill/>
                      <a:prstDash val="solid"/>
                    </a:lnR>
                    <a:lnT w="9525" cap="flat" cmpd="sng" algn="ctr">
                      <a:noFill/>
                      <a:prstDash val="solid"/>
                    </a:lnT>
                    <a:lnB>
                      <a:noFill/>
                    </a:lnB>
                    <a:lnTlToBr w="12700" cmpd="sng">
                      <a:noFill/>
                      <a:prstDash val="solid"/>
                    </a:lnTlToBr>
                    <a:lnBlToTr w="12700" cmpd="sng">
                      <a:noFill/>
                      <a:prstDash val="solid"/>
                    </a:lnBlToTr>
                  </a:tcPr>
                </a:tc>
              </a:tr>
              <a:tr h="357381">
                <a:tc>
                  <a:txBody>
                    <a:bodyPr/>
                    <a:lstStyle/>
                    <a:p>
                      <a:pPr marL="0" marR="0" lvl="0" indent="0" algn="l" defTabSz="914400" rtl="0" eaLnBrk="1" fontAlgn="base" latinLnBrk="0" hangingPunct="1">
                        <a:lnSpc>
                          <a:spcPct val="100000"/>
                        </a:lnSpc>
                        <a:spcBef>
                          <a:spcPct val="20000"/>
                        </a:spcBef>
                        <a:spcAft>
                          <a:spcPct val="0"/>
                        </a:spcAft>
                        <a:buClr>
                          <a:srgbClr val="1F497D"/>
                        </a:buClr>
                        <a:buSzTx/>
                        <a:buFont typeface="Wingdings" pitchFamily="2" charset="2"/>
                        <a:buNone/>
                        <a:tabLst/>
                        <a:defRPr/>
                      </a:pPr>
                      <a:r>
                        <a:rPr kumimoji="0" lang="en-US" sz="2000" b="0" i="0" u="none" strike="noStrike" kern="0" cap="none" spc="0" normalizeH="0" baseline="0" noProof="0" dirty="0" smtClean="0">
                          <a:ln>
                            <a:noFill/>
                          </a:ln>
                          <a:solidFill>
                            <a:srgbClr val="616161"/>
                          </a:solidFill>
                          <a:effectLst/>
                          <a:uLnTx/>
                          <a:uFillTx/>
                          <a:latin typeface="+mn-lt"/>
                          <a:ea typeface="+mn-ea"/>
                          <a:cs typeface="+mn-cs"/>
                        </a:rPr>
                        <a:t>James Dinan, Darius Buntinas, Pavan Balaji, Rajeev </a:t>
                      </a:r>
                      <a:r>
                        <a:rPr kumimoji="0" lang="en-US" sz="2000" b="0" i="0" u="none" strike="noStrike" kern="0" cap="none" spc="0" normalizeH="0" baseline="0" noProof="0" dirty="0" err="1" smtClean="0">
                          <a:ln>
                            <a:noFill/>
                          </a:ln>
                          <a:solidFill>
                            <a:srgbClr val="616161"/>
                          </a:solidFill>
                          <a:effectLst/>
                          <a:uLnTx/>
                          <a:uFillTx/>
                          <a:latin typeface="+mn-lt"/>
                          <a:ea typeface="+mn-ea"/>
                          <a:cs typeface="+mn-cs"/>
                        </a:rPr>
                        <a:t>Thakur</a:t>
                      </a:r>
                      <a:endParaRPr kumimoji="0" lang="en-US" sz="2000" b="0" i="0" u="none" strike="noStrike" kern="0" cap="none" spc="0" normalizeH="0" baseline="0" noProof="0" dirty="0" smtClean="0">
                        <a:ln>
                          <a:noFill/>
                        </a:ln>
                        <a:solidFill>
                          <a:srgbClr val="616161"/>
                        </a:solidFill>
                        <a:effectLst/>
                        <a:uLnTx/>
                        <a:uFillTx/>
                        <a:latin typeface="+mn-lt"/>
                        <a:ea typeface="+mn-ea"/>
                        <a:cs typeface="+mn-cs"/>
                      </a:endParaRPr>
                    </a:p>
                  </a:txBody>
                  <a:tcPr anchor="ctr">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lnL>
                      <a:noFill/>
                    </a:lnL>
                    <a:lnR w="9525" cap="flat" cmpd="sng" algn="ctr">
                      <a:noFill/>
                      <a:prstDash val="solid"/>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616161"/>
                          </a:solidFill>
                          <a:effectLst/>
                          <a:uLnTx/>
                          <a:uFillTx/>
                          <a:latin typeface="+mn-lt"/>
                          <a:ea typeface="+mn-ea"/>
                          <a:cs typeface="+mn-cs"/>
                        </a:rPr>
                        <a:t>Argonne National Lab., USA</a:t>
                      </a:r>
                      <a:endParaRPr lang="en-US" dirty="0"/>
                    </a:p>
                  </a:txBody>
                  <a:tcPr anchor="ctr">
                    <a:lnL>
                      <a:noFill/>
                    </a:lnL>
                    <a:lnR w="9525" cap="flat" cmpd="sng" algn="ctr">
                      <a:noFill/>
                      <a:prstDash val="solid"/>
                    </a:lnR>
                    <a:lnT>
                      <a:noFill/>
                    </a:lnT>
                    <a:lnB>
                      <a:noFill/>
                    </a:lnB>
                    <a:lnTlToBr w="12700" cmpd="sng">
                      <a:noFill/>
                      <a:prstDash val="solid"/>
                    </a:lnTlToBr>
                    <a:lnBlToTr w="12700" cmpd="sng">
                      <a:noFill/>
                      <a:prstDash val="solid"/>
                    </a:lnBlToTr>
                  </a:tcPr>
                </a:tc>
              </a:tr>
              <a:tr h="357381">
                <a:tc>
                  <a:txBody>
                    <a:bodyPr/>
                    <a:lstStyle/>
                    <a:p>
                      <a:pPr marL="0" marR="0" lvl="0" indent="0" algn="l" defTabSz="914400" rtl="0" eaLnBrk="1" fontAlgn="base" latinLnBrk="0" hangingPunct="1">
                        <a:lnSpc>
                          <a:spcPct val="100000"/>
                        </a:lnSpc>
                        <a:spcBef>
                          <a:spcPct val="20000"/>
                        </a:spcBef>
                        <a:spcAft>
                          <a:spcPct val="0"/>
                        </a:spcAft>
                        <a:buClr>
                          <a:srgbClr val="1F497D"/>
                        </a:buClr>
                        <a:buSzTx/>
                        <a:buFont typeface="Wingdings" pitchFamily="2" charset="2"/>
                        <a:buNone/>
                        <a:tabLst/>
                        <a:defRPr/>
                      </a:pPr>
                      <a:r>
                        <a:rPr kumimoji="0" lang="en-US" sz="2000" b="0" i="0" u="none" strike="noStrike" kern="0" cap="none" spc="0" normalizeH="0" baseline="0" noProof="0" dirty="0" smtClean="0">
                          <a:ln>
                            <a:noFill/>
                          </a:ln>
                          <a:solidFill>
                            <a:srgbClr val="616161"/>
                          </a:solidFill>
                          <a:effectLst/>
                          <a:uLnTx/>
                          <a:uFillTx/>
                          <a:latin typeface="+mn-lt"/>
                          <a:ea typeface="+mn-ea"/>
                          <a:cs typeface="+mn-cs"/>
                        </a:rPr>
                        <a:t>Keith R. Bisset</a:t>
                      </a:r>
                    </a:p>
                  </a:txBody>
                  <a:tcPr anchor="ct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616161"/>
                          </a:solidFill>
                          <a:effectLst/>
                          <a:uLnTx/>
                          <a:uFillTx/>
                          <a:latin typeface="+mn-lt"/>
                          <a:ea typeface="+mn-ea"/>
                          <a:cs typeface="+mn-cs"/>
                        </a:rPr>
                        <a:t>Virginia Bioinformatics Inst., USA </a:t>
                      </a:r>
                      <a:endParaRPr lang="en-US" dirty="0"/>
                    </a:p>
                  </a:txBody>
                  <a:tcPr anchor="ct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tcPr>
                </a:tc>
              </a:tr>
            </a:tbl>
          </a:graphicData>
        </a:graphic>
      </p:graphicFrame>
      <p:pic>
        <p:nvPicPr>
          <p:cNvPr id="9" name="Picture 3"/>
          <p:cNvPicPr>
            <a:picLocks noChangeArrowheads="1"/>
          </p:cNvPicPr>
          <p:nvPr/>
        </p:nvPicPr>
        <p:blipFill>
          <a:blip r:embed="rId4" cstate="print"/>
          <a:srcRect/>
          <a:stretch>
            <a:fillRect/>
          </a:stretch>
        </p:blipFill>
        <p:spPr bwMode="auto">
          <a:xfrm>
            <a:off x="4953000" y="6324309"/>
            <a:ext cx="1828800" cy="457200"/>
          </a:xfrm>
          <a:prstGeom prst="rect">
            <a:avLst/>
          </a:prstGeom>
          <a:noFill/>
          <a:ln w="12700">
            <a:noFill/>
            <a:miter lim="800000"/>
            <a:headEnd/>
            <a:tailEnd/>
          </a:ln>
          <a:effectLst>
            <a:outerShdw dist="25399" dir="2700000" algn="ctr" rotWithShape="0">
              <a:schemeClr val="bg2">
                <a:alpha val="75000"/>
              </a:schemeClr>
            </a:outerShdw>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MPI-ACC: Integrated and Optimized Data Movement</a:t>
            </a:r>
            <a:endParaRPr lang="en-US" dirty="0"/>
          </a:p>
        </p:txBody>
      </p:sp>
      <p:sp>
        <p:nvSpPr>
          <p:cNvPr id="3" name="Content Placeholder 2"/>
          <p:cNvSpPr>
            <a:spLocks noGrp="1"/>
          </p:cNvSpPr>
          <p:nvPr>
            <p:ph idx="1"/>
          </p:nvPr>
        </p:nvSpPr>
        <p:spPr>
          <a:xfrm>
            <a:off x="457200" y="1143000"/>
            <a:ext cx="8229600" cy="5334000"/>
          </a:xfrm>
        </p:spPr>
        <p:txBody>
          <a:bodyPr/>
          <a:lstStyle/>
          <a:p>
            <a:r>
              <a:rPr lang="en-US" dirty="0" smtClean="0"/>
              <a:t>MPI-ACC: integrates accelerator awareness with MPI for </a:t>
            </a:r>
            <a:r>
              <a:rPr lang="en-US" i="1" dirty="0" smtClean="0"/>
              <a:t>all</a:t>
            </a:r>
            <a:r>
              <a:rPr lang="en-US" dirty="0" smtClean="0"/>
              <a:t> data movement</a:t>
            </a:r>
          </a:p>
          <a:p>
            <a:pPr lvl="2"/>
            <a:r>
              <a:rPr lang="en-US" dirty="0" smtClean="0"/>
              <a:t>“</a:t>
            </a:r>
            <a:r>
              <a:rPr lang="en-US" b="1" dirty="0" smtClean="0"/>
              <a:t>MPI-ACC</a:t>
            </a:r>
            <a:r>
              <a:rPr lang="en-US" dirty="0" smtClean="0"/>
              <a:t>: An Integrated and Extensible Approach to Data Movement in Accelerator-Based Systems” </a:t>
            </a:r>
            <a:r>
              <a:rPr lang="en-US" b="1" dirty="0" smtClean="0"/>
              <a:t>[This paper]</a:t>
            </a:r>
          </a:p>
          <a:p>
            <a:pPr lvl="1"/>
            <a:r>
              <a:rPr lang="en-US" dirty="0" smtClean="0"/>
              <a:t>Intra-node Optimizations</a:t>
            </a:r>
          </a:p>
          <a:p>
            <a:pPr lvl="2"/>
            <a:r>
              <a:rPr lang="en-US" dirty="0" smtClean="0"/>
              <a:t>“</a:t>
            </a:r>
            <a:r>
              <a:rPr lang="en-US" altLang="zh-CN" dirty="0" smtClean="0"/>
              <a:t>DMA-Assisted, </a:t>
            </a:r>
            <a:r>
              <a:rPr lang="en-US" altLang="zh-CN" b="1" dirty="0" err="1" smtClean="0"/>
              <a:t>Intranode</a:t>
            </a:r>
            <a:r>
              <a:rPr lang="en-US" altLang="zh-CN" dirty="0" smtClean="0"/>
              <a:t> Communication in GPU-Accelerated Systems</a:t>
            </a:r>
            <a:r>
              <a:rPr lang="en-US" dirty="0" smtClean="0"/>
              <a:t>”, Feng Ji, Ashwin M. Aji, James Dinan, Darius Buntinas, Pavan Balaji, Rajeev </a:t>
            </a:r>
            <a:r>
              <a:rPr lang="en-US" dirty="0" err="1" smtClean="0"/>
              <a:t>Thakur</a:t>
            </a:r>
            <a:r>
              <a:rPr lang="en-US" dirty="0" smtClean="0"/>
              <a:t>, Wu-chun Feng and Xiaosong Ma [HPCC ‘12]</a:t>
            </a:r>
          </a:p>
          <a:p>
            <a:pPr lvl="2"/>
            <a:r>
              <a:rPr lang="en-US" dirty="0" smtClean="0"/>
              <a:t>“Efficient </a:t>
            </a:r>
            <a:r>
              <a:rPr lang="en-US" b="1" dirty="0" err="1" smtClean="0"/>
              <a:t>Intranode</a:t>
            </a:r>
            <a:r>
              <a:rPr lang="en-US" dirty="0" smtClean="0"/>
              <a:t> Communication in GPU-Accelerated Systems”, Feng Ji, Ashwin M. Aji, James Dinan, Darius Buntinas, Pavan Balaji, Wu-Chun Feng and Xiaosong Ma. [</a:t>
            </a:r>
            <a:r>
              <a:rPr lang="en-US" dirty="0" err="1" smtClean="0"/>
              <a:t>AsHES</a:t>
            </a:r>
            <a:r>
              <a:rPr lang="en-US" dirty="0" smtClean="0"/>
              <a:t> ‘12]</a:t>
            </a:r>
          </a:p>
          <a:p>
            <a:pPr lvl="1"/>
            <a:r>
              <a:rPr lang="en-US" dirty="0" smtClean="0"/>
              <a:t>Noncontiguous </a:t>
            </a:r>
            <a:r>
              <a:rPr lang="en-US" dirty="0" err="1" smtClean="0"/>
              <a:t>Datatypes</a:t>
            </a:r>
            <a:endParaRPr lang="en-US" dirty="0" smtClean="0"/>
          </a:p>
          <a:p>
            <a:pPr lvl="2"/>
            <a:r>
              <a:rPr lang="en-US" dirty="0" smtClean="0"/>
              <a:t>“Enabling Fast, </a:t>
            </a:r>
            <a:r>
              <a:rPr lang="en-US" b="1" dirty="0" smtClean="0"/>
              <a:t>Noncontiguous</a:t>
            </a:r>
            <a:r>
              <a:rPr lang="en-US" dirty="0" smtClean="0"/>
              <a:t> GPU Data Movement in Hybrid MPI+GPU Environments”, John Jenkins, James Dinan, Pavan Balaji, </a:t>
            </a:r>
            <a:r>
              <a:rPr lang="en-US" dirty="0" err="1" smtClean="0"/>
              <a:t>Nagiza</a:t>
            </a:r>
            <a:r>
              <a:rPr lang="en-US" dirty="0" smtClean="0"/>
              <a:t> F. </a:t>
            </a:r>
            <a:r>
              <a:rPr lang="en-US" dirty="0" err="1" smtClean="0"/>
              <a:t>Samatova</a:t>
            </a:r>
            <a:r>
              <a:rPr lang="en-US" dirty="0" smtClean="0"/>
              <a:t>, and Rajeev </a:t>
            </a:r>
            <a:r>
              <a:rPr lang="en-US" dirty="0" err="1" smtClean="0"/>
              <a:t>Thakur</a:t>
            </a:r>
            <a:r>
              <a:rPr lang="en-US" dirty="0" smtClean="0"/>
              <a:t>.  Under review at IEEE Cluster 2012.</a:t>
            </a:r>
          </a:p>
          <a:p>
            <a:endParaRPr lang="en-US" dirty="0" smtClean="0"/>
          </a:p>
        </p:txBody>
      </p:sp>
      <p:sp>
        <p:nvSpPr>
          <p:cNvPr id="4" name="Slide Number Placeholder 3"/>
          <p:cNvSpPr>
            <a:spLocks noGrp="1"/>
          </p:cNvSpPr>
          <p:nvPr>
            <p:ph type="sldNum" sz="quarter" idx="12"/>
          </p:nvPr>
        </p:nvSpPr>
        <p:spPr/>
        <p:txBody>
          <a:bodyPr/>
          <a:lstStyle/>
          <a:p>
            <a:fld id="{87034D8C-3CB4-402A-BC46-2AB14C0FE90A}"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8013" cy="762000"/>
          </a:xfrm>
        </p:spPr>
        <p:txBody>
          <a:bodyPr/>
          <a:lstStyle/>
          <a:p>
            <a:r>
              <a:rPr lang="en-US" dirty="0" smtClean="0"/>
              <a:t>MPI-ACC Application Programming Interface (API)</a:t>
            </a:r>
            <a:endParaRPr lang="en-US" dirty="0"/>
          </a:p>
        </p:txBody>
      </p:sp>
      <p:sp>
        <p:nvSpPr>
          <p:cNvPr id="7" name="Text Placeholder 6"/>
          <p:cNvSpPr>
            <a:spLocks noGrp="1"/>
          </p:cNvSpPr>
          <p:nvPr>
            <p:ph type="body" sz="half" idx="2"/>
          </p:nvPr>
        </p:nvSpPr>
        <p:spPr>
          <a:xfrm>
            <a:off x="457200" y="1066800"/>
            <a:ext cx="8228013" cy="2438400"/>
          </a:xfrm>
        </p:spPr>
        <p:txBody>
          <a:bodyPr/>
          <a:lstStyle/>
          <a:p>
            <a:pPr marL="457200" indent="-457200"/>
            <a:r>
              <a:rPr lang="en-US" dirty="0" smtClean="0"/>
              <a:t>How to pass the GPU buffers to MPI-ACC?</a:t>
            </a:r>
          </a:p>
          <a:p>
            <a:pPr marL="457200" indent="-457200">
              <a:buFont typeface="+mj-lt"/>
              <a:buAutoNum type="arabicPeriod"/>
            </a:pPr>
            <a:r>
              <a:rPr lang="en-US" sz="2000" dirty="0" smtClean="0"/>
              <a:t>Explicit Interfaces – e.g. </a:t>
            </a:r>
            <a:r>
              <a:rPr lang="en-US" sz="2000" dirty="0" err="1" smtClean="0"/>
              <a:t>MPI_CUDA_Send</a:t>
            </a:r>
            <a:r>
              <a:rPr lang="en-US" sz="2000" dirty="0" smtClean="0"/>
              <a:t>(…), </a:t>
            </a:r>
            <a:r>
              <a:rPr lang="en-US" sz="2000" dirty="0" err="1" smtClean="0"/>
              <a:t>MPI_OpenCL_Recv</a:t>
            </a:r>
            <a:r>
              <a:rPr lang="en-US" sz="2000" dirty="0" smtClean="0"/>
              <a:t>, etc</a:t>
            </a:r>
          </a:p>
          <a:p>
            <a:pPr marL="457200" indent="-457200">
              <a:buFont typeface="+mj-lt"/>
              <a:buAutoNum type="arabicPeriod"/>
            </a:pPr>
            <a:r>
              <a:rPr lang="en-US" sz="2000" dirty="0" smtClean="0"/>
              <a:t>MPI </a:t>
            </a:r>
            <a:r>
              <a:rPr lang="en-US" sz="2000" dirty="0" err="1" smtClean="0"/>
              <a:t>Datatypes</a:t>
            </a:r>
            <a:r>
              <a:rPr lang="en-US" sz="2000" dirty="0" smtClean="0"/>
              <a:t> </a:t>
            </a:r>
            <a:r>
              <a:rPr lang="en-US" sz="2000" dirty="0" smtClean="0"/>
              <a:t>attributes</a:t>
            </a:r>
          </a:p>
          <a:p>
            <a:pPr marL="857250" lvl="1" indent="-457200"/>
            <a:r>
              <a:rPr lang="en-US" dirty="0" smtClean="0"/>
              <a:t>Can extend inbuilt </a:t>
            </a:r>
            <a:r>
              <a:rPr lang="en-US" dirty="0" err="1" smtClean="0"/>
              <a:t>datatypes</a:t>
            </a:r>
            <a:r>
              <a:rPr lang="en-US" dirty="0" smtClean="0"/>
              <a:t>: MPI_INT, MPI_CHAR, etc. </a:t>
            </a:r>
            <a:endParaRPr lang="en-US" sz="1800" dirty="0" smtClean="0"/>
          </a:p>
          <a:p>
            <a:pPr marL="857250" lvl="1" indent="-457200"/>
            <a:r>
              <a:rPr lang="en-US" sz="1800" dirty="0" smtClean="0"/>
              <a:t>Can create new </a:t>
            </a:r>
            <a:r>
              <a:rPr lang="en-US" sz="1800" dirty="0" err="1" smtClean="0"/>
              <a:t>datatypes</a:t>
            </a:r>
            <a:r>
              <a:rPr lang="en-US" sz="1800" dirty="0" smtClean="0"/>
              <a:t>: E.g. </a:t>
            </a:r>
            <a:r>
              <a:rPr lang="en-US" sz="1800" dirty="0" err="1" smtClean="0"/>
              <a:t>MPI_Send</a:t>
            </a:r>
            <a:r>
              <a:rPr lang="en-US" sz="1800" dirty="0" smtClean="0"/>
              <a:t>(</a:t>
            </a:r>
            <a:r>
              <a:rPr lang="en-US" sz="1800" dirty="0" err="1" smtClean="0"/>
              <a:t>buf</a:t>
            </a:r>
            <a:r>
              <a:rPr lang="en-US" sz="1800" dirty="0" smtClean="0"/>
              <a:t>, </a:t>
            </a:r>
            <a:r>
              <a:rPr lang="en-US" sz="1800" dirty="0" err="1" smtClean="0"/>
              <a:t>new_datatype</a:t>
            </a:r>
            <a:r>
              <a:rPr lang="en-US" sz="1800" dirty="0" smtClean="0"/>
              <a:t>, …); </a:t>
            </a:r>
          </a:p>
          <a:p>
            <a:pPr marL="857250" lvl="1" indent="-457200"/>
            <a:r>
              <a:rPr lang="en-US" dirty="0" smtClean="0"/>
              <a:t>Compatible with MPI </a:t>
            </a:r>
            <a:r>
              <a:rPr lang="en-US" i="1" dirty="0" smtClean="0"/>
              <a:t>and</a:t>
            </a:r>
            <a:r>
              <a:rPr lang="en-US" dirty="0" smtClean="0"/>
              <a:t> many accelerator </a:t>
            </a:r>
            <a:r>
              <a:rPr lang="en-US" dirty="0" smtClean="0"/>
              <a:t>models</a:t>
            </a:r>
            <a:endParaRPr lang="en-US" sz="1800" dirty="0" smtClean="0"/>
          </a:p>
          <a:p>
            <a:endParaRPr lang="en-US" sz="1800" dirty="0"/>
          </a:p>
        </p:txBody>
      </p:sp>
      <p:sp>
        <p:nvSpPr>
          <p:cNvPr id="4" name="Slide Number Placeholder 3"/>
          <p:cNvSpPr>
            <a:spLocks noGrp="1"/>
          </p:cNvSpPr>
          <p:nvPr>
            <p:ph type="sldNum" idx="10"/>
          </p:nvPr>
        </p:nvSpPr>
        <p:spPr/>
        <p:txBody>
          <a:bodyPr/>
          <a:lstStyle/>
          <a:p>
            <a:fld id="{87034D8C-3CB4-402A-BC46-2AB14C0FE90A}" type="slidenum">
              <a:rPr lang="en-US" smtClean="0"/>
              <a:pPr/>
              <a:t>11</a:t>
            </a:fld>
            <a:endParaRPr lang="en-US"/>
          </a:p>
        </p:txBody>
      </p:sp>
      <p:sp>
        <p:nvSpPr>
          <p:cNvPr id="6" name="Rectangle 5"/>
          <p:cNvSpPr/>
          <p:nvPr/>
        </p:nvSpPr>
        <p:spPr bwMode="auto">
          <a:xfrm>
            <a:off x="2819400" y="4306332"/>
            <a:ext cx="1143000" cy="9144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MPI </a:t>
            </a:r>
            <a:r>
              <a:rPr kumimoji="0" lang="en-US" sz="1800" b="0" i="0" u="none" strike="noStrike" cap="none" normalizeH="0" baseline="0" dirty="0" err="1" smtClean="0">
                <a:ln>
                  <a:noFill/>
                </a:ln>
                <a:solidFill>
                  <a:schemeClr val="tx1"/>
                </a:solidFill>
                <a:effectLst/>
                <a:latin typeface="Calibri" pitchFamily="34" charset="0"/>
              </a:rPr>
              <a:t>Datatype</a:t>
            </a:r>
            <a:endParaRPr kumimoji="0" lang="en-US" sz="1800" b="0" i="0" u="none" strike="noStrike" cap="none" normalizeH="0" baseline="0" dirty="0" smtClean="0">
              <a:ln>
                <a:noFill/>
              </a:ln>
              <a:solidFill>
                <a:schemeClr val="tx1"/>
              </a:solidFill>
              <a:effectLst/>
              <a:latin typeface="Calibri" pitchFamily="34" charset="0"/>
            </a:endParaRPr>
          </a:p>
        </p:txBody>
      </p:sp>
      <p:sp>
        <p:nvSpPr>
          <p:cNvPr id="12" name="Rounded Rectangle 11"/>
          <p:cNvSpPr/>
          <p:nvPr/>
        </p:nvSpPr>
        <p:spPr bwMode="auto">
          <a:xfrm>
            <a:off x="4343400" y="4572000"/>
            <a:ext cx="1524000" cy="381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alibri" pitchFamily="34" charset="0"/>
              </a:rPr>
              <a:t>CL_Context</a:t>
            </a:r>
            <a:endParaRPr kumimoji="0" lang="en-US" sz="1600" b="0" i="0" u="none" strike="noStrike" cap="none" normalizeH="0" baseline="0" dirty="0" smtClean="0">
              <a:ln>
                <a:noFill/>
              </a:ln>
              <a:solidFill>
                <a:schemeClr val="tx1"/>
              </a:solidFill>
              <a:effectLst/>
              <a:latin typeface="Calibri" pitchFamily="34" charset="0"/>
            </a:endParaRPr>
          </a:p>
        </p:txBody>
      </p:sp>
      <p:cxnSp>
        <p:nvCxnSpPr>
          <p:cNvPr id="14" name="Straight Arrow Connector 13"/>
          <p:cNvCxnSpPr>
            <a:stCxn id="12" idx="1"/>
            <a:endCxn id="6" idx="3"/>
          </p:cNvCxnSpPr>
          <p:nvPr/>
        </p:nvCxnSpPr>
        <p:spPr bwMode="auto">
          <a:xfrm rot="10800000" flipV="1">
            <a:off x="3962400" y="4762500"/>
            <a:ext cx="381000" cy="1032"/>
          </a:xfrm>
          <a:prstGeom prst="straightConnector1">
            <a:avLst/>
          </a:prstGeom>
          <a:ln>
            <a:solidFill>
              <a:schemeClr val="tx1">
                <a:lumMod val="5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bwMode="auto">
          <a:xfrm>
            <a:off x="4343400" y="5130800"/>
            <a:ext cx="1524000" cy="381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alibri" pitchFamily="34" charset="0"/>
              </a:rPr>
              <a:t>CL_Mem</a:t>
            </a:r>
            <a:endParaRPr kumimoji="0" lang="en-US" sz="1600" b="0" i="0" u="none" strike="noStrike" cap="none" normalizeH="0" baseline="0" dirty="0" smtClean="0">
              <a:ln>
                <a:noFill/>
              </a:ln>
              <a:solidFill>
                <a:schemeClr val="tx1"/>
              </a:solidFill>
              <a:effectLst/>
              <a:latin typeface="Calibri" pitchFamily="34" charset="0"/>
            </a:endParaRPr>
          </a:p>
        </p:txBody>
      </p:sp>
      <p:cxnSp>
        <p:nvCxnSpPr>
          <p:cNvPr id="16" name="Straight Arrow Connector 15"/>
          <p:cNvCxnSpPr>
            <a:stCxn id="15" idx="1"/>
            <a:endCxn id="6" idx="3"/>
          </p:cNvCxnSpPr>
          <p:nvPr/>
        </p:nvCxnSpPr>
        <p:spPr bwMode="auto">
          <a:xfrm rot="10800000">
            <a:off x="3962400" y="4763532"/>
            <a:ext cx="381000" cy="557768"/>
          </a:xfrm>
          <a:prstGeom prst="straightConnector1">
            <a:avLst/>
          </a:prstGeom>
          <a:ln>
            <a:solidFill>
              <a:schemeClr val="tx1">
                <a:lumMod val="5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auto">
          <a:xfrm>
            <a:off x="4343400" y="5638800"/>
            <a:ext cx="1524000" cy="381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alibri" pitchFamily="34" charset="0"/>
              </a:rPr>
              <a:t>CL_Device_ID</a:t>
            </a:r>
            <a:endParaRPr kumimoji="0" lang="en-US" sz="1600" b="0" i="0" u="none" strike="noStrike" cap="none" normalizeH="0" baseline="0" dirty="0" smtClean="0">
              <a:ln>
                <a:noFill/>
              </a:ln>
              <a:solidFill>
                <a:schemeClr val="tx1"/>
              </a:solidFill>
              <a:effectLst/>
              <a:latin typeface="Calibri" pitchFamily="34" charset="0"/>
            </a:endParaRPr>
          </a:p>
        </p:txBody>
      </p:sp>
      <p:cxnSp>
        <p:nvCxnSpPr>
          <p:cNvPr id="21" name="Straight Arrow Connector 20"/>
          <p:cNvCxnSpPr>
            <a:stCxn id="20" idx="1"/>
            <a:endCxn id="6" idx="3"/>
          </p:cNvCxnSpPr>
          <p:nvPr/>
        </p:nvCxnSpPr>
        <p:spPr bwMode="auto">
          <a:xfrm rot="10800000">
            <a:off x="3962400" y="4763532"/>
            <a:ext cx="381000" cy="1065768"/>
          </a:xfrm>
          <a:prstGeom prst="straightConnector1">
            <a:avLst/>
          </a:prstGeom>
          <a:ln>
            <a:solidFill>
              <a:schemeClr val="tx1">
                <a:lumMod val="5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4343400" y="6172200"/>
            <a:ext cx="1524000" cy="381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alibri" pitchFamily="34" charset="0"/>
              </a:rPr>
              <a:t>CL_Cmd_queue</a:t>
            </a:r>
            <a:endParaRPr kumimoji="0" lang="en-US" sz="1600" b="0" i="0" u="none" strike="noStrike" cap="none" normalizeH="0" baseline="0" dirty="0" smtClean="0">
              <a:ln>
                <a:noFill/>
              </a:ln>
              <a:solidFill>
                <a:schemeClr val="tx1"/>
              </a:solidFill>
              <a:effectLst/>
              <a:latin typeface="Calibri" pitchFamily="34" charset="0"/>
            </a:endParaRPr>
          </a:p>
        </p:txBody>
      </p:sp>
      <p:cxnSp>
        <p:nvCxnSpPr>
          <p:cNvPr id="23" name="Straight Arrow Connector 22"/>
          <p:cNvCxnSpPr>
            <a:stCxn id="22" idx="1"/>
            <a:endCxn id="6" idx="3"/>
          </p:cNvCxnSpPr>
          <p:nvPr/>
        </p:nvCxnSpPr>
        <p:spPr bwMode="auto">
          <a:xfrm rot="10800000">
            <a:off x="3962400" y="4763532"/>
            <a:ext cx="381000" cy="1599168"/>
          </a:xfrm>
          <a:prstGeom prst="straightConnector1">
            <a:avLst/>
          </a:prstGeom>
          <a:ln>
            <a:solidFill>
              <a:schemeClr val="tx1">
                <a:lumMod val="5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17980" y="3657600"/>
            <a:ext cx="1120820" cy="369332"/>
          </a:xfrm>
          <a:prstGeom prst="rect">
            <a:avLst/>
          </a:prstGeom>
          <a:noFill/>
        </p:spPr>
        <p:txBody>
          <a:bodyPr wrap="none" rtlCol="0">
            <a:spAutoFit/>
          </a:bodyPr>
          <a:lstStyle/>
          <a:p>
            <a:r>
              <a:rPr lang="en-US" dirty="0" smtClean="0"/>
              <a:t>Attributes</a:t>
            </a:r>
            <a:endParaRPr lang="en-US" dirty="0"/>
          </a:p>
        </p:txBody>
      </p:sp>
      <p:sp>
        <p:nvSpPr>
          <p:cNvPr id="17" name="Rounded Rectangle 16"/>
          <p:cNvSpPr/>
          <p:nvPr/>
        </p:nvSpPr>
        <p:spPr bwMode="auto">
          <a:xfrm>
            <a:off x="4343400" y="4038600"/>
            <a:ext cx="1524000" cy="381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BUFTYPE=OCL</a:t>
            </a:r>
          </a:p>
        </p:txBody>
      </p:sp>
      <p:cxnSp>
        <p:nvCxnSpPr>
          <p:cNvPr id="18" name="Straight Arrow Connector 17"/>
          <p:cNvCxnSpPr>
            <a:stCxn id="17" idx="1"/>
            <a:endCxn id="6" idx="3"/>
          </p:cNvCxnSpPr>
          <p:nvPr/>
        </p:nvCxnSpPr>
        <p:spPr bwMode="auto">
          <a:xfrm rot="10800000" flipV="1">
            <a:off x="3962400" y="4229100"/>
            <a:ext cx="381000" cy="534432"/>
          </a:xfrm>
          <a:prstGeom prst="straightConnector1">
            <a:avLst/>
          </a:prstGeom>
          <a:ln>
            <a:solidFill>
              <a:schemeClr val="tx1">
                <a:lumMod val="5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Optimizations within MPI-ACC</a:t>
            </a:r>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smtClean="0"/>
              <a:t>Pipelining to fully utilize </a:t>
            </a:r>
            <a:r>
              <a:rPr lang="en-US" dirty="0" err="1" smtClean="0"/>
              <a:t>PCIe</a:t>
            </a:r>
            <a:r>
              <a:rPr lang="en-US" dirty="0" smtClean="0"/>
              <a:t> and network links [Generic]</a:t>
            </a:r>
          </a:p>
          <a:p>
            <a:r>
              <a:rPr lang="en-US" dirty="0" smtClean="0"/>
              <a:t>Dynamic choice of pipeline parameters based on NUMA and </a:t>
            </a:r>
            <a:r>
              <a:rPr lang="en-US" dirty="0" err="1" smtClean="0"/>
              <a:t>PCIe</a:t>
            </a:r>
            <a:r>
              <a:rPr lang="en-US" dirty="0" smtClean="0"/>
              <a:t> affinities [Architecture-specific]</a:t>
            </a:r>
          </a:p>
          <a:p>
            <a:r>
              <a:rPr lang="en-US" dirty="0" smtClean="0"/>
              <a:t>Handle caching (</a:t>
            </a:r>
            <a:r>
              <a:rPr lang="en-US" dirty="0" err="1" smtClean="0"/>
              <a:t>OpenCL</a:t>
            </a:r>
            <a:r>
              <a:rPr lang="en-US" dirty="0" smtClean="0"/>
              <a:t>): Avoid expensive command queue creation [System/Vendor-specific]</a:t>
            </a:r>
          </a:p>
          <a:p>
            <a:endParaRPr lang="en-US" dirty="0" smtClean="0"/>
          </a:p>
          <a:p>
            <a:endParaRPr lang="en-US" dirty="0" smtClean="0"/>
          </a:p>
          <a:p>
            <a:endParaRPr lang="en-US" dirty="0" smtClean="0"/>
          </a:p>
          <a:p>
            <a:endParaRPr lang="en-US" dirty="0" smtClean="0"/>
          </a:p>
          <a:p>
            <a:r>
              <a:rPr lang="en-US" dirty="0" smtClean="0"/>
              <a:t>Case study of an epidemiology simulation: Optimize data marshaling in faster GPU memory</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Contact: Ashwin M. Aji (aaji@cs.vt.edu)</a:t>
            </a:r>
            <a:endParaRPr lang="en-US" dirty="0"/>
          </a:p>
        </p:txBody>
      </p:sp>
      <p:sp>
        <p:nvSpPr>
          <p:cNvPr id="6" name="Rectangle 5"/>
          <p:cNvSpPr/>
          <p:nvPr/>
        </p:nvSpPr>
        <p:spPr>
          <a:xfrm>
            <a:off x="457200" y="3581400"/>
            <a:ext cx="7806945" cy="492443"/>
          </a:xfrm>
          <a:prstGeom prst="rect">
            <a:avLst/>
          </a:prstGeom>
        </p:spPr>
        <p:txBody>
          <a:bodyPr wrap="none">
            <a:spAutoFit/>
          </a:bodyPr>
          <a:lstStyle/>
          <a:p>
            <a:r>
              <a:rPr lang="en-US" sz="2600" b="1" kern="0" dirty="0" smtClean="0">
                <a:solidFill>
                  <a:srgbClr val="BF5C28"/>
                </a:solidFill>
                <a:latin typeface="Trebuchet MS"/>
                <a:ea typeface="+mj-ea"/>
                <a:cs typeface="+mj-cs"/>
              </a:rPr>
              <a:t>Application-specific Optimizations using MPI-ACC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childTnLst>
                                    <p:set>
                                      <p:cBhvr override="childStyle">
                                        <p:cTn id="12" dur="indefinite"/>
                                        <p:tgtEl>
                                          <p:spTgt spid="3">
                                            <p:txEl>
                                              <p:pRg st="0" end="0"/>
                                            </p:txEl>
                                          </p:spTgt>
                                        </p:tgtEl>
                                        <p:attrNameLst>
                                          <p:attrName>style.fontStyle</p:attrName>
                                        </p:attrNameLst>
                                      </p:cBhvr>
                                      <p:to>
                                        <p:strVal val="normal"/>
                                      </p:to>
                                    </p:set>
                                    <p:set>
                                      <p:cBhvr override="childStyle">
                                        <p:cTn id="13" dur="indefinite"/>
                                        <p:tgtEl>
                                          <p:spTgt spid="3">
                                            <p:txEl>
                                              <p:pRg st="0" end="0"/>
                                            </p:txEl>
                                          </p:spTgt>
                                        </p:tgtEl>
                                        <p:attrNameLst>
                                          <p:attrName>style.fontWeight</p:attrName>
                                        </p:attrNameLst>
                                      </p:cBhvr>
                                      <p:to>
                                        <p:strVal val="bold"/>
                                      </p:to>
                                    </p:set>
                                    <p:set>
                                      <p:cBhvr override="childStyle">
                                        <p:cTn id="14" dur="indefinite"/>
                                        <p:tgtEl>
                                          <p:spTgt spid="3">
                                            <p:txEl>
                                              <p:pRg st="0" end="0"/>
                                            </p:txEl>
                                          </p:spTgt>
                                        </p:tgtEl>
                                        <p:attrNameLst>
                                          <p:attrName>style.textDecorationUnderline</p:attrName>
                                        </p:attrNameLst>
                                      </p:cBhvr>
                                      <p:to>
                                        <p:strVal val="false"/>
                                      </p:to>
                                    </p:set>
                                  </p:childTnLst>
                                </p:cTn>
                              </p:par>
                              <p:par>
                                <p:cTn id="15" presetID="5" presetClass="emph" presetSubtype="1" nodeType="withEffect">
                                  <p:stCondLst>
                                    <p:cond delay="0"/>
                                  </p:stCondLst>
                                  <p:childTnLst>
                                    <p:set>
                                      <p:cBhvr override="childStyle">
                                        <p:cTn id="16" dur="indefinite"/>
                                        <p:tgtEl>
                                          <p:spTgt spid="3">
                                            <p:txEl>
                                              <p:pRg st="7" end="7"/>
                                            </p:txEl>
                                          </p:spTgt>
                                        </p:tgtEl>
                                        <p:attrNameLst>
                                          <p:attrName>style.fontStyle</p:attrName>
                                        </p:attrNameLst>
                                      </p:cBhvr>
                                      <p:to>
                                        <p:strVal val="normal"/>
                                      </p:to>
                                    </p:set>
                                    <p:set>
                                      <p:cBhvr override="childStyle">
                                        <p:cTn id="17" dur="indefinite"/>
                                        <p:tgtEl>
                                          <p:spTgt spid="3">
                                            <p:txEl>
                                              <p:pRg st="7" end="7"/>
                                            </p:txEl>
                                          </p:spTgt>
                                        </p:tgtEl>
                                        <p:attrNameLst>
                                          <p:attrName>style.fontWeight</p:attrName>
                                        </p:attrNameLst>
                                      </p:cBhvr>
                                      <p:to>
                                        <p:strVal val="bold"/>
                                      </p:to>
                                    </p:set>
                                    <p:set>
                                      <p:cBhvr override="childStyle">
                                        <p:cTn id="18" dur="indefinite"/>
                                        <p:tgtEl>
                                          <p:spTgt spid="3">
                                            <p:txEl>
                                              <p:pRg st="7" end="7"/>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bwMode="auto">
          <a:xfrm flipV="1">
            <a:off x="4656408" y="2138289"/>
            <a:ext cx="4403188" cy="0"/>
          </a:xfrm>
          <a:prstGeom prst="line">
            <a:avLst/>
          </a:prstGeom>
          <a:noFill/>
          <a:ln w="9525" cap="flat" cmpd="sng" algn="ctr">
            <a:solidFill>
              <a:schemeClr val="tx1">
                <a:lumMod val="50000"/>
              </a:schemeClr>
            </a:solidFill>
            <a:prstDash val="solid"/>
            <a:round/>
            <a:headEnd type="none" w="med" len="med"/>
            <a:tailEnd type="none" w="med" len="med"/>
          </a:ln>
          <a:effectLst/>
        </p:spPr>
      </p:cxnSp>
      <p:sp>
        <p:nvSpPr>
          <p:cNvPr id="2" name="Title 1"/>
          <p:cNvSpPr>
            <a:spLocks noGrp="1"/>
          </p:cNvSpPr>
          <p:nvPr>
            <p:ph type="title"/>
          </p:nvPr>
        </p:nvSpPr>
        <p:spPr/>
        <p:txBody>
          <a:bodyPr>
            <a:noAutofit/>
          </a:bodyPr>
          <a:lstStyle/>
          <a:p>
            <a:r>
              <a:rPr lang="en-US" dirty="0" smtClean="0"/>
              <a:t>Pipelined GPU-GPU Data Transfer (Send)</a:t>
            </a:r>
            <a:endParaRPr lang="en-US" dirty="0"/>
          </a:p>
        </p:txBody>
      </p:sp>
      <p:sp>
        <p:nvSpPr>
          <p:cNvPr id="4" name="Content Placeholder 3"/>
          <p:cNvSpPr>
            <a:spLocks noGrp="1"/>
          </p:cNvSpPr>
          <p:nvPr>
            <p:ph idx="1"/>
          </p:nvPr>
        </p:nvSpPr>
        <p:spPr>
          <a:xfrm>
            <a:off x="304800" y="1143000"/>
            <a:ext cx="4253132" cy="2213975"/>
          </a:xfrm>
        </p:spPr>
        <p:txBody>
          <a:bodyPr>
            <a:normAutofit fontScale="92500" lnSpcReduction="10000"/>
          </a:bodyPr>
          <a:lstStyle/>
          <a:p>
            <a:r>
              <a:rPr lang="en-US" dirty="0" smtClean="0"/>
              <a:t>Host Buffer instantiated during </a:t>
            </a:r>
            <a:r>
              <a:rPr lang="en-US" dirty="0" err="1" smtClean="0"/>
              <a:t>MPI_Init</a:t>
            </a:r>
            <a:r>
              <a:rPr lang="en-US" dirty="0" smtClean="0"/>
              <a:t> and destroyed during </a:t>
            </a:r>
            <a:r>
              <a:rPr lang="en-US" dirty="0" err="1" smtClean="0"/>
              <a:t>MPI_Finalize</a:t>
            </a:r>
            <a:endParaRPr lang="en-US" dirty="0" smtClean="0"/>
          </a:p>
          <a:p>
            <a:pPr lvl="1"/>
            <a:r>
              <a:rPr lang="en-US" dirty="0" err="1" smtClean="0"/>
              <a:t>OpenCL</a:t>
            </a:r>
            <a:r>
              <a:rPr lang="en-US" dirty="0" smtClean="0"/>
              <a:t> buffers handled differently from CUDA</a:t>
            </a:r>
          </a:p>
          <a:p>
            <a:r>
              <a:rPr lang="en-US" dirty="0" smtClean="0"/>
              <a:t>Classic n-buffering technique</a:t>
            </a:r>
          </a:p>
          <a:p>
            <a:r>
              <a:rPr lang="en-US" dirty="0" smtClean="0"/>
              <a:t>Intercepted the MPI progress engine</a:t>
            </a:r>
          </a:p>
        </p:txBody>
      </p:sp>
      <p:graphicFrame>
        <p:nvGraphicFramePr>
          <p:cNvPr id="5" name="Table 4"/>
          <p:cNvGraphicFramePr>
            <a:graphicFrameLocks noGrp="1"/>
          </p:cNvGraphicFramePr>
          <p:nvPr/>
        </p:nvGraphicFramePr>
        <p:xfrm>
          <a:off x="5008114" y="1242252"/>
          <a:ext cx="3470031" cy="370840"/>
        </p:xfrm>
        <a:graphic>
          <a:graphicData uri="http://schemas.openxmlformats.org/drawingml/2006/table">
            <a:tbl>
              <a:tblPr>
                <a:tableStyleId>{5940675A-B579-460E-94D1-54222C63F5DA}</a:tableStyleId>
              </a:tblPr>
              <a:tblGrid>
                <a:gridCol w="385559"/>
                <a:gridCol w="385559"/>
                <a:gridCol w="385559"/>
                <a:gridCol w="385559"/>
                <a:gridCol w="385559"/>
                <a:gridCol w="385559"/>
                <a:gridCol w="385559"/>
                <a:gridCol w="385559"/>
                <a:gridCol w="385559"/>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6" name="Cloud 5"/>
          <p:cNvSpPr/>
          <p:nvPr/>
        </p:nvSpPr>
        <p:spPr bwMode="auto">
          <a:xfrm>
            <a:off x="5148773" y="2630667"/>
            <a:ext cx="3230896" cy="1941342"/>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aphicFrame>
        <p:nvGraphicFramePr>
          <p:cNvPr id="7" name="Table 6"/>
          <p:cNvGraphicFramePr>
            <a:graphicFrameLocks noGrp="1"/>
          </p:cNvGraphicFramePr>
          <p:nvPr/>
        </p:nvGraphicFramePr>
        <p:xfrm>
          <a:off x="5739618" y="3117948"/>
          <a:ext cx="393896" cy="370840"/>
        </p:xfrm>
        <a:graphic>
          <a:graphicData uri="http://schemas.openxmlformats.org/drawingml/2006/table">
            <a:tbl>
              <a:tblPr>
                <a:tableStyleId>{5940675A-B579-460E-94D1-54222C63F5DA}</a:tableStyleId>
              </a:tblPr>
              <a:tblGrid>
                <a:gridCol w="393896"/>
              </a:tblGrid>
              <a:tr h="370840">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6412534" y="3270348"/>
          <a:ext cx="393896" cy="370840"/>
        </p:xfrm>
        <a:graphic>
          <a:graphicData uri="http://schemas.openxmlformats.org/drawingml/2006/table">
            <a:tbl>
              <a:tblPr>
                <a:tableStyleId>{5940675A-B579-460E-94D1-54222C63F5DA}</a:tableStyleId>
              </a:tblPr>
              <a:tblGrid>
                <a:gridCol w="393896"/>
              </a:tblGrid>
              <a:tr h="370840">
                <a:tc>
                  <a:txBody>
                    <a:bodyPr/>
                    <a:lstStyle/>
                    <a:p>
                      <a:endParaRPr lang="en-US" dirty="0"/>
                    </a:p>
                  </a:txBody>
                  <a:tcPr/>
                </a:tc>
              </a:tr>
            </a:tbl>
          </a:graphicData>
        </a:graphic>
      </p:graphicFrame>
      <p:graphicFrame>
        <p:nvGraphicFramePr>
          <p:cNvPr id="9" name="Table 8"/>
          <p:cNvGraphicFramePr>
            <a:graphicFrameLocks noGrp="1"/>
          </p:cNvGraphicFramePr>
          <p:nvPr/>
        </p:nvGraphicFramePr>
        <p:xfrm>
          <a:off x="7113586" y="2916300"/>
          <a:ext cx="393896" cy="370840"/>
        </p:xfrm>
        <a:graphic>
          <a:graphicData uri="http://schemas.openxmlformats.org/drawingml/2006/table">
            <a:tbl>
              <a:tblPr>
                <a:tableStyleId>{5940675A-B579-460E-94D1-54222C63F5DA}</a:tableStyleId>
              </a:tblPr>
              <a:tblGrid>
                <a:gridCol w="393896"/>
              </a:tblGrid>
              <a:tr h="370840">
                <a:tc>
                  <a:txBody>
                    <a:bodyPr/>
                    <a:lstStyle/>
                    <a:p>
                      <a:endParaRPr lang="en-US" dirty="0"/>
                    </a:p>
                  </a:txBody>
                  <a:tcPr/>
                </a:tc>
              </a:tr>
            </a:tbl>
          </a:graphicData>
        </a:graphic>
      </p:graphicFrame>
      <p:graphicFrame>
        <p:nvGraphicFramePr>
          <p:cNvPr id="10" name="Table 9"/>
          <p:cNvGraphicFramePr>
            <a:graphicFrameLocks noGrp="1"/>
          </p:cNvGraphicFramePr>
          <p:nvPr/>
        </p:nvGraphicFramePr>
        <p:xfrm>
          <a:off x="7265986" y="3462604"/>
          <a:ext cx="393896" cy="370840"/>
        </p:xfrm>
        <a:graphic>
          <a:graphicData uri="http://schemas.openxmlformats.org/drawingml/2006/table">
            <a:tbl>
              <a:tblPr>
                <a:tableStyleId>{5940675A-B579-460E-94D1-54222C63F5DA}</a:tableStyleId>
              </a:tblPr>
              <a:tblGrid>
                <a:gridCol w="393896"/>
              </a:tblGrid>
              <a:tr h="370840">
                <a:tc>
                  <a:txBody>
                    <a:bodyPr/>
                    <a:lstStyle/>
                    <a:p>
                      <a:endParaRPr lang="en-US" dirty="0"/>
                    </a:p>
                  </a:txBody>
                  <a:tcPr/>
                </a:tc>
              </a:tr>
            </a:tbl>
          </a:graphicData>
        </a:graphic>
      </p:graphicFrame>
      <p:graphicFrame>
        <p:nvGraphicFramePr>
          <p:cNvPr id="11" name="Table 10"/>
          <p:cNvGraphicFramePr>
            <a:graphicFrameLocks noGrp="1"/>
          </p:cNvGraphicFramePr>
          <p:nvPr/>
        </p:nvGraphicFramePr>
        <p:xfrm>
          <a:off x="6053790" y="3826024"/>
          <a:ext cx="393896" cy="370840"/>
        </p:xfrm>
        <a:graphic>
          <a:graphicData uri="http://schemas.openxmlformats.org/drawingml/2006/table">
            <a:tbl>
              <a:tblPr>
                <a:tableStyleId>{5940675A-B579-460E-94D1-54222C63F5DA}</a:tableStyleId>
              </a:tblPr>
              <a:tblGrid>
                <a:gridCol w="393896"/>
              </a:tblGrid>
              <a:tr h="370840">
                <a:tc>
                  <a:txBody>
                    <a:bodyPr/>
                    <a:lstStyle/>
                    <a:p>
                      <a:endParaRPr lang="en-US" dirty="0"/>
                    </a:p>
                  </a:txBody>
                  <a:tcPr/>
                </a:tc>
              </a:tr>
            </a:tbl>
          </a:graphicData>
        </a:graphic>
      </p:graphicFrame>
      <p:cxnSp>
        <p:nvCxnSpPr>
          <p:cNvPr id="16" name="Straight Arrow Connector 15"/>
          <p:cNvCxnSpPr/>
          <p:nvPr/>
        </p:nvCxnSpPr>
        <p:spPr bwMode="auto">
          <a:xfrm rot="5400000">
            <a:off x="4732400" y="4671449"/>
            <a:ext cx="2417691" cy="1588"/>
          </a:xfrm>
          <a:prstGeom prst="straightConnector1">
            <a:avLst/>
          </a:prstGeom>
          <a:noFill/>
          <a:ln w="9525" cap="flat" cmpd="sng" algn="ctr">
            <a:solidFill>
              <a:schemeClr val="tx1"/>
            </a:solidFill>
            <a:prstDash val="lgDash"/>
            <a:round/>
            <a:headEnd type="none" w="med" len="med"/>
            <a:tailEnd type="arrow"/>
          </a:ln>
          <a:effectLst/>
        </p:spPr>
      </p:cxnSp>
      <p:cxnSp>
        <p:nvCxnSpPr>
          <p:cNvPr id="17" name="Straight Arrow Connector 16"/>
          <p:cNvCxnSpPr/>
          <p:nvPr/>
        </p:nvCxnSpPr>
        <p:spPr bwMode="auto">
          <a:xfrm rot="5400000">
            <a:off x="5405316" y="4866053"/>
            <a:ext cx="2417691" cy="1588"/>
          </a:xfrm>
          <a:prstGeom prst="straightConnector1">
            <a:avLst/>
          </a:prstGeom>
          <a:noFill/>
          <a:ln w="9525" cap="flat" cmpd="sng" algn="ctr">
            <a:solidFill>
              <a:schemeClr val="tx1"/>
            </a:solidFill>
            <a:prstDash val="lgDash"/>
            <a:round/>
            <a:headEnd type="none" w="med" len="med"/>
            <a:tailEnd type="arrow"/>
          </a:ln>
          <a:effectLst/>
        </p:spPr>
      </p:cxnSp>
      <p:cxnSp>
        <p:nvCxnSpPr>
          <p:cNvPr id="18" name="Straight Arrow Connector 17"/>
          <p:cNvCxnSpPr/>
          <p:nvPr/>
        </p:nvCxnSpPr>
        <p:spPr bwMode="auto">
          <a:xfrm rot="5400000">
            <a:off x="5460803" y="4993450"/>
            <a:ext cx="1575182" cy="1589"/>
          </a:xfrm>
          <a:prstGeom prst="straightConnector1">
            <a:avLst/>
          </a:prstGeom>
          <a:noFill/>
          <a:ln w="9525" cap="flat" cmpd="sng" algn="ctr">
            <a:solidFill>
              <a:schemeClr val="tx1"/>
            </a:solidFill>
            <a:prstDash val="lgDash"/>
            <a:round/>
            <a:headEnd type="none" w="med" len="med"/>
            <a:tailEnd type="arrow"/>
          </a:ln>
          <a:effectLst/>
        </p:spPr>
      </p:cxnSp>
      <p:cxnSp>
        <p:nvCxnSpPr>
          <p:cNvPr id="20" name="Straight Arrow Connector 19"/>
          <p:cNvCxnSpPr/>
          <p:nvPr/>
        </p:nvCxnSpPr>
        <p:spPr bwMode="auto">
          <a:xfrm rot="5400000">
            <a:off x="5979756" y="4526073"/>
            <a:ext cx="2417691" cy="1588"/>
          </a:xfrm>
          <a:prstGeom prst="straightConnector1">
            <a:avLst/>
          </a:prstGeom>
          <a:noFill/>
          <a:ln w="9525" cap="flat" cmpd="sng" algn="ctr">
            <a:solidFill>
              <a:schemeClr val="tx1"/>
            </a:solidFill>
            <a:prstDash val="lgDash"/>
            <a:round/>
            <a:headEnd type="none" w="med" len="med"/>
            <a:tailEnd type="arrow"/>
          </a:ln>
          <a:effectLst/>
        </p:spPr>
      </p:cxnSp>
      <p:cxnSp>
        <p:nvCxnSpPr>
          <p:cNvPr id="21" name="Straight Arrow Connector 20"/>
          <p:cNvCxnSpPr/>
          <p:nvPr/>
        </p:nvCxnSpPr>
        <p:spPr bwMode="auto">
          <a:xfrm rot="5400000">
            <a:off x="6244700" y="5044241"/>
            <a:ext cx="2417691" cy="1588"/>
          </a:xfrm>
          <a:prstGeom prst="straightConnector1">
            <a:avLst/>
          </a:prstGeom>
          <a:noFill/>
          <a:ln w="9525" cap="flat" cmpd="sng" algn="ctr">
            <a:solidFill>
              <a:schemeClr val="tx1"/>
            </a:solidFill>
            <a:prstDash val="lgDash"/>
            <a:round/>
            <a:headEnd type="none" w="med" len="med"/>
            <a:tailEnd type="arrow"/>
          </a:ln>
          <a:effectLst/>
        </p:spPr>
      </p:cxnSp>
      <p:cxnSp>
        <p:nvCxnSpPr>
          <p:cNvPr id="27" name="Straight Connector 26"/>
          <p:cNvCxnSpPr/>
          <p:nvPr/>
        </p:nvCxnSpPr>
        <p:spPr bwMode="auto">
          <a:xfrm flipV="1">
            <a:off x="4628272" y="5219114"/>
            <a:ext cx="4403188" cy="0"/>
          </a:xfrm>
          <a:prstGeom prst="line">
            <a:avLst/>
          </a:prstGeom>
          <a:noFill/>
          <a:ln w="9525" cap="flat" cmpd="sng" algn="ctr">
            <a:solidFill>
              <a:schemeClr val="tx1">
                <a:lumMod val="50000"/>
              </a:schemeClr>
            </a:solidFill>
            <a:prstDash val="solid"/>
            <a:round/>
            <a:headEnd type="none" w="med" len="med"/>
            <a:tailEnd type="none" w="med" len="med"/>
          </a:ln>
          <a:effectLst/>
        </p:spPr>
      </p:cxnSp>
      <p:sp>
        <p:nvSpPr>
          <p:cNvPr id="28" name="TextBox 27"/>
          <p:cNvSpPr txBox="1"/>
          <p:nvPr/>
        </p:nvSpPr>
        <p:spPr>
          <a:xfrm>
            <a:off x="7732541" y="1758453"/>
            <a:ext cx="1417824" cy="369332"/>
          </a:xfrm>
          <a:prstGeom prst="rect">
            <a:avLst/>
          </a:prstGeom>
          <a:noFill/>
        </p:spPr>
        <p:txBody>
          <a:bodyPr wrap="none" rtlCol="0">
            <a:spAutoFit/>
          </a:bodyPr>
          <a:lstStyle/>
          <a:p>
            <a:pPr algn="r"/>
            <a:r>
              <a:rPr lang="en-US" dirty="0" smtClean="0"/>
              <a:t>GPU (Device)</a:t>
            </a:r>
            <a:endParaRPr lang="en-US" dirty="0"/>
          </a:p>
        </p:txBody>
      </p:sp>
      <p:sp>
        <p:nvSpPr>
          <p:cNvPr id="30" name="TextBox 29"/>
          <p:cNvSpPr txBox="1"/>
          <p:nvPr/>
        </p:nvSpPr>
        <p:spPr>
          <a:xfrm>
            <a:off x="7876108" y="4849782"/>
            <a:ext cx="1198405" cy="369332"/>
          </a:xfrm>
          <a:prstGeom prst="rect">
            <a:avLst/>
          </a:prstGeom>
          <a:noFill/>
        </p:spPr>
        <p:txBody>
          <a:bodyPr wrap="none" rtlCol="0">
            <a:spAutoFit/>
          </a:bodyPr>
          <a:lstStyle/>
          <a:p>
            <a:pPr algn="r"/>
            <a:r>
              <a:rPr lang="en-US" dirty="0" smtClean="0"/>
              <a:t>CPU (Host)</a:t>
            </a:r>
            <a:endParaRPr lang="en-US" dirty="0"/>
          </a:p>
        </p:txBody>
      </p:sp>
      <p:sp>
        <p:nvSpPr>
          <p:cNvPr id="31" name="TextBox 30"/>
          <p:cNvSpPr txBox="1"/>
          <p:nvPr/>
        </p:nvSpPr>
        <p:spPr>
          <a:xfrm>
            <a:off x="8078110" y="5227270"/>
            <a:ext cx="994055" cy="369332"/>
          </a:xfrm>
          <a:prstGeom prst="rect">
            <a:avLst/>
          </a:prstGeom>
          <a:noFill/>
        </p:spPr>
        <p:txBody>
          <a:bodyPr wrap="none" rtlCol="0">
            <a:spAutoFit/>
          </a:bodyPr>
          <a:lstStyle/>
          <a:p>
            <a:pPr algn="r"/>
            <a:r>
              <a:rPr lang="en-US" dirty="0" smtClean="0"/>
              <a:t>Network</a:t>
            </a:r>
            <a:endParaRPr lang="en-US" dirty="0"/>
          </a:p>
        </p:txBody>
      </p:sp>
      <p:sp>
        <p:nvSpPr>
          <p:cNvPr id="33" name="TextBox 32"/>
          <p:cNvSpPr txBox="1"/>
          <p:nvPr/>
        </p:nvSpPr>
        <p:spPr>
          <a:xfrm>
            <a:off x="7873760" y="2146378"/>
            <a:ext cx="1198405" cy="369332"/>
          </a:xfrm>
          <a:prstGeom prst="rect">
            <a:avLst/>
          </a:prstGeom>
          <a:noFill/>
        </p:spPr>
        <p:txBody>
          <a:bodyPr wrap="none" rtlCol="0">
            <a:spAutoFit/>
          </a:bodyPr>
          <a:lstStyle/>
          <a:p>
            <a:pPr algn="r"/>
            <a:r>
              <a:rPr lang="en-US" dirty="0" smtClean="0"/>
              <a:t>CPU (Host)</a:t>
            </a:r>
            <a:endParaRPr lang="en-US" dirty="0"/>
          </a:p>
        </p:txBody>
      </p:sp>
      <p:sp>
        <p:nvSpPr>
          <p:cNvPr id="24" name="Up-Down Arrow 23"/>
          <p:cNvSpPr/>
          <p:nvPr/>
        </p:nvSpPr>
        <p:spPr bwMode="auto">
          <a:xfrm>
            <a:off x="6535624" y="1601356"/>
            <a:ext cx="484632" cy="1041031"/>
          </a:xfrm>
          <a:prstGeom prst="upDownArrow">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6" name="Up-Down Arrow 25"/>
          <p:cNvSpPr/>
          <p:nvPr/>
        </p:nvSpPr>
        <p:spPr bwMode="auto">
          <a:xfrm>
            <a:off x="7099518" y="1601356"/>
            <a:ext cx="484632" cy="1041031"/>
          </a:xfrm>
          <a:prstGeom prst="upDownArrow">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9" name="Up-Down Arrow 28"/>
          <p:cNvSpPr/>
          <p:nvPr/>
        </p:nvSpPr>
        <p:spPr bwMode="auto">
          <a:xfrm>
            <a:off x="5971730" y="1601356"/>
            <a:ext cx="484632" cy="1041031"/>
          </a:xfrm>
          <a:prstGeom prst="upDownArrow">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5" name="TextBox 34"/>
          <p:cNvSpPr txBox="1"/>
          <p:nvPr/>
        </p:nvSpPr>
        <p:spPr>
          <a:xfrm>
            <a:off x="5008093" y="881828"/>
            <a:ext cx="1225015" cy="369332"/>
          </a:xfrm>
          <a:prstGeom prst="rect">
            <a:avLst/>
          </a:prstGeom>
          <a:noFill/>
        </p:spPr>
        <p:txBody>
          <a:bodyPr wrap="none" rtlCol="0">
            <a:spAutoFit/>
          </a:bodyPr>
          <a:lstStyle/>
          <a:p>
            <a:r>
              <a:rPr lang="en-US" dirty="0" smtClean="0"/>
              <a:t>GPU Buffer</a:t>
            </a:r>
            <a:endParaRPr lang="en-US" dirty="0"/>
          </a:p>
        </p:txBody>
      </p:sp>
      <p:sp>
        <p:nvSpPr>
          <p:cNvPr id="36" name="TextBox 35"/>
          <p:cNvSpPr txBox="1"/>
          <p:nvPr/>
        </p:nvSpPr>
        <p:spPr>
          <a:xfrm>
            <a:off x="4628272" y="2260597"/>
            <a:ext cx="1231427" cy="646331"/>
          </a:xfrm>
          <a:prstGeom prst="rect">
            <a:avLst/>
          </a:prstGeom>
          <a:noFill/>
        </p:spPr>
        <p:txBody>
          <a:bodyPr wrap="none" rtlCol="0">
            <a:spAutoFit/>
          </a:bodyPr>
          <a:lstStyle/>
          <a:p>
            <a:r>
              <a:rPr lang="en-US" dirty="0" smtClean="0"/>
              <a:t>Host side </a:t>
            </a:r>
          </a:p>
          <a:p>
            <a:r>
              <a:rPr lang="en-US" dirty="0" smtClean="0"/>
              <a:t>Buffer pool</a:t>
            </a:r>
            <a:endParaRPr lang="en-US" dirty="0"/>
          </a:p>
        </p:txBody>
      </p:sp>
      <p:sp>
        <p:nvSpPr>
          <p:cNvPr id="37" name="Slide Number Placeholder 36"/>
          <p:cNvSpPr>
            <a:spLocks noGrp="1"/>
          </p:cNvSpPr>
          <p:nvPr>
            <p:ph type="sldNum" sz="quarter" idx="12"/>
          </p:nvPr>
        </p:nvSpPr>
        <p:spPr/>
        <p:txBody>
          <a:bodyPr/>
          <a:lstStyle/>
          <a:p>
            <a:fld id="{B6F15528-21DE-4FAA-801E-634DDDAF4B2B}" type="slidenum">
              <a:rPr lang="en-US" smtClean="0"/>
              <a:pPr/>
              <a:t>13</a:t>
            </a:fld>
            <a:endParaRPr lang="en-US"/>
          </a:p>
        </p:txBody>
      </p:sp>
      <p:sp>
        <p:nvSpPr>
          <p:cNvPr id="39" name="Footer Placeholder 38"/>
          <p:cNvSpPr>
            <a:spLocks noGrp="1"/>
          </p:cNvSpPr>
          <p:nvPr>
            <p:ph type="ftr" sz="quarter" idx="11"/>
          </p:nvPr>
        </p:nvSpPr>
        <p:spPr/>
        <p:txBody>
          <a:bodyPr/>
          <a:lstStyle/>
          <a:p>
            <a:r>
              <a:rPr lang="en-US" dirty="0" smtClean="0"/>
              <a:t>Contact: Ashwin M. Aji (aaji@cs.vt.edu)</a:t>
            </a:r>
            <a:endParaRPr lang="en-US" dirty="0"/>
          </a:p>
        </p:txBody>
      </p:sp>
      <p:sp>
        <p:nvSpPr>
          <p:cNvPr id="38" name="Rectangle 37"/>
          <p:cNvSpPr/>
          <p:nvPr/>
        </p:nvSpPr>
        <p:spPr bwMode="auto">
          <a:xfrm>
            <a:off x="76200" y="3962400"/>
            <a:ext cx="2133600" cy="228600"/>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0" name="Rectangle 39"/>
          <p:cNvSpPr/>
          <p:nvPr/>
        </p:nvSpPr>
        <p:spPr bwMode="auto">
          <a:xfrm>
            <a:off x="2209800" y="4267200"/>
            <a:ext cx="2133600" cy="22860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1" name="Rectangle 40"/>
          <p:cNvSpPr/>
          <p:nvPr/>
        </p:nvSpPr>
        <p:spPr bwMode="auto">
          <a:xfrm>
            <a:off x="76200" y="5105400"/>
            <a:ext cx="640080" cy="228600"/>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2" name="Rectangle 41"/>
          <p:cNvSpPr/>
          <p:nvPr/>
        </p:nvSpPr>
        <p:spPr bwMode="auto">
          <a:xfrm>
            <a:off x="773430" y="5410200"/>
            <a:ext cx="640080" cy="22860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3" name="Rectangle 42"/>
          <p:cNvSpPr/>
          <p:nvPr/>
        </p:nvSpPr>
        <p:spPr bwMode="auto">
          <a:xfrm>
            <a:off x="773430" y="5105400"/>
            <a:ext cx="640080" cy="228600"/>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Rectangle 43"/>
          <p:cNvSpPr/>
          <p:nvPr/>
        </p:nvSpPr>
        <p:spPr bwMode="auto">
          <a:xfrm>
            <a:off x="1501140" y="5105400"/>
            <a:ext cx="640080" cy="228600"/>
          </a:xfrm>
          <a:prstGeom prst="rect">
            <a:avLst/>
          </a:prstGeom>
          <a:solidFill>
            <a:schemeClr val="tx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5" name="Rectangle 44"/>
          <p:cNvSpPr/>
          <p:nvPr/>
        </p:nvSpPr>
        <p:spPr bwMode="auto">
          <a:xfrm>
            <a:off x="1501140" y="5410200"/>
            <a:ext cx="640080" cy="22860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6" name="Rectangle 45"/>
          <p:cNvSpPr/>
          <p:nvPr/>
        </p:nvSpPr>
        <p:spPr bwMode="auto">
          <a:xfrm>
            <a:off x="2255520" y="5410200"/>
            <a:ext cx="640080" cy="22860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7" name="TextBox 46"/>
          <p:cNvSpPr txBox="1"/>
          <p:nvPr/>
        </p:nvSpPr>
        <p:spPr>
          <a:xfrm>
            <a:off x="76200" y="3593068"/>
            <a:ext cx="1935145" cy="369332"/>
          </a:xfrm>
          <a:prstGeom prst="rect">
            <a:avLst/>
          </a:prstGeom>
          <a:noFill/>
        </p:spPr>
        <p:txBody>
          <a:bodyPr wrap="none" rtlCol="0">
            <a:spAutoFit/>
          </a:bodyPr>
          <a:lstStyle/>
          <a:p>
            <a:r>
              <a:rPr lang="en-US" dirty="0" smtClean="0"/>
              <a:t>Without Pipelining</a:t>
            </a:r>
            <a:endParaRPr lang="en-US" dirty="0"/>
          </a:p>
        </p:txBody>
      </p:sp>
      <p:sp>
        <p:nvSpPr>
          <p:cNvPr id="48" name="TextBox 47"/>
          <p:cNvSpPr txBox="1"/>
          <p:nvPr/>
        </p:nvSpPr>
        <p:spPr>
          <a:xfrm>
            <a:off x="76200" y="4724400"/>
            <a:ext cx="1614545" cy="369332"/>
          </a:xfrm>
          <a:prstGeom prst="rect">
            <a:avLst/>
          </a:prstGeom>
          <a:noFill/>
        </p:spPr>
        <p:txBody>
          <a:bodyPr wrap="none" rtlCol="0">
            <a:spAutoFit/>
          </a:bodyPr>
          <a:lstStyle/>
          <a:p>
            <a:r>
              <a:rPr lang="en-US" dirty="0" smtClean="0"/>
              <a:t>With Pipelining</a:t>
            </a:r>
            <a:endParaRPr lang="en-US" dirty="0"/>
          </a:p>
        </p:txBody>
      </p:sp>
      <p:cxnSp>
        <p:nvCxnSpPr>
          <p:cNvPr id="50" name="Straight Arrow Connector 49"/>
          <p:cNvCxnSpPr/>
          <p:nvPr/>
        </p:nvCxnSpPr>
        <p:spPr bwMode="auto">
          <a:xfrm>
            <a:off x="152400" y="6096000"/>
            <a:ext cx="4343400" cy="0"/>
          </a:xfrm>
          <a:prstGeom prst="straightConnector1">
            <a:avLst/>
          </a:prstGeom>
          <a:noFill/>
          <a:ln w="9525" cap="flat" cmpd="sng" algn="ctr">
            <a:solidFill>
              <a:schemeClr val="tx1"/>
            </a:solidFill>
            <a:prstDash val="solid"/>
            <a:round/>
            <a:headEnd type="none" w="med" len="med"/>
            <a:tailEnd type="arrow"/>
          </a:ln>
          <a:effectLst/>
        </p:spPr>
      </p:cxnSp>
      <p:sp>
        <p:nvSpPr>
          <p:cNvPr id="51" name="TextBox 50"/>
          <p:cNvSpPr txBox="1"/>
          <p:nvPr/>
        </p:nvSpPr>
        <p:spPr>
          <a:xfrm>
            <a:off x="3733800" y="5715000"/>
            <a:ext cx="596638" cy="338554"/>
          </a:xfrm>
          <a:prstGeom prst="rect">
            <a:avLst/>
          </a:prstGeom>
          <a:noFill/>
        </p:spPr>
        <p:txBody>
          <a:bodyPr wrap="none" rtlCol="0">
            <a:spAutoFit/>
          </a:bodyPr>
          <a:lstStyle/>
          <a:p>
            <a:r>
              <a:rPr lang="en-US" sz="1600" dirty="0" smtClean="0"/>
              <a:t>Time</a:t>
            </a:r>
            <a:endParaRPr lang="en-US" sz="1600" dirty="0"/>
          </a:p>
        </p:txBody>
      </p:sp>
      <p:sp>
        <p:nvSpPr>
          <p:cNvPr id="49" name="TextBox 48"/>
          <p:cNvSpPr txBox="1"/>
          <p:nvPr/>
        </p:nvSpPr>
        <p:spPr>
          <a:xfrm>
            <a:off x="2676971" y="3124200"/>
            <a:ext cx="3952429" cy="646331"/>
          </a:xfrm>
          <a:prstGeom prst="rect">
            <a:avLst/>
          </a:prstGeom>
          <a:solidFill>
            <a:schemeClr val="bg1"/>
          </a:solidFill>
          <a:ln>
            <a:solidFill>
              <a:schemeClr val="tx2">
                <a:lumMod val="50000"/>
              </a:schemeClr>
            </a:solidFill>
          </a:ln>
        </p:spPr>
        <p:txBody>
          <a:bodyPr wrap="none" rtlCol="0">
            <a:spAutoFit/>
          </a:bodyPr>
          <a:lstStyle/>
          <a:p>
            <a:r>
              <a:rPr lang="en-US" b="1" dirty="0" smtClean="0"/>
              <a:t>29% better than manual blocking</a:t>
            </a:r>
          </a:p>
          <a:p>
            <a:r>
              <a:rPr lang="en-US" b="1" dirty="0" smtClean="0"/>
              <a:t>14.6% better than manual non-blocking</a:t>
            </a:r>
            <a:endParaRPr 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1000"/>
                                  </p:stCondLst>
                                  <p:childTnLst>
                                    <p:set>
                                      <p:cBhvr>
                                        <p:cTn id="69" dur="1" fill="hold">
                                          <p:stCondLst>
                                            <p:cond delay="0"/>
                                          </p:stCondLst>
                                        </p:cTn>
                                        <p:tgtEl>
                                          <p:spTgt spid="43"/>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1000"/>
                                  </p:stCondLst>
                                  <p:childTnLst>
                                    <p:set>
                                      <p:cBhvr>
                                        <p:cTn id="75" dur="1" fill="hold">
                                          <p:stCondLst>
                                            <p:cond delay="0"/>
                                          </p:stCondLst>
                                        </p:cTn>
                                        <p:tgtEl>
                                          <p:spTgt spid="44"/>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grpId="0" nodeType="afterEffect">
                                  <p:stCondLst>
                                    <p:cond delay="1000"/>
                                  </p:stCondLst>
                                  <p:childTnLst>
                                    <p:set>
                                      <p:cBhvr>
                                        <p:cTn id="81" dur="1" fill="hold">
                                          <p:stCondLst>
                                            <p:cond delay="0"/>
                                          </p:stCondLst>
                                        </p:cTn>
                                        <p:tgtEl>
                                          <p:spTgt spid="4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wipe(down)">
                                      <p:cBhvr>
                                        <p:cTn id="8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6" grpId="0" animBg="1"/>
      <p:bldP spid="29" grpId="0" animBg="1"/>
      <p:bldP spid="36" grpId="0"/>
      <p:bldP spid="38" grpId="0" animBg="1"/>
      <p:bldP spid="40" grpId="0" animBg="1"/>
      <p:bldP spid="41" grpId="0" animBg="1"/>
      <p:bldP spid="42" grpId="0" animBg="1"/>
      <p:bldP spid="43" grpId="0" animBg="1"/>
      <p:bldP spid="44" grpId="0" animBg="1"/>
      <p:bldP spid="45" grpId="0" animBg="1"/>
      <p:bldP spid="46" grpId="0" animBg="1"/>
      <p:bldP spid="47" grpId="0"/>
      <p:bldP spid="48" grpId="0"/>
      <p:bldP spid="51" grpId="0"/>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MPI+CUDA Communication in an Epidemiology Simulation</a:t>
            </a:r>
            <a:endParaRPr lang="en-US" dirty="0"/>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58" name="Cloud 57"/>
          <p:cNvSpPr/>
          <p:nvPr/>
        </p:nvSpPr>
        <p:spPr bwMode="auto">
          <a:xfrm>
            <a:off x="3664431" y="2916854"/>
            <a:ext cx="1894269" cy="686950"/>
          </a:xfrm>
          <a:prstGeom prst="cloud">
            <a:avLst/>
          </a:prstGeom>
          <a:noFill/>
          <a:ln w="9525" cap="flat" cmpd="sng" algn="ctr">
            <a:solidFill>
              <a:sysClr val="windowText" lastClr="000000">
                <a:lumMod val="50000"/>
              </a:sys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59" name="TextBox 58"/>
          <p:cNvSpPr txBox="1"/>
          <p:nvPr/>
        </p:nvSpPr>
        <p:spPr>
          <a:xfrm>
            <a:off x="3999142" y="3088591"/>
            <a:ext cx="1126773" cy="375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Network</a:t>
            </a:r>
            <a:endParaRPr kumimoji="0" lang="en-US" sz="2000" b="0" i="0" u="none" strike="noStrike" kern="0" cap="none" spc="0" normalizeH="0" baseline="0" noProof="0" dirty="0">
              <a:ln>
                <a:noFill/>
              </a:ln>
              <a:solidFill>
                <a:sysClr val="windowText" lastClr="000000"/>
              </a:solidFill>
              <a:effectLst/>
              <a:uLnTx/>
              <a:uFillTx/>
            </a:endParaRPr>
          </a:p>
        </p:txBody>
      </p:sp>
      <p:sp>
        <p:nvSpPr>
          <p:cNvPr id="60" name="Round Same Side Corner Rectangle 59"/>
          <p:cNvSpPr/>
          <p:nvPr/>
        </p:nvSpPr>
        <p:spPr>
          <a:xfrm>
            <a:off x="2910254" y="4161905"/>
            <a:ext cx="3402623" cy="1259408"/>
          </a:xfrm>
          <a:prstGeom prst="round2Same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err="1" smtClean="0">
                <a:ln>
                  <a:noFill/>
                </a:ln>
                <a:solidFill>
                  <a:sysClr val="windowText" lastClr="000000"/>
                </a:solidFill>
                <a:effectLst/>
                <a:uLnTx/>
                <a:uFillTx/>
                <a:latin typeface="Calibri"/>
                <a:ea typeface="+mn-ea"/>
                <a:cs typeface="+mn-cs"/>
              </a:rPr>
              <a:t>i</a:t>
            </a: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 (Host CPU)</a:t>
            </a:r>
            <a:endParaRPr kumimoji="0" lang="en-US" sz="20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61" name="Group 60"/>
          <p:cNvGrpSpPr/>
          <p:nvPr/>
        </p:nvGrpSpPr>
        <p:grpSpPr>
          <a:xfrm>
            <a:off x="3068515" y="4571616"/>
            <a:ext cx="3086100" cy="228983"/>
            <a:chOff x="533400" y="1307368"/>
            <a:chExt cx="2971800" cy="304800"/>
          </a:xfrm>
        </p:grpSpPr>
        <p:sp>
          <p:nvSpPr>
            <p:cNvPr id="100" name="Flowchart: Document 99"/>
            <p:cNvSpPr/>
            <p:nvPr/>
          </p:nvSpPr>
          <p:spPr>
            <a:xfrm>
              <a:off x="533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1" name="Flowchart: Document 100"/>
            <p:cNvSpPr/>
            <p:nvPr/>
          </p:nvSpPr>
          <p:spPr>
            <a:xfrm>
              <a:off x="914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2" name="Flowchart: Document 101"/>
            <p:cNvSpPr/>
            <p:nvPr/>
          </p:nvSpPr>
          <p:spPr>
            <a:xfrm>
              <a:off x="1295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3" name="Flowchart: Document 102"/>
            <p:cNvSpPr/>
            <p:nvPr/>
          </p:nvSpPr>
          <p:spPr>
            <a:xfrm>
              <a:off x="1676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4" name="Flowchart: Document 103"/>
            <p:cNvSpPr/>
            <p:nvPr/>
          </p:nvSpPr>
          <p:spPr>
            <a:xfrm>
              <a:off x="2057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5" name="Flowchart: Document 104"/>
            <p:cNvSpPr/>
            <p:nvPr/>
          </p:nvSpPr>
          <p:spPr>
            <a:xfrm>
              <a:off x="2438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6" name="Flowchart: Document 13"/>
            <p:cNvSpPr/>
            <p:nvPr/>
          </p:nvSpPr>
          <p:spPr>
            <a:xfrm>
              <a:off x="2819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7" name="Flowchart: Document 14"/>
            <p:cNvSpPr/>
            <p:nvPr/>
          </p:nvSpPr>
          <p:spPr>
            <a:xfrm>
              <a:off x="3200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2" name="Round Same Side Corner Rectangle 61"/>
          <p:cNvSpPr/>
          <p:nvPr/>
        </p:nvSpPr>
        <p:spPr>
          <a:xfrm rot="10800000">
            <a:off x="2910255" y="5707540"/>
            <a:ext cx="3402623" cy="400722"/>
          </a:xfrm>
          <a:prstGeom prst="round2SameRect">
            <a:avLst/>
          </a:prstGeom>
          <a:noFill/>
          <a:ln w="25400" cap="flat" cmpd="sng" algn="ctr">
            <a:solidFill>
              <a:sysClr val="windowText" lastClr="000000"/>
            </a:solidFill>
            <a:prstDash val="solid"/>
          </a:ln>
          <a:effectLst/>
        </p:spPr>
        <p:txBody>
          <a:bodyPr vert="horz" wrap="square"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ectangle 62"/>
          <p:cNvSpPr/>
          <p:nvPr/>
        </p:nvSpPr>
        <p:spPr>
          <a:xfrm>
            <a:off x="3783899" y="5750431"/>
            <a:ext cx="1655335" cy="3757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rPr>
              <a:t>GPU</a:t>
            </a:r>
            <a:r>
              <a:rPr kumimoji="0" lang="en-US" sz="2000" b="0" i="0" u="none" strike="noStrike" kern="0" cap="none" spc="0" normalizeH="0" baseline="-25000" noProof="0" dirty="0" err="1" smtClean="0">
                <a:ln>
                  <a:noFill/>
                </a:ln>
                <a:solidFill>
                  <a:sysClr val="windowText" lastClr="000000"/>
                </a:solidFill>
                <a:effectLst/>
                <a:uLnTx/>
                <a:uFillTx/>
              </a:rPr>
              <a:t>i</a:t>
            </a:r>
            <a:r>
              <a:rPr kumimoji="0" lang="en-US" sz="2000" b="0" i="0" u="none" strike="noStrike" kern="0" cap="none" spc="0" normalizeH="0" baseline="0" noProof="0" dirty="0" smtClean="0">
                <a:ln>
                  <a:noFill/>
                </a:ln>
                <a:solidFill>
                  <a:sysClr val="windowText" lastClr="000000"/>
                </a:solidFill>
                <a:effectLst/>
                <a:uLnTx/>
                <a:uFillTx/>
              </a:rPr>
              <a:t> (Device)</a:t>
            </a:r>
            <a:endParaRPr kumimoji="0" lang="en-US" sz="2000" b="0" i="0" u="none" strike="noStrike" kern="0" cap="none" spc="0" normalizeH="0" baseline="0" noProof="0" dirty="0">
              <a:ln>
                <a:noFill/>
              </a:ln>
              <a:solidFill>
                <a:sysClr val="windowText" lastClr="000000"/>
              </a:solidFill>
              <a:effectLst/>
              <a:uLnTx/>
              <a:uFillTx/>
            </a:endParaRPr>
          </a:p>
        </p:txBody>
      </p:sp>
      <p:sp>
        <p:nvSpPr>
          <p:cNvPr id="64" name="Rectangle 63"/>
          <p:cNvSpPr/>
          <p:nvPr/>
        </p:nvSpPr>
        <p:spPr>
          <a:xfrm>
            <a:off x="2989385" y="5020592"/>
            <a:ext cx="3244362" cy="228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a:off x="4611565" y="4734363"/>
            <a:ext cx="0" cy="286229"/>
          </a:xfrm>
          <a:prstGeom prst="straightConnector1">
            <a:avLst/>
          </a:prstGeom>
          <a:noFill/>
          <a:ln w="9525" cap="flat" cmpd="sng" algn="ctr">
            <a:solidFill>
              <a:sysClr val="windowText" lastClr="000000"/>
            </a:solidFill>
            <a:prstDash val="solid"/>
            <a:tailEnd type="arrow"/>
          </a:ln>
          <a:effectLst/>
        </p:spPr>
      </p:cxnSp>
      <p:sp>
        <p:nvSpPr>
          <p:cNvPr id="66" name="TextBox 65"/>
          <p:cNvSpPr txBox="1"/>
          <p:nvPr/>
        </p:nvSpPr>
        <p:spPr>
          <a:xfrm>
            <a:off x="6756521" y="4576982"/>
            <a:ext cx="1537601"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Packing </a:t>
            </a:r>
            <a:r>
              <a:rPr kumimoji="0" lang="en-US" sz="2000" b="1" u="none" strike="noStrike" kern="0" cap="none" spc="0" normalizeH="0" baseline="0" noProof="0" dirty="0" smtClean="0">
                <a:ln>
                  <a:noFill/>
                </a:ln>
                <a:solidFill>
                  <a:sysClr val="windowText" lastClr="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in CPU (H-H)</a:t>
            </a:r>
            <a:endParaRPr kumimoji="0" lang="en-US" sz="2000" b="1" i="0" u="none" strike="noStrike" kern="0" cap="none" spc="0" normalizeH="0" baseline="0" noProof="0" dirty="0">
              <a:ln>
                <a:noFill/>
              </a:ln>
              <a:solidFill>
                <a:sysClr val="windowText" lastClr="000000"/>
              </a:solidFill>
              <a:effectLst/>
              <a:uLnTx/>
              <a:uFillTx/>
            </a:endParaRPr>
          </a:p>
        </p:txBody>
      </p:sp>
      <p:cxnSp>
        <p:nvCxnSpPr>
          <p:cNvPr id="67" name="Straight Arrow Connector 66"/>
          <p:cNvCxnSpPr>
            <a:stCxn id="64" idx="2"/>
            <a:endCxn id="62" idx="1"/>
          </p:cNvCxnSpPr>
          <p:nvPr/>
        </p:nvCxnSpPr>
        <p:spPr>
          <a:xfrm>
            <a:off x="4611565" y="5249575"/>
            <a:ext cx="1" cy="457965"/>
          </a:xfrm>
          <a:prstGeom prst="straightConnector1">
            <a:avLst/>
          </a:prstGeom>
          <a:noFill/>
          <a:ln w="9525" cap="flat" cmpd="sng" algn="ctr">
            <a:solidFill>
              <a:sysClr val="windowText" lastClr="000000"/>
            </a:solidFill>
            <a:prstDash val="solid"/>
            <a:tailEnd type="arrow"/>
          </a:ln>
          <a:effectLst/>
        </p:spPr>
      </p:cxnSp>
      <p:sp>
        <p:nvSpPr>
          <p:cNvPr id="68" name="TextBox 67"/>
          <p:cNvSpPr txBox="1"/>
          <p:nvPr/>
        </p:nvSpPr>
        <p:spPr>
          <a:xfrm>
            <a:off x="4764792" y="5391090"/>
            <a:ext cx="3826689"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Copying packed data</a:t>
            </a:r>
            <a:r>
              <a:rPr kumimoji="0" lang="en-US" sz="2000" b="1" i="1" u="none" strike="noStrike" kern="0" cap="none" spc="0" normalizeH="0" baseline="0" noProof="0" dirty="0" smtClean="0">
                <a:ln>
                  <a:noFill/>
                </a:ln>
                <a:solidFill>
                  <a:sysClr val="windowText" lastClr="000000"/>
                </a:solidFill>
                <a:effectLst/>
                <a:uLnTx/>
                <a:uFillTx/>
              </a:rPr>
              <a:t> </a:t>
            </a:r>
            <a:r>
              <a:rPr kumimoji="0" lang="en-US" sz="2000" b="1" i="0" u="none" strike="noStrike" kern="0" cap="none" spc="0" normalizeH="0" baseline="0" noProof="0" dirty="0" smtClean="0">
                <a:ln>
                  <a:noFill/>
                </a:ln>
                <a:solidFill>
                  <a:sysClr val="windowText" lastClr="000000"/>
                </a:solidFill>
                <a:effectLst/>
                <a:uLnTx/>
                <a:uFillTx/>
              </a:rPr>
              <a:t>to GPU (H-D)</a:t>
            </a:r>
            <a:endParaRPr kumimoji="0" lang="en-US" sz="2000" b="1" i="0" u="none" strike="noStrike" kern="0" cap="none" spc="0" normalizeH="0" baseline="0" noProof="0" dirty="0">
              <a:ln>
                <a:noFill/>
              </a:ln>
              <a:solidFill>
                <a:sysClr val="windowText" lastClr="000000"/>
              </a:solidFill>
              <a:effectLst/>
              <a:uLnTx/>
              <a:uFillTx/>
            </a:endParaRPr>
          </a:p>
        </p:txBody>
      </p:sp>
      <p:sp>
        <p:nvSpPr>
          <p:cNvPr id="98" name="Rounded Rectangle 23"/>
          <p:cNvSpPr/>
          <p:nvPr/>
        </p:nvSpPr>
        <p:spPr>
          <a:xfrm>
            <a:off x="457200" y="1600200"/>
            <a:ext cx="949569" cy="686950"/>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1</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9" name="Flowchart: Document 24"/>
          <p:cNvSpPr/>
          <p:nvPr/>
        </p:nvSpPr>
        <p:spPr>
          <a:xfrm>
            <a:off x="773723" y="1981200"/>
            <a:ext cx="316523" cy="228983"/>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6" name="Rounded Rectangle 95"/>
          <p:cNvSpPr/>
          <p:nvPr/>
        </p:nvSpPr>
        <p:spPr>
          <a:xfrm>
            <a:off x="1565031" y="1600200"/>
            <a:ext cx="949569" cy="686950"/>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2</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7" name="Flowchart: Document 96"/>
          <p:cNvSpPr/>
          <p:nvPr/>
        </p:nvSpPr>
        <p:spPr>
          <a:xfrm>
            <a:off x="1881554" y="1981200"/>
            <a:ext cx="316523" cy="228983"/>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4" name="Rounded Rectangle 93"/>
          <p:cNvSpPr/>
          <p:nvPr/>
        </p:nvSpPr>
        <p:spPr>
          <a:xfrm>
            <a:off x="2672862" y="1600200"/>
            <a:ext cx="949569" cy="686950"/>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3</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5" name="Flowchart: Document 94"/>
          <p:cNvSpPr/>
          <p:nvPr/>
        </p:nvSpPr>
        <p:spPr>
          <a:xfrm>
            <a:off x="2989385" y="1981200"/>
            <a:ext cx="316523" cy="228983"/>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2" name="Rounded Rectangle 91"/>
          <p:cNvSpPr/>
          <p:nvPr/>
        </p:nvSpPr>
        <p:spPr>
          <a:xfrm>
            <a:off x="5521569" y="1600200"/>
            <a:ext cx="949569" cy="686950"/>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i-3</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3" name="Flowchart: Document 92"/>
          <p:cNvSpPr/>
          <p:nvPr/>
        </p:nvSpPr>
        <p:spPr>
          <a:xfrm>
            <a:off x="5838092" y="1981200"/>
            <a:ext cx="316523" cy="228983"/>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Rounded Rectangle 89"/>
          <p:cNvSpPr/>
          <p:nvPr/>
        </p:nvSpPr>
        <p:spPr>
          <a:xfrm>
            <a:off x="6629400" y="1600200"/>
            <a:ext cx="949569" cy="686950"/>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i-2</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1" name="Flowchart: Document 90"/>
          <p:cNvSpPr/>
          <p:nvPr/>
        </p:nvSpPr>
        <p:spPr>
          <a:xfrm>
            <a:off x="6945923" y="1981200"/>
            <a:ext cx="316523" cy="228983"/>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8" name="Rounded Rectangle 87"/>
          <p:cNvSpPr/>
          <p:nvPr/>
        </p:nvSpPr>
        <p:spPr>
          <a:xfrm>
            <a:off x="7737231" y="1600200"/>
            <a:ext cx="949569" cy="686950"/>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i-1</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89" name="Flowchart: Document 88"/>
          <p:cNvSpPr/>
          <p:nvPr/>
        </p:nvSpPr>
        <p:spPr>
          <a:xfrm>
            <a:off x="8053754" y="1981200"/>
            <a:ext cx="316523" cy="228983"/>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TextBox 74"/>
          <p:cNvSpPr txBox="1"/>
          <p:nvPr/>
        </p:nvSpPr>
        <p:spPr>
          <a:xfrm>
            <a:off x="4001047" y="1771937"/>
            <a:ext cx="1045738" cy="4335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a:t>
            </a:r>
            <a:endParaRPr kumimoji="0" lang="en-US" sz="2400" b="1" i="0" u="none" strike="noStrike" kern="0" cap="none" spc="0" normalizeH="0" baseline="0" noProof="0" dirty="0">
              <a:ln>
                <a:noFill/>
              </a:ln>
              <a:solidFill>
                <a:sysClr val="windowText" lastClr="000000"/>
              </a:solidFill>
              <a:effectLst/>
              <a:uLnTx/>
              <a:uFillTx/>
            </a:endParaRPr>
          </a:p>
        </p:txBody>
      </p:sp>
      <p:cxnSp>
        <p:nvCxnSpPr>
          <p:cNvPr id="76" name="Straight Arrow Connector 75"/>
          <p:cNvCxnSpPr>
            <a:endCxn id="58" idx="3"/>
          </p:cNvCxnSpPr>
          <p:nvPr/>
        </p:nvCxnSpPr>
        <p:spPr>
          <a:xfrm>
            <a:off x="931985" y="2157519"/>
            <a:ext cx="3679582" cy="798611"/>
          </a:xfrm>
          <a:prstGeom prst="straightConnector1">
            <a:avLst/>
          </a:prstGeom>
          <a:noFill/>
          <a:ln w="9525" cap="flat" cmpd="sng" algn="ctr">
            <a:solidFill>
              <a:sysClr val="windowText" lastClr="000000"/>
            </a:solidFill>
            <a:prstDash val="solid"/>
            <a:tailEnd type="arrow"/>
          </a:ln>
          <a:effectLst/>
        </p:spPr>
      </p:cxnSp>
      <p:cxnSp>
        <p:nvCxnSpPr>
          <p:cNvPr id="77" name="Straight Arrow Connector 76"/>
          <p:cNvCxnSpPr>
            <a:stCxn id="97" idx="2"/>
            <a:endCxn id="58" idx="3"/>
          </p:cNvCxnSpPr>
          <p:nvPr/>
        </p:nvCxnSpPr>
        <p:spPr>
          <a:xfrm>
            <a:off x="2039816" y="2195045"/>
            <a:ext cx="2571750" cy="761086"/>
          </a:xfrm>
          <a:prstGeom prst="straightConnector1">
            <a:avLst/>
          </a:prstGeom>
          <a:noFill/>
          <a:ln w="9525" cap="flat" cmpd="sng" algn="ctr">
            <a:solidFill>
              <a:sysClr val="windowText" lastClr="000000"/>
            </a:solidFill>
            <a:prstDash val="solid"/>
            <a:tailEnd type="arrow"/>
          </a:ln>
          <a:effectLst/>
        </p:spPr>
      </p:cxnSp>
      <p:cxnSp>
        <p:nvCxnSpPr>
          <p:cNvPr id="78" name="Straight Arrow Connector 77"/>
          <p:cNvCxnSpPr>
            <a:stCxn id="95" idx="2"/>
            <a:endCxn id="58" idx="3"/>
          </p:cNvCxnSpPr>
          <p:nvPr/>
        </p:nvCxnSpPr>
        <p:spPr>
          <a:xfrm>
            <a:off x="3147647" y="2195045"/>
            <a:ext cx="1463919" cy="761086"/>
          </a:xfrm>
          <a:prstGeom prst="straightConnector1">
            <a:avLst/>
          </a:prstGeom>
          <a:noFill/>
          <a:ln w="9525" cap="flat" cmpd="sng" algn="ctr">
            <a:solidFill>
              <a:sysClr val="windowText" lastClr="000000"/>
            </a:solidFill>
            <a:prstDash val="solid"/>
            <a:tailEnd type="arrow"/>
          </a:ln>
          <a:effectLst/>
        </p:spPr>
      </p:cxnSp>
      <p:cxnSp>
        <p:nvCxnSpPr>
          <p:cNvPr id="79" name="Straight Arrow Connector 78"/>
          <p:cNvCxnSpPr>
            <a:stCxn id="93" idx="2"/>
            <a:endCxn id="58" idx="3"/>
          </p:cNvCxnSpPr>
          <p:nvPr/>
        </p:nvCxnSpPr>
        <p:spPr>
          <a:xfrm flipH="1">
            <a:off x="4611566" y="2195045"/>
            <a:ext cx="1384788" cy="761086"/>
          </a:xfrm>
          <a:prstGeom prst="straightConnector1">
            <a:avLst/>
          </a:prstGeom>
          <a:noFill/>
          <a:ln w="9525" cap="flat" cmpd="sng" algn="ctr">
            <a:solidFill>
              <a:sysClr val="windowText" lastClr="000000"/>
            </a:solidFill>
            <a:prstDash val="solid"/>
            <a:tailEnd type="arrow"/>
          </a:ln>
          <a:effectLst/>
        </p:spPr>
      </p:cxnSp>
      <p:cxnSp>
        <p:nvCxnSpPr>
          <p:cNvPr id="80" name="Straight Arrow Connector 79"/>
          <p:cNvCxnSpPr>
            <a:stCxn id="91" idx="2"/>
            <a:endCxn id="58" idx="3"/>
          </p:cNvCxnSpPr>
          <p:nvPr/>
        </p:nvCxnSpPr>
        <p:spPr>
          <a:xfrm flipH="1">
            <a:off x="4611566" y="2195045"/>
            <a:ext cx="2492619" cy="761086"/>
          </a:xfrm>
          <a:prstGeom prst="straightConnector1">
            <a:avLst/>
          </a:prstGeom>
          <a:noFill/>
          <a:ln w="9525" cap="flat" cmpd="sng" algn="ctr">
            <a:solidFill>
              <a:sysClr val="windowText" lastClr="000000"/>
            </a:solidFill>
            <a:prstDash val="solid"/>
            <a:tailEnd type="arrow"/>
          </a:ln>
          <a:effectLst/>
        </p:spPr>
      </p:cxnSp>
      <p:cxnSp>
        <p:nvCxnSpPr>
          <p:cNvPr id="81" name="Straight Arrow Connector 80"/>
          <p:cNvCxnSpPr>
            <a:stCxn id="89" idx="2"/>
            <a:endCxn id="58" idx="3"/>
          </p:cNvCxnSpPr>
          <p:nvPr/>
        </p:nvCxnSpPr>
        <p:spPr>
          <a:xfrm flipH="1">
            <a:off x="4611566" y="2195045"/>
            <a:ext cx="3600450" cy="761086"/>
          </a:xfrm>
          <a:prstGeom prst="straightConnector1">
            <a:avLst/>
          </a:prstGeom>
          <a:noFill/>
          <a:ln w="9525" cap="flat" cmpd="sng" algn="ctr">
            <a:solidFill>
              <a:sysClr val="windowText" lastClr="000000"/>
            </a:solidFill>
            <a:prstDash val="solid"/>
            <a:tailEnd type="arrow"/>
          </a:ln>
          <a:effectLst/>
        </p:spPr>
      </p:cxnSp>
      <p:sp>
        <p:nvSpPr>
          <p:cNvPr id="82" name="TextBox 81"/>
          <p:cNvSpPr txBox="1"/>
          <p:nvPr/>
        </p:nvSpPr>
        <p:spPr>
          <a:xfrm>
            <a:off x="2198077" y="2458887"/>
            <a:ext cx="4826977" cy="400110"/>
          </a:xfrm>
          <a:prstGeom prst="rect">
            <a:avLst/>
          </a:prstGeom>
          <a:solidFill>
            <a:sysClr val="window" lastClr="FFFFFF"/>
          </a:solid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Asynchronous </a:t>
            </a:r>
            <a:r>
              <a:rPr kumimoji="0" lang="en-US" sz="2000" b="1" i="0" u="none" strike="noStrike" kern="0" cap="none" spc="0" normalizeH="0" baseline="0" noProof="0" dirty="0" smtClean="0">
                <a:ln>
                  <a:noFill/>
                </a:ln>
                <a:solidFill>
                  <a:sysClr val="windowText" lastClr="000000"/>
                </a:solidFill>
                <a:effectLst/>
                <a:uLnTx/>
                <a:uFillTx/>
              </a:rPr>
              <a:t>MPI </a:t>
            </a:r>
            <a:r>
              <a:rPr kumimoji="0" lang="en-US" sz="2000" b="0" i="0" u="none" strike="noStrike" kern="0" cap="none" spc="0" normalizeH="0" baseline="0" noProof="0" dirty="0" smtClean="0">
                <a:ln>
                  <a:noFill/>
                </a:ln>
                <a:solidFill>
                  <a:sysClr val="windowText" lastClr="000000"/>
                </a:solidFill>
                <a:effectLst/>
                <a:uLnTx/>
                <a:uFillTx/>
              </a:rPr>
              <a:t>calls</a:t>
            </a:r>
            <a:endParaRPr kumimoji="0" lang="en-US" sz="2000" b="0" i="0" u="none" strike="noStrike" kern="0" cap="none" spc="0" normalizeH="0" baseline="0" noProof="0" dirty="0">
              <a:ln>
                <a:noFill/>
              </a:ln>
              <a:solidFill>
                <a:sysClr val="windowText" lastClr="000000"/>
              </a:solidFill>
              <a:effectLst/>
              <a:uLnTx/>
              <a:uFillTx/>
            </a:endParaRPr>
          </a:p>
        </p:txBody>
      </p:sp>
      <p:sp>
        <p:nvSpPr>
          <p:cNvPr id="83" name="Down Arrow 82"/>
          <p:cNvSpPr/>
          <p:nvPr/>
        </p:nvSpPr>
        <p:spPr>
          <a:xfrm>
            <a:off x="4385251" y="3603803"/>
            <a:ext cx="503272" cy="686950"/>
          </a:xfrm>
          <a:prstGeom prst="downArrow">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flipH="1">
            <a:off x="4730262" y="4805965"/>
            <a:ext cx="395654" cy="228983"/>
          </a:xfrm>
          <a:prstGeom prst="straightConnector1">
            <a:avLst/>
          </a:prstGeom>
          <a:noFill/>
          <a:ln w="9525" cap="flat" cmpd="sng" algn="ctr">
            <a:solidFill>
              <a:sysClr val="windowText" lastClr="000000"/>
            </a:solidFill>
            <a:prstDash val="solid"/>
            <a:tailEnd type="arrow"/>
          </a:ln>
          <a:effectLst/>
        </p:spPr>
      </p:cxnSp>
      <p:cxnSp>
        <p:nvCxnSpPr>
          <p:cNvPr id="85" name="Straight Arrow Connector 84"/>
          <p:cNvCxnSpPr/>
          <p:nvPr/>
        </p:nvCxnSpPr>
        <p:spPr>
          <a:xfrm>
            <a:off x="4018085" y="4805965"/>
            <a:ext cx="395654" cy="228983"/>
          </a:xfrm>
          <a:prstGeom prst="straightConnector1">
            <a:avLst/>
          </a:prstGeom>
          <a:noFill/>
          <a:ln w="9525" cap="flat" cmpd="sng" algn="ctr">
            <a:solidFill>
              <a:sysClr val="windowText" lastClr="000000"/>
            </a:solidFill>
            <a:prstDash val="solid"/>
            <a:tailEnd type="arrow"/>
          </a:ln>
          <a:effectLst/>
        </p:spPr>
      </p:cxnSp>
      <p:cxnSp>
        <p:nvCxnSpPr>
          <p:cNvPr id="86" name="Straight Arrow Connector 85"/>
          <p:cNvCxnSpPr/>
          <p:nvPr/>
        </p:nvCxnSpPr>
        <p:spPr>
          <a:xfrm flipH="1">
            <a:off x="5046785" y="4805965"/>
            <a:ext cx="633046" cy="228983"/>
          </a:xfrm>
          <a:prstGeom prst="straightConnector1">
            <a:avLst/>
          </a:prstGeom>
          <a:noFill/>
          <a:ln w="9525" cap="flat" cmpd="sng" algn="ctr">
            <a:solidFill>
              <a:sysClr val="windowText" lastClr="000000"/>
            </a:solidFill>
            <a:prstDash val="solid"/>
            <a:tailEnd type="arrow"/>
          </a:ln>
          <a:effectLst/>
        </p:spPr>
      </p:cxnSp>
      <p:cxnSp>
        <p:nvCxnSpPr>
          <p:cNvPr id="87" name="Straight Arrow Connector 86"/>
          <p:cNvCxnSpPr/>
          <p:nvPr/>
        </p:nvCxnSpPr>
        <p:spPr>
          <a:xfrm>
            <a:off x="3385038" y="4805965"/>
            <a:ext cx="633046" cy="228983"/>
          </a:xfrm>
          <a:prstGeom prst="straightConnector1">
            <a:avLst/>
          </a:prstGeom>
          <a:noFill/>
          <a:ln w="9525" cap="flat" cmpd="sng" algn="ctr">
            <a:solidFill>
              <a:sysClr val="windowText" lastClr="000000"/>
            </a:solidFill>
            <a:prstDash val="solid"/>
            <a:tailEnd type="arrow"/>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up)">
                                      <p:cBhvr>
                                        <p:cTn id="10" dur="500"/>
                                        <p:tgtEl>
                                          <p:spTgt spid="9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up)">
                                      <p:cBhvr>
                                        <p:cTn id="13" dur="500"/>
                                        <p:tgtEl>
                                          <p:spTgt spid="9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wipe(up)">
                                      <p:cBhvr>
                                        <p:cTn id="16" dur="500"/>
                                        <p:tgtEl>
                                          <p:spTgt spid="9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wipe(up)">
                                      <p:cBhvr>
                                        <p:cTn id="19" dur="500"/>
                                        <p:tgtEl>
                                          <p:spTgt spid="9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up)">
                                      <p:cBhvr>
                                        <p:cTn id="22" dur="500"/>
                                        <p:tgtEl>
                                          <p:spTgt spid="89"/>
                                        </p:tgtEl>
                                      </p:cBhvr>
                                    </p:animEffect>
                                  </p:childTnLst>
                                </p:cTn>
                              </p:par>
                              <p:par>
                                <p:cTn id="23" presetID="22" presetClass="entr" presetSubtype="1"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up)">
                                      <p:cBhvr>
                                        <p:cTn id="25" dur="500"/>
                                        <p:tgtEl>
                                          <p:spTgt spid="81"/>
                                        </p:tgtEl>
                                      </p:cBhvr>
                                    </p:animEffect>
                                  </p:childTnLst>
                                </p:cTn>
                              </p:par>
                              <p:par>
                                <p:cTn id="26" presetID="22" presetClass="entr" presetSubtype="1"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up)">
                                      <p:cBhvr>
                                        <p:cTn id="28" dur="500"/>
                                        <p:tgtEl>
                                          <p:spTgt spid="80"/>
                                        </p:tgtEl>
                                      </p:cBhvr>
                                    </p:animEffect>
                                  </p:childTnLst>
                                </p:cTn>
                              </p:par>
                              <p:par>
                                <p:cTn id="29" presetID="22" presetClass="entr" presetSubtype="1"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up)">
                                      <p:cBhvr>
                                        <p:cTn id="31" dur="500"/>
                                        <p:tgtEl>
                                          <p:spTgt spid="79"/>
                                        </p:tgtEl>
                                      </p:cBhvr>
                                    </p:animEffect>
                                  </p:childTnLst>
                                </p:cTn>
                              </p:par>
                              <p:par>
                                <p:cTn id="32" presetID="22" presetClass="entr" presetSubtype="1"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up)">
                                      <p:cBhvr>
                                        <p:cTn id="34" dur="500"/>
                                        <p:tgtEl>
                                          <p:spTgt spid="78"/>
                                        </p:tgtEl>
                                      </p:cBhvr>
                                    </p:animEffect>
                                  </p:childTnLst>
                                </p:cTn>
                              </p:par>
                              <p:par>
                                <p:cTn id="35" presetID="22" presetClass="entr" presetSubtype="1"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up)">
                                      <p:cBhvr>
                                        <p:cTn id="37" dur="500"/>
                                        <p:tgtEl>
                                          <p:spTgt spid="77"/>
                                        </p:tgtEl>
                                      </p:cBhvr>
                                    </p:animEffect>
                                  </p:childTnLst>
                                </p:cTn>
                              </p:par>
                              <p:par>
                                <p:cTn id="38" presetID="22" presetClass="entr" presetSubtype="1"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up)">
                                      <p:cBhvr>
                                        <p:cTn id="40" dur="500"/>
                                        <p:tgtEl>
                                          <p:spTgt spid="7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up)">
                                      <p:cBhvr>
                                        <p:cTn id="43" dur="500"/>
                                        <p:tgtEl>
                                          <p:spTgt spid="8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wipe(up)">
                                      <p:cBhvr>
                                        <p:cTn id="46" dur="500"/>
                                        <p:tgtEl>
                                          <p:spTgt spid="83"/>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up)">
                                      <p:cBhvr>
                                        <p:cTn id="54" dur="500"/>
                                        <p:tgtEl>
                                          <p:spTgt spid="87"/>
                                        </p:tgtEl>
                                      </p:cBhvr>
                                    </p:animEffect>
                                  </p:childTnLst>
                                </p:cTn>
                              </p:par>
                              <p:par>
                                <p:cTn id="55" presetID="22" presetClass="entr" presetSubtype="1"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up)">
                                      <p:cBhvr>
                                        <p:cTn id="57" dur="500"/>
                                        <p:tgtEl>
                                          <p:spTgt spid="85"/>
                                        </p:tgtEl>
                                      </p:cBhvr>
                                    </p:animEffect>
                                  </p:childTnLst>
                                </p:cTn>
                              </p:par>
                              <p:par>
                                <p:cTn id="58" presetID="22" presetClass="entr" presetSubtype="1" fill="hold"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up)">
                                      <p:cBhvr>
                                        <p:cTn id="60" dur="500"/>
                                        <p:tgtEl>
                                          <p:spTgt spid="65"/>
                                        </p:tgtEl>
                                      </p:cBhvr>
                                    </p:animEffect>
                                  </p:childTnLst>
                                </p:cTn>
                              </p:par>
                              <p:par>
                                <p:cTn id="61" presetID="22" presetClass="entr" presetSubtype="1"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up)">
                                      <p:cBhvr>
                                        <p:cTn id="63" dur="500"/>
                                        <p:tgtEl>
                                          <p:spTgt spid="84"/>
                                        </p:tgtEl>
                                      </p:cBhvr>
                                    </p:animEffect>
                                  </p:childTnLst>
                                </p:cTn>
                              </p:par>
                              <p:par>
                                <p:cTn id="64" presetID="22" presetClass="entr" presetSubtype="1" fill="hold"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wipe(up)">
                                      <p:cBhvr>
                                        <p:cTn id="66" dur="500"/>
                                        <p:tgtEl>
                                          <p:spTgt spid="86"/>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up)">
                                      <p:cBhvr>
                                        <p:cTn id="69" dur="500"/>
                                        <p:tgtEl>
                                          <p:spTgt spid="64"/>
                                        </p:tgtEl>
                                      </p:cBhvr>
                                    </p:animEffec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up)">
                                      <p:cBhvr>
                                        <p:cTn id="77" dur="500"/>
                                        <p:tgtEl>
                                          <p:spTgt spid="67"/>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p:bldP spid="68" grpId="0"/>
      <p:bldP spid="99" grpId="0" animBg="1"/>
      <p:bldP spid="97" grpId="0" animBg="1"/>
      <p:bldP spid="95" grpId="0" animBg="1"/>
      <p:bldP spid="93" grpId="0" animBg="1"/>
      <p:bldP spid="91" grpId="0" animBg="1"/>
      <p:bldP spid="89" grpId="0" animBg="1"/>
      <p:bldP spid="82" grpId="0" animBg="1"/>
      <p:bldP spid="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with MPI-ACC</a:t>
            </a:r>
            <a:endParaRPr lang="en-US" dirty="0"/>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57" name="Down Arrow 56"/>
          <p:cNvSpPr/>
          <p:nvPr/>
        </p:nvSpPr>
        <p:spPr>
          <a:xfrm>
            <a:off x="4385251" y="3573582"/>
            <a:ext cx="503272" cy="1296794"/>
          </a:xfrm>
          <a:prstGeom prst="downArrow">
            <a:avLst/>
          </a:prstGeom>
          <a:solidFill>
            <a:srgbClr val="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Cloud 57"/>
          <p:cNvSpPr/>
          <p:nvPr/>
        </p:nvSpPr>
        <p:spPr bwMode="auto">
          <a:xfrm>
            <a:off x="3664431" y="2896994"/>
            <a:ext cx="1894269" cy="676588"/>
          </a:xfrm>
          <a:prstGeom prst="cloud">
            <a:avLst/>
          </a:prstGeom>
          <a:noFill/>
          <a:ln w="9525" cap="flat" cmpd="sng" algn="ctr">
            <a:solidFill>
              <a:sysClr val="windowText" lastClr="000000">
                <a:lumMod val="50000"/>
              </a:sys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04" name="Rounded Rectangle 103"/>
          <p:cNvSpPr/>
          <p:nvPr/>
        </p:nvSpPr>
        <p:spPr>
          <a:xfrm>
            <a:off x="457200" y="1600200"/>
            <a:ext cx="949569" cy="676588"/>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1</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105" name="Flowchart: Document 104"/>
          <p:cNvSpPr/>
          <p:nvPr/>
        </p:nvSpPr>
        <p:spPr>
          <a:xfrm>
            <a:off x="773723" y="1984271"/>
            <a:ext cx="316523" cy="225529"/>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2" name="Rounded Rectangle 101"/>
          <p:cNvSpPr/>
          <p:nvPr/>
        </p:nvSpPr>
        <p:spPr>
          <a:xfrm>
            <a:off x="1565031" y="1600200"/>
            <a:ext cx="949569" cy="676588"/>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2</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103" name="Flowchart: Document 102"/>
          <p:cNvSpPr/>
          <p:nvPr/>
        </p:nvSpPr>
        <p:spPr>
          <a:xfrm>
            <a:off x="1881554" y="1984271"/>
            <a:ext cx="316523" cy="225529"/>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0" name="Rounded Rectangle 99"/>
          <p:cNvSpPr/>
          <p:nvPr/>
        </p:nvSpPr>
        <p:spPr>
          <a:xfrm>
            <a:off x="2672862" y="1600200"/>
            <a:ext cx="949569" cy="676588"/>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3</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101" name="Flowchart: Document 100"/>
          <p:cNvSpPr/>
          <p:nvPr/>
        </p:nvSpPr>
        <p:spPr>
          <a:xfrm>
            <a:off x="2989385" y="1984271"/>
            <a:ext cx="316523" cy="225529"/>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8" name="Rounded Rectangle 97"/>
          <p:cNvSpPr/>
          <p:nvPr/>
        </p:nvSpPr>
        <p:spPr>
          <a:xfrm>
            <a:off x="5521569" y="1600200"/>
            <a:ext cx="949569" cy="676588"/>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i-3</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9" name="Flowchart: Document 98"/>
          <p:cNvSpPr/>
          <p:nvPr/>
        </p:nvSpPr>
        <p:spPr>
          <a:xfrm>
            <a:off x="5838092" y="1984271"/>
            <a:ext cx="316523" cy="225529"/>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6" name="Rounded Rectangle 95"/>
          <p:cNvSpPr/>
          <p:nvPr/>
        </p:nvSpPr>
        <p:spPr>
          <a:xfrm>
            <a:off x="6629400" y="1600200"/>
            <a:ext cx="949569" cy="676588"/>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i-2</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7" name="Flowchart: Document 96"/>
          <p:cNvSpPr/>
          <p:nvPr/>
        </p:nvSpPr>
        <p:spPr>
          <a:xfrm>
            <a:off x="6945923" y="1984271"/>
            <a:ext cx="316523" cy="225529"/>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4" name="Rounded Rectangle 93"/>
          <p:cNvSpPr/>
          <p:nvPr/>
        </p:nvSpPr>
        <p:spPr>
          <a:xfrm>
            <a:off x="7737231" y="1600200"/>
            <a:ext cx="949569" cy="676588"/>
          </a:xfrm>
          <a:prstGeom prst="round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smtClean="0">
                <a:ln>
                  <a:noFill/>
                </a:ln>
                <a:solidFill>
                  <a:sysClr val="windowText" lastClr="000000"/>
                </a:solidFill>
                <a:effectLst/>
                <a:uLnTx/>
                <a:uFillTx/>
                <a:latin typeface="Calibri"/>
                <a:ea typeface="+mn-ea"/>
                <a:cs typeface="+mn-cs"/>
              </a:rPr>
              <a:t>i-1</a:t>
            </a:r>
            <a:endParaRPr kumimoji="0" lang="en-US" sz="2000" b="0" i="0" u="none" strike="noStrike" kern="0" cap="none" spc="0" normalizeH="0" baseline="-25000" noProof="0" dirty="0">
              <a:ln>
                <a:noFill/>
              </a:ln>
              <a:solidFill>
                <a:sysClr val="windowText" lastClr="000000"/>
              </a:solidFill>
              <a:effectLst/>
              <a:uLnTx/>
              <a:uFillTx/>
              <a:latin typeface="Calibri"/>
              <a:ea typeface="+mn-ea"/>
              <a:cs typeface="+mn-cs"/>
            </a:endParaRPr>
          </a:p>
        </p:txBody>
      </p:sp>
      <p:sp>
        <p:nvSpPr>
          <p:cNvPr id="95" name="Flowchart: Document 94"/>
          <p:cNvSpPr/>
          <p:nvPr/>
        </p:nvSpPr>
        <p:spPr>
          <a:xfrm>
            <a:off x="8053754" y="1984271"/>
            <a:ext cx="316523" cy="225529"/>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TextBox 64"/>
          <p:cNvSpPr txBox="1"/>
          <p:nvPr/>
        </p:nvSpPr>
        <p:spPr>
          <a:xfrm>
            <a:off x="4001047" y="1769347"/>
            <a:ext cx="1045738" cy="426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a:t>
            </a:r>
            <a:endParaRPr kumimoji="0" lang="en-US" sz="2400" b="1" i="0" u="none" strike="noStrike" kern="0" cap="none" spc="0" normalizeH="0" baseline="0" noProof="0" dirty="0">
              <a:ln>
                <a:noFill/>
              </a:ln>
              <a:solidFill>
                <a:sysClr val="windowText" lastClr="000000"/>
              </a:solidFill>
              <a:effectLst/>
              <a:uLnTx/>
              <a:uFillTx/>
            </a:endParaRPr>
          </a:p>
        </p:txBody>
      </p:sp>
      <p:cxnSp>
        <p:nvCxnSpPr>
          <p:cNvPr id="66" name="Straight Arrow Connector 65"/>
          <p:cNvCxnSpPr>
            <a:stCxn id="105" idx="2"/>
            <a:endCxn id="58" idx="3"/>
          </p:cNvCxnSpPr>
          <p:nvPr/>
        </p:nvCxnSpPr>
        <p:spPr>
          <a:xfrm>
            <a:off x="931985" y="2194890"/>
            <a:ext cx="3679581" cy="740789"/>
          </a:xfrm>
          <a:prstGeom prst="straightConnector1">
            <a:avLst/>
          </a:prstGeom>
          <a:noFill/>
          <a:ln w="9525" cap="flat" cmpd="sng" algn="ctr">
            <a:solidFill>
              <a:sysClr val="windowText" lastClr="000000"/>
            </a:solidFill>
            <a:prstDash val="solid"/>
            <a:tailEnd type="arrow"/>
          </a:ln>
          <a:effectLst/>
        </p:spPr>
      </p:cxnSp>
      <p:cxnSp>
        <p:nvCxnSpPr>
          <p:cNvPr id="67" name="Straight Arrow Connector 66"/>
          <p:cNvCxnSpPr>
            <a:stCxn id="103" idx="2"/>
            <a:endCxn id="58" idx="3"/>
          </p:cNvCxnSpPr>
          <p:nvPr/>
        </p:nvCxnSpPr>
        <p:spPr>
          <a:xfrm>
            <a:off x="2039816" y="2194890"/>
            <a:ext cx="2571750" cy="740789"/>
          </a:xfrm>
          <a:prstGeom prst="straightConnector1">
            <a:avLst/>
          </a:prstGeom>
          <a:noFill/>
          <a:ln w="9525" cap="flat" cmpd="sng" algn="ctr">
            <a:solidFill>
              <a:sysClr val="windowText" lastClr="000000"/>
            </a:solidFill>
            <a:prstDash val="solid"/>
            <a:tailEnd type="arrow"/>
          </a:ln>
          <a:effectLst/>
        </p:spPr>
      </p:cxnSp>
      <p:cxnSp>
        <p:nvCxnSpPr>
          <p:cNvPr id="68" name="Straight Arrow Connector 67"/>
          <p:cNvCxnSpPr>
            <a:stCxn id="101" idx="2"/>
            <a:endCxn id="58" idx="3"/>
          </p:cNvCxnSpPr>
          <p:nvPr/>
        </p:nvCxnSpPr>
        <p:spPr>
          <a:xfrm>
            <a:off x="3147647" y="2194890"/>
            <a:ext cx="1463919" cy="740789"/>
          </a:xfrm>
          <a:prstGeom prst="straightConnector1">
            <a:avLst/>
          </a:prstGeom>
          <a:noFill/>
          <a:ln w="9525" cap="flat" cmpd="sng" algn="ctr">
            <a:solidFill>
              <a:sysClr val="windowText" lastClr="000000"/>
            </a:solidFill>
            <a:prstDash val="solid"/>
            <a:tailEnd type="arrow"/>
          </a:ln>
          <a:effectLst/>
        </p:spPr>
      </p:cxnSp>
      <p:cxnSp>
        <p:nvCxnSpPr>
          <p:cNvPr id="69" name="Straight Arrow Connector 68"/>
          <p:cNvCxnSpPr>
            <a:stCxn id="99" idx="2"/>
            <a:endCxn id="58" idx="3"/>
          </p:cNvCxnSpPr>
          <p:nvPr/>
        </p:nvCxnSpPr>
        <p:spPr>
          <a:xfrm flipH="1">
            <a:off x="4611566" y="2194890"/>
            <a:ext cx="1384788" cy="740789"/>
          </a:xfrm>
          <a:prstGeom prst="straightConnector1">
            <a:avLst/>
          </a:prstGeom>
          <a:noFill/>
          <a:ln w="9525" cap="flat" cmpd="sng" algn="ctr">
            <a:solidFill>
              <a:sysClr val="windowText" lastClr="000000"/>
            </a:solidFill>
            <a:prstDash val="solid"/>
            <a:tailEnd type="arrow"/>
          </a:ln>
          <a:effectLst/>
        </p:spPr>
      </p:cxnSp>
      <p:cxnSp>
        <p:nvCxnSpPr>
          <p:cNvPr id="70" name="Straight Arrow Connector 69"/>
          <p:cNvCxnSpPr>
            <a:stCxn id="97" idx="2"/>
            <a:endCxn id="58" idx="3"/>
          </p:cNvCxnSpPr>
          <p:nvPr/>
        </p:nvCxnSpPr>
        <p:spPr>
          <a:xfrm flipH="1">
            <a:off x="4611566" y="2194890"/>
            <a:ext cx="2492619" cy="740789"/>
          </a:xfrm>
          <a:prstGeom prst="straightConnector1">
            <a:avLst/>
          </a:prstGeom>
          <a:noFill/>
          <a:ln w="9525" cap="flat" cmpd="sng" algn="ctr">
            <a:solidFill>
              <a:sysClr val="windowText" lastClr="000000"/>
            </a:solidFill>
            <a:prstDash val="solid"/>
            <a:tailEnd type="arrow"/>
          </a:ln>
          <a:effectLst/>
        </p:spPr>
      </p:cxnSp>
      <p:cxnSp>
        <p:nvCxnSpPr>
          <p:cNvPr id="71" name="Straight Arrow Connector 70"/>
          <p:cNvCxnSpPr>
            <a:stCxn id="95" idx="2"/>
            <a:endCxn id="58" idx="3"/>
          </p:cNvCxnSpPr>
          <p:nvPr/>
        </p:nvCxnSpPr>
        <p:spPr>
          <a:xfrm flipH="1">
            <a:off x="4611566" y="2194890"/>
            <a:ext cx="3600450" cy="740789"/>
          </a:xfrm>
          <a:prstGeom prst="straightConnector1">
            <a:avLst/>
          </a:prstGeom>
          <a:noFill/>
          <a:ln w="9525" cap="flat" cmpd="sng" algn="ctr">
            <a:solidFill>
              <a:sysClr val="windowText" lastClr="000000"/>
            </a:solidFill>
            <a:prstDash val="solid"/>
            <a:tailEnd type="arrow"/>
          </a:ln>
          <a:effectLst/>
        </p:spPr>
      </p:cxnSp>
      <p:sp>
        <p:nvSpPr>
          <p:cNvPr id="72" name="TextBox 71"/>
          <p:cNvSpPr txBox="1"/>
          <p:nvPr/>
        </p:nvSpPr>
        <p:spPr>
          <a:xfrm>
            <a:off x="1881554" y="2445935"/>
            <a:ext cx="5460023" cy="400110"/>
          </a:xfrm>
          <a:prstGeom prst="rect">
            <a:avLst/>
          </a:prstGeom>
          <a:solidFill>
            <a:sysClr val="window" lastClr="FFFFFF"/>
          </a:solid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Asynchronous </a:t>
            </a:r>
            <a:r>
              <a:rPr kumimoji="0" lang="en-US" sz="2000" b="1" i="0" u="none" strike="noStrike" kern="0" cap="none" spc="0" normalizeH="0" baseline="0" noProof="0" dirty="0" smtClean="0">
                <a:ln>
                  <a:noFill/>
                </a:ln>
                <a:solidFill>
                  <a:sysClr val="windowText" lastClr="000000"/>
                </a:solidFill>
                <a:effectLst/>
                <a:uLnTx/>
                <a:uFillTx/>
              </a:rPr>
              <a:t>MPI-ACC </a:t>
            </a:r>
            <a:r>
              <a:rPr kumimoji="0" lang="en-US" sz="2000" b="0" i="0" u="none" strike="noStrike" kern="0" cap="none" spc="0" normalizeH="0" baseline="0" noProof="0" dirty="0" smtClean="0">
                <a:ln>
                  <a:noFill/>
                </a:ln>
                <a:solidFill>
                  <a:sysClr val="windowText" lastClr="000000"/>
                </a:solidFill>
                <a:effectLst/>
                <a:uLnTx/>
                <a:uFillTx/>
              </a:rPr>
              <a:t>calls</a:t>
            </a:r>
            <a:endParaRPr kumimoji="0" lang="en-US" sz="2000" b="0" i="0" u="none" strike="noStrike" kern="0" cap="none" spc="0" normalizeH="0" baseline="0" noProof="0" dirty="0">
              <a:ln>
                <a:noFill/>
              </a:ln>
              <a:solidFill>
                <a:sysClr val="windowText" lastClr="000000"/>
              </a:solidFill>
              <a:effectLst/>
              <a:uLnTx/>
              <a:uFillTx/>
            </a:endParaRPr>
          </a:p>
        </p:txBody>
      </p:sp>
      <p:sp>
        <p:nvSpPr>
          <p:cNvPr id="73" name="Round Same Side Corner Rectangle 72"/>
          <p:cNvSpPr/>
          <p:nvPr/>
        </p:nvSpPr>
        <p:spPr>
          <a:xfrm>
            <a:off x="2910254" y="4137405"/>
            <a:ext cx="3402623" cy="392421"/>
          </a:xfrm>
          <a:prstGeom prst="round2SameRect">
            <a:avLst/>
          </a:prstGeom>
          <a:solidFill>
            <a:srgbClr val="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err="1" smtClean="0">
                <a:ln>
                  <a:noFill/>
                </a:ln>
                <a:solidFill>
                  <a:sysClr val="windowText" lastClr="000000"/>
                </a:solidFill>
                <a:effectLst/>
                <a:uLnTx/>
                <a:uFillTx/>
                <a:latin typeface="Calibri"/>
                <a:ea typeface="+mn-ea"/>
                <a:cs typeface="+mn-cs"/>
              </a:rPr>
              <a:t>i</a:t>
            </a: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 (Host CPU)</a:t>
            </a:r>
            <a:endParaRPr kumimoji="0" lang="en-US" sz="20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74" name="Group 50"/>
          <p:cNvGrpSpPr/>
          <p:nvPr/>
        </p:nvGrpSpPr>
        <p:grpSpPr>
          <a:xfrm>
            <a:off x="3068515" y="4924503"/>
            <a:ext cx="3086100" cy="225529"/>
            <a:chOff x="533400" y="1219200"/>
            <a:chExt cx="2971800" cy="304800"/>
          </a:xfrm>
        </p:grpSpPr>
        <p:sp>
          <p:nvSpPr>
            <p:cNvPr id="86" name="Flowchart: Document 85"/>
            <p:cNvSpPr/>
            <p:nvPr/>
          </p:nvSpPr>
          <p:spPr>
            <a:xfrm>
              <a:off x="533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Flowchart: Document 86"/>
            <p:cNvSpPr/>
            <p:nvPr/>
          </p:nvSpPr>
          <p:spPr>
            <a:xfrm>
              <a:off x="914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8" name="Flowchart: Document 87"/>
            <p:cNvSpPr/>
            <p:nvPr/>
          </p:nvSpPr>
          <p:spPr>
            <a:xfrm>
              <a:off x="1295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9" name="Flowchart: Document 88"/>
            <p:cNvSpPr/>
            <p:nvPr/>
          </p:nvSpPr>
          <p:spPr>
            <a:xfrm>
              <a:off x="1676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Flowchart: Document 89"/>
            <p:cNvSpPr/>
            <p:nvPr/>
          </p:nvSpPr>
          <p:spPr>
            <a:xfrm>
              <a:off x="2057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1" name="Flowchart: Document 90"/>
            <p:cNvSpPr/>
            <p:nvPr/>
          </p:nvSpPr>
          <p:spPr>
            <a:xfrm>
              <a:off x="2438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2" name="Flowchart: Document 91"/>
            <p:cNvSpPr/>
            <p:nvPr/>
          </p:nvSpPr>
          <p:spPr>
            <a:xfrm>
              <a:off x="2819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3" name="Flowchart: Document 92"/>
            <p:cNvSpPr/>
            <p:nvPr/>
          </p:nvSpPr>
          <p:spPr>
            <a:xfrm>
              <a:off x="3200400" y="1219200"/>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5" name="Round Same Side Corner Rectangle 74"/>
          <p:cNvSpPr/>
          <p:nvPr/>
        </p:nvSpPr>
        <p:spPr>
          <a:xfrm rot="10800000">
            <a:off x="2910255" y="4813994"/>
            <a:ext cx="3402623" cy="1238156"/>
          </a:xfrm>
          <a:prstGeom prst="round2SameRect">
            <a:avLst/>
          </a:prstGeom>
          <a:noFill/>
          <a:ln w="25400" cap="flat" cmpd="sng" algn="ctr">
            <a:solidFill>
              <a:sysClr val="windowText" lastClr="000000"/>
            </a:solidFill>
            <a:prstDash val="solid"/>
          </a:ln>
          <a:effectLst/>
        </p:spPr>
        <p:txBody>
          <a:bodyPr vert="horz" wrap="square"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6" name="Rectangle 75"/>
          <p:cNvSpPr/>
          <p:nvPr/>
        </p:nvSpPr>
        <p:spPr>
          <a:xfrm>
            <a:off x="3783899" y="5715000"/>
            <a:ext cx="1655335" cy="3700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rPr>
              <a:t>GPU</a:t>
            </a:r>
            <a:r>
              <a:rPr kumimoji="0" lang="en-US" sz="2000" b="0" i="0" u="none" strike="noStrike" kern="0" cap="none" spc="0" normalizeH="0" baseline="-25000" noProof="0" dirty="0" err="1" smtClean="0">
                <a:ln>
                  <a:noFill/>
                </a:ln>
                <a:solidFill>
                  <a:sysClr val="windowText" lastClr="000000"/>
                </a:solidFill>
                <a:effectLst/>
                <a:uLnTx/>
                <a:uFillTx/>
              </a:rPr>
              <a:t>i</a:t>
            </a:r>
            <a:r>
              <a:rPr kumimoji="0" lang="en-US" sz="2000" b="0" i="0" u="none" strike="noStrike" kern="0" cap="none" spc="0" normalizeH="0" baseline="0" noProof="0" dirty="0" smtClean="0">
                <a:ln>
                  <a:noFill/>
                </a:ln>
                <a:solidFill>
                  <a:sysClr val="windowText" lastClr="000000"/>
                </a:solidFill>
                <a:effectLst/>
                <a:uLnTx/>
                <a:uFillTx/>
              </a:rPr>
              <a:t> (Device)</a:t>
            </a:r>
            <a:endParaRPr kumimoji="0" lang="en-US" sz="2000" b="0" i="0" u="none" strike="noStrike" kern="0" cap="none" spc="0" normalizeH="0" baseline="0" noProof="0" dirty="0">
              <a:ln>
                <a:noFill/>
              </a:ln>
              <a:solidFill>
                <a:sysClr val="windowText" lastClr="000000"/>
              </a:solidFill>
              <a:effectLst/>
              <a:uLnTx/>
              <a:uFillTx/>
            </a:endParaRPr>
          </a:p>
        </p:txBody>
      </p:sp>
      <p:sp>
        <p:nvSpPr>
          <p:cNvPr id="77" name="Rectangle 76"/>
          <p:cNvSpPr/>
          <p:nvPr/>
        </p:nvSpPr>
        <p:spPr>
          <a:xfrm>
            <a:off x="2989386" y="5431944"/>
            <a:ext cx="3244362" cy="22552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8" name="Straight Arrow Connector 77"/>
          <p:cNvCxnSpPr/>
          <p:nvPr/>
        </p:nvCxnSpPr>
        <p:spPr>
          <a:xfrm>
            <a:off x="4651132" y="5150032"/>
            <a:ext cx="0" cy="281912"/>
          </a:xfrm>
          <a:prstGeom prst="straightConnector1">
            <a:avLst/>
          </a:prstGeom>
          <a:noFill/>
          <a:ln w="9525" cap="flat" cmpd="sng" algn="ctr">
            <a:solidFill>
              <a:sysClr val="windowText" lastClr="000000"/>
            </a:solidFill>
            <a:prstDash val="solid"/>
            <a:tailEnd type="arrow"/>
          </a:ln>
          <a:effectLst/>
        </p:spPr>
      </p:cxnSp>
      <p:sp>
        <p:nvSpPr>
          <p:cNvPr id="79" name="TextBox 78"/>
          <p:cNvSpPr txBox="1"/>
          <p:nvPr/>
        </p:nvSpPr>
        <p:spPr>
          <a:xfrm>
            <a:off x="5105100" y="3429000"/>
            <a:ext cx="1972014"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ysClr val="windowText" lastClr="000000"/>
                </a:solidFill>
                <a:effectLst/>
                <a:uLnTx/>
                <a:uFillTx/>
              </a:rPr>
              <a:t>Pipelined</a:t>
            </a:r>
            <a:r>
              <a:rPr kumimoji="0" lang="en-US" sz="2000" b="0" i="0" u="none" strike="noStrike" kern="0" cap="none" spc="0" normalizeH="0" baseline="0" noProof="0" dirty="0" smtClean="0">
                <a:ln>
                  <a:noFill/>
                </a:ln>
                <a:solidFill>
                  <a:sysClr val="windowText" lastClr="000000"/>
                </a:solidFill>
                <a:effectLst/>
                <a:uLnTx/>
                <a:uFillTx/>
              </a:rPr>
              <a:t> data </a:t>
            </a:r>
            <a:br>
              <a:rPr kumimoji="0" lang="en-US" sz="2000" b="0" i="0" u="none" strike="noStrike" kern="0" cap="none" spc="0" normalizeH="0" baseline="0" noProof="0" dirty="0" smtClean="0">
                <a:ln>
                  <a:noFill/>
                </a:ln>
                <a:solidFill>
                  <a:sysClr val="windowText" lastClr="000000"/>
                </a:solidFill>
                <a:effectLst/>
                <a:uLnTx/>
                <a:uFillTx/>
              </a:rPr>
            </a:br>
            <a:r>
              <a:rPr kumimoji="0" lang="en-US" sz="2000" b="0" i="0" u="none" strike="noStrike" kern="0" cap="none" spc="0" normalizeH="0" baseline="0" noProof="0" dirty="0" smtClean="0">
                <a:ln>
                  <a:noFill/>
                </a:ln>
                <a:solidFill>
                  <a:sysClr val="windowText" lastClr="000000"/>
                </a:solidFill>
                <a:effectLst/>
                <a:uLnTx/>
                <a:uFillTx/>
              </a:rPr>
              <a:t>transfers to GPU </a:t>
            </a:r>
          </a:p>
        </p:txBody>
      </p:sp>
      <p:sp>
        <p:nvSpPr>
          <p:cNvPr id="80" name="TextBox 79"/>
          <p:cNvSpPr txBox="1"/>
          <p:nvPr/>
        </p:nvSpPr>
        <p:spPr>
          <a:xfrm>
            <a:off x="3999142" y="3066141"/>
            <a:ext cx="1126773" cy="3700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Network</a:t>
            </a:r>
            <a:endParaRPr kumimoji="0" lang="en-US" sz="2000" b="0" i="0" u="none" strike="noStrike" kern="0" cap="none" spc="0" normalizeH="0" baseline="0" noProof="0" dirty="0">
              <a:ln>
                <a:noFill/>
              </a:ln>
              <a:solidFill>
                <a:sysClr val="windowText" lastClr="000000"/>
              </a:solidFill>
              <a:effectLst/>
              <a:uLnTx/>
              <a:uFillTx/>
            </a:endParaRPr>
          </a:p>
        </p:txBody>
      </p:sp>
      <p:sp>
        <p:nvSpPr>
          <p:cNvPr id="81" name="TextBox 80"/>
          <p:cNvSpPr txBox="1"/>
          <p:nvPr/>
        </p:nvSpPr>
        <p:spPr>
          <a:xfrm>
            <a:off x="6493227" y="5039523"/>
            <a:ext cx="1537600"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Packing </a:t>
            </a:r>
            <a:r>
              <a:rPr kumimoji="0" lang="en-US" sz="2000" b="1" i="0" u="none" strike="noStrike" kern="0" cap="none" spc="0" normalizeH="0" noProof="0" dirty="0" smtClean="0">
                <a:ln>
                  <a:noFill/>
                </a:ln>
                <a:solidFill>
                  <a:sysClr val="windowText" lastClr="000000"/>
                </a:solidFill>
                <a:effectLst/>
                <a:uLnTx/>
                <a:uFillTx/>
              </a:rPr>
              <a:t>data</a:t>
            </a:r>
            <a:endParaRPr kumimoji="0" lang="en-US" sz="2000" b="1"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in GPU (D-D)</a:t>
            </a:r>
            <a:endParaRPr kumimoji="0" lang="en-US" sz="2000" b="1" i="0"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p:nvPr/>
        </p:nvCxnSpPr>
        <p:spPr>
          <a:xfrm flipH="1">
            <a:off x="4809392" y="5208669"/>
            <a:ext cx="395654" cy="225529"/>
          </a:xfrm>
          <a:prstGeom prst="straightConnector1">
            <a:avLst/>
          </a:prstGeom>
          <a:noFill/>
          <a:ln w="9525" cap="flat" cmpd="sng" algn="ctr">
            <a:solidFill>
              <a:sysClr val="windowText" lastClr="000000"/>
            </a:solidFill>
            <a:prstDash val="solid"/>
            <a:tailEnd type="arrow"/>
          </a:ln>
          <a:effectLst/>
        </p:spPr>
      </p:cxnSp>
      <p:cxnSp>
        <p:nvCxnSpPr>
          <p:cNvPr id="83" name="Straight Arrow Connector 82"/>
          <p:cNvCxnSpPr/>
          <p:nvPr/>
        </p:nvCxnSpPr>
        <p:spPr>
          <a:xfrm>
            <a:off x="4097215" y="5208669"/>
            <a:ext cx="395654" cy="225529"/>
          </a:xfrm>
          <a:prstGeom prst="straightConnector1">
            <a:avLst/>
          </a:prstGeom>
          <a:noFill/>
          <a:ln w="9525" cap="flat" cmpd="sng" algn="ctr">
            <a:solidFill>
              <a:sysClr val="windowText" lastClr="000000"/>
            </a:solidFill>
            <a:prstDash val="solid"/>
            <a:tailEnd type="arrow"/>
          </a:ln>
          <a:effectLst/>
        </p:spPr>
      </p:cxnSp>
      <p:cxnSp>
        <p:nvCxnSpPr>
          <p:cNvPr id="84" name="Straight Arrow Connector 83"/>
          <p:cNvCxnSpPr/>
          <p:nvPr/>
        </p:nvCxnSpPr>
        <p:spPr>
          <a:xfrm flipH="1">
            <a:off x="5125915" y="5208669"/>
            <a:ext cx="633046" cy="225529"/>
          </a:xfrm>
          <a:prstGeom prst="straightConnector1">
            <a:avLst/>
          </a:prstGeom>
          <a:noFill/>
          <a:ln w="9525" cap="flat" cmpd="sng" algn="ctr">
            <a:solidFill>
              <a:sysClr val="windowText" lastClr="000000"/>
            </a:solidFill>
            <a:prstDash val="solid"/>
            <a:tailEnd type="arrow"/>
          </a:ln>
          <a:effectLst/>
        </p:spPr>
      </p:cxnSp>
      <p:cxnSp>
        <p:nvCxnSpPr>
          <p:cNvPr id="85" name="Straight Arrow Connector 84"/>
          <p:cNvCxnSpPr/>
          <p:nvPr/>
        </p:nvCxnSpPr>
        <p:spPr>
          <a:xfrm>
            <a:off x="3464169" y="5208669"/>
            <a:ext cx="633046" cy="225529"/>
          </a:xfrm>
          <a:prstGeom prst="straightConnector1">
            <a:avLst/>
          </a:prstGeom>
          <a:noFill/>
          <a:ln w="9525" cap="flat" cmpd="sng" algn="ctr">
            <a:solidFill>
              <a:sysClr val="windowText" lastClr="000000"/>
            </a:solidFill>
            <a:prstDash val="solid"/>
            <a:tailEnd type="arrow"/>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up)">
                                      <p:cBhvr>
                                        <p:cTn id="7" dur="500"/>
                                        <p:tgtEl>
                                          <p:spTgt spid="10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up)">
                                      <p:cBhvr>
                                        <p:cTn id="10" dur="500"/>
                                        <p:tgtEl>
                                          <p:spTgt spid="10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wipe(up)">
                                      <p:cBhvr>
                                        <p:cTn id="13" dur="500"/>
                                        <p:tgtEl>
                                          <p:spTgt spid="10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wipe(up)">
                                      <p:cBhvr>
                                        <p:cTn id="16" dur="500"/>
                                        <p:tgtEl>
                                          <p:spTgt spid="9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up)">
                                      <p:cBhvr>
                                        <p:cTn id="19" dur="500"/>
                                        <p:tgtEl>
                                          <p:spTgt spid="9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up)">
                                      <p:cBhvr>
                                        <p:cTn id="22" dur="500"/>
                                        <p:tgtEl>
                                          <p:spTgt spid="95"/>
                                        </p:tgtEl>
                                      </p:cBhvr>
                                    </p:animEffect>
                                  </p:childTnLst>
                                </p:cTn>
                              </p:par>
                              <p:par>
                                <p:cTn id="23" presetID="22" presetClass="entr" presetSubtype="1"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up)">
                                      <p:cBhvr>
                                        <p:cTn id="25" dur="500"/>
                                        <p:tgtEl>
                                          <p:spTgt spid="71"/>
                                        </p:tgtEl>
                                      </p:cBhvr>
                                    </p:animEffect>
                                  </p:childTnLst>
                                </p:cTn>
                              </p:par>
                              <p:par>
                                <p:cTn id="26" presetID="22" presetClass="entr" presetSubtype="1" fill="hold"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up)">
                                      <p:cBhvr>
                                        <p:cTn id="28" dur="500"/>
                                        <p:tgtEl>
                                          <p:spTgt spid="70"/>
                                        </p:tgtEl>
                                      </p:cBhvr>
                                    </p:animEffect>
                                  </p:childTnLst>
                                </p:cTn>
                              </p:par>
                              <p:par>
                                <p:cTn id="29" presetID="22" presetClass="entr" presetSubtype="1"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up)">
                                      <p:cBhvr>
                                        <p:cTn id="34" dur="500"/>
                                        <p:tgtEl>
                                          <p:spTgt spid="72"/>
                                        </p:tgtEl>
                                      </p:cBhvr>
                                    </p:animEffect>
                                  </p:childTnLst>
                                </p:cTn>
                              </p:par>
                              <p:par>
                                <p:cTn id="35" presetID="22" presetClass="entr" presetSubtype="1"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1"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par>
                                <p:cTn id="41" presetID="22" presetClass="entr" presetSubtype="1"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up)">
                                      <p:cBhvr>
                                        <p:cTn id="43" dur="500"/>
                                        <p:tgtEl>
                                          <p:spTgt spid="6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up)">
                                      <p:cBhvr>
                                        <p:cTn id="46" dur="500"/>
                                        <p:tgtEl>
                                          <p:spTgt spid="57"/>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79"/>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up)">
                                      <p:cBhvr>
                                        <p:cTn id="57" dur="500"/>
                                        <p:tgtEl>
                                          <p:spTgt spid="85"/>
                                        </p:tgtEl>
                                      </p:cBhvr>
                                    </p:animEffect>
                                  </p:childTnLst>
                                </p:cTn>
                              </p:par>
                              <p:par>
                                <p:cTn id="58" presetID="22" presetClass="entr" presetSubtype="1" fill="hold"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up)">
                                      <p:cBhvr>
                                        <p:cTn id="60" dur="500"/>
                                        <p:tgtEl>
                                          <p:spTgt spid="83"/>
                                        </p:tgtEl>
                                      </p:cBhvr>
                                    </p:animEffect>
                                  </p:childTnLst>
                                </p:cTn>
                              </p:par>
                              <p:par>
                                <p:cTn id="61" presetID="22" presetClass="entr" presetSubtype="1"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up)">
                                      <p:cBhvr>
                                        <p:cTn id="63" dur="500"/>
                                        <p:tgtEl>
                                          <p:spTgt spid="78"/>
                                        </p:tgtEl>
                                      </p:cBhvr>
                                    </p:animEffect>
                                  </p:childTnLst>
                                </p:cTn>
                              </p:par>
                              <p:par>
                                <p:cTn id="64" presetID="22" presetClass="entr" presetSubtype="1" fill="hold" nodeType="with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wipe(up)">
                                      <p:cBhvr>
                                        <p:cTn id="66" dur="500"/>
                                        <p:tgtEl>
                                          <p:spTgt spid="82"/>
                                        </p:tgtEl>
                                      </p:cBhvr>
                                    </p:animEffect>
                                  </p:childTnLst>
                                </p:cTn>
                              </p:par>
                              <p:par>
                                <p:cTn id="67" presetID="22" presetClass="entr" presetSubtype="1"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up)">
                                      <p:cBhvr>
                                        <p:cTn id="69" dur="500"/>
                                        <p:tgtEl>
                                          <p:spTgt spid="84"/>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up)">
                                      <p:cBhvr>
                                        <p:cTn id="72" dur="500"/>
                                        <p:tgtEl>
                                          <p:spTgt spid="77"/>
                                        </p:tgtEl>
                                      </p:cBhvr>
                                    </p:animEffec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05" grpId="0" animBg="1"/>
      <p:bldP spid="103" grpId="0" animBg="1"/>
      <p:bldP spid="101" grpId="0" animBg="1"/>
      <p:bldP spid="99" grpId="0" animBg="1"/>
      <p:bldP spid="97" grpId="0" animBg="1"/>
      <p:bldP spid="95" grpId="0" animBg="1"/>
      <p:bldP spid="72" grpId="0" animBg="1"/>
      <p:bldP spid="77" grpId="0" animBg="1"/>
      <p:bldP spid="79" grpId="0"/>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Down Arrow 77"/>
          <p:cNvSpPr/>
          <p:nvPr/>
        </p:nvSpPr>
        <p:spPr>
          <a:xfrm rot="19442966">
            <a:off x="6254773" y="766404"/>
            <a:ext cx="503272" cy="1500867"/>
          </a:xfrm>
          <a:prstGeom prst="downArrow">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smtClean="0"/>
              <a:t>MPI-ACC Comparison</a:t>
            </a:r>
            <a:endParaRPr lang="en-US" dirty="0"/>
          </a:p>
        </p:txBody>
      </p:sp>
      <p:graphicFrame>
        <p:nvGraphicFramePr>
          <p:cNvPr id="6" name="Content Placeholder 5"/>
          <p:cNvGraphicFramePr>
            <a:graphicFrameLocks noGrp="1"/>
          </p:cNvGraphicFramePr>
          <p:nvPr>
            <p:ph idx="1"/>
          </p:nvPr>
        </p:nvGraphicFramePr>
        <p:xfrm>
          <a:off x="152400" y="3489960"/>
          <a:ext cx="8229600" cy="2225040"/>
        </p:xfrm>
        <a:graphic>
          <a:graphicData uri="http://schemas.openxmlformats.org/drawingml/2006/table">
            <a:tbl>
              <a:tblPr firstRow="1" bandRow="1">
                <a:tableStyleId>{93296810-A885-4BE3-A3E7-6D5BEEA58F35}</a:tableStyleId>
              </a:tblPr>
              <a:tblGrid>
                <a:gridCol w="2743200"/>
                <a:gridCol w="2743200"/>
                <a:gridCol w="2743200"/>
              </a:tblGrid>
              <a:tr h="370840">
                <a:tc>
                  <a:txBody>
                    <a:bodyPr/>
                    <a:lstStyle/>
                    <a:p>
                      <a:pPr algn="ctr"/>
                      <a:endParaRPr lang="en-US" dirty="0"/>
                    </a:p>
                  </a:txBody>
                  <a:tcPr/>
                </a:tc>
                <a:tc>
                  <a:txBody>
                    <a:bodyPr/>
                    <a:lstStyle/>
                    <a:p>
                      <a:pPr algn="ctr"/>
                      <a:r>
                        <a:rPr lang="en-US" dirty="0" smtClean="0"/>
                        <a:t>MPI+CUDA</a:t>
                      </a:r>
                      <a:endParaRPr lang="en-US" dirty="0"/>
                    </a:p>
                  </a:txBody>
                  <a:tcPr/>
                </a:tc>
                <a:tc>
                  <a:txBody>
                    <a:bodyPr/>
                    <a:lstStyle/>
                    <a:p>
                      <a:pPr algn="ctr"/>
                      <a:r>
                        <a:rPr lang="en-US" dirty="0" smtClean="0"/>
                        <a:t>MPI-ACC</a:t>
                      </a:r>
                      <a:endParaRPr lang="en-US" dirty="0"/>
                    </a:p>
                  </a:txBody>
                  <a:tcPr/>
                </a:tc>
              </a:tr>
              <a:tr h="370840">
                <a:tc>
                  <a:txBody>
                    <a:bodyPr/>
                    <a:lstStyle/>
                    <a:p>
                      <a:pPr algn="l"/>
                      <a:r>
                        <a:rPr lang="en-US" dirty="0" smtClean="0"/>
                        <a:t>D-D Copy (Packing)</a:t>
                      </a:r>
                      <a:endParaRPr lang="en-US" dirty="0"/>
                    </a:p>
                  </a:txBody>
                  <a:tcPr/>
                </a:tc>
                <a:tc>
                  <a:txBody>
                    <a:bodyPr/>
                    <a:lstStyle/>
                    <a:p>
                      <a:pPr algn="ctr"/>
                      <a:endParaRPr lang="en-US" dirty="0"/>
                    </a:p>
                  </a:txBody>
                  <a:tcPr/>
                </a:tc>
                <a:tc>
                  <a:txBody>
                    <a:bodyPr/>
                    <a:lstStyle/>
                    <a:p>
                      <a:pPr algn="ctr"/>
                      <a:r>
                        <a:rPr lang="en-US" dirty="0" smtClean="0"/>
                        <a:t>Yes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GPU Receive Buffer Init</a:t>
                      </a:r>
                    </a:p>
                  </a:txBody>
                  <a:tcPr/>
                </a:tc>
                <a:tc>
                  <a:txBody>
                    <a:bodyPr/>
                    <a:lstStyle/>
                    <a:p>
                      <a:pPr algn="ctr"/>
                      <a:endParaRPr lang="en-US" dirty="0"/>
                    </a:p>
                  </a:txBody>
                  <a:tcPr/>
                </a:tc>
                <a:tc>
                  <a:txBody>
                    <a:bodyPr/>
                    <a:lstStyle/>
                    <a:p>
                      <a:pPr algn="ctr"/>
                      <a:r>
                        <a:rPr lang="en-US" dirty="0" smtClean="0"/>
                        <a:t>Yes</a:t>
                      </a:r>
                      <a:endParaRPr lang="en-US" dirty="0"/>
                    </a:p>
                  </a:txBody>
                  <a:tcPr/>
                </a:tc>
              </a:tr>
              <a:tr h="370840">
                <a:tc>
                  <a:txBody>
                    <a:bodyPr/>
                    <a:lstStyle/>
                    <a:p>
                      <a:pPr algn="l"/>
                      <a:r>
                        <a:rPr lang="en-US" dirty="0" smtClean="0"/>
                        <a:t>H-D Copy (Transfer)</a:t>
                      </a:r>
                      <a:endParaRPr lang="en-US" dirty="0"/>
                    </a:p>
                  </a:txBody>
                  <a:tcPr/>
                </a:tc>
                <a:tc>
                  <a:txBody>
                    <a:bodyPr/>
                    <a:lstStyle/>
                    <a:p>
                      <a:pPr algn="ctr"/>
                      <a:r>
                        <a:rPr lang="en-US" dirty="0" smtClean="0"/>
                        <a:t>Yes</a:t>
                      </a:r>
                      <a:endParaRPr lang="en-US" dirty="0"/>
                    </a:p>
                  </a:txBody>
                  <a:tcPr/>
                </a:tc>
                <a:tc>
                  <a:txBody>
                    <a:bodyPr/>
                    <a:lstStyle/>
                    <a:p>
                      <a:pPr algn="ctr"/>
                      <a:endParaRPr lang="en-US" dirty="0"/>
                    </a:p>
                  </a:txBody>
                  <a:tcPr/>
                </a:tc>
              </a:tr>
              <a:tr h="370840">
                <a:tc>
                  <a:txBody>
                    <a:bodyPr/>
                    <a:lstStyle/>
                    <a:p>
                      <a:pPr algn="l"/>
                      <a:r>
                        <a:rPr lang="en-US" dirty="0" smtClean="0"/>
                        <a:t>H-H Copy (Packing)</a:t>
                      </a:r>
                      <a:endParaRPr lang="en-US" dirty="0"/>
                    </a:p>
                  </a:txBody>
                  <a:tcPr/>
                </a:tc>
                <a:tc>
                  <a:txBody>
                    <a:bodyPr/>
                    <a:lstStyle/>
                    <a:p>
                      <a:pPr algn="ctr"/>
                      <a:r>
                        <a:rPr lang="en-US" dirty="0" smtClean="0"/>
                        <a:t>Yes</a:t>
                      </a:r>
                      <a:endParaRPr lang="en-US" dirty="0"/>
                    </a:p>
                  </a:txBody>
                  <a:tcPr/>
                </a:tc>
                <a:tc>
                  <a:txBody>
                    <a:bodyPr/>
                    <a:lstStyle/>
                    <a:p>
                      <a:pPr algn="ctr"/>
                      <a:endParaRPr lang="en-US" dirty="0"/>
                    </a:p>
                  </a:txBody>
                  <a:tcPr/>
                </a:tc>
              </a:tr>
              <a:tr h="370840">
                <a:tc>
                  <a:txBody>
                    <a:bodyPr/>
                    <a:lstStyle/>
                    <a:p>
                      <a:pPr algn="l"/>
                      <a:r>
                        <a:rPr lang="en-US" dirty="0" smtClean="0"/>
                        <a:t>CPU</a:t>
                      </a:r>
                      <a:r>
                        <a:rPr lang="en-US" baseline="0" dirty="0" smtClean="0"/>
                        <a:t> Receive Buffer Init</a:t>
                      </a:r>
                      <a:endParaRPr lang="en-US" dirty="0"/>
                    </a:p>
                  </a:txBody>
                  <a:tcPr/>
                </a:tc>
                <a:tc>
                  <a:txBody>
                    <a:bodyPr/>
                    <a:lstStyle/>
                    <a:p>
                      <a:pPr algn="ctr"/>
                      <a:r>
                        <a:rPr lang="en-US" dirty="0" smtClean="0"/>
                        <a:t>Yes</a:t>
                      </a:r>
                      <a:endParaRPr lang="en-US" dirty="0"/>
                    </a:p>
                  </a:txBody>
                  <a:tcPr/>
                </a:tc>
                <a:tc>
                  <a:txBody>
                    <a:bodyPr/>
                    <a:lstStyle/>
                    <a:p>
                      <a:pPr algn="ct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p:cNvSpPr txBox="1"/>
          <p:nvPr/>
        </p:nvSpPr>
        <p:spPr>
          <a:xfrm>
            <a:off x="1905000" y="5692914"/>
            <a:ext cx="5402569" cy="707886"/>
          </a:xfrm>
          <a:prstGeom prst="rect">
            <a:avLst/>
          </a:prstGeom>
          <a:noFill/>
        </p:spPr>
        <p:txBody>
          <a:bodyPr wrap="none" rtlCol="0">
            <a:spAutoFit/>
          </a:bodyPr>
          <a:lstStyle/>
          <a:p>
            <a:pPr algn="ctr"/>
            <a:r>
              <a:rPr lang="en-US" sz="2000" b="1" dirty="0" smtClean="0"/>
              <a:t>Data packing and initialization moved from </a:t>
            </a:r>
          </a:p>
          <a:p>
            <a:pPr algn="ctr"/>
            <a:r>
              <a:rPr lang="en-US" sz="2000" b="1" dirty="0" smtClean="0"/>
              <a:t>CPU’s main memory to the GPU’s device memory</a:t>
            </a:r>
            <a:endParaRPr lang="en-US" sz="2000" b="1" dirty="0"/>
          </a:p>
        </p:txBody>
      </p:sp>
      <p:sp>
        <p:nvSpPr>
          <p:cNvPr id="8" name="Up Arrow 7"/>
          <p:cNvSpPr/>
          <p:nvPr/>
        </p:nvSpPr>
        <p:spPr bwMode="auto">
          <a:xfrm rot="3422902">
            <a:off x="5539975" y="4247424"/>
            <a:ext cx="484632" cy="978408"/>
          </a:xfrm>
          <a:prstGeom prst="upArrow">
            <a:avLst/>
          </a:prstGeom>
          <a:solidFill>
            <a:schemeClr val="tx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 name="Cloud 8"/>
          <p:cNvSpPr/>
          <p:nvPr/>
        </p:nvSpPr>
        <p:spPr bwMode="auto">
          <a:xfrm>
            <a:off x="4495800" y="304800"/>
            <a:ext cx="1894269" cy="686950"/>
          </a:xfrm>
          <a:prstGeom prst="cloud">
            <a:avLst/>
          </a:prstGeom>
          <a:noFill/>
          <a:ln w="9525" cap="flat" cmpd="sng" algn="ctr">
            <a:solidFill>
              <a:sysClr val="windowText" lastClr="000000">
                <a:lumMod val="50000"/>
              </a:sys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0" name="TextBox 9"/>
          <p:cNvSpPr txBox="1"/>
          <p:nvPr/>
        </p:nvSpPr>
        <p:spPr>
          <a:xfrm>
            <a:off x="4830511" y="476537"/>
            <a:ext cx="1126773" cy="375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Network</a:t>
            </a:r>
            <a:endParaRPr kumimoji="0" lang="en-US" sz="2000" b="0" i="0" u="none" strike="noStrike" kern="0" cap="none" spc="0" normalizeH="0" baseline="0" noProof="0" dirty="0">
              <a:ln>
                <a:noFill/>
              </a:ln>
              <a:solidFill>
                <a:sysClr val="windowText" lastClr="000000"/>
              </a:solidFill>
              <a:effectLst/>
              <a:uLnTx/>
              <a:uFillTx/>
            </a:endParaRPr>
          </a:p>
        </p:txBody>
      </p:sp>
      <p:sp>
        <p:nvSpPr>
          <p:cNvPr id="11" name="Round Same Side Corner Rectangle 10"/>
          <p:cNvSpPr/>
          <p:nvPr/>
        </p:nvSpPr>
        <p:spPr>
          <a:xfrm>
            <a:off x="2910254" y="1549851"/>
            <a:ext cx="2576146" cy="1259408"/>
          </a:xfrm>
          <a:prstGeom prst="round2SameRect">
            <a:avLst/>
          </a:prstGeom>
          <a:no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err="1" smtClean="0">
                <a:ln>
                  <a:noFill/>
                </a:ln>
                <a:solidFill>
                  <a:sysClr val="windowText" lastClr="000000"/>
                </a:solidFill>
                <a:effectLst/>
                <a:uLnTx/>
                <a:uFillTx/>
                <a:latin typeface="Calibri"/>
                <a:ea typeface="+mn-ea"/>
                <a:cs typeface="+mn-cs"/>
              </a:rPr>
              <a:t>i</a:t>
            </a: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 (Host CPU)</a:t>
            </a:r>
            <a:endParaRPr kumimoji="0" lang="en-US" sz="20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nvGrpSpPr>
          <p:cNvPr id="12" name="Group 11"/>
          <p:cNvGrpSpPr/>
          <p:nvPr/>
        </p:nvGrpSpPr>
        <p:grpSpPr>
          <a:xfrm>
            <a:off x="3068515" y="1959562"/>
            <a:ext cx="2294792" cy="228983"/>
            <a:chOff x="533400" y="1307368"/>
            <a:chExt cx="2209800" cy="304800"/>
          </a:xfrm>
        </p:grpSpPr>
        <p:sp>
          <p:nvSpPr>
            <p:cNvPr id="13" name="Flowchart: Document 12"/>
            <p:cNvSpPr/>
            <p:nvPr/>
          </p:nvSpPr>
          <p:spPr>
            <a:xfrm>
              <a:off x="533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 name="Flowchart: Document 13"/>
            <p:cNvSpPr/>
            <p:nvPr/>
          </p:nvSpPr>
          <p:spPr>
            <a:xfrm>
              <a:off x="914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Flowchart: Document 14"/>
            <p:cNvSpPr/>
            <p:nvPr/>
          </p:nvSpPr>
          <p:spPr>
            <a:xfrm>
              <a:off x="1295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 name="Flowchart: Document 15"/>
            <p:cNvSpPr/>
            <p:nvPr/>
          </p:nvSpPr>
          <p:spPr>
            <a:xfrm>
              <a:off x="1676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Flowchart: Document 16"/>
            <p:cNvSpPr/>
            <p:nvPr/>
          </p:nvSpPr>
          <p:spPr>
            <a:xfrm>
              <a:off x="2057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 name="Flowchart: Document 17"/>
            <p:cNvSpPr/>
            <p:nvPr/>
          </p:nvSpPr>
          <p:spPr>
            <a:xfrm>
              <a:off x="2438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1" name="Round Same Side Corner Rectangle 20"/>
          <p:cNvSpPr/>
          <p:nvPr/>
        </p:nvSpPr>
        <p:spPr>
          <a:xfrm rot="10800000">
            <a:off x="2910255" y="3095486"/>
            <a:ext cx="2576145" cy="400722"/>
          </a:xfrm>
          <a:prstGeom prst="round2SameRect">
            <a:avLst/>
          </a:prstGeom>
          <a:noFill/>
          <a:ln w="25400" cap="flat" cmpd="sng" algn="ctr">
            <a:solidFill>
              <a:sysClr val="windowText" lastClr="000000"/>
            </a:solidFill>
            <a:prstDash val="solid"/>
          </a:ln>
          <a:effectLst/>
        </p:spPr>
        <p:txBody>
          <a:bodyPr vert="horz" wrap="square"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2" name="Rectangle 21"/>
          <p:cNvSpPr/>
          <p:nvPr/>
        </p:nvSpPr>
        <p:spPr>
          <a:xfrm>
            <a:off x="3352800" y="3138377"/>
            <a:ext cx="1655335" cy="3757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rPr>
              <a:t>GPU</a:t>
            </a:r>
            <a:r>
              <a:rPr kumimoji="0" lang="en-US" sz="2000" b="0" i="0" u="none" strike="noStrike" kern="0" cap="none" spc="0" normalizeH="0" baseline="-25000" noProof="0" dirty="0" err="1" smtClean="0">
                <a:ln>
                  <a:noFill/>
                </a:ln>
                <a:solidFill>
                  <a:sysClr val="windowText" lastClr="000000"/>
                </a:solidFill>
                <a:effectLst/>
                <a:uLnTx/>
                <a:uFillTx/>
              </a:rPr>
              <a:t>i</a:t>
            </a:r>
            <a:r>
              <a:rPr kumimoji="0" lang="en-US" sz="2000" b="0" i="0" u="none" strike="noStrike" kern="0" cap="none" spc="0" normalizeH="0" baseline="0" noProof="0" dirty="0" smtClean="0">
                <a:ln>
                  <a:noFill/>
                </a:ln>
                <a:solidFill>
                  <a:sysClr val="windowText" lastClr="000000"/>
                </a:solidFill>
                <a:effectLst/>
                <a:uLnTx/>
                <a:uFillTx/>
              </a:rPr>
              <a:t> (Device)</a:t>
            </a:r>
            <a:endParaRPr kumimoji="0" lang="en-US" sz="2000" b="0" i="0" u="none" strike="noStrike" kern="0" cap="none" spc="0" normalizeH="0" baseline="0" noProof="0" dirty="0">
              <a:ln>
                <a:noFill/>
              </a:ln>
              <a:solidFill>
                <a:sysClr val="windowText" lastClr="000000"/>
              </a:solidFill>
              <a:effectLst/>
              <a:uLnTx/>
              <a:uFillTx/>
            </a:endParaRPr>
          </a:p>
        </p:txBody>
      </p:sp>
      <p:sp>
        <p:nvSpPr>
          <p:cNvPr id="23" name="Rectangle 22"/>
          <p:cNvSpPr/>
          <p:nvPr/>
        </p:nvSpPr>
        <p:spPr>
          <a:xfrm>
            <a:off x="2989385" y="2438400"/>
            <a:ext cx="2344615" cy="199121"/>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4" name="Straight Arrow Connector 23"/>
          <p:cNvCxnSpPr/>
          <p:nvPr/>
        </p:nvCxnSpPr>
        <p:spPr>
          <a:xfrm>
            <a:off x="4191000" y="2152171"/>
            <a:ext cx="0" cy="286229"/>
          </a:xfrm>
          <a:prstGeom prst="straightConnector1">
            <a:avLst/>
          </a:prstGeom>
          <a:noFill/>
          <a:ln w="9525" cap="flat" cmpd="sng" algn="ctr">
            <a:solidFill>
              <a:sysClr val="windowText" lastClr="000000"/>
            </a:solidFill>
            <a:prstDash val="solid"/>
            <a:tailEnd type="arrow"/>
          </a:ln>
          <a:effectLst/>
        </p:spPr>
      </p:cxnSp>
      <p:sp>
        <p:nvSpPr>
          <p:cNvPr id="25" name="TextBox 24"/>
          <p:cNvSpPr txBox="1"/>
          <p:nvPr/>
        </p:nvSpPr>
        <p:spPr>
          <a:xfrm>
            <a:off x="2209800" y="1981200"/>
            <a:ext cx="747319"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(H-H)</a:t>
            </a:r>
            <a:endParaRPr kumimoji="0" lang="en-US" sz="2000" b="1" i="0" u="none" strike="noStrike" kern="0" cap="none" spc="0" normalizeH="0" baseline="0" noProof="0" dirty="0">
              <a:ln>
                <a:noFill/>
              </a:ln>
              <a:solidFill>
                <a:sysClr val="windowText" lastClr="000000"/>
              </a:solidFill>
              <a:effectLst/>
              <a:uLnTx/>
              <a:uFillTx/>
            </a:endParaRPr>
          </a:p>
        </p:txBody>
      </p:sp>
      <p:cxnSp>
        <p:nvCxnSpPr>
          <p:cNvPr id="26" name="Straight Arrow Connector 25"/>
          <p:cNvCxnSpPr>
            <a:stCxn id="23" idx="2"/>
            <a:endCxn id="21" idx="1"/>
          </p:cNvCxnSpPr>
          <p:nvPr/>
        </p:nvCxnSpPr>
        <p:spPr>
          <a:xfrm>
            <a:off x="4161693" y="2637521"/>
            <a:ext cx="0" cy="457965"/>
          </a:xfrm>
          <a:prstGeom prst="straightConnector1">
            <a:avLst/>
          </a:prstGeom>
          <a:noFill/>
          <a:ln w="9525" cap="flat" cmpd="sng" algn="ctr">
            <a:solidFill>
              <a:sysClr val="windowText" lastClr="000000"/>
            </a:solidFill>
            <a:prstDash val="solid"/>
            <a:tailEnd type="arrow"/>
          </a:ln>
          <a:effectLst/>
        </p:spPr>
      </p:cxnSp>
      <p:sp>
        <p:nvSpPr>
          <p:cNvPr id="27" name="TextBox 26"/>
          <p:cNvSpPr txBox="1"/>
          <p:nvPr/>
        </p:nvSpPr>
        <p:spPr>
          <a:xfrm>
            <a:off x="2209800" y="2743200"/>
            <a:ext cx="747320"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(H-D)</a:t>
            </a:r>
            <a:endParaRPr kumimoji="0" lang="en-US" sz="2000" b="1" i="0" u="none" strike="noStrike" kern="0" cap="none" spc="0" normalizeH="0" baseline="0" noProof="0" dirty="0">
              <a:ln>
                <a:noFill/>
              </a:ln>
              <a:solidFill>
                <a:sysClr val="windowText" lastClr="000000"/>
              </a:solidFill>
              <a:effectLst/>
              <a:uLnTx/>
              <a:uFillTx/>
            </a:endParaRPr>
          </a:p>
        </p:txBody>
      </p:sp>
      <p:sp>
        <p:nvSpPr>
          <p:cNvPr id="28" name="Down Arrow 27"/>
          <p:cNvSpPr/>
          <p:nvPr/>
        </p:nvSpPr>
        <p:spPr>
          <a:xfrm rot="2025854">
            <a:off x="4453675" y="920121"/>
            <a:ext cx="503272" cy="686950"/>
          </a:xfrm>
          <a:prstGeom prst="downArrow">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9" name="Straight Arrow Connector 28"/>
          <p:cNvCxnSpPr/>
          <p:nvPr/>
        </p:nvCxnSpPr>
        <p:spPr>
          <a:xfrm flipH="1">
            <a:off x="4419600" y="2193911"/>
            <a:ext cx="395654" cy="228983"/>
          </a:xfrm>
          <a:prstGeom prst="straightConnector1">
            <a:avLst/>
          </a:prstGeom>
          <a:noFill/>
          <a:ln w="9525" cap="flat" cmpd="sng" algn="ctr">
            <a:solidFill>
              <a:sysClr val="windowText" lastClr="000000"/>
            </a:solidFill>
            <a:prstDash val="solid"/>
            <a:tailEnd type="arrow"/>
          </a:ln>
          <a:effectLst/>
        </p:spPr>
      </p:cxnSp>
      <p:cxnSp>
        <p:nvCxnSpPr>
          <p:cNvPr id="30" name="Straight Arrow Connector 29"/>
          <p:cNvCxnSpPr/>
          <p:nvPr/>
        </p:nvCxnSpPr>
        <p:spPr>
          <a:xfrm>
            <a:off x="3733800" y="2193911"/>
            <a:ext cx="228600" cy="244489"/>
          </a:xfrm>
          <a:prstGeom prst="straightConnector1">
            <a:avLst/>
          </a:prstGeom>
          <a:noFill/>
          <a:ln w="9525" cap="flat" cmpd="sng" algn="ctr">
            <a:solidFill>
              <a:sysClr val="windowText" lastClr="000000"/>
            </a:solidFill>
            <a:prstDash val="solid"/>
            <a:tailEnd type="arrow"/>
          </a:ln>
          <a:effectLst/>
        </p:spPr>
      </p:cxnSp>
      <p:cxnSp>
        <p:nvCxnSpPr>
          <p:cNvPr id="32" name="Straight Arrow Connector 31"/>
          <p:cNvCxnSpPr/>
          <p:nvPr/>
        </p:nvCxnSpPr>
        <p:spPr>
          <a:xfrm>
            <a:off x="3276600" y="2193911"/>
            <a:ext cx="304800" cy="244489"/>
          </a:xfrm>
          <a:prstGeom prst="straightConnector1">
            <a:avLst/>
          </a:prstGeom>
          <a:noFill/>
          <a:ln w="9525" cap="flat" cmpd="sng" algn="ctr">
            <a:solidFill>
              <a:sysClr val="windowText" lastClr="000000"/>
            </a:solidFill>
            <a:prstDash val="solid"/>
            <a:tailEnd type="arrow"/>
          </a:ln>
          <a:effectLst/>
        </p:spPr>
      </p:cxnSp>
      <p:cxnSp>
        <p:nvCxnSpPr>
          <p:cNvPr id="55" name="Straight Arrow Connector 54"/>
          <p:cNvCxnSpPr>
            <a:stCxn id="18" idx="2"/>
          </p:cNvCxnSpPr>
          <p:nvPr/>
        </p:nvCxnSpPr>
        <p:spPr>
          <a:xfrm flipH="1">
            <a:off x="4724400" y="2173407"/>
            <a:ext cx="480646" cy="264993"/>
          </a:xfrm>
          <a:prstGeom prst="straightConnector1">
            <a:avLst/>
          </a:prstGeom>
          <a:noFill/>
          <a:ln w="9525" cap="flat" cmpd="sng" algn="ctr">
            <a:solidFill>
              <a:sysClr val="windowText" lastClr="000000"/>
            </a:solidFill>
            <a:prstDash val="solid"/>
            <a:tailEnd type="arrow"/>
          </a:ln>
          <a:effectLst/>
        </p:spPr>
      </p:cxnSp>
      <p:sp>
        <p:nvSpPr>
          <p:cNvPr id="61" name="Round Same Side Corner Rectangle 60"/>
          <p:cNvSpPr/>
          <p:nvPr/>
        </p:nvSpPr>
        <p:spPr>
          <a:xfrm>
            <a:off x="5728188" y="1457011"/>
            <a:ext cx="2578608" cy="392421"/>
          </a:xfrm>
          <a:prstGeom prst="round2SameRect">
            <a:avLst/>
          </a:prstGeom>
          <a:solidFill>
            <a:srgbClr val="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latin typeface="Calibri"/>
                <a:ea typeface="+mn-ea"/>
                <a:cs typeface="+mn-cs"/>
              </a:rPr>
              <a:t>PE</a:t>
            </a:r>
            <a:r>
              <a:rPr kumimoji="0" lang="en-US" sz="2000" b="0" i="0" u="none" strike="noStrike" kern="0" cap="none" spc="0" normalizeH="0" baseline="-25000" noProof="0" dirty="0" err="1" smtClean="0">
                <a:ln>
                  <a:noFill/>
                </a:ln>
                <a:solidFill>
                  <a:sysClr val="windowText" lastClr="000000"/>
                </a:solidFill>
                <a:effectLst/>
                <a:uLnTx/>
                <a:uFillTx/>
                <a:latin typeface="Calibri"/>
                <a:ea typeface="+mn-ea"/>
                <a:cs typeface="+mn-cs"/>
              </a:rPr>
              <a:t>i</a:t>
            </a:r>
            <a:r>
              <a:rPr kumimoji="0" lang="en-US" sz="2000" b="0" i="0" u="none" strike="noStrike" kern="0" cap="none" spc="0" normalizeH="0" baseline="0" noProof="0" dirty="0" smtClean="0">
                <a:ln>
                  <a:noFill/>
                </a:ln>
                <a:solidFill>
                  <a:sysClr val="windowText" lastClr="000000"/>
                </a:solidFill>
                <a:effectLst/>
                <a:uLnTx/>
                <a:uFillTx/>
                <a:latin typeface="Calibri"/>
                <a:ea typeface="+mn-ea"/>
                <a:cs typeface="+mn-cs"/>
              </a:rPr>
              <a:t> (Host CPU)</a:t>
            </a:r>
            <a:endParaRPr kumimoji="0" lang="en-US" sz="2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62" name="Round Same Side Corner Rectangle 61"/>
          <p:cNvSpPr/>
          <p:nvPr/>
        </p:nvSpPr>
        <p:spPr>
          <a:xfrm rot="10800000">
            <a:off x="5728188" y="2133600"/>
            <a:ext cx="2578608" cy="1238156"/>
          </a:xfrm>
          <a:prstGeom prst="round2SameRect">
            <a:avLst/>
          </a:prstGeom>
          <a:noFill/>
          <a:ln w="25400" cap="flat" cmpd="sng" algn="ctr">
            <a:solidFill>
              <a:sysClr val="windowText" lastClr="000000"/>
            </a:solidFill>
            <a:prstDash val="solid"/>
          </a:ln>
          <a:effectLst/>
        </p:spPr>
        <p:txBody>
          <a:bodyPr vert="horz" wrap="square"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ectangle 62"/>
          <p:cNvSpPr/>
          <p:nvPr/>
        </p:nvSpPr>
        <p:spPr>
          <a:xfrm>
            <a:off x="6189825" y="3034606"/>
            <a:ext cx="1655335" cy="3700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rPr>
              <a:t>GPU</a:t>
            </a:r>
            <a:r>
              <a:rPr kumimoji="0" lang="en-US" sz="2000" b="0" i="0" u="none" strike="noStrike" kern="0" cap="none" spc="0" normalizeH="0" baseline="-25000" noProof="0" dirty="0" err="1" smtClean="0">
                <a:ln>
                  <a:noFill/>
                </a:ln>
                <a:solidFill>
                  <a:sysClr val="windowText" lastClr="000000"/>
                </a:solidFill>
                <a:effectLst/>
                <a:uLnTx/>
                <a:uFillTx/>
              </a:rPr>
              <a:t>i</a:t>
            </a:r>
            <a:r>
              <a:rPr kumimoji="0" lang="en-US" sz="2000" b="0" i="0" u="none" strike="noStrike" kern="0" cap="none" spc="0" normalizeH="0" baseline="0" noProof="0" dirty="0" smtClean="0">
                <a:ln>
                  <a:noFill/>
                </a:ln>
                <a:solidFill>
                  <a:sysClr val="windowText" lastClr="000000"/>
                </a:solidFill>
                <a:effectLst/>
                <a:uLnTx/>
                <a:uFillTx/>
              </a:rPr>
              <a:t> (Device)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64" name="Group 63"/>
          <p:cNvGrpSpPr/>
          <p:nvPr/>
        </p:nvGrpSpPr>
        <p:grpSpPr>
          <a:xfrm>
            <a:off x="5934808" y="2286000"/>
            <a:ext cx="2294792" cy="228983"/>
            <a:chOff x="533400" y="1307368"/>
            <a:chExt cx="2209800" cy="304800"/>
          </a:xfrm>
        </p:grpSpPr>
        <p:sp>
          <p:nvSpPr>
            <p:cNvPr id="65" name="Flowchart: Document 64"/>
            <p:cNvSpPr/>
            <p:nvPr/>
          </p:nvSpPr>
          <p:spPr>
            <a:xfrm>
              <a:off x="533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6" name="Flowchart: Document 65"/>
            <p:cNvSpPr/>
            <p:nvPr/>
          </p:nvSpPr>
          <p:spPr>
            <a:xfrm>
              <a:off x="914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Flowchart: Document 66"/>
            <p:cNvSpPr/>
            <p:nvPr/>
          </p:nvSpPr>
          <p:spPr>
            <a:xfrm>
              <a:off x="1295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Flowchart: Document 67"/>
            <p:cNvSpPr/>
            <p:nvPr/>
          </p:nvSpPr>
          <p:spPr>
            <a:xfrm>
              <a:off x="1676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Flowchart: Document 68"/>
            <p:cNvSpPr/>
            <p:nvPr/>
          </p:nvSpPr>
          <p:spPr>
            <a:xfrm>
              <a:off x="2057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0" name="Flowchart: Document 69"/>
            <p:cNvSpPr/>
            <p:nvPr/>
          </p:nvSpPr>
          <p:spPr>
            <a:xfrm>
              <a:off x="2438400" y="1307368"/>
              <a:ext cx="304800" cy="304800"/>
            </a:xfrm>
            <a:prstGeom prst="flowChartDocumen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1" name="Rectangle 70"/>
          <p:cNvSpPr/>
          <p:nvPr/>
        </p:nvSpPr>
        <p:spPr>
          <a:xfrm>
            <a:off x="5855678" y="2764838"/>
            <a:ext cx="2344615" cy="199121"/>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2" name="Straight Arrow Connector 71"/>
          <p:cNvCxnSpPr/>
          <p:nvPr/>
        </p:nvCxnSpPr>
        <p:spPr>
          <a:xfrm>
            <a:off x="7057293" y="2478609"/>
            <a:ext cx="0" cy="286229"/>
          </a:xfrm>
          <a:prstGeom prst="straightConnector1">
            <a:avLst/>
          </a:prstGeom>
          <a:noFill/>
          <a:ln w="9525" cap="flat" cmpd="sng" algn="ctr">
            <a:solidFill>
              <a:sysClr val="windowText" lastClr="000000"/>
            </a:solidFill>
            <a:prstDash val="solid"/>
            <a:tailEnd type="arrow"/>
          </a:ln>
          <a:effectLst/>
        </p:spPr>
      </p:cxnSp>
      <p:cxnSp>
        <p:nvCxnSpPr>
          <p:cNvPr id="73" name="Straight Arrow Connector 72"/>
          <p:cNvCxnSpPr/>
          <p:nvPr/>
        </p:nvCxnSpPr>
        <p:spPr>
          <a:xfrm flipH="1">
            <a:off x="7285893" y="2520349"/>
            <a:ext cx="395654" cy="228983"/>
          </a:xfrm>
          <a:prstGeom prst="straightConnector1">
            <a:avLst/>
          </a:prstGeom>
          <a:noFill/>
          <a:ln w="9525" cap="flat" cmpd="sng" algn="ctr">
            <a:solidFill>
              <a:sysClr val="windowText" lastClr="000000"/>
            </a:solidFill>
            <a:prstDash val="solid"/>
            <a:tailEnd type="arrow"/>
          </a:ln>
          <a:effectLst/>
        </p:spPr>
      </p:cxnSp>
      <p:cxnSp>
        <p:nvCxnSpPr>
          <p:cNvPr id="74" name="Straight Arrow Connector 73"/>
          <p:cNvCxnSpPr/>
          <p:nvPr/>
        </p:nvCxnSpPr>
        <p:spPr>
          <a:xfrm>
            <a:off x="6600093" y="2520349"/>
            <a:ext cx="228600" cy="244489"/>
          </a:xfrm>
          <a:prstGeom prst="straightConnector1">
            <a:avLst/>
          </a:prstGeom>
          <a:noFill/>
          <a:ln w="9525" cap="flat" cmpd="sng" algn="ctr">
            <a:solidFill>
              <a:sysClr val="windowText" lastClr="000000"/>
            </a:solidFill>
            <a:prstDash val="solid"/>
            <a:tailEnd type="arrow"/>
          </a:ln>
          <a:effectLst/>
        </p:spPr>
      </p:cxnSp>
      <p:cxnSp>
        <p:nvCxnSpPr>
          <p:cNvPr id="75" name="Straight Arrow Connector 74"/>
          <p:cNvCxnSpPr/>
          <p:nvPr/>
        </p:nvCxnSpPr>
        <p:spPr>
          <a:xfrm>
            <a:off x="6142893" y="2520349"/>
            <a:ext cx="304800" cy="244489"/>
          </a:xfrm>
          <a:prstGeom prst="straightConnector1">
            <a:avLst/>
          </a:prstGeom>
          <a:noFill/>
          <a:ln w="9525" cap="flat" cmpd="sng" algn="ctr">
            <a:solidFill>
              <a:sysClr val="windowText" lastClr="000000"/>
            </a:solidFill>
            <a:prstDash val="solid"/>
            <a:tailEnd type="arrow"/>
          </a:ln>
          <a:effectLst/>
        </p:spPr>
      </p:cxnSp>
      <p:cxnSp>
        <p:nvCxnSpPr>
          <p:cNvPr id="76" name="Straight Arrow Connector 75"/>
          <p:cNvCxnSpPr>
            <a:stCxn id="70" idx="2"/>
          </p:cNvCxnSpPr>
          <p:nvPr/>
        </p:nvCxnSpPr>
        <p:spPr>
          <a:xfrm flipH="1">
            <a:off x="7590693" y="2499845"/>
            <a:ext cx="480646" cy="264993"/>
          </a:xfrm>
          <a:prstGeom prst="straightConnector1">
            <a:avLst/>
          </a:prstGeom>
          <a:noFill/>
          <a:ln w="9525" cap="flat" cmpd="sng" algn="ctr">
            <a:solidFill>
              <a:sysClr val="windowText" lastClr="000000"/>
            </a:solidFill>
            <a:prstDash val="solid"/>
            <a:tailEnd type="arrow"/>
          </a:ln>
          <a:effectLst/>
        </p:spPr>
      </p:cxnSp>
      <p:sp>
        <p:nvSpPr>
          <p:cNvPr id="77" name="TextBox 76"/>
          <p:cNvSpPr txBox="1"/>
          <p:nvPr/>
        </p:nvSpPr>
        <p:spPr>
          <a:xfrm>
            <a:off x="8244280" y="2419290"/>
            <a:ext cx="747320"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(D-D)</a:t>
            </a:r>
            <a:endParaRPr kumimoji="0" lang="en-US" sz="2000" b="1" i="0"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6400800" y="914400"/>
            <a:ext cx="1396536"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(Pipelining)</a:t>
            </a:r>
            <a:endParaRPr kumimoji="0" lang="en-US" sz="2000" b="1" i="0" u="none" strike="noStrike" kern="0" cap="none" spc="0" normalizeH="0" baseline="0" noProof="0" dirty="0">
              <a:ln>
                <a:noFill/>
              </a:ln>
              <a:solidFill>
                <a:sysClr val="windowText" lastClr="000000"/>
              </a:solidFill>
              <a:effectLst/>
              <a:uLnTx/>
              <a:uFillTx/>
            </a:endParaRPr>
          </a:p>
        </p:txBody>
      </p:sp>
      <p:sp>
        <p:nvSpPr>
          <p:cNvPr id="80" name="Up Arrow 79"/>
          <p:cNvSpPr/>
          <p:nvPr/>
        </p:nvSpPr>
        <p:spPr bwMode="auto">
          <a:xfrm rot="7333470">
            <a:off x="5405394" y="2016742"/>
            <a:ext cx="484632" cy="978408"/>
          </a:xfrm>
          <a:prstGeom prst="upArrow">
            <a:avLst/>
          </a:prstGeom>
          <a:solidFill>
            <a:schemeClr val="tx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Platform</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Hardware: 4-node GPU cluster</a:t>
            </a:r>
          </a:p>
          <a:p>
            <a:pPr lvl="1"/>
            <a:r>
              <a:rPr lang="en-US" dirty="0" smtClean="0"/>
              <a:t>CPU: dual </a:t>
            </a:r>
            <a:r>
              <a:rPr lang="en-US" dirty="0" err="1" smtClean="0"/>
              <a:t>oct</a:t>
            </a:r>
            <a:r>
              <a:rPr lang="en-US" dirty="0" smtClean="0"/>
              <a:t>-core AMD </a:t>
            </a:r>
            <a:r>
              <a:rPr lang="en-US" dirty="0" err="1" smtClean="0"/>
              <a:t>Opteron</a:t>
            </a:r>
            <a:r>
              <a:rPr lang="en-US" dirty="0" smtClean="0"/>
              <a:t> (</a:t>
            </a:r>
            <a:r>
              <a:rPr lang="en-US" dirty="0" err="1" smtClean="0"/>
              <a:t>Magny-Cours</a:t>
            </a:r>
            <a:r>
              <a:rPr lang="en-US" dirty="0" smtClean="0"/>
              <a:t>) per node</a:t>
            </a:r>
          </a:p>
          <a:p>
            <a:pPr lvl="2"/>
            <a:r>
              <a:rPr lang="en-US" dirty="0" smtClean="0"/>
              <a:t>32GB memory</a:t>
            </a:r>
          </a:p>
          <a:p>
            <a:pPr lvl="1"/>
            <a:r>
              <a:rPr lang="en-US" dirty="0" smtClean="0"/>
              <a:t>GPU: NVIDIA Tesla C2050</a:t>
            </a:r>
          </a:p>
          <a:p>
            <a:pPr lvl="2"/>
            <a:r>
              <a:rPr lang="en-US" dirty="0" smtClean="0"/>
              <a:t>3GB global memory</a:t>
            </a:r>
          </a:p>
          <a:p>
            <a:pPr lvl="1"/>
            <a:endParaRPr lang="en-US" dirty="0" smtClean="0"/>
          </a:p>
          <a:p>
            <a:r>
              <a:rPr lang="en-US" dirty="0" smtClean="0"/>
              <a:t>Software: </a:t>
            </a:r>
          </a:p>
          <a:p>
            <a:pPr lvl="1"/>
            <a:r>
              <a:rPr lang="en-US" dirty="0" smtClean="0"/>
              <a:t>CUDA v4.0 (driver v285.05.23)</a:t>
            </a:r>
          </a:p>
          <a:p>
            <a:pPr lvl="1"/>
            <a:r>
              <a:rPr lang="en-US" dirty="0" err="1" smtClean="0"/>
              <a:t>OpenCL</a:t>
            </a:r>
            <a:r>
              <a:rPr lang="en-US" dirty="0" smtClean="0"/>
              <a:t> v1.1</a:t>
            </a:r>
          </a:p>
          <a:p>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Epidemiology Simulation </a:t>
            </a:r>
            <a:br>
              <a:rPr lang="en-US" dirty="0" smtClean="0"/>
            </a:br>
            <a:r>
              <a:rPr lang="en-US" dirty="0" smtClean="0"/>
              <a:t>with MPI-ACC</a:t>
            </a:r>
            <a:endParaRPr lang="en-US" dirty="0"/>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29699" name="Picture 3"/>
          <p:cNvPicPr>
            <a:picLocks noGrp="1" noChangeAspect="1" noChangeArrowheads="1"/>
          </p:cNvPicPr>
          <p:nvPr>
            <p:ph idx="1"/>
          </p:nvPr>
        </p:nvPicPr>
        <p:blipFill>
          <a:blip r:embed="rId2" cstate="print"/>
          <a:srcRect r="24170"/>
          <a:stretch>
            <a:fillRect/>
          </a:stretch>
        </p:blipFill>
        <p:spPr bwMode="auto">
          <a:xfrm>
            <a:off x="0" y="1265237"/>
            <a:ext cx="5715000" cy="4525963"/>
          </a:xfrm>
          <a:prstGeom prst="rect">
            <a:avLst/>
          </a:prstGeom>
          <a:noFill/>
          <a:ln w="9525">
            <a:noFill/>
            <a:miter lim="800000"/>
            <a:headEnd/>
            <a:tailEnd/>
          </a:ln>
          <a:effectLst/>
        </p:spPr>
      </p:pic>
      <p:sp>
        <p:nvSpPr>
          <p:cNvPr id="10" name="TextBox 9"/>
          <p:cNvSpPr txBox="1"/>
          <p:nvPr/>
        </p:nvSpPr>
        <p:spPr>
          <a:xfrm>
            <a:off x="5791200" y="2667000"/>
            <a:ext cx="3352800" cy="2031325"/>
          </a:xfrm>
          <a:prstGeom prst="rect">
            <a:avLst/>
          </a:prstGeom>
          <a:noFill/>
        </p:spPr>
        <p:txBody>
          <a:bodyPr wrap="square" rtlCol="0">
            <a:spAutoFit/>
          </a:bodyPr>
          <a:lstStyle/>
          <a:p>
            <a:pPr marL="177800" indent="-177800">
              <a:buFont typeface="Arial" pitchFamily="34" charset="0"/>
              <a:buChar char="•"/>
            </a:pPr>
            <a:r>
              <a:rPr lang="en-US" dirty="0" smtClean="0"/>
              <a:t>GPU has </a:t>
            </a:r>
            <a:r>
              <a:rPr lang="en-US" i="1" dirty="0" smtClean="0"/>
              <a:t>two</a:t>
            </a:r>
            <a:r>
              <a:rPr lang="en-US" dirty="0" smtClean="0"/>
              <a:t> orders of magnitude faster memory</a:t>
            </a:r>
          </a:p>
          <a:p>
            <a:pPr marL="177800" indent="-177800">
              <a:buFont typeface="Arial" pitchFamily="34" charset="0"/>
              <a:buChar char="•"/>
            </a:pPr>
            <a:endParaRPr lang="en-US" dirty="0" smtClean="0"/>
          </a:p>
          <a:p>
            <a:pPr marL="177800" indent="-177800">
              <a:buFont typeface="Arial" pitchFamily="34" charset="0"/>
              <a:buChar char="•"/>
            </a:pPr>
            <a:r>
              <a:rPr lang="en-US" dirty="0" smtClean="0"/>
              <a:t>MPI-ACC </a:t>
            </a:r>
            <a:r>
              <a:rPr lang="en-US" i="1" dirty="0" smtClean="0"/>
              <a:t>enables</a:t>
            </a:r>
            <a:r>
              <a:rPr lang="en-US" dirty="0" smtClean="0"/>
              <a:t> new application-level optimizations</a:t>
            </a:r>
          </a:p>
          <a:p>
            <a:pPr marL="177800" indent="-177800">
              <a:buFont typeface="Arial" pitchFamily="34" charset="0"/>
              <a:buChar char="•"/>
            </a:pPr>
            <a:endParaRPr lang="en-US" dirty="0" smtClean="0"/>
          </a:p>
          <a:p>
            <a:pPr marL="177800" indent="-177800">
              <a:buFont typeface="Arial" pitchFamily="34" charset="0"/>
              <a:buChar char="•"/>
            </a:pPr>
            <a:endParaRPr lang="en-US" dirty="0"/>
          </a:p>
        </p:txBody>
      </p:sp>
      <p:sp>
        <p:nvSpPr>
          <p:cNvPr id="11" name="Up Arrow 10"/>
          <p:cNvSpPr/>
          <p:nvPr/>
        </p:nvSpPr>
        <p:spPr bwMode="auto">
          <a:xfrm rot="3422902">
            <a:off x="3728993" y="4552225"/>
            <a:ext cx="484632" cy="978408"/>
          </a:xfrm>
          <a:prstGeom prst="upArrow">
            <a:avLst/>
          </a:prstGeom>
          <a:solidFill>
            <a:schemeClr val="tx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down)">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990600"/>
            <a:ext cx="8229600" cy="4525963"/>
          </a:xfrm>
        </p:spPr>
        <p:txBody>
          <a:bodyPr/>
          <a:lstStyle/>
          <a:p>
            <a:r>
              <a:rPr lang="en-US" dirty="0" smtClean="0"/>
              <a:t>Accelerators are becoming mainstream in HPC</a:t>
            </a:r>
          </a:p>
          <a:p>
            <a:pPr lvl="1"/>
            <a:r>
              <a:rPr lang="en-US" dirty="0" smtClean="0"/>
              <a:t>Exciting new opportunities for systems researchers</a:t>
            </a:r>
          </a:p>
          <a:p>
            <a:pPr lvl="1"/>
            <a:r>
              <a:rPr lang="en-US" dirty="0" smtClean="0"/>
              <a:t>Requires evolution of HPC software stack</a:t>
            </a:r>
          </a:p>
          <a:p>
            <a:r>
              <a:rPr lang="en-US" altLang="zh-CN" dirty="0" smtClean="0"/>
              <a:t>MPI-ACC: Integrated accelerator-awareness with MPI </a:t>
            </a:r>
          </a:p>
          <a:p>
            <a:pPr lvl="1"/>
            <a:r>
              <a:rPr lang="en-US" altLang="zh-CN" dirty="0" smtClean="0"/>
              <a:t>Supported multiple accelerators and programming models</a:t>
            </a:r>
          </a:p>
          <a:p>
            <a:pPr lvl="1"/>
            <a:r>
              <a:rPr lang="en-US" dirty="0" smtClean="0"/>
              <a:t>Achieved productivity and performance improvements</a:t>
            </a:r>
            <a:endParaRPr lang="en-US" altLang="zh-CN" dirty="0" smtClean="0"/>
          </a:p>
          <a:p>
            <a:r>
              <a:rPr lang="en-US" altLang="zh-CN" dirty="0" smtClean="0"/>
              <a:t>Optimized </a:t>
            </a:r>
            <a:r>
              <a:rPr lang="en-US" altLang="zh-CN" dirty="0" err="1" smtClean="0"/>
              <a:t>Internode</a:t>
            </a:r>
            <a:r>
              <a:rPr lang="en-US" altLang="zh-CN" dirty="0" smtClean="0"/>
              <a:t> communication</a:t>
            </a:r>
          </a:p>
          <a:p>
            <a:pPr lvl="1"/>
            <a:r>
              <a:rPr lang="en-US" altLang="zh-CN" dirty="0" smtClean="0"/>
              <a:t>Pipelined data movement, NUMA and </a:t>
            </a:r>
            <a:r>
              <a:rPr lang="en-US" altLang="zh-CN" dirty="0" err="1" smtClean="0"/>
              <a:t>PCIe</a:t>
            </a:r>
            <a:r>
              <a:rPr lang="en-US" altLang="zh-CN" dirty="0" smtClean="0"/>
              <a:t> affinity aware and </a:t>
            </a:r>
            <a:r>
              <a:rPr lang="en-US" altLang="zh-CN" dirty="0" err="1" smtClean="0"/>
              <a:t>OpenCL</a:t>
            </a:r>
            <a:r>
              <a:rPr lang="en-US" altLang="zh-CN" dirty="0" smtClean="0"/>
              <a:t> specific optimizations</a:t>
            </a:r>
          </a:p>
          <a:p>
            <a:r>
              <a:rPr lang="en-US" altLang="zh-CN" dirty="0" smtClean="0"/>
              <a:t>Optimized an epidemiology simulation using MPI-ACC</a:t>
            </a:r>
          </a:p>
          <a:p>
            <a:pPr lvl="1"/>
            <a:r>
              <a:rPr lang="en-US" altLang="zh-CN" dirty="0" smtClean="0"/>
              <a:t>Enabled new optimizations that were impossible without MPI-ACC</a:t>
            </a:r>
          </a:p>
          <a:p>
            <a:pPr lvl="1"/>
            <a:endParaRPr lang="en-US" altLang="zh-CN" dirty="0" smtClean="0"/>
          </a:p>
          <a:p>
            <a:endParaRPr lang="en-US" altLang="zh-CN" dirty="0" smtClean="0"/>
          </a:p>
          <a:p>
            <a:endParaRPr lang="en-US" dirty="0" smtClean="0"/>
          </a:p>
          <a:p>
            <a:endParaRPr lang="en-US" dirty="0" smtClean="0"/>
          </a:p>
          <a:p>
            <a:pPr marL="457200" indent="-457200">
              <a:buNone/>
            </a:pPr>
            <a:endParaRPr lang="en-US" dirty="0" smtClean="0"/>
          </a:p>
        </p:txBody>
      </p:sp>
      <p:sp>
        <p:nvSpPr>
          <p:cNvPr id="4" name="Slide Number Placeholder 3"/>
          <p:cNvSpPr>
            <a:spLocks noGrp="1"/>
          </p:cNvSpPr>
          <p:nvPr>
            <p:ph type="sldNum" sz="quarter" idx="12"/>
          </p:nvPr>
        </p:nvSpPr>
        <p:spPr/>
        <p:txBody>
          <a:bodyPr/>
          <a:lstStyle/>
          <a:p>
            <a:fld id="{87034D8C-3CB4-402A-BC46-2AB14C0FE90A}" type="slidenum">
              <a:rPr lang="en-US" smtClean="0"/>
              <a:pPr/>
              <a:t>19</a:t>
            </a:fld>
            <a:endParaRPr lang="en-US"/>
          </a:p>
        </p:txBody>
      </p:sp>
      <p:sp>
        <p:nvSpPr>
          <p:cNvPr id="5" name="Rectangle 4"/>
          <p:cNvSpPr/>
          <p:nvPr/>
        </p:nvSpPr>
        <p:spPr>
          <a:xfrm>
            <a:off x="533400" y="5486400"/>
            <a:ext cx="1861407" cy="492443"/>
          </a:xfrm>
          <a:prstGeom prst="rect">
            <a:avLst/>
          </a:prstGeom>
        </p:spPr>
        <p:txBody>
          <a:bodyPr wrap="none">
            <a:spAutoFit/>
          </a:bodyPr>
          <a:lstStyle/>
          <a:p>
            <a:pPr fontAlgn="base">
              <a:spcBef>
                <a:spcPct val="0"/>
              </a:spcBef>
              <a:spcAft>
                <a:spcPct val="0"/>
              </a:spcAft>
            </a:pPr>
            <a:r>
              <a:rPr lang="en-US" sz="2600" b="1" dirty="0" smtClean="0">
                <a:solidFill>
                  <a:schemeClr val="accent6"/>
                </a:solidFill>
                <a:latin typeface="+mj-lt"/>
                <a:ea typeface="+mj-ea"/>
                <a:cs typeface="+mj-cs"/>
              </a:rPr>
              <a:t>Questions?</a:t>
            </a:r>
          </a:p>
        </p:txBody>
      </p:sp>
      <p:sp>
        <p:nvSpPr>
          <p:cNvPr id="6" name="TextBox 5"/>
          <p:cNvSpPr txBox="1"/>
          <p:nvPr/>
        </p:nvSpPr>
        <p:spPr>
          <a:xfrm>
            <a:off x="5791200" y="5486400"/>
            <a:ext cx="3362331" cy="923330"/>
          </a:xfrm>
          <a:prstGeom prst="rect">
            <a:avLst/>
          </a:prstGeom>
          <a:noFill/>
        </p:spPr>
        <p:txBody>
          <a:bodyPr wrap="none" rtlCol="0">
            <a:spAutoFit/>
          </a:bodyPr>
          <a:lstStyle/>
          <a:p>
            <a:r>
              <a:rPr lang="en-US" b="1" u="sng" dirty="0" smtClean="0"/>
              <a:t>Contact</a:t>
            </a:r>
          </a:p>
          <a:p>
            <a:r>
              <a:rPr lang="en-US" dirty="0" smtClean="0"/>
              <a:t>Ashwin Aji (</a:t>
            </a:r>
            <a:r>
              <a:rPr lang="en-US" dirty="0" smtClean="0">
                <a:hlinkClick r:id="rId2"/>
              </a:rPr>
              <a:t>aaji@cs.vt.edu</a:t>
            </a:r>
            <a:r>
              <a:rPr lang="en-US" dirty="0" smtClean="0"/>
              <a:t>)</a:t>
            </a:r>
          </a:p>
          <a:p>
            <a:r>
              <a:rPr lang="en-US" dirty="0" smtClean="0"/>
              <a:t>Pavan Balaji (</a:t>
            </a:r>
            <a:r>
              <a:rPr lang="en-US" dirty="0" smtClean="0">
                <a:hlinkClick r:id="rId3"/>
              </a:rPr>
              <a:t>balaji@mcs.anl.gov</a:t>
            </a:r>
            <a:r>
              <a:rPr lang="en-US" dirty="0" smtClean="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Talk</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We discuss the current limitations of </a:t>
            </a:r>
            <a:r>
              <a:rPr lang="en-US" i="1" dirty="0" smtClean="0"/>
              <a:t>data movement</a:t>
            </a:r>
            <a:r>
              <a:rPr lang="en-US" dirty="0" smtClean="0"/>
              <a:t> in accelerator-based systems (</a:t>
            </a:r>
            <a:r>
              <a:rPr lang="en-US" dirty="0" err="1" smtClean="0"/>
              <a:t>e.g</a:t>
            </a:r>
            <a:r>
              <a:rPr lang="en-US" dirty="0" smtClean="0"/>
              <a:t>: CPU-GPU clusters)</a:t>
            </a:r>
          </a:p>
          <a:p>
            <a:pPr lvl="1"/>
            <a:r>
              <a:rPr lang="en-US" dirty="0" smtClean="0"/>
              <a:t>Programmability/Productivity limitations</a:t>
            </a:r>
          </a:p>
          <a:p>
            <a:pPr lvl="1"/>
            <a:r>
              <a:rPr lang="en-US" dirty="0" smtClean="0"/>
              <a:t>Performance limitations</a:t>
            </a:r>
          </a:p>
          <a:p>
            <a:endParaRPr lang="en-US" dirty="0" smtClean="0"/>
          </a:p>
          <a:p>
            <a:r>
              <a:rPr lang="en-US" dirty="0" smtClean="0"/>
              <a:t>We introduce </a:t>
            </a:r>
            <a:r>
              <a:rPr lang="en-US" b="1" i="1" dirty="0" smtClean="0"/>
              <a:t>MPI-ACC</a:t>
            </a:r>
            <a:r>
              <a:rPr lang="en-US" dirty="0" smtClean="0"/>
              <a:t>, our solution towards mitigating these limitations on a variety of platforms including CUDA and </a:t>
            </a:r>
            <a:r>
              <a:rPr lang="en-US" dirty="0" err="1" smtClean="0"/>
              <a:t>OpenCL</a:t>
            </a:r>
            <a:endParaRPr lang="en-US" dirty="0" smtClean="0"/>
          </a:p>
          <a:p>
            <a:endParaRPr lang="en-US" dirty="0" smtClean="0"/>
          </a:p>
          <a:p>
            <a:r>
              <a:rPr lang="en-US" dirty="0" smtClean="0"/>
              <a:t>We evaluate MPI-ACC on benchmarks and a large scale epidemiology application</a:t>
            </a:r>
          </a:p>
          <a:p>
            <a:pPr lvl="1"/>
            <a:r>
              <a:rPr lang="en-US" dirty="0" smtClean="0"/>
              <a:t>Improvement in end-to-end data transfer performance between accelerators</a:t>
            </a:r>
          </a:p>
          <a:p>
            <a:pPr lvl="1"/>
            <a:r>
              <a:rPr lang="en-US" dirty="0" smtClean="0"/>
              <a:t>Enabling the application developer to do new data-related optimizations</a:t>
            </a:r>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down)">
                                      <p:cBhvr>
                                        <p:cTn id="15" dur="500"/>
                                        <p:tgtEl>
                                          <p:spTgt spid="3">
                                            <p:txEl>
                                              <p:pRg st="7" end="7"/>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down)">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457200" y="838200"/>
            <a:ext cx="8228013" cy="2438400"/>
          </a:xfrm>
        </p:spPr>
        <p:txBody>
          <a:bodyPr/>
          <a:lstStyle/>
          <a:p>
            <a:pPr marL="457200" indent="-457200"/>
            <a:r>
              <a:rPr lang="en-US" sz="2000" dirty="0" smtClean="0"/>
              <a:t>How to pass the GPU buffers to MPI-ACC?</a:t>
            </a:r>
          </a:p>
          <a:p>
            <a:pPr marL="457200" indent="-457200">
              <a:buFont typeface="+mj-lt"/>
              <a:buAutoNum type="arabicPeriod"/>
            </a:pPr>
            <a:r>
              <a:rPr lang="en-US" dirty="0" smtClean="0"/>
              <a:t>Explicit Interfaces – e.g. </a:t>
            </a:r>
            <a:r>
              <a:rPr lang="en-US" dirty="0" err="1" smtClean="0"/>
              <a:t>MPI_CUDA_Send</a:t>
            </a:r>
            <a:r>
              <a:rPr lang="en-US" dirty="0" smtClean="0"/>
              <a:t>(…), </a:t>
            </a:r>
            <a:r>
              <a:rPr lang="en-US" dirty="0" err="1" smtClean="0"/>
              <a:t>MPI_OpenCL_Recv</a:t>
            </a:r>
            <a:r>
              <a:rPr lang="en-US" dirty="0" smtClean="0"/>
              <a:t>, etc</a:t>
            </a:r>
          </a:p>
          <a:p>
            <a:pPr marL="457200" indent="-457200">
              <a:buFont typeface="+mj-lt"/>
              <a:buAutoNum type="arabicPeriod"/>
            </a:pPr>
            <a:r>
              <a:rPr lang="en-US" dirty="0" smtClean="0"/>
              <a:t>MPI </a:t>
            </a:r>
            <a:r>
              <a:rPr lang="en-US" dirty="0" err="1" smtClean="0"/>
              <a:t>Datatypes</a:t>
            </a:r>
            <a:r>
              <a:rPr lang="en-US" dirty="0" smtClean="0"/>
              <a:t> attributes</a:t>
            </a:r>
          </a:p>
          <a:p>
            <a:pPr marL="457200" indent="-457200">
              <a:buFont typeface="+mj-lt"/>
              <a:buAutoNum type="arabicPeriod"/>
            </a:pPr>
            <a:r>
              <a:rPr lang="en-US" sz="2000" dirty="0" smtClean="0"/>
              <a:t>Retain the existing MPI interface itself</a:t>
            </a:r>
          </a:p>
          <a:p>
            <a:pPr marL="800100" lvl="1" indent="-342900"/>
            <a:r>
              <a:rPr lang="en-US" sz="1800" i="1" dirty="0" smtClean="0"/>
              <a:t>Automatic Detection</a:t>
            </a:r>
            <a:r>
              <a:rPr lang="en-US" sz="1800" dirty="0" smtClean="0"/>
              <a:t> of device buffers via </a:t>
            </a:r>
            <a:r>
              <a:rPr lang="en-US" dirty="0" smtClean="0"/>
              <a:t>CUDA’s Unified Virtual Addressing (UVA)</a:t>
            </a:r>
            <a:endParaRPr lang="en-US" sz="1800" dirty="0" smtClean="0"/>
          </a:p>
          <a:p>
            <a:pPr marL="800100" lvl="1" indent="-342900"/>
            <a:r>
              <a:rPr lang="en-US" sz="1800" dirty="0" smtClean="0"/>
              <a:t>Currently supported only by CUDA and newer NVIDIA GPUs</a:t>
            </a:r>
          </a:p>
          <a:p>
            <a:pPr marL="800100" lvl="1" indent="-342900"/>
            <a:r>
              <a:rPr lang="en-US" sz="1800" dirty="0" smtClean="0"/>
              <a:t>Query cost is high and added to </a:t>
            </a:r>
            <a:r>
              <a:rPr lang="en-US" sz="1800" i="1" dirty="0" smtClean="0"/>
              <a:t>every </a:t>
            </a:r>
            <a:r>
              <a:rPr lang="en-US" sz="1800" dirty="0" smtClean="0"/>
              <a:t>operation (even CPU-CPU)</a:t>
            </a:r>
          </a:p>
          <a:p>
            <a:endParaRPr lang="en-US" sz="1800" dirty="0"/>
          </a:p>
        </p:txBody>
      </p:sp>
      <p:graphicFrame>
        <p:nvGraphicFramePr>
          <p:cNvPr id="27" name="Content Placeholder 26"/>
          <p:cNvGraphicFramePr>
            <a:graphicFrameLocks noGrp="1"/>
          </p:cNvGraphicFramePr>
          <p:nvPr>
            <p:ph sz="half" idx="1"/>
          </p:nvPr>
        </p:nvGraphicFramePr>
        <p:xfrm>
          <a:off x="1828800" y="3886200"/>
          <a:ext cx="5638800"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457200" y="304800"/>
            <a:ext cx="8228013" cy="762000"/>
          </a:xfrm>
        </p:spPr>
        <p:txBody>
          <a:bodyPr/>
          <a:lstStyle/>
          <a:p>
            <a:r>
              <a:rPr lang="en-US" dirty="0" smtClean="0"/>
              <a:t>MPI-ACC Application Programming Interface (API)</a:t>
            </a:r>
            <a:endParaRPr lang="en-US" dirty="0"/>
          </a:p>
        </p:txBody>
      </p:sp>
      <p:sp>
        <p:nvSpPr>
          <p:cNvPr id="4" name="Slide Number Placeholder 3"/>
          <p:cNvSpPr>
            <a:spLocks noGrp="1"/>
          </p:cNvSpPr>
          <p:nvPr>
            <p:ph type="sldNum" idx="10"/>
          </p:nvPr>
        </p:nvSpPr>
        <p:spPr/>
        <p:txBody>
          <a:bodyPr/>
          <a:lstStyle/>
          <a:p>
            <a:fld id="{87034D8C-3CB4-402A-BC46-2AB14C0FE90A}" type="slidenum">
              <a:rPr lang="en-US" smtClean="0"/>
              <a:pPr/>
              <a:t>21</a:t>
            </a:fld>
            <a:endParaRPr lang="en-US"/>
          </a:p>
        </p:txBody>
      </p:sp>
      <p:sp>
        <p:nvSpPr>
          <p:cNvPr id="9" name="TextBox 8"/>
          <p:cNvSpPr txBox="1"/>
          <p:nvPr/>
        </p:nvSpPr>
        <p:spPr>
          <a:xfrm>
            <a:off x="3508276" y="3733800"/>
            <a:ext cx="3044924" cy="338554"/>
          </a:xfrm>
          <a:prstGeom prst="rect">
            <a:avLst/>
          </a:prstGeom>
          <a:noFill/>
        </p:spPr>
        <p:txBody>
          <a:bodyPr wrap="none" rtlCol="0">
            <a:spAutoFit/>
          </a:bodyPr>
          <a:lstStyle/>
          <a:p>
            <a:r>
              <a:rPr lang="en-US" sz="1600" dirty="0" smtClean="0"/>
              <a:t>MPI-ACC Interface Cost (CPU-CPU)</a:t>
            </a:r>
            <a:endParaRPr lang="en-US"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Impact of Pipelined Data Transfers</a:t>
            </a:r>
            <a:endParaRPr lang="en-US" dirty="0"/>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ontent Placeholder 6"/>
          <p:cNvGraphicFramePr>
            <a:graphicFrameLocks noGrp="1"/>
          </p:cNvGraphicFramePr>
          <p:nvPr>
            <p:ph idx="1"/>
          </p:nvPr>
        </p:nvGraphicFramePr>
        <p:xfrm>
          <a:off x="457200" y="990600"/>
          <a:ext cx="82296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828800" y="1143000"/>
            <a:ext cx="3952429" cy="646331"/>
          </a:xfrm>
          <a:prstGeom prst="rect">
            <a:avLst/>
          </a:prstGeom>
          <a:noFill/>
        </p:spPr>
        <p:txBody>
          <a:bodyPr wrap="none" rtlCol="0">
            <a:spAutoFit/>
          </a:bodyPr>
          <a:lstStyle/>
          <a:p>
            <a:r>
              <a:rPr lang="en-US" b="1" dirty="0" smtClean="0"/>
              <a:t>29% better than manual blocking</a:t>
            </a:r>
          </a:p>
          <a:p>
            <a:r>
              <a:rPr lang="en-US" b="1" dirty="0" smtClean="0"/>
              <a:t>14.6% better than manual non-blocking</a:t>
            </a:r>
            <a:endParaRPr lang="en-US" b="1"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MPI-ACC: Integrated and Optimized Data Movement</a:t>
            </a:r>
            <a:endParaRPr lang="en-US" dirty="0"/>
          </a:p>
        </p:txBody>
      </p:sp>
      <p:sp>
        <p:nvSpPr>
          <p:cNvPr id="3" name="Content Placeholder 2"/>
          <p:cNvSpPr>
            <a:spLocks noGrp="1"/>
          </p:cNvSpPr>
          <p:nvPr>
            <p:ph idx="1"/>
          </p:nvPr>
        </p:nvSpPr>
        <p:spPr>
          <a:xfrm>
            <a:off x="457200" y="1143000"/>
            <a:ext cx="8229600" cy="5334000"/>
          </a:xfrm>
        </p:spPr>
        <p:txBody>
          <a:bodyPr/>
          <a:lstStyle/>
          <a:p>
            <a:r>
              <a:rPr lang="en-US" dirty="0" smtClean="0"/>
              <a:t>MPI-ACC: integrates accelerator awareness with MPI for </a:t>
            </a:r>
            <a:r>
              <a:rPr lang="en-US" i="1" dirty="0" smtClean="0"/>
              <a:t>all</a:t>
            </a:r>
            <a:r>
              <a:rPr lang="en-US" dirty="0" smtClean="0"/>
              <a:t> data movement</a:t>
            </a:r>
          </a:p>
          <a:p>
            <a:pPr lvl="1"/>
            <a:r>
              <a:rPr lang="en-US" b="1" dirty="0" smtClean="0"/>
              <a:t>Programmability/Productivity:</a:t>
            </a:r>
            <a:r>
              <a:rPr lang="en-US" dirty="0" smtClean="0"/>
              <a:t> supports multiple accelerators and </a:t>
            </a:r>
            <a:r>
              <a:rPr lang="en-US" dirty="0" err="1" smtClean="0"/>
              <a:t>prog</a:t>
            </a:r>
            <a:r>
              <a:rPr lang="en-US" dirty="0" smtClean="0"/>
              <a:t>. models (CUDA, </a:t>
            </a:r>
            <a:r>
              <a:rPr lang="en-US" dirty="0" err="1" smtClean="0"/>
              <a:t>OpenCL</a:t>
            </a:r>
            <a:r>
              <a:rPr lang="en-US" dirty="0" smtClean="0"/>
              <a:t>)</a:t>
            </a:r>
          </a:p>
          <a:p>
            <a:pPr lvl="1"/>
            <a:r>
              <a:rPr lang="en-US" b="1" dirty="0" smtClean="0"/>
              <a:t>Performance:</a:t>
            </a:r>
            <a:r>
              <a:rPr lang="en-US" dirty="0" smtClean="0"/>
              <a:t> allows applications to portably leverage system-specific  and vendor-specific optimizations</a:t>
            </a:r>
          </a:p>
        </p:txBody>
      </p:sp>
      <p:sp>
        <p:nvSpPr>
          <p:cNvPr id="4" name="Slide Number Placeholder 3"/>
          <p:cNvSpPr>
            <a:spLocks noGrp="1"/>
          </p:cNvSpPr>
          <p:nvPr>
            <p:ph type="sldNum" sz="quarter" idx="12"/>
          </p:nvPr>
        </p:nvSpPr>
        <p:spPr/>
        <p:txBody>
          <a:bodyPr/>
          <a:lstStyle/>
          <a:p>
            <a:fld id="{87034D8C-3CB4-402A-BC46-2AB14C0FE90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Contact: Ashwin M. Aji (aaji@cs.vt.edu)</a:t>
            </a:r>
            <a:endParaRPr lang="en-US"/>
          </a:p>
        </p:txBody>
      </p:sp>
      <p:grpSp>
        <p:nvGrpSpPr>
          <p:cNvPr id="6" name="Group 23"/>
          <p:cNvGrpSpPr/>
          <p:nvPr/>
        </p:nvGrpSpPr>
        <p:grpSpPr>
          <a:xfrm>
            <a:off x="2209800" y="3810000"/>
            <a:ext cx="4800600" cy="2243554"/>
            <a:chOff x="457200" y="1688134"/>
            <a:chExt cx="7620000" cy="3469464"/>
          </a:xfrm>
        </p:grpSpPr>
        <p:sp>
          <p:nvSpPr>
            <p:cNvPr id="27" name="Rectangle 26"/>
            <p:cNvSpPr/>
            <p:nvPr/>
          </p:nvSpPr>
          <p:spPr bwMode="auto">
            <a:xfrm>
              <a:off x="762000" y="1688134"/>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sp>
          <p:nvSpPr>
            <p:cNvPr id="28" name="Rectangle 27"/>
            <p:cNvSpPr/>
            <p:nvPr/>
          </p:nvSpPr>
          <p:spPr bwMode="auto">
            <a:xfrm>
              <a:off x="1591993" y="3505200"/>
              <a:ext cx="100584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CPU</a:t>
              </a:r>
            </a:p>
          </p:txBody>
        </p:sp>
        <p:sp>
          <p:nvSpPr>
            <p:cNvPr id="29" name="Rectangle 28"/>
            <p:cNvSpPr/>
            <p:nvPr/>
          </p:nvSpPr>
          <p:spPr bwMode="auto">
            <a:xfrm>
              <a:off x="4386775" y="3505200"/>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914400" fontAlgn="base">
                <a:spcBef>
                  <a:spcPct val="0"/>
                </a:spcBef>
                <a:spcAft>
                  <a:spcPct val="0"/>
                </a:spcAft>
              </a:pPr>
              <a:r>
                <a:rPr lang="en-US" sz="1600" dirty="0" smtClean="0">
                  <a:latin typeface="Calibri" pitchFamily="34" charset="0"/>
                </a:rPr>
                <a:t>CPU</a:t>
              </a:r>
            </a:p>
          </p:txBody>
        </p:sp>
        <p:cxnSp>
          <p:nvCxnSpPr>
            <p:cNvPr id="30" name="Straight Connector 29"/>
            <p:cNvCxnSpPr>
              <a:stCxn id="27" idx="2"/>
              <a:endCxn id="28" idx="0"/>
            </p:cNvCxnSpPr>
            <p:nvPr/>
          </p:nvCxnSpPr>
          <p:spPr bwMode="auto">
            <a:xfrm rot="16200000" flipH="1">
              <a:off x="1205723" y="2616010"/>
              <a:ext cx="902666" cy="875713"/>
            </a:xfrm>
            <a:prstGeom prst="line">
              <a:avLst/>
            </a:prstGeom>
            <a:noFill/>
            <a:ln w="19050" cap="flat" cmpd="sng" algn="ctr">
              <a:solidFill>
                <a:schemeClr val="tx1"/>
              </a:solidFill>
              <a:prstDash val="lgDash"/>
              <a:round/>
              <a:headEnd type="arrow" w="med" len="med"/>
              <a:tailEnd type="arrow" w="med" len="med"/>
            </a:ln>
            <a:effectLst/>
          </p:spPr>
        </p:cxnSp>
        <p:sp>
          <p:nvSpPr>
            <p:cNvPr id="31" name="Rectangle 30"/>
            <p:cNvSpPr/>
            <p:nvPr/>
          </p:nvSpPr>
          <p:spPr bwMode="auto">
            <a:xfrm>
              <a:off x="2362200" y="1688134"/>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cxnSp>
          <p:nvCxnSpPr>
            <p:cNvPr id="32" name="Straight Connector 31"/>
            <p:cNvCxnSpPr>
              <a:stCxn id="28" idx="0"/>
              <a:endCxn id="31" idx="2"/>
            </p:cNvCxnSpPr>
            <p:nvPr/>
          </p:nvCxnSpPr>
          <p:spPr bwMode="auto">
            <a:xfrm rot="5400000" flipH="1" flipV="1">
              <a:off x="2005823" y="2691624"/>
              <a:ext cx="902666" cy="724487"/>
            </a:xfrm>
            <a:prstGeom prst="line">
              <a:avLst/>
            </a:prstGeom>
            <a:noFill/>
            <a:ln w="19050" cap="flat" cmpd="sng" algn="ctr">
              <a:solidFill>
                <a:schemeClr val="tx1"/>
              </a:solidFill>
              <a:prstDash val="lgDash"/>
              <a:round/>
              <a:headEnd type="arrow" w="med" len="med"/>
              <a:tailEnd type="arrow" w="med" len="med"/>
            </a:ln>
            <a:effectLst/>
          </p:spPr>
        </p:cxnSp>
        <p:sp>
          <p:nvSpPr>
            <p:cNvPr id="33" name="Rectangle 32"/>
            <p:cNvSpPr/>
            <p:nvPr/>
          </p:nvSpPr>
          <p:spPr bwMode="auto">
            <a:xfrm>
              <a:off x="3657600" y="1699867"/>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sp>
          <p:nvSpPr>
            <p:cNvPr id="34" name="Rectangle 33"/>
            <p:cNvSpPr/>
            <p:nvPr/>
          </p:nvSpPr>
          <p:spPr bwMode="auto">
            <a:xfrm>
              <a:off x="5257800" y="1699867"/>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cxnSp>
          <p:nvCxnSpPr>
            <p:cNvPr id="35" name="Straight Connector 34"/>
            <p:cNvCxnSpPr>
              <a:stCxn id="29" idx="0"/>
              <a:endCxn id="34" idx="2"/>
            </p:cNvCxnSpPr>
            <p:nvPr/>
          </p:nvCxnSpPr>
          <p:spPr bwMode="auto">
            <a:xfrm rot="5400000" flipH="1" flipV="1">
              <a:off x="4834021" y="2624222"/>
              <a:ext cx="890933" cy="871025"/>
            </a:xfrm>
            <a:prstGeom prst="line">
              <a:avLst/>
            </a:prstGeom>
            <a:noFill/>
            <a:ln w="19050" cap="flat" cmpd="sng" algn="ctr">
              <a:solidFill>
                <a:schemeClr val="tx1"/>
              </a:solidFill>
              <a:prstDash val="lgDash"/>
              <a:round/>
              <a:headEnd type="arrow" w="med" len="med"/>
              <a:tailEnd type="arrow" w="med" len="med"/>
            </a:ln>
            <a:effectLst/>
          </p:spPr>
        </p:cxnSp>
        <p:cxnSp>
          <p:nvCxnSpPr>
            <p:cNvPr id="36" name="Straight Connector 35"/>
            <p:cNvCxnSpPr>
              <a:stCxn id="29" idx="0"/>
              <a:endCxn id="33" idx="2"/>
            </p:cNvCxnSpPr>
            <p:nvPr/>
          </p:nvCxnSpPr>
          <p:spPr bwMode="auto">
            <a:xfrm rot="16200000" flipV="1">
              <a:off x="4033922" y="2695146"/>
              <a:ext cx="890933" cy="729175"/>
            </a:xfrm>
            <a:prstGeom prst="line">
              <a:avLst/>
            </a:prstGeom>
            <a:noFill/>
            <a:ln w="19050" cap="flat" cmpd="sng" algn="ctr">
              <a:solidFill>
                <a:schemeClr val="tx1"/>
              </a:solidFill>
              <a:prstDash val="lgDash"/>
              <a:round/>
              <a:headEnd type="arrow" w="med" len="med"/>
              <a:tailEnd type="arrow" w="med" len="med"/>
            </a:ln>
            <a:effectLst/>
          </p:spPr>
        </p:cxnSp>
        <p:sp>
          <p:nvSpPr>
            <p:cNvPr id="37" name="TextBox 36"/>
            <p:cNvSpPr txBox="1"/>
            <p:nvPr/>
          </p:nvSpPr>
          <p:spPr>
            <a:xfrm>
              <a:off x="6324600" y="3053834"/>
              <a:ext cx="524667" cy="523545"/>
            </a:xfrm>
            <a:prstGeom prst="rect">
              <a:avLst/>
            </a:prstGeom>
            <a:noFill/>
          </p:spPr>
          <p:txBody>
            <a:bodyPr wrap="none" rtlCol="0">
              <a:spAutoFit/>
            </a:bodyPr>
            <a:lstStyle/>
            <a:p>
              <a:r>
                <a:rPr lang="en-US" sz="1600" b="1" dirty="0" smtClean="0"/>
                <a:t>…</a:t>
              </a:r>
              <a:endParaRPr lang="en-US" sz="1600" b="1" dirty="0"/>
            </a:p>
          </p:txBody>
        </p:sp>
        <p:sp>
          <p:nvSpPr>
            <p:cNvPr id="38" name="TextBox 37"/>
            <p:cNvSpPr txBox="1"/>
            <p:nvPr/>
          </p:nvSpPr>
          <p:spPr>
            <a:xfrm>
              <a:off x="6612151" y="3053834"/>
              <a:ext cx="524667" cy="523545"/>
            </a:xfrm>
            <a:prstGeom prst="rect">
              <a:avLst/>
            </a:prstGeom>
            <a:noFill/>
          </p:spPr>
          <p:txBody>
            <a:bodyPr wrap="none" rtlCol="0">
              <a:spAutoFit/>
            </a:bodyPr>
            <a:lstStyle/>
            <a:p>
              <a:r>
                <a:rPr lang="en-US" sz="1600" b="1" dirty="0" smtClean="0"/>
                <a:t>…</a:t>
              </a:r>
              <a:endParaRPr lang="en-US" sz="1600" b="1" dirty="0"/>
            </a:p>
          </p:txBody>
        </p:sp>
        <p:sp>
          <p:nvSpPr>
            <p:cNvPr id="39" name="TextBox 38"/>
            <p:cNvSpPr txBox="1"/>
            <p:nvPr/>
          </p:nvSpPr>
          <p:spPr>
            <a:xfrm>
              <a:off x="6899702" y="3053834"/>
              <a:ext cx="524667" cy="523545"/>
            </a:xfrm>
            <a:prstGeom prst="rect">
              <a:avLst/>
            </a:prstGeom>
            <a:noFill/>
          </p:spPr>
          <p:txBody>
            <a:bodyPr wrap="none" rtlCol="0">
              <a:spAutoFit/>
            </a:bodyPr>
            <a:lstStyle/>
            <a:p>
              <a:r>
                <a:rPr lang="en-US" sz="1600" b="1" dirty="0" smtClean="0"/>
                <a:t>…</a:t>
              </a:r>
              <a:endParaRPr lang="en-US" sz="1600" b="1" dirty="0"/>
            </a:p>
          </p:txBody>
        </p:sp>
        <p:cxnSp>
          <p:nvCxnSpPr>
            <p:cNvPr id="40" name="Straight Connector 39"/>
            <p:cNvCxnSpPr/>
            <p:nvPr/>
          </p:nvCxnSpPr>
          <p:spPr bwMode="auto">
            <a:xfrm>
              <a:off x="990600" y="5105400"/>
              <a:ext cx="7086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Arrow Connector 40"/>
            <p:cNvCxnSpPr>
              <a:stCxn id="28" idx="2"/>
            </p:cNvCxnSpPr>
            <p:nvPr/>
          </p:nvCxnSpPr>
          <p:spPr bwMode="auto">
            <a:xfrm rot="16200000" flipH="1">
              <a:off x="1752013" y="4762499"/>
              <a:ext cx="685800" cy="0"/>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cxnSp>
          <p:nvCxnSpPr>
            <p:cNvPr id="42" name="Straight Arrow Connector 41"/>
            <p:cNvCxnSpPr/>
            <p:nvPr/>
          </p:nvCxnSpPr>
          <p:spPr bwMode="auto">
            <a:xfrm rot="16200000" flipH="1">
              <a:off x="4533900" y="4762500"/>
              <a:ext cx="685800" cy="0"/>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43" name="TextBox 42"/>
            <p:cNvSpPr txBox="1"/>
            <p:nvPr/>
          </p:nvSpPr>
          <p:spPr>
            <a:xfrm>
              <a:off x="457200" y="4634053"/>
              <a:ext cx="1440973" cy="523545"/>
            </a:xfrm>
            <a:prstGeom prst="rect">
              <a:avLst/>
            </a:prstGeom>
            <a:noFill/>
          </p:spPr>
          <p:txBody>
            <a:bodyPr wrap="none" rtlCol="0">
              <a:spAutoFit/>
            </a:bodyPr>
            <a:lstStyle/>
            <a:p>
              <a:r>
                <a:rPr lang="en-US" sz="1600" dirty="0" smtClean="0"/>
                <a:t>Network</a:t>
              </a:r>
              <a:endParaRPr lang="en-US" sz="1600" dirty="0"/>
            </a:p>
          </p:txBody>
        </p:sp>
        <p:sp>
          <p:nvSpPr>
            <p:cNvPr id="44" name="TextBox 43"/>
            <p:cNvSpPr txBox="1"/>
            <p:nvPr/>
          </p:nvSpPr>
          <p:spPr>
            <a:xfrm>
              <a:off x="4689902" y="1992867"/>
              <a:ext cx="524667" cy="523545"/>
            </a:xfrm>
            <a:prstGeom prst="rect">
              <a:avLst/>
            </a:prstGeom>
            <a:noFill/>
          </p:spPr>
          <p:txBody>
            <a:bodyPr wrap="none" rtlCol="0">
              <a:spAutoFit/>
            </a:bodyPr>
            <a:lstStyle/>
            <a:p>
              <a:r>
                <a:rPr lang="en-US" sz="1600" b="1" dirty="0" smtClean="0"/>
                <a:t>…</a:t>
              </a:r>
              <a:endParaRPr lang="en-US" sz="1600" b="1" dirty="0"/>
            </a:p>
          </p:txBody>
        </p:sp>
        <p:sp>
          <p:nvSpPr>
            <p:cNvPr id="45" name="TextBox 44"/>
            <p:cNvSpPr txBox="1"/>
            <p:nvPr/>
          </p:nvSpPr>
          <p:spPr>
            <a:xfrm>
              <a:off x="1794302" y="1981200"/>
              <a:ext cx="524667" cy="523545"/>
            </a:xfrm>
            <a:prstGeom prst="rect">
              <a:avLst/>
            </a:prstGeom>
            <a:noFill/>
          </p:spPr>
          <p:txBody>
            <a:bodyPr wrap="none" rtlCol="0">
              <a:spAutoFit/>
            </a:bodyPr>
            <a:lstStyle/>
            <a:p>
              <a:r>
                <a:rPr lang="en-US" sz="1600" b="1" dirty="0" smtClean="0"/>
                <a:t>…</a:t>
              </a:r>
              <a:endParaRPr lang="en-US" sz="1600" b="1" dirty="0"/>
            </a:p>
          </p:txBody>
        </p:sp>
      </p:grpSp>
      <p:sp>
        <p:nvSpPr>
          <p:cNvPr id="50" name="Freeform 49"/>
          <p:cNvSpPr/>
          <p:nvPr/>
        </p:nvSpPr>
        <p:spPr bwMode="auto">
          <a:xfrm>
            <a:off x="2667001" y="3048000"/>
            <a:ext cx="990599"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1" name="Freeform 50"/>
          <p:cNvSpPr/>
          <p:nvPr/>
        </p:nvSpPr>
        <p:spPr bwMode="auto">
          <a:xfrm>
            <a:off x="4572001" y="3048000"/>
            <a:ext cx="990599"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2" name="Rectangle 51"/>
          <p:cNvSpPr/>
          <p:nvPr/>
        </p:nvSpPr>
        <p:spPr>
          <a:xfrm>
            <a:off x="5943600" y="3429000"/>
            <a:ext cx="3200400" cy="2062103"/>
          </a:xfrm>
          <a:prstGeom prst="rect">
            <a:avLst/>
          </a:prstGeom>
          <a:solidFill>
            <a:schemeClr val="bg1"/>
          </a:solidFill>
        </p:spPr>
        <p:txBody>
          <a:bodyPr wrap="square">
            <a:spAutoFit/>
          </a:bodyPr>
          <a:lstStyle/>
          <a:p>
            <a:pPr marL="177800" indent="-177800">
              <a:buFont typeface="Arial" pitchFamily="34" charset="0"/>
              <a:buChar char="•"/>
            </a:pPr>
            <a:r>
              <a:rPr lang="en-US" sz="1600" i="1" dirty="0" smtClean="0"/>
              <a:t>Intra</a:t>
            </a:r>
            <a:r>
              <a:rPr lang="en-US" sz="1600" dirty="0" smtClean="0"/>
              <a:t>-node data movement optimizations </a:t>
            </a:r>
            <a:br>
              <a:rPr lang="en-US" sz="1600" dirty="0" smtClean="0"/>
            </a:br>
            <a:r>
              <a:rPr lang="en-US" sz="1600" dirty="0" smtClean="0"/>
              <a:t>[in collaboration with NCSU, ANL, VT]</a:t>
            </a:r>
          </a:p>
          <a:p>
            <a:pPr marL="573088" lvl="1" indent="-115888">
              <a:buFont typeface="Arial" pitchFamily="34" charset="0"/>
              <a:buChar char="•"/>
            </a:pPr>
            <a:r>
              <a:rPr lang="en-US" sz="1600" dirty="0" smtClean="0"/>
              <a:t>Shared memory protocol </a:t>
            </a:r>
            <a:br>
              <a:rPr lang="en-US" sz="1600" dirty="0" smtClean="0"/>
            </a:br>
            <a:r>
              <a:rPr lang="en-US" sz="1600" dirty="0" smtClean="0"/>
              <a:t>[Ji AsHES’12]</a:t>
            </a:r>
          </a:p>
          <a:p>
            <a:pPr marL="573088" lvl="1" indent="-115888">
              <a:buFont typeface="Arial" pitchFamily="34" charset="0"/>
              <a:buChar char="•"/>
            </a:pPr>
            <a:r>
              <a:rPr lang="en-US" sz="1600" dirty="0" smtClean="0"/>
              <a:t>Direct DMA protocol </a:t>
            </a:r>
            <a:br>
              <a:rPr lang="en-US" sz="1600" dirty="0" smtClean="0"/>
            </a:br>
            <a:r>
              <a:rPr lang="en-US" sz="1600" dirty="0" smtClean="0"/>
              <a:t>[Ji HPCC’12]</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Accelerator-Based Supercomputers (June 2012)</a:t>
            </a:r>
            <a:endParaRPr lang="en-US" dirty="0"/>
          </a:p>
        </p:txBody>
      </p:sp>
      <p:sp>
        <p:nvSpPr>
          <p:cNvPr id="4" name="Footer Placeholder 3"/>
          <p:cNvSpPr>
            <a:spLocks noGrp="1"/>
          </p:cNvSpPr>
          <p:nvPr>
            <p:ph type="ftr" sz="quarter" idx="11"/>
          </p:nvPr>
        </p:nvSpPr>
        <p:spPr/>
        <p:txBody>
          <a:bodyPr/>
          <a:lstStyle/>
          <a:p>
            <a:r>
              <a:rPr lang="en-US" smtClean="0"/>
              <a:t>Contact: Ashwin M. Aji (aaji@cs.vt.edu)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28674" name="Picture 2"/>
          <p:cNvPicPr>
            <a:picLocks noGrp="1" noChangeAspect="1" noChangeArrowheads="1"/>
          </p:cNvPicPr>
          <p:nvPr>
            <p:ph idx="1"/>
          </p:nvPr>
        </p:nvPicPr>
        <p:blipFill>
          <a:blip r:embed="rId2" cstate="print"/>
          <a:srcRect l="2648" t="20203" r="39477" b="19186"/>
          <a:stretch>
            <a:fillRect/>
          </a:stretch>
        </p:blipFill>
        <p:spPr bwMode="auto">
          <a:xfrm>
            <a:off x="762000" y="1381298"/>
            <a:ext cx="7552267" cy="4943302"/>
          </a:xfrm>
          <a:prstGeom prst="rect">
            <a:avLst/>
          </a:prstGeom>
          <a:noFill/>
          <a:ln w="9525">
            <a:noFill/>
            <a:miter lim="800000"/>
            <a:headEnd/>
            <a:tailEnd/>
          </a:ln>
        </p:spPr>
      </p:pic>
      <p:sp>
        <p:nvSpPr>
          <p:cNvPr id="7" name="Rounded Rectangle 6"/>
          <p:cNvSpPr/>
          <p:nvPr/>
        </p:nvSpPr>
        <p:spPr bwMode="auto">
          <a:xfrm>
            <a:off x="304800" y="3657600"/>
            <a:ext cx="8488180" cy="91440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Rounded Rectangle 7"/>
          <p:cNvSpPr/>
          <p:nvPr/>
        </p:nvSpPr>
        <p:spPr bwMode="auto">
          <a:xfrm>
            <a:off x="304800" y="5791200"/>
            <a:ext cx="8488180" cy="53340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381000" y="304800"/>
            <a:ext cx="8077200" cy="762000"/>
          </a:xfrm>
        </p:spPr>
        <p:txBody>
          <a:bodyPr/>
          <a:lstStyle/>
          <a:p>
            <a:r>
              <a:rPr lang="en-US" dirty="0" smtClean="0"/>
              <a:t>Accelerator-Based Supercomputers</a:t>
            </a:r>
            <a:endParaRPr lang="en-US" dirty="0"/>
          </a:p>
        </p:txBody>
      </p:sp>
      <p:sp>
        <p:nvSpPr>
          <p:cNvPr id="15365" name="Rectangle 3"/>
          <p:cNvSpPr>
            <a:spLocks noGrp="1" noChangeArrowheads="1"/>
          </p:cNvSpPr>
          <p:nvPr>
            <p:ph type="body" idx="1"/>
          </p:nvPr>
        </p:nvSpPr>
        <p:spPr>
          <a:xfrm>
            <a:off x="457200" y="1066800"/>
            <a:ext cx="7848600" cy="4572000"/>
          </a:xfrm>
        </p:spPr>
        <p:txBody>
          <a:bodyPr/>
          <a:lstStyle/>
          <a:p>
            <a:pPr eaLnBrk="1" hangingPunct="1">
              <a:buNone/>
            </a:pPr>
            <a:r>
              <a:rPr lang="en-US" dirty="0" smtClean="0"/>
              <a:t> </a:t>
            </a:r>
          </a:p>
        </p:txBody>
      </p:sp>
      <p:pic>
        <p:nvPicPr>
          <p:cNvPr id="9" name="Picture 2"/>
          <p:cNvPicPr>
            <a:picLocks noChangeAspect="1" noChangeArrowheads="1"/>
          </p:cNvPicPr>
          <p:nvPr/>
        </p:nvPicPr>
        <p:blipFill>
          <a:blip r:embed="rId3" cstate="print"/>
          <a:srcRect/>
          <a:stretch>
            <a:fillRect/>
          </a:stretch>
        </p:blipFill>
        <p:spPr bwMode="auto">
          <a:xfrm>
            <a:off x="2895600" y="1143000"/>
            <a:ext cx="3276600" cy="1563467"/>
          </a:xfrm>
          <a:prstGeom prst="rect">
            <a:avLst/>
          </a:prstGeom>
          <a:noFill/>
          <a:ln w="12700" cap="flat">
            <a:noFill/>
            <a:miter lim="800000"/>
            <a:headEnd/>
            <a:tailEnd/>
          </a:ln>
        </p:spPr>
      </p:pic>
      <p:pic>
        <p:nvPicPr>
          <p:cNvPr id="11" name="Picture 2" descr="http://t3.gstatic.com/images?q=tbn:ANd9GcTbkmAsI_WHEl5bQjjeyW2m2ghFyQt3vl5LqjBcDn6rOxqbbnA&amp;t=1&amp;usg=__VckrWFV_SjnebD_4te_XJ67NFfE="/>
          <p:cNvPicPr>
            <a:picLocks noChangeAspect="1" noChangeArrowheads="1"/>
          </p:cNvPicPr>
          <p:nvPr/>
        </p:nvPicPr>
        <p:blipFill>
          <a:blip r:embed="rId4" cstate="print"/>
          <a:srcRect/>
          <a:stretch>
            <a:fillRect/>
          </a:stretch>
        </p:blipFill>
        <p:spPr bwMode="auto">
          <a:xfrm>
            <a:off x="457200" y="1219200"/>
            <a:ext cx="1737360" cy="1447800"/>
          </a:xfrm>
          <a:prstGeom prst="rect">
            <a:avLst/>
          </a:prstGeom>
          <a:noFill/>
        </p:spPr>
      </p:pic>
      <p:pic>
        <p:nvPicPr>
          <p:cNvPr id="15" name="Picture 6" descr="http://t1.gstatic.com/images?q=tbn:ANd9GcRobnEYqje1BZKnmlmXsGnJHs12ATpnrBdFe6IN_0WKFFkOqyI&amp;t=1&amp;usg=__XO7fZVp70a4jHhFyASR5ifRMhoE="/>
          <p:cNvPicPr>
            <a:picLocks noChangeAspect="1" noChangeArrowheads="1"/>
          </p:cNvPicPr>
          <p:nvPr/>
        </p:nvPicPr>
        <p:blipFill>
          <a:blip r:embed="rId5" cstate="print"/>
          <a:srcRect/>
          <a:stretch>
            <a:fillRect/>
          </a:stretch>
        </p:blipFill>
        <p:spPr bwMode="auto">
          <a:xfrm>
            <a:off x="6686375" y="1066800"/>
            <a:ext cx="2305225" cy="1528465"/>
          </a:xfrm>
          <a:prstGeom prst="rect">
            <a:avLst/>
          </a:prstGeom>
          <a:noFill/>
        </p:spPr>
      </p:pic>
      <p:sp>
        <p:nvSpPr>
          <p:cNvPr id="12" name="Slide Number Placeholder 11"/>
          <p:cNvSpPr>
            <a:spLocks noGrp="1"/>
          </p:cNvSpPr>
          <p:nvPr>
            <p:ph type="sldNum" sz="quarter" idx="12"/>
          </p:nvPr>
        </p:nvSpPr>
        <p:spPr/>
        <p:txBody>
          <a:bodyPr/>
          <a:lstStyle/>
          <a:p>
            <a:fld id="{87034D8C-3CB4-402A-BC46-2AB14C0FE90A}" type="slidenum">
              <a:rPr lang="en-US" smtClean="0"/>
              <a:pPr/>
              <a:t>25</a:t>
            </a:fld>
            <a:endParaRPr lang="en-US"/>
          </a:p>
        </p:txBody>
      </p:sp>
      <p:graphicFrame>
        <p:nvGraphicFramePr>
          <p:cNvPr id="14" name="Chart 13"/>
          <p:cNvGraphicFramePr/>
          <p:nvPr/>
        </p:nvGraphicFramePr>
        <p:xfrm>
          <a:off x="228600" y="2819400"/>
          <a:ext cx="6096000" cy="3352800"/>
        </p:xfrm>
        <a:graphic>
          <a:graphicData uri="http://schemas.openxmlformats.org/drawingml/2006/chart">
            <c:chart xmlns:c="http://schemas.openxmlformats.org/drawingml/2006/chart" xmlns:r="http://schemas.openxmlformats.org/officeDocument/2006/relationships" r:id="rId6"/>
          </a:graphicData>
        </a:graphic>
      </p:graphicFrame>
      <p:sp>
        <p:nvSpPr>
          <p:cNvPr id="17" name="Rectangle 16"/>
          <p:cNvSpPr/>
          <p:nvPr/>
        </p:nvSpPr>
        <p:spPr>
          <a:xfrm>
            <a:off x="6248400" y="3429000"/>
            <a:ext cx="2895600" cy="1754326"/>
          </a:xfrm>
          <a:prstGeom prst="rect">
            <a:avLst/>
          </a:prstGeom>
        </p:spPr>
        <p:txBody>
          <a:bodyPr wrap="square">
            <a:spAutoFit/>
          </a:bodyPr>
          <a:lstStyle/>
          <a:p>
            <a:r>
              <a:rPr lang="en-US" b="1" dirty="0" smtClean="0"/>
              <a:t>Accelerator Vendors/Models</a:t>
            </a:r>
          </a:p>
          <a:p>
            <a:pPr marL="231775" indent="-231775">
              <a:buFont typeface="Arial" pitchFamily="34" charset="0"/>
              <a:buChar char="•"/>
            </a:pPr>
            <a:r>
              <a:rPr lang="en-US" dirty="0" smtClean="0"/>
              <a:t>NVIDIA 2050/2070/2090</a:t>
            </a:r>
          </a:p>
          <a:p>
            <a:pPr marL="231775" indent="-231775">
              <a:buFont typeface="Arial" pitchFamily="34" charset="0"/>
              <a:buChar char="•"/>
            </a:pPr>
            <a:r>
              <a:rPr lang="en-US" dirty="0" smtClean="0"/>
              <a:t>IBM </a:t>
            </a:r>
            <a:r>
              <a:rPr lang="en-US" dirty="0" err="1" smtClean="0"/>
              <a:t>PowerXCell</a:t>
            </a:r>
            <a:r>
              <a:rPr lang="en-US" dirty="0" smtClean="0"/>
              <a:t> 8i</a:t>
            </a:r>
          </a:p>
          <a:p>
            <a:pPr marL="231775" indent="-231775">
              <a:buFont typeface="Arial" pitchFamily="34" charset="0"/>
              <a:buChar char="•"/>
            </a:pPr>
            <a:r>
              <a:rPr lang="en-US" dirty="0" smtClean="0"/>
              <a:t>AMD/ATI GPU</a:t>
            </a:r>
          </a:p>
          <a:p>
            <a:pPr marL="231775" indent="-231775">
              <a:buFont typeface="Arial" pitchFamily="34" charset="0"/>
              <a:buChar char="•"/>
            </a:pPr>
            <a:r>
              <a:rPr lang="en-US" dirty="0" err="1" smtClean="0"/>
              <a:t>Clearspeed</a:t>
            </a:r>
            <a:r>
              <a:rPr lang="en-US" dirty="0" smtClean="0"/>
              <a:t> CSX600</a:t>
            </a:r>
          </a:p>
          <a:p>
            <a:pPr marL="231775" indent="-231775">
              <a:buFont typeface="Arial" pitchFamily="34" charset="0"/>
              <a:buChar char="•"/>
            </a:pPr>
            <a:r>
              <a:rPr lang="en-US" dirty="0" smtClean="0"/>
              <a:t>Intel MIC</a:t>
            </a:r>
            <a:endParaRPr lang="en-US" dirty="0"/>
          </a:p>
        </p:txBody>
      </p:sp>
      <p:sp>
        <p:nvSpPr>
          <p:cNvPr id="24" name="Footer Placeholder 23"/>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CPU-GPU Clusters </a:t>
            </a:r>
            <a:endParaRPr lang="en-US" dirty="0"/>
          </a:p>
        </p:txBody>
      </p:sp>
      <p:sp>
        <p:nvSpPr>
          <p:cNvPr id="3" name="Content Placeholder 2"/>
          <p:cNvSpPr>
            <a:spLocks noGrp="1"/>
          </p:cNvSpPr>
          <p:nvPr>
            <p:ph sz="half" idx="1"/>
          </p:nvPr>
        </p:nvSpPr>
        <p:spPr>
          <a:xfrm>
            <a:off x="457200" y="1295400"/>
            <a:ext cx="3581400" cy="4830763"/>
          </a:xfrm>
        </p:spPr>
        <p:txBody>
          <a:bodyPr/>
          <a:lstStyle/>
          <a:p>
            <a:r>
              <a:rPr lang="en-US" sz="2000" dirty="0" smtClean="0"/>
              <a:t>CPU-GPU clusters</a:t>
            </a:r>
          </a:p>
          <a:p>
            <a:pPr lvl="1"/>
            <a:r>
              <a:rPr lang="en-US" sz="1800" dirty="0" err="1" smtClean="0"/>
              <a:t>Prog</a:t>
            </a:r>
            <a:r>
              <a:rPr lang="en-US" sz="1800" dirty="0" smtClean="0"/>
              <a:t>.  Models: MPI+CUDA, </a:t>
            </a:r>
            <a:r>
              <a:rPr lang="en-US" sz="1800" dirty="0" err="1" smtClean="0"/>
              <a:t>MPI+OpenCL</a:t>
            </a:r>
            <a:r>
              <a:rPr lang="en-US" sz="1800" dirty="0" smtClean="0"/>
              <a:t>, and so on…</a:t>
            </a:r>
          </a:p>
          <a:p>
            <a:pPr lvl="1"/>
            <a:r>
              <a:rPr lang="en-US" sz="1800" dirty="0" smtClean="0"/>
              <a:t>Multiple GPUs per node</a:t>
            </a:r>
          </a:p>
          <a:p>
            <a:pPr lvl="1"/>
            <a:r>
              <a:rPr lang="en-US" sz="1800" dirty="0" smtClean="0"/>
              <a:t>Non-uniform node architecture and topology</a:t>
            </a:r>
          </a:p>
          <a:p>
            <a:endParaRPr lang="en-US" sz="2000" dirty="0" smtClean="0"/>
          </a:p>
          <a:p>
            <a:r>
              <a:rPr lang="en-US" sz="2000" i="1" dirty="0" smtClean="0"/>
              <a:t>New programmability and performance challenges for programming models and runtime systems</a:t>
            </a:r>
          </a:p>
          <a:p>
            <a:pPr>
              <a:buNone/>
            </a:pPr>
            <a:endParaRPr lang="en-US" dirty="0" smtClean="0"/>
          </a:p>
        </p:txBody>
      </p:sp>
      <p:sp>
        <p:nvSpPr>
          <p:cNvPr id="4" name="Slide Number Placeholder 3"/>
          <p:cNvSpPr>
            <a:spLocks noGrp="1"/>
          </p:cNvSpPr>
          <p:nvPr>
            <p:ph type="sldNum" sz="quarter" idx="12"/>
          </p:nvPr>
        </p:nvSpPr>
        <p:spPr/>
        <p:txBody>
          <a:bodyPr/>
          <a:lstStyle/>
          <a:p>
            <a:fld id="{87034D8C-3CB4-402A-BC46-2AB14C0FE90A}" type="slidenum">
              <a:rPr lang="en-US" smtClean="0"/>
              <a:pPr/>
              <a:t>26</a:t>
            </a:fld>
            <a:endParaRPr lang="en-US"/>
          </a:p>
        </p:txBody>
      </p:sp>
      <p:pic>
        <p:nvPicPr>
          <p:cNvPr id="40" name="Picture 39" descr="system_model.pdf"/>
          <p:cNvPicPr>
            <a:picLocks noChangeAspect="1"/>
          </p:cNvPicPr>
          <p:nvPr/>
        </p:nvPicPr>
        <p:blipFill>
          <a:blip r:embed="rId2" cstate="print"/>
          <a:stretch>
            <a:fillRect/>
          </a:stretch>
        </p:blipFill>
        <p:spPr>
          <a:xfrm>
            <a:off x="4666403" y="1752600"/>
            <a:ext cx="4096597" cy="2178397"/>
          </a:xfrm>
          <a:prstGeom prst="rect">
            <a:avLst/>
          </a:prstGeom>
        </p:spPr>
      </p:pic>
      <p:sp>
        <p:nvSpPr>
          <p:cNvPr id="41" name="TextBox 40"/>
          <p:cNvSpPr txBox="1"/>
          <p:nvPr/>
        </p:nvSpPr>
        <p:spPr>
          <a:xfrm>
            <a:off x="5254192" y="1295400"/>
            <a:ext cx="2944285" cy="369332"/>
          </a:xfrm>
          <a:prstGeom prst="rect">
            <a:avLst/>
          </a:prstGeom>
          <a:noFill/>
        </p:spPr>
        <p:txBody>
          <a:bodyPr wrap="none" rtlCol="0">
            <a:spAutoFit/>
          </a:bodyPr>
          <a:lstStyle/>
          <a:p>
            <a:pPr algn="ctr"/>
            <a:r>
              <a:rPr lang="en-US" dirty="0" smtClean="0">
                <a:solidFill>
                  <a:schemeClr val="tx2"/>
                </a:solidFill>
              </a:rPr>
              <a:t>Keeneland Node Architecture</a:t>
            </a:r>
            <a:endParaRPr lang="en-US" dirty="0">
              <a:solidFill>
                <a:schemeClr val="tx2"/>
              </a:solidFill>
            </a:endParaRPr>
          </a:p>
        </p:txBody>
      </p:sp>
      <p:pic>
        <p:nvPicPr>
          <p:cNvPr id="42" name="Picture 41" descr="nvidia_kepler_tesla_k10.jpg"/>
          <p:cNvPicPr>
            <a:picLocks noChangeAspect="1"/>
          </p:cNvPicPr>
          <p:nvPr/>
        </p:nvPicPr>
        <p:blipFill>
          <a:blip r:embed="rId3" cstate="print"/>
          <a:stretch>
            <a:fillRect/>
          </a:stretch>
        </p:blipFill>
        <p:spPr>
          <a:xfrm>
            <a:off x="5461852" y="4271765"/>
            <a:ext cx="2767748" cy="1900435"/>
          </a:xfrm>
          <a:prstGeom prst="rect">
            <a:avLst/>
          </a:prstGeom>
        </p:spPr>
      </p:pic>
      <p:sp>
        <p:nvSpPr>
          <p:cNvPr id="44" name="Footer Placeholder 43"/>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381000" y="304800"/>
            <a:ext cx="8077200" cy="762000"/>
          </a:xfrm>
        </p:spPr>
        <p:txBody>
          <a:bodyPr/>
          <a:lstStyle/>
          <a:p>
            <a:r>
              <a:rPr lang="en-US" dirty="0" smtClean="0"/>
              <a:t>Accelerator-Based Supercomputers (Nov 2011)</a:t>
            </a:r>
            <a:endParaRPr lang="en-US" dirty="0"/>
          </a:p>
        </p:txBody>
      </p:sp>
      <p:sp>
        <p:nvSpPr>
          <p:cNvPr id="15365" name="Rectangle 3"/>
          <p:cNvSpPr>
            <a:spLocks noGrp="1" noChangeArrowheads="1"/>
          </p:cNvSpPr>
          <p:nvPr>
            <p:ph type="body" idx="1"/>
          </p:nvPr>
        </p:nvSpPr>
        <p:spPr>
          <a:xfrm>
            <a:off x="457200" y="1066800"/>
            <a:ext cx="7848600" cy="4572000"/>
          </a:xfrm>
        </p:spPr>
        <p:txBody>
          <a:bodyPr/>
          <a:lstStyle/>
          <a:p>
            <a:pPr eaLnBrk="1" hangingPunct="1">
              <a:buNone/>
            </a:pPr>
            <a:r>
              <a:rPr lang="en-US" dirty="0" smtClean="0"/>
              <a:t> </a:t>
            </a:r>
          </a:p>
        </p:txBody>
      </p:sp>
      <p:pic>
        <p:nvPicPr>
          <p:cNvPr id="9" name="Picture 2"/>
          <p:cNvPicPr>
            <a:picLocks noChangeAspect="1" noChangeArrowheads="1"/>
          </p:cNvPicPr>
          <p:nvPr/>
        </p:nvPicPr>
        <p:blipFill>
          <a:blip r:embed="rId3" cstate="print"/>
          <a:srcRect/>
          <a:stretch>
            <a:fillRect/>
          </a:stretch>
        </p:blipFill>
        <p:spPr bwMode="auto">
          <a:xfrm>
            <a:off x="2895600" y="1143000"/>
            <a:ext cx="3276600" cy="1563467"/>
          </a:xfrm>
          <a:prstGeom prst="rect">
            <a:avLst/>
          </a:prstGeom>
          <a:noFill/>
          <a:ln w="12700" cap="flat">
            <a:noFill/>
            <a:miter lim="800000"/>
            <a:headEnd/>
            <a:tailEnd/>
          </a:ln>
        </p:spPr>
      </p:pic>
      <p:pic>
        <p:nvPicPr>
          <p:cNvPr id="11" name="Picture 2" descr="http://t3.gstatic.com/images?q=tbn:ANd9GcTbkmAsI_WHEl5bQjjeyW2m2ghFyQt3vl5LqjBcDn6rOxqbbnA&amp;t=1&amp;usg=__VckrWFV_SjnebD_4te_XJ67NFfE="/>
          <p:cNvPicPr>
            <a:picLocks noChangeAspect="1" noChangeArrowheads="1"/>
          </p:cNvPicPr>
          <p:nvPr/>
        </p:nvPicPr>
        <p:blipFill>
          <a:blip r:embed="rId4" cstate="print"/>
          <a:srcRect/>
          <a:stretch>
            <a:fillRect/>
          </a:stretch>
        </p:blipFill>
        <p:spPr bwMode="auto">
          <a:xfrm>
            <a:off x="457200" y="1219200"/>
            <a:ext cx="1737360" cy="1447800"/>
          </a:xfrm>
          <a:prstGeom prst="rect">
            <a:avLst/>
          </a:prstGeom>
          <a:noFill/>
        </p:spPr>
      </p:pic>
      <p:pic>
        <p:nvPicPr>
          <p:cNvPr id="15" name="Picture 6" descr="http://t1.gstatic.com/images?q=tbn:ANd9GcRobnEYqje1BZKnmlmXsGnJHs12ATpnrBdFe6IN_0WKFFkOqyI&amp;t=1&amp;usg=__XO7fZVp70a4jHhFyASR5ifRMhoE="/>
          <p:cNvPicPr>
            <a:picLocks noChangeAspect="1" noChangeArrowheads="1"/>
          </p:cNvPicPr>
          <p:nvPr/>
        </p:nvPicPr>
        <p:blipFill>
          <a:blip r:embed="rId5" cstate="print"/>
          <a:srcRect/>
          <a:stretch>
            <a:fillRect/>
          </a:stretch>
        </p:blipFill>
        <p:spPr bwMode="auto">
          <a:xfrm>
            <a:off x="6686375" y="1066800"/>
            <a:ext cx="2305225" cy="1528465"/>
          </a:xfrm>
          <a:prstGeom prst="rect">
            <a:avLst/>
          </a:prstGeom>
          <a:noFill/>
        </p:spPr>
      </p:pic>
      <p:pic>
        <p:nvPicPr>
          <p:cNvPr id="15362" name="Picture 2"/>
          <p:cNvPicPr>
            <a:picLocks noChangeAspect="1" noChangeArrowheads="1"/>
          </p:cNvPicPr>
          <p:nvPr/>
        </p:nvPicPr>
        <p:blipFill>
          <a:blip r:embed="rId6" cstate="print"/>
          <a:srcRect/>
          <a:stretch>
            <a:fillRect/>
          </a:stretch>
        </p:blipFill>
        <p:spPr bwMode="auto">
          <a:xfrm>
            <a:off x="457200" y="2696914"/>
            <a:ext cx="8305800" cy="3582716"/>
          </a:xfrm>
          <a:prstGeom prst="rect">
            <a:avLst/>
          </a:prstGeom>
          <a:noFill/>
          <a:ln w="9525">
            <a:noFill/>
            <a:miter lim="800000"/>
            <a:headEnd/>
            <a:tailEnd/>
          </a:ln>
        </p:spPr>
      </p:pic>
      <p:sp>
        <p:nvSpPr>
          <p:cNvPr id="19" name="Rounded Rectangle 18"/>
          <p:cNvSpPr/>
          <p:nvPr/>
        </p:nvSpPr>
        <p:spPr bwMode="auto">
          <a:xfrm>
            <a:off x="304800" y="3857625"/>
            <a:ext cx="8488180" cy="53340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0" name="Rounded Rectangle 19"/>
          <p:cNvSpPr/>
          <p:nvPr/>
        </p:nvSpPr>
        <p:spPr bwMode="auto">
          <a:xfrm>
            <a:off x="304800" y="5000625"/>
            <a:ext cx="8488180" cy="121920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Slide Number Placeholder 11"/>
          <p:cNvSpPr>
            <a:spLocks noGrp="1"/>
          </p:cNvSpPr>
          <p:nvPr>
            <p:ph type="sldNum" sz="quarter" idx="12"/>
          </p:nvPr>
        </p:nvSpPr>
        <p:spPr/>
        <p:txBody>
          <a:bodyPr/>
          <a:lstStyle/>
          <a:p>
            <a:fld id="{87034D8C-3CB4-402A-BC46-2AB14C0FE90A}" type="slidenum">
              <a:rPr lang="en-US" smtClean="0"/>
              <a:pPr/>
              <a:t>3</a:t>
            </a:fld>
            <a:endParaRPr lang="en-US"/>
          </a:p>
        </p:txBody>
      </p:sp>
      <p:sp>
        <p:nvSpPr>
          <p:cNvPr id="13" name="Footer Placeholder 12"/>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dirty="0" smtClean="0"/>
              <a:t>Contact: Ashwin M. Aji (aaji@cs.vt.edu)</a:t>
            </a:r>
            <a:endParaRPr lang="en-US" dirty="0"/>
          </a:p>
        </p:txBody>
      </p:sp>
      <p:sp>
        <p:nvSpPr>
          <p:cNvPr id="2" name="Title 1"/>
          <p:cNvSpPr>
            <a:spLocks noGrp="1"/>
          </p:cNvSpPr>
          <p:nvPr>
            <p:ph type="title"/>
          </p:nvPr>
        </p:nvSpPr>
        <p:spPr/>
        <p:txBody>
          <a:bodyPr/>
          <a:lstStyle/>
          <a:p>
            <a:r>
              <a:rPr lang="en-US" dirty="0" smtClean="0"/>
              <a:t>Accelerating Science via Graphics Processing Units (GPUs)</a:t>
            </a:r>
            <a:endParaRPr lang="en-US" dirty="0"/>
          </a:p>
        </p:txBody>
      </p:sp>
      <p:sp>
        <p:nvSpPr>
          <p:cNvPr id="13" name="Slide Number Placeholder 12"/>
          <p:cNvSpPr>
            <a:spLocks noGrp="1"/>
          </p:cNvSpPr>
          <p:nvPr>
            <p:ph type="sldNum" sz="quarter" idx="12"/>
          </p:nvPr>
        </p:nvSpPr>
        <p:spPr/>
        <p:txBody>
          <a:bodyPr/>
          <a:lstStyle/>
          <a:p>
            <a:fld id="{87034D8C-3CB4-402A-BC46-2AB14C0FE90A}" type="slidenum">
              <a:rPr lang="en-US" smtClean="0"/>
              <a:pPr/>
              <a:t>4</a:t>
            </a:fld>
            <a:endParaRPr lang="en-US"/>
          </a:p>
        </p:txBody>
      </p:sp>
      <p:sp>
        <p:nvSpPr>
          <p:cNvPr id="4" name="Title 1"/>
          <p:cNvSpPr txBox="1">
            <a:spLocks/>
          </p:cNvSpPr>
          <p:nvPr/>
        </p:nvSpPr>
        <p:spPr bwMode="auto">
          <a:xfrm>
            <a:off x="493305" y="1143000"/>
            <a:ext cx="3240495" cy="45984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dirty="0" smtClean="0"/>
              <a:t>Computed</a:t>
            </a:r>
            <a:r>
              <a:rPr kumimoji="0" lang="en-US" sz="2400" b="1" i="0" u="none" strike="noStrike" kern="1200" cap="none" spc="0" normalizeH="0" baseline="0" noProof="0" dirty="0" smtClean="0">
                <a:ln>
                  <a:noFill/>
                </a:ln>
                <a:solidFill>
                  <a:srgbClr val="1F497D"/>
                </a:solidFill>
                <a:effectLst/>
                <a:uLnTx/>
                <a:uFillTx/>
                <a:latin typeface="Trebuchet MS"/>
                <a:ea typeface="ＭＳ Ｐゴシック" pitchFamily="-112" charset="-128"/>
                <a:cs typeface="Trebuchet MS"/>
              </a:rPr>
              <a:t> </a:t>
            </a:r>
            <a:r>
              <a:rPr lang="en-US" sz="2400" dirty="0" smtClean="0"/>
              <a:t>Tomography</a:t>
            </a:r>
            <a:endParaRPr lang="en-US" sz="2400" dirty="0"/>
          </a:p>
        </p:txBody>
      </p:sp>
      <p:sp>
        <p:nvSpPr>
          <p:cNvPr id="5" name="Title 1"/>
          <p:cNvSpPr txBox="1">
            <a:spLocks/>
          </p:cNvSpPr>
          <p:nvPr/>
        </p:nvSpPr>
        <p:spPr bwMode="auto">
          <a:xfrm>
            <a:off x="4303458" y="1143000"/>
            <a:ext cx="2558504" cy="45984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fontAlgn="base">
              <a:spcBef>
                <a:spcPct val="0"/>
              </a:spcBef>
              <a:spcAft>
                <a:spcPct val="0"/>
              </a:spcAft>
            </a:pPr>
            <a:r>
              <a:rPr lang="en-US" sz="2400" dirty="0" smtClean="0"/>
              <a:t>Micro-tomography</a:t>
            </a:r>
            <a:endParaRPr kumimoji="0" lang="en-US" sz="2400" b="1" i="0" u="none" strike="noStrike" kern="1200" cap="none" spc="0" normalizeH="0" baseline="0" noProof="0" dirty="0">
              <a:ln>
                <a:noFill/>
              </a:ln>
              <a:solidFill>
                <a:srgbClr val="1F497D"/>
              </a:solidFill>
              <a:effectLst/>
              <a:uLnTx/>
              <a:uFillTx/>
              <a:latin typeface="Trebuchet MS"/>
              <a:ea typeface="ＭＳ Ｐゴシック" pitchFamily="-112" charset="-128"/>
              <a:cs typeface="Trebuchet MS"/>
            </a:endParaRPr>
          </a:p>
        </p:txBody>
      </p:sp>
      <p:pic>
        <p:nvPicPr>
          <p:cNvPr id="6" name="Picture 4" descr="head1.png"/>
          <p:cNvPicPr>
            <a:picLocks noChangeAspect="1"/>
          </p:cNvPicPr>
          <p:nvPr/>
        </p:nvPicPr>
        <p:blipFill>
          <a:blip r:embed="rId3" cstate="print"/>
          <a:srcRect/>
          <a:stretch>
            <a:fillRect/>
          </a:stretch>
        </p:blipFill>
        <p:spPr bwMode="auto">
          <a:xfrm>
            <a:off x="688194" y="1636161"/>
            <a:ext cx="2669961" cy="2448484"/>
          </a:xfrm>
          <a:prstGeom prst="rect">
            <a:avLst/>
          </a:prstGeom>
          <a:noFill/>
          <a:ln w="9525">
            <a:noFill/>
            <a:miter lim="800000"/>
            <a:headEnd/>
            <a:tailEnd/>
          </a:ln>
        </p:spPr>
      </p:pic>
      <p:pic>
        <p:nvPicPr>
          <p:cNvPr id="7" name="Picture 6" descr="vl3_20080519_190205.png"/>
          <p:cNvPicPr>
            <a:picLocks noChangeAspect="1"/>
          </p:cNvPicPr>
          <p:nvPr/>
        </p:nvPicPr>
        <p:blipFill>
          <a:blip r:embed="rId4" cstate="print"/>
          <a:srcRect/>
          <a:stretch>
            <a:fillRect/>
          </a:stretch>
        </p:blipFill>
        <p:spPr bwMode="auto">
          <a:xfrm>
            <a:off x="4303457" y="1656420"/>
            <a:ext cx="2787625" cy="2229931"/>
          </a:xfrm>
          <a:prstGeom prst="rect">
            <a:avLst/>
          </a:prstGeom>
          <a:noFill/>
          <a:ln w="9525">
            <a:noFill/>
            <a:miter lim="800000"/>
            <a:headEnd/>
            <a:tailEnd/>
          </a:ln>
        </p:spPr>
      </p:pic>
      <p:pic>
        <p:nvPicPr>
          <p:cNvPr id="8" name="Picture 7" descr="newData-image00655-vl3.png"/>
          <p:cNvPicPr>
            <a:picLocks noChangeAspect="1"/>
          </p:cNvPicPr>
          <p:nvPr/>
        </p:nvPicPr>
        <p:blipFill>
          <a:blip r:embed="rId5" cstate="print"/>
          <a:stretch>
            <a:fillRect/>
          </a:stretch>
        </p:blipFill>
        <p:spPr>
          <a:xfrm>
            <a:off x="1997242" y="4381570"/>
            <a:ext cx="3450568" cy="1916982"/>
          </a:xfrm>
          <a:prstGeom prst="rect">
            <a:avLst/>
          </a:prstGeom>
        </p:spPr>
      </p:pic>
      <p:sp>
        <p:nvSpPr>
          <p:cNvPr id="9" name="Title 1"/>
          <p:cNvSpPr txBox="1">
            <a:spLocks/>
          </p:cNvSpPr>
          <p:nvPr/>
        </p:nvSpPr>
        <p:spPr bwMode="auto">
          <a:xfrm>
            <a:off x="6355594" y="3522976"/>
            <a:ext cx="2558504" cy="45984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r" fontAlgn="base">
              <a:spcBef>
                <a:spcPct val="0"/>
              </a:spcBef>
              <a:spcAft>
                <a:spcPct val="0"/>
              </a:spcAft>
            </a:pPr>
            <a:r>
              <a:rPr lang="en-US" sz="2400" dirty="0" smtClean="0"/>
              <a:t>Cosmology</a:t>
            </a:r>
            <a:endParaRPr kumimoji="0" lang="en-US" sz="2400" b="1" i="0" u="none" strike="noStrike" kern="1200" cap="none" spc="0" normalizeH="0" baseline="0" noProof="0" dirty="0">
              <a:ln>
                <a:noFill/>
              </a:ln>
              <a:solidFill>
                <a:srgbClr val="1F497D"/>
              </a:solidFill>
              <a:effectLst/>
              <a:uLnTx/>
              <a:uFillTx/>
              <a:latin typeface="Trebuchet MS"/>
              <a:ea typeface="ＭＳ Ｐゴシック" pitchFamily="-112" charset="-128"/>
              <a:cs typeface="Trebuchet MS"/>
            </a:endParaRPr>
          </a:p>
        </p:txBody>
      </p:sp>
      <p:pic>
        <p:nvPicPr>
          <p:cNvPr id="10" name="Picture 9" descr="B1024-RD0080-04-100s.png"/>
          <p:cNvPicPr>
            <a:picLocks noChangeAspect="1"/>
          </p:cNvPicPr>
          <p:nvPr/>
        </p:nvPicPr>
        <p:blipFill>
          <a:blip r:embed="rId6" cstate="print"/>
          <a:stretch>
            <a:fillRect/>
          </a:stretch>
        </p:blipFill>
        <p:spPr>
          <a:xfrm>
            <a:off x="6583680" y="3971487"/>
            <a:ext cx="2330418" cy="2330418"/>
          </a:xfrm>
          <a:prstGeom prst="rect">
            <a:avLst/>
          </a:prstGeom>
        </p:spPr>
      </p:pic>
      <p:sp>
        <p:nvSpPr>
          <p:cNvPr id="11" name="Title 1"/>
          <p:cNvSpPr txBox="1">
            <a:spLocks/>
          </p:cNvSpPr>
          <p:nvPr/>
        </p:nvSpPr>
        <p:spPr bwMode="auto">
          <a:xfrm>
            <a:off x="2889306" y="3973602"/>
            <a:ext cx="2558504" cy="45984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r" fontAlgn="base">
              <a:spcBef>
                <a:spcPct val="0"/>
              </a:spcBef>
              <a:spcAft>
                <a:spcPct val="0"/>
              </a:spcAft>
            </a:pPr>
            <a:r>
              <a:rPr lang="en-US" sz="2400" dirty="0" smtClean="0"/>
              <a:t>Bioengineering</a:t>
            </a:r>
            <a:endParaRPr kumimoji="0" lang="en-US" sz="2400" b="1" i="0" u="none" strike="noStrike" kern="1200" cap="none" spc="0" normalizeH="0" baseline="0" noProof="0" dirty="0">
              <a:ln>
                <a:noFill/>
              </a:ln>
              <a:solidFill>
                <a:srgbClr val="1F497D"/>
              </a:solidFill>
              <a:effectLst/>
              <a:uLnTx/>
              <a:uFillTx/>
              <a:latin typeface="Trebuchet MS"/>
              <a:ea typeface="ＭＳ Ｐゴシック" pitchFamily="-112" charset="-128"/>
              <a:cs typeface="Trebuchet MS"/>
            </a:endParaRPr>
          </a:p>
        </p:txBody>
      </p:sp>
      <p:sp>
        <p:nvSpPr>
          <p:cNvPr id="12" name="TextBox 11"/>
          <p:cNvSpPr txBox="1"/>
          <p:nvPr/>
        </p:nvSpPr>
        <p:spPr>
          <a:xfrm>
            <a:off x="0" y="0"/>
            <a:ext cx="2496902" cy="307777"/>
          </a:xfrm>
          <a:prstGeom prst="rect">
            <a:avLst/>
          </a:prstGeom>
          <a:noFill/>
        </p:spPr>
        <p:txBody>
          <a:bodyPr wrap="none" rtlCol="0">
            <a:spAutoFit/>
          </a:bodyPr>
          <a:lstStyle/>
          <a:p>
            <a:r>
              <a:rPr lang="en-US" sz="1400" dirty="0" smtClean="0"/>
              <a:t>Courtesy: Argonne National Lab</a:t>
            </a:r>
            <a:endParaRPr lang="en-US" sz="14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CPU-GPU Clusters</a:t>
            </a:r>
            <a:endParaRPr lang="en-US" dirty="0"/>
          </a:p>
        </p:txBody>
      </p:sp>
      <p:sp>
        <p:nvSpPr>
          <p:cNvPr id="3" name="Content Placeholder 2"/>
          <p:cNvSpPr>
            <a:spLocks noGrp="1"/>
          </p:cNvSpPr>
          <p:nvPr>
            <p:ph sz="half" idx="1"/>
          </p:nvPr>
        </p:nvSpPr>
        <p:spPr>
          <a:xfrm>
            <a:off x="457200" y="1295400"/>
            <a:ext cx="3962400" cy="4830763"/>
          </a:xfrm>
        </p:spPr>
        <p:txBody>
          <a:bodyPr/>
          <a:lstStyle/>
          <a:p>
            <a:r>
              <a:rPr lang="en-US" altLang="zh-CN" sz="2000" dirty="0" smtClean="0"/>
              <a:t>Graphics Processing Units (GPUs)</a:t>
            </a:r>
          </a:p>
          <a:p>
            <a:pPr lvl="1"/>
            <a:r>
              <a:rPr lang="en-US" altLang="zh-CN" sz="1800" dirty="0" smtClean="0"/>
              <a:t>Many-core architecture for high performance and efficiency (FLOPs, </a:t>
            </a:r>
            <a:r>
              <a:rPr lang="en-US" sz="1800" dirty="0" smtClean="0"/>
              <a:t>FLOPs/Watt, FLOPs/$)</a:t>
            </a:r>
          </a:p>
          <a:p>
            <a:pPr lvl="1"/>
            <a:r>
              <a:rPr lang="en-US" sz="1800" dirty="0" err="1" smtClean="0"/>
              <a:t>Prog</a:t>
            </a:r>
            <a:r>
              <a:rPr lang="en-US" sz="1800" dirty="0" smtClean="0"/>
              <a:t>. Models: CUDA, </a:t>
            </a:r>
            <a:r>
              <a:rPr lang="en-US" sz="1800" dirty="0" err="1" smtClean="0"/>
              <a:t>OpenCL</a:t>
            </a:r>
            <a:r>
              <a:rPr lang="en-US" sz="1800" dirty="0" smtClean="0"/>
              <a:t>, </a:t>
            </a:r>
            <a:r>
              <a:rPr lang="en-US" sz="1800" dirty="0" err="1" smtClean="0"/>
              <a:t>OpenACC</a:t>
            </a:r>
            <a:endParaRPr lang="en-US" sz="1800" dirty="0" smtClean="0"/>
          </a:p>
          <a:p>
            <a:pPr lvl="1"/>
            <a:r>
              <a:rPr lang="en-US" altLang="zh-CN" sz="1800" dirty="0" smtClean="0"/>
              <a:t>Explicitly managed global memory and separate address spaces</a:t>
            </a:r>
          </a:p>
          <a:p>
            <a:r>
              <a:rPr lang="en-US" altLang="zh-CN" sz="2000" dirty="0" smtClean="0"/>
              <a:t>CPU clusters</a:t>
            </a:r>
          </a:p>
          <a:p>
            <a:pPr lvl="1"/>
            <a:r>
              <a:rPr lang="en-US" sz="1800" dirty="0" smtClean="0"/>
              <a:t>Most popular parallel </a:t>
            </a:r>
            <a:r>
              <a:rPr lang="en-US" sz="1800" dirty="0" err="1" smtClean="0"/>
              <a:t>p</a:t>
            </a:r>
            <a:r>
              <a:rPr lang="en-US" altLang="zh-CN" sz="1800" dirty="0" err="1" smtClean="0"/>
              <a:t>rog</a:t>
            </a:r>
            <a:r>
              <a:rPr lang="en-US" altLang="zh-CN" sz="1800" dirty="0" smtClean="0"/>
              <a:t>. model: Message Passing Interface (MPI)</a:t>
            </a:r>
          </a:p>
          <a:p>
            <a:pPr lvl="1"/>
            <a:r>
              <a:rPr lang="en-US" altLang="zh-CN" sz="1800" dirty="0" smtClean="0"/>
              <a:t>Host</a:t>
            </a:r>
            <a:r>
              <a:rPr lang="zh-CN" altLang="en-US" sz="1800" dirty="0" smtClean="0"/>
              <a:t> </a:t>
            </a:r>
            <a:r>
              <a:rPr lang="en-US" altLang="zh-CN" sz="1800" dirty="0" smtClean="0"/>
              <a:t>memory only</a:t>
            </a:r>
          </a:p>
          <a:p>
            <a:r>
              <a:rPr lang="en-US" sz="2000" dirty="0" smtClean="0"/>
              <a:t>Disjoint Memory Spaces!</a:t>
            </a:r>
          </a:p>
        </p:txBody>
      </p:sp>
      <p:sp>
        <p:nvSpPr>
          <p:cNvPr id="4" name="Slide Number Placeholder 3"/>
          <p:cNvSpPr>
            <a:spLocks noGrp="1"/>
          </p:cNvSpPr>
          <p:nvPr>
            <p:ph type="sldNum" sz="quarter" idx="12"/>
          </p:nvPr>
        </p:nvSpPr>
        <p:spPr/>
        <p:txBody>
          <a:bodyPr/>
          <a:lstStyle/>
          <a:p>
            <a:fld id="{87034D8C-3CB4-402A-BC46-2AB14C0FE90A}" type="slidenum">
              <a:rPr lang="en-US" smtClean="0"/>
              <a:pPr/>
              <a:t>5</a:t>
            </a:fld>
            <a:endParaRPr lang="en-US"/>
          </a:p>
        </p:txBody>
      </p:sp>
      <p:sp>
        <p:nvSpPr>
          <p:cNvPr id="10" name="矩形 3"/>
          <p:cNvSpPr/>
          <p:nvPr/>
        </p:nvSpPr>
        <p:spPr>
          <a:xfrm>
            <a:off x="4577266" y="2236687"/>
            <a:ext cx="1677161" cy="1530037"/>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4"/>
          <p:cNvSpPr/>
          <p:nvPr/>
        </p:nvSpPr>
        <p:spPr>
          <a:xfrm>
            <a:off x="4665336" y="2297718"/>
            <a:ext cx="718783" cy="685879"/>
          </a:xfrm>
          <a:prstGeom prst="roundRect">
            <a:avLst/>
          </a:prstGeom>
          <a:solidFill>
            <a:schemeClr val="tx2"/>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MPI rank 0</a:t>
            </a:r>
            <a:endParaRPr lang="zh-CN" altLang="en-US" sz="1400" dirty="0">
              <a:solidFill>
                <a:schemeClr val="bg1"/>
              </a:solidFill>
            </a:endParaRPr>
          </a:p>
        </p:txBody>
      </p:sp>
      <p:sp>
        <p:nvSpPr>
          <p:cNvPr id="12" name="圆角矩形 5"/>
          <p:cNvSpPr/>
          <p:nvPr/>
        </p:nvSpPr>
        <p:spPr>
          <a:xfrm>
            <a:off x="5473967" y="2297718"/>
            <a:ext cx="718783" cy="685879"/>
          </a:xfrm>
          <a:prstGeom prst="roundRect">
            <a:avLst/>
          </a:prstGeom>
          <a:solidFill>
            <a:schemeClr val="tx2"/>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MPI rank 1</a:t>
            </a:r>
            <a:endParaRPr lang="zh-CN" altLang="en-US" sz="1400" dirty="0">
              <a:solidFill>
                <a:schemeClr val="bg1"/>
              </a:solidFill>
            </a:endParaRPr>
          </a:p>
        </p:txBody>
      </p:sp>
      <p:sp>
        <p:nvSpPr>
          <p:cNvPr id="13" name="圆角矩形 6"/>
          <p:cNvSpPr/>
          <p:nvPr/>
        </p:nvSpPr>
        <p:spPr>
          <a:xfrm>
            <a:off x="4665336" y="3036357"/>
            <a:ext cx="718783" cy="685879"/>
          </a:xfrm>
          <a:prstGeom prst="roundRect">
            <a:avLst/>
          </a:prstGeom>
          <a:solidFill>
            <a:schemeClr val="tx2"/>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MPI rank 2</a:t>
            </a:r>
            <a:endParaRPr lang="zh-CN" altLang="en-US" sz="1400" dirty="0">
              <a:solidFill>
                <a:schemeClr val="bg1"/>
              </a:solidFill>
            </a:endParaRPr>
          </a:p>
        </p:txBody>
      </p:sp>
      <p:sp>
        <p:nvSpPr>
          <p:cNvPr id="14" name="圆角矩形 7"/>
          <p:cNvSpPr/>
          <p:nvPr/>
        </p:nvSpPr>
        <p:spPr>
          <a:xfrm>
            <a:off x="5473967" y="3036357"/>
            <a:ext cx="718783" cy="685879"/>
          </a:xfrm>
          <a:prstGeom prst="roundRect">
            <a:avLst/>
          </a:prstGeom>
          <a:solidFill>
            <a:schemeClr val="tx2"/>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MPI rank 3</a:t>
            </a:r>
            <a:endParaRPr lang="zh-CN" altLang="en-US" sz="1400" dirty="0">
              <a:solidFill>
                <a:schemeClr val="bg1"/>
              </a:solidFill>
            </a:endParaRPr>
          </a:p>
        </p:txBody>
      </p:sp>
      <p:sp>
        <p:nvSpPr>
          <p:cNvPr id="15" name="矩形 22"/>
          <p:cNvSpPr/>
          <p:nvPr/>
        </p:nvSpPr>
        <p:spPr>
          <a:xfrm>
            <a:off x="6235000" y="5901792"/>
            <a:ext cx="793153" cy="381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NIC</a:t>
            </a:r>
            <a:endParaRPr lang="zh-CN" altLang="en-US" dirty="0">
              <a:solidFill>
                <a:schemeClr val="bg1"/>
              </a:solidFill>
            </a:endParaRPr>
          </a:p>
        </p:txBody>
      </p:sp>
      <p:grpSp>
        <p:nvGrpSpPr>
          <p:cNvPr id="5" name="组合 40"/>
          <p:cNvGrpSpPr/>
          <p:nvPr/>
        </p:nvGrpSpPr>
        <p:grpSpPr>
          <a:xfrm>
            <a:off x="4715425" y="3766727"/>
            <a:ext cx="1517083" cy="761161"/>
            <a:chOff x="3685614" y="4382740"/>
            <a:chExt cx="1771885" cy="1152258"/>
          </a:xfrm>
        </p:grpSpPr>
        <p:sp>
          <p:nvSpPr>
            <p:cNvPr id="17" name="矩形 8"/>
            <p:cNvSpPr/>
            <p:nvPr/>
          </p:nvSpPr>
          <p:spPr>
            <a:xfrm>
              <a:off x="3685614" y="5030942"/>
              <a:ext cx="1771885" cy="5040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Main memory</a:t>
              </a:r>
              <a:endParaRPr lang="zh-CN" altLang="en-US" sz="1600" dirty="0">
                <a:solidFill>
                  <a:schemeClr val="tx1"/>
                </a:solidFill>
              </a:endParaRPr>
            </a:p>
          </p:txBody>
        </p:sp>
        <p:sp>
          <p:nvSpPr>
            <p:cNvPr id="18" name="左右箭头 24"/>
            <p:cNvSpPr/>
            <p:nvPr/>
          </p:nvSpPr>
          <p:spPr>
            <a:xfrm rot="5400000">
              <a:off x="4302091" y="4530609"/>
              <a:ext cx="607554" cy="3118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4495800" y="1713681"/>
            <a:ext cx="792205" cy="523220"/>
          </a:xfrm>
          <a:prstGeom prst="rect">
            <a:avLst/>
          </a:prstGeom>
          <a:noFill/>
        </p:spPr>
        <p:txBody>
          <a:bodyPr wrap="none" rtlCol="0">
            <a:spAutoFit/>
          </a:bodyPr>
          <a:lstStyle/>
          <a:p>
            <a:r>
              <a:rPr lang="en-US" altLang="zh-CN" sz="2800" dirty="0" smtClean="0"/>
              <a:t>CPU</a:t>
            </a:r>
            <a:endParaRPr lang="zh-CN" altLang="en-US" sz="2800" dirty="0"/>
          </a:p>
        </p:txBody>
      </p:sp>
      <p:sp>
        <p:nvSpPr>
          <p:cNvPr id="20" name="矩形 2"/>
          <p:cNvSpPr/>
          <p:nvPr/>
        </p:nvSpPr>
        <p:spPr>
          <a:xfrm>
            <a:off x="6783998" y="1831033"/>
            <a:ext cx="2283802" cy="28315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9"/>
          <p:cNvSpPr/>
          <p:nvPr/>
        </p:nvSpPr>
        <p:spPr>
          <a:xfrm>
            <a:off x="7108011" y="2045846"/>
            <a:ext cx="1662851" cy="1675844"/>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11"/>
          <p:cNvSpPr/>
          <p:nvPr/>
        </p:nvSpPr>
        <p:spPr>
          <a:xfrm>
            <a:off x="7221410" y="219469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圆角矩形 12"/>
          <p:cNvSpPr/>
          <p:nvPr/>
        </p:nvSpPr>
        <p:spPr>
          <a:xfrm>
            <a:off x="7583111" y="219469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圆角矩形 13"/>
          <p:cNvSpPr/>
          <p:nvPr/>
        </p:nvSpPr>
        <p:spPr>
          <a:xfrm>
            <a:off x="7939437" y="219469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圆角矩形 14"/>
          <p:cNvSpPr/>
          <p:nvPr/>
        </p:nvSpPr>
        <p:spPr>
          <a:xfrm>
            <a:off x="8295762" y="219469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圆角矩形 15"/>
          <p:cNvSpPr/>
          <p:nvPr/>
        </p:nvSpPr>
        <p:spPr>
          <a:xfrm>
            <a:off x="7233837" y="257031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7" name="圆角矩形 16"/>
          <p:cNvSpPr/>
          <p:nvPr/>
        </p:nvSpPr>
        <p:spPr>
          <a:xfrm>
            <a:off x="7595538" y="257031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8" name="圆角矩形 17"/>
          <p:cNvSpPr/>
          <p:nvPr/>
        </p:nvSpPr>
        <p:spPr>
          <a:xfrm>
            <a:off x="7951863" y="257031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圆角矩形 18"/>
          <p:cNvSpPr/>
          <p:nvPr/>
        </p:nvSpPr>
        <p:spPr>
          <a:xfrm>
            <a:off x="8308188" y="2570314"/>
            <a:ext cx="356325" cy="375620"/>
          </a:xfrm>
          <a:prstGeom prst="roundRect">
            <a:avLst/>
          </a:prstGeom>
          <a:solidFill>
            <a:schemeClr val="accent3">
              <a:lumMod val="60000"/>
              <a:lumOff val="4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矩形 19"/>
          <p:cNvSpPr/>
          <p:nvPr/>
        </p:nvSpPr>
        <p:spPr>
          <a:xfrm>
            <a:off x="7118388" y="4183992"/>
            <a:ext cx="1666949" cy="40451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Global memory</a:t>
            </a:r>
            <a:endParaRPr lang="zh-CN" altLang="en-US" sz="1600" dirty="0">
              <a:solidFill>
                <a:schemeClr val="tx1"/>
              </a:solidFill>
            </a:endParaRPr>
          </a:p>
        </p:txBody>
      </p:sp>
      <p:sp>
        <p:nvSpPr>
          <p:cNvPr id="31" name="矩形 20"/>
          <p:cNvSpPr/>
          <p:nvPr/>
        </p:nvSpPr>
        <p:spPr>
          <a:xfrm>
            <a:off x="7179825" y="3112569"/>
            <a:ext cx="1544076" cy="404514"/>
          </a:xfrm>
          <a:prstGeom prst="rect">
            <a:avLst/>
          </a:pr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Shared memory</a:t>
            </a:r>
            <a:endParaRPr lang="zh-CN" altLang="en-US" sz="1600" dirty="0">
              <a:solidFill>
                <a:schemeClr val="tx1"/>
              </a:solidFill>
            </a:endParaRPr>
          </a:p>
        </p:txBody>
      </p:sp>
      <p:sp>
        <p:nvSpPr>
          <p:cNvPr id="32" name="左右箭头 25"/>
          <p:cNvSpPr/>
          <p:nvPr/>
        </p:nvSpPr>
        <p:spPr>
          <a:xfrm rot="5400000">
            <a:off x="7802225" y="3826417"/>
            <a:ext cx="398436" cy="257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163133" y="1759589"/>
            <a:ext cx="1599867" cy="369332"/>
          </a:xfrm>
          <a:prstGeom prst="rect">
            <a:avLst/>
          </a:prstGeom>
          <a:noFill/>
        </p:spPr>
        <p:txBody>
          <a:bodyPr wrap="none" rtlCol="0">
            <a:spAutoFit/>
          </a:bodyPr>
          <a:lstStyle/>
          <a:p>
            <a:r>
              <a:rPr lang="en-US" altLang="zh-CN" dirty="0" smtClean="0"/>
              <a:t>Multiprocessor</a:t>
            </a:r>
            <a:endParaRPr lang="zh-CN" altLang="en-US" dirty="0"/>
          </a:p>
        </p:txBody>
      </p:sp>
      <p:sp>
        <p:nvSpPr>
          <p:cNvPr id="34" name="TextBox 33"/>
          <p:cNvSpPr txBox="1"/>
          <p:nvPr/>
        </p:nvSpPr>
        <p:spPr>
          <a:xfrm>
            <a:off x="6705600" y="1295400"/>
            <a:ext cx="827471" cy="523220"/>
          </a:xfrm>
          <a:prstGeom prst="rect">
            <a:avLst/>
          </a:prstGeom>
          <a:noFill/>
        </p:spPr>
        <p:txBody>
          <a:bodyPr wrap="none" rtlCol="0">
            <a:spAutoFit/>
          </a:bodyPr>
          <a:lstStyle/>
          <a:p>
            <a:r>
              <a:rPr lang="en-US" altLang="zh-CN" sz="2800" dirty="0" smtClean="0"/>
              <a:t>GPU</a:t>
            </a:r>
            <a:endParaRPr lang="zh-CN" altLang="en-US" sz="2800" dirty="0"/>
          </a:p>
        </p:txBody>
      </p:sp>
      <p:sp>
        <p:nvSpPr>
          <p:cNvPr id="35" name="TextBox 34"/>
          <p:cNvSpPr txBox="1"/>
          <p:nvPr/>
        </p:nvSpPr>
        <p:spPr>
          <a:xfrm>
            <a:off x="5875493" y="4858299"/>
            <a:ext cx="1512168" cy="338554"/>
          </a:xfrm>
          <a:prstGeom prst="rect">
            <a:avLst/>
          </a:prstGeom>
          <a:noFill/>
        </p:spPr>
        <p:txBody>
          <a:bodyPr wrap="square" rtlCol="0">
            <a:spAutoFit/>
          </a:bodyPr>
          <a:lstStyle/>
          <a:p>
            <a:pPr algn="ctr"/>
            <a:r>
              <a:rPr lang="en-US" altLang="zh-CN" sz="1600" dirty="0" err="1" smtClean="0"/>
              <a:t>PCIe</a:t>
            </a:r>
            <a:endParaRPr lang="zh-CN" altLang="en-US" sz="1600" dirty="0"/>
          </a:p>
        </p:txBody>
      </p:sp>
      <p:sp>
        <p:nvSpPr>
          <p:cNvPr id="36" name="左右箭头 44"/>
          <p:cNvSpPr/>
          <p:nvPr/>
        </p:nvSpPr>
        <p:spPr>
          <a:xfrm>
            <a:off x="5111406" y="5166886"/>
            <a:ext cx="3563392" cy="2286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下箭头 45"/>
          <p:cNvSpPr/>
          <p:nvPr/>
        </p:nvSpPr>
        <p:spPr>
          <a:xfrm>
            <a:off x="5415846" y="4588506"/>
            <a:ext cx="220986" cy="5783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上下箭头 46"/>
          <p:cNvSpPr/>
          <p:nvPr/>
        </p:nvSpPr>
        <p:spPr>
          <a:xfrm>
            <a:off x="7923598" y="4685205"/>
            <a:ext cx="220986" cy="5116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上下箭头 47"/>
          <p:cNvSpPr/>
          <p:nvPr/>
        </p:nvSpPr>
        <p:spPr>
          <a:xfrm>
            <a:off x="6506609" y="5362359"/>
            <a:ext cx="220986" cy="5116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ooter Placeholder 39"/>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CPU-GPU Clusters (</a:t>
            </a:r>
            <a:r>
              <a:rPr lang="en-US" dirty="0" err="1" smtClean="0"/>
              <a:t>e.g</a:t>
            </a:r>
            <a:r>
              <a:rPr lang="en-US" dirty="0" smtClean="0"/>
              <a:t>: MPI+CUDA)</a:t>
            </a:r>
            <a:endParaRPr lang="en-US" i="1" dirty="0"/>
          </a:p>
        </p:txBody>
      </p:sp>
      <p:sp>
        <p:nvSpPr>
          <p:cNvPr id="4" name="Rectangle 3"/>
          <p:cNvSpPr/>
          <p:nvPr/>
        </p:nvSpPr>
        <p:spPr bwMode="auto">
          <a:xfrm>
            <a:off x="935502" y="1463028"/>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rPr>
              <a:t>GPU</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device memory</a:t>
            </a:r>
          </a:p>
        </p:txBody>
      </p:sp>
      <p:sp>
        <p:nvSpPr>
          <p:cNvPr id="5" name="Rectangle 4"/>
          <p:cNvSpPr/>
          <p:nvPr/>
        </p:nvSpPr>
        <p:spPr bwMode="auto">
          <a:xfrm>
            <a:off x="7441809" y="1463026"/>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rPr>
              <a:t>GPU</a:t>
            </a:r>
          </a:p>
          <a:p>
            <a:pPr lvl="0" algn="ctr" defTabSz="914400" fontAlgn="base">
              <a:spcBef>
                <a:spcPct val="0"/>
              </a:spcBef>
              <a:spcAft>
                <a:spcPct val="0"/>
              </a:spcAft>
            </a:pPr>
            <a:r>
              <a:rPr lang="en-US" sz="1600" dirty="0" smtClean="0">
                <a:solidFill>
                  <a:srgbClr val="616161"/>
                </a:solidFill>
                <a:latin typeface="Calibri" pitchFamily="34" charset="0"/>
              </a:rPr>
              <a:t>device memory</a:t>
            </a:r>
          </a:p>
        </p:txBody>
      </p:sp>
      <p:sp>
        <p:nvSpPr>
          <p:cNvPr id="6" name="Rectangle 5"/>
          <p:cNvSpPr/>
          <p:nvPr/>
        </p:nvSpPr>
        <p:spPr bwMode="auto">
          <a:xfrm>
            <a:off x="2811193" y="2883866"/>
            <a:ext cx="100584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rPr>
              <a:t>CPU</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main memory</a:t>
            </a:r>
            <a:endParaRPr kumimoji="0" lang="en-US" sz="1600" b="0" i="0" u="none" strike="noStrike" cap="none" normalizeH="0" baseline="0" dirty="0" smtClean="0">
              <a:ln>
                <a:noFill/>
              </a:ln>
              <a:solidFill>
                <a:schemeClr val="tx1"/>
              </a:solidFill>
              <a:effectLst/>
              <a:latin typeface="Calibri" pitchFamily="34" charset="0"/>
            </a:endParaRPr>
          </a:p>
        </p:txBody>
      </p:sp>
      <p:sp>
        <p:nvSpPr>
          <p:cNvPr id="7" name="Rectangle 6"/>
          <p:cNvSpPr/>
          <p:nvPr/>
        </p:nvSpPr>
        <p:spPr bwMode="auto">
          <a:xfrm>
            <a:off x="5605975" y="2883866"/>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914400" fontAlgn="base">
              <a:spcBef>
                <a:spcPct val="0"/>
              </a:spcBef>
              <a:spcAft>
                <a:spcPct val="0"/>
              </a:spcAft>
            </a:pPr>
            <a:r>
              <a:rPr lang="en-US" dirty="0" smtClean="0">
                <a:solidFill>
                  <a:srgbClr val="616161"/>
                </a:solidFill>
                <a:latin typeface="Calibri" pitchFamily="34" charset="0"/>
              </a:rPr>
              <a:t>CPU</a:t>
            </a:r>
          </a:p>
          <a:p>
            <a:pPr lvl="0" algn="ctr" defTabSz="914400" fontAlgn="base">
              <a:spcBef>
                <a:spcPct val="0"/>
              </a:spcBef>
              <a:spcAft>
                <a:spcPct val="0"/>
              </a:spcAft>
            </a:pPr>
            <a:r>
              <a:rPr lang="en-US" sz="1600" dirty="0" smtClean="0">
                <a:solidFill>
                  <a:srgbClr val="616161"/>
                </a:solidFill>
                <a:latin typeface="Calibri" pitchFamily="34" charset="0"/>
              </a:rPr>
              <a:t>main memory</a:t>
            </a:r>
          </a:p>
        </p:txBody>
      </p:sp>
      <p:cxnSp>
        <p:nvCxnSpPr>
          <p:cNvPr id="9" name="Straight Connector 8"/>
          <p:cNvCxnSpPr>
            <a:stCxn id="4" idx="2"/>
            <a:endCxn id="6" idx="1"/>
          </p:cNvCxnSpPr>
          <p:nvPr/>
        </p:nvCxnSpPr>
        <p:spPr bwMode="auto">
          <a:xfrm rot="16200000" flipH="1">
            <a:off x="1620128" y="2150001"/>
            <a:ext cx="963638" cy="1418491"/>
          </a:xfrm>
          <a:prstGeom prst="line">
            <a:avLst/>
          </a:prstGeom>
          <a:noFill/>
          <a:ln w="28575" cap="flat" cmpd="sng" algn="ctr">
            <a:solidFill>
              <a:schemeClr val="tx1"/>
            </a:solidFill>
            <a:prstDash val="lgDash"/>
            <a:round/>
            <a:headEnd type="arrow" w="med" len="med"/>
            <a:tailEnd type="arrow" w="med" len="med"/>
          </a:ln>
          <a:effectLst/>
        </p:spPr>
      </p:cxnSp>
      <p:cxnSp>
        <p:nvCxnSpPr>
          <p:cNvPr id="10" name="Straight Connector 9"/>
          <p:cNvCxnSpPr>
            <a:stCxn id="5" idx="2"/>
            <a:endCxn id="7" idx="3"/>
          </p:cNvCxnSpPr>
          <p:nvPr/>
        </p:nvCxnSpPr>
        <p:spPr bwMode="auto">
          <a:xfrm rot="5400000">
            <a:off x="6727872" y="2169929"/>
            <a:ext cx="963640" cy="1378634"/>
          </a:xfrm>
          <a:prstGeom prst="line">
            <a:avLst/>
          </a:prstGeom>
          <a:noFill/>
          <a:ln w="28575" cap="flat" cmpd="sng" algn="ctr">
            <a:solidFill>
              <a:schemeClr val="tx1"/>
            </a:solidFill>
            <a:prstDash val="lgDash"/>
            <a:round/>
            <a:headEnd type="arrow" w="med" len="med"/>
            <a:tailEnd type="arrow" w="med" len="med"/>
          </a:ln>
          <a:effectLst/>
        </p:spPr>
      </p:cxnSp>
      <p:cxnSp>
        <p:nvCxnSpPr>
          <p:cNvPr id="13" name="Straight Connector 12"/>
          <p:cNvCxnSpPr>
            <a:stCxn id="7" idx="1"/>
            <a:endCxn id="6" idx="3"/>
          </p:cNvCxnSpPr>
          <p:nvPr/>
        </p:nvCxnSpPr>
        <p:spPr bwMode="auto">
          <a:xfrm rot="10800000">
            <a:off x="3817033" y="3341066"/>
            <a:ext cx="1788942" cy="0"/>
          </a:xfrm>
          <a:prstGeom prst="line">
            <a:avLst/>
          </a:prstGeom>
          <a:noFill/>
          <a:ln w="28575" cap="flat" cmpd="sng" algn="ctr">
            <a:solidFill>
              <a:schemeClr val="tx1"/>
            </a:solidFill>
            <a:prstDash val="solid"/>
            <a:round/>
            <a:headEnd type="arrow" w="med" len="med"/>
            <a:tailEnd type="arrow" w="med" len="med"/>
          </a:ln>
          <a:effectLst/>
        </p:spPr>
      </p:cxnSp>
      <p:sp>
        <p:nvSpPr>
          <p:cNvPr id="33" name="TextBox 32"/>
          <p:cNvSpPr txBox="1"/>
          <p:nvPr/>
        </p:nvSpPr>
        <p:spPr>
          <a:xfrm rot="2063737">
            <a:off x="1927164" y="2528635"/>
            <a:ext cx="599844" cy="369332"/>
          </a:xfrm>
          <a:prstGeom prst="rect">
            <a:avLst/>
          </a:prstGeom>
          <a:noFill/>
        </p:spPr>
        <p:txBody>
          <a:bodyPr wrap="none" rtlCol="0">
            <a:spAutoFit/>
          </a:bodyPr>
          <a:lstStyle/>
          <a:p>
            <a:r>
              <a:rPr lang="en-US" dirty="0" err="1" smtClean="0"/>
              <a:t>PCIe</a:t>
            </a:r>
            <a:endParaRPr lang="en-US" dirty="0"/>
          </a:p>
        </p:txBody>
      </p:sp>
      <p:sp>
        <p:nvSpPr>
          <p:cNvPr id="34" name="TextBox 33"/>
          <p:cNvSpPr txBox="1"/>
          <p:nvPr/>
        </p:nvSpPr>
        <p:spPr>
          <a:xfrm rot="19599410">
            <a:off x="6761696" y="2525949"/>
            <a:ext cx="599844" cy="369332"/>
          </a:xfrm>
          <a:prstGeom prst="rect">
            <a:avLst/>
          </a:prstGeom>
          <a:noFill/>
        </p:spPr>
        <p:txBody>
          <a:bodyPr wrap="none" rtlCol="0">
            <a:spAutoFit/>
          </a:bodyPr>
          <a:lstStyle/>
          <a:p>
            <a:r>
              <a:rPr lang="en-US" dirty="0" err="1" smtClean="0"/>
              <a:t>PCIe</a:t>
            </a:r>
            <a:endParaRPr lang="en-US" dirty="0"/>
          </a:p>
        </p:txBody>
      </p:sp>
      <p:sp>
        <p:nvSpPr>
          <p:cNvPr id="35" name="TextBox 34"/>
          <p:cNvSpPr txBox="1"/>
          <p:nvPr/>
        </p:nvSpPr>
        <p:spPr>
          <a:xfrm>
            <a:off x="4241487" y="2971735"/>
            <a:ext cx="994055" cy="369332"/>
          </a:xfrm>
          <a:prstGeom prst="rect">
            <a:avLst/>
          </a:prstGeom>
          <a:noFill/>
        </p:spPr>
        <p:txBody>
          <a:bodyPr wrap="none" rtlCol="0">
            <a:spAutoFit/>
          </a:bodyPr>
          <a:lstStyle/>
          <a:p>
            <a:r>
              <a:rPr lang="en-US" dirty="0" smtClean="0"/>
              <a:t>Network</a:t>
            </a:r>
            <a:endParaRPr lang="en-US" dirty="0"/>
          </a:p>
        </p:txBody>
      </p:sp>
      <p:sp>
        <p:nvSpPr>
          <p:cNvPr id="36" name="Oval 35"/>
          <p:cNvSpPr/>
          <p:nvPr/>
        </p:nvSpPr>
        <p:spPr bwMode="auto">
          <a:xfrm>
            <a:off x="288388" y="977691"/>
            <a:ext cx="4171071" cy="334811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7" name="Oval 36"/>
          <p:cNvSpPr/>
          <p:nvPr/>
        </p:nvSpPr>
        <p:spPr bwMode="auto">
          <a:xfrm>
            <a:off x="4905387" y="977691"/>
            <a:ext cx="4171071" cy="334811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8" name="TextBox 37"/>
          <p:cNvSpPr txBox="1"/>
          <p:nvPr/>
        </p:nvSpPr>
        <p:spPr>
          <a:xfrm>
            <a:off x="1828743" y="4464694"/>
            <a:ext cx="1090363" cy="400110"/>
          </a:xfrm>
          <a:prstGeom prst="rect">
            <a:avLst/>
          </a:prstGeom>
          <a:noFill/>
        </p:spPr>
        <p:txBody>
          <a:bodyPr wrap="none" rtlCol="0">
            <a:spAutoFit/>
          </a:bodyPr>
          <a:lstStyle/>
          <a:p>
            <a:pPr algn="ctr"/>
            <a:r>
              <a:rPr lang="en-US" sz="2000" b="1" dirty="0" smtClean="0"/>
              <a:t>Rank = 0</a:t>
            </a:r>
            <a:endParaRPr lang="en-US" sz="2000" b="1" dirty="0"/>
          </a:p>
        </p:txBody>
      </p:sp>
      <p:sp>
        <p:nvSpPr>
          <p:cNvPr id="39" name="TextBox 38"/>
          <p:cNvSpPr txBox="1"/>
          <p:nvPr/>
        </p:nvSpPr>
        <p:spPr>
          <a:xfrm>
            <a:off x="6445742" y="4464694"/>
            <a:ext cx="1090363" cy="400110"/>
          </a:xfrm>
          <a:prstGeom prst="rect">
            <a:avLst/>
          </a:prstGeom>
          <a:noFill/>
        </p:spPr>
        <p:txBody>
          <a:bodyPr wrap="none" rtlCol="0">
            <a:spAutoFit/>
          </a:bodyPr>
          <a:lstStyle/>
          <a:p>
            <a:pPr algn="ctr"/>
            <a:r>
              <a:rPr lang="en-US" sz="2000" b="1" dirty="0" smtClean="0"/>
              <a:t>Rank = 1</a:t>
            </a:r>
            <a:endParaRPr lang="en-US" sz="2000" b="1" dirty="0"/>
          </a:p>
        </p:txBody>
      </p:sp>
      <p:sp>
        <p:nvSpPr>
          <p:cNvPr id="40" name="TextBox 39"/>
          <p:cNvSpPr txBox="1"/>
          <p:nvPr/>
        </p:nvSpPr>
        <p:spPr>
          <a:xfrm>
            <a:off x="-76200" y="4994028"/>
            <a:ext cx="4788630" cy="1323439"/>
          </a:xfrm>
          <a:prstGeom prst="rect">
            <a:avLst/>
          </a:prstGeom>
          <a:noFill/>
        </p:spPr>
        <p:txBody>
          <a:bodyPr wrap="square" rtlCol="0">
            <a:spAutoFit/>
          </a:bodyPr>
          <a:lstStyle/>
          <a:p>
            <a:r>
              <a:rPr lang="en-US" sz="1600" b="1" dirty="0" smtClean="0">
                <a:latin typeface="Lucida Console" pitchFamily="49" charset="0"/>
              </a:rPr>
              <a:t>if(rank == 0)</a:t>
            </a:r>
          </a:p>
          <a:p>
            <a:r>
              <a:rPr lang="en-US" sz="1600" b="1" dirty="0" smtClean="0">
                <a:latin typeface="Lucida Console" pitchFamily="49" charset="0"/>
              </a:rPr>
              <a:t>{</a:t>
            </a:r>
          </a:p>
          <a:p>
            <a:r>
              <a:rPr lang="en-US" sz="1600" b="1" dirty="0" smtClean="0">
                <a:latin typeface="Lucida Console" pitchFamily="49" charset="0"/>
              </a:rPr>
              <a:t>  </a:t>
            </a:r>
            <a:r>
              <a:rPr lang="en-US" sz="1600" b="1" dirty="0" err="1" smtClean="0">
                <a:latin typeface="Lucida Console" pitchFamily="49" charset="0"/>
              </a:rPr>
              <a:t>cudaMemcpy</a:t>
            </a:r>
            <a:r>
              <a:rPr lang="en-US" sz="1600" b="1" dirty="0" smtClean="0">
                <a:latin typeface="Lucida Console" pitchFamily="49" charset="0"/>
              </a:rPr>
              <a:t>(</a:t>
            </a:r>
            <a:r>
              <a:rPr lang="en-US" sz="1600" b="1" dirty="0" err="1" smtClean="0">
                <a:latin typeface="Lucida Console" pitchFamily="49" charset="0"/>
              </a:rPr>
              <a:t>host_buf</a:t>
            </a:r>
            <a:r>
              <a:rPr lang="en-US" sz="1600" b="1" dirty="0" smtClean="0">
                <a:latin typeface="Lucida Console" pitchFamily="49" charset="0"/>
              </a:rPr>
              <a:t>, </a:t>
            </a:r>
            <a:r>
              <a:rPr lang="en-US" sz="1600" b="1" dirty="0" err="1" smtClean="0">
                <a:latin typeface="Lucida Console" pitchFamily="49" charset="0"/>
              </a:rPr>
              <a:t>dev_buf</a:t>
            </a:r>
            <a:r>
              <a:rPr lang="en-US" sz="1600" b="1" dirty="0" smtClean="0">
                <a:latin typeface="Lucida Console" pitchFamily="49" charset="0"/>
              </a:rPr>
              <a:t>, D2H)</a:t>
            </a:r>
          </a:p>
          <a:p>
            <a:r>
              <a:rPr lang="en-US" sz="1600" b="1" dirty="0" smtClean="0">
                <a:latin typeface="Lucida Console" pitchFamily="49" charset="0"/>
              </a:rPr>
              <a:t>  </a:t>
            </a:r>
            <a:r>
              <a:rPr lang="en-US" sz="1600" b="1" dirty="0" err="1" smtClean="0">
                <a:latin typeface="Lucida Console" pitchFamily="49" charset="0"/>
              </a:rPr>
              <a:t>MPI_Send</a:t>
            </a:r>
            <a:r>
              <a:rPr lang="en-US" sz="1600" b="1" dirty="0" smtClean="0">
                <a:latin typeface="Lucida Console" pitchFamily="49" charset="0"/>
              </a:rPr>
              <a:t>(</a:t>
            </a:r>
            <a:r>
              <a:rPr lang="en-US" sz="1600" b="1" dirty="0" err="1" smtClean="0">
                <a:latin typeface="Lucida Console" pitchFamily="49" charset="0"/>
              </a:rPr>
              <a:t>host_buf</a:t>
            </a:r>
            <a:r>
              <a:rPr lang="en-US" sz="1600" b="1" dirty="0" smtClean="0">
                <a:latin typeface="Lucida Console" pitchFamily="49" charset="0"/>
              </a:rPr>
              <a:t>, .. ..)</a:t>
            </a:r>
          </a:p>
          <a:p>
            <a:r>
              <a:rPr lang="en-US" sz="1600" b="1" dirty="0" smtClean="0">
                <a:latin typeface="Lucida Console" pitchFamily="49" charset="0"/>
              </a:rPr>
              <a:t>}</a:t>
            </a:r>
            <a:endParaRPr lang="en-US" sz="1600" b="1" dirty="0">
              <a:latin typeface="Lucida Console" pitchFamily="49" charset="0"/>
            </a:endParaRPr>
          </a:p>
        </p:txBody>
      </p:sp>
      <p:sp>
        <p:nvSpPr>
          <p:cNvPr id="41" name="TextBox 40"/>
          <p:cNvSpPr txBox="1"/>
          <p:nvPr/>
        </p:nvSpPr>
        <p:spPr>
          <a:xfrm>
            <a:off x="4544565" y="4991680"/>
            <a:ext cx="4828035" cy="1323439"/>
          </a:xfrm>
          <a:prstGeom prst="rect">
            <a:avLst/>
          </a:prstGeom>
          <a:noFill/>
        </p:spPr>
        <p:txBody>
          <a:bodyPr wrap="square" rtlCol="0">
            <a:spAutoFit/>
          </a:bodyPr>
          <a:lstStyle/>
          <a:p>
            <a:r>
              <a:rPr lang="en-US" sz="1600" b="1" dirty="0" smtClean="0">
                <a:latin typeface="Lucida Console" pitchFamily="49" charset="0"/>
              </a:rPr>
              <a:t>if(rank == 1)</a:t>
            </a:r>
          </a:p>
          <a:p>
            <a:r>
              <a:rPr lang="en-US" sz="1600" b="1" dirty="0" smtClean="0">
                <a:latin typeface="Lucida Console" pitchFamily="49" charset="0"/>
              </a:rPr>
              <a:t>{</a:t>
            </a:r>
          </a:p>
          <a:p>
            <a:r>
              <a:rPr lang="en-US" sz="1600" b="1" dirty="0" smtClean="0">
                <a:latin typeface="Lucida Console" pitchFamily="49" charset="0"/>
              </a:rPr>
              <a:t>  </a:t>
            </a:r>
            <a:r>
              <a:rPr lang="en-US" sz="1600" b="1" dirty="0" err="1" smtClean="0">
                <a:latin typeface="Lucida Console" pitchFamily="49" charset="0"/>
              </a:rPr>
              <a:t>MPI_Recv</a:t>
            </a:r>
            <a:r>
              <a:rPr lang="en-US" sz="1600" b="1" dirty="0" smtClean="0">
                <a:latin typeface="Lucida Console" pitchFamily="49" charset="0"/>
              </a:rPr>
              <a:t>(</a:t>
            </a:r>
            <a:r>
              <a:rPr lang="en-US" sz="1600" b="1" dirty="0" err="1" smtClean="0">
                <a:latin typeface="Lucida Console" pitchFamily="49" charset="0"/>
              </a:rPr>
              <a:t>host_buf</a:t>
            </a:r>
            <a:r>
              <a:rPr lang="en-US" sz="1600" b="1" dirty="0" smtClean="0">
                <a:latin typeface="Lucida Console" pitchFamily="49" charset="0"/>
              </a:rPr>
              <a:t>, .. ..)</a:t>
            </a:r>
          </a:p>
          <a:p>
            <a:r>
              <a:rPr lang="en-US" sz="1600" b="1" dirty="0" smtClean="0">
                <a:latin typeface="Lucida Console" pitchFamily="49" charset="0"/>
              </a:rPr>
              <a:t>  </a:t>
            </a:r>
            <a:r>
              <a:rPr lang="en-US" sz="1600" b="1" dirty="0" err="1" smtClean="0">
                <a:latin typeface="Lucida Console" pitchFamily="49" charset="0"/>
              </a:rPr>
              <a:t>cudaMemcpy</a:t>
            </a:r>
            <a:r>
              <a:rPr lang="en-US" sz="1600" b="1" dirty="0" smtClean="0">
                <a:latin typeface="Lucida Console" pitchFamily="49" charset="0"/>
              </a:rPr>
              <a:t>(</a:t>
            </a:r>
            <a:r>
              <a:rPr lang="en-US" sz="1600" b="1" dirty="0" err="1" smtClean="0">
                <a:latin typeface="Lucida Console" pitchFamily="49" charset="0"/>
              </a:rPr>
              <a:t>dev_buf</a:t>
            </a:r>
            <a:r>
              <a:rPr lang="en-US" sz="1600" b="1" dirty="0" smtClean="0">
                <a:latin typeface="Lucida Console" pitchFamily="49" charset="0"/>
              </a:rPr>
              <a:t>, </a:t>
            </a:r>
            <a:r>
              <a:rPr lang="en-US" sz="1600" b="1" dirty="0" err="1" smtClean="0">
                <a:latin typeface="Lucida Console" pitchFamily="49" charset="0"/>
              </a:rPr>
              <a:t>host_buf</a:t>
            </a:r>
            <a:r>
              <a:rPr lang="en-US" sz="1600" b="1" dirty="0" smtClean="0">
                <a:latin typeface="Lucida Console" pitchFamily="49" charset="0"/>
              </a:rPr>
              <a:t>, H2D)</a:t>
            </a:r>
          </a:p>
          <a:p>
            <a:r>
              <a:rPr lang="en-US" sz="1600" b="1" dirty="0" smtClean="0">
                <a:latin typeface="Lucida Console" pitchFamily="49" charset="0"/>
              </a:rPr>
              <a:t>}</a:t>
            </a:r>
            <a:endParaRPr lang="en-US" sz="1600" b="1" dirty="0">
              <a:latin typeface="Lucida Console" pitchFamily="49" charset="0"/>
            </a:endParaRPr>
          </a:p>
        </p:txBody>
      </p:sp>
      <p:sp>
        <p:nvSpPr>
          <p:cNvPr id="19" name="Slide Number Placeholder 18"/>
          <p:cNvSpPr>
            <a:spLocks noGrp="1"/>
          </p:cNvSpPr>
          <p:nvPr>
            <p:ph type="sldNum" sz="quarter" idx="12"/>
          </p:nvPr>
        </p:nvSpPr>
        <p:spPr/>
        <p:txBody>
          <a:bodyPr/>
          <a:lstStyle/>
          <a:p>
            <a:fld id="{87034D8C-3CB4-402A-BC46-2AB14C0FE90A}" type="slidenum">
              <a:rPr lang="en-US" smtClean="0"/>
              <a:pPr/>
              <a:t>6</a:t>
            </a:fld>
            <a:endParaRPr lang="en-US"/>
          </a:p>
        </p:txBody>
      </p:sp>
      <p:sp>
        <p:nvSpPr>
          <p:cNvPr id="20" name="Footer Placeholder 19"/>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nodeType="clickEffect">
                                  <p:stCondLst>
                                    <p:cond delay="0"/>
                                  </p:stCondLst>
                                  <p:childTnLst>
                                    <p:animClr clrSpc="rgb">
                                      <p:cBhvr override="childStyle">
                                        <p:cTn id="44" dur="2000" fill="hold"/>
                                        <p:tgtEl>
                                          <p:spTgt spid="40">
                                            <p:txEl>
                                              <p:pRg st="2" end="2"/>
                                            </p:txEl>
                                          </p:spTgt>
                                        </p:tgtEl>
                                        <p:attrNameLst>
                                          <p:attrName>style.color</p:attrName>
                                        </p:attrNameLst>
                                      </p:cBhvr>
                                      <p:to>
                                        <a:srgbClr val="D80000"/>
                                      </p:to>
                                    </p:animClr>
                                  </p:childTnLst>
                                </p:cTn>
                              </p:par>
                              <p:par>
                                <p:cTn id="45" presetID="3" presetClass="emph" presetSubtype="2" fill="hold" nodeType="withEffect">
                                  <p:stCondLst>
                                    <p:cond delay="0"/>
                                  </p:stCondLst>
                                  <p:childTnLst>
                                    <p:animClr clrSpc="rgb">
                                      <p:cBhvr override="childStyle">
                                        <p:cTn id="46" dur="2000" fill="hold"/>
                                        <p:tgtEl>
                                          <p:spTgt spid="41">
                                            <p:txEl>
                                              <p:pRg st="3" end="3"/>
                                            </p:txEl>
                                          </p:spTgt>
                                        </p:tgtEl>
                                        <p:attrNameLst>
                                          <p:attrName>style.color</p:attrName>
                                        </p:attrNameLst>
                                      </p:cBhvr>
                                      <p:to>
                                        <a:srgbClr val="D8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39" grpId="0"/>
      <p:bldP spid="40" grpId="0" build="allAtOnce"/>
      <p:bldP spid="41"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Programming CPU-GPU Clusters (</a:t>
            </a:r>
            <a:r>
              <a:rPr lang="en-US" dirty="0" err="1" smtClean="0"/>
              <a:t>e.g</a:t>
            </a:r>
            <a:r>
              <a:rPr lang="en-US" dirty="0" smtClean="0"/>
              <a:t>: </a:t>
            </a:r>
            <a:r>
              <a:rPr lang="en-US" dirty="0" err="1" smtClean="0"/>
              <a:t>MPI+Any</a:t>
            </a:r>
            <a:r>
              <a:rPr lang="en-US" dirty="0" smtClean="0"/>
              <a:t> accelerator)</a:t>
            </a:r>
            <a:endParaRPr lang="en-US" dirty="0"/>
          </a:p>
        </p:txBody>
      </p:sp>
      <p:sp>
        <p:nvSpPr>
          <p:cNvPr id="6" name="Rectangle 5"/>
          <p:cNvSpPr/>
          <p:nvPr/>
        </p:nvSpPr>
        <p:spPr bwMode="auto">
          <a:xfrm>
            <a:off x="935502" y="1463028"/>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rPr>
              <a:t>GPU</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rPr>
              <a:t>device memory</a:t>
            </a:r>
          </a:p>
        </p:txBody>
      </p:sp>
      <p:sp>
        <p:nvSpPr>
          <p:cNvPr id="7" name="Rectangle 6"/>
          <p:cNvSpPr/>
          <p:nvPr/>
        </p:nvSpPr>
        <p:spPr bwMode="auto">
          <a:xfrm>
            <a:off x="7441809" y="1463026"/>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rPr>
              <a:t>GPU</a:t>
            </a:r>
          </a:p>
          <a:p>
            <a:pPr lvl="0" algn="ctr" defTabSz="914400" fontAlgn="base">
              <a:spcBef>
                <a:spcPct val="0"/>
              </a:spcBef>
              <a:spcAft>
                <a:spcPct val="0"/>
              </a:spcAft>
            </a:pPr>
            <a:r>
              <a:rPr lang="en-US" sz="1600" dirty="0" smtClean="0">
                <a:solidFill>
                  <a:srgbClr val="616161"/>
                </a:solidFill>
                <a:latin typeface="Calibri" pitchFamily="34" charset="0"/>
              </a:rPr>
              <a:t>device memory</a:t>
            </a:r>
          </a:p>
        </p:txBody>
      </p:sp>
      <p:sp>
        <p:nvSpPr>
          <p:cNvPr id="8" name="Rectangle 7"/>
          <p:cNvSpPr/>
          <p:nvPr/>
        </p:nvSpPr>
        <p:spPr bwMode="auto">
          <a:xfrm>
            <a:off x="2811193" y="2883866"/>
            <a:ext cx="100584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rPr>
              <a:t>CPU</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main memory</a:t>
            </a:r>
            <a:endParaRPr kumimoji="0" lang="en-US" sz="1600" b="0" i="0" u="none" strike="noStrike" cap="none" normalizeH="0" baseline="0" dirty="0" smtClean="0">
              <a:ln>
                <a:noFill/>
              </a:ln>
              <a:solidFill>
                <a:schemeClr val="tx1"/>
              </a:solidFill>
              <a:effectLst/>
              <a:latin typeface="Calibri" pitchFamily="34" charset="0"/>
            </a:endParaRPr>
          </a:p>
        </p:txBody>
      </p:sp>
      <p:sp>
        <p:nvSpPr>
          <p:cNvPr id="9" name="Rectangle 8"/>
          <p:cNvSpPr/>
          <p:nvPr/>
        </p:nvSpPr>
        <p:spPr bwMode="auto">
          <a:xfrm>
            <a:off x="5605975" y="2883866"/>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914400" fontAlgn="base">
              <a:spcBef>
                <a:spcPct val="0"/>
              </a:spcBef>
              <a:spcAft>
                <a:spcPct val="0"/>
              </a:spcAft>
            </a:pPr>
            <a:r>
              <a:rPr lang="en-US" dirty="0" smtClean="0">
                <a:solidFill>
                  <a:srgbClr val="616161"/>
                </a:solidFill>
                <a:latin typeface="Calibri" pitchFamily="34" charset="0"/>
              </a:rPr>
              <a:t>CPU</a:t>
            </a:r>
          </a:p>
          <a:p>
            <a:pPr lvl="0" algn="ctr" defTabSz="914400" fontAlgn="base">
              <a:spcBef>
                <a:spcPct val="0"/>
              </a:spcBef>
              <a:spcAft>
                <a:spcPct val="0"/>
              </a:spcAft>
            </a:pPr>
            <a:r>
              <a:rPr lang="en-US" sz="1600" dirty="0" smtClean="0">
                <a:solidFill>
                  <a:srgbClr val="616161"/>
                </a:solidFill>
                <a:latin typeface="Calibri" pitchFamily="34" charset="0"/>
              </a:rPr>
              <a:t>main memory</a:t>
            </a:r>
          </a:p>
        </p:txBody>
      </p:sp>
      <p:cxnSp>
        <p:nvCxnSpPr>
          <p:cNvPr id="10" name="Straight Connector 9"/>
          <p:cNvCxnSpPr>
            <a:stCxn id="6" idx="2"/>
            <a:endCxn id="8" idx="1"/>
          </p:cNvCxnSpPr>
          <p:nvPr/>
        </p:nvCxnSpPr>
        <p:spPr bwMode="auto">
          <a:xfrm rot="16200000" flipH="1">
            <a:off x="1620128" y="2150001"/>
            <a:ext cx="963638" cy="1418491"/>
          </a:xfrm>
          <a:prstGeom prst="line">
            <a:avLst/>
          </a:prstGeom>
          <a:noFill/>
          <a:ln w="28575" cap="flat" cmpd="sng" algn="ctr">
            <a:solidFill>
              <a:schemeClr val="tx1"/>
            </a:solidFill>
            <a:prstDash val="lgDash"/>
            <a:round/>
            <a:headEnd type="arrow" w="med" len="med"/>
            <a:tailEnd type="arrow" w="med" len="med"/>
          </a:ln>
          <a:effectLst/>
        </p:spPr>
      </p:cxnSp>
      <p:cxnSp>
        <p:nvCxnSpPr>
          <p:cNvPr id="11" name="Straight Connector 10"/>
          <p:cNvCxnSpPr>
            <a:stCxn id="7" idx="2"/>
            <a:endCxn id="9" idx="3"/>
          </p:cNvCxnSpPr>
          <p:nvPr/>
        </p:nvCxnSpPr>
        <p:spPr bwMode="auto">
          <a:xfrm rot="5400000">
            <a:off x="6727872" y="2169929"/>
            <a:ext cx="963640" cy="1378634"/>
          </a:xfrm>
          <a:prstGeom prst="line">
            <a:avLst/>
          </a:prstGeom>
          <a:noFill/>
          <a:ln w="28575" cap="flat" cmpd="sng" algn="ctr">
            <a:solidFill>
              <a:schemeClr val="tx1"/>
            </a:solidFill>
            <a:prstDash val="lgDash"/>
            <a:round/>
            <a:headEnd type="arrow" w="med" len="med"/>
            <a:tailEnd type="arrow" w="med" len="med"/>
          </a:ln>
          <a:effectLst/>
        </p:spPr>
      </p:cxnSp>
      <p:cxnSp>
        <p:nvCxnSpPr>
          <p:cNvPr id="12" name="Straight Connector 11"/>
          <p:cNvCxnSpPr>
            <a:stCxn id="9" idx="1"/>
            <a:endCxn id="8" idx="3"/>
          </p:cNvCxnSpPr>
          <p:nvPr/>
        </p:nvCxnSpPr>
        <p:spPr bwMode="auto">
          <a:xfrm rot="10800000">
            <a:off x="3817033" y="3341066"/>
            <a:ext cx="1788942" cy="0"/>
          </a:xfrm>
          <a:prstGeom prst="line">
            <a:avLst/>
          </a:prstGeom>
          <a:noFill/>
          <a:ln w="28575" cap="flat" cmpd="sng" algn="ctr">
            <a:solidFill>
              <a:schemeClr val="tx1"/>
            </a:solidFill>
            <a:prstDash val="solid"/>
            <a:round/>
            <a:headEnd type="arrow" w="med" len="med"/>
            <a:tailEnd type="arrow" w="med" len="med"/>
          </a:ln>
          <a:effectLst/>
        </p:spPr>
      </p:cxnSp>
      <p:sp>
        <p:nvSpPr>
          <p:cNvPr id="13" name="TextBox 12"/>
          <p:cNvSpPr txBox="1"/>
          <p:nvPr/>
        </p:nvSpPr>
        <p:spPr>
          <a:xfrm rot="2063737">
            <a:off x="1927164" y="2528635"/>
            <a:ext cx="599844" cy="369332"/>
          </a:xfrm>
          <a:prstGeom prst="rect">
            <a:avLst/>
          </a:prstGeom>
          <a:noFill/>
        </p:spPr>
        <p:txBody>
          <a:bodyPr wrap="none" rtlCol="0">
            <a:spAutoFit/>
          </a:bodyPr>
          <a:lstStyle/>
          <a:p>
            <a:r>
              <a:rPr lang="en-US" dirty="0" err="1" smtClean="0"/>
              <a:t>PCIe</a:t>
            </a:r>
            <a:endParaRPr lang="en-US" dirty="0"/>
          </a:p>
        </p:txBody>
      </p:sp>
      <p:sp>
        <p:nvSpPr>
          <p:cNvPr id="14" name="TextBox 13"/>
          <p:cNvSpPr txBox="1"/>
          <p:nvPr/>
        </p:nvSpPr>
        <p:spPr>
          <a:xfrm rot="19599410">
            <a:off x="6761696" y="2525949"/>
            <a:ext cx="599844" cy="369332"/>
          </a:xfrm>
          <a:prstGeom prst="rect">
            <a:avLst/>
          </a:prstGeom>
          <a:noFill/>
        </p:spPr>
        <p:txBody>
          <a:bodyPr wrap="none" rtlCol="0">
            <a:spAutoFit/>
          </a:bodyPr>
          <a:lstStyle/>
          <a:p>
            <a:r>
              <a:rPr lang="en-US" dirty="0" err="1" smtClean="0"/>
              <a:t>PCIe</a:t>
            </a:r>
            <a:endParaRPr lang="en-US" dirty="0"/>
          </a:p>
        </p:txBody>
      </p:sp>
      <p:sp>
        <p:nvSpPr>
          <p:cNvPr id="15" name="TextBox 14"/>
          <p:cNvSpPr txBox="1"/>
          <p:nvPr/>
        </p:nvSpPr>
        <p:spPr>
          <a:xfrm>
            <a:off x="4241487" y="2971735"/>
            <a:ext cx="994055" cy="369332"/>
          </a:xfrm>
          <a:prstGeom prst="rect">
            <a:avLst/>
          </a:prstGeom>
          <a:noFill/>
        </p:spPr>
        <p:txBody>
          <a:bodyPr wrap="none" rtlCol="0">
            <a:spAutoFit/>
          </a:bodyPr>
          <a:lstStyle/>
          <a:p>
            <a:r>
              <a:rPr lang="en-US" dirty="0" smtClean="0"/>
              <a:t>Network</a:t>
            </a:r>
            <a:endParaRPr lang="en-US" dirty="0"/>
          </a:p>
        </p:txBody>
      </p:sp>
      <p:sp>
        <p:nvSpPr>
          <p:cNvPr id="16" name="Oval 15"/>
          <p:cNvSpPr/>
          <p:nvPr/>
        </p:nvSpPr>
        <p:spPr bwMode="auto">
          <a:xfrm>
            <a:off x="288388" y="977691"/>
            <a:ext cx="4171071" cy="334811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Oval 16"/>
          <p:cNvSpPr/>
          <p:nvPr/>
        </p:nvSpPr>
        <p:spPr bwMode="auto">
          <a:xfrm>
            <a:off x="4905387" y="977691"/>
            <a:ext cx="4171071" cy="334811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TextBox 17"/>
          <p:cNvSpPr txBox="1"/>
          <p:nvPr/>
        </p:nvSpPr>
        <p:spPr>
          <a:xfrm>
            <a:off x="1828743" y="4464694"/>
            <a:ext cx="1090363" cy="400110"/>
          </a:xfrm>
          <a:prstGeom prst="rect">
            <a:avLst/>
          </a:prstGeom>
          <a:noFill/>
        </p:spPr>
        <p:txBody>
          <a:bodyPr wrap="none" rtlCol="0">
            <a:spAutoFit/>
          </a:bodyPr>
          <a:lstStyle/>
          <a:p>
            <a:pPr algn="ctr"/>
            <a:r>
              <a:rPr lang="en-US" sz="2000" b="1" dirty="0" smtClean="0"/>
              <a:t>Rank = 0</a:t>
            </a:r>
            <a:endParaRPr lang="en-US" sz="2000" b="1" dirty="0"/>
          </a:p>
        </p:txBody>
      </p:sp>
      <p:sp>
        <p:nvSpPr>
          <p:cNvPr id="19" name="TextBox 18"/>
          <p:cNvSpPr txBox="1"/>
          <p:nvPr/>
        </p:nvSpPr>
        <p:spPr>
          <a:xfrm>
            <a:off x="6445742" y="4464694"/>
            <a:ext cx="1090363" cy="400110"/>
          </a:xfrm>
          <a:prstGeom prst="rect">
            <a:avLst/>
          </a:prstGeom>
          <a:noFill/>
        </p:spPr>
        <p:txBody>
          <a:bodyPr wrap="none" rtlCol="0">
            <a:spAutoFit/>
          </a:bodyPr>
          <a:lstStyle/>
          <a:p>
            <a:pPr algn="ctr"/>
            <a:r>
              <a:rPr lang="en-US" sz="2000" b="1" dirty="0" smtClean="0"/>
              <a:t>Rank = 1</a:t>
            </a:r>
            <a:endParaRPr lang="en-US" sz="2000" b="1" dirty="0"/>
          </a:p>
        </p:txBody>
      </p:sp>
      <p:sp>
        <p:nvSpPr>
          <p:cNvPr id="20" name="TextBox 19"/>
          <p:cNvSpPr txBox="1"/>
          <p:nvPr/>
        </p:nvSpPr>
        <p:spPr>
          <a:xfrm>
            <a:off x="11970" y="4994028"/>
            <a:ext cx="4588165" cy="1077218"/>
          </a:xfrm>
          <a:prstGeom prst="rect">
            <a:avLst/>
          </a:prstGeom>
          <a:noFill/>
        </p:spPr>
        <p:txBody>
          <a:bodyPr wrap="square" rtlCol="0">
            <a:spAutoFit/>
          </a:bodyPr>
          <a:lstStyle/>
          <a:p>
            <a:r>
              <a:rPr lang="en-US" sz="1600" b="1" dirty="0" smtClean="0">
                <a:latin typeface="Lucida Console" pitchFamily="49" charset="0"/>
              </a:rPr>
              <a:t>if(rank == 0)</a:t>
            </a:r>
          </a:p>
          <a:p>
            <a:r>
              <a:rPr lang="en-US" sz="1600" b="1" dirty="0" smtClean="0">
                <a:latin typeface="Lucida Console" pitchFamily="49" charset="0"/>
              </a:rPr>
              <a:t>{</a:t>
            </a:r>
          </a:p>
          <a:p>
            <a:r>
              <a:rPr lang="en-US" sz="1600" b="1" dirty="0" smtClean="0">
                <a:latin typeface="Lucida Console" pitchFamily="49" charset="0"/>
              </a:rPr>
              <a:t>  </a:t>
            </a:r>
            <a:r>
              <a:rPr lang="en-US" sz="1600" b="1" dirty="0" err="1" smtClean="0">
                <a:latin typeface="Lucida Console" pitchFamily="49" charset="0"/>
              </a:rPr>
              <a:t>MPI_Send</a:t>
            </a:r>
            <a:r>
              <a:rPr lang="en-US" sz="1600" b="1" dirty="0" smtClean="0">
                <a:latin typeface="Lucida Console" pitchFamily="49" charset="0"/>
              </a:rPr>
              <a:t>(</a:t>
            </a:r>
            <a:r>
              <a:rPr lang="en-US" sz="1600" b="1" dirty="0" err="1" smtClean="0">
                <a:solidFill>
                  <a:srgbClr val="FF0000"/>
                </a:solidFill>
                <a:latin typeface="Lucida Console" pitchFamily="49" charset="0"/>
              </a:rPr>
              <a:t>any_buf</a:t>
            </a:r>
            <a:r>
              <a:rPr lang="en-US" sz="1600" b="1" dirty="0" smtClean="0">
                <a:latin typeface="Lucida Console" pitchFamily="49" charset="0"/>
              </a:rPr>
              <a:t>, .. ..);</a:t>
            </a:r>
          </a:p>
          <a:p>
            <a:r>
              <a:rPr lang="en-US" sz="1600" b="1" dirty="0" smtClean="0">
                <a:latin typeface="Lucida Console" pitchFamily="49" charset="0"/>
              </a:rPr>
              <a:t>}</a:t>
            </a:r>
            <a:endParaRPr lang="en-US" sz="1600" b="1" dirty="0">
              <a:latin typeface="Lucida Console" pitchFamily="49" charset="0"/>
            </a:endParaRPr>
          </a:p>
        </p:txBody>
      </p:sp>
      <p:sp>
        <p:nvSpPr>
          <p:cNvPr id="21" name="TextBox 20"/>
          <p:cNvSpPr txBox="1"/>
          <p:nvPr/>
        </p:nvSpPr>
        <p:spPr>
          <a:xfrm>
            <a:off x="4544565" y="4991680"/>
            <a:ext cx="4588165" cy="1077218"/>
          </a:xfrm>
          <a:prstGeom prst="rect">
            <a:avLst/>
          </a:prstGeom>
          <a:noFill/>
        </p:spPr>
        <p:txBody>
          <a:bodyPr wrap="square" rtlCol="0">
            <a:spAutoFit/>
          </a:bodyPr>
          <a:lstStyle/>
          <a:p>
            <a:r>
              <a:rPr lang="en-US" sz="1600" b="1" dirty="0" smtClean="0">
                <a:latin typeface="Lucida Console" pitchFamily="49" charset="0"/>
              </a:rPr>
              <a:t>if(rank == 1)</a:t>
            </a:r>
          </a:p>
          <a:p>
            <a:r>
              <a:rPr lang="en-US" sz="1600" b="1" dirty="0" smtClean="0">
                <a:latin typeface="Lucida Console" pitchFamily="49" charset="0"/>
              </a:rPr>
              <a:t>{</a:t>
            </a:r>
          </a:p>
          <a:p>
            <a:r>
              <a:rPr lang="en-US" sz="1600" b="1" dirty="0" smtClean="0">
                <a:latin typeface="Lucida Console" pitchFamily="49" charset="0"/>
              </a:rPr>
              <a:t>  </a:t>
            </a:r>
            <a:r>
              <a:rPr lang="en-US" sz="1600" b="1" dirty="0" err="1" smtClean="0">
                <a:latin typeface="Lucida Console" pitchFamily="49" charset="0"/>
              </a:rPr>
              <a:t>MPI_Recv</a:t>
            </a:r>
            <a:r>
              <a:rPr lang="en-US" sz="1600" b="1" dirty="0" smtClean="0">
                <a:latin typeface="Lucida Console" pitchFamily="49" charset="0"/>
              </a:rPr>
              <a:t>(</a:t>
            </a:r>
            <a:r>
              <a:rPr lang="en-US" sz="1600" b="1" dirty="0" err="1" smtClean="0">
                <a:solidFill>
                  <a:srgbClr val="FF0000"/>
                </a:solidFill>
                <a:latin typeface="Lucida Console" pitchFamily="49" charset="0"/>
              </a:rPr>
              <a:t>any_buf</a:t>
            </a:r>
            <a:r>
              <a:rPr lang="en-US" sz="1600" b="1" dirty="0" smtClean="0">
                <a:latin typeface="Lucida Console" pitchFamily="49" charset="0"/>
              </a:rPr>
              <a:t>, .. ..);</a:t>
            </a:r>
          </a:p>
          <a:p>
            <a:r>
              <a:rPr lang="en-US" sz="1600" b="1" dirty="0" smtClean="0">
                <a:latin typeface="Lucida Console" pitchFamily="49" charset="0"/>
              </a:rPr>
              <a:t>}</a:t>
            </a:r>
            <a:endParaRPr lang="en-US" sz="1600" b="1" dirty="0">
              <a:latin typeface="Lucida Console" pitchFamily="49" charset="0"/>
            </a:endParaRPr>
          </a:p>
        </p:txBody>
      </p:sp>
      <p:sp>
        <p:nvSpPr>
          <p:cNvPr id="23" name="Slide Number Placeholder 22"/>
          <p:cNvSpPr>
            <a:spLocks noGrp="1"/>
          </p:cNvSpPr>
          <p:nvPr>
            <p:ph type="sldNum" sz="quarter" idx="12"/>
          </p:nvPr>
        </p:nvSpPr>
        <p:spPr/>
        <p:txBody>
          <a:bodyPr/>
          <a:lstStyle/>
          <a:p>
            <a:fld id="{87034D8C-3CB4-402A-BC46-2AB14C0FE90A}" type="slidenum">
              <a:rPr lang="en-US" smtClean="0"/>
              <a:pPr/>
              <a:t>7</a:t>
            </a:fld>
            <a:endParaRPr lang="en-US"/>
          </a:p>
        </p:txBody>
      </p:sp>
      <p:sp>
        <p:nvSpPr>
          <p:cNvPr id="24" name="Footer Placeholder 23"/>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Limitations of Programming CPU-GPU Clusters (</a:t>
            </a:r>
            <a:r>
              <a:rPr lang="en-US" dirty="0" err="1" smtClean="0"/>
              <a:t>e.g</a:t>
            </a:r>
            <a:r>
              <a:rPr lang="en-US" dirty="0" smtClean="0"/>
              <a:t>: MPI+CUDA)</a:t>
            </a:r>
            <a:endParaRPr lang="en-US" dirty="0"/>
          </a:p>
        </p:txBody>
      </p:sp>
      <p:sp>
        <p:nvSpPr>
          <p:cNvPr id="3" name="Content Placeholder 2"/>
          <p:cNvSpPr>
            <a:spLocks noGrp="1"/>
          </p:cNvSpPr>
          <p:nvPr>
            <p:ph idx="1"/>
          </p:nvPr>
        </p:nvSpPr>
        <p:spPr>
          <a:xfrm>
            <a:off x="457200" y="3810000"/>
            <a:ext cx="8229600" cy="1706563"/>
          </a:xfrm>
        </p:spPr>
        <p:txBody>
          <a:bodyPr/>
          <a:lstStyle/>
          <a:p>
            <a:r>
              <a:rPr lang="en-US" sz="2000" dirty="0" smtClean="0"/>
              <a:t>Manual </a:t>
            </a:r>
            <a:r>
              <a:rPr lang="en-US" sz="2000" i="1" dirty="0" smtClean="0"/>
              <a:t>blocking</a:t>
            </a:r>
            <a:r>
              <a:rPr lang="en-US" sz="2000" dirty="0" smtClean="0"/>
              <a:t> copy between host and GPU memory serializes PCIe, Interconnect</a:t>
            </a:r>
          </a:p>
          <a:p>
            <a:r>
              <a:rPr lang="en-US" sz="2000" dirty="0" smtClean="0"/>
              <a:t>Manual </a:t>
            </a:r>
            <a:r>
              <a:rPr lang="en-US" sz="2000" i="1" dirty="0" smtClean="0"/>
              <a:t>non-blocking</a:t>
            </a:r>
            <a:r>
              <a:rPr lang="en-US" sz="2000" dirty="0" smtClean="0"/>
              <a:t> copy is better, but will incur protocol overheads multiple times</a:t>
            </a:r>
          </a:p>
          <a:p>
            <a:r>
              <a:rPr lang="en-US" sz="2000" b="1" dirty="0" smtClean="0"/>
              <a:t>Programmability/Productivity</a:t>
            </a:r>
            <a:r>
              <a:rPr lang="en-US" sz="2000" dirty="0" smtClean="0"/>
              <a:t>: Manual data movement leading to complex code; Non-portable codes</a:t>
            </a:r>
          </a:p>
          <a:p>
            <a:r>
              <a:rPr lang="en-US" sz="2000" b="1" dirty="0" smtClean="0"/>
              <a:t>Performance</a:t>
            </a:r>
            <a:r>
              <a:rPr lang="en-US" sz="2000" dirty="0" smtClean="0"/>
              <a:t>: Inefficient and non-portable performance optimizations</a:t>
            </a:r>
            <a:endParaRPr lang="en-US" sz="2000"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8</a:t>
            </a:fld>
            <a:endParaRPr lang="en-US"/>
          </a:p>
        </p:txBody>
      </p:sp>
      <p:pic>
        <p:nvPicPr>
          <p:cNvPr id="5" name="Picture 4"/>
          <p:cNvPicPr>
            <a:picLocks noChangeAspect="1"/>
          </p:cNvPicPr>
          <p:nvPr/>
        </p:nvPicPr>
        <p:blipFill>
          <a:blip r:embed="rId2" cstate="print"/>
          <a:srcRect t="30086"/>
          <a:stretch>
            <a:fillRect/>
          </a:stretch>
        </p:blipFill>
        <p:spPr>
          <a:xfrm>
            <a:off x="533400" y="1371600"/>
            <a:ext cx="5676900" cy="2302002"/>
          </a:xfrm>
          <a:prstGeom prst="rect">
            <a:avLst/>
          </a:prstGeom>
        </p:spPr>
      </p:pic>
      <p:sp>
        <p:nvSpPr>
          <p:cNvPr id="7" name="Rectangle 6"/>
          <p:cNvSpPr/>
          <p:nvPr/>
        </p:nvSpPr>
        <p:spPr bwMode="auto">
          <a:xfrm>
            <a:off x="533399" y="1905000"/>
            <a:ext cx="5828737" cy="251863"/>
          </a:xfrm>
          <a:prstGeom prst="rect">
            <a:avLst/>
          </a:prstGeom>
          <a:no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8" name="Rectangle 7"/>
          <p:cNvSpPr/>
          <p:nvPr/>
        </p:nvSpPr>
        <p:spPr bwMode="auto">
          <a:xfrm>
            <a:off x="533400" y="2895600"/>
            <a:ext cx="5828737" cy="251863"/>
          </a:xfrm>
          <a:prstGeom prst="rect">
            <a:avLst/>
          </a:prstGeom>
          <a:no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 name="Footer Placeholder 8"/>
          <p:cNvSpPr>
            <a:spLocks noGrp="1"/>
          </p:cNvSpPr>
          <p:nvPr>
            <p:ph type="ftr" sz="quarter" idx="11"/>
          </p:nvPr>
        </p:nvSpPr>
        <p:spPr/>
        <p:txBody>
          <a:bodyPr/>
          <a:lstStyle/>
          <a:p>
            <a:r>
              <a:rPr lang="en-US" smtClean="0"/>
              <a:t>Contact: Ashwin M. Aji (aaji@cs.vt.edu)</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nvSpPr>
        <p:spPr bwMode="auto">
          <a:xfrm>
            <a:off x="2667001" y="3048000"/>
            <a:ext cx="1904999"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9" name="Freeform 48"/>
          <p:cNvSpPr/>
          <p:nvPr/>
        </p:nvSpPr>
        <p:spPr bwMode="auto">
          <a:xfrm>
            <a:off x="3657600" y="3057098"/>
            <a:ext cx="1904999"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MPI-ACC: Integrated and Optimized Data Movement</a:t>
            </a:r>
            <a:endParaRPr lang="en-US" dirty="0"/>
          </a:p>
        </p:txBody>
      </p:sp>
      <p:sp>
        <p:nvSpPr>
          <p:cNvPr id="3" name="Content Placeholder 2"/>
          <p:cNvSpPr>
            <a:spLocks noGrp="1"/>
          </p:cNvSpPr>
          <p:nvPr>
            <p:ph idx="1"/>
          </p:nvPr>
        </p:nvSpPr>
        <p:spPr>
          <a:xfrm>
            <a:off x="457200" y="1143000"/>
            <a:ext cx="8229600" cy="5334000"/>
          </a:xfrm>
        </p:spPr>
        <p:txBody>
          <a:bodyPr/>
          <a:lstStyle/>
          <a:p>
            <a:r>
              <a:rPr lang="en-US" dirty="0" smtClean="0"/>
              <a:t>MPI-ACC: integrates accelerator awareness with MPI for </a:t>
            </a:r>
            <a:r>
              <a:rPr lang="en-US" i="1" dirty="0" smtClean="0"/>
              <a:t>all</a:t>
            </a:r>
            <a:r>
              <a:rPr lang="en-US" dirty="0" smtClean="0"/>
              <a:t> data movement</a:t>
            </a:r>
          </a:p>
          <a:p>
            <a:pPr lvl="1"/>
            <a:r>
              <a:rPr lang="en-US" b="1" dirty="0" smtClean="0"/>
              <a:t>Programmability/Productivity:</a:t>
            </a:r>
            <a:r>
              <a:rPr lang="en-US" dirty="0" smtClean="0"/>
              <a:t> supports multiple accelerators and </a:t>
            </a:r>
            <a:r>
              <a:rPr lang="en-US" dirty="0" err="1" smtClean="0"/>
              <a:t>prog</a:t>
            </a:r>
            <a:r>
              <a:rPr lang="en-US" dirty="0" smtClean="0"/>
              <a:t>. models (CUDA, </a:t>
            </a:r>
            <a:r>
              <a:rPr lang="en-US" dirty="0" err="1" smtClean="0"/>
              <a:t>OpenCL</a:t>
            </a:r>
            <a:r>
              <a:rPr lang="en-US" dirty="0" smtClean="0"/>
              <a:t>)</a:t>
            </a:r>
          </a:p>
          <a:p>
            <a:pPr lvl="1"/>
            <a:r>
              <a:rPr lang="en-US" b="1" dirty="0" smtClean="0"/>
              <a:t>Performance:</a:t>
            </a:r>
            <a:r>
              <a:rPr lang="en-US" dirty="0" smtClean="0"/>
              <a:t> allows applications to portably leverage system-specific  and vendor-specific optimizations</a:t>
            </a:r>
          </a:p>
        </p:txBody>
      </p:sp>
      <p:sp>
        <p:nvSpPr>
          <p:cNvPr id="4" name="Slide Number Placeholder 3"/>
          <p:cNvSpPr>
            <a:spLocks noGrp="1"/>
          </p:cNvSpPr>
          <p:nvPr>
            <p:ph type="sldNum" sz="quarter" idx="12"/>
          </p:nvPr>
        </p:nvSpPr>
        <p:spPr/>
        <p:txBody>
          <a:bodyPr/>
          <a:lstStyle/>
          <a:p>
            <a:fld id="{87034D8C-3CB4-402A-BC46-2AB14C0FE90A}"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Contact: Ashwin M. Aji (aaji@cs.vt.edu)</a:t>
            </a:r>
            <a:endParaRPr lang="en-US"/>
          </a:p>
        </p:txBody>
      </p:sp>
      <p:grpSp>
        <p:nvGrpSpPr>
          <p:cNvPr id="26" name="Group 23"/>
          <p:cNvGrpSpPr/>
          <p:nvPr/>
        </p:nvGrpSpPr>
        <p:grpSpPr>
          <a:xfrm>
            <a:off x="2209800" y="3810000"/>
            <a:ext cx="4800600" cy="2243554"/>
            <a:chOff x="457200" y="1688134"/>
            <a:chExt cx="7620000" cy="3469464"/>
          </a:xfrm>
        </p:grpSpPr>
        <p:sp>
          <p:nvSpPr>
            <p:cNvPr id="27" name="Rectangle 26"/>
            <p:cNvSpPr/>
            <p:nvPr/>
          </p:nvSpPr>
          <p:spPr bwMode="auto">
            <a:xfrm>
              <a:off x="762000" y="1688134"/>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sp>
          <p:nvSpPr>
            <p:cNvPr id="28" name="Rectangle 27"/>
            <p:cNvSpPr/>
            <p:nvPr/>
          </p:nvSpPr>
          <p:spPr bwMode="auto">
            <a:xfrm>
              <a:off x="1591993" y="3505200"/>
              <a:ext cx="100584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CPU</a:t>
              </a:r>
            </a:p>
          </p:txBody>
        </p:sp>
        <p:sp>
          <p:nvSpPr>
            <p:cNvPr id="29" name="Rectangle 28"/>
            <p:cNvSpPr/>
            <p:nvPr/>
          </p:nvSpPr>
          <p:spPr bwMode="auto">
            <a:xfrm>
              <a:off x="4386775" y="3505200"/>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914400" fontAlgn="base">
                <a:spcBef>
                  <a:spcPct val="0"/>
                </a:spcBef>
                <a:spcAft>
                  <a:spcPct val="0"/>
                </a:spcAft>
              </a:pPr>
              <a:r>
                <a:rPr lang="en-US" sz="1600" dirty="0" smtClean="0">
                  <a:latin typeface="Calibri" pitchFamily="34" charset="0"/>
                </a:rPr>
                <a:t>CPU</a:t>
              </a:r>
            </a:p>
          </p:txBody>
        </p:sp>
        <p:cxnSp>
          <p:nvCxnSpPr>
            <p:cNvPr id="30" name="Straight Connector 29"/>
            <p:cNvCxnSpPr>
              <a:stCxn id="27" idx="2"/>
              <a:endCxn id="28" idx="0"/>
            </p:cNvCxnSpPr>
            <p:nvPr/>
          </p:nvCxnSpPr>
          <p:spPr bwMode="auto">
            <a:xfrm rot="16200000" flipH="1">
              <a:off x="1205723" y="2616010"/>
              <a:ext cx="902666" cy="875713"/>
            </a:xfrm>
            <a:prstGeom prst="line">
              <a:avLst/>
            </a:prstGeom>
            <a:noFill/>
            <a:ln w="19050" cap="flat" cmpd="sng" algn="ctr">
              <a:solidFill>
                <a:schemeClr val="tx1"/>
              </a:solidFill>
              <a:prstDash val="lgDash"/>
              <a:round/>
              <a:headEnd type="arrow" w="med" len="med"/>
              <a:tailEnd type="arrow" w="med" len="med"/>
            </a:ln>
            <a:effectLst/>
          </p:spPr>
        </p:cxnSp>
        <p:sp>
          <p:nvSpPr>
            <p:cNvPr id="31" name="Rectangle 30"/>
            <p:cNvSpPr/>
            <p:nvPr/>
          </p:nvSpPr>
          <p:spPr bwMode="auto">
            <a:xfrm>
              <a:off x="2362200" y="1688134"/>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cxnSp>
          <p:nvCxnSpPr>
            <p:cNvPr id="32" name="Straight Connector 31"/>
            <p:cNvCxnSpPr>
              <a:stCxn id="28" idx="0"/>
              <a:endCxn id="31" idx="2"/>
            </p:cNvCxnSpPr>
            <p:nvPr/>
          </p:nvCxnSpPr>
          <p:spPr bwMode="auto">
            <a:xfrm rot="5400000" flipH="1" flipV="1">
              <a:off x="2005823" y="2691624"/>
              <a:ext cx="902666" cy="724487"/>
            </a:xfrm>
            <a:prstGeom prst="line">
              <a:avLst/>
            </a:prstGeom>
            <a:noFill/>
            <a:ln w="19050" cap="flat" cmpd="sng" algn="ctr">
              <a:solidFill>
                <a:schemeClr val="tx1"/>
              </a:solidFill>
              <a:prstDash val="lgDash"/>
              <a:round/>
              <a:headEnd type="arrow" w="med" len="med"/>
              <a:tailEnd type="arrow" w="med" len="med"/>
            </a:ln>
            <a:effectLst/>
          </p:spPr>
        </p:cxnSp>
        <p:sp>
          <p:nvSpPr>
            <p:cNvPr id="33" name="Rectangle 32"/>
            <p:cNvSpPr/>
            <p:nvPr/>
          </p:nvSpPr>
          <p:spPr bwMode="auto">
            <a:xfrm>
              <a:off x="3657600" y="1699867"/>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sp>
          <p:nvSpPr>
            <p:cNvPr id="34" name="Rectangle 33"/>
            <p:cNvSpPr/>
            <p:nvPr/>
          </p:nvSpPr>
          <p:spPr bwMode="auto">
            <a:xfrm>
              <a:off x="5257800" y="1699867"/>
              <a:ext cx="9144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rPr>
                <a:t>GPU</a:t>
              </a:r>
            </a:p>
          </p:txBody>
        </p:sp>
        <p:cxnSp>
          <p:nvCxnSpPr>
            <p:cNvPr id="35" name="Straight Connector 34"/>
            <p:cNvCxnSpPr>
              <a:stCxn id="29" idx="0"/>
              <a:endCxn id="34" idx="2"/>
            </p:cNvCxnSpPr>
            <p:nvPr/>
          </p:nvCxnSpPr>
          <p:spPr bwMode="auto">
            <a:xfrm rot="5400000" flipH="1" flipV="1">
              <a:off x="4834021" y="2624222"/>
              <a:ext cx="890933" cy="871025"/>
            </a:xfrm>
            <a:prstGeom prst="line">
              <a:avLst/>
            </a:prstGeom>
            <a:noFill/>
            <a:ln w="19050" cap="flat" cmpd="sng" algn="ctr">
              <a:solidFill>
                <a:schemeClr val="tx1"/>
              </a:solidFill>
              <a:prstDash val="lgDash"/>
              <a:round/>
              <a:headEnd type="arrow" w="med" len="med"/>
              <a:tailEnd type="arrow" w="med" len="med"/>
            </a:ln>
            <a:effectLst/>
          </p:spPr>
        </p:cxnSp>
        <p:cxnSp>
          <p:nvCxnSpPr>
            <p:cNvPr id="36" name="Straight Connector 35"/>
            <p:cNvCxnSpPr>
              <a:stCxn id="29" idx="0"/>
              <a:endCxn id="33" idx="2"/>
            </p:cNvCxnSpPr>
            <p:nvPr/>
          </p:nvCxnSpPr>
          <p:spPr bwMode="auto">
            <a:xfrm rot="16200000" flipV="1">
              <a:off x="4033922" y="2695146"/>
              <a:ext cx="890933" cy="729175"/>
            </a:xfrm>
            <a:prstGeom prst="line">
              <a:avLst/>
            </a:prstGeom>
            <a:noFill/>
            <a:ln w="19050" cap="flat" cmpd="sng" algn="ctr">
              <a:solidFill>
                <a:schemeClr val="tx1"/>
              </a:solidFill>
              <a:prstDash val="lgDash"/>
              <a:round/>
              <a:headEnd type="arrow" w="med" len="med"/>
              <a:tailEnd type="arrow" w="med" len="med"/>
            </a:ln>
            <a:effectLst/>
          </p:spPr>
        </p:cxnSp>
        <p:sp>
          <p:nvSpPr>
            <p:cNvPr id="37" name="TextBox 36"/>
            <p:cNvSpPr txBox="1"/>
            <p:nvPr/>
          </p:nvSpPr>
          <p:spPr>
            <a:xfrm>
              <a:off x="6324600" y="3053834"/>
              <a:ext cx="524667" cy="523545"/>
            </a:xfrm>
            <a:prstGeom prst="rect">
              <a:avLst/>
            </a:prstGeom>
            <a:noFill/>
          </p:spPr>
          <p:txBody>
            <a:bodyPr wrap="none" rtlCol="0">
              <a:spAutoFit/>
            </a:bodyPr>
            <a:lstStyle/>
            <a:p>
              <a:r>
                <a:rPr lang="en-US" sz="1600" b="1" dirty="0" smtClean="0"/>
                <a:t>…</a:t>
              </a:r>
              <a:endParaRPr lang="en-US" sz="1600" b="1" dirty="0"/>
            </a:p>
          </p:txBody>
        </p:sp>
        <p:sp>
          <p:nvSpPr>
            <p:cNvPr id="38" name="TextBox 37"/>
            <p:cNvSpPr txBox="1"/>
            <p:nvPr/>
          </p:nvSpPr>
          <p:spPr>
            <a:xfrm>
              <a:off x="6612151" y="3053834"/>
              <a:ext cx="524667" cy="523545"/>
            </a:xfrm>
            <a:prstGeom prst="rect">
              <a:avLst/>
            </a:prstGeom>
            <a:noFill/>
          </p:spPr>
          <p:txBody>
            <a:bodyPr wrap="none" rtlCol="0">
              <a:spAutoFit/>
            </a:bodyPr>
            <a:lstStyle/>
            <a:p>
              <a:r>
                <a:rPr lang="en-US" sz="1600" b="1" dirty="0" smtClean="0"/>
                <a:t>…</a:t>
              </a:r>
              <a:endParaRPr lang="en-US" sz="1600" b="1" dirty="0"/>
            </a:p>
          </p:txBody>
        </p:sp>
        <p:sp>
          <p:nvSpPr>
            <p:cNvPr id="39" name="TextBox 38"/>
            <p:cNvSpPr txBox="1"/>
            <p:nvPr/>
          </p:nvSpPr>
          <p:spPr>
            <a:xfrm>
              <a:off x="6899702" y="3053834"/>
              <a:ext cx="524667" cy="523545"/>
            </a:xfrm>
            <a:prstGeom prst="rect">
              <a:avLst/>
            </a:prstGeom>
            <a:noFill/>
          </p:spPr>
          <p:txBody>
            <a:bodyPr wrap="none" rtlCol="0">
              <a:spAutoFit/>
            </a:bodyPr>
            <a:lstStyle/>
            <a:p>
              <a:r>
                <a:rPr lang="en-US" sz="1600" b="1" dirty="0" smtClean="0"/>
                <a:t>…</a:t>
              </a:r>
              <a:endParaRPr lang="en-US" sz="1600" b="1" dirty="0"/>
            </a:p>
          </p:txBody>
        </p:sp>
        <p:cxnSp>
          <p:nvCxnSpPr>
            <p:cNvPr id="40" name="Straight Connector 39"/>
            <p:cNvCxnSpPr/>
            <p:nvPr/>
          </p:nvCxnSpPr>
          <p:spPr bwMode="auto">
            <a:xfrm>
              <a:off x="990600" y="5105400"/>
              <a:ext cx="7086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Arrow Connector 40"/>
            <p:cNvCxnSpPr>
              <a:stCxn id="28" idx="2"/>
            </p:cNvCxnSpPr>
            <p:nvPr/>
          </p:nvCxnSpPr>
          <p:spPr bwMode="auto">
            <a:xfrm rot="16200000" flipH="1">
              <a:off x="1752013" y="4762499"/>
              <a:ext cx="685800" cy="0"/>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cxnSp>
          <p:nvCxnSpPr>
            <p:cNvPr id="42" name="Straight Arrow Connector 41"/>
            <p:cNvCxnSpPr/>
            <p:nvPr/>
          </p:nvCxnSpPr>
          <p:spPr bwMode="auto">
            <a:xfrm rot="16200000" flipH="1">
              <a:off x="4533900" y="4762500"/>
              <a:ext cx="685800" cy="0"/>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43" name="TextBox 42"/>
            <p:cNvSpPr txBox="1"/>
            <p:nvPr/>
          </p:nvSpPr>
          <p:spPr>
            <a:xfrm>
              <a:off x="457200" y="4634053"/>
              <a:ext cx="1440973" cy="523545"/>
            </a:xfrm>
            <a:prstGeom prst="rect">
              <a:avLst/>
            </a:prstGeom>
            <a:noFill/>
          </p:spPr>
          <p:txBody>
            <a:bodyPr wrap="none" rtlCol="0">
              <a:spAutoFit/>
            </a:bodyPr>
            <a:lstStyle/>
            <a:p>
              <a:r>
                <a:rPr lang="en-US" sz="1600" dirty="0" smtClean="0"/>
                <a:t>Network</a:t>
              </a:r>
              <a:endParaRPr lang="en-US" sz="1600" dirty="0"/>
            </a:p>
          </p:txBody>
        </p:sp>
        <p:sp>
          <p:nvSpPr>
            <p:cNvPr id="44" name="TextBox 43"/>
            <p:cNvSpPr txBox="1"/>
            <p:nvPr/>
          </p:nvSpPr>
          <p:spPr>
            <a:xfrm>
              <a:off x="4689902" y="1992867"/>
              <a:ext cx="524667" cy="523545"/>
            </a:xfrm>
            <a:prstGeom prst="rect">
              <a:avLst/>
            </a:prstGeom>
            <a:noFill/>
          </p:spPr>
          <p:txBody>
            <a:bodyPr wrap="none" rtlCol="0">
              <a:spAutoFit/>
            </a:bodyPr>
            <a:lstStyle/>
            <a:p>
              <a:r>
                <a:rPr lang="en-US" sz="1600" b="1" dirty="0" smtClean="0"/>
                <a:t>…</a:t>
              </a:r>
              <a:endParaRPr lang="en-US" sz="1600" b="1" dirty="0"/>
            </a:p>
          </p:txBody>
        </p:sp>
        <p:sp>
          <p:nvSpPr>
            <p:cNvPr id="45" name="TextBox 44"/>
            <p:cNvSpPr txBox="1"/>
            <p:nvPr/>
          </p:nvSpPr>
          <p:spPr>
            <a:xfrm>
              <a:off x="1794302" y="1981200"/>
              <a:ext cx="524667" cy="523545"/>
            </a:xfrm>
            <a:prstGeom prst="rect">
              <a:avLst/>
            </a:prstGeom>
            <a:noFill/>
          </p:spPr>
          <p:txBody>
            <a:bodyPr wrap="none" rtlCol="0">
              <a:spAutoFit/>
            </a:bodyPr>
            <a:lstStyle/>
            <a:p>
              <a:r>
                <a:rPr lang="en-US" sz="1600" b="1" dirty="0" smtClean="0"/>
                <a:t>…</a:t>
              </a:r>
              <a:endParaRPr lang="en-US" sz="1600" b="1" dirty="0"/>
            </a:p>
          </p:txBody>
        </p:sp>
      </p:grpSp>
      <p:sp>
        <p:nvSpPr>
          <p:cNvPr id="47" name="Freeform 46"/>
          <p:cNvSpPr/>
          <p:nvPr/>
        </p:nvSpPr>
        <p:spPr bwMode="auto">
          <a:xfrm>
            <a:off x="2674961" y="3068471"/>
            <a:ext cx="2879678"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0" name="Freeform 49"/>
          <p:cNvSpPr/>
          <p:nvPr/>
        </p:nvSpPr>
        <p:spPr bwMode="auto">
          <a:xfrm>
            <a:off x="2667001" y="3048000"/>
            <a:ext cx="990599"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1" name="Freeform 50"/>
          <p:cNvSpPr/>
          <p:nvPr/>
        </p:nvSpPr>
        <p:spPr bwMode="auto">
          <a:xfrm>
            <a:off x="4572001" y="3048000"/>
            <a:ext cx="990599" cy="752902"/>
          </a:xfrm>
          <a:custGeom>
            <a:avLst/>
            <a:gdLst>
              <a:gd name="connsiteX0" fmla="*/ 0 w 2879678"/>
              <a:gd name="connsiteY0" fmla="*/ 739254 h 752902"/>
              <a:gd name="connsiteX1" fmla="*/ 1392072 w 2879678"/>
              <a:gd name="connsiteY1" fmla="*/ 2275 h 752902"/>
              <a:gd name="connsiteX2" fmla="*/ 2879678 w 2879678"/>
              <a:gd name="connsiteY2" fmla="*/ 752902 h 752902"/>
            </a:gdLst>
            <a:ahLst/>
            <a:cxnLst>
              <a:cxn ang="0">
                <a:pos x="connsiteX0" y="connsiteY0"/>
              </a:cxn>
              <a:cxn ang="0">
                <a:pos x="connsiteX1" y="connsiteY1"/>
              </a:cxn>
              <a:cxn ang="0">
                <a:pos x="connsiteX2" y="connsiteY2"/>
              </a:cxn>
            </a:cxnLst>
            <a:rect l="l" t="t" r="r" b="b"/>
            <a:pathLst>
              <a:path w="2879678" h="752902">
                <a:moveTo>
                  <a:pt x="0" y="739254"/>
                </a:moveTo>
                <a:cubicBezTo>
                  <a:pt x="456063" y="369627"/>
                  <a:pt x="912126" y="0"/>
                  <a:pt x="1392072" y="2275"/>
                </a:cubicBezTo>
                <a:cubicBezTo>
                  <a:pt x="1872018" y="4550"/>
                  <a:pt x="2375848" y="378726"/>
                  <a:pt x="2879678" y="752902"/>
                </a:cubicBezTo>
              </a:path>
            </a:pathLst>
          </a:custGeom>
          <a:noFill/>
          <a:ln w="28575" cap="flat" cmpd="sng" algn="ctr">
            <a:solidFill>
              <a:schemeClr val="tx2">
                <a:lumMod val="50000"/>
              </a:schemeClr>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cxnSp>
        <p:nvCxnSpPr>
          <p:cNvPr id="53" name="Straight Arrow Connector 52"/>
          <p:cNvCxnSpPr/>
          <p:nvPr/>
        </p:nvCxnSpPr>
        <p:spPr bwMode="auto">
          <a:xfrm>
            <a:off x="2895600" y="4343400"/>
            <a:ext cx="1905000" cy="1066800"/>
          </a:xfrm>
          <a:prstGeom prst="straightConnector1">
            <a:avLst/>
          </a:prstGeom>
          <a:noFill/>
          <a:ln w="28575" cap="flat" cmpd="sng" algn="ctr">
            <a:solidFill>
              <a:schemeClr val="tx2">
                <a:lumMod val="50000"/>
              </a:schemeClr>
            </a:solidFill>
            <a:prstDash val="solid"/>
            <a:round/>
            <a:headEnd type="arrow" w="med" len="med"/>
            <a:tailEnd type="arrow" w="med" len="med"/>
          </a:ln>
          <a:effectLst/>
        </p:spPr>
      </p:cxnSp>
      <p:cxnSp>
        <p:nvCxnSpPr>
          <p:cNvPr id="54" name="Straight Arrow Connector 53"/>
          <p:cNvCxnSpPr/>
          <p:nvPr/>
        </p:nvCxnSpPr>
        <p:spPr bwMode="auto">
          <a:xfrm flipH="1">
            <a:off x="3276600" y="4191000"/>
            <a:ext cx="1143000" cy="1066800"/>
          </a:xfrm>
          <a:prstGeom prst="straightConnector1">
            <a:avLst/>
          </a:prstGeom>
          <a:noFill/>
          <a:ln w="28575" cap="flat" cmpd="sng" algn="ctr">
            <a:solidFill>
              <a:schemeClr val="tx2">
                <a:lumMod val="50000"/>
              </a:schemeClr>
            </a:solidFill>
            <a:prstDash val="solid"/>
            <a:round/>
            <a:headEnd type="arrow" w="med" len="med"/>
            <a:tailEnd type="arrow" w="med" len="med"/>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500"/>
                                        <p:tgtEl>
                                          <p:spTgt spid="5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right)">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7" grpId="0" animBg="1"/>
      <p:bldP spid="50" grpId="0" animBg="1"/>
      <p:bldP spid="51" grpId="0" animBg="1"/>
    </p:bldLst>
  </p:timing>
</p:sld>
</file>

<file path=ppt/theme/theme1.xml><?xml version="1.0" encoding="utf-8"?>
<a:theme xmlns:a="http://schemas.openxmlformats.org/drawingml/2006/main" name="Blue design">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orange_2007</Template>
  <TotalTime>1713</TotalTime>
  <Words>1805</Words>
  <Application>Microsoft Office PowerPoint</Application>
  <PresentationFormat>On-screen Show (4:3)</PresentationFormat>
  <Paragraphs>380</Paragraphs>
  <Slides>26</Slides>
  <Notes>7</Notes>
  <HiddenSlides>7</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Blue design</vt:lpstr>
      <vt:lpstr>MPI-ACC: An Integrated and Extensible Approach to Data Movement in Accelerator-Based Systems</vt:lpstr>
      <vt:lpstr>Summary of the Talk</vt:lpstr>
      <vt:lpstr>Accelerator-Based Supercomputers (Nov 2011)</vt:lpstr>
      <vt:lpstr>Accelerating Science via Graphics Processing Units (GPUs)</vt:lpstr>
      <vt:lpstr>Background: CPU-GPU Clusters</vt:lpstr>
      <vt:lpstr>Programming CPU-GPU Clusters (e.g: MPI+CUDA)</vt:lpstr>
      <vt:lpstr>Goal of Programming CPU-GPU Clusters (e.g: MPI+Any accelerator)</vt:lpstr>
      <vt:lpstr>Current Limitations of Programming CPU-GPU Clusters (e.g: MPI+CUDA)</vt:lpstr>
      <vt:lpstr>MPI-ACC: Integrated and Optimized Data Movement</vt:lpstr>
      <vt:lpstr>MPI-ACC: Integrated and Optimized Data Movement</vt:lpstr>
      <vt:lpstr>MPI-ACC Application Programming Interface (API)</vt:lpstr>
      <vt:lpstr>Optimizations within MPI-ACC</vt:lpstr>
      <vt:lpstr>Pipelined GPU-GPU Data Transfer (Send)</vt:lpstr>
      <vt:lpstr>Explicit MPI+CUDA Communication in an Epidemiology Simulation</vt:lpstr>
      <vt:lpstr>Communication with MPI-ACC</vt:lpstr>
      <vt:lpstr>MPI-ACC Comparison</vt:lpstr>
      <vt:lpstr>Experimental Platform</vt:lpstr>
      <vt:lpstr>Evaluating the Epidemiology Simulation  with MPI-ACC</vt:lpstr>
      <vt:lpstr>Conclusions</vt:lpstr>
      <vt:lpstr>Backup Slides</vt:lpstr>
      <vt:lpstr>MPI-ACC Application Programming Interface (API)</vt:lpstr>
      <vt:lpstr>Results: Impact of Pipelined Data Transfers</vt:lpstr>
      <vt:lpstr>MPI-ACC: Integrated and Optimized Data Movement</vt:lpstr>
      <vt:lpstr>Accelerator-Based Supercomputers (June 2012)</vt:lpstr>
      <vt:lpstr>Accelerator-Based Supercomputers</vt:lpstr>
      <vt:lpstr>Background: CPU-GPU Clusters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MPI-ACC: An Integrated and Extensible Approach to Data Movement in Accelerator-Based Systems</dc:title>
  <dc:creator>Ashwin Aji</dc:creator>
  <cp:lastModifiedBy>Ashwin Aji</cp:lastModifiedBy>
  <cp:revision>362</cp:revision>
  <dcterms:created xsi:type="dcterms:W3CDTF">2006-08-16T00:00:00Z</dcterms:created>
  <dcterms:modified xsi:type="dcterms:W3CDTF">2012-06-25T15:47:27Z</dcterms:modified>
</cp:coreProperties>
</file>