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324" r:id="rId2"/>
    <p:sldId id="326" r:id="rId3"/>
    <p:sldId id="328" r:id="rId4"/>
    <p:sldId id="329" r:id="rId5"/>
    <p:sldId id="330" r:id="rId6"/>
    <p:sldId id="332" r:id="rId7"/>
    <p:sldId id="367" r:id="rId8"/>
    <p:sldId id="360" r:id="rId9"/>
    <p:sldId id="365" r:id="rId10"/>
    <p:sldId id="334" r:id="rId11"/>
    <p:sldId id="366" r:id="rId12"/>
    <p:sldId id="338" r:id="rId13"/>
    <p:sldId id="340" r:id="rId14"/>
    <p:sldId id="342" r:id="rId15"/>
    <p:sldId id="343" r:id="rId16"/>
    <p:sldId id="344" r:id="rId17"/>
    <p:sldId id="345" r:id="rId18"/>
    <p:sldId id="346" r:id="rId19"/>
    <p:sldId id="347" r:id="rId20"/>
    <p:sldId id="355" r:id="rId21"/>
    <p:sldId id="348" r:id="rId22"/>
    <p:sldId id="349" r:id="rId23"/>
    <p:sldId id="351" r:id="rId24"/>
    <p:sldId id="352" r:id="rId25"/>
    <p:sldId id="356" r:id="rId26"/>
    <p:sldId id="357" r:id="rId27"/>
    <p:sldId id="358" r:id="rId28"/>
    <p:sldId id="364" r:id="rId2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40"/>
    <a:srgbClr val="DF492B"/>
    <a:srgbClr val="930035"/>
    <a:srgbClr val="54FE58"/>
    <a:srgbClr val="4BD558"/>
    <a:srgbClr val="F26B17"/>
    <a:srgbClr val="9DFFF6"/>
    <a:srgbClr val="FF0000"/>
    <a:srgbClr val="54FE68"/>
    <a:srgbClr val="71FC2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84395" autoAdjust="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2882489688788901"/>
          <c:y val="0.28830881337201536"/>
          <c:w val="0.71398687664042293"/>
          <c:h val="0.5332753142699268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OpenCL, local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Sheet1!$A$2:$A$8</c:f>
              <c:strCache>
                <c:ptCount val="7"/>
                <c:pt idx="0">
                  <c:v>512K</c:v>
                </c:pt>
                <c:pt idx="1">
                  <c:v>1024K</c:v>
                </c:pt>
                <c:pt idx="2">
                  <c:v>2048K</c:v>
                </c:pt>
                <c:pt idx="3">
                  <c:v>4096K</c:v>
                </c:pt>
                <c:pt idx="4">
                  <c:v>8192K</c:v>
                </c:pt>
                <c:pt idx="5">
                  <c:v>16384K</c:v>
                </c:pt>
                <c:pt idx="6">
                  <c:v>32768K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1.4289999999999934</c:v>
                </c:pt>
                <c:pt idx="1">
                  <c:v>1.639</c:v>
                </c:pt>
                <c:pt idx="2">
                  <c:v>2.097</c:v>
                </c:pt>
                <c:pt idx="3">
                  <c:v>2.4189999999999987</c:v>
                </c:pt>
                <c:pt idx="4">
                  <c:v>2.6040000000000001</c:v>
                </c:pt>
                <c:pt idx="5">
                  <c:v>2.7370000000000001</c:v>
                </c:pt>
                <c:pt idx="6">
                  <c:v>2.8099999999999987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VOCL, remote, pipelining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Sheet1!$A$2:$A$8</c:f>
              <c:strCache>
                <c:ptCount val="7"/>
                <c:pt idx="0">
                  <c:v>512K</c:v>
                </c:pt>
                <c:pt idx="1">
                  <c:v>1024K</c:v>
                </c:pt>
                <c:pt idx="2">
                  <c:v>2048K</c:v>
                </c:pt>
                <c:pt idx="3">
                  <c:v>4096K</c:v>
                </c:pt>
                <c:pt idx="4">
                  <c:v>8192K</c:v>
                </c:pt>
                <c:pt idx="5">
                  <c:v>16384K</c:v>
                </c:pt>
                <c:pt idx="6">
                  <c:v>32768K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1.1180000000000001</c:v>
                </c:pt>
                <c:pt idx="1">
                  <c:v>1.44</c:v>
                </c:pt>
                <c:pt idx="2">
                  <c:v>1.7249999999999976</c:v>
                </c:pt>
                <c:pt idx="3">
                  <c:v>1.895</c:v>
                </c:pt>
                <c:pt idx="4">
                  <c:v>2</c:v>
                </c:pt>
                <c:pt idx="5">
                  <c:v>2.0680000000000001</c:v>
                </c:pt>
                <c:pt idx="6">
                  <c:v>2.1040000000000001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VOCL, remote, no pipelining</c:v>
                </c:pt>
              </c:strCache>
            </c:strRef>
          </c:tx>
          <c:spPr>
            <a:solidFill>
              <a:srgbClr val="FFC000"/>
            </a:solidFill>
          </c:spPr>
          <c:cat>
            <c:strRef>
              <c:f>Sheet1!$A$2:$A$8</c:f>
              <c:strCache>
                <c:ptCount val="7"/>
                <c:pt idx="0">
                  <c:v>512K</c:v>
                </c:pt>
                <c:pt idx="1">
                  <c:v>1024K</c:v>
                </c:pt>
                <c:pt idx="2">
                  <c:v>2048K</c:v>
                </c:pt>
                <c:pt idx="3">
                  <c:v>4096K</c:v>
                </c:pt>
                <c:pt idx="4">
                  <c:v>8192K</c:v>
                </c:pt>
                <c:pt idx="5">
                  <c:v>16384K</c:v>
                </c:pt>
                <c:pt idx="6">
                  <c:v>32768K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0.71000000000000063</c:v>
                </c:pt>
                <c:pt idx="1">
                  <c:v>0.90300000000000002</c:v>
                </c:pt>
                <c:pt idx="2">
                  <c:v>1.097</c:v>
                </c:pt>
                <c:pt idx="3">
                  <c:v>1.2329999999999945</c:v>
                </c:pt>
                <c:pt idx="4">
                  <c:v>1.3049999999999953</c:v>
                </c:pt>
                <c:pt idx="5">
                  <c:v>1.347</c:v>
                </c:pt>
                <c:pt idx="6">
                  <c:v>1.3680000000000001</c:v>
                </c:pt>
              </c:numCache>
            </c:numRef>
          </c:val>
        </c:ser>
        <c:axId val="107045248"/>
        <c:axId val="107047552"/>
      </c:barChart>
      <c:lineChart>
        <c:grouping val="standard"/>
        <c:ser>
          <c:idx val="3"/>
          <c:order val="3"/>
          <c:tx>
            <c:strRef>
              <c:f>Sheet1!$E$1</c:f>
              <c:strCache>
                <c:ptCount val="1"/>
                <c:pt idx="0">
                  <c:v>Percentage of the local GPU bandwidth, pipelining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512K</c:v>
                </c:pt>
                <c:pt idx="1">
                  <c:v>1024K</c:v>
                </c:pt>
                <c:pt idx="2">
                  <c:v>2048K</c:v>
                </c:pt>
                <c:pt idx="3">
                  <c:v>4096K</c:v>
                </c:pt>
                <c:pt idx="4">
                  <c:v>8192K</c:v>
                </c:pt>
                <c:pt idx="5">
                  <c:v>16384K</c:v>
                </c:pt>
                <c:pt idx="6">
                  <c:v>32768K</c:v>
                </c:pt>
              </c:strCache>
            </c:strRef>
          </c:cat>
          <c:val>
            <c:numRef>
              <c:f>Sheet1!$E$2:$E$8</c:f>
              <c:numCache>
                <c:formatCode>0.00%</c:formatCode>
                <c:ptCount val="7"/>
                <c:pt idx="0">
                  <c:v>0.78236529041287661</c:v>
                </c:pt>
                <c:pt idx="1">
                  <c:v>0.87858450274557665</c:v>
                </c:pt>
                <c:pt idx="2">
                  <c:v>0.82260371959943035</c:v>
                </c:pt>
                <c:pt idx="3">
                  <c:v>0.78338156262918823</c:v>
                </c:pt>
                <c:pt idx="4">
                  <c:v>0.76804915514592964</c:v>
                </c:pt>
                <c:pt idx="5">
                  <c:v>0.75557179393496532</c:v>
                </c:pt>
                <c:pt idx="6">
                  <c:v>0.74875444839858274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Percentage of the local GPU bandwidth, nopipelining</c:v>
                </c:pt>
              </c:strCache>
            </c:strRef>
          </c:tx>
          <c:spPr>
            <a:ln>
              <a:solidFill>
                <a:srgbClr val="DF492B"/>
              </a:solidFill>
            </a:ln>
          </c:spPr>
          <c:marker>
            <c:spPr>
              <a:noFill/>
              <a:ln>
                <a:solidFill>
                  <a:srgbClr val="DF492B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512K</c:v>
                </c:pt>
                <c:pt idx="1">
                  <c:v>1024K</c:v>
                </c:pt>
                <c:pt idx="2">
                  <c:v>2048K</c:v>
                </c:pt>
                <c:pt idx="3">
                  <c:v>4096K</c:v>
                </c:pt>
                <c:pt idx="4">
                  <c:v>8192K</c:v>
                </c:pt>
                <c:pt idx="5">
                  <c:v>16384K</c:v>
                </c:pt>
                <c:pt idx="6">
                  <c:v>32768K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0.49685094471658497</c:v>
                </c:pt>
                <c:pt idx="1">
                  <c:v>0.55094569859670883</c:v>
                </c:pt>
                <c:pt idx="2">
                  <c:v>0.52312827849308885</c:v>
                </c:pt>
                <c:pt idx="3">
                  <c:v>0.50971475816453082</c:v>
                </c:pt>
                <c:pt idx="4">
                  <c:v>0.5011520737327162</c:v>
                </c:pt>
                <c:pt idx="5">
                  <c:v>0.49214468396054339</c:v>
                </c:pt>
                <c:pt idx="6">
                  <c:v>0.4868327402135233</c:v>
                </c:pt>
              </c:numCache>
            </c:numRef>
          </c:val>
        </c:ser>
        <c:marker val="1"/>
        <c:axId val="107063936"/>
        <c:axId val="107062016"/>
      </c:lineChart>
      <c:catAx>
        <c:axId val="1070452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Data block size (byte)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07047552"/>
        <c:crosses val="autoZero"/>
        <c:auto val="1"/>
        <c:lblAlgn val="ctr"/>
        <c:lblOffset val="100"/>
      </c:catAx>
      <c:valAx>
        <c:axId val="10704755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Bandwidth (GB/s)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c:rich>
          </c:tx>
          <c:layout>
            <c:manualLayout>
              <c:xMode val="edge"/>
              <c:yMode val="edge"/>
              <c:x val="6.6422947131608932E-3"/>
              <c:y val="0.35599910208592345"/>
            </c:manualLayout>
          </c:layout>
        </c:title>
        <c:numFmt formatCode="#,##0.0" sourceLinked="0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07045248"/>
        <c:crosses val="autoZero"/>
        <c:crossBetween val="between"/>
      </c:valAx>
      <c:valAx>
        <c:axId val="107062016"/>
        <c:scaling>
          <c:orientation val="minMax"/>
        </c:scaling>
        <c:axPos val="r"/>
        <c:title>
          <c:tx>
            <c:rich>
              <a:bodyPr rot="-5400000" vert="horz"/>
              <a:lstStyle/>
              <a:p>
                <a:pPr>
                  <a:defRPr sz="12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Percentage of  the </a:t>
                </a:r>
              </a:p>
              <a:p>
                <a:pPr>
                  <a:defRPr sz="12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200" baseline="0" dirty="0" smtClean="0">
                    <a:latin typeface="Calibri" pitchFamily="34" charset="0"/>
                    <a:cs typeface="Calibri" pitchFamily="34" charset="0"/>
                  </a:rPr>
                  <a:t>local GPU bandwidth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c:rich>
          </c:tx>
          <c:layout>
            <c:manualLayout>
              <c:xMode val="edge"/>
              <c:yMode val="edge"/>
              <c:x val="0.92309523809523863"/>
              <c:y val="0.35196159690565204"/>
            </c:manualLayout>
          </c:layout>
        </c:title>
        <c:numFmt formatCode="0%" sourceLinked="0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07063936"/>
        <c:crosses val="max"/>
        <c:crossBetween val="between"/>
      </c:valAx>
      <c:catAx>
        <c:axId val="107063936"/>
        <c:scaling>
          <c:orientation val="minMax"/>
        </c:scaling>
        <c:delete val="1"/>
        <c:axPos val="b"/>
        <c:numFmt formatCode="General" sourceLinked="1"/>
        <c:tickLblPos val="none"/>
        <c:crossAx val="107062016"/>
        <c:crosses val="autoZero"/>
        <c:auto val="1"/>
        <c:lblAlgn val="ctr"/>
        <c:lblOffset val="100"/>
      </c:catAx>
    </c:plotArea>
    <c:legend>
      <c:legendPos val="r"/>
      <c:layout>
        <c:manualLayout>
          <c:xMode val="edge"/>
          <c:yMode val="edge"/>
          <c:x val="5.7291713535808246E-2"/>
          <c:y val="1.9641294838145481E-3"/>
          <c:w val="0.77142857142857524"/>
          <c:h val="0.2896601740571903"/>
        </c:manualLayout>
      </c:layout>
      <c:txPr>
        <a:bodyPr/>
        <a:lstStyle/>
        <a:p>
          <a:pPr>
            <a:defRPr sz="1200" b="1">
              <a:latin typeface="Calibri" pitchFamily="34" charset="0"/>
              <a:cs typeface="Calibri" pitchFamily="34" charset="0"/>
            </a:defRPr>
          </a:pPr>
          <a:endParaRPr lang="en-US"/>
        </a:p>
      </c:txPr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21956767196553301"/>
          <c:y val="3.884995625546811E-2"/>
          <c:w val="0.76786435893626459"/>
          <c:h val="0.71577734033245799"/>
        </c:manualLayout>
      </c:layout>
      <c:barChart>
        <c:barDir val="col"/>
        <c:grouping val="clustered"/>
        <c:ser>
          <c:idx val="1"/>
          <c:order val="0"/>
          <c:tx>
            <c:strRef>
              <c:f>Sheet1!$C$1</c:f>
              <c:strCache>
                <c:ptCount val="1"/>
                <c:pt idx="0">
                  <c:v>SGEMM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1K X 1K</c:v>
                </c:pt>
                <c:pt idx="1">
                  <c:v>2K X 2K</c:v>
                </c:pt>
                <c:pt idx="2">
                  <c:v>3K X 3K</c:v>
                </c:pt>
                <c:pt idx="3">
                  <c:v>4K X 4K</c:v>
                </c:pt>
                <c:pt idx="4">
                  <c:v>5K X 5K</c:v>
                </c:pt>
                <c:pt idx="5">
                  <c:v>6K X 6K</c:v>
                </c:pt>
              </c:strCache>
            </c:strRef>
          </c:cat>
          <c:val>
            <c:numRef>
              <c:f>Sheet1!$C$2:$C$7</c:f>
              <c:numCache>
                <c:formatCode>0.00%</c:formatCode>
                <c:ptCount val="6"/>
                <c:pt idx="0">
                  <c:v>0.59179999999999999</c:v>
                </c:pt>
                <c:pt idx="1">
                  <c:v>0.75270000000000714</c:v>
                </c:pt>
                <c:pt idx="2">
                  <c:v>0.82160000000000544</c:v>
                </c:pt>
                <c:pt idx="3">
                  <c:v>0.86390000000000544</c:v>
                </c:pt>
                <c:pt idx="4">
                  <c:v>0.88670000000000004</c:v>
                </c:pt>
                <c:pt idx="5">
                  <c:v>0.90380000000000005</c:v>
                </c:pt>
              </c:numCache>
            </c:numRef>
          </c:val>
        </c:ser>
        <c:axId val="101750656"/>
        <c:axId val="116359168"/>
      </c:barChart>
      <c:catAx>
        <c:axId val="1017506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1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100" dirty="0" smtClean="0">
                    <a:latin typeface="Calibri" pitchFamily="34" charset="0"/>
                    <a:cs typeface="Calibri" pitchFamily="34" charset="0"/>
                  </a:rPr>
                  <a:t>Matrix size</a:t>
                </a:r>
                <a:endParaRPr lang="en-US" sz="1100" dirty="0">
                  <a:latin typeface="Calibri" pitchFamily="34" charset="0"/>
                  <a:cs typeface="Calibri" pitchFamily="34" charset="0"/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0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16359168"/>
        <c:crosses val="autoZero"/>
        <c:auto val="1"/>
        <c:lblAlgn val="ctr"/>
        <c:lblOffset val="100"/>
      </c:catAx>
      <c:valAx>
        <c:axId val="11635916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1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100" dirty="0" smtClean="0">
                    <a:latin typeface="Calibri" pitchFamily="34" charset="0"/>
                    <a:cs typeface="Calibri" pitchFamily="34" charset="0"/>
                  </a:rPr>
                  <a:t>Percentage of kernel execution time</a:t>
                </a:r>
                <a:endParaRPr lang="en-US" sz="1100" dirty="0">
                  <a:latin typeface="Calibri" pitchFamily="34" charset="0"/>
                  <a:cs typeface="Calibri" pitchFamily="34" charset="0"/>
                </a:endParaRPr>
              </a:p>
            </c:rich>
          </c:tx>
          <c:layout>
            <c:manualLayout>
              <c:xMode val="edge"/>
              <c:yMode val="edge"/>
              <c:x val="1.8518518518518688E-3"/>
              <c:y val="7.7591461781563023E-2"/>
            </c:manualLayout>
          </c:layout>
        </c:title>
        <c:numFmt formatCode="0%" sourceLinked="0"/>
        <c:tickLblPos val="nextTo"/>
        <c:txPr>
          <a:bodyPr/>
          <a:lstStyle/>
          <a:p>
            <a:pPr>
              <a:defRPr sz="1050"/>
            </a:pPr>
            <a:endParaRPr lang="en-US"/>
          </a:p>
        </c:txPr>
        <c:crossAx val="10175065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6278602469773201"/>
          <c:y val="0.142322834645669"/>
          <c:w val="0.67837574650994836"/>
          <c:h val="0.6653727659042562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OpenCL</c:v>
                </c:pt>
              </c:strCache>
            </c:strRef>
          </c:tx>
          <c:spPr>
            <a:solidFill>
              <a:srgbClr val="00B0F0"/>
            </a:solidFill>
          </c:spPr>
          <c:cat>
            <c:strRef>
              <c:f>Sheet1!$A$2:$A$7</c:f>
              <c:strCache>
                <c:ptCount val="6"/>
                <c:pt idx="0">
                  <c:v>1K X 1K</c:v>
                </c:pt>
                <c:pt idx="1">
                  <c:v>2K X 2K</c:v>
                </c:pt>
                <c:pt idx="2">
                  <c:v>3K X 3K</c:v>
                </c:pt>
                <c:pt idx="3">
                  <c:v>4K X 4K</c:v>
                </c:pt>
                <c:pt idx="4">
                  <c:v>5K X 5K</c:v>
                </c:pt>
                <c:pt idx="5">
                  <c:v>6K X 6K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17.67464833</c:v>
                </c:pt>
                <c:pt idx="1">
                  <c:v>116.8828134</c:v>
                </c:pt>
                <c:pt idx="2">
                  <c:v>369.95696669999995</c:v>
                </c:pt>
                <c:pt idx="3">
                  <c:v>853.38207090000003</c:v>
                </c:pt>
                <c:pt idx="4">
                  <c:v>1632.9100129999999</c:v>
                </c:pt>
                <c:pt idx="5">
                  <c:v>2777.687183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VOCL, local</c:v>
                </c:pt>
              </c:strCache>
            </c:strRef>
          </c:tx>
          <c:spPr>
            <a:solidFill>
              <a:srgbClr val="FFC000"/>
            </a:solidFill>
          </c:spPr>
          <c:cat>
            <c:strRef>
              <c:f>Sheet1!$A$2:$A$7</c:f>
              <c:strCache>
                <c:ptCount val="6"/>
                <c:pt idx="0">
                  <c:v>1K X 1K</c:v>
                </c:pt>
                <c:pt idx="1">
                  <c:v>2K X 2K</c:v>
                </c:pt>
                <c:pt idx="2">
                  <c:v>3K X 3K</c:v>
                </c:pt>
                <c:pt idx="3">
                  <c:v>4K X 4K</c:v>
                </c:pt>
                <c:pt idx="4">
                  <c:v>5K X 5K</c:v>
                </c:pt>
                <c:pt idx="5">
                  <c:v>6K X 6K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17.462980829999989</c:v>
                </c:pt>
                <c:pt idx="1">
                  <c:v>116.16566340000023</c:v>
                </c:pt>
                <c:pt idx="2">
                  <c:v>369.9818799999988</c:v>
                </c:pt>
                <c:pt idx="3">
                  <c:v>853.87692909999771</c:v>
                </c:pt>
                <c:pt idx="4">
                  <c:v>1633.3238329999956</c:v>
                </c:pt>
                <c:pt idx="5">
                  <c:v>2778.1457330000012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VOCL, remote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</c:spPr>
          <c:cat>
            <c:strRef>
              <c:f>Sheet1!$A$2:$A$7</c:f>
              <c:strCache>
                <c:ptCount val="6"/>
                <c:pt idx="0">
                  <c:v>1K X 1K</c:v>
                </c:pt>
                <c:pt idx="1">
                  <c:v>2K X 2K</c:v>
                </c:pt>
                <c:pt idx="2">
                  <c:v>3K X 3K</c:v>
                </c:pt>
                <c:pt idx="3">
                  <c:v>4K X 4K</c:v>
                </c:pt>
                <c:pt idx="4">
                  <c:v>5K X 5K</c:v>
                </c:pt>
                <c:pt idx="5">
                  <c:v>6K X 6K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18.358271670000001</c:v>
                </c:pt>
                <c:pt idx="1">
                  <c:v>119.93304000000002</c:v>
                </c:pt>
                <c:pt idx="2">
                  <c:v>379.76101329999898</c:v>
                </c:pt>
                <c:pt idx="3">
                  <c:v>869.06326659999809</c:v>
                </c:pt>
                <c:pt idx="4">
                  <c:v>1658.1344599999998</c:v>
                </c:pt>
                <c:pt idx="5">
                  <c:v>2824.9986330000002</c:v>
                </c:pt>
              </c:numCache>
            </c:numRef>
          </c:val>
        </c:ser>
        <c:axId val="116396800"/>
        <c:axId val="116398720"/>
      </c:barChart>
      <c:lineChart>
        <c:grouping val="standard"/>
        <c:ser>
          <c:idx val="3"/>
          <c:order val="3"/>
          <c:tx>
            <c:strRef>
              <c:f>Sheet1!$E$1</c:f>
              <c:strCache>
                <c:ptCount val="1"/>
                <c:pt idx="0">
                  <c:v>Percentage of slowdown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1K X 1K</c:v>
                </c:pt>
                <c:pt idx="1">
                  <c:v>2K X 2K</c:v>
                </c:pt>
                <c:pt idx="2">
                  <c:v>3K X 3K</c:v>
                </c:pt>
                <c:pt idx="3">
                  <c:v>4K X 4K</c:v>
                </c:pt>
                <c:pt idx="4">
                  <c:v>5K X 5K</c:v>
                </c:pt>
                <c:pt idx="5">
                  <c:v>6K X 6K</c:v>
                </c:pt>
              </c:strCache>
            </c:strRef>
          </c:cat>
          <c:val>
            <c:numRef>
              <c:f>Sheet1!$E$2:$E$7</c:f>
              <c:numCache>
                <c:formatCode>0.00%</c:formatCode>
                <c:ptCount val="6"/>
                <c:pt idx="0">
                  <c:v>3.8678186000000003E-2</c:v>
                </c:pt>
                <c:pt idx="1">
                  <c:v>2.6096450999999993E-2</c:v>
                </c:pt>
                <c:pt idx="2">
                  <c:v>2.6500505000000001E-2</c:v>
                </c:pt>
                <c:pt idx="3">
                  <c:v>1.8375352000000001E-2</c:v>
                </c:pt>
                <c:pt idx="4">
                  <c:v>1.5447542E-2</c:v>
                </c:pt>
                <c:pt idx="5">
                  <c:v>1.7032677999999999E-2</c:v>
                </c:pt>
              </c:numCache>
            </c:numRef>
          </c:val>
        </c:ser>
        <c:marker val="1"/>
        <c:axId val="116406912"/>
        <c:axId val="116404992"/>
      </c:lineChart>
      <c:catAx>
        <c:axId val="1163968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Matrix size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16398720"/>
        <c:crosses val="autoZero"/>
        <c:auto val="1"/>
        <c:lblAlgn val="ctr"/>
        <c:lblOffset val="100"/>
      </c:catAx>
      <c:valAx>
        <c:axId val="116398720"/>
        <c:scaling>
          <c:logBase val="10"/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Program execution time (ms)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c:rich>
          </c:tx>
          <c:layout>
            <c:manualLayout>
              <c:xMode val="edge"/>
              <c:yMode val="edge"/>
              <c:x val="0"/>
              <c:y val="0.16723001088278641"/>
            </c:manualLayout>
          </c:layout>
        </c:title>
        <c:numFmt formatCode="General" sourceLinked="0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16396800"/>
        <c:crosses val="autoZero"/>
        <c:crossBetween val="between"/>
      </c:valAx>
      <c:valAx>
        <c:axId val="116404992"/>
        <c:scaling>
          <c:orientation val="minMax"/>
        </c:scaling>
        <c:axPos val="r"/>
        <c:title>
          <c:tx>
            <c:rich>
              <a:bodyPr rot="-5400000" vert="horz"/>
              <a:lstStyle/>
              <a:p>
                <a:pPr>
                  <a:defRPr sz="12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Percentage of slowdown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c:rich>
          </c:tx>
          <c:layout/>
        </c:title>
        <c:numFmt formatCode="0.0%" sourceLinked="0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16406912"/>
        <c:crosses val="max"/>
        <c:crossBetween val="between"/>
      </c:valAx>
      <c:catAx>
        <c:axId val="116406912"/>
        <c:scaling>
          <c:orientation val="minMax"/>
        </c:scaling>
        <c:delete val="1"/>
        <c:axPos val="b"/>
        <c:numFmt formatCode="General" sourceLinked="1"/>
        <c:tickLblPos val="none"/>
        <c:crossAx val="116404992"/>
        <c:crosses val="autoZero"/>
        <c:auto val="1"/>
        <c:lblAlgn val="ctr"/>
        <c:lblOffset val="100"/>
      </c:catAx>
    </c:plotArea>
    <c:legend>
      <c:legendPos val="r"/>
      <c:layout>
        <c:manualLayout>
          <c:xMode val="edge"/>
          <c:yMode val="edge"/>
          <c:x val="0.13184079601990051"/>
          <c:y val="1.4800588950771361E-3"/>
          <c:w val="0.60900497512438012"/>
          <c:h val="0.29686319697842734"/>
        </c:manualLayout>
      </c:layout>
      <c:txPr>
        <a:bodyPr/>
        <a:lstStyle/>
        <a:p>
          <a:pPr>
            <a:defRPr sz="1200" b="1">
              <a:latin typeface="Calibri" pitchFamily="34" charset="0"/>
              <a:cs typeface="Calibri" pitchFamily="34" charset="0"/>
            </a:defRPr>
          </a:pPr>
          <a:endParaRPr lang="en-US"/>
        </a:p>
      </c:txPr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8229685575017587"/>
          <c:y val="6.7410479940008525E-2"/>
          <c:w val="0.77784803685254711"/>
          <c:h val="0.7037799962504796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Sheet1!$A$2:$A$7</c:f>
              <c:strCache>
                <c:ptCount val="6"/>
                <c:pt idx="0">
                  <c:v>1K X 1K</c:v>
                </c:pt>
                <c:pt idx="1">
                  <c:v>2K X 2K</c:v>
                </c:pt>
                <c:pt idx="2">
                  <c:v>3K X 3K</c:v>
                </c:pt>
                <c:pt idx="3">
                  <c:v>4K X 4K</c:v>
                </c:pt>
                <c:pt idx="4">
                  <c:v>5K X 5K</c:v>
                </c:pt>
                <c:pt idx="5">
                  <c:v>6K X 6K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6.9000000000000034E-2</c:v>
                </c:pt>
                <c:pt idx="1">
                  <c:v>4.3300000000000012E-2</c:v>
                </c:pt>
                <c:pt idx="2">
                  <c:v>5.2100000000000014E-2</c:v>
                </c:pt>
                <c:pt idx="3">
                  <c:v>3.4500000000000003E-2</c:v>
                </c:pt>
                <c:pt idx="4">
                  <c:v>4.1600000000000005E-2</c:v>
                </c:pt>
                <c:pt idx="5">
                  <c:v>4.9200000000000021E-2</c:v>
                </c:pt>
              </c:numCache>
            </c:numRef>
          </c:val>
        </c:ser>
        <c:axId val="116363648"/>
        <c:axId val="116486912"/>
      </c:barChart>
      <c:catAx>
        <c:axId val="116363648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0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16486912"/>
        <c:crosses val="autoZero"/>
        <c:auto val="1"/>
        <c:lblAlgn val="ctr"/>
        <c:lblOffset val="100"/>
      </c:catAx>
      <c:valAx>
        <c:axId val="11648691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100" b="0">
                    <a:latin typeface="Calibri" pitchFamily="34" charset="0"/>
                    <a:cs typeface="Calibri" pitchFamily="34" charset="0"/>
                  </a:defRPr>
                </a:pPr>
                <a:r>
                  <a:rPr lang="en-US" sz="1100" b="0" dirty="0" smtClean="0">
                    <a:latin typeface="Calibri" pitchFamily="34" charset="0"/>
                    <a:cs typeface="Calibri" pitchFamily="34" charset="0"/>
                  </a:rPr>
                  <a:t>Time percentage of kernel execution</a:t>
                </a:r>
                <a:endParaRPr lang="en-US" sz="1100" b="0" dirty="0">
                  <a:latin typeface="Calibri" pitchFamily="34" charset="0"/>
                  <a:cs typeface="Calibri" pitchFamily="34" charset="0"/>
                </a:endParaRPr>
              </a:p>
            </c:rich>
          </c:tx>
          <c:layout/>
        </c:title>
        <c:numFmt formatCode="0%" sourceLinked="0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1636364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4255905511811001"/>
          <c:y val="8.7759280089988692E-2"/>
          <c:w val="0.721800399950006"/>
          <c:h val="0.71993625796775396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OpenCL</c:v>
                </c:pt>
              </c:strCache>
            </c:strRef>
          </c:tx>
          <c:spPr>
            <a:solidFill>
              <a:srgbClr val="00B0F0"/>
            </a:solidFill>
          </c:spPr>
          <c:cat>
            <c:strRef>
              <c:f>Sheet1!$A$2:$A$7</c:f>
              <c:strCache>
                <c:ptCount val="6"/>
                <c:pt idx="0">
                  <c:v>1K X 1K</c:v>
                </c:pt>
                <c:pt idx="1">
                  <c:v>2K X 2K</c:v>
                </c:pt>
                <c:pt idx="2">
                  <c:v>3K X 3K</c:v>
                </c:pt>
                <c:pt idx="3">
                  <c:v>4K X 4K</c:v>
                </c:pt>
                <c:pt idx="4">
                  <c:v>5K X 5K</c:v>
                </c:pt>
                <c:pt idx="5">
                  <c:v>6K X 6K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7.6644569439999719</c:v>
                </c:pt>
                <c:pt idx="1">
                  <c:v>28.180288999999988</c:v>
                </c:pt>
                <c:pt idx="2">
                  <c:v>62.882956659999998</c:v>
                </c:pt>
                <c:pt idx="3">
                  <c:v>106.32953999999998</c:v>
                </c:pt>
                <c:pt idx="4">
                  <c:v>162.9440975</c:v>
                </c:pt>
                <c:pt idx="5">
                  <c:v>238.11462659999998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VOCL, local</c:v>
                </c:pt>
              </c:strCache>
            </c:strRef>
          </c:tx>
          <c:spPr>
            <a:solidFill>
              <a:srgbClr val="FFC000"/>
            </a:solidFill>
          </c:spPr>
          <c:cat>
            <c:strRef>
              <c:f>Sheet1!$A$2:$A$7</c:f>
              <c:strCache>
                <c:ptCount val="6"/>
                <c:pt idx="0">
                  <c:v>1K X 1K</c:v>
                </c:pt>
                <c:pt idx="1">
                  <c:v>2K X 2K</c:v>
                </c:pt>
                <c:pt idx="2">
                  <c:v>3K X 3K</c:v>
                </c:pt>
                <c:pt idx="3">
                  <c:v>4K X 4K</c:v>
                </c:pt>
                <c:pt idx="4">
                  <c:v>5K X 5K</c:v>
                </c:pt>
                <c:pt idx="5">
                  <c:v>6K X 6K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7.5791313889999996</c:v>
                </c:pt>
                <c:pt idx="1">
                  <c:v>27.926355999999988</c:v>
                </c:pt>
                <c:pt idx="2">
                  <c:v>62.485678340000113</c:v>
                </c:pt>
                <c:pt idx="3">
                  <c:v>106.38124500000002</c:v>
                </c:pt>
                <c:pt idx="4">
                  <c:v>160.98411250000001</c:v>
                </c:pt>
                <c:pt idx="5">
                  <c:v>240.54413840000001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VOCL, remote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</c:spPr>
          <c:cat>
            <c:strRef>
              <c:f>Sheet1!$A$2:$A$7</c:f>
              <c:strCache>
                <c:ptCount val="6"/>
                <c:pt idx="0">
                  <c:v>1K X 1K</c:v>
                </c:pt>
                <c:pt idx="1">
                  <c:v>2K X 2K</c:v>
                </c:pt>
                <c:pt idx="2">
                  <c:v>3K X 3K</c:v>
                </c:pt>
                <c:pt idx="3">
                  <c:v>4K X 4K</c:v>
                </c:pt>
                <c:pt idx="4">
                  <c:v>5K X 5K</c:v>
                </c:pt>
                <c:pt idx="5">
                  <c:v>6K X 6K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11.754785</c:v>
                </c:pt>
                <c:pt idx="1">
                  <c:v>41.720167330000137</c:v>
                </c:pt>
                <c:pt idx="2">
                  <c:v>76.389664159999981</c:v>
                </c:pt>
                <c:pt idx="3">
                  <c:v>125.23317710000001</c:v>
                </c:pt>
                <c:pt idx="4">
                  <c:v>203.8086959</c:v>
                </c:pt>
                <c:pt idx="5">
                  <c:v>299.31830209999993</c:v>
                </c:pt>
              </c:numCache>
            </c:numRef>
          </c:val>
        </c:ser>
        <c:axId val="116306304"/>
        <c:axId val="116308224"/>
      </c:barChart>
      <c:lineChart>
        <c:grouping val="standard"/>
        <c:ser>
          <c:idx val="3"/>
          <c:order val="3"/>
          <c:tx>
            <c:strRef>
              <c:f>Sheet1!$E$1</c:f>
              <c:strCache>
                <c:ptCount val="1"/>
                <c:pt idx="0">
                  <c:v>Percentage of slowdown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1K X 1K</c:v>
                </c:pt>
                <c:pt idx="1">
                  <c:v>2K X 2K</c:v>
                </c:pt>
                <c:pt idx="2">
                  <c:v>3K X 3K</c:v>
                </c:pt>
                <c:pt idx="3">
                  <c:v>4K X 4K</c:v>
                </c:pt>
                <c:pt idx="4">
                  <c:v>5K X 5K</c:v>
                </c:pt>
                <c:pt idx="5">
                  <c:v>6K X 6K</c:v>
                </c:pt>
              </c:strCache>
            </c:strRef>
          </c:cat>
          <c:val>
            <c:numRef>
              <c:f>Sheet1!$E$2:$E$7</c:f>
              <c:numCache>
                <c:formatCode>0.00%</c:formatCode>
                <c:ptCount val="6"/>
                <c:pt idx="0">
                  <c:v>0.53367486900000005</c:v>
                </c:pt>
                <c:pt idx="1">
                  <c:v>0.48047336700000154</c:v>
                </c:pt>
                <c:pt idx="2">
                  <c:v>0.21479122800000044</c:v>
                </c:pt>
                <c:pt idx="3">
                  <c:v>0.17778349400000057</c:v>
                </c:pt>
                <c:pt idx="4">
                  <c:v>0.250789068</c:v>
                </c:pt>
                <c:pt idx="5">
                  <c:v>0.257034506</c:v>
                </c:pt>
              </c:numCache>
            </c:numRef>
          </c:val>
        </c:ser>
        <c:marker val="1"/>
        <c:axId val="116312320"/>
        <c:axId val="116310400"/>
      </c:lineChart>
      <c:catAx>
        <c:axId val="1163063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Matrix</a:t>
                </a:r>
                <a:r>
                  <a:rPr lang="en-US" sz="1200" baseline="0" dirty="0" smtClean="0">
                    <a:latin typeface="Calibri" pitchFamily="34" charset="0"/>
                    <a:cs typeface="Calibri" pitchFamily="34" charset="0"/>
                  </a:rPr>
                  <a:t> size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16308224"/>
        <c:crosses val="autoZero"/>
        <c:auto val="1"/>
        <c:lblAlgn val="ctr"/>
        <c:lblOffset val="100"/>
      </c:catAx>
      <c:valAx>
        <c:axId val="11630822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Program execution time (ms)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c:rich>
          </c:tx>
          <c:layout>
            <c:manualLayout>
              <c:xMode val="edge"/>
              <c:yMode val="edge"/>
              <c:x val="0"/>
              <c:y val="0.115045619297588"/>
            </c:manualLayout>
          </c:layout>
        </c:title>
        <c:numFmt formatCode="General" sourceLinked="0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16306304"/>
        <c:crosses val="autoZero"/>
        <c:crossBetween val="between"/>
      </c:valAx>
      <c:valAx>
        <c:axId val="116310400"/>
        <c:scaling>
          <c:orientation val="minMax"/>
        </c:scaling>
        <c:axPos val="r"/>
        <c:title>
          <c:tx>
            <c:rich>
              <a:bodyPr rot="-5400000" vert="horz"/>
              <a:lstStyle/>
              <a:p>
                <a:pPr>
                  <a:defRPr sz="12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Percentage of slowdown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c:rich>
          </c:tx>
          <c:layout/>
        </c:title>
        <c:numFmt formatCode="0%" sourceLinked="0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16312320"/>
        <c:crosses val="max"/>
        <c:crossBetween val="between"/>
      </c:valAx>
      <c:catAx>
        <c:axId val="116312320"/>
        <c:scaling>
          <c:orientation val="minMax"/>
        </c:scaling>
        <c:delete val="1"/>
        <c:axPos val="b"/>
        <c:numFmt formatCode="General" sourceLinked="1"/>
        <c:tickLblPos val="none"/>
        <c:crossAx val="116310400"/>
        <c:crosses val="autoZero"/>
        <c:auto val="1"/>
        <c:lblAlgn val="ctr"/>
        <c:lblOffset val="100"/>
      </c:catAx>
    </c:plotArea>
    <c:legend>
      <c:legendPos val="r"/>
      <c:layout>
        <c:manualLayout>
          <c:xMode val="edge"/>
          <c:yMode val="edge"/>
          <c:x val="0.30615427667129846"/>
          <c:y val="2.577365329333833E-2"/>
          <c:w val="0.51426470588234896"/>
          <c:h val="0.23423947006624243"/>
        </c:manualLayout>
      </c:layout>
      <c:txPr>
        <a:bodyPr/>
        <a:lstStyle/>
        <a:p>
          <a:pPr>
            <a:defRPr sz="1200" b="1">
              <a:latin typeface="Calibri" pitchFamily="34" charset="0"/>
              <a:cs typeface="Calibri" pitchFamily="34" charset="0"/>
            </a:defRPr>
          </a:pPr>
          <a:endParaRPr lang="en-US"/>
        </a:p>
      </c:txPr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9191222491419321"/>
          <c:y val="6.7410479940008525E-2"/>
          <c:w val="0.76823263678579179"/>
          <c:h val="0.7037799962504796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Sheet1!$A$2:$A$7</c:f>
              <c:strCache>
                <c:ptCount val="6"/>
                <c:pt idx="0">
                  <c:v>1K X 1K</c:v>
                </c:pt>
                <c:pt idx="1">
                  <c:v>2K X 2K</c:v>
                </c:pt>
                <c:pt idx="2">
                  <c:v>3K X 3K</c:v>
                </c:pt>
                <c:pt idx="3">
                  <c:v>4K X 4K</c:v>
                </c:pt>
                <c:pt idx="4">
                  <c:v>5K X 5K</c:v>
                </c:pt>
                <c:pt idx="5">
                  <c:v>6K X 6K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0.78060000000000063</c:v>
                </c:pt>
                <c:pt idx="1">
                  <c:v>0.76950000000000163</c:v>
                </c:pt>
                <c:pt idx="2">
                  <c:v>0.75240000000000162</c:v>
                </c:pt>
                <c:pt idx="3">
                  <c:v>0.73830000000000162</c:v>
                </c:pt>
                <c:pt idx="4">
                  <c:v>0.72370000000000578</c:v>
                </c:pt>
                <c:pt idx="5">
                  <c:v>0.71040000000000003</c:v>
                </c:pt>
              </c:numCache>
            </c:numRef>
          </c:val>
        </c:ser>
        <c:axId val="116210304"/>
        <c:axId val="116228480"/>
      </c:barChart>
      <c:catAx>
        <c:axId val="116210304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16228480"/>
        <c:crosses val="autoZero"/>
        <c:auto val="1"/>
        <c:lblAlgn val="ctr"/>
        <c:lblOffset val="100"/>
      </c:catAx>
      <c:valAx>
        <c:axId val="116228480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100" b="0">
                    <a:latin typeface="Calibri" pitchFamily="34" charset="0"/>
                    <a:cs typeface="Calibri" pitchFamily="34" charset="0"/>
                  </a:defRPr>
                </a:pPr>
                <a:r>
                  <a:rPr lang="en-US" sz="1100" b="0" dirty="0" smtClean="0">
                    <a:latin typeface="Calibri" pitchFamily="34" charset="0"/>
                    <a:cs typeface="Calibri" pitchFamily="34" charset="0"/>
                  </a:rPr>
                  <a:t>Time percentage of kernel execution</a:t>
                </a:r>
                <a:endParaRPr lang="en-US" sz="1100" b="0" dirty="0">
                  <a:latin typeface="Calibri" pitchFamily="34" charset="0"/>
                  <a:cs typeface="Calibri" pitchFamily="34" charset="0"/>
                </a:endParaRPr>
              </a:p>
            </c:rich>
          </c:tx>
          <c:layout/>
        </c:title>
        <c:numFmt formatCode="0%" sourceLinked="0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1621030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4255905511811001"/>
          <c:y val="4.8076802899637505E-2"/>
          <c:w val="0.71659202755905604"/>
          <c:h val="0.75961879765030016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OpenCL</c:v>
                </c:pt>
              </c:strCache>
            </c:strRef>
          </c:tx>
          <c:spPr>
            <a:solidFill>
              <a:srgbClr val="00B0F0"/>
            </a:solidFill>
          </c:spPr>
          <c:cat>
            <c:strRef>
              <c:f>Sheet1!$A$2:$A$7</c:f>
              <c:strCache>
                <c:ptCount val="6"/>
                <c:pt idx="0">
                  <c:v>1K</c:v>
                </c:pt>
                <c:pt idx="1">
                  <c:v>2K</c:v>
                </c:pt>
                <c:pt idx="2">
                  <c:v>3K</c:v>
                </c:pt>
                <c:pt idx="3">
                  <c:v>4K</c:v>
                </c:pt>
                <c:pt idx="4">
                  <c:v>5K</c:v>
                </c:pt>
                <c:pt idx="5">
                  <c:v>6K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3.9863340000000108E-2</c:v>
                </c:pt>
                <c:pt idx="1">
                  <c:v>8.7042416999999997E-2</c:v>
                </c:pt>
                <c:pt idx="2">
                  <c:v>0.139270694</c:v>
                </c:pt>
                <c:pt idx="3">
                  <c:v>0.20981384000000047</c:v>
                </c:pt>
                <c:pt idx="4">
                  <c:v>0.28681800800000101</c:v>
                </c:pt>
                <c:pt idx="5">
                  <c:v>0.36843072500000112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VOCL, local</c:v>
                </c:pt>
              </c:strCache>
            </c:strRef>
          </c:tx>
          <c:spPr>
            <a:solidFill>
              <a:srgbClr val="FFC000"/>
            </a:solidFill>
          </c:spPr>
          <c:cat>
            <c:strRef>
              <c:f>Sheet1!$A$2:$A$7</c:f>
              <c:strCache>
                <c:ptCount val="6"/>
                <c:pt idx="0">
                  <c:v>1K</c:v>
                </c:pt>
                <c:pt idx="1">
                  <c:v>2K</c:v>
                </c:pt>
                <c:pt idx="2">
                  <c:v>3K</c:v>
                </c:pt>
                <c:pt idx="3">
                  <c:v>4K</c:v>
                </c:pt>
                <c:pt idx="4">
                  <c:v>5K</c:v>
                </c:pt>
                <c:pt idx="5">
                  <c:v>6K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4.8134187000000002E-2</c:v>
                </c:pt>
                <c:pt idx="1">
                  <c:v>0.102980587</c:v>
                </c:pt>
                <c:pt idx="2">
                  <c:v>0.16749751700000001</c:v>
                </c:pt>
                <c:pt idx="3">
                  <c:v>0.23855296000000001</c:v>
                </c:pt>
                <c:pt idx="4">
                  <c:v>0.32241272500000201</c:v>
                </c:pt>
                <c:pt idx="5">
                  <c:v>0.41544186700000113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VOCL, remote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</c:spPr>
          <c:cat>
            <c:strRef>
              <c:f>Sheet1!$A$2:$A$7</c:f>
              <c:strCache>
                <c:ptCount val="6"/>
                <c:pt idx="0">
                  <c:v>1K</c:v>
                </c:pt>
                <c:pt idx="1">
                  <c:v>2K</c:v>
                </c:pt>
                <c:pt idx="2">
                  <c:v>3K</c:v>
                </c:pt>
                <c:pt idx="3">
                  <c:v>4K</c:v>
                </c:pt>
                <c:pt idx="4">
                  <c:v>5K</c:v>
                </c:pt>
                <c:pt idx="5">
                  <c:v>6K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9.4909780000000013E-2</c:v>
                </c:pt>
                <c:pt idx="1">
                  <c:v>0.22346983700000053</c:v>
                </c:pt>
                <c:pt idx="2">
                  <c:v>0.36478733300000032</c:v>
                </c:pt>
                <c:pt idx="3">
                  <c:v>0.47470559299999998</c:v>
                </c:pt>
                <c:pt idx="4">
                  <c:v>0.71722874999999997</c:v>
                </c:pt>
                <c:pt idx="5">
                  <c:v>0.86169533300000389</c:v>
                </c:pt>
              </c:numCache>
            </c:numRef>
          </c:val>
        </c:ser>
        <c:axId val="116758016"/>
        <c:axId val="116759936"/>
      </c:barChart>
      <c:lineChart>
        <c:grouping val="standard"/>
        <c:ser>
          <c:idx val="3"/>
          <c:order val="3"/>
          <c:tx>
            <c:strRef>
              <c:f>Sheet1!$E$1</c:f>
              <c:strCache>
                <c:ptCount val="1"/>
                <c:pt idx="0">
                  <c:v>Percentage of slowdown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1K</c:v>
                </c:pt>
                <c:pt idx="1">
                  <c:v>2K</c:v>
                </c:pt>
                <c:pt idx="2">
                  <c:v>3K</c:v>
                </c:pt>
                <c:pt idx="3">
                  <c:v>4K</c:v>
                </c:pt>
                <c:pt idx="4">
                  <c:v>5K</c:v>
                </c:pt>
                <c:pt idx="5">
                  <c:v>6K</c:v>
                </c:pt>
              </c:strCache>
            </c:strRef>
          </c:cat>
          <c:val>
            <c:numRef>
              <c:f>Sheet1!$E$2:$E$7</c:f>
              <c:numCache>
                <c:formatCode>0.00%</c:formatCode>
                <c:ptCount val="6"/>
                <c:pt idx="0">
                  <c:v>1.380878772</c:v>
                </c:pt>
                <c:pt idx="1">
                  <c:v>1.5673670979999956</c:v>
                </c:pt>
                <c:pt idx="2">
                  <c:v>1.6192684310000001</c:v>
                </c:pt>
                <c:pt idx="3">
                  <c:v>1.262508486</c:v>
                </c:pt>
                <c:pt idx="4">
                  <c:v>1.5006405780000001</c:v>
                </c:pt>
                <c:pt idx="5">
                  <c:v>1.3388259309999999</c:v>
                </c:pt>
              </c:numCache>
            </c:numRef>
          </c:val>
        </c:ser>
        <c:marker val="1"/>
        <c:axId val="116772224"/>
        <c:axId val="116770304"/>
      </c:lineChart>
      <c:catAx>
        <c:axId val="1167580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Sequence size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16759936"/>
        <c:crosses val="autoZero"/>
        <c:auto val="1"/>
        <c:lblAlgn val="ctr"/>
        <c:lblOffset val="100"/>
      </c:catAx>
      <c:valAx>
        <c:axId val="11675993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Program execution time (s)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c:rich>
          </c:tx>
          <c:layout>
            <c:manualLayout>
              <c:xMode val="edge"/>
              <c:yMode val="edge"/>
              <c:x val="2.6041666666666891E-3"/>
              <c:y val="9.8546069899158178E-2"/>
            </c:manualLayout>
          </c:layout>
        </c:title>
        <c:numFmt formatCode="#,##0.0" sourceLinked="0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16758016"/>
        <c:crosses val="autoZero"/>
        <c:crossBetween val="between"/>
      </c:valAx>
      <c:valAx>
        <c:axId val="116770304"/>
        <c:scaling>
          <c:orientation val="minMax"/>
        </c:scaling>
        <c:axPos val="r"/>
        <c:title>
          <c:tx>
            <c:rich>
              <a:bodyPr rot="-5400000" vert="horz"/>
              <a:lstStyle/>
              <a:p>
                <a:pPr>
                  <a:defRPr sz="12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Percentage of slowdown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c:rich>
          </c:tx>
          <c:layout/>
        </c:title>
        <c:numFmt formatCode="0%" sourceLinked="0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16772224"/>
        <c:crosses val="max"/>
        <c:crossBetween val="between"/>
      </c:valAx>
      <c:catAx>
        <c:axId val="116772224"/>
        <c:scaling>
          <c:orientation val="minMax"/>
        </c:scaling>
        <c:delete val="1"/>
        <c:axPos val="b"/>
        <c:numFmt formatCode="General" sourceLinked="1"/>
        <c:tickLblPos val="none"/>
        <c:crossAx val="116770304"/>
        <c:crosses val="autoZero"/>
        <c:auto val="1"/>
        <c:lblAlgn val="ctr"/>
        <c:lblOffset val="100"/>
      </c:catAx>
    </c:plotArea>
    <c:legend>
      <c:legendPos val="r"/>
      <c:layout>
        <c:manualLayout>
          <c:xMode val="edge"/>
          <c:yMode val="edge"/>
          <c:x val="0.24763718011811076"/>
          <c:y val="0.13542271031910483"/>
          <c:w val="0.48651041666666744"/>
          <c:h val="0.28521204586268917"/>
        </c:manualLayout>
      </c:layout>
      <c:txPr>
        <a:bodyPr/>
        <a:lstStyle/>
        <a:p>
          <a:pPr>
            <a:defRPr sz="1200" b="1">
              <a:latin typeface="Calibri" pitchFamily="34" charset="0"/>
              <a:cs typeface="Calibri" pitchFamily="34" charset="0"/>
            </a:defRPr>
          </a:pPr>
          <a:endParaRPr lang="en-US"/>
        </a:p>
      </c:txPr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fld id="{B05AD298-4C29-6341-ADE1-9ADE4043B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567" indent="-228567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567" indent="-228567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567" indent="-228567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/>
          <p:cNvPicPr>
            <a:picLocks noChangeAspect="1" noChangeArrowheads="1"/>
          </p:cNvPicPr>
          <p:nvPr userDrawn="1"/>
        </p:nvPicPr>
        <p:blipFill>
          <a:blip r:embed="rId2">
            <a:alphaModFix amt="5000"/>
          </a:blip>
          <a:srcRect l="14400"/>
          <a:stretch>
            <a:fillRect/>
          </a:stretch>
        </p:blipFill>
        <p:spPr bwMode="auto">
          <a:xfrm>
            <a:off x="0" y="3657600"/>
            <a:ext cx="234791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8" descr="vt_maroon_inve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11900"/>
            <a:ext cx="21336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439025" y="6172200"/>
            <a:ext cx="15525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7454900" y="6550025"/>
            <a:ext cx="16129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 err="1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synergy.cs.vt.edu</a:t>
            </a:r>
            <a:endParaRPr lang="en-US" sz="1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38200"/>
            <a:ext cx="8305800" cy="1143000"/>
          </a:xfrm>
        </p:spPr>
        <p:txBody>
          <a:bodyPr/>
          <a:lstStyle>
            <a:lvl1pPr>
              <a:defRPr>
                <a:solidFill>
                  <a:srgbClr val="67183B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362200"/>
            <a:ext cx="7239000" cy="914400"/>
          </a:xfrm>
        </p:spPr>
        <p:txBody>
          <a:bodyPr/>
          <a:lstStyle>
            <a:lvl1pPr marL="0" indent="0">
              <a:buFontTx/>
              <a:buNone/>
              <a:defRPr sz="20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33600" y="6248400"/>
            <a:ext cx="990600" cy="457200"/>
          </a:xfrm>
        </p:spPr>
        <p:txBody>
          <a:bodyPr/>
          <a:lstStyle>
            <a:lvl1pPr algn="l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&lt;Date&gt;</a:t>
            </a: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&lt;Title Goes in Footer&gt;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19800" y="6248400"/>
            <a:ext cx="990600" cy="45720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DAAE37C-F81F-FA4B-A54D-FF1E284EC2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&lt;Date&gt;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&lt;Title Goes in Footer&gt;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5E1203DA-6B73-BB44-9AC2-AA529226A8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486400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486400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&lt;Date&gt;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&lt;Title Goes in Footer&gt;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C5ABCC72-2067-7048-A645-7604B81C2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&lt;Date&gt;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&lt;Title Goes in Footer&gt;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&lt;Date&gt;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&lt;Title Goes in Footer&gt;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D9F02858-B938-3547-855D-76DF2D307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572000"/>
          </a:xfrm>
        </p:spPr>
        <p:txBody>
          <a:bodyPr/>
          <a:lstStyle>
            <a:lvl1pPr>
              <a:defRPr sz="2800">
                <a:latin typeface="Calibri" pitchFamily="34" charset="0"/>
                <a:cs typeface="Calibri" pitchFamily="34" charset="0"/>
              </a:defRPr>
            </a:lvl1pPr>
            <a:lvl2pPr>
              <a:defRPr sz="2400">
                <a:latin typeface="Calibri" pitchFamily="34" charset="0"/>
                <a:cs typeface="Calibri" pitchFamily="34" charset="0"/>
              </a:defRPr>
            </a:lvl2pPr>
            <a:lvl3pPr>
              <a:defRPr sz="20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572000"/>
          </a:xfrm>
        </p:spPr>
        <p:txBody>
          <a:bodyPr/>
          <a:lstStyle>
            <a:lvl1pPr>
              <a:defRPr sz="2800">
                <a:latin typeface="Calibri" pitchFamily="34" charset="0"/>
                <a:cs typeface="Calibri" pitchFamily="34" charset="0"/>
              </a:defRPr>
            </a:lvl1pPr>
            <a:lvl2pPr>
              <a:defRPr sz="2400">
                <a:latin typeface="Calibri" pitchFamily="34" charset="0"/>
                <a:cs typeface="Calibri" pitchFamily="34" charset="0"/>
              </a:defRPr>
            </a:lvl2pPr>
            <a:lvl3pPr>
              <a:defRPr sz="20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&lt;Date&gt;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&lt;Title Goes in Footer&gt;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4C703AEC-66A3-ED41-AA6F-F2CE5193FC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600">
                <a:latin typeface="Calibri" pitchFamily="34" charset="0"/>
                <a:cs typeface="Calibri" pitchFamily="34" charset="0"/>
              </a:defRPr>
            </a:lvl4pPr>
            <a:lvl5pPr>
              <a:defRPr sz="16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600">
                <a:latin typeface="Calibri" pitchFamily="34" charset="0"/>
                <a:cs typeface="Calibri" pitchFamily="34" charset="0"/>
              </a:defRPr>
            </a:lvl4pPr>
            <a:lvl5pPr>
              <a:defRPr sz="16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&lt;Date&gt;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&lt;Title Goes in Footer&gt;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A3011F4E-A44A-FC45-B2F9-66DF8A281B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&lt;Date&gt;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&lt;Title Goes in Footer&gt;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2B3F7D26-511A-994B-A472-02C383E118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&lt;Date&gt;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&lt;Title Goes in Footer&gt;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3D9508B5-3A6A-4742-9080-4075C52CCE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  <a:cs typeface="Calibri" pitchFamily="34" charset="0"/>
              </a:defRPr>
            </a:lvl1pPr>
            <a:lvl2pPr>
              <a:defRPr sz="2800">
                <a:latin typeface="Calibri" pitchFamily="34" charset="0"/>
                <a:cs typeface="Calibri" pitchFamily="34" charset="0"/>
              </a:defRPr>
            </a:lvl2pPr>
            <a:lvl3pPr>
              <a:defRPr sz="2400">
                <a:latin typeface="Calibri" pitchFamily="34" charset="0"/>
                <a:cs typeface="Calibri" pitchFamily="34" charset="0"/>
              </a:defRPr>
            </a:lvl3pPr>
            <a:lvl4pPr>
              <a:defRPr sz="2000">
                <a:latin typeface="Calibri" pitchFamily="34" charset="0"/>
                <a:cs typeface="Calibri" pitchFamily="34" charset="0"/>
              </a:defRPr>
            </a:lvl4pPr>
            <a:lvl5pPr>
              <a:defRPr sz="20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&lt;Date&gt;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&lt;Title Goes in Footer&gt;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5CB9201A-C947-5843-9536-05B0F3D430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&lt;Date&gt;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&lt;Title Goes in Footer&gt;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C6515775-BA06-734F-A58F-5D9A30BA60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 userDrawn="1"/>
        </p:nvPicPr>
        <p:blipFill>
          <a:blip r:embed="rId13">
            <a:alphaModFix amt="5000"/>
          </a:blip>
          <a:srcRect l="14400"/>
          <a:stretch>
            <a:fillRect/>
          </a:stretch>
        </p:blipFill>
        <p:spPr bwMode="auto">
          <a:xfrm>
            <a:off x="0" y="152400"/>
            <a:ext cx="5478463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38600" y="6553200"/>
            <a:ext cx="106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&lt;Date&gt;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324600"/>
            <a:ext cx="464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&lt;Title Goes in Footer&gt;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5791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fld id="{CE65E26F-1C5D-5C45-A8CC-5DBAC5DE3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13" descr="vt_maroon_invent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6302375"/>
            <a:ext cx="21336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4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543800" y="6294438"/>
            <a:ext cx="1277938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228600" y="6248400"/>
            <a:ext cx="8686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391400" y="6553200"/>
            <a:ext cx="16129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 err="1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synergy.cs.vt.edu</a:t>
            </a:r>
            <a:endParaRPr lang="en-US" sz="1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930035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F26B17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F26B17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F26B17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F26B17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F26B17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28600" y="762000"/>
            <a:ext cx="86106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VOCL: An Optimized Environment for Transparent Virtualization of Graphics Processing Units</a:t>
            </a:r>
            <a:endParaRPr lang="en-US" dirty="0"/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057400"/>
            <a:ext cx="7239000" cy="1295400"/>
          </a:xfrm>
        </p:spPr>
        <p:txBody>
          <a:bodyPr/>
          <a:lstStyle/>
          <a:p>
            <a:pPr eaLnBrk="1" hangingPunct="1"/>
            <a:r>
              <a:rPr lang="en-US" sz="2400" b="1" u="sng" dirty="0" smtClean="0"/>
              <a:t>Shucai Xiao</a:t>
            </a:r>
            <a:r>
              <a:rPr lang="en-US" sz="2400" b="1" baseline="30000" dirty="0" smtClean="0"/>
              <a:t>1</a:t>
            </a:r>
            <a:r>
              <a:rPr lang="en-US" sz="2400" b="1" dirty="0" smtClean="0"/>
              <a:t>, Pavan Balaji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, Qian Zhu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, </a:t>
            </a:r>
          </a:p>
          <a:p>
            <a:pPr eaLnBrk="1" hangingPunct="1"/>
            <a:r>
              <a:rPr lang="en-US" sz="2400" b="1" dirty="0" smtClean="0"/>
              <a:t>Rajeev Thakur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, Susan Coghlan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, Heshan Lin</a:t>
            </a:r>
            <a:r>
              <a:rPr lang="en-US" sz="2400" b="1" baseline="30000" dirty="0" smtClean="0"/>
              <a:t>1</a:t>
            </a:r>
            <a:r>
              <a:rPr lang="en-US" sz="2400" b="1" dirty="0" smtClean="0"/>
              <a:t>, </a:t>
            </a:r>
          </a:p>
          <a:p>
            <a:pPr eaLnBrk="1" hangingPunct="1"/>
            <a:r>
              <a:rPr lang="en-US" sz="2400" b="1" dirty="0" smtClean="0"/>
              <a:t>Gaojin Wen</a:t>
            </a:r>
            <a:r>
              <a:rPr lang="en-US" sz="2400" b="1" baseline="30000" dirty="0" smtClean="0"/>
              <a:t>4</a:t>
            </a:r>
            <a:r>
              <a:rPr lang="en-US" sz="2400" b="1" dirty="0" smtClean="0"/>
              <a:t>, Jue Hong</a:t>
            </a:r>
            <a:r>
              <a:rPr lang="en-US" sz="2400" b="1" baseline="30000" dirty="0" smtClean="0"/>
              <a:t>4</a:t>
            </a:r>
            <a:r>
              <a:rPr lang="en-US" sz="2400" b="1" dirty="0" smtClean="0"/>
              <a:t>, and Wu-chun Feng</a:t>
            </a:r>
            <a:r>
              <a:rPr lang="en-US" sz="2400" b="1" baseline="30000" dirty="0" smtClean="0"/>
              <a:t>1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3781961"/>
            <a:ext cx="7239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1. Virginia Tech</a:t>
            </a:r>
          </a:p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2. Argonne National Laboratory</a:t>
            </a:r>
          </a:p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3. Accenture Technology Labs</a:t>
            </a:r>
          </a:p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4. Chinese Academy of Sciences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VOCL Library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467600" cy="51054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Located on each local node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Implements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OpenCL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functionality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Application Programming Interface (API) compatibility </a:t>
            </a:r>
          </a:p>
          <a:p>
            <a:pPr lvl="2"/>
            <a:r>
              <a:rPr lang="en-US" dirty="0" smtClean="0">
                <a:latin typeface="Calibri" pitchFamily="34" charset="0"/>
                <a:cs typeface="Calibri" pitchFamily="34" charset="0"/>
              </a:rPr>
              <a:t>API functions in VOCL have the same interface as that in OpenCL</a:t>
            </a:r>
          </a:p>
          <a:p>
            <a:pPr lvl="2"/>
            <a:r>
              <a:rPr lang="en-US" dirty="0" smtClean="0">
                <a:latin typeface="Calibri" pitchFamily="34" charset="0"/>
                <a:cs typeface="Calibri" pitchFamily="34" charset="0"/>
              </a:rPr>
              <a:t>VOCL is transparent to application programs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Application Binary Interface (ABI) compatibility </a:t>
            </a:r>
          </a:p>
          <a:p>
            <a:pPr lvl="2"/>
            <a:r>
              <a:rPr lang="en-US" dirty="0" smtClean="0">
                <a:latin typeface="Calibri" pitchFamily="34" charset="0"/>
                <a:cs typeface="Calibri" pitchFamily="34" charset="0"/>
              </a:rPr>
              <a:t>No recompilation is needed; </a:t>
            </a:r>
          </a:p>
          <a:p>
            <a:pPr lvl="2"/>
            <a:r>
              <a:rPr lang="en-US" dirty="0" smtClean="0">
                <a:latin typeface="Calibri" pitchFamily="34" charset="0"/>
                <a:cs typeface="Calibri" pitchFamily="34" charset="0"/>
              </a:rPr>
              <a:t>Needs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relinking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for static libraries </a:t>
            </a:r>
          </a:p>
          <a:p>
            <a:pPr lvl="2"/>
            <a:r>
              <a:rPr lang="en-US" dirty="0" smtClean="0">
                <a:latin typeface="Calibri" pitchFamily="34" charset="0"/>
                <a:cs typeface="Calibri" pitchFamily="34" charset="0"/>
              </a:rPr>
              <a:t>Uses an environment variable to preload the library for dynamic libraries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Deals with both local and remote GPUs in a system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Local GPUs:  Calls native OpenCL functions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Remote GPUs:  Uses MPI API functions to send function calls to remote nodes</a:t>
            </a: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686800" y="5791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1B2E7-F8C6-904F-87A5-2B1A8A8E22E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0772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VOCL Abstraction: 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GPUs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on Multiple Nodes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6482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OpenCL object handle value 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Same node, each OpenCL object has a unique handle value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Different nodes, different OpenCL objects could share the same handle value</a:t>
            </a: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>
              <a:spcAft>
                <a:spcPts val="1200"/>
              </a:spcAft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624"/>
              </a:spcBef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VOCL abstraction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VOCL object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133600" y="4191000"/>
            <a:ext cx="15240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402685" y="4953000"/>
            <a:ext cx="990600" cy="304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GPU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38375" y="4267199"/>
            <a:ext cx="1295400" cy="4095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Native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OpenCL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Library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648200" y="4191000"/>
            <a:ext cx="15240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4953000" y="4953000"/>
            <a:ext cx="990600" cy="304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GPU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752975" y="4267199"/>
            <a:ext cx="1295400" cy="4095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Native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OpenCL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Library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2895600" y="47244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241208" y="3962400"/>
            <a:ext cx="568792" cy="2906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743200" y="388620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OCLH1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4572000" y="3962400"/>
            <a:ext cx="568792" cy="2906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4791075" y="3933825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OCLH3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5410200" y="47244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3352800" y="3200400"/>
            <a:ext cx="1524000" cy="762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429000" y="3429000"/>
            <a:ext cx="13716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VOCL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Library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3581400" y="2895600"/>
            <a:ext cx="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4724400" y="2895600"/>
            <a:ext cx="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12" idx="0"/>
          </p:cNvCxnSpPr>
          <p:nvPr/>
        </p:nvCxnSpPr>
        <p:spPr bwMode="auto">
          <a:xfrm flipV="1">
            <a:off x="2886075" y="3962401"/>
            <a:ext cx="619125" cy="3047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3583141" y="396240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OCLH2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flipV="1">
            <a:off x="4191000" y="2895600"/>
            <a:ext cx="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2971800" y="289560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OCLH1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81400" y="3152001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OCLH2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92741" y="2923401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OCLH3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2000" y="2743200"/>
            <a:ext cx="21336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OCLH1 != OCLH2</a:t>
            </a:r>
            <a:endParaRPr lang="en-US" sz="1050" i="1" dirty="0" smtClean="0">
              <a:solidFill>
                <a:srgbClr val="C00000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124200" y="2590800"/>
            <a:ext cx="1905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Application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2000" y="3200400"/>
            <a:ext cx="21335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OCLH</a:t>
            </a:r>
            <a:r>
              <a:rPr lang="en-US" sz="1800" i="1" dirty="0" smtClean="0">
                <a:solidFill>
                  <a:srgbClr val="C00000"/>
                </a:solidFill>
              </a:rPr>
              <a:t>2</a:t>
            </a:r>
            <a:r>
              <a:rPr lang="en-US" sz="1800" dirty="0" smtClean="0">
                <a:solidFill>
                  <a:srgbClr val="C00000"/>
                </a:solidFill>
              </a:rPr>
              <a:t> == OCLH</a:t>
            </a:r>
            <a:r>
              <a:rPr lang="en-US" sz="1800" i="1" dirty="0" smtClean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48400" y="3011031"/>
            <a:ext cx="2743200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voclObj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voclHandle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vocl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oclHandle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ocl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com;</a:t>
            </a:r>
          </a:p>
          <a:p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nodeIndex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Each </a:t>
            </a:r>
            <a:r>
              <a:rPr lang="en-US" sz="1400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OpenCL</a:t>
            </a:r>
            <a:r>
              <a:rPr lang="en-US" sz="1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object is translated to a VOCL object with a different handle value</a:t>
            </a:r>
            <a:endParaRPr lang="en-US" sz="1400" dirty="0" smtClean="0">
              <a:solidFill>
                <a:srgbClr val="C00000"/>
              </a:solidFill>
            </a:endParaRPr>
          </a:p>
        </p:txBody>
      </p:sp>
      <p:sp>
        <p:nvSpPr>
          <p:cNvPr id="61" name="Slide Number Placeholder 3"/>
          <p:cNvSpPr txBox="1">
            <a:spLocks/>
          </p:cNvSpPr>
          <p:nvPr/>
        </p:nvSpPr>
        <p:spPr bwMode="auto">
          <a:xfrm>
            <a:off x="8686800" y="5791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1B2E7-F8C6-904F-87A5-2B1A8A8E22E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95600" y="2895600"/>
            <a:ext cx="692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VOCLH1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05200" y="3152001"/>
            <a:ext cx="692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VOCLH2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14800" y="2923401"/>
            <a:ext cx="692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VOCLH3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72200" y="2647890"/>
            <a:ext cx="1452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VOCL object</a:t>
            </a:r>
            <a:endParaRPr lang="en-US" sz="20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8" grpId="0"/>
      <p:bldP spid="46" grpId="0"/>
      <p:bldP spid="46" grpId="1"/>
      <p:bldP spid="47" grpId="0"/>
      <p:bldP spid="47" grpId="1"/>
      <p:bldP spid="48" grpId="0"/>
      <p:bldP spid="48" grpId="1"/>
      <p:bldP spid="29" grpId="0" animBg="1"/>
      <p:bldP spid="32" grpId="0" animBg="1"/>
      <p:bldP spid="34" grpId="0" build="allAtOnce" animBg="1"/>
      <p:bldP spid="41" grpId="0"/>
      <p:bldP spid="42" grpId="0"/>
      <p:bldP spid="49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VOCL Proxy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466725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Daemon process:  Initialized by the administrator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Located on each remote node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Receives data communication requests (a 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separate thread)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Receives input data from and send output data to the application process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Calls native OpenCL functions for GPU computation</a:t>
            </a:r>
          </a:p>
          <a:p>
            <a:pPr>
              <a:spcBef>
                <a:spcPts val="600"/>
              </a:spcBef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600"/>
              </a:spcBef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686800" y="5791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1B2E7-F8C6-904F-87A5-2B1A8A8E22E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94620" y="3508177"/>
            <a:ext cx="1782580" cy="1645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419724" y="4498777"/>
            <a:ext cx="1553980" cy="5783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Native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OpenCL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Library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cxnSp>
        <p:nvCxnSpPr>
          <p:cNvPr id="13" name="Straight Arrow Connector 12"/>
          <p:cNvCxnSpPr>
            <a:endCxn id="12" idx="0"/>
          </p:cNvCxnSpPr>
          <p:nvPr/>
        </p:nvCxnSpPr>
        <p:spPr bwMode="auto">
          <a:xfrm>
            <a:off x="7185910" y="4270177"/>
            <a:ext cx="10804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10" idx="2"/>
            <a:endCxn id="30" idx="0"/>
          </p:cNvCxnSpPr>
          <p:nvPr/>
        </p:nvCxnSpPr>
        <p:spPr bwMode="auto">
          <a:xfrm>
            <a:off x="7185910" y="5153347"/>
            <a:ext cx="12306" cy="2437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0" name="Straight Arrow Connector 19"/>
          <p:cNvCxnSpPr>
            <a:stCxn id="50" idx="3"/>
          </p:cNvCxnSpPr>
          <p:nvPr/>
        </p:nvCxnSpPr>
        <p:spPr bwMode="auto">
          <a:xfrm flipV="1">
            <a:off x="5489084" y="4041578"/>
            <a:ext cx="957936" cy="7493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294620" y="3505200"/>
            <a:ext cx="1302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Calibri" pitchFamily="34" charset="0"/>
                <a:cs typeface="Calibri" pitchFamily="34" charset="0"/>
              </a:rPr>
              <a:t>Remote node 2</a:t>
            </a:r>
            <a:endParaRPr lang="en-US" sz="14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295400" y="3810000"/>
            <a:ext cx="1477780" cy="42597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6474316" y="5397104"/>
            <a:ext cx="14478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GPU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810000" y="3511154"/>
            <a:ext cx="1782580" cy="1645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935104" y="4501754"/>
            <a:ext cx="1553980" cy="5783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VOCL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Library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cxnSp>
        <p:nvCxnSpPr>
          <p:cNvPr id="51" name="Straight Arrow Connector 50"/>
          <p:cNvCxnSpPr>
            <a:endCxn id="50" idx="0"/>
          </p:cNvCxnSpPr>
          <p:nvPr/>
        </p:nvCxnSpPr>
        <p:spPr bwMode="auto">
          <a:xfrm>
            <a:off x="4701290" y="4273154"/>
            <a:ext cx="10804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5257800" y="5158979"/>
            <a:ext cx="0" cy="257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3810000" y="3508177"/>
            <a:ext cx="978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Calibri" pitchFamily="34" charset="0"/>
                <a:cs typeface="Calibri" pitchFamily="34" charset="0"/>
              </a:rPr>
              <a:t>Local node</a:t>
            </a:r>
            <a:endParaRPr lang="en-US" sz="14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3962400" y="3815954"/>
            <a:ext cx="1477780" cy="4259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App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4806950" y="5397104"/>
            <a:ext cx="838200" cy="381000"/>
          </a:xfrm>
          <a:prstGeom prst="roundRect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GPU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1143000" y="3511154"/>
            <a:ext cx="1782580" cy="1645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268104" y="4501754"/>
            <a:ext cx="1553980" cy="5783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Native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OpenCL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Library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 bwMode="auto">
          <a:xfrm>
            <a:off x="2034290" y="4273154"/>
            <a:ext cx="10804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>
            <a:stCxn id="56" idx="2"/>
            <a:endCxn id="62" idx="0"/>
          </p:cNvCxnSpPr>
          <p:nvPr/>
        </p:nvCxnSpPr>
        <p:spPr bwMode="auto">
          <a:xfrm flipH="1">
            <a:off x="2019300" y="5156324"/>
            <a:ext cx="14990" cy="2312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143000" y="3508177"/>
            <a:ext cx="1302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Calibri" pitchFamily="34" charset="0"/>
                <a:cs typeface="Calibri" pitchFamily="34" charset="0"/>
              </a:rPr>
              <a:t>Remote node 1</a:t>
            </a:r>
            <a:endParaRPr lang="en-US" sz="14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1295400" y="3815954"/>
            <a:ext cx="1477780" cy="4259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Proxy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1295400" y="5387579"/>
            <a:ext cx="14478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GPU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4267200" y="5152629"/>
            <a:ext cx="0" cy="263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1" name="Rounded Rectangle 70"/>
          <p:cNvSpPr/>
          <p:nvPr/>
        </p:nvSpPr>
        <p:spPr bwMode="auto">
          <a:xfrm>
            <a:off x="3810000" y="5390754"/>
            <a:ext cx="838200" cy="381000"/>
          </a:xfrm>
          <a:prstGeom prst="roundRect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GPU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cxnSp>
        <p:nvCxnSpPr>
          <p:cNvPr id="73" name="Straight Arrow Connector 72"/>
          <p:cNvCxnSpPr>
            <a:stCxn id="61" idx="6"/>
            <a:endCxn id="50" idx="1"/>
          </p:cNvCxnSpPr>
          <p:nvPr/>
        </p:nvCxnSpPr>
        <p:spPr bwMode="auto">
          <a:xfrm>
            <a:off x="2773180" y="4028939"/>
            <a:ext cx="1161924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5638800" y="3965377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MPI</a:t>
            </a:r>
            <a:endParaRPr lang="en-US" sz="20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08553" y="4041577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MPI</a:t>
            </a:r>
            <a:endParaRPr lang="en-US" sz="20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6447020" y="3841230"/>
            <a:ext cx="1477780" cy="4259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Proxy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6447020" y="3841230"/>
            <a:ext cx="1477780" cy="42597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Outline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Motivation and Contributions</a:t>
            </a:r>
            <a:endParaRPr lang="en-US" i="1" dirty="0" smtClean="0">
              <a:solidFill>
                <a:schemeClr val="bg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Related Work </a:t>
            </a:r>
          </a:p>
          <a:p>
            <a:pPr eaLnBrk="1" hangingPunct="1">
              <a:lnSpc>
                <a:spcPct val="150000"/>
              </a:lnSpc>
            </a:pP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VOCL Framework</a:t>
            </a:r>
          </a:p>
          <a:p>
            <a:pPr eaLnBrk="1" hangingPunct="1">
              <a:lnSpc>
                <a:spcPct val="150000"/>
              </a:lnSpc>
            </a:pPr>
            <a:r>
              <a:rPr lang="en-US" i="1" dirty="0" smtClean="0">
                <a:latin typeface="Calibri" pitchFamily="34" charset="0"/>
                <a:cs typeface="Calibri" pitchFamily="34" charset="0"/>
              </a:rPr>
              <a:t>VOCL Optimization</a:t>
            </a:r>
          </a:p>
          <a:p>
            <a:pPr eaLnBrk="1" hangingPunct="1">
              <a:lnSpc>
                <a:spcPct val="150000"/>
              </a:lnSpc>
            </a:pPr>
            <a:r>
              <a:rPr lang="en-US" i="1" dirty="0" smtClean="0">
                <a:latin typeface="Calibri" pitchFamily="34" charset="0"/>
                <a:cs typeface="Calibri" pitchFamily="34" charset="0"/>
              </a:rPr>
              <a:t>Experimental Results</a:t>
            </a:r>
          </a:p>
          <a:p>
            <a:pPr eaLnBrk="1" hangingPunct="1">
              <a:lnSpc>
                <a:spcPct val="150000"/>
              </a:lnSpc>
            </a:pPr>
            <a:r>
              <a:rPr lang="en-US" i="1" dirty="0" smtClean="0">
                <a:latin typeface="Calibri" pitchFamily="34" charset="0"/>
                <a:cs typeface="Calibri" pitchFamily="34" charset="0"/>
              </a:rPr>
              <a:t>Conclusion &amp;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5791200"/>
            <a:ext cx="457200" cy="457200"/>
          </a:xfrm>
        </p:spPr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Overhead in VOCL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Local GPUs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Translation between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OpenCL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and VOCL handles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Overhead is negligible </a:t>
            </a: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>
              <a:spcAft>
                <a:spcPts val="600"/>
              </a:spcAft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624"/>
              </a:spcBef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Remote GPUs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Translation between VOCL and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OpenCL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handles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Data communication between different machines</a:t>
            </a: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 bwMode="auto">
          <a:xfrm>
            <a:off x="8686800" y="5791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1B2E7-F8C6-904F-87A5-2B1A8A8E22E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524000" y="2514600"/>
            <a:ext cx="1600200" cy="1295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1524000" y="4114800"/>
            <a:ext cx="16002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GPU</a:t>
            </a:r>
            <a:endParaRPr kumimoji="0" 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1905000" y="2667000"/>
            <a:ext cx="838200" cy="3048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VOCL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1905000" y="3352800"/>
            <a:ext cx="838200" cy="3048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OpenCL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1828800" y="2941320"/>
            <a:ext cx="990600" cy="45720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9" name="Up-Down Arrow 48"/>
          <p:cNvSpPr/>
          <p:nvPr/>
        </p:nvSpPr>
        <p:spPr bwMode="auto">
          <a:xfrm>
            <a:off x="2209800" y="3657600"/>
            <a:ext cx="228600" cy="457200"/>
          </a:xfrm>
          <a:prstGeom prst="upDownArrow">
            <a:avLst>
              <a:gd name="adj1" fmla="val 30000"/>
              <a:gd name="adj2" fmla="val 44667"/>
            </a:avLst>
          </a:prstGeom>
          <a:solidFill>
            <a:srgbClr val="0080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2133600" y="29718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2514600" y="29718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4343400" y="2819400"/>
            <a:ext cx="1600200" cy="1447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4724400" y="2971800"/>
            <a:ext cx="838200" cy="3048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VOCL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4724400" y="3657600"/>
            <a:ext cx="83820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OpenCL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4953000" y="32766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5334000" y="32766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60" name="Rounded Rectangle 59"/>
          <p:cNvSpPr/>
          <p:nvPr/>
        </p:nvSpPr>
        <p:spPr bwMode="auto">
          <a:xfrm>
            <a:off x="6705600" y="2819400"/>
            <a:ext cx="15240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GPU</a:t>
            </a:r>
            <a:endParaRPr kumimoji="0" 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6705600" y="3581400"/>
            <a:ext cx="1524000" cy="685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6934200" y="3657600"/>
            <a:ext cx="99060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OpencL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69" name="Up-Down Arrow 68"/>
          <p:cNvSpPr/>
          <p:nvPr/>
        </p:nvSpPr>
        <p:spPr bwMode="auto">
          <a:xfrm>
            <a:off x="7315200" y="3200400"/>
            <a:ext cx="228600" cy="457200"/>
          </a:xfrm>
          <a:prstGeom prst="upDownArrow">
            <a:avLst>
              <a:gd name="adj1" fmla="val 30000"/>
              <a:gd name="adj2" fmla="val 44667"/>
            </a:avLst>
          </a:prstGeom>
          <a:solidFill>
            <a:srgbClr val="0080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0" name="Left-Right Arrow 69"/>
          <p:cNvSpPr/>
          <p:nvPr/>
        </p:nvSpPr>
        <p:spPr bwMode="auto">
          <a:xfrm>
            <a:off x="5562600" y="3733800"/>
            <a:ext cx="1371600" cy="2286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4648200" y="3202578"/>
            <a:ext cx="2362200" cy="109728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876800" y="4010223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Local node</a:t>
            </a:r>
            <a:endParaRPr lang="en-US" sz="1400" b="1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6972300" y="3987800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Remote node </a:t>
            </a:r>
            <a:endParaRPr lang="en-US" sz="1400" b="1" i="1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705302" y="2641397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host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41" grpId="0" animBg="1"/>
      <p:bldP spid="42" grpId="0" animBg="1"/>
      <p:bldP spid="48" grpId="0" animBg="1"/>
      <p:bldP spid="49" grpId="0" animBg="1"/>
      <p:bldP spid="54" grpId="0" animBg="1"/>
      <p:bldP spid="55" grpId="0" animBg="1"/>
      <p:bldP spid="56" grpId="0" animBg="1"/>
      <p:bldP spid="60" grpId="0" animBg="1"/>
      <p:bldP spid="67" grpId="0" animBg="1"/>
      <p:bldP spid="68" grpId="0" animBg="1"/>
      <p:bldP spid="69" grpId="0" animBg="1"/>
      <p:bldP spid="70" grpId="0" animBg="1"/>
      <p:bldP spid="57" grpId="0" animBg="1"/>
      <p:bldP spid="71" grpId="0"/>
      <p:bldP spid="72" grpId="0"/>
      <p:bldP spid="7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5257800" y="3429000"/>
            <a:ext cx="2667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Data Transfer: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Between Host Memory and Device Memory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Pipelining approach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Single block, each stage is transferred after another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Multiple blocks, transfer of first stage of one block can be overlapped by the second stage of another block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Pre-allocate buffer pool for data storage in the proxy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Slide Number Placeholder 3"/>
          <p:cNvSpPr txBox="1">
            <a:spLocks/>
          </p:cNvSpPr>
          <p:nvPr/>
        </p:nvSpPr>
        <p:spPr bwMode="auto">
          <a:xfrm>
            <a:off x="8686800" y="5791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1B2E7-F8C6-904F-87A5-2B1A8A8E22E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667000" y="3352800"/>
            <a:ext cx="1600200" cy="1066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2667000" y="5334000"/>
            <a:ext cx="1600200" cy="762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GPU and memory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2743200" y="3429000"/>
            <a:ext cx="1447800" cy="9144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CPU and memory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28600" y="3352800"/>
            <a:ext cx="1600200" cy="1066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04800" y="3429000"/>
            <a:ext cx="1447800" cy="9144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CPU and memory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51" name="Right Arrow 50"/>
          <p:cNvSpPr/>
          <p:nvPr/>
        </p:nvSpPr>
        <p:spPr bwMode="auto">
          <a:xfrm>
            <a:off x="1828800" y="3352800"/>
            <a:ext cx="838200" cy="152400"/>
          </a:xfrm>
          <a:prstGeom prst="rightArrow">
            <a:avLst/>
          </a:prstGeom>
          <a:solidFill>
            <a:srgbClr val="0080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55" name="Right Arrow 54"/>
          <p:cNvSpPr/>
          <p:nvPr/>
        </p:nvSpPr>
        <p:spPr bwMode="auto">
          <a:xfrm>
            <a:off x="1828800" y="3581400"/>
            <a:ext cx="838200" cy="152400"/>
          </a:xfrm>
          <a:prstGeom prst="rightArrow">
            <a:avLst/>
          </a:prstGeom>
          <a:solidFill>
            <a:srgbClr val="0080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56" name="Right Arrow 55"/>
          <p:cNvSpPr/>
          <p:nvPr/>
        </p:nvSpPr>
        <p:spPr bwMode="auto">
          <a:xfrm>
            <a:off x="1828800" y="3810000"/>
            <a:ext cx="838200" cy="152400"/>
          </a:xfrm>
          <a:prstGeom prst="rightArrow">
            <a:avLst/>
          </a:prstGeom>
          <a:solidFill>
            <a:srgbClr val="0080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57" name="Right Arrow 56"/>
          <p:cNvSpPr/>
          <p:nvPr/>
        </p:nvSpPr>
        <p:spPr bwMode="auto">
          <a:xfrm>
            <a:off x="1828800" y="4038600"/>
            <a:ext cx="838200" cy="152400"/>
          </a:xfrm>
          <a:prstGeom prst="rightArrow">
            <a:avLst/>
          </a:prstGeom>
          <a:solidFill>
            <a:srgbClr val="0080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58" name="Down Arrow 57"/>
          <p:cNvSpPr/>
          <p:nvPr/>
        </p:nvSpPr>
        <p:spPr bwMode="auto">
          <a:xfrm>
            <a:off x="2819400" y="4419600"/>
            <a:ext cx="152400" cy="914400"/>
          </a:xfrm>
          <a:prstGeom prst="downArrow">
            <a:avLst/>
          </a:prstGeom>
          <a:solidFill>
            <a:srgbClr val="0080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59" name="Down Arrow 58"/>
          <p:cNvSpPr/>
          <p:nvPr/>
        </p:nvSpPr>
        <p:spPr bwMode="auto">
          <a:xfrm>
            <a:off x="3086100" y="4419600"/>
            <a:ext cx="152400" cy="914400"/>
          </a:xfrm>
          <a:prstGeom prst="downArrow">
            <a:avLst/>
          </a:prstGeom>
          <a:solidFill>
            <a:srgbClr val="0080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60" name="Down Arrow 59"/>
          <p:cNvSpPr/>
          <p:nvPr/>
        </p:nvSpPr>
        <p:spPr bwMode="auto">
          <a:xfrm>
            <a:off x="3352800" y="4419600"/>
            <a:ext cx="152400" cy="914400"/>
          </a:xfrm>
          <a:prstGeom prst="downArrow">
            <a:avLst/>
          </a:prstGeom>
          <a:solidFill>
            <a:srgbClr val="0080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61" name="Down Arrow 60"/>
          <p:cNvSpPr/>
          <p:nvPr/>
        </p:nvSpPr>
        <p:spPr bwMode="auto">
          <a:xfrm>
            <a:off x="3962400" y="4419600"/>
            <a:ext cx="152400" cy="914400"/>
          </a:xfrm>
          <a:prstGeom prst="downArrow">
            <a:avLst/>
          </a:prstGeom>
          <a:solidFill>
            <a:srgbClr val="0080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62" name="Right Arrow 61"/>
          <p:cNvSpPr/>
          <p:nvPr/>
        </p:nvSpPr>
        <p:spPr bwMode="auto">
          <a:xfrm>
            <a:off x="1828800" y="4267200"/>
            <a:ext cx="838200" cy="152400"/>
          </a:xfrm>
          <a:prstGeom prst="rightArrow">
            <a:avLst/>
          </a:prstGeom>
          <a:solidFill>
            <a:srgbClr val="0080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63" name="Down Arrow 62"/>
          <p:cNvSpPr/>
          <p:nvPr/>
        </p:nvSpPr>
        <p:spPr bwMode="auto">
          <a:xfrm>
            <a:off x="3657600" y="4419600"/>
            <a:ext cx="152400" cy="914400"/>
          </a:xfrm>
          <a:prstGeom prst="downArrow">
            <a:avLst/>
          </a:prstGeom>
          <a:solidFill>
            <a:srgbClr val="0080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257800" y="3119675"/>
            <a:ext cx="2667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257800" y="4338875"/>
            <a:ext cx="2667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57800" y="5024675"/>
            <a:ext cx="2667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rot="5400000">
            <a:off x="5676900" y="4801517"/>
            <a:ext cx="2286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7429500" y="4805147"/>
            <a:ext cx="2286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5257800" y="3424475"/>
            <a:ext cx="2286000" cy="228600"/>
          </a:xfrm>
          <a:prstGeom prst="rect">
            <a:avLst/>
          </a:prstGeom>
          <a:solidFill>
            <a:srgbClr val="0080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2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257800" y="3124200"/>
            <a:ext cx="762000" cy="228600"/>
          </a:xfrm>
          <a:prstGeom prst="rect">
            <a:avLst/>
          </a:prstGeom>
          <a:solidFill>
            <a:srgbClr val="0080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1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0" name="Curved Right Arrow 29"/>
          <p:cNvSpPr/>
          <p:nvPr/>
        </p:nvSpPr>
        <p:spPr bwMode="auto">
          <a:xfrm rot="10800000">
            <a:off x="8077200" y="3043475"/>
            <a:ext cx="685800" cy="2209800"/>
          </a:xfrm>
          <a:prstGeom prst="curved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91200" y="5272385"/>
            <a:ext cx="1345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Buffer pool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 flipV="1">
            <a:off x="4267200" y="3124200"/>
            <a:ext cx="9906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4267200" y="4419600"/>
            <a:ext cx="990600" cy="838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52400" y="3090446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Calibri" pitchFamily="34" charset="0"/>
                <a:cs typeface="Calibri" pitchFamily="34" charset="0"/>
              </a:rPr>
              <a:t>Local node</a:t>
            </a:r>
            <a:endParaRPr lang="en-US" sz="16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46014" y="3090446"/>
            <a:ext cx="131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Calibri" pitchFamily="34" charset="0"/>
                <a:cs typeface="Calibri" pitchFamily="34" charset="0"/>
              </a:rPr>
              <a:t>Remote node</a:t>
            </a:r>
            <a:endParaRPr lang="en-US" sz="16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257800" y="4038600"/>
            <a:ext cx="2667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257800" y="4038600"/>
            <a:ext cx="1143000" cy="228600"/>
          </a:xfrm>
          <a:prstGeom prst="rect">
            <a:avLst/>
          </a:prstGeom>
          <a:solidFill>
            <a:srgbClr val="0080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accent3">
                    <a:lumMod val="95000"/>
                  </a:schemeClr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3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257800" y="4343400"/>
            <a:ext cx="1676400" cy="228600"/>
          </a:xfrm>
          <a:prstGeom prst="rect">
            <a:avLst/>
          </a:prstGeom>
          <a:solidFill>
            <a:srgbClr val="0080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4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228600" y="4648200"/>
            <a:ext cx="457200" cy="228600"/>
          </a:xfrm>
          <a:prstGeom prst="ellipse">
            <a:avLst/>
          </a:prstGeom>
          <a:solidFill>
            <a:srgbClr val="0080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1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381000" y="4800600"/>
            <a:ext cx="609600" cy="381000"/>
          </a:xfrm>
          <a:prstGeom prst="ellipse">
            <a:avLst/>
          </a:prstGeom>
          <a:solidFill>
            <a:srgbClr val="0080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2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838200" y="4724400"/>
            <a:ext cx="762000" cy="457200"/>
          </a:xfrm>
          <a:prstGeom prst="ellipse">
            <a:avLst/>
          </a:prstGeom>
          <a:solidFill>
            <a:srgbClr val="0080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3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609600" y="4572000"/>
            <a:ext cx="533400" cy="304800"/>
          </a:xfrm>
          <a:prstGeom prst="ellipse">
            <a:avLst/>
          </a:prstGeom>
          <a:solidFill>
            <a:srgbClr val="0080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4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257800" y="3733800"/>
            <a:ext cx="2667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257800" y="3733800"/>
            <a:ext cx="2667000" cy="228600"/>
          </a:xfrm>
          <a:prstGeom prst="rect">
            <a:avLst/>
          </a:prstGeom>
          <a:solidFill>
            <a:srgbClr val="0080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3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1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20" grpId="0" animBg="1"/>
      <p:bldP spid="21" grpId="0" animBg="1"/>
      <p:bldP spid="22" grpId="0" animBg="1"/>
      <p:bldP spid="25" grpId="0" animBg="1"/>
      <p:bldP spid="27" grpId="0" animBg="1"/>
      <p:bldP spid="30" grpId="0" animBg="1"/>
      <p:bldP spid="31" grpId="0"/>
      <p:bldP spid="37" grpId="0" animBg="1"/>
      <p:bldP spid="39" grpId="0" animBg="1"/>
      <p:bldP spid="42" grpId="0" animBg="1"/>
      <p:bldP spid="46" grpId="0" animBg="1"/>
      <p:bldP spid="47" grpId="0" animBg="1"/>
      <p:bldP spid="48" grpId="0" animBg="1"/>
      <p:bldP spid="52" grpId="0" animBg="1"/>
      <p:bldP spid="65" grpId="0" animBg="1"/>
      <p:bldP spid="65" grpId="1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Environment for Program Execution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7086600" cy="4419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Node Configuration</a:t>
            </a:r>
          </a:p>
          <a:p>
            <a:pPr lvl="1"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Local Node </a:t>
            </a:r>
          </a:p>
          <a:p>
            <a:pPr lvl="2" eaLnBrk="1" hangingPunct="1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Magny-Cours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AMD CPUs</a:t>
            </a:r>
          </a:p>
          <a:p>
            <a:pPr lvl="2" eaLnBrk="1" hangingPunct="1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64 GB Memory</a:t>
            </a:r>
          </a:p>
          <a:p>
            <a:pPr lvl="1"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Remote Node</a:t>
            </a:r>
          </a:p>
          <a:p>
            <a:pPr lvl="2" eaLnBrk="1" hangingPunct="1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Host: 2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Magny-Cours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AMD CPUs (64GB memory)</a:t>
            </a:r>
          </a:p>
          <a:p>
            <a:pPr lvl="2" eaLnBrk="1" hangingPunct="1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 Tesla M2070 GPUs (6GB global memory each)</a:t>
            </a:r>
          </a:p>
          <a:p>
            <a:pPr lvl="2" eaLnBrk="1" hangingPunct="1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CUDA 3.2 (OpenCL 1.1 specification)</a:t>
            </a:r>
          </a:p>
          <a:p>
            <a:pPr lvl="1"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Network Connection – QDR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InfiniBand</a:t>
            </a:r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1" eaLnBrk="1" hangingPunct="1"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876800" y="4503057"/>
            <a:ext cx="3276600" cy="1295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72200" y="4579257"/>
            <a:ext cx="16002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953000" y="4579257"/>
            <a:ext cx="9144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72200" y="46209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CPU1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0" y="462422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CPU0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867400" y="5265057"/>
            <a:ext cx="838200" cy="4572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82390" y="530795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GPU1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953000" y="5265057"/>
            <a:ext cx="838200" cy="4572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67990" y="530795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GPU0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6781800" y="5265057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81800" y="5295037"/>
            <a:ext cx="131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 smtClean="0">
                <a:latin typeface="Calibri" pitchFamily="34" charset="0"/>
                <a:cs typeface="Calibri" pitchFamily="34" charset="0"/>
              </a:rPr>
              <a:t>InfiniBand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 rot="5400000">
            <a:off x="6819900" y="5074557"/>
            <a:ext cx="76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6324600" y="5112657"/>
            <a:ext cx="990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5400000">
            <a:off x="7239000" y="5188857"/>
            <a:ext cx="15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5400000">
            <a:off x="6248400" y="5188857"/>
            <a:ext cx="15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9" idx="2"/>
          </p:cNvCxnSpPr>
          <p:nvPr/>
        </p:nvCxnSpPr>
        <p:spPr bwMode="auto">
          <a:xfrm rot="5400000">
            <a:off x="5295900" y="5150757"/>
            <a:ext cx="228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353050" y="5000758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 smtClean="0">
                <a:latin typeface="Calibri" pitchFamily="34" charset="0"/>
                <a:cs typeface="Calibri" pitchFamily="34" charset="0"/>
              </a:rPr>
              <a:t>PCIe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51700" y="5011057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 smtClean="0">
                <a:latin typeface="Calibri" pitchFamily="34" charset="0"/>
                <a:cs typeface="Calibri" pitchFamily="34" charset="0"/>
              </a:rPr>
              <a:t>PCIe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62000" y="4503057"/>
            <a:ext cx="3276600" cy="1295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286000" y="4550229"/>
            <a:ext cx="16002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914400" y="4550229"/>
            <a:ext cx="9144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38400" y="459187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CPU3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0600" y="459519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CPU2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2438400" y="5265057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38400" y="5295037"/>
            <a:ext cx="131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 smtClean="0">
                <a:latin typeface="Calibri" pitchFamily="34" charset="0"/>
                <a:cs typeface="Calibri" pitchFamily="34" charset="0"/>
              </a:rPr>
              <a:t>InfiniBand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67000" y="5007429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 smtClean="0">
                <a:latin typeface="Calibri" pitchFamily="34" charset="0"/>
                <a:cs typeface="Calibri" pitchFamily="34" charset="0"/>
              </a:rPr>
              <a:t>PCIe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 rot="5400000">
            <a:off x="3086099" y="5150758"/>
            <a:ext cx="2286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9" idx="3"/>
            <a:endCxn id="8" idx="1"/>
          </p:cNvCxnSpPr>
          <p:nvPr/>
        </p:nvCxnSpPr>
        <p:spPr bwMode="auto">
          <a:xfrm>
            <a:off x="5867400" y="4807857"/>
            <a:ext cx="304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27" idx="3"/>
            <a:endCxn id="26" idx="1"/>
          </p:cNvCxnSpPr>
          <p:nvPr/>
        </p:nvCxnSpPr>
        <p:spPr bwMode="auto">
          <a:xfrm>
            <a:off x="1828800" y="4778829"/>
            <a:ext cx="45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685800" y="4154715"/>
            <a:ext cx="1317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Local node</a:t>
            </a:r>
            <a:endParaRPr lang="en-US" sz="2000" b="1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23972" y="4135605"/>
            <a:ext cx="1594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Remote node</a:t>
            </a:r>
            <a:endParaRPr lang="en-US" sz="2000" b="1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87028" y="4579257"/>
            <a:ext cx="778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Proxy</a:t>
            </a:r>
            <a:endParaRPr lang="en-US" sz="2000" b="1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00400" y="4550229"/>
            <a:ext cx="609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App</a:t>
            </a:r>
            <a:endParaRPr lang="en-US" sz="2000" b="1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3033486" y="5704114"/>
            <a:ext cx="4472298" cy="391886"/>
          </a:xfrm>
          <a:custGeom>
            <a:avLst/>
            <a:gdLst>
              <a:gd name="connsiteX0" fmla="*/ 0 w 4472298"/>
              <a:gd name="connsiteY0" fmla="*/ 0 h 391886"/>
              <a:gd name="connsiteX1" fmla="*/ 43543 w 4472298"/>
              <a:gd name="connsiteY1" fmla="*/ 43543 h 391886"/>
              <a:gd name="connsiteX2" fmla="*/ 101600 w 4472298"/>
              <a:gd name="connsiteY2" fmla="*/ 130629 h 391886"/>
              <a:gd name="connsiteX3" fmla="*/ 130628 w 4472298"/>
              <a:gd name="connsiteY3" fmla="*/ 174172 h 391886"/>
              <a:gd name="connsiteX4" fmla="*/ 174171 w 4472298"/>
              <a:gd name="connsiteY4" fmla="*/ 217714 h 391886"/>
              <a:gd name="connsiteX5" fmla="*/ 261257 w 4472298"/>
              <a:gd name="connsiteY5" fmla="*/ 275772 h 391886"/>
              <a:gd name="connsiteX6" fmla="*/ 304800 w 4472298"/>
              <a:gd name="connsiteY6" fmla="*/ 290286 h 391886"/>
              <a:gd name="connsiteX7" fmla="*/ 435428 w 4472298"/>
              <a:gd name="connsiteY7" fmla="*/ 319314 h 391886"/>
              <a:gd name="connsiteX8" fmla="*/ 827314 w 4472298"/>
              <a:gd name="connsiteY8" fmla="*/ 304800 h 391886"/>
              <a:gd name="connsiteX9" fmla="*/ 928914 w 4472298"/>
              <a:gd name="connsiteY9" fmla="*/ 290286 h 391886"/>
              <a:gd name="connsiteX10" fmla="*/ 1059543 w 4472298"/>
              <a:gd name="connsiteY10" fmla="*/ 246743 h 391886"/>
              <a:gd name="connsiteX11" fmla="*/ 1103085 w 4472298"/>
              <a:gd name="connsiteY11" fmla="*/ 217714 h 391886"/>
              <a:gd name="connsiteX12" fmla="*/ 1146628 w 4472298"/>
              <a:gd name="connsiteY12" fmla="*/ 174172 h 391886"/>
              <a:gd name="connsiteX13" fmla="*/ 1190171 w 4472298"/>
              <a:gd name="connsiteY13" fmla="*/ 159657 h 391886"/>
              <a:gd name="connsiteX14" fmla="*/ 1291771 w 4472298"/>
              <a:gd name="connsiteY14" fmla="*/ 174172 h 391886"/>
              <a:gd name="connsiteX15" fmla="*/ 1335314 w 4472298"/>
              <a:gd name="connsiteY15" fmla="*/ 203200 h 391886"/>
              <a:gd name="connsiteX16" fmla="*/ 1422400 w 4472298"/>
              <a:gd name="connsiteY16" fmla="*/ 232229 h 391886"/>
              <a:gd name="connsiteX17" fmla="*/ 1553028 w 4472298"/>
              <a:gd name="connsiteY17" fmla="*/ 261257 h 391886"/>
              <a:gd name="connsiteX18" fmla="*/ 2017485 w 4472298"/>
              <a:gd name="connsiteY18" fmla="*/ 246743 h 391886"/>
              <a:gd name="connsiteX19" fmla="*/ 2061028 w 4472298"/>
              <a:gd name="connsiteY19" fmla="*/ 232229 h 391886"/>
              <a:gd name="connsiteX20" fmla="*/ 2191657 w 4472298"/>
              <a:gd name="connsiteY20" fmla="*/ 246743 h 391886"/>
              <a:gd name="connsiteX21" fmla="*/ 2336800 w 4472298"/>
              <a:gd name="connsiteY21" fmla="*/ 362857 h 391886"/>
              <a:gd name="connsiteX22" fmla="*/ 2772228 w 4472298"/>
              <a:gd name="connsiteY22" fmla="*/ 348343 h 391886"/>
              <a:gd name="connsiteX23" fmla="*/ 2815771 w 4472298"/>
              <a:gd name="connsiteY23" fmla="*/ 319314 h 391886"/>
              <a:gd name="connsiteX24" fmla="*/ 2902857 w 4472298"/>
              <a:gd name="connsiteY24" fmla="*/ 290286 h 391886"/>
              <a:gd name="connsiteX25" fmla="*/ 2946400 w 4472298"/>
              <a:gd name="connsiteY25" fmla="*/ 275772 h 391886"/>
              <a:gd name="connsiteX26" fmla="*/ 3048000 w 4472298"/>
              <a:gd name="connsiteY26" fmla="*/ 232229 h 391886"/>
              <a:gd name="connsiteX27" fmla="*/ 3106057 w 4472298"/>
              <a:gd name="connsiteY27" fmla="*/ 261257 h 391886"/>
              <a:gd name="connsiteX28" fmla="*/ 3135085 w 4472298"/>
              <a:gd name="connsiteY28" fmla="*/ 304800 h 391886"/>
              <a:gd name="connsiteX29" fmla="*/ 3222171 w 4472298"/>
              <a:gd name="connsiteY29" fmla="*/ 333829 h 391886"/>
              <a:gd name="connsiteX30" fmla="*/ 3309257 w 4472298"/>
              <a:gd name="connsiteY30" fmla="*/ 362857 h 391886"/>
              <a:gd name="connsiteX31" fmla="*/ 3352800 w 4472298"/>
              <a:gd name="connsiteY31" fmla="*/ 377372 h 391886"/>
              <a:gd name="connsiteX32" fmla="*/ 3497943 w 4472298"/>
              <a:gd name="connsiteY32" fmla="*/ 391886 h 391886"/>
              <a:gd name="connsiteX33" fmla="*/ 4049485 w 4472298"/>
              <a:gd name="connsiteY33" fmla="*/ 377372 h 391886"/>
              <a:gd name="connsiteX34" fmla="*/ 4107543 w 4472298"/>
              <a:gd name="connsiteY34" fmla="*/ 362857 h 391886"/>
              <a:gd name="connsiteX35" fmla="*/ 4194628 w 4472298"/>
              <a:gd name="connsiteY35" fmla="*/ 333829 h 391886"/>
              <a:gd name="connsiteX36" fmla="*/ 4325257 w 4472298"/>
              <a:gd name="connsiteY36" fmla="*/ 246743 h 391886"/>
              <a:gd name="connsiteX37" fmla="*/ 4368800 w 4472298"/>
              <a:gd name="connsiteY37" fmla="*/ 217714 h 391886"/>
              <a:gd name="connsiteX38" fmla="*/ 4426857 w 4472298"/>
              <a:gd name="connsiteY38" fmla="*/ 130629 h 391886"/>
              <a:gd name="connsiteX39" fmla="*/ 4470400 w 4472298"/>
              <a:gd name="connsiteY39" fmla="*/ 43543 h 391886"/>
              <a:gd name="connsiteX40" fmla="*/ 4470400 w 4472298"/>
              <a:gd name="connsiteY40" fmla="*/ 14514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472298" h="391886">
                <a:moveTo>
                  <a:pt x="0" y="0"/>
                </a:moveTo>
                <a:cubicBezTo>
                  <a:pt x="14514" y="14514"/>
                  <a:pt x="30941" y="27340"/>
                  <a:pt x="43543" y="43543"/>
                </a:cubicBezTo>
                <a:cubicBezTo>
                  <a:pt x="64962" y="71082"/>
                  <a:pt x="82248" y="101600"/>
                  <a:pt x="101600" y="130629"/>
                </a:cubicBezTo>
                <a:cubicBezTo>
                  <a:pt x="111276" y="145143"/>
                  <a:pt x="118293" y="161837"/>
                  <a:pt x="130628" y="174172"/>
                </a:cubicBezTo>
                <a:cubicBezTo>
                  <a:pt x="145142" y="188686"/>
                  <a:pt x="157969" y="205112"/>
                  <a:pt x="174171" y="217714"/>
                </a:cubicBezTo>
                <a:cubicBezTo>
                  <a:pt x="201710" y="239133"/>
                  <a:pt x="228159" y="264740"/>
                  <a:pt x="261257" y="275772"/>
                </a:cubicBezTo>
                <a:cubicBezTo>
                  <a:pt x="275771" y="280610"/>
                  <a:pt x="290089" y="286083"/>
                  <a:pt x="304800" y="290286"/>
                </a:cubicBezTo>
                <a:cubicBezTo>
                  <a:pt x="352628" y="303951"/>
                  <a:pt x="385545" y="309337"/>
                  <a:pt x="435428" y="319314"/>
                </a:cubicBezTo>
                <a:cubicBezTo>
                  <a:pt x="566057" y="314476"/>
                  <a:pt x="696821" y="312476"/>
                  <a:pt x="827314" y="304800"/>
                </a:cubicBezTo>
                <a:cubicBezTo>
                  <a:pt x="861465" y="302791"/>
                  <a:pt x="895909" y="299287"/>
                  <a:pt x="928914" y="290286"/>
                </a:cubicBezTo>
                <a:cubicBezTo>
                  <a:pt x="1259403" y="200152"/>
                  <a:pt x="680290" y="322591"/>
                  <a:pt x="1059543" y="246743"/>
                </a:cubicBezTo>
                <a:cubicBezTo>
                  <a:pt x="1074057" y="237067"/>
                  <a:pt x="1089684" y="228881"/>
                  <a:pt x="1103085" y="217714"/>
                </a:cubicBezTo>
                <a:cubicBezTo>
                  <a:pt x="1118854" y="204573"/>
                  <a:pt x="1129549" y="185558"/>
                  <a:pt x="1146628" y="174172"/>
                </a:cubicBezTo>
                <a:cubicBezTo>
                  <a:pt x="1159358" y="165685"/>
                  <a:pt x="1175657" y="164495"/>
                  <a:pt x="1190171" y="159657"/>
                </a:cubicBezTo>
                <a:cubicBezTo>
                  <a:pt x="1224038" y="164495"/>
                  <a:pt x="1259003" y="164342"/>
                  <a:pt x="1291771" y="174172"/>
                </a:cubicBezTo>
                <a:cubicBezTo>
                  <a:pt x="1308479" y="179184"/>
                  <a:pt x="1319374" y="196115"/>
                  <a:pt x="1335314" y="203200"/>
                </a:cubicBezTo>
                <a:cubicBezTo>
                  <a:pt x="1363276" y="215627"/>
                  <a:pt x="1393371" y="222553"/>
                  <a:pt x="1422400" y="232229"/>
                </a:cubicBezTo>
                <a:cubicBezTo>
                  <a:pt x="1493858" y="256048"/>
                  <a:pt x="1450858" y="244229"/>
                  <a:pt x="1553028" y="261257"/>
                </a:cubicBezTo>
                <a:cubicBezTo>
                  <a:pt x="1707847" y="256419"/>
                  <a:pt x="1862843" y="255580"/>
                  <a:pt x="2017485" y="246743"/>
                </a:cubicBezTo>
                <a:cubicBezTo>
                  <a:pt x="2032759" y="245870"/>
                  <a:pt x="2045729" y="232229"/>
                  <a:pt x="2061028" y="232229"/>
                </a:cubicBezTo>
                <a:cubicBezTo>
                  <a:pt x="2104839" y="232229"/>
                  <a:pt x="2148114" y="241905"/>
                  <a:pt x="2191657" y="246743"/>
                </a:cubicBezTo>
                <a:cubicBezTo>
                  <a:pt x="2301515" y="319981"/>
                  <a:pt x="2254073" y="280130"/>
                  <a:pt x="2336800" y="362857"/>
                </a:cubicBezTo>
                <a:cubicBezTo>
                  <a:pt x="2481943" y="358019"/>
                  <a:pt x="2627601" y="361491"/>
                  <a:pt x="2772228" y="348343"/>
                </a:cubicBezTo>
                <a:cubicBezTo>
                  <a:pt x="2789600" y="346764"/>
                  <a:pt x="2799830" y="326399"/>
                  <a:pt x="2815771" y="319314"/>
                </a:cubicBezTo>
                <a:cubicBezTo>
                  <a:pt x="2843733" y="306887"/>
                  <a:pt x="2873828" y="299962"/>
                  <a:pt x="2902857" y="290286"/>
                </a:cubicBezTo>
                <a:cubicBezTo>
                  <a:pt x="2917371" y="285448"/>
                  <a:pt x="2932716" y="282614"/>
                  <a:pt x="2946400" y="275772"/>
                </a:cubicBezTo>
                <a:cubicBezTo>
                  <a:pt x="3018141" y="239901"/>
                  <a:pt x="2983931" y="253585"/>
                  <a:pt x="3048000" y="232229"/>
                </a:cubicBezTo>
                <a:cubicBezTo>
                  <a:pt x="3067352" y="241905"/>
                  <a:pt x="3089435" y="247406"/>
                  <a:pt x="3106057" y="261257"/>
                </a:cubicBezTo>
                <a:cubicBezTo>
                  <a:pt x="3119458" y="272424"/>
                  <a:pt x="3120293" y="295555"/>
                  <a:pt x="3135085" y="304800"/>
                </a:cubicBezTo>
                <a:cubicBezTo>
                  <a:pt x="3161033" y="321018"/>
                  <a:pt x="3193142" y="324153"/>
                  <a:pt x="3222171" y="333829"/>
                </a:cubicBezTo>
                <a:lnTo>
                  <a:pt x="3309257" y="362857"/>
                </a:lnTo>
                <a:cubicBezTo>
                  <a:pt x="3323771" y="367695"/>
                  <a:pt x="3337576" y="375850"/>
                  <a:pt x="3352800" y="377372"/>
                </a:cubicBezTo>
                <a:lnTo>
                  <a:pt x="3497943" y="391886"/>
                </a:lnTo>
                <a:cubicBezTo>
                  <a:pt x="3681790" y="387048"/>
                  <a:pt x="3865782" y="386120"/>
                  <a:pt x="4049485" y="377372"/>
                </a:cubicBezTo>
                <a:cubicBezTo>
                  <a:pt x="4069411" y="376423"/>
                  <a:pt x="4088436" y="368589"/>
                  <a:pt x="4107543" y="362857"/>
                </a:cubicBezTo>
                <a:cubicBezTo>
                  <a:pt x="4136851" y="354065"/>
                  <a:pt x="4194628" y="333829"/>
                  <a:pt x="4194628" y="333829"/>
                </a:cubicBezTo>
                <a:lnTo>
                  <a:pt x="4325257" y="246743"/>
                </a:lnTo>
                <a:lnTo>
                  <a:pt x="4368800" y="217714"/>
                </a:lnTo>
                <a:lnTo>
                  <a:pt x="4426857" y="130629"/>
                </a:lnTo>
                <a:cubicBezTo>
                  <a:pt x="4451320" y="93934"/>
                  <a:pt x="4461816" y="86463"/>
                  <a:pt x="4470400" y="43543"/>
                </a:cubicBezTo>
                <a:cubicBezTo>
                  <a:pt x="4472298" y="34055"/>
                  <a:pt x="4470400" y="24190"/>
                  <a:pt x="4470400" y="14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Micro-benchmark Results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610600" cy="46482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Continuously transfer a window of data blocks one after another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Call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clFinish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function to wait for completion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686800" y="5791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1B2E7-F8C6-904F-87A5-2B1A8A8E22E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3000" y="2057400"/>
            <a:ext cx="406851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clEnqueueWriteBuffer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clFinish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5943600"/>
            <a:ext cx="2791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GPU memory write bandwidth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124200" y="3124200"/>
          <a:ext cx="53340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5486400"/>
            <a:ext cx="3429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Bandwidth increases from 50% to 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80% of that of the local GPU </a:t>
            </a:r>
            <a:endParaRPr lang="en-US" sz="18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2400" y="2066925"/>
            <a:ext cx="19050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43000" y="2143125"/>
            <a:ext cx="7620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CPU3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" y="2143125"/>
            <a:ext cx="5334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CPU2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066800" y="2676525"/>
            <a:ext cx="9144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InfiniBand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" y="2371725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 smtClean="0">
                <a:latin typeface="Calibri" pitchFamily="34" charset="0"/>
                <a:cs typeface="Calibri" pitchFamily="34" charset="0"/>
              </a:rPr>
              <a:t>PCIe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5" name="Straight Connector 14"/>
          <p:cNvCxnSpPr>
            <a:endCxn id="13" idx="0"/>
          </p:cNvCxnSpPr>
          <p:nvPr/>
        </p:nvCxnSpPr>
        <p:spPr bwMode="auto">
          <a:xfrm>
            <a:off x="1524000" y="2371725"/>
            <a:ext cx="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12" idx="3"/>
            <a:endCxn id="11" idx="1"/>
          </p:cNvCxnSpPr>
          <p:nvPr/>
        </p:nvCxnSpPr>
        <p:spPr bwMode="auto">
          <a:xfrm>
            <a:off x="762000" y="2257425"/>
            <a:ext cx="381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524000" y="2133600"/>
            <a:ext cx="441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App</a:t>
            </a:r>
            <a:endParaRPr lang="en-US" sz="1200" b="1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1524000" y="2905124"/>
            <a:ext cx="2452914" cy="142875"/>
          </a:xfrm>
          <a:custGeom>
            <a:avLst/>
            <a:gdLst>
              <a:gd name="connsiteX0" fmla="*/ 0 w 4472298"/>
              <a:gd name="connsiteY0" fmla="*/ 0 h 391886"/>
              <a:gd name="connsiteX1" fmla="*/ 43543 w 4472298"/>
              <a:gd name="connsiteY1" fmla="*/ 43543 h 391886"/>
              <a:gd name="connsiteX2" fmla="*/ 101600 w 4472298"/>
              <a:gd name="connsiteY2" fmla="*/ 130629 h 391886"/>
              <a:gd name="connsiteX3" fmla="*/ 130628 w 4472298"/>
              <a:gd name="connsiteY3" fmla="*/ 174172 h 391886"/>
              <a:gd name="connsiteX4" fmla="*/ 174171 w 4472298"/>
              <a:gd name="connsiteY4" fmla="*/ 217714 h 391886"/>
              <a:gd name="connsiteX5" fmla="*/ 261257 w 4472298"/>
              <a:gd name="connsiteY5" fmla="*/ 275772 h 391886"/>
              <a:gd name="connsiteX6" fmla="*/ 304800 w 4472298"/>
              <a:gd name="connsiteY6" fmla="*/ 290286 h 391886"/>
              <a:gd name="connsiteX7" fmla="*/ 435428 w 4472298"/>
              <a:gd name="connsiteY7" fmla="*/ 319314 h 391886"/>
              <a:gd name="connsiteX8" fmla="*/ 827314 w 4472298"/>
              <a:gd name="connsiteY8" fmla="*/ 304800 h 391886"/>
              <a:gd name="connsiteX9" fmla="*/ 928914 w 4472298"/>
              <a:gd name="connsiteY9" fmla="*/ 290286 h 391886"/>
              <a:gd name="connsiteX10" fmla="*/ 1059543 w 4472298"/>
              <a:gd name="connsiteY10" fmla="*/ 246743 h 391886"/>
              <a:gd name="connsiteX11" fmla="*/ 1103085 w 4472298"/>
              <a:gd name="connsiteY11" fmla="*/ 217714 h 391886"/>
              <a:gd name="connsiteX12" fmla="*/ 1146628 w 4472298"/>
              <a:gd name="connsiteY12" fmla="*/ 174172 h 391886"/>
              <a:gd name="connsiteX13" fmla="*/ 1190171 w 4472298"/>
              <a:gd name="connsiteY13" fmla="*/ 159657 h 391886"/>
              <a:gd name="connsiteX14" fmla="*/ 1291771 w 4472298"/>
              <a:gd name="connsiteY14" fmla="*/ 174172 h 391886"/>
              <a:gd name="connsiteX15" fmla="*/ 1335314 w 4472298"/>
              <a:gd name="connsiteY15" fmla="*/ 203200 h 391886"/>
              <a:gd name="connsiteX16" fmla="*/ 1422400 w 4472298"/>
              <a:gd name="connsiteY16" fmla="*/ 232229 h 391886"/>
              <a:gd name="connsiteX17" fmla="*/ 1553028 w 4472298"/>
              <a:gd name="connsiteY17" fmla="*/ 261257 h 391886"/>
              <a:gd name="connsiteX18" fmla="*/ 2017485 w 4472298"/>
              <a:gd name="connsiteY18" fmla="*/ 246743 h 391886"/>
              <a:gd name="connsiteX19" fmla="*/ 2061028 w 4472298"/>
              <a:gd name="connsiteY19" fmla="*/ 232229 h 391886"/>
              <a:gd name="connsiteX20" fmla="*/ 2191657 w 4472298"/>
              <a:gd name="connsiteY20" fmla="*/ 246743 h 391886"/>
              <a:gd name="connsiteX21" fmla="*/ 2336800 w 4472298"/>
              <a:gd name="connsiteY21" fmla="*/ 362857 h 391886"/>
              <a:gd name="connsiteX22" fmla="*/ 2772228 w 4472298"/>
              <a:gd name="connsiteY22" fmla="*/ 348343 h 391886"/>
              <a:gd name="connsiteX23" fmla="*/ 2815771 w 4472298"/>
              <a:gd name="connsiteY23" fmla="*/ 319314 h 391886"/>
              <a:gd name="connsiteX24" fmla="*/ 2902857 w 4472298"/>
              <a:gd name="connsiteY24" fmla="*/ 290286 h 391886"/>
              <a:gd name="connsiteX25" fmla="*/ 2946400 w 4472298"/>
              <a:gd name="connsiteY25" fmla="*/ 275772 h 391886"/>
              <a:gd name="connsiteX26" fmla="*/ 3048000 w 4472298"/>
              <a:gd name="connsiteY26" fmla="*/ 232229 h 391886"/>
              <a:gd name="connsiteX27" fmla="*/ 3106057 w 4472298"/>
              <a:gd name="connsiteY27" fmla="*/ 261257 h 391886"/>
              <a:gd name="connsiteX28" fmla="*/ 3135085 w 4472298"/>
              <a:gd name="connsiteY28" fmla="*/ 304800 h 391886"/>
              <a:gd name="connsiteX29" fmla="*/ 3222171 w 4472298"/>
              <a:gd name="connsiteY29" fmla="*/ 333829 h 391886"/>
              <a:gd name="connsiteX30" fmla="*/ 3309257 w 4472298"/>
              <a:gd name="connsiteY30" fmla="*/ 362857 h 391886"/>
              <a:gd name="connsiteX31" fmla="*/ 3352800 w 4472298"/>
              <a:gd name="connsiteY31" fmla="*/ 377372 h 391886"/>
              <a:gd name="connsiteX32" fmla="*/ 3497943 w 4472298"/>
              <a:gd name="connsiteY32" fmla="*/ 391886 h 391886"/>
              <a:gd name="connsiteX33" fmla="*/ 4049485 w 4472298"/>
              <a:gd name="connsiteY33" fmla="*/ 377372 h 391886"/>
              <a:gd name="connsiteX34" fmla="*/ 4107543 w 4472298"/>
              <a:gd name="connsiteY34" fmla="*/ 362857 h 391886"/>
              <a:gd name="connsiteX35" fmla="*/ 4194628 w 4472298"/>
              <a:gd name="connsiteY35" fmla="*/ 333829 h 391886"/>
              <a:gd name="connsiteX36" fmla="*/ 4325257 w 4472298"/>
              <a:gd name="connsiteY36" fmla="*/ 246743 h 391886"/>
              <a:gd name="connsiteX37" fmla="*/ 4368800 w 4472298"/>
              <a:gd name="connsiteY37" fmla="*/ 217714 h 391886"/>
              <a:gd name="connsiteX38" fmla="*/ 4426857 w 4472298"/>
              <a:gd name="connsiteY38" fmla="*/ 130629 h 391886"/>
              <a:gd name="connsiteX39" fmla="*/ 4470400 w 4472298"/>
              <a:gd name="connsiteY39" fmla="*/ 43543 h 391886"/>
              <a:gd name="connsiteX40" fmla="*/ 4470400 w 4472298"/>
              <a:gd name="connsiteY40" fmla="*/ 14514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472298" h="391886">
                <a:moveTo>
                  <a:pt x="0" y="0"/>
                </a:moveTo>
                <a:cubicBezTo>
                  <a:pt x="14514" y="14514"/>
                  <a:pt x="30941" y="27340"/>
                  <a:pt x="43543" y="43543"/>
                </a:cubicBezTo>
                <a:cubicBezTo>
                  <a:pt x="64962" y="71082"/>
                  <a:pt x="82248" y="101600"/>
                  <a:pt x="101600" y="130629"/>
                </a:cubicBezTo>
                <a:cubicBezTo>
                  <a:pt x="111276" y="145143"/>
                  <a:pt x="118293" y="161837"/>
                  <a:pt x="130628" y="174172"/>
                </a:cubicBezTo>
                <a:cubicBezTo>
                  <a:pt x="145142" y="188686"/>
                  <a:pt x="157969" y="205112"/>
                  <a:pt x="174171" y="217714"/>
                </a:cubicBezTo>
                <a:cubicBezTo>
                  <a:pt x="201710" y="239133"/>
                  <a:pt x="228159" y="264740"/>
                  <a:pt x="261257" y="275772"/>
                </a:cubicBezTo>
                <a:cubicBezTo>
                  <a:pt x="275771" y="280610"/>
                  <a:pt x="290089" y="286083"/>
                  <a:pt x="304800" y="290286"/>
                </a:cubicBezTo>
                <a:cubicBezTo>
                  <a:pt x="352628" y="303951"/>
                  <a:pt x="385545" y="309337"/>
                  <a:pt x="435428" y="319314"/>
                </a:cubicBezTo>
                <a:cubicBezTo>
                  <a:pt x="566057" y="314476"/>
                  <a:pt x="696821" y="312476"/>
                  <a:pt x="827314" y="304800"/>
                </a:cubicBezTo>
                <a:cubicBezTo>
                  <a:pt x="861465" y="302791"/>
                  <a:pt x="895909" y="299287"/>
                  <a:pt x="928914" y="290286"/>
                </a:cubicBezTo>
                <a:cubicBezTo>
                  <a:pt x="1259403" y="200152"/>
                  <a:pt x="680290" y="322591"/>
                  <a:pt x="1059543" y="246743"/>
                </a:cubicBezTo>
                <a:cubicBezTo>
                  <a:pt x="1074057" y="237067"/>
                  <a:pt x="1089684" y="228881"/>
                  <a:pt x="1103085" y="217714"/>
                </a:cubicBezTo>
                <a:cubicBezTo>
                  <a:pt x="1118854" y="204573"/>
                  <a:pt x="1129549" y="185558"/>
                  <a:pt x="1146628" y="174172"/>
                </a:cubicBezTo>
                <a:cubicBezTo>
                  <a:pt x="1159358" y="165685"/>
                  <a:pt x="1175657" y="164495"/>
                  <a:pt x="1190171" y="159657"/>
                </a:cubicBezTo>
                <a:cubicBezTo>
                  <a:pt x="1224038" y="164495"/>
                  <a:pt x="1259003" y="164342"/>
                  <a:pt x="1291771" y="174172"/>
                </a:cubicBezTo>
                <a:cubicBezTo>
                  <a:pt x="1308479" y="179184"/>
                  <a:pt x="1319374" y="196115"/>
                  <a:pt x="1335314" y="203200"/>
                </a:cubicBezTo>
                <a:cubicBezTo>
                  <a:pt x="1363276" y="215627"/>
                  <a:pt x="1393371" y="222553"/>
                  <a:pt x="1422400" y="232229"/>
                </a:cubicBezTo>
                <a:cubicBezTo>
                  <a:pt x="1493858" y="256048"/>
                  <a:pt x="1450858" y="244229"/>
                  <a:pt x="1553028" y="261257"/>
                </a:cubicBezTo>
                <a:cubicBezTo>
                  <a:pt x="1707847" y="256419"/>
                  <a:pt x="1862843" y="255580"/>
                  <a:pt x="2017485" y="246743"/>
                </a:cubicBezTo>
                <a:cubicBezTo>
                  <a:pt x="2032759" y="245870"/>
                  <a:pt x="2045729" y="232229"/>
                  <a:pt x="2061028" y="232229"/>
                </a:cubicBezTo>
                <a:cubicBezTo>
                  <a:pt x="2104839" y="232229"/>
                  <a:pt x="2148114" y="241905"/>
                  <a:pt x="2191657" y="246743"/>
                </a:cubicBezTo>
                <a:cubicBezTo>
                  <a:pt x="2301515" y="319981"/>
                  <a:pt x="2254073" y="280130"/>
                  <a:pt x="2336800" y="362857"/>
                </a:cubicBezTo>
                <a:cubicBezTo>
                  <a:pt x="2481943" y="358019"/>
                  <a:pt x="2627601" y="361491"/>
                  <a:pt x="2772228" y="348343"/>
                </a:cubicBezTo>
                <a:cubicBezTo>
                  <a:pt x="2789600" y="346764"/>
                  <a:pt x="2799830" y="326399"/>
                  <a:pt x="2815771" y="319314"/>
                </a:cubicBezTo>
                <a:cubicBezTo>
                  <a:pt x="2843733" y="306887"/>
                  <a:pt x="2873828" y="299962"/>
                  <a:pt x="2902857" y="290286"/>
                </a:cubicBezTo>
                <a:cubicBezTo>
                  <a:pt x="2917371" y="285448"/>
                  <a:pt x="2932716" y="282614"/>
                  <a:pt x="2946400" y="275772"/>
                </a:cubicBezTo>
                <a:cubicBezTo>
                  <a:pt x="3018141" y="239901"/>
                  <a:pt x="2983931" y="253585"/>
                  <a:pt x="3048000" y="232229"/>
                </a:cubicBezTo>
                <a:cubicBezTo>
                  <a:pt x="3067352" y="241905"/>
                  <a:pt x="3089435" y="247406"/>
                  <a:pt x="3106057" y="261257"/>
                </a:cubicBezTo>
                <a:cubicBezTo>
                  <a:pt x="3119458" y="272424"/>
                  <a:pt x="3120293" y="295555"/>
                  <a:pt x="3135085" y="304800"/>
                </a:cubicBezTo>
                <a:cubicBezTo>
                  <a:pt x="3161033" y="321018"/>
                  <a:pt x="3193142" y="324153"/>
                  <a:pt x="3222171" y="333829"/>
                </a:cubicBezTo>
                <a:lnTo>
                  <a:pt x="3309257" y="362857"/>
                </a:lnTo>
                <a:cubicBezTo>
                  <a:pt x="3323771" y="367695"/>
                  <a:pt x="3337576" y="375850"/>
                  <a:pt x="3352800" y="377372"/>
                </a:cubicBezTo>
                <a:lnTo>
                  <a:pt x="3497943" y="391886"/>
                </a:lnTo>
                <a:cubicBezTo>
                  <a:pt x="3681790" y="387048"/>
                  <a:pt x="3865782" y="386120"/>
                  <a:pt x="4049485" y="377372"/>
                </a:cubicBezTo>
                <a:cubicBezTo>
                  <a:pt x="4069411" y="376423"/>
                  <a:pt x="4088436" y="368589"/>
                  <a:pt x="4107543" y="362857"/>
                </a:cubicBezTo>
                <a:cubicBezTo>
                  <a:pt x="4136851" y="354065"/>
                  <a:pt x="4194628" y="333829"/>
                  <a:pt x="4194628" y="333829"/>
                </a:cubicBezTo>
                <a:lnTo>
                  <a:pt x="4325257" y="246743"/>
                </a:lnTo>
                <a:lnTo>
                  <a:pt x="4368800" y="217714"/>
                </a:lnTo>
                <a:lnTo>
                  <a:pt x="4426857" y="130629"/>
                </a:lnTo>
                <a:cubicBezTo>
                  <a:pt x="4451320" y="93934"/>
                  <a:pt x="4461816" y="86463"/>
                  <a:pt x="4470400" y="43543"/>
                </a:cubicBezTo>
                <a:cubicBezTo>
                  <a:pt x="4472298" y="34055"/>
                  <a:pt x="4470400" y="24190"/>
                  <a:pt x="4470400" y="14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286000" y="2066925"/>
            <a:ext cx="22860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276600" y="2143125"/>
            <a:ext cx="12192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   CPU1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362200" y="2143125"/>
            <a:ext cx="5334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CPU0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3581400" y="2676525"/>
            <a:ext cx="9144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InfiniBand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90975" y="238125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 smtClean="0">
                <a:latin typeface="Calibri" pitchFamily="34" charset="0"/>
                <a:cs typeface="Calibri" pitchFamily="34" charset="0"/>
              </a:rPr>
              <a:t>PCIe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3810000" y="2371725"/>
            <a:ext cx="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21" idx="3"/>
            <a:endCxn id="20" idx="1"/>
          </p:cNvCxnSpPr>
          <p:nvPr/>
        </p:nvCxnSpPr>
        <p:spPr bwMode="auto">
          <a:xfrm>
            <a:off x="2895600" y="2257425"/>
            <a:ext cx="381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3962400" y="21336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Proxy</a:t>
            </a:r>
            <a:endParaRPr lang="en-US" sz="1200" b="1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2971800" y="2676525"/>
            <a:ext cx="5334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GPU1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2362200" y="2676525"/>
            <a:ext cx="5334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GPU0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590800" y="2371725"/>
            <a:ext cx="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276600" y="2524125"/>
            <a:ext cx="68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3962400" y="2524125"/>
            <a:ext cx="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3276600" y="2524125"/>
            <a:ext cx="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Kernel Argument Setting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3854"/>
            <a:ext cx="7924800" cy="4572000"/>
          </a:xfrm>
        </p:spPr>
        <p:txBody>
          <a:bodyPr/>
          <a:lstStyle/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Overhead of kernel execution for aligning one pair of sequences (6K letters) with Smith-Waterman 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686800" y="5791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1B2E7-F8C6-904F-87A5-2B1A8A8E22E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3881854"/>
          <a:ext cx="8305798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525"/>
                <a:gridCol w="1300038"/>
                <a:gridCol w="1516711"/>
                <a:gridCol w="1296725"/>
                <a:gridCol w="1447799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Function Name</a:t>
                      </a:r>
                      <a:endParaRPr lang="en-US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Runtime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Local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 GPU</a:t>
                      </a:r>
                      <a:endParaRPr lang="en-US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Runtime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Remote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 GPU</a:t>
                      </a:r>
                      <a:endParaRPr lang="en-US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Overhead</a:t>
                      </a:r>
                      <a:endParaRPr lang="en-US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Number of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Calls</a:t>
                      </a:r>
                      <a:endParaRPr lang="en-US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pitchFamily="34" charset="0"/>
                          <a:cs typeface="Calibri" pitchFamily="34" charset="0"/>
                        </a:rPr>
                        <a:t>clSetKernelArg</a:t>
                      </a:r>
                      <a:endParaRPr lang="en-US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4.33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420.45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416.02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86,028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pitchFamily="34" charset="0"/>
                          <a:cs typeface="Calibri" pitchFamily="34" charset="0"/>
                        </a:rPr>
                        <a:t>clEnqueueNDRangeKernel</a:t>
                      </a:r>
                      <a:endParaRPr lang="en-US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1210.85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1316.92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106.07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12,288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pitchFamily="34" charset="0"/>
                          <a:cs typeface="Calibri" pitchFamily="34" charset="0"/>
                        </a:rPr>
                        <a:t>Total time</a:t>
                      </a:r>
                      <a:endParaRPr lang="en-US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1215.18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1737.37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522.19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467600" y="5482054"/>
            <a:ext cx="122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(Unit: ms)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19800" y="533400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Calibri" pitchFamily="34" charset="0"/>
                <a:cs typeface="Calibri" pitchFamily="34" charset="0"/>
              </a:rPr>
              <a:t>Local node</a:t>
            </a:r>
            <a:endParaRPr lang="en-US" sz="16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03814" y="533400"/>
            <a:ext cx="131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Calibri" pitchFamily="34" charset="0"/>
                <a:cs typeface="Calibri" pitchFamily="34" charset="0"/>
              </a:rPr>
              <a:t>Remote node</a:t>
            </a:r>
            <a:endParaRPr lang="en-US" sz="1600" b="1" i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6553198" y="795754"/>
            <a:ext cx="4" cy="22860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8534400" y="795754"/>
            <a:ext cx="0" cy="22860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553200" y="948154"/>
            <a:ext cx="19812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 flipV="1">
            <a:off x="6553200" y="1176754"/>
            <a:ext cx="19812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6553200" y="1405354"/>
            <a:ext cx="19812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10800000" flipV="1">
            <a:off x="6553200" y="1633954"/>
            <a:ext cx="19812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6553200" y="1862554"/>
            <a:ext cx="19812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10800000" flipV="1">
            <a:off x="6553200" y="2091154"/>
            <a:ext cx="19812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H="1">
            <a:off x="7543800" y="2243555"/>
            <a:ext cx="1" cy="304801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012471" y="959824"/>
            <a:ext cx="1388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clSetKernelArg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()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12471" y="1405354"/>
            <a:ext cx="1388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clSetKernelArg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()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12471" y="1862554"/>
            <a:ext cx="1388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clSetKernelArg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()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5667375" y="2186404"/>
            <a:ext cx="0" cy="3048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553200" y="2548354"/>
            <a:ext cx="1981200" cy="76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0800000" flipV="1">
            <a:off x="6553200" y="2776954"/>
            <a:ext cx="1981200" cy="152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5063620" y="2434054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clEnqueueND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-</a:t>
            </a:r>
          </a:p>
          <a:p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RangeKernel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()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248400" y="586305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42.97%</a:t>
            </a:r>
            <a:endParaRPr lang="en-US" sz="18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0082" y="1416903"/>
            <a:ext cx="480291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a;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cl_mem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  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clCreateBuffer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(…,…);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clSetKernelArg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hFoo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 &amp;a);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clSetKernelArg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hFoo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cl_mem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 &amp;b)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clEnqueueNDRangeKernel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(…,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hFoo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,…);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8687" y="1138654"/>
            <a:ext cx="4373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__kernel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a, __global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*b) {}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5" grpId="0"/>
      <p:bldP spid="36" grpId="0"/>
      <p:bldP spid="37" grpId="0"/>
      <p:bldP spid="41" grpId="0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3716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Kernel Argument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Setting Caching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7924800" cy="4572000"/>
          </a:xfrm>
        </p:spPr>
        <p:txBody>
          <a:bodyPr/>
          <a:lstStyle/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1176"/>
              </a:spcBef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Overhead of functions related to kernel execution for aligning the same pair of sequence 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686800" y="5791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1B2E7-F8C6-904F-87A5-2B1A8A8E22E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3881854"/>
          <a:ext cx="8305798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525"/>
                <a:gridCol w="1300038"/>
                <a:gridCol w="1516711"/>
                <a:gridCol w="1296725"/>
                <a:gridCol w="1447799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Function Name</a:t>
                      </a:r>
                      <a:endParaRPr lang="en-US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Runtime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Local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 GPU</a:t>
                      </a:r>
                      <a:endParaRPr lang="en-US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Runtime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Remote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 GPU</a:t>
                      </a:r>
                      <a:endParaRPr lang="en-US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Overhead</a:t>
                      </a:r>
                      <a:endParaRPr lang="en-US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Number of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Calls</a:t>
                      </a:r>
                      <a:endParaRPr lang="en-US" dirty="0">
                        <a:solidFill>
                          <a:srgbClr val="0070C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pitchFamily="34" charset="0"/>
                          <a:cs typeface="Calibri" pitchFamily="34" charset="0"/>
                        </a:rPr>
                        <a:t>clSetKernelArg</a:t>
                      </a:r>
                      <a:endParaRPr lang="en-US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4.33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4.03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-0.30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86,028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pitchFamily="34" charset="0"/>
                          <a:cs typeface="Calibri" pitchFamily="34" charset="0"/>
                        </a:rPr>
                        <a:t>clEnqueueNDRangeKernel</a:t>
                      </a:r>
                      <a:endParaRPr lang="en-US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1210.85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1344.01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133.71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12,288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pitchFamily="34" charset="0"/>
                          <a:cs typeface="Calibri" pitchFamily="34" charset="0"/>
                        </a:rPr>
                        <a:t>Total time</a:t>
                      </a:r>
                      <a:endParaRPr lang="en-US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1215.18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1348.04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132.71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467600" y="5482054"/>
            <a:ext cx="122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(Unit: ms)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50729" y="381000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Calibri" pitchFamily="34" charset="0"/>
                <a:cs typeface="Calibri" pitchFamily="34" charset="0"/>
              </a:rPr>
              <a:t>Local node</a:t>
            </a:r>
            <a:endParaRPr lang="en-US" sz="16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34743" y="381000"/>
            <a:ext cx="131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Calibri" pitchFamily="34" charset="0"/>
                <a:cs typeface="Calibri" pitchFamily="34" charset="0"/>
              </a:rPr>
              <a:t>Remote node</a:t>
            </a:r>
            <a:endParaRPr lang="en-US" sz="1600" b="1" i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5884127" y="643354"/>
            <a:ext cx="4" cy="22860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7865329" y="643354"/>
            <a:ext cx="0" cy="22860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4343400" y="807424"/>
            <a:ext cx="1388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clSetKernelArg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()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43400" y="1252954"/>
            <a:ext cx="1388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clSetKernelArg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()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43400" y="1710154"/>
            <a:ext cx="1388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clSetKernelArg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()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4998304" y="2034004"/>
            <a:ext cx="0" cy="3048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5884129" y="2281654"/>
            <a:ext cx="1981200" cy="76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0800000" flipV="1">
            <a:off x="5884129" y="2624554"/>
            <a:ext cx="1981200" cy="152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4394549" y="2281654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clEnqueueND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-</a:t>
            </a:r>
          </a:p>
          <a:p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RangeKernel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()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48400" y="58630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10.92%</a:t>
            </a:r>
            <a:endParaRPr lang="en-US" sz="18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5141665" y="1356469"/>
            <a:ext cx="1684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Store arguments locally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5884129" y="2434054"/>
            <a:ext cx="19812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5" grpId="0"/>
      <p:bldP spid="36" grpId="0"/>
      <p:bldP spid="37" grpId="0"/>
      <p:bldP spid="41" grpId="0"/>
      <p:bldP spid="42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010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Motivation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848600" cy="457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GPUs are widely used as accelerators for scientific computation</a:t>
            </a:r>
          </a:p>
          <a:p>
            <a:pPr lvl="1"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Many applications are 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parallelized on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GPUs</a:t>
            </a:r>
          </a:p>
          <a:p>
            <a:pPr lvl="1" eaLnBrk="1" hangingPunct="1"/>
            <a:r>
              <a:rPr lang="en-US" dirty="0" smtClean="0"/>
              <a:t>Speedup is reported compared to execution on CPUs</a:t>
            </a:r>
          </a:p>
          <a:p>
            <a:pPr lvl="1" eaLnBrk="1" hangingPunct="1"/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5791200"/>
            <a:ext cx="457200" cy="457200"/>
          </a:xfrm>
        </p:spPr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7673" y="2590800"/>
            <a:ext cx="1672727" cy="155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2590800"/>
            <a:ext cx="1663330" cy="155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2590800"/>
            <a:ext cx="1653933" cy="155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7673" y="4495800"/>
            <a:ext cx="1672727" cy="155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10000" y="4495800"/>
            <a:ext cx="1654502" cy="155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96000" y="4495800"/>
            <a:ext cx="1663330" cy="155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Outline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Motivation and Contributions</a:t>
            </a:r>
            <a:endParaRPr lang="en-US" i="1" dirty="0" smtClean="0">
              <a:solidFill>
                <a:schemeClr val="bg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Related Work </a:t>
            </a:r>
          </a:p>
          <a:p>
            <a:pPr eaLnBrk="1" hangingPunct="1">
              <a:lnSpc>
                <a:spcPct val="150000"/>
              </a:lnSpc>
            </a:pP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VOCL Framework</a:t>
            </a:r>
          </a:p>
          <a:p>
            <a:pPr eaLnBrk="1" hangingPunct="1">
              <a:lnSpc>
                <a:spcPct val="150000"/>
              </a:lnSpc>
            </a:pP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VOCL Optimization</a:t>
            </a:r>
          </a:p>
          <a:p>
            <a:pPr eaLnBrk="1" hangingPunct="1">
              <a:lnSpc>
                <a:spcPct val="150000"/>
              </a:lnSpc>
            </a:pPr>
            <a:r>
              <a:rPr lang="en-US" i="1" dirty="0" smtClean="0">
                <a:latin typeface="Calibri" pitchFamily="34" charset="0"/>
                <a:cs typeface="Calibri" pitchFamily="34" charset="0"/>
              </a:rPr>
              <a:t>Experimental Results</a:t>
            </a:r>
          </a:p>
          <a:p>
            <a:pPr eaLnBrk="1" hangingPunct="1">
              <a:lnSpc>
                <a:spcPct val="150000"/>
              </a:lnSpc>
            </a:pPr>
            <a:r>
              <a:rPr lang="en-US" i="1" dirty="0" smtClean="0">
                <a:latin typeface="Calibri" pitchFamily="34" charset="0"/>
                <a:cs typeface="Calibri" pitchFamily="34" charset="0"/>
              </a:rPr>
              <a:t>Conclusion &amp;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5791200"/>
            <a:ext cx="457200" cy="457200"/>
          </a:xfrm>
        </p:spPr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Evaluation via Application Kernels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Three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application kernels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Matrix multiplication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Matrix transpose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Smith-Waterman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Program execution time</a:t>
            </a:r>
          </a:p>
          <a:p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Relative overhead </a:t>
            </a:r>
          </a:p>
          <a:p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Relationship to time percentage of kernel execution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686800" y="5791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1B2E7-F8C6-904F-87A5-2B1A8A8E22E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3429000"/>
            <a:ext cx="2762738" cy="533400"/>
          </a:xfrm>
          <a:prstGeom prst="rect">
            <a:avLst/>
          </a:prstGeom>
          <a:noFill/>
        </p:spPr>
      </p:pic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4648200"/>
            <a:ext cx="3505200" cy="6096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4800600" y="1828800"/>
            <a:ext cx="10668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953000" y="1905000"/>
            <a:ext cx="7620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CPU0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4876800" y="2438400"/>
            <a:ext cx="9144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InfiniBand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0600" y="213360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 smtClean="0">
                <a:latin typeface="Calibri" pitchFamily="34" charset="0"/>
                <a:cs typeface="Calibri" pitchFamily="34" charset="0"/>
              </a:rPr>
              <a:t>PCIe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5" name="Straight Connector 14"/>
          <p:cNvCxnSpPr>
            <a:endCxn id="13" idx="0"/>
          </p:cNvCxnSpPr>
          <p:nvPr/>
        </p:nvCxnSpPr>
        <p:spPr bwMode="auto">
          <a:xfrm>
            <a:off x="5334000" y="2133600"/>
            <a:ext cx="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334000" y="1895475"/>
            <a:ext cx="441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App</a:t>
            </a:r>
            <a:endParaRPr lang="en-US" sz="1200" b="1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5334000" y="2667000"/>
            <a:ext cx="2452914" cy="228600"/>
          </a:xfrm>
          <a:custGeom>
            <a:avLst/>
            <a:gdLst>
              <a:gd name="connsiteX0" fmla="*/ 0 w 4472298"/>
              <a:gd name="connsiteY0" fmla="*/ 0 h 391886"/>
              <a:gd name="connsiteX1" fmla="*/ 43543 w 4472298"/>
              <a:gd name="connsiteY1" fmla="*/ 43543 h 391886"/>
              <a:gd name="connsiteX2" fmla="*/ 101600 w 4472298"/>
              <a:gd name="connsiteY2" fmla="*/ 130629 h 391886"/>
              <a:gd name="connsiteX3" fmla="*/ 130628 w 4472298"/>
              <a:gd name="connsiteY3" fmla="*/ 174172 h 391886"/>
              <a:gd name="connsiteX4" fmla="*/ 174171 w 4472298"/>
              <a:gd name="connsiteY4" fmla="*/ 217714 h 391886"/>
              <a:gd name="connsiteX5" fmla="*/ 261257 w 4472298"/>
              <a:gd name="connsiteY5" fmla="*/ 275772 h 391886"/>
              <a:gd name="connsiteX6" fmla="*/ 304800 w 4472298"/>
              <a:gd name="connsiteY6" fmla="*/ 290286 h 391886"/>
              <a:gd name="connsiteX7" fmla="*/ 435428 w 4472298"/>
              <a:gd name="connsiteY7" fmla="*/ 319314 h 391886"/>
              <a:gd name="connsiteX8" fmla="*/ 827314 w 4472298"/>
              <a:gd name="connsiteY8" fmla="*/ 304800 h 391886"/>
              <a:gd name="connsiteX9" fmla="*/ 928914 w 4472298"/>
              <a:gd name="connsiteY9" fmla="*/ 290286 h 391886"/>
              <a:gd name="connsiteX10" fmla="*/ 1059543 w 4472298"/>
              <a:gd name="connsiteY10" fmla="*/ 246743 h 391886"/>
              <a:gd name="connsiteX11" fmla="*/ 1103085 w 4472298"/>
              <a:gd name="connsiteY11" fmla="*/ 217714 h 391886"/>
              <a:gd name="connsiteX12" fmla="*/ 1146628 w 4472298"/>
              <a:gd name="connsiteY12" fmla="*/ 174172 h 391886"/>
              <a:gd name="connsiteX13" fmla="*/ 1190171 w 4472298"/>
              <a:gd name="connsiteY13" fmla="*/ 159657 h 391886"/>
              <a:gd name="connsiteX14" fmla="*/ 1291771 w 4472298"/>
              <a:gd name="connsiteY14" fmla="*/ 174172 h 391886"/>
              <a:gd name="connsiteX15" fmla="*/ 1335314 w 4472298"/>
              <a:gd name="connsiteY15" fmla="*/ 203200 h 391886"/>
              <a:gd name="connsiteX16" fmla="*/ 1422400 w 4472298"/>
              <a:gd name="connsiteY16" fmla="*/ 232229 h 391886"/>
              <a:gd name="connsiteX17" fmla="*/ 1553028 w 4472298"/>
              <a:gd name="connsiteY17" fmla="*/ 261257 h 391886"/>
              <a:gd name="connsiteX18" fmla="*/ 2017485 w 4472298"/>
              <a:gd name="connsiteY18" fmla="*/ 246743 h 391886"/>
              <a:gd name="connsiteX19" fmla="*/ 2061028 w 4472298"/>
              <a:gd name="connsiteY19" fmla="*/ 232229 h 391886"/>
              <a:gd name="connsiteX20" fmla="*/ 2191657 w 4472298"/>
              <a:gd name="connsiteY20" fmla="*/ 246743 h 391886"/>
              <a:gd name="connsiteX21" fmla="*/ 2336800 w 4472298"/>
              <a:gd name="connsiteY21" fmla="*/ 362857 h 391886"/>
              <a:gd name="connsiteX22" fmla="*/ 2772228 w 4472298"/>
              <a:gd name="connsiteY22" fmla="*/ 348343 h 391886"/>
              <a:gd name="connsiteX23" fmla="*/ 2815771 w 4472298"/>
              <a:gd name="connsiteY23" fmla="*/ 319314 h 391886"/>
              <a:gd name="connsiteX24" fmla="*/ 2902857 w 4472298"/>
              <a:gd name="connsiteY24" fmla="*/ 290286 h 391886"/>
              <a:gd name="connsiteX25" fmla="*/ 2946400 w 4472298"/>
              <a:gd name="connsiteY25" fmla="*/ 275772 h 391886"/>
              <a:gd name="connsiteX26" fmla="*/ 3048000 w 4472298"/>
              <a:gd name="connsiteY26" fmla="*/ 232229 h 391886"/>
              <a:gd name="connsiteX27" fmla="*/ 3106057 w 4472298"/>
              <a:gd name="connsiteY27" fmla="*/ 261257 h 391886"/>
              <a:gd name="connsiteX28" fmla="*/ 3135085 w 4472298"/>
              <a:gd name="connsiteY28" fmla="*/ 304800 h 391886"/>
              <a:gd name="connsiteX29" fmla="*/ 3222171 w 4472298"/>
              <a:gd name="connsiteY29" fmla="*/ 333829 h 391886"/>
              <a:gd name="connsiteX30" fmla="*/ 3309257 w 4472298"/>
              <a:gd name="connsiteY30" fmla="*/ 362857 h 391886"/>
              <a:gd name="connsiteX31" fmla="*/ 3352800 w 4472298"/>
              <a:gd name="connsiteY31" fmla="*/ 377372 h 391886"/>
              <a:gd name="connsiteX32" fmla="*/ 3497943 w 4472298"/>
              <a:gd name="connsiteY32" fmla="*/ 391886 h 391886"/>
              <a:gd name="connsiteX33" fmla="*/ 4049485 w 4472298"/>
              <a:gd name="connsiteY33" fmla="*/ 377372 h 391886"/>
              <a:gd name="connsiteX34" fmla="*/ 4107543 w 4472298"/>
              <a:gd name="connsiteY34" fmla="*/ 362857 h 391886"/>
              <a:gd name="connsiteX35" fmla="*/ 4194628 w 4472298"/>
              <a:gd name="connsiteY35" fmla="*/ 333829 h 391886"/>
              <a:gd name="connsiteX36" fmla="*/ 4325257 w 4472298"/>
              <a:gd name="connsiteY36" fmla="*/ 246743 h 391886"/>
              <a:gd name="connsiteX37" fmla="*/ 4368800 w 4472298"/>
              <a:gd name="connsiteY37" fmla="*/ 217714 h 391886"/>
              <a:gd name="connsiteX38" fmla="*/ 4426857 w 4472298"/>
              <a:gd name="connsiteY38" fmla="*/ 130629 h 391886"/>
              <a:gd name="connsiteX39" fmla="*/ 4470400 w 4472298"/>
              <a:gd name="connsiteY39" fmla="*/ 43543 h 391886"/>
              <a:gd name="connsiteX40" fmla="*/ 4470400 w 4472298"/>
              <a:gd name="connsiteY40" fmla="*/ 14514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472298" h="391886">
                <a:moveTo>
                  <a:pt x="0" y="0"/>
                </a:moveTo>
                <a:cubicBezTo>
                  <a:pt x="14514" y="14514"/>
                  <a:pt x="30941" y="27340"/>
                  <a:pt x="43543" y="43543"/>
                </a:cubicBezTo>
                <a:cubicBezTo>
                  <a:pt x="64962" y="71082"/>
                  <a:pt x="82248" y="101600"/>
                  <a:pt x="101600" y="130629"/>
                </a:cubicBezTo>
                <a:cubicBezTo>
                  <a:pt x="111276" y="145143"/>
                  <a:pt x="118293" y="161837"/>
                  <a:pt x="130628" y="174172"/>
                </a:cubicBezTo>
                <a:cubicBezTo>
                  <a:pt x="145142" y="188686"/>
                  <a:pt x="157969" y="205112"/>
                  <a:pt x="174171" y="217714"/>
                </a:cubicBezTo>
                <a:cubicBezTo>
                  <a:pt x="201710" y="239133"/>
                  <a:pt x="228159" y="264740"/>
                  <a:pt x="261257" y="275772"/>
                </a:cubicBezTo>
                <a:cubicBezTo>
                  <a:pt x="275771" y="280610"/>
                  <a:pt x="290089" y="286083"/>
                  <a:pt x="304800" y="290286"/>
                </a:cubicBezTo>
                <a:cubicBezTo>
                  <a:pt x="352628" y="303951"/>
                  <a:pt x="385545" y="309337"/>
                  <a:pt x="435428" y="319314"/>
                </a:cubicBezTo>
                <a:cubicBezTo>
                  <a:pt x="566057" y="314476"/>
                  <a:pt x="696821" y="312476"/>
                  <a:pt x="827314" y="304800"/>
                </a:cubicBezTo>
                <a:cubicBezTo>
                  <a:pt x="861465" y="302791"/>
                  <a:pt x="895909" y="299287"/>
                  <a:pt x="928914" y="290286"/>
                </a:cubicBezTo>
                <a:cubicBezTo>
                  <a:pt x="1259403" y="200152"/>
                  <a:pt x="680290" y="322591"/>
                  <a:pt x="1059543" y="246743"/>
                </a:cubicBezTo>
                <a:cubicBezTo>
                  <a:pt x="1074057" y="237067"/>
                  <a:pt x="1089684" y="228881"/>
                  <a:pt x="1103085" y="217714"/>
                </a:cubicBezTo>
                <a:cubicBezTo>
                  <a:pt x="1118854" y="204573"/>
                  <a:pt x="1129549" y="185558"/>
                  <a:pt x="1146628" y="174172"/>
                </a:cubicBezTo>
                <a:cubicBezTo>
                  <a:pt x="1159358" y="165685"/>
                  <a:pt x="1175657" y="164495"/>
                  <a:pt x="1190171" y="159657"/>
                </a:cubicBezTo>
                <a:cubicBezTo>
                  <a:pt x="1224038" y="164495"/>
                  <a:pt x="1259003" y="164342"/>
                  <a:pt x="1291771" y="174172"/>
                </a:cubicBezTo>
                <a:cubicBezTo>
                  <a:pt x="1308479" y="179184"/>
                  <a:pt x="1319374" y="196115"/>
                  <a:pt x="1335314" y="203200"/>
                </a:cubicBezTo>
                <a:cubicBezTo>
                  <a:pt x="1363276" y="215627"/>
                  <a:pt x="1393371" y="222553"/>
                  <a:pt x="1422400" y="232229"/>
                </a:cubicBezTo>
                <a:cubicBezTo>
                  <a:pt x="1493858" y="256048"/>
                  <a:pt x="1450858" y="244229"/>
                  <a:pt x="1553028" y="261257"/>
                </a:cubicBezTo>
                <a:cubicBezTo>
                  <a:pt x="1707847" y="256419"/>
                  <a:pt x="1862843" y="255580"/>
                  <a:pt x="2017485" y="246743"/>
                </a:cubicBezTo>
                <a:cubicBezTo>
                  <a:pt x="2032759" y="245870"/>
                  <a:pt x="2045729" y="232229"/>
                  <a:pt x="2061028" y="232229"/>
                </a:cubicBezTo>
                <a:cubicBezTo>
                  <a:pt x="2104839" y="232229"/>
                  <a:pt x="2148114" y="241905"/>
                  <a:pt x="2191657" y="246743"/>
                </a:cubicBezTo>
                <a:cubicBezTo>
                  <a:pt x="2301515" y="319981"/>
                  <a:pt x="2254073" y="280130"/>
                  <a:pt x="2336800" y="362857"/>
                </a:cubicBezTo>
                <a:cubicBezTo>
                  <a:pt x="2481943" y="358019"/>
                  <a:pt x="2627601" y="361491"/>
                  <a:pt x="2772228" y="348343"/>
                </a:cubicBezTo>
                <a:cubicBezTo>
                  <a:pt x="2789600" y="346764"/>
                  <a:pt x="2799830" y="326399"/>
                  <a:pt x="2815771" y="319314"/>
                </a:cubicBezTo>
                <a:cubicBezTo>
                  <a:pt x="2843733" y="306887"/>
                  <a:pt x="2873828" y="299962"/>
                  <a:pt x="2902857" y="290286"/>
                </a:cubicBezTo>
                <a:cubicBezTo>
                  <a:pt x="2917371" y="285448"/>
                  <a:pt x="2932716" y="282614"/>
                  <a:pt x="2946400" y="275772"/>
                </a:cubicBezTo>
                <a:cubicBezTo>
                  <a:pt x="3018141" y="239901"/>
                  <a:pt x="2983931" y="253585"/>
                  <a:pt x="3048000" y="232229"/>
                </a:cubicBezTo>
                <a:cubicBezTo>
                  <a:pt x="3067352" y="241905"/>
                  <a:pt x="3089435" y="247406"/>
                  <a:pt x="3106057" y="261257"/>
                </a:cubicBezTo>
                <a:cubicBezTo>
                  <a:pt x="3119458" y="272424"/>
                  <a:pt x="3120293" y="295555"/>
                  <a:pt x="3135085" y="304800"/>
                </a:cubicBezTo>
                <a:cubicBezTo>
                  <a:pt x="3161033" y="321018"/>
                  <a:pt x="3193142" y="324153"/>
                  <a:pt x="3222171" y="333829"/>
                </a:cubicBezTo>
                <a:lnTo>
                  <a:pt x="3309257" y="362857"/>
                </a:lnTo>
                <a:cubicBezTo>
                  <a:pt x="3323771" y="367695"/>
                  <a:pt x="3337576" y="375850"/>
                  <a:pt x="3352800" y="377372"/>
                </a:cubicBezTo>
                <a:lnTo>
                  <a:pt x="3497943" y="391886"/>
                </a:lnTo>
                <a:cubicBezTo>
                  <a:pt x="3681790" y="387048"/>
                  <a:pt x="3865782" y="386120"/>
                  <a:pt x="4049485" y="377372"/>
                </a:cubicBezTo>
                <a:cubicBezTo>
                  <a:pt x="4069411" y="376423"/>
                  <a:pt x="4088436" y="368589"/>
                  <a:pt x="4107543" y="362857"/>
                </a:cubicBezTo>
                <a:cubicBezTo>
                  <a:pt x="4136851" y="354065"/>
                  <a:pt x="4194628" y="333829"/>
                  <a:pt x="4194628" y="333829"/>
                </a:cubicBezTo>
                <a:lnTo>
                  <a:pt x="4325257" y="246743"/>
                </a:lnTo>
                <a:lnTo>
                  <a:pt x="4368800" y="217714"/>
                </a:lnTo>
                <a:lnTo>
                  <a:pt x="4426857" y="130629"/>
                </a:lnTo>
                <a:cubicBezTo>
                  <a:pt x="4451320" y="93934"/>
                  <a:pt x="4461816" y="86463"/>
                  <a:pt x="4470400" y="43543"/>
                </a:cubicBezTo>
                <a:cubicBezTo>
                  <a:pt x="4472298" y="34055"/>
                  <a:pt x="4470400" y="24190"/>
                  <a:pt x="4470400" y="14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324600" y="1828800"/>
            <a:ext cx="17526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583220" y="1905000"/>
            <a:ext cx="12192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   CPU1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7086600" y="2438400"/>
            <a:ext cx="9144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InfiniBand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96175" y="2143125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 smtClean="0">
                <a:latin typeface="Calibri" pitchFamily="34" charset="0"/>
                <a:cs typeface="Calibri" pitchFamily="34" charset="0"/>
              </a:rPr>
              <a:t>PCIe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7315200" y="2133600"/>
            <a:ext cx="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7269020" y="1895475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Proxy</a:t>
            </a:r>
            <a:endParaRPr lang="en-US" sz="1200" b="1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477000" y="2438400"/>
            <a:ext cx="5334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GPU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6781800" y="2286000"/>
            <a:ext cx="68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7467600" y="2286000"/>
            <a:ext cx="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6781800" y="2286000"/>
            <a:ext cx="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Matrix Multiplication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4953000" y="914400"/>
          <a:ext cx="4038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86800" y="5791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1B2E7-F8C6-904F-87A5-2B1A8A8E22E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304800" y="2895600"/>
          <a:ext cx="52578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72200" y="3124200"/>
            <a:ext cx="2462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Time percentage of kernel execution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5895201"/>
            <a:ext cx="328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Kernel execution time and performance overhead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1044714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Multiple problem instances are issued consecutively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1752600"/>
            <a:ext cx="28809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clEnqueueWriteBuffer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clEnqueueNDRangeKernel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clEnqueueReadBuffer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clFinish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72200" y="457200"/>
            <a:ext cx="2362200" cy="4108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 bwMode="auto">
          <a:xfrm>
            <a:off x="5715000" y="3962400"/>
            <a:ext cx="10668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867400" y="4038600"/>
            <a:ext cx="7620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CPU0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791200" y="4572000"/>
            <a:ext cx="9144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InfiniBand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5000" y="426720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 smtClean="0">
                <a:latin typeface="Calibri" pitchFamily="34" charset="0"/>
                <a:cs typeface="Calibri" pitchFamily="34" charset="0"/>
              </a:rPr>
              <a:t>PCIe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" name="Straight Connector 16"/>
          <p:cNvCxnSpPr>
            <a:endCxn id="15" idx="0"/>
          </p:cNvCxnSpPr>
          <p:nvPr/>
        </p:nvCxnSpPr>
        <p:spPr bwMode="auto">
          <a:xfrm>
            <a:off x="6248400" y="4267200"/>
            <a:ext cx="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248400" y="4029075"/>
            <a:ext cx="441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App</a:t>
            </a:r>
            <a:endParaRPr lang="en-US" sz="1200" b="1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6248400" y="4800600"/>
            <a:ext cx="2452914" cy="228600"/>
          </a:xfrm>
          <a:custGeom>
            <a:avLst/>
            <a:gdLst>
              <a:gd name="connsiteX0" fmla="*/ 0 w 4472298"/>
              <a:gd name="connsiteY0" fmla="*/ 0 h 391886"/>
              <a:gd name="connsiteX1" fmla="*/ 43543 w 4472298"/>
              <a:gd name="connsiteY1" fmla="*/ 43543 h 391886"/>
              <a:gd name="connsiteX2" fmla="*/ 101600 w 4472298"/>
              <a:gd name="connsiteY2" fmla="*/ 130629 h 391886"/>
              <a:gd name="connsiteX3" fmla="*/ 130628 w 4472298"/>
              <a:gd name="connsiteY3" fmla="*/ 174172 h 391886"/>
              <a:gd name="connsiteX4" fmla="*/ 174171 w 4472298"/>
              <a:gd name="connsiteY4" fmla="*/ 217714 h 391886"/>
              <a:gd name="connsiteX5" fmla="*/ 261257 w 4472298"/>
              <a:gd name="connsiteY5" fmla="*/ 275772 h 391886"/>
              <a:gd name="connsiteX6" fmla="*/ 304800 w 4472298"/>
              <a:gd name="connsiteY6" fmla="*/ 290286 h 391886"/>
              <a:gd name="connsiteX7" fmla="*/ 435428 w 4472298"/>
              <a:gd name="connsiteY7" fmla="*/ 319314 h 391886"/>
              <a:gd name="connsiteX8" fmla="*/ 827314 w 4472298"/>
              <a:gd name="connsiteY8" fmla="*/ 304800 h 391886"/>
              <a:gd name="connsiteX9" fmla="*/ 928914 w 4472298"/>
              <a:gd name="connsiteY9" fmla="*/ 290286 h 391886"/>
              <a:gd name="connsiteX10" fmla="*/ 1059543 w 4472298"/>
              <a:gd name="connsiteY10" fmla="*/ 246743 h 391886"/>
              <a:gd name="connsiteX11" fmla="*/ 1103085 w 4472298"/>
              <a:gd name="connsiteY11" fmla="*/ 217714 h 391886"/>
              <a:gd name="connsiteX12" fmla="*/ 1146628 w 4472298"/>
              <a:gd name="connsiteY12" fmla="*/ 174172 h 391886"/>
              <a:gd name="connsiteX13" fmla="*/ 1190171 w 4472298"/>
              <a:gd name="connsiteY13" fmla="*/ 159657 h 391886"/>
              <a:gd name="connsiteX14" fmla="*/ 1291771 w 4472298"/>
              <a:gd name="connsiteY14" fmla="*/ 174172 h 391886"/>
              <a:gd name="connsiteX15" fmla="*/ 1335314 w 4472298"/>
              <a:gd name="connsiteY15" fmla="*/ 203200 h 391886"/>
              <a:gd name="connsiteX16" fmla="*/ 1422400 w 4472298"/>
              <a:gd name="connsiteY16" fmla="*/ 232229 h 391886"/>
              <a:gd name="connsiteX17" fmla="*/ 1553028 w 4472298"/>
              <a:gd name="connsiteY17" fmla="*/ 261257 h 391886"/>
              <a:gd name="connsiteX18" fmla="*/ 2017485 w 4472298"/>
              <a:gd name="connsiteY18" fmla="*/ 246743 h 391886"/>
              <a:gd name="connsiteX19" fmla="*/ 2061028 w 4472298"/>
              <a:gd name="connsiteY19" fmla="*/ 232229 h 391886"/>
              <a:gd name="connsiteX20" fmla="*/ 2191657 w 4472298"/>
              <a:gd name="connsiteY20" fmla="*/ 246743 h 391886"/>
              <a:gd name="connsiteX21" fmla="*/ 2336800 w 4472298"/>
              <a:gd name="connsiteY21" fmla="*/ 362857 h 391886"/>
              <a:gd name="connsiteX22" fmla="*/ 2772228 w 4472298"/>
              <a:gd name="connsiteY22" fmla="*/ 348343 h 391886"/>
              <a:gd name="connsiteX23" fmla="*/ 2815771 w 4472298"/>
              <a:gd name="connsiteY23" fmla="*/ 319314 h 391886"/>
              <a:gd name="connsiteX24" fmla="*/ 2902857 w 4472298"/>
              <a:gd name="connsiteY24" fmla="*/ 290286 h 391886"/>
              <a:gd name="connsiteX25" fmla="*/ 2946400 w 4472298"/>
              <a:gd name="connsiteY25" fmla="*/ 275772 h 391886"/>
              <a:gd name="connsiteX26" fmla="*/ 3048000 w 4472298"/>
              <a:gd name="connsiteY26" fmla="*/ 232229 h 391886"/>
              <a:gd name="connsiteX27" fmla="*/ 3106057 w 4472298"/>
              <a:gd name="connsiteY27" fmla="*/ 261257 h 391886"/>
              <a:gd name="connsiteX28" fmla="*/ 3135085 w 4472298"/>
              <a:gd name="connsiteY28" fmla="*/ 304800 h 391886"/>
              <a:gd name="connsiteX29" fmla="*/ 3222171 w 4472298"/>
              <a:gd name="connsiteY29" fmla="*/ 333829 h 391886"/>
              <a:gd name="connsiteX30" fmla="*/ 3309257 w 4472298"/>
              <a:gd name="connsiteY30" fmla="*/ 362857 h 391886"/>
              <a:gd name="connsiteX31" fmla="*/ 3352800 w 4472298"/>
              <a:gd name="connsiteY31" fmla="*/ 377372 h 391886"/>
              <a:gd name="connsiteX32" fmla="*/ 3497943 w 4472298"/>
              <a:gd name="connsiteY32" fmla="*/ 391886 h 391886"/>
              <a:gd name="connsiteX33" fmla="*/ 4049485 w 4472298"/>
              <a:gd name="connsiteY33" fmla="*/ 377372 h 391886"/>
              <a:gd name="connsiteX34" fmla="*/ 4107543 w 4472298"/>
              <a:gd name="connsiteY34" fmla="*/ 362857 h 391886"/>
              <a:gd name="connsiteX35" fmla="*/ 4194628 w 4472298"/>
              <a:gd name="connsiteY35" fmla="*/ 333829 h 391886"/>
              <a:gd name="connsiteX36" fmla="*/ 4325257 w 4472298"/>
              <a:gd name="connsiteY36" fmla="*/ 246743 h 391886"/>
              <a:gd name="connsiteX37" fmla="*/ 4368800 w 4472298"/>
              <a:gd name="connsiteY37" fmla="*/ 217714 h 391886"/>
              <a:gd name="connsiteX38" fmla="*/ 4426857 w 4472298"/>
              <a:gd name="connsiteY38" fmla="*/ 130629 h 391886"/>
              <a:gd name="connsiteX39" fmla="*/ 4470400 w 4472298"/>
              <a:gd name="connsiteY39" fmla="*/ 43543 h 391886"/>
              <a:gd name="connsiteX40" fmla="*/ 4470400 w 4472298"/>
              <a:gd name="connsiteY40" fmla="*/ 14514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472298" h="391886">
                <a:moveTo>
                  <a:pt x="0" y="0"/>
                </a:moveTo>
                <a:cubicBezTo>
                  <a:pt x="14514" y="14514"/>
                  <a:pt x="30941" y="27340"/>
                  <a:pt x="43543" y="43543"/>
                </a:cubicBezTo>
                <a:cubicBezTo>
                  <a:pt x="64962" y="71082"/>
                  <a:pt x="82248" y="101600"/>
                  <a:pt x="101600" y="130629"/>
                </a:cubicBezTo>
                <a:cubicBezTo>
                  <a:pt x="111276" y="145143"/>
                  <a:pt x="118293" y="161837"/>
                  <a:pt x="130628" y="174172"/>
                </a:cubicBezTo>
                <a:cubicBezTo>
                  <a:pt x="145142" y="188686"/>
                  <a:pt x="157969" y="205112"/>
                  <a:pt x="174171" y="217714"/>
                </a:cubicBezTo>
                <a:cubicBezTo>
                  <a:pt x="201710" y="239133"/>
                  <a:pt x="228159" y="264740"/>
                  <a:pt x="261257" y="275772"/>
                </a:cubicBezTo>
                <a:cubicBezTo>
                  <a:pt x="275771" y="280610"/>
                  <a:pt x="290089" y="286083"/>
                  <a:pt x="304800" y="290286"/>
                </a:cubicBezTo>
                <a:cubicBezTo>
                  <a:pt x="352628" y="303951"/>
                  <a:pt x="385545" y="309337"/>
                  <a:pt x="435428" y="319314"/>
                </a:cubicBezTo>
                <a:cubicBezTo>
                  <a:pt x="566057" y="314476"/>
                  <a:pt x="696821" y="312476"/>
                  <a:pt x="827314" y="304800"/>
                </a:cubicBezTo>
                <a:cubicBezTo>
                  <a:pt x="861465" y="302791"/>
                  <a:pt x="895909" y="299287"/>
                  <a:pt x="928914" y="290286"/>
                </a:cubicBezTo>
                <a:cubicBezTo>
                  <a:pt x="1259403" y="200152"/>
                  <a:pt x="680290" y="322591"/>
                  <a:pt x="1059543" y="246743"/>
                </a:cubicBezTo>
                <a:cubicBezTo>
                  <a:pt x="1074057" y="237067"/>
                  <a:pt x="1089684" y="228881"/>
                  <a:pt x="1103085" y="217714"/>
                </a:cubicBezTo>
                <a:cubicBezTo>
                  <a:pt x="1118854" y="204573"/>
                  <a:pt x="1129549" y="185558"/>
                  <a:pt x="1146628" y="174172"/>
                </a:cubicBezTo>
                <a:cubicBezTo>
                  <a:pt x="1159358" y="165685"/>
                  <a:pt x="1175657" y="164495"/>
                  <a:pt x="1190171" y="159657"/>
                </a:cubicBezTo>
                <a:cubicBezTo>
                  <a:pt x="1224038" y="164495"/>
                  <a:pt x="1259003" y="164342"/>
                  <a:pt x="1291771" y="174172"/>
                </a:cubicBezTo>
                <a:cubicBezTo>
                  <a:pt x="1308479" y="179184"/>
                  <a:pt x="1319374" y="196115"/>
                  <a:pt x="1335314" y="203200"/>
                </a:cubicBezTo>
                <a:cubicBezTo>
                  <a:pt x="1363276" y="215627"/>
                  <a:pt x="1393371" y="222553"/>
                  <a:pt x="1422400" y="232229"/>
                </a:cubicBezTo>
                <a:cubicBezTo>
                  <a:pt x="1493858" y="256048"/>
                  <a:pt x="1450858" y="244229"/>
                  <a:pt x="1553028" y="261257"/>
                </a:cubicBezTo>
                <a:cubicBezTo>
                  <a:pt x="1707847" y="256419"/>
                  <a:pt x="1862843" y="255580"/>
                  <a:pt x="2017485" y="246743"/>
                </a:cubicBezTo>
                <a:cubicBezTo>
                  <a:pt x="2032759" y="245870"/>
                  <a:pt x="2045729" y="232229"/>
                  <a:pt x="2061028" y="232229"/>
                </a:cubicBezTo>
                <a:cubicBezTo>
                  <a:pt x="2104839" y="232229"/>
                  <a:pt x="2148114" y="241905"/>
                  <a:pt x="2191657" y="246743"/>
                </a:cubicBezTo>
                <a:cubicBezTo>
                  <a:pt x="2301515" y="319981"/>
                  <a:pt x="2254073" y="280130"/>
                  <a:pt x="2336800" y="362857"/>
                </a:cubicBezTo>
                <a:cubicBezTo>
                  <a:pt x="2481943" y="358019"/>
                  <a:pt x="2627601" y="361491"/>
                  <a:pt x="2772228" y="348343"/>
                </a:cubicBezTo>
                <a:cubicBezTo>
                  <a:pt x="2789600" y="346764"/>
                  <a:pt x="2799830" y="326399"/>
                  <a:pt x="2815771" y="319314"/>
                </a:cubicBezTo>
                <a:cubicBezTo>
                  <a:pt x="2843733" y="306887"/>
                  <a:pt x="2873828" y="299962"/>
                  <a:pt x="2902857" y="290286"/>
                </a:cubicBezTo>
                <a:cubicBezTo>
                  <a:pt x="2917371" y="285448"/>
                  <a:pt x="2932716" y="282614"/>
                  <a:pt x="2946400" y="275772"/>
                </a:cubicBezTo>
                <a:cubicBezTo>
                  <a:pt x="3018141" y="239901"/>
                  <a:pt x="2983931" y="253585"/>
                  <a:pt x="3048000" y="232229"/>
                </a:cubicBezTo>
                <a:cubicBezTo>
                  <a:pt x="3067352" y="241905"/>
                  <a:pt x="3089435" y="247406"/>
                  <a:pt x="3106057" y="261257"/>
                </a:cubicBezTo>
                <a:cubicBezTo>
                  <a:pt x="3119458" y="272424"/>
                  <a:pt x="3120293" y="295555"/>
                  <a:pt x="3135085" y="304800"/>
                </a:cubicBezTo>
                <a:cubicBezTo>
                  <a:pt x="3161033" y="321018"/>
                  <a:pt x="3193142" y="324153"/>
                  <a:pt x="3222171" y="333829"/>
                </a:cubicBezTo>
                <a:lnTo>
                  <a:pt x="3309257" y="362857"/>
                </a:lnTo>
                <a:cubicBezTo>
                  <a:pt x="3323771" y="367695"/>
                  <a:pt x="3337576" y="375850"/>
                  <a:pt x="3352800" y="377372"/>
                </a:cubicBezTo>
                <a:lnTo>
                  <a:pt x="3497943" y="391886"/>
                </a:lnTo>
                <a:cubicBezTo>
                  <a:pt x="3681790" y="387048"/>
                  <a:pt x="3865782" y="386120"/>
                  <a:pt x="4049485" y="377372"/>
                </a:cubicBezTo>
                <a:cubicBezTo>
                  <a:pt x="4069411" y="376423"/>
                  <a:pt x="4088436" y="368589"/>
                  <a:pt x="4107543" y="362857"/>
                </a:cubicBezTo>
                <a:cubicBezTo>
                  <a:pt x="4136851" y="354065"/>
                  <a:pt x="4194628" y="333829"/>
                  <a:pt x="4194628" y="333829"/>
                </a:cubicBezTo>
                <a:lnTo>
                  <a:pt x="4325257" y="246743"/>
                </a:lnTo>
                <a:lnTo>
                  <a:pt x="4368800" y="217714"/>
                </a:lnTo>
                <a:lnTo>
                  <a:pt x="4426857" y="130629"/>
                </a:lnTo>
                <a:cubicBezTo>
                  <a:pt x="4451320" y="93934"/>
                  <a:pt x="4461816" y="86463"/>
                  <a:pt x="4470400" y="43543"/>
                </a:cubicBezTo>
                <a:cubicBezTo>
                  <a:pt x="4472298" y="34055"/>
                  <a:pt x="4470400" y="24190"/>
                  <a:pt x="4470400" y="14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239000" y="3962400"/>
            <a:ext cx="17526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497620" y="4038600"/>
            <a:ext cx="12192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   CPU1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8001000" y="4572000"/>
            <a:ext cx="9144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InfiniBand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10575" y="4276725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 smtClean="0">
                <a:latin typeface="Calibri" pitchFamily="34" charset="0"/>
                <a:cs typeface="Calibri" pitchFamily="34" charset="0"/>
              </a:rPr>
              <a:t>PCIe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8229600" y="4267200"/>
            <a:ext cx="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8183420" y="4029075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Proxy</a:t>
            </a:r>
            <a:endParaRPr lang="en-US" sz="1200" b="1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7391400" y="4572000"/>
            <a:ext cx="5334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GPU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7696200" y="4419600"/>
            <a:ext cx="68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8382000" y="4419600"/>
            <a:ext cx="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7696200" y="4419600"/>
            <a:ext cx="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65470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9" grpId="0"/>
      <p:bldP spid="10" grpId="0"/>
      <p:bldP spid="11" grpId="0"/>
      <p:bldP spid="13" grpId="0" animBg="1"/>
      <p:bldP spid="14" grpId="0" animBg="1"/>
      <p:bldP spid="15" grpId="0" animBg="1"/>
      <p:bldP spid="16" grpId="0"/>
      <p:bldP spid="18" grpId="0"/>
      <p:bldP spid="19" grpId="0" animBg="1"/>
      <p:bldP spid="20" grpId="0" animBg="1"/>
      <p:bldP spid="21" grpId="0" animBg="1"/>
      <p:bldP spid="22" grpId="0" animBg="1"/>
      <p:bldP spid="23" grpId="0"/>
      <p:bldP spid="25" grpId="0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Matrix Transpose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86800" y="5791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1B2E7-F8C6-904F-87A5-2B1A8A8E22E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4716" y="2694801"/>
            <a:ext cx="2462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Time percentage of kernel execution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5895201"/>
            <a:ext cx="328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Kernel execution time and performance overhead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1" name="Chart 10"/>
          <p:cNvGraphicFramePr/>
          <p:nvPr/>
        </p:nvGraphicFramePr>
        <p:xfrm>
          <a:off x="5181600" y="762000"/>
          <a:ext cx="39624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533400" y="2819400"/>
          <a:ext cx="5181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5800" y="1044714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Multiple problem instances are issued consecutively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" y="1752600"/>
            <a:ext cx="28809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clEnqueueWriteBuffer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clEnqueueNDRangeKernel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clEnqueueReadBuffer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clFinish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6547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Smith-Waterman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86800" y="5791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1B2E7-F8C6-904F-87A5-2B1A8A8E22E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0" y="2743200"/>
            <a:ext cx="2462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Time percentage of kernel execution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6019800"/>
            <a:ext cx="328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Kernel execution time and performance overhead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1" name="Chart 10"/>
          <p:cNvGraphicFramePr/>
          <p:nvPr/>
        </p:nvGraphicFramePr>
        <p:xfrm>
          <a:off x="5181600" y="762000"/>
          <a:ext cx="39624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152400" y="3200400"/>
          <a:ext cx="4876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562600" y="3200400"/>
            <a:ext cx="28636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Two Observations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SW needs a lot of kernel launches and large number of small messages are transferred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MPI in the proxy is initialized to support multiple threads, which supports the transfer of small messages poorly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1371600"/>
            <a:ext cx="32528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clEnqueueWriteBuffer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for (j = 0; j &lt; M; j++) {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clEnqueueNDRangeKernel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clEnqueueReadBuffer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clFinish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106056" y="1771072"/>
            <a:ext cx="2819400" cy="542636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65470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0" grpId="0">
        <p:bldAsOne/>
      </p:bldGraphic>
      <p:bldP spid="12" grpId="0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Outline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Motivation and Contributions</a:t>
            </a:r>
            <a:endParaRPr lang="en-US" i="1" dirty="0" smtClean="0">
              <a:solidFill>
                <a:schemeClr val="bg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Related Work </a:t>
            </a:r>
          </a:p>
          <a:p>
            <a:pPr eaLnBrk="1" hangingPunct="1">
              <a:lnSpc>
                <a:spcPct val="150000"/>
              </a:lnSpc>
            </a:pP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VOCL Framework</a:t>
            </a:r>
          </a:p>
          <a:p>
            <a:pPr eaLnBrk="1" hangingPunct="1">
              <a:lnSpc>
                <a:spcPct val="150000"/>
              </a:lnSpc>
            </a:pP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VOCL Optimization</a:t>
            </a:r>
          </a:p>
          <a:p>
            <a:pPr eaLnBrk="1" hangingPunct="1">
              <a:lnSpc>
                <a:spcPct val="150000"/>
              </a:lnSpc>
            </a:pP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Experimental Results</a:t>
            </a:r>
          </a:p>
          <a:p>
            <a:pPr eaLnBrk="1" hangingPunct="1">
              <a:lnSpc>
                <a:spcPct val="150000"/>
              </a:lnSpc>
            </a:pPr>
            <a:r>
              <a:rPr lang="en-US" i="1" dirty="0" smtClean="0">
                <a:latin typeface="Calibri" pitchFamily="34" charset="0"/>
                <a:cs typeface="Calibri" pitchFamily="34" charset="0"/>
              </a:rPr>
              <a:t>Conclusion &amp;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5791200"/>
            <a:ext cx="457200" cy="457200"/>
          </a:xfrm>
        </p:spPr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Conclusions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Virtual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OpenCL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Framework</a:t>
            </a:r>
          </a:p>
          <a:p>
            <a:pPr lvl="1" eaLnBrk="1" hangingPunct="1"/>
            <a:r>
              <a:rPr lang="en-US" i="1" dirty="0" smtClean="0">
                <a:latin typeface="Calibri" pitchFamily="34" charset="0"/>
                <a:cs typeface="Calibri" pitchFamily="34" charset="0"/>
              </a:rPr>
              <a:t>Based on the OpenCL programming model</a:t>
            </a:r>
          </a:p>
          <a:p>
            <a:pPr lvl="1" eaLnBrk="1" hangingPunct="1"/>
            <a:r>
              <a:rPr lang="en-US" i="1" dirty="0" smtClean="0">
                <a:latin typeface="Calibri" pitchFamily="34" charset="0"/>
                <a:cs typeface="Calibri" pitchFamily="34" charset="0"/>
              </a:rPr>
              <a:t>Internally use MPI for data communication</a:t>
            </a:r>
          </a:p>
          <a:p>
            <a:pPr lvl="1" eaLnBrk="1" hangingPunct="1"/>
            <a:endParaRPr lang="en-US" sz="1200" i="1" dirty="0" smtClean="0">
              <a:latin typeface="Calibri" pitchFamily="34" charset="0"/>
              <a:cs typeface="Calibri" pitchFamily="34" charset="0"/>
            </a:endParaRPr>
          </a:p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VOCL Framework Optimization</a:t>
            </a:r>
          </a:p>
          <a:p>
            <a:pPr lvl="1" eaLnBrk="1" hangingPunct="1"/>
            <a:r>
              <a:rPr lang="en-US" i="1" dirty="0" smtClean="0">
                <a:latin typeface="Calibri" pitchFamily="34" charset="0"/>
                <a:cs typeface="Calibri" pitchFamily="34" charset="0"/>
              </a:rPr>
              <a:t>Kernel arguments caching</a:t>
            </a:r>
          </a:p>
          <a:p>
            <a:pPr lvl="1" eaLnBrk="1" hangingPunct="1"/>
            <a:r>
              <a:rPr lang="en-US" i="1" dirty="0" smtClean="0">
                <a:latin typeface="Calibri" pitchFamily="34" charset="0"/>
                <a:cs typeface="Calibri" pitchFamily="34" charset="0"/>
              </a:rPr>
              <a:t>GPU memory write and read pipelining</a:t>
            </a:r>
          </a:p>
          <a:p>
            <a:pPr lvl="1" eaLnBrk="1" hangingPunct="1"/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Application Kernel Verification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SGEMM, n-body, Matrix transpose, and Smith-Waterman</a:t>
            </a:r>
          </a:p>
          <a:p>
            <a:pPr lvl="1"/>
            <a:r>
              <a:rPr lang="en-US" dirty="0" smtClean="0"/>
              <a:t>Reasonable virtualization cost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686800" y="5791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1B2E7-F8C6-904F-87A5-2B1A8A8E22E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Future Work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Extensions to the VOCL Framework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Live task migration (already done)</a:t>
            </a:r>
          </a:p>
          <a:p>
            <a:pPr lvl="1"/>
            <a:r>
              <a:rPr lang="en-US" dirty="0" smtClean="0"/>
              <a:t>Super-GPU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Performance model for GPU utilization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Resource management strategies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Energy-efficient computing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686800" y="5791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1B2E7-F8C6-904F-87A5-2B1A8A8E22E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Shucai Xiao</a:t>
            </a:r>
          </a:p>
          <a:p>
            <a:pPr lvl="1"/>
            <a:r>
              <a:rPr lang="en-US" dirty="0" smtClean="0">
                <a:solidFill>
                  <a:srgbClr val="CC0000"/>
                </a:solidFill>
              </a:rPr>
              <a:t>Email -- shucai@vt.edu</a:t>
            </a:r>
          </a:p>
          <a:p>
            <a:r>
              <a:rPr lang="en-US" dirty="0" smtClean="0"/>
              <a:t>Synergy</a:t>
            </a:r>
          </a:p>
          <a:p>
            <a:pPr lvl="1"/>
            <a:r>
              <a:rPr lang="en-US" dirty="0" smtClean="0">
                <a:solidFill>
                  <a:srgbClr val="CC0000"/>
                </a:solidFill>
              </a:rPr>
              <a:t>Website -- http://synergy.cs.vt.edu/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5241" y="3581400"/>
            <a:ext cx="18920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Calibri" pitchFamily="34" charset="0"/>
                <a:cs typeface="Calibri" pitchFamily="34" charset="0"/>
              </a:rPr>
              <a:t>Thanks</a:t>
            </a:r>
          </a:p>
          <a:p>
            <a:pPr algn="ctr"/>
            <a:r>
              <a:rPr lang="en-US" sz="3200" dirty="0" smtClean="0">
                <a:latin typeface="Calibri" pitchFamily="34" charset="0"/>
                <a:cs typeface="Calibri" pitchFamily="34" charset="0"/>
              </a:rPr>
              <a:t>Question?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686800" y="5791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1B2E7-F8C6-904F-87A5-2B1A8A8E22E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0772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GPU-Based Supercomputers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848600" cy="45720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5791200"/>
            <a:ext cx="457200" cy="457200"/>
          </a:xfrm>
        </p:spPr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143000"/>
            <a:ext cx="3276600" cy="156346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1" name="Picture 2" descr="http://t3.gstatic.com/images?q=tbn:ANd9GcTbkmAsI_WHEl5bQjjeyW2m2ghFyQt3vl5LqjBcDn6rOxqbbnA&amp;t=1&amp;usg=__VckrWFV_SjnebD_4te_XJ67NFfE=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219200"/>
            <a:ext cx="1737360" cy="1447800"/>
          </a:xfrm>
          <a:prstGeom prst="rect">
            <a:avLst/>
          </a:prstGeom>
          <a:noFill/>
        </p:spPr>
      </p:pic>
      <p:pic>
        <p:nvPicPr>
          <p:cNvPr id="15" name="Picture 6" descr="http://t1.gstatic.com/images?q=tbn:ANd9GcRobnEYqje1BZKnmlmXsGnJHs12ATpnrBdFe6IN_0WKFFkOqyI&amp;t=1&amp;usg=__XO7fZVp70a4jHhFyASR5ifRMhoE=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86375" y="1066800"/>
            <a:ext cx="2305225" cy="1528465"/>
          </a:xfrm>
          <a:prstGeom prst="rect">
            <a:avLst/>
          </a:prstGeom>
          <a:noFill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" y="2762652"/>
            <a:ext cx="8153400" cy="3516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ounded Rectangle 18"/>
          <p:cNvSpPr/>
          <p:nvPr/>
        </p:nvSpPr>
        <p:spPr bwMode="auto">
          <a:xfrm>
            <a:off x="304800" y="3857625"/>
            <a:ext cx="8488180" cy="53340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304800" y="5000625"/>
            <a:ext cx="8488180" cy="121920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Challenges of GPU Computing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077200" cy="47244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Provisioning Limitations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Not all computing nodes are configured with GPUs</a:t>
            </a:r>
          </a:p>
          <a:p>
            <a:pPr lvl="2"/>
            <a:r>
              <a:rPr lang="en-US" dirty="0" smtClean="0">
                <a:latin typeface="Calibri" pitchFamily="34" charset="0"/>
                <a:cs typeface="Calibri" pitchFamily="34" charset="0"/>
              </a:rPr>
              <a:t>Budget and power consumption consideration</a:t>
            </a:r>
          </a:p>
          <a:p>
            <a:pPr lvl="2"/>
            <a:r>
              <a:rPr lang="en-US" dirty="0" smtClean="0">
                <a:latin typeface="Calibri" pitchFamily="34" charset="0"/>
                <a:cs typeface="Calibri" pitchFamily="34" charset="0"/>
              </a:rPr>
              <a:t>Multiple stages of investment</a:t>
            </a:r>
          </a:p>
          <a:p>
            <a:pPr lvl="2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Programmability 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Current GPU programming models: CUDA and OpenCL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CUDA and OpenCL only support the utilization of local GPUs</a:t>
            </a: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686800" y="5791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1B2E7-F8C6-904F-87A5-2B1A8A8E22E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mv="urn:schemas-microsoft-com:mac:vml"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72000"/>
            <a:ext cx="934852" cy="990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mc="http://schemas.openxmlformats.org/markup-compatibility/2006" xmlns:mv="urn:schemas-microsoft-com:mac:vml" xmlns="" xmlns:a14="http://schemas.microsoft.com/office/drawing/2010/main">
                  <a14:imgLayer r:embed="rId4">
                    <a14:imgEffect>
                      <a14:backgroundRemoval t="6502" b="86997" l="11131" r="89964"/>
                    </a14:imgEffect>
                  </a14:imgLayer>
                </a14:imgProps>
              </a:ext>
              <a:ext uri="{28A0092B-C50C-407E-A947-70E740481C1C}">
                <a14:useLocalDpi xmlns:mc="http://schemas.openxmlformats.org/markup-compatibility/2006" xmlns:mv="urn:schemas-microsoft-com:mac:vml"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648200"/>
            <a:ext cx="914400" cy="5389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mv="urn:schemas-microsoft-com:mac:vml"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419600"/>
            <a:ext cx="934852" cy="9906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 bwMode="auto">
          <a:xfrm flipH="1" flipV="1">
            <a:off x="3810000" y="4800600"/>
            <a:ext cx="18288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mc="http://schemas.openxmlformats.org/markup-compatibility/2006" xmlns:mv="urn:schemas-microsoft-com:mac:vml" xmlns="" xmlns:a14="http://schemas.microsoft.com/office/drawing/2010/main">
                  <a14:imgLayer r:embed="rId4">
                    <a14:imgEffect>
                      <a14:backgroundRemoval t="6502" b="86997" l="11131" r="89964"/>
                    </a14:imgEffect>
                  </a14:imgLayer>
                </a14:imgProps>
              </a:ext>
              <a:ext uri="{28A0092B-C50C-407E-A947-70E740481C1C}">
                <a14:useLocalDpi xmlns:mc="http://schemas.openxmlformats.org/markup-compatibility/2006" xmlns:mv="urn:schemas-microsoft-com:mac:vml"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572000"/>
            <a:ext cx="914400" cy="538962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 bwMode="auto">
          <a:xfrm flipV="1">
            <a:off x="5638800" y="4876800"/>
            <a:ext cx="4572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52134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5344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Our Contributions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8486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Virtual </a:t>
            </a:r>
            <a:r>
              <a:rPr lang="en-US" dirty="0" err="1" smtClean="0"/>
              <a:t>OpenCL</a:t>
            </a:r>
            <a:r>
              <a:rPr lang="en-US" dirty="0" smtClean="0"/>
              <a:t> (VOCL) framework for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transparent virtualization of GPUs</a:t>
            </a:r>
          </a:p>
          <a:p>
            <a:pPr lvl="1"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Remote GPUs look like “virtual” local GPUs</a:t>
            </a:r>
          </a:p>
          <a:p>
            <a:pPr lvl="2"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A program can use non-local GPUs</a:t>
            </a:r>
          </a:p>
          <a:p>
            <a:pPr lvl="2"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A program can use more GPUs than that can be installed locally</a:t>
            </a:r>
          </a:p>
          <a:p>
            <a:pPr lvl="1" eaLnBrk="1" hangingPunct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 eaLnBrk="1" hangingPunct="1"/>
            <a:endParaRPr lang="en-US" sz="1100" dirty="0" smtClean="0">
              <a:latin typeface="Calibri" pitchFamily="34" charset="0"/>
              <a:cs typeface="Calibri" pitchFamily="34" charset="0"/>
            </a:endParaRPr>
          </a:p>
          <a:p>
            <a:pPr lvl="1" eaLnBrk="1" hangingPunct="1"/>
            <a:endParaRPr lang="en-US" sz="1100" dirty="0" smtClean="0">
              <a:latin typeface="Calibri" pitchFamily="34" charset="0"/>
              <a:cs typeface="Calibri" pitchFamily="34" charset="0"/>
            </a:endParaRP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Efficient resource management</a:t>
            </a:r>
          </a:p>
          <a:p>
            <a:pPr lvl="1"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Optimization of data transfer across different machines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5791200"/>
            <a:ext cx="457200" cy="457200"/>
          </a:xfrm>
        </p:spPr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38600" y="3056040"/>
            <a:ext cx="1143000" cy="1211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mc="http://schemas.openxmlformats.org/markup-compatibility/2006" xmlns:mv="urn:schemas-microsoft-com:mac:vml" xmlns:a14="http://schemas.microsoft.com/office/drawing/2010/main" xmlns="">
                  <a14:imgLayer r:embed="rId5">
                    <a14:imgEffect>
                      <a14:backgroundRemoval t="6502" b="86997" l="11131" r="89964"/>
                    </a14:imgEffect>
                  </a14:imgLayer>
                </a14:imgProps>
              </a:ex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6200" y="4781411"/>
            <a:ext cx="1066800" cy="6287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3600" y="3200400"/>
            <a:ext cx="1143000" cy="1211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mc="http://schemas.openxmlformats.org/markup-compatibility/2006" xmlns:mv="urn:schemas-microsoft-com:mac:vml" xmlns:a14="http://schemas.microsoft.com/office/drawing/2010/main" xmlns="">
                  <a14:imgLayer r:embed="rId5">
                    <a14:imgEffect>
                      <a14:backgroundRemoval t="6502" b="86997" l="11131" r="89964"/>
                    </a14:imgEffect>
                  </a14:imgLayer>
                </a14:imgProps>
              </a:ex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4781411"/>
            <a:ext cx="1066800" cy="6287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000" y="3200400"/>
            <a:ext cx="1143000" cy="1211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mc="http://schemas.openxmlformats.org/markup-compatibility/2006" xmlns:mv="urn:schemas-microsoft-com:mac:vml" xmlns:a14="http://schemas.microsoft.com/office/drawing/2010/main" xmlns="">
                  <a14:imgLayer r:embed="rId5">
                    <a14:imgEffect>
                      <a14:backgroundRemoval t="6502" b="86997" l="11131" r="89964"/>
                    </a14:imgEffect>
                  </a14:imgLayer>
                </a14:imgProps>
              </a:ex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0200" y="4781411"/>
            <a:ext cx="1066800" cy="628789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 bwMode="auto">
          <a:xfrm>
            <a:off x="4627561" y="4271962"/>
            <a:ext cx="45719" cy="376238"/>
          </a:xfrm>
          <a:custGeom>
            <a:avLst/>
            <a:gdLst>
              <a:gd name="connsiteX0" fmla="*/ 0 w 20638"/>
              <a:gd name="connsiteY0" fmla="*/ 0 h 452438"/>
              <a:gd name="connsiteX1" fmla="*/ 19050 w 20638"/>
              <a:gd name="connsiteY1" fmla="*/ 381000 h 452438"/>
              <a:gd name="connsiteX2" fmla="*/ 9525 w 20638"/>
              <a:gd name="connsiteY2" fmla="*/ 428625 h 4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38" h="452438">
                <a:moveTo>
                  <a:pt x="0" y="0"/>
                </a:moveTo>
                <a:cubicBezTo>
                  <a:pt x="8731" y="154781"/>
                  <a:pt x="17463" y="309563"/>
                  <a:pt x="19050" y="381000"/>
                </a:cubicBezTo>
                <a:cubicBezTo>
                  <a:pt x="20638" y="452438"/>
                  <a:pt x="15081" y="440531"/>
                  <a:pt x="9525" y="428625"/>
                </a:cubicBez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2295524" y="4038600"/>
            <a:ext cx="1971675" cy="609600"/>
          </a:xfrm>
          <a:custGeom>
            <a:avLst/>
            <a:gdLst>
              <a:gd name="connsiteX0" fmla="*/ 1543050 w 1543050"/>
              <a:gd name="connsiteY0" fmla="*/ 149225 h 1158875"/>
              <a:gd name="connsiteX1" fmla="*/ 295275 w 1543050"/>
              <a:gd name="connsiteY1" fmla="*/ 168275 h 1158875"/>
              <a:gd name="connsiteX2" fmla="*/ 0 w 1543050"/>
              <a:gd name="connsiteY2" fmla="*/ 1158875 h 115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1158875">
                <a:moveTo>
                  <a:pt x="1543050" y="149225"/>
                </a:moveTo>
                <a:cubicBezTo>
                  <a:pt x="1047750" y="74612"/>
                  <a:pt x="552450" y="0"/>
                  <a:pt x="295275" y="168275"/>
                </a:cubicBezTo>
                <a:cubicBezTo>
                  <a:pt x="38100" y="336550"/>
                  <a:pt x="19050" y="747712"/>
                  <a:pt x="0" y="1158875"/>
                </a:cubicBez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4952999" y="4038600"/>
            <a:ext cx="1552575" cy="609600"/>
          </a:xfrm>
          <a:custGeom>
            <a:avLst/>
            <a:gdLst>
              <a:gd name="connsiteX0" fmla="*/ 0 w 1752600"/>
              <a:gd name="connsiteY0" fmla="*/ 174625 h 1222375"/>
              <a:gd name="connsiteX1" fmla="*/ 1457325 w 1752600"/>
              <a:gd name="connsiteY1" fmla="*/ 174625 h 1222375"/>
              <a:gd name="connsiteX2" fmla="*/ 1752600 w 1752600"/>
              <a:gd name="connsiteY2" fmla="*/ 1222375 h 122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1222375">
                <a:moveTo>
                  <a:pt x="0" y="174625"/>
                </a:moveTo>
                <a:cubicBezTo>
                  <a:pt x="582612" y="87312"/>
                  <a:pt x="1165225" y="0"/>
                  <a:pt x="1457325" y="174625"/>
                </a:cubicBezTo>
                <a:cubicBezTo>
                  <a:pt x="1749425" y="349250"/>
                  <a:pt x="1751012" y="785812"/>
                  <a:pt x="1752600" y="1222375"/>
                </a:cubicBez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05300" y="4552950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OpenCL</a:t>
            </a:r>
            <a:endParaRPr lang="en-US" sz="14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00775" y="458152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OpenCL</a:t>
            </a:r>
            <a:endParaRPr lang="en-US" sz="14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6402" y="3974068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VOCL</a:t>
            </a:r>
            <a:endParaRPr lang="en-US" sz="18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24050" y="4552950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OpenCL</a:t>
            </a:r>
            <a:endParaRPr lang="en-US" sz="14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0400" y="37338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MPI</a:t>
            </a:r>
            <a:endParaRPr lang="en-US" sz="18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0" y="37338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MPI</a:t>
            </a:r>
            <a:endParaRPr lang="en-US" sz="18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53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3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Outline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Motivation and Contributions</a:t>
            </a:r>
          </a:p>
          <a:p>
            <a:pPr eaLnBrk="1" hangingPunct="1">
              <a:lnSpc>
                <a:spcPct val="150000"/>
              </a:lnSpc>
            </a:pPr>
            <a:r>
              <a:rPr lang="en-US" i="1" dirty="0" smtClean="0">
                <a:latin typeface="Calibri" pitchFamily="34" charset="0"/>
                <a:cs typeface="Calibri" pitchFamily="34" charset="0"/>
              </a:rPr>
              <a:t>Related Work</a:t>
            </a:r>
          </a:p>
          <a:p>
            <a:pPr eaLnBrk="1" hangingPunct="1">
              <a:lnSpc>
                <a:spcPct val="150000"/>
              </a:lnSpc>
            </a:pPr>
            <a:r>
              <a:rPr lang="en-US" i="1" dirty="0" smtClean="0">
                <a:latin typeface="Calibri" pitchFamily="34" charset="0"/>
                <a:cs typeface="Calibri" pitchFamily="34" charset="0"/>
              </a:rPr>
              <a:t>VOCL Framework</a:t>
            </a:r>
          </a:p>
          <a:p>
            <a:pPr eaLnBrk="1" hangingPunct="1">
              <a:lnSpc>
                <a:spcPct val="150000"/>
              </a:lnSpc>
            </a:pPr>
            <a:r>
              <a:rPr lang="en-US" i="1" dirty="0" smtClean="0">
                <a:latin typeface="Calibri" pitchFamily="34" charset="0"/>
                <a:cs typeface="Calibri" pitchFamily="34" charset="0"/>
              </a:rPr>
              <a:t>VOCL Optimization</a:t>
            </a:r>
          </a:p>
          <a:p>
            <a:pPr eaLnBrk="1" hangingPunct="1">
              <a:lnSpc>
                <a:spcPct val="150000"/>
              </a:lnSpc>
            </a:pPr>
            <a:r>
              <a:rPr lang="en-US" i="1" dirty="0" smtClean="0">
                <a:latin typeface="Calibri" pitchFamily="34" charset="0"/>
                <a:cs typeface="Calibri" pitchFamily="34" charset="0"/>
              </a:rPr>
              <a:t>Experimental Results</a:t>
            </a:r>
          </a:p>
          <a:p>
            <a:pPr eaLnBrk="1" hangingPunct="1">
              <a:lnSpc>
                <a:spcPct val="150000"/>
              </a:lnSpc>
            </a:pPr>
            <a:r>
              <a:rPr lang="en-US" i="1" dirty="0" smtClean="0">
                <a:latin typeface="Calibri" pitchFamily="34" charset="0"/>
                <a:cs typeface="Calibri" pitchFamily="34" charset="0"/>
              </a:rPr>
              <a:t>Conclusion &amp;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5791200"/>
            <a:ext cx="457200" cy="457200"/>
          </a:xfrm>
        </p:spPr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Existing Frameworks for GPU Virtualization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rCUDA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Good performance</a:t>
            </a:r>
          </a:p>
          <a:p>
            <a:pPr lvl="2"/>
            <a:r>
              <a:rPr lang="en-US" dirty="0" smtClean="0">
                <a:latin typeface="Calibri" pitchFamily="34" charset="0"/>
                <a:cs typeface="Calibri" pitchFamily="34" charset="0"/>
              </a:rPr>
              <a:t>Relative performance overhead is about 2% compared to the execution on a local GPU (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GeForce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9800) 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Lack of support for CUDA C extensions</a:t>
            </a:r>
          </a:p>
          <a:p>
            <a:pPr lvl="2"/>
            <a:r>
              <a:rPr lang="en-US" dirty="0" smtClean="0">
                <a:latin typeface="Calibri" pitchFamily="34" charset="0"/>
                <a:cs typeface="Calibri" pitchFamily="34" charset="0"/>
              </a:rPr>
              <a:t>__kernel&lt;&lt;&lt;….&gt;&gt;&gt;()</a:t>
            </a:r>
          </a:p>
          <a:p>
            <a:pPr lvl="1"/>
            <a:r>
              <a:rPr lang="en-US" dirty="0" smtClean="0"/>
              <a:t>Partial support for asynchronous data transfer</a:t>
            </a:r>
          </a:p>
          <a:p>
            <a:pPr lvl="1"/>
            <a:endParaRPr lang="en-US" b="1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MOSIX-VCL</a:t>
            </a:r>
          </a:p>
          <a:p>
            <a:pPr lvl="1"/>
            <a:r>
              <a:rPr lang="en-US" dirty="0" smtClean="0"/>
              <a:t>Transparent virtualization</a:t>
            </a:r>
          </a:p>
          <a:p>
            <a:pPr lvl="1"/>
            <a:r>
              <a:rPr lang="en-US" dirty="0" smtClean="0"/>
              <a:t>Large overhead even for local GPUs</a:t>
            </a:r>
          </a:p>
          <a:p>
            <a:pPr lvl="2"/>
            <a:r>
              <a:rPr lang="en-US" dirty="0" smtClean="0"/>
              <a:t>Average overhead: local GPU 25.95%; remote GPU 317.42% </a:t>
            </a:r>
          </a:p>
          <a:p>
            <a:pPr lvl="1"/>
            <a:r>
              <a:rPr lang="en-US" dirty="0" smtClean="0"/>
              <a:t>No support for asynchronous data transfer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686800" y="5791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1B2E7-F8C6-904F-87A5-2B1A8A8E22E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Outline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Motivation and Contributions</a:t>
            </a:r>
          </a:p>
          <a:p>
            <a:pPr eaLnBrk="1" hangingPunct="1">
              <a:lnSpc>
                <a:spcPct val="150000"/>
              </a:lnSpc>
            </a:pP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Related Work</a:t>
            </a:r>
          </a:p>
          <a:p>
            <a:pPr eaLnBrk="1" hangingPunct="1">
              <a:lnSpc>
                <a:spcPct val="150000"/>
              </a:lnSpc>
            </a:pPr>
            <a:r>
              <a:rPr lang="en-US" i="1" dirty="0" smtClean="0">
                <a:latin typeface="Calibri" pitchFamily="34" charset="0"/>
                <a:cs typeface="Calibri" pitchFamily="34" charset="0"/>
              </a:rPr>
              <a:t>VOCL Framework</a:t>
            </a:r>
          </a:p>
          <a:p>
            <a:pPr eaLnBrk="1" hangingPunct="1">
              <a:lnSpc>
                <a:spcPct val="150000"/>
              </a:lnSpc>
            </a:pPr>
            <a:r>
              <a:rPr lang="en-US" i="1" dirty="0" smtClean="0">
                <a:latin typeface="Calibri" pitchFamily="34" charset="0"/>
                <a:cs typeface="Calibri" pitchFamily="34" charset="0"/>
              </a:rPr>
              <a:t>VOCL Optimization</a:t>
            </a:r>
          </a:p>
          <a:p>
            <a:pPr eaLnBrk="1" hangingPunct="1">
              <a:lnSpc>
                <a:spcPct val="150000"/>
              </a:lnSpc>
            </a:pPr>
            <a:r>
              <a:rPr lang="en-US" i="1" dirty="0" smtClean="0">
                <a:latin typeface="Calibri" pitchFamily="34" charset="0"/>
                <a:cs typeface="Calibri" pitchFamily="34" charset="0"/>
              </a:rPr>
              <a:t>Experimental Results</a:t>
            </a:r>
          </a:p>
          <a:p>
            <a:pPr eaLnBrk="1" hangingPunct="1">
              <a:lnSpc>
                <a:spcPct val="150000"/>
              </a:lnSpc>
            </a:pPr>
            <a:r>
              <a:rPr lang="en-US" i="1" dirty="0" smtClean="0">
                <a:latin typeface="Calibri" pitchFamily="34" charset="0"/>
                <a:cs typeface="Calibri" pitchFamily="34" charset="0"/>
              </a:rPr>
              <a:t>Conclusion &amp;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5791200"/>
            <a:ext cx="457200" cy="457200"/>
          </a:xfrm>
        </p:spPr>
        <p:txBody>
          <a:bodyPr/>
          <a:lstStyle/>
          <a:p>
            <a:pPr>
              <a:defRPr/>
            </a:pPr>
            <a:fld id="{00F1B2E7-F8C6-904F-87A5-2B1A8A8E22E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Virtual OpenCL (VOCL) Framework Components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r>
              <a:rPr lang="en-US" b="1" i="1" dirty="0" smtClean="0">
                <a:latin typeface="Calibri" pitchFamily="34" charset="0"/>
                <a:cs typeface="Calibri" pitchFamily="34" charset="0"/>
              </a:rPr>
              <a:t>VOCL library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proxy process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686800" y="5791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1B2E7-F8C6-904F-87A5-2B1A8A8E22E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287780" y="2483370"/>
            <a:ext cx="2438400" cy="1905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440180" y="2788170"/>
            <a:ext cx="2133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Proxy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363980" y="3656350"/>
            <a:ext cx="2286000" cy="6558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Native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OpenCL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Library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47" name="Straight Arrow Connector 46"/>
          <p:cNvCxnSpPr>
            <a:stCxn id="44" idx="4"/>
            <a:endCxn id="45" idx="0"/>
          </p:cNvCxnSpPr>
          <p:nvPr/>
        </p:nvCxnSpPr>
        <p:spPr bwMode="auto">
          <a:xfrm>
            <a:off x="6506980" y="3397770"/>
            <a:ext cx="0" cy="2585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stCxn id="43" idx="2"/>
          </p:cNvCxnSpPr>
          <p:nvPr/>
        </p:nvCxnSpPr>
        <p:spPr bwMode="auto">
          <a:xfrm>
            <a:off x="6506980" y="4388370"/>
            <a:ext cx="812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1477780" y="2483370"/>
            <a:ext cx="2438400" cy="1905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1630180" y="2788170"/>
            <a:ext cx="2133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Application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553980" y="3778770"/>
            <a:ext cx="22860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VOCL Library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53" name="Straight Arrow Connector 52"/>
          <p:cNvCxnSpPr>
            <a:stCxn id="50" idx="4"/>
            <a:endCxn id="51" idx="0"/>
          </p:cNvCxnSpPr>
          <p:nvPr/>
        </p:nvCxnSpPr>
        <p:spPr bwMode="auto">
          <a:xfrm rot="5400000">
            <a:off x="2506480" y="3588270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49" idx="2"/>
          </p:cNvCxnSpPr>
          <p:nvPr/>
        </p:nvCxnSpPr>
        <p:spPr bwMode="auto">
          <a:xfrm rot="16200000" flipH="1">
            <a:off x="2548640" y="4536710"/>
            <a:ext cx="304800" cy="8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arrow"/>
            <a:tailEnd type="arrow"/>
          </a:ln>
          <a:effectLst/>
        </p:spPr>
      </p:cxnSp>
      <p:cxnSp>
        <p:nvCxnSpPr>
          <p:cNvPr id="59" name="Straight Arrow Connector 58"/>
          <p:cNvCxnSpPr>
            <a:stCxn id="51" idx="3"/>
            <a:endCxn id="44" idx="2"/>
          </p:cNvCxnSpPr>
          <p:nvPr/>
        </p:nvCxnSpPr>
        <p:spPr bwMode="auto">
          <a:xfrm flipV="1">
            <a:off x="3839980" y="3092970"/>
            <a:ext cx="1600200" cy="952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4099290" y="3016770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MPI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447800" y="2438400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Local node</a:t>
            </a:r>
            <a:endParaRPr lang="en-US" sz="16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5273283" y="2438400"/>
            <a:ext cx="148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Remote node</a:t>
            </a:r>
            <a:endParaRPr lang="en-US" sz="1600" b="1" i="1" dirty="0"/>
          </a:p>
        </p:txBody>
      </p:sp>
      <p:sp>
        <p:nvSpPr>
          <p:cNvPr id="64" name="Rectangle 63"/>
          <p:cNvSpPr/>
          <p:nvPr/>
        </p:nvSpPr>
        <p:spPr bwMode="auto">
          <a:xfrm>
            <a:off x="1553980" y="3778770"/>
            <a:ext cx="2286000" cy="533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5440180" y="2788170"/>
            <a:ext cx="21336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Proxy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22146" y="3393672"/>
            <a:ext cx="15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OpenCL  API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5791200" y="4724400"/>
            <a:ext cx="14478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GPU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1981200" y="4724400"/>
            <a:ext cx="1447800" cy="381000"/>
          </a:xfrm>
          <a:prstGeom prst="roundRect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GPU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9" grpId="0" animBg="1"/>
      <p:bldP spid="50" grpId="0" animBg="1"/>
      <p:bldP spid="51" grpId="0" animBg="1"/>
      <p:bldP spid="60" grpId="0"/>
      <p:bldP spid="61" grpId="0"/>
      <p:bldP spid="63" grpId="0"/>
      <p:bldP spid="64" grpId="0" animBg="1"/>
      <p:bldP spid="65" grpId="0" animBg="1"/>
      <p:bldP spid="35" grpId="0"/>
      <p:bldP spid="58" grpId="0" animBg="1"/>
      <p:bldP spid="66" grpId="0" animBg="1"/>
    </p:bldLst>
  </p:timing>
</p:sld>
</file>

<file path=ppt/theme/theme1.xml><?xml version="1.0" encoding="utf-8"?>
<a:theme xmlns:a="http://schemas.openxmlformats.org/drawingml/2006/main" name="VT">
  <a:themeElements>
    <a:clrScheme name="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T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Templates:VT.pot</Template>
  <TotalTime>18212</TotalTime>
  <Words>1462</Words>
  <Application>Microsoft Office PowerPoint</Application>
  <PresentationFormat>On-screen Show (4:3)</PresentationFormat>
  <Paragraphs>514</Paragraphs>
  <Slides>28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VT</vt:lpstr>
      <vt:lpstr>VOCL: An Optimized Environment for Transparent Virtualization of Graphics Processing Units</vt:lpstr>
      <vt:lpstr>Motivation</vt:lpstr>
      <vt:lpstr>GPU-Based Supercomputers</vt:lpstr>
      <vt:lpstr>Challenges of GPU Computing</vt:lpstr>
      <vt:lpstr>Our Contributions</vt:lpstr>
      <vt:lpstr>Outline</vt:lpstr>
      <vt:lpstr>Existing Frameworks for GPU Virtualization</vt:lpstr>
      <vt:lpstr>Outline</vt:lpstr>
      <vt:lpstr>Virtual OpenCL (VOCL) Framework Components</vt:lpstr>
      <vt:lpstr>VOCL Library</vt:lpstr>
      <vt:lpstr>VOCL Abstraction:  GPUs on Multiple Nodes</vt:lpstr>
      <vt:lpstr>VOCL Proxy</vt:lpstr>
      <vt:lpstr>Outline</vt:lpstr>
      <vt:lpstr>Overhead in VOCL</vt:lpstr>
      <vt:lpstr>Data Transfer: Between Host Memory and Device Memory</vt:lpstr>
      <vt:lpstr>Environment for Program Execution</vt:lpstr>
      <vt:lpstr>Micro-benchmark Results</vt:lpstr>
      <vt:lpstr>Kernel Argument Setting</vt:lpstr>
      <vt:lpstr>Kernel Argument  Setting Caching</vt:lpstr>
      <vt:lpstr>Outline</vt:lpstr>
      <vt:lpstr>Evaluation via Application Kernels</vt:lpstr>
      <vt:lpstr>Matrix Multiplication</vt:lpstr>
      <vt:lpstr>Matrix Transpose</vt:lpstr>
      <vt:lpstr>Smith-Waterman</vt:lpstr>
      <vt:lpstr>Outline</vt:lpstr>
      <vt:lpstr>Conclusions</vt:lpstr>
      <vt:lpstr>Future Work</vt:lpstr>
      <vt:lpstr>For More Information</vt:lpstr>
    </vt:vector>
  </TitlesOfParts>
  <Company>Virginia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 Title of Your Research &gt;</dc:title>
  <dc:creator>Wuchun Feng</dc:creator>
  <cp:lastModifiedBy>shucaixiao</cp:lastModifiedBy>
  <cp:revision>2675</cp:revision>
  <dcterms:created xsi:type="dcterms:W3CDTF">2009-01-29T14:38:54Z</dcterms:created>
  <dcterms:modified xsi:type="dcterms:W3CDTF">2012-05-16T03:53:05Z</dcterms:modified>
</cp:coreProperties>
</file>