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18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slide foot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613775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slide header_646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28600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952999" y="152400"/>
            <a:ext cx="1903413" cy="304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18B65-4CBA-DB46-9D73-AD0C58E7BE22}" type="datetime1">
              <a:rPr lang="en-US" smtClean="0"/>
              <a:pPr/>
              <a:t>7/26/14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762000" y="8610601"/>
            <a:ext cx="54864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24599" y="8685213"/>
            <a:ext cx="5318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5E24-A365-DF40-BF27-0C4D1E380F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5873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69693-4B73-3F4B-BE08-27CE2957F7EB}" type="datetime1">
              <a:rPr lang="en-US" smtClean="0"/>
              <a:pPr/>
              <a:t>7/26/14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A7F71-A600-874B-8C52-75C3F91F2D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4216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50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3000" b="1" cap="none" baseline="0"/>
            </a:lvl1pPr>
          </a:lstStyle>
          <a:p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479550"/>
          </a:xfrm>
        </p:spPr>
        <p:txBody>
          <a:bodyPr anchor="t"/>
          <a:lstStyle>
            <a:lvl1pPr algn="l"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1"/>
            <a:ext cx="3008313" cy="44196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5" descr="slide footer_blue_646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985838" y="2511425"/>
            <a:ext cx="7696200" cy="1069975"/>
          </a:xfrm>
        </p:spPr>
        <p:txBody>
          <a:bodyPr/>
          <a:lstStyle/>
          <a:p>
            <a:r>
              <a:rPr lang="en-US" dirty="0" smtClean="0"/>
              <a:t>Introspective Fault Tolerance for </a:t>
            </a:r>
            <a:r>
              <a:rPr lang="en-US" dirty="0" err="1" smtClean="0"/>
              <a:t>Exascale</a:t>
            </a:r>
            <a:r>
              <a:rPr lang="en-US" dirty="0" smtClean="0"/>
              <a:t> Systems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985838" y="4419600"/>
            <a:ext cx="6400800" cy="1752600"/>
          </a:xfrm>
        </p:spPr>
        <p:txBody>
          <a:bodyPr/>
          <a:lstStyle/>
          <a:p>
            <a:r>
              <a:rPr lang="en-US" dirty="0" err="1" smtClean="0"/>
              <a:t>Rinku</a:t>
            </a:r>
            <a:r>
              <a:rPr lang="en-US" dirty="0" smtClean="0"/>
              <a:t> Gupta, </a:t>
            </a:r>
            <a:r>
              <a:rPr lang="en-US" dirty="0" err="1" smtClean="0"/>
              <a:t>Kamil</a:t>
            </a:r>
            <a:r>
              <a:rPr lang="en-US" dirty="0" smtClean="0"/>
              <a:t> </a:t>
            </a:r>
            <a:r>
              <a:rPr lang="en-US" dirty="0" err="1"/>
              <a:t>Iskra</a:t>
            </a:r>
            <a:r>
              <a:rPr lang="en-US" dirty="0"/>
              <a:t>, </a:t>
            </a:r>
            <a:r>
              <a:rPr lang="en-US" dirty="0" err="1"/>
              <a:t>Kazutomo</a:t>
            </a:r>
            <a:r>
              <a:rPr lang="en-US" dirty="0"/>
              <a:t> Yoshii, </a:t>
            </a:r>
            <a:r>
              <a:rPr lang="en-US" dirty="0" err="1" smtClean="0"/>
              <a:t>Pavan</a:t>
            </a:r>
            <a:r>
              <a:rPr lang="en-US" dirty="0" smtClean="0"/>
              <a:t> </a:t>
            </a:r>
            <a:r>
              <a:rPr lang="en-US" dirty="0" err="1" smtClean="0"/>
              <a:t>Balaji</a:t>
            </a:r>
            <a:r>
              <a:rPr lang="en-US" dirty="0" smtClean="0"/>
              <a:t>, </a:t>
            </a:r>
            <a:r>
              <a:rPr lang="en-US" dirty="0"/>
              <a:t>Pete Beckman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5486400" cy="5714999"/>
          </a:xfrm>
        </p:spPr>
        <p:txBody>
          <a:bodyPr/>
          <a:lstStyle/>
          <a:p>
            <a:r>
              <a:rPr lang="en-US" dirty="0" err="1" smtClean="0">
                <a:sym typeface="Wingdings" pitchFamily="2" charset="2"/>
              </a:rPr>
              <a:t>Exascale</a:t>
            </a:r>
            <a:r>
              <a:rPr lang="en-US" dirty="0" smtClean="0">
                <a:sym typeface="Wingdings" pitchFamily="2" charset="2"/>
              </a:rPr>
              <a:t> systems will have faults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Power constraints, high-density silicon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Number of hardware/software components</a:t>
            </a:r>
          </a:p>
          <a:p>
            <a:r>
              <a:rPr lang="en-US" dirty="0" smtClean="0">
                <a:sym typeface="Wingdings" pitchFamily="2" charset="2"/>
              </a:rPr>
              <a:t>Both hardware and software have a role to play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Hardware techniques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ECC checks, 2D error coding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Can get too expensive when bit rates increase (both cost and power)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Software techniques need to complement hardware resilience with clearly defined roles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Mechanisms are needed for lower-level hardware and operating system to interface with upper levels for end-to-end for resiliency and fault tolerance</a:t>
            </a:r>
          </a:p>
          <a:p>
            <a:endParaRPr lang="en-US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43025"/>
            <a:ext cx="220980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72400" y="1371600"/>
            <a:ext cx="1227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Datacenter: </a:t>
            </a:r>
          </a:p>
          <a:p>
            <a:r>
              <a:rPr lang="en-US" sz="1600" dirty="0" smtClean="0"/>
              <a:t>10</a:t>
            </a:r>
            <a:r>
              <a:rPr lang="en-US" sz="1600" baseline="30000" dirty="0" smtClean="0"/>
              <a:t>9 </a:t>
            </a:r>
            <a:r>
              <a:rPr lang="en-US" sz="1600" dirty="0" smtClean="0"/>
              <a:t>threads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96200" y="23108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Rack: 10</a:t>
            </a:r>
            <a:r>
              <a:rPr lang="en-US" sz="1600" baseline="30000" dirty="0"/>
              <a:t>4</a:t>
            </a:r>
            <a:r>
              <a:rPr lang="en-US" sz="1600" dirty="0" smtClean="0"/>
              <a:t> - </a:t>
            </a:r>
            <a:r>
              <a:rPr lang="en-US" sz="1600" dirty="0"/>
              <a:t>10</a:t>
            </a:r>
            <a:r>
              <a:rPr lang="en-US" sz="1600" baseline="30000" dirty="0"/>
              <a:t>5 </a:t>
            </a:r>
            <a:endParaRPr lang="en-US" sz="1600" baseline="30000" dirty="0" smtClean="0"/>
          </a:p>
          <a:p>
            <a:r>
              <a:rPr lang="en-US" sz="1600" baseline="30000" dirty="0" smtClean="0"/>
              <a:t> </a:t>
            </a:r>
            <a:r>
              <a:rPr lang="en-US" sz="1600" dirty="0" smtClean="0"/>
              <a:t>threads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96200" y="2996625"/>
            <a:ext cx="130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Socket: 500 -5000</a:t>
            </a:r>
            <a:r>
              <a:rPr lang="en-US" sz="1600" baseline="30000" dirty="0" smtClean="0"/>
              <a:t> </a:t>
            </a:r>
            <a:r>
              <a:rPr lang="en-US" sz="1600" dirty="0" smtClean="0"/>
              <a:t>threads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6200" y="3886200"/>
            <a:ext cx="130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Die: 100 -1000</a:t>
            </a:r>
            <a:r>
              <a:rPr lang="en-US" sz="1600" baseline="30000" dirty="0" smtClean="0"/>
              <a:t> </a:t>
            </a:r>
            <a:r>
              <a:rPr lang="en-US" sz="1600" dirty="0" smtClean="0"/>
              <a:t>threads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96200" y="4825425"/>
            <a:ext cx="130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Core/tile: 1 -10 threads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0800" y="5862935"/>
            <a:ext cx="271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Image courtesy of Intel : SC’11 BOF on Resilience S/W on </a:t>
            </a:r>
            <a:r>
              <a:rPr lang="en-US" sz="1200" i="1" dirty="0" err="1" smtClean="0"/>
              <a:t>Exascale</a:t>
            </a:r>
            <a:r>
              <a:rPr lang="en-US" sz="1200" i="1" dirty="0" smtClean="0"/>
              <a:t> Computing</a:t>
            </a:r>
          </a:p>
        </p:txBody>
      </p:sp>
    </p:spTree>
    <p:extLst>
      <p:ext uri="{BB962C8B-B14F-4D97-AF65-F5344CB8AC3E}">
        <p14:creationId xmlns:p14="http://schemas.microsoft.com/office/powerpoint/2010/main" val="4078231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Introspective 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5562600"/>
          </a:xfrm>
        </p:spPr>
        <p:txBody>
          <a:bodyPr/>
          <a:lstStyle/>
          <a:p>
            <a:r>
              <a:rPr lang="en-US" dirty="0" smtClean="0"/>
              <a:t>Current fault exchange models are too simplistic:</a:t>
            </a:r>
          </a:p>
          <a:p>
            <a:pPr lvl="1"/>
            <a:r>
              <a:rPr lang="en-US" dirty="0" smtClean="0"/>
              <a:t>OS kills the application on a hard error</a:t>
            </a:r>
          </a:p>
          <a:p>
            <a:pPr lvl="1"/>
            <a:r>
              <a:rPr lang="en-US" dirty="0" smtClean="0"/>
              <a:t>OS/hardware returns an error code saying something bad happened</a:t>
            </a:r>
          </a:p>
          <a:p>
            <a:pPr lvl="1"/>
            <a:r>
              <a:rPr lang="en-US" dirty="0" smtClean="0"/>
              <a:t>Hardware/OS/low-level runtime automatically corrects errors and hides it from the application</a:t>
            </a:r>
          </a:p>
          <a:p>
            <a:endParaRPr lang="en-US" dirty="0" smtClean="0"/>
          </a:p>
          <a:p>
            <a:r>
              <a:rPr lang="en-US" dirty="0" smtClean="0"/>
              <a:t>The fundamental concept of introspective fault tolerance: multi-way communication mechanism between operating system, runtime systems and applications</a:t>
            </a:r>
          </a:p>
          <a:p>
            <a:pPr lvl="1"/>
            <a:r>
              <a:rPr lang="en-US" dirty="0" smtClean="0"/>
              <a:t>Hardware/OS/runtime should continue to give information to applications (like they currently do)</a:t>
            </a:r>
          </a:p>
          <a:p>
            <a:pPr lvl="1"/>
            <a:r>
              <a:rPr lang="en-US" dirty="0" smtClean="0"/>
              <a:t>Applications/runtime systems should also pass down information (or hints)  to the low-level runtime/OS on what they can “get away with”</a:t>
            </a:r>
          </a:p>
          <a:p>
            <a:pPr lvl="2"/>
            <a:r>
              <a:rPr lang="en-US" dirty="0" smtClean="0"/>
              <a:t>Tuning  tradeoffs based on application characteristics (e.g., OS can turn off ECC checks for some application specified memory regions)</a:t>
            </a:r>
          </a:p>
          <a:p>
            <a:pPr lvl="2"/>
            <a:r>
              <a:rPr lang="en-US" dirty="0" smtClean="0"/>
              <a:t>Tradeoffs based on power, performance and resiliency (e.g., lesser voltage means lesser power, but more faults)</a:t>
            </a:r>
            <a:endParaRPr lang="en-US" dirty="0" smtClean="0">
              <a:sym typeface="Wingdings" pitchFamily="2" charset="2"/>
            </a:endParaRPr>
          </a:p>
          <a:p>
            <a:pPr marL="457200" lvl="1" indent="0">
              <a:buNone/>
            </a:pPr>
            <a:endParaRPr lang="en-US" dirty="0" smtClean="0">
              <a:sym typeface="Wingdings" pitchFamily="2" charset="2"/>
            </a:endParaRP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69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800600"/>
          </a:xfrm>
        </p:spPr>
        <p:txBody>
          <a:bodyPr/>
          <a:lstStyle/>
          <a:p>
            <a:r>
              <a:rPr lang="en-US" dirty="0" smtClean="0"/>
              <a:t>Research focus for achieving this goal:</a:t>
            </a:r>
          </a:p>
          <a:p>
            <a:pPr lvl="1"/>
            <a:r>
              <a:rPr lang="en-US" dirty="0" smtClean="0"/>
              <a:t>Understand what faults/system changes highly impact applications</a:t>
            </a:r>
          </a:p>
          <a:p>
            <a:pPr lvl="1"/>
            <a:r>
              <a:rPr lang="en-US" dirty="0" smtClean="0"/>
              <a:t>Understand how to improve fault detection at OS- or system-level</a:t>
            </a:r>
          </a:p>
          <a:p>
            <a:pPr lvl="1"/>
            <a:r>
              <a:rPr lang="en-US" dirty="0" smtClean="0"/>
              <a:t>What interfaces are required between operating system and upper-level software?</a:t>
            </a:r>
          </a:p>
          <a:p>
            <a:pPr lvl="1"/>
            <a:r>
              <a:rPr lang="en-US" dirty="0" smtClean="0"/>
              <a:t>What techniques would allow upper level software to use information received from OS?</a:t>
            </a:r>
          </a:p>
          <a:p>
            <a:pPr lvl="1"/>
            <a:r>
              <a:rPr lang="en-US" dirty="0" smtClean="0"/>
              <a:t>What  mechanisms are needed in the OS to manipulate resilience, power and performance</a:t>
            </a:r>
          </a:p>
          <a:p>
            <a:pPr lvl="2"/>
            <a:r>
              <a:rPr lang="en-US" dirty="0" smtClean="0"/>
              <a:t>Is hardware prepared for this?</a:t>
            </a:r>
          </a:p>
          <a:p>
            <a:pPr lvl="1"/>
            <a:endParaRPr lang="en-US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25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110" y="1066800"/>
            <a:ext cx="8229600" cy="4830763"/>
          </a:xfrm>
        </p:spPr>
        <p:txBody>
          <a:bodyPr/>
          <a:lstStyle/>
          <a:p>
            <a:r>
              <a:rPr lang="en-US" dirty="0" smtClean="0">
                <a:sym typeface="Wingdings" pitchFamily="2" charset="2"/>
              </a:rPr>
              <a:t>Based on annotations and low-level interfaces/hooks</a:t>
            </a:r>
          </a:p>
          <a:p>
            <a:pPr marL="914400" lvl="2" indent="0">
              <a:buNone/>
            </a:pPr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676400"/>
            <a:ext cx="8573539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5638800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ctr"/>
            <a:r>
              <a:rPr lang="en-US" dirty="0">
                <a:sym typeface="Wingdings" pitchFamily="2" charset="2"/>
              </a:rPr>
              <a:t>Application can query OS for </a:t>
            </a:r>
            <a:r>
              <a:rPr lang="en-US" dirty="0" smtClean="0">
                <a:sym typeface="Wingdings" pitchFamily="2" charset="2"/>
              </a:rPr>
              <a:t>soft/hard </a:t>
            </a:r>
            <a:r>
              <a:rPr lang="en-US" dirty="0">
                <a:sym typeface="Wingdings" pitchFamily="2" charset="2"/>
              </a:rPr>
              <a:t>error information  decide whether to continue execution or migrate/terminate  better end-to-end fault tolerance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248400" y="1447800"/>
            <a:ext cx="2819400" cy="35181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</a:rPr>
              <a:t>Allocate regular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memory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162493" y="4448783"/>
            <a:ext cx="2905307" cy="35181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Allocate unreliable memory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</a:endParaRPr>
          </a:p>
        </p:txBody>
      </p:sp>
      <p:sp>
        <p:nvSpPr>
          <p:cNvPr id="10" name="Left Arrow 9"/>
          <p:cNvSpPr/>
          <p:nvPr/>
        </p:nvSpPr>
        <p:spPr bwMode="auto">
          <a:xfrm>
            <a:off x="3270544" y="4664386"/>
            <a:ext cx="2889755" cy="96659"/>
          </a:xfrm>
          <a:prstGeom prst="leftArrow">
            <a:avLst/>
          </a:prstGeom>
          <a:solidFill>
            <a:srgbClr val="D1D1D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05501" y="5017374"/>
            <a:ext cx="3238499" cy="35181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Call routines for  memory check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>
            <a:off x="4946946" y="5161141"/>
            <a:ext cx="958556" cy="96659"/>
          </a:xfrm>
          <a:prstGeom prst="leftArrow">
            <a:avLst/>
          </a:prstGeom>
          <a:solidFill>
            <a:srgbClr val="D1D1D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248401" y="2286000"/>
            <a:ext cx="2819400" cy="35181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Introspect soft ECC errors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</a:endParaRPr>
          </a:p>
        </p:txBody>
      </p:sp>
      <p:sp>
        <p:nvSpPr>
          <p:cNvPr id="14" name="Left Arrow 13"/>
          <p:cNvSpPr/>
          <p:nvPr/>
        </p:nvSpPr>
        <p:spPr bwMode="auto">
          <a:xfrm>
            <a:off x="5410201" y="2413580"/>
            <a:ext cx="838199" cy="96659"/>
          </a:xfrm>
          <a:prstGeom prst="leftArrow">
            <a:avLst/>
          </a:prstGeom>
          <a:solidFill>
            <a:srgbClr val="D1D1D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400801" y="3810000"/>
            <a:ext cx="2666999" cy="35181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Introspect hard ECC errors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</a:endParaRPr>
          </a:p>
        </p:txBody>
      </p:sp>
      <p:sp>
        <p:nvSpPr>
          <p:cNvPr id="16" name="Left Arrow 15"/>
          <p:cNvSpPr/>
          <p:nvPr/>
        </p:nvSpPr>
        <p:spPr bwMode="auto">
          <a:xfrm>
            <a:off x="5486400" y="3886200"/>
            <a:ext cx="933994" cy="96659"/>
          </a:xfrm>
          <a:prstGeom prst="leftArrow">
            <a:avLst/>
          </a:prstGeom>
          <a:solidFill>
            <a:srgbClr val="D1D1D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7" name="Left Arrow 16"/>
          <p:cNvSpPr/>
          <p:nvPr/>
        </p:nvSpPr>
        <p:spPr bwMode="auto">
          <a:xfrm>
            <a:off x="3358645" y="1655941"/>
            <a:ext cx="2889755" cy="96659"/>
          </a:xfrm>
          <a:prstGeom prst="leftArrow">
            <a:avLst/>
          </a:prstGeom>
          <a:solidFill>
            <a:srgbClr val="D1D1D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013073" y="2819400"/>
            <a:ext cx="4054728" cy="35181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</a:rPr>
              <a:t>Allocate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memory with hard error returns 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</a:endParaRPr>
          </a:p>
        </p:txBody>
      </p:sp>
      <p:sp>
        <p:nvSpPr>
          <p:cNvPr id="19" name="Left Arrow 18"/>
          <p:cNvSpPr/>
          <p:nvPr/>
        </p:nvSpPr>
        <p:spPr bwMode="auto">
          <a:xfrm>
            <a:off x="4120646" y="3048000"/>
            <a:ext cx="892427" cy="96659"/>
          </a:xfrm>
          <a:prstGeom prst="leftArrow">
            <a:avLst/>
          </a:prstGeom>
          <a:solidFill>
            <a:srgbClr val="D1D1D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090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ue design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stom 11">
      <a:dk1>
        <a:srgbClr val="616161"/>
      </a:dk1>
      <a:lt1>
        <a:sysClr val="window" lastClr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4B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</TotalTime>
  <Words>529</Words>
  <Application>Microsoft Macintosh PowerPoint</Application>
  <PresentationFormat>On-screen Show (4:3)</PresentationFormat>
  <Paragraphs>59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Blue design</vt:lpstr>
      <vt:lpstr>Introspective Fault Tolerance for Exascale Systems</vt:lpstr>
      <vt:lpstr>Motivation</vt:lpstr>
      <vt:lpstr>Introspective Fault Tolerance</vt:lpstr>
      <vt:lpstr>Challenges</vt:lpstr>
      <vt:lpstr>An Example Interface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Betty Waterman</dc:creator>
  <cp:lastModifiedBy>Pavan Balaji</cp:lastModifiedBy>
  <cp:revision>89</cp:revision>
  <dcterms:created xsi:type="dcterms:W3CDTF">2009-09-22T20:45:00Z</dcterms:created>
  <dcterms:modified xsi:type="dcterms:W3CDTF">2014-07-27T04:10:47Z</dcterms:modified>
</cp:coreProperties>
</file>