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72" r:id="rId4"/>
    <p:sldId id="280" r:id="rId5"/>
    <p:sldId id="258" r:id="rId6"/>
    <p:sldId id="276" r:id="rId7"/>
    <p:sldId id="277" r:id="rId8"/>
    <p:sldId id="278" r:id="rId9"/>
    <p:sldId id="259" r:id="rId10"/>
    <p:sldId id="275"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43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Latency</a:t>
            </a:r>
            <a:endParaRPr lang="en-US" dirty="0"/>
          </a:p>
        </c:rich>
      </c:tx>
      <c:layout>
        <c:manualLayout>
          <c:xMode val="edge"/>
          <c:yMode val="edge"/>
          <c:x val="0.44389880952381083"/>
          <c:y val="0"/>
        </c:manualLayout>
      </c:layout>
    </c:title>
    <c:plotArea>
      <c:layout>
        <c:manualLayout>
          <c:layoutTarget val="inner"/>
          <c:xMode val="edge"/>
          <c:yMode val="edge"/>
          <c:x val="0.1264281027371579"/>
          <c:y val="6.0510048184275474E-2"/>
          <c:w val="0.81663315523059665"/>
          <c:h val="0.82090120264818045"/>
        </c:manualLayout>
      </c:layout>
      <c:lineChart>
        <c:grouping val="standard"/>
        <c:ser>
          <c:idx val="2"/>
          <c:order val="0"/>
          <c:tx>
            <c:strRef>
              <c:f>Sheet1!$C$1</c:f>
              <c:strCache>
                <c:ptCount val="1"/>
                <c:pt idx="0">
                  <c:v>MIC</c:v>
                </c:pt>
              </c:strCache>
            </c:strRef>
          </c:tx>
          <c:cat>
            <c:numRef>
              <c:f>Sheet1!$A$2:$A$14</c:f>
              <c:numCache>
                <c:formatCode>General</c:formatCode>
                <c:ptCount val="13"/>
                <c:pt idx="0">
                  <c:v>0</c:v>
                </c:pt>
                <c:pt idx="1">
                  <c:v>1</c:v>
                </c:pt>
                <c:pt idx="2">
                  <c:v>2</c:v>
                </c:pt>
                <c:pt idx="3">
                  <c:v>4</c:v>
                </c:pt>
                <c:pt idx="4">
                  <c:v>8</c:v>
                </c:pt>
                <c:pt idx="5">
                  <c:v>16</c:v>
                </c:pt>
                <c:pt idx="6">
                  <c:v>32</c:v>
                </c:pt>
                <c:pt idx="7">
                  <c:v>64</c:v>
                </c:pt>
                <c:pt idx="8">
                  <c:v>128</c:v>
                </c:pt>
                <c:pt idx="9">
                  <c:v>256</c:v>
                </c:pt>
                <c:pt idx="10">
                  <c:v>512</c:v>
                </c:pt>
                <c:pt idx="11">
                  <c:v>1024</c:v>
                </c:pt>
                <c:pt idx="12">
                  <c:v>2048</c:v>
                </c:pt>
              </c:numCache>
            </c:numRef>
          </c:cat>
          <c:val>
            <c:numRef>
              <c:f>Sheet1!$C$2:$C$14</c:f>
              <c:numCache>
                <c:formatCode>General</c:formatCode>
                <c:ptCount val="13"/>
                <c:pt idx="0">
                  <c:v>2.63</c:v>
                </c:pt>
                <c:pt idx="1">
                  <c:v>2.96</c:v>
                </c:pt>
                <c:pt idx="2">
                  <c:v>3</c:v>
                </c:pt>
                <c:pt idx="3">
                  <c:v>3.01</c:v>
                </c:pt>
                <c:pt idx="4">
                  <c:v>2.96</c:v>
                </c:pt>
                <c:pt idx="5">
                  <c:v>3.22</c:v>
                </c:pt>
                <c:pt idx="6">
                  <c:v>3.56</c:v>
                </c:pt>
                <c:pt idx="7">
                  <c:v>3.54</c:v>
                </c:pt>
                <c:pt idx="8">
                  <c:v>4.0999999999999996</c:v>
                </c:pt>
                <c:pt idx="9">
                  <c:v>4.6099999999999985</c:v>
                </c:pt>
                <c:pt idx="10">
                  <c:v>5.74</c:v>
                </c:pt>
                <c:pt idx="11">
                  <c:v>7.23</c:v>
                </c:pt>
                <c:pt idx="12">
                  <c:v>11.69</c:v>
                </c:pt>
              </c:numCache>
            </c:numRef>
          </c:val>
        </c:ser>
        <c:marker val="1"/>
        <c:axId val="100157312"/>
        <c:axId val="100934784"/>
      </c:lineChart>
      <c:catAx>
        <c:axId val="100157312"/>
        <c:scaling>
          <c:orientation val="minMax"/>
        </c:scaling>
        <c:axPos val="b"/>
        <c:title>
          <c:tx>
            <c:rich>
              <a:bodyPr/>
              <a:lstStyle/>
              <a:p>
                <a:pPr>
                  <a:defRPr/>
                </a:pPr>
                <a:r>
                  <a:rPr lang="en-US" dirty="0" smtClean="0"/>
                  <a:t>Message Size</a:t>
                </a:r>
                <a:endParaRPr lang="en-US" dirty="0"/>
              </a:p>
            </c:rich>
          </c:tx>
          <c:layout/>
        </c:title>
        <c:numFmt formatCode="General" sourceLinked="1"/>
        <c:tickLblPos val="nextTo"/>
        <c:crossAx val="100934784"/>
        <c:crosses val="autoZero"/>
        <c:auto val="1"/>
        <c:lblAlgn val="ctr"/>
        <c:lblOffset val="100"/>
      </c:catAx>
      <c:valAx>
        <c:axId val="100934784"/>
        <c:scaling>
          <c:orientation val="minMax"/>
        </c:scaling>
        <c:axPos val="l"/>
        <c:majorGridlines/>
        <c:title>
          <c:tx>
            <c:rich>
              <a:bodyPr rot="-5400000" vert="horz"/>
              <a:lstStyle/>
              <a:p>
                <a:pPr>
                  <a:defRPr/>
                </a:pPr>
                <a:r>
                  <a:rPr lang="en-US" dirty="0" smtClean="0"/>
                  <a:t>Latency (us)</a:t>
                </a:r>
                <a:endParaRPr lang="en-US" dirty="0"/>
              </a:p>
            </c:rich>
          </c:tx>
          <c:layout/>
        </c:title>
        <c:numFmt formatCode="General" sourceLinked="1"/>
        <c:tickLblPos val="nextTo"/>
        <c:crossAx val="100157312"/>
        <c:crosses val="autoZero"/>
        <c:crossBetween val="between"/>
      </c:valAx>
      <c:spPr>
        <a:ln>
          <a:solidFill>
            <a:schemeClr val="tx1">
              <a:alpha val="25000"/>
            </a:schemeClr>
          </a:solidFill>
        </a:ln>
      </c:spPr>
    </c:plotArea>
    <c:legend>
      <c:legendPos val="r"/>
      <c:layout>
        <c:manualLayout>
          <c:xMode val="edge"/>
          <c:yMode val="edge"/>
          <c:x val="0.15322240380329868"/>
          <c:y val="7.5844204175970584E-2"/>
          <c:w val="0.41753233970753661"/>
          <c:h val="8.7117561797312712E-2"/>
        </c:manualLayout>
      </c:layout>
      <c:spPr>
        <a:solidFill>
          <a:schemeClr val="bg1"/>
        </a:solidFill>
        <a:ln>
          <a:solidFill>
            <a:schemeClr val="tx1">
              <a:alpha val="25000"/>
            </a:schemeClr>
          </a:solidFill>
        </a:ln>
      </c:spPr>
    </c:legend>
    <c:plotVisOnly val="1"/>
    <c:dispBlanksAs val="gap"/>
  </c:chart>
  <c:txPr>
    <a:bodyPr/>
    <a:lstStyle/>
    <a:p>
      <a:pPr>
        <a:defRPr sz="1200">
          <a:solidFill>
            <a:schemeClr val="tx1"/>
          </a:solidFil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Bandwidth</a:t>
            </a:r>
            <a:endParaRPr lang="en-US" dirty="0"/>
          </a:p>
        </c:rich>
      </c:tx>
      <c:layout/>
      <c:overlay val="1"/>
    </c:title>
    <c:plotArea>
      <c:layout>
        <c:manualLayout>
          <c:layoutTarget val="inner"/>
          <c:xMode val="edge"/>
          <c:yMode val="edge"/>
          <c:x val="0.17783417697787776"/>
          <c:y val="7.5435421318603993E-2"/>
          <c:w val="0.78356439820022306"/>
          <c:h val="0.78357778038939152"/>
        </c:manualLayout>
      </c:layout>
      <c:lineChart>
        <c:grouping val="standard"/>
        <c:ser>
          <c:idx val="2"/>
          <c:order val="0"/>
          <c:tx>
            <c:strRef>
              <c:f>Sheet1!$C$1</c:f>
              <c:strCache>
                <c:ptCount val="1"/>
                <c:pt idx="0">
                  <c:v>MIC (shared memory)</c:v>
                </c:pt>
              </c:strCache>
            </c:strRef>
          </c:tx>
          <c:cat>
            <c:numRef>
              <c:f>Sheet1!$A$2:$A$24</c:f>
              <c:numCache>
                <c:formatCode>General</c:formatCode>
                <c:ptCount val="23"/>
                <c:pt idx="0">
                  <c:v>1</c:v>
                </c:pt>
                <c:pt idx="1">
                  <c:v>2</c:v>
                </c:pt>
                <c:pt idx="2">
                  <c:v>4</c:v>
                </c:pt>
                <c:pt idx="3">
                  <c:v>8</c:v>
                </c:pt>
                <c:pt idx="4">
                  <c:v>16</c:v>
                </c:pt>
                <c:pt idx="5">
                  <c:v>32</c:v>
                </c:pt>
                <c:pt idx="6">
                  <c:v>64</c:v>
                </c:pt>
                <c:pt idx="7">
                  <c:v>128</c:v>
                </c:pt>
                <c:pt idx="8">
                  <c:v>256</c:v>
                </c:pt>
                <c:pt idx="9">
                  <c:v>512</c:v>
                </c:pt>
                <c:pt idx="10">
                  <c:v>1024</c:v>
                </c:pt>
                <c:pt idx="11">
                  <c:v>2048</c:v>
                </c:pt>
                <c:pt idx="12">
                  <c:v>4096</c:v>
                </c:pt>
                <c:pt idx="13">
                  <c:v>8192</c:v>
                </c:pt>
                <c:pt idx="14">
                  <c:v>16384</c:v>
                </c:pt>
                <c:pt idx="15">
                  <c:v>32768</c:v>
                </c:pt>
                <c:pt idx="16">
                  <c:v>65536</c:v>
                </c:pt>
                <c:pt idx="17">
                  <c:v>131072</c:v>
                </c:pt>
                <c:pt idx="18">
                  <c:v>262144</c:v>
                </c:pt>
                <c:pt idx="19">
                  <c:v>524288</c:v>
                </c:pt>
                <c:pt idx="20">
                  <c:v>1048576</c:v>
                </c:pt>
                <c:pt idx="21">
                  <c:v>2097152</c:v>
                </c:pt>
                <c:pt idx="22">
                  <c:v>4194304</c:v>
                </c:pt>
              </c:numCache>
            </c:numRef>
          </c:cat>
          <c:val>
            <c:numRef>
              <c:f>Sheet1!$C$2:$C$24</c:f>
              <c:numCache>
                <c:formatCode>General</c:formatCode>
                <c:ptCount val="23"/>
                <c:pt idx="0">
                  <c:v>0.38000000000000023</c:v>
                </c:pt>
                <c:pt idx="1">
                  <c:v>0.76000000000000045</c:v>
                </c:pt>
                <c:pt idx="2">
                  <c:v>1.52</c:v>
                </c:pt>
                <c:pt idx="3">
                  <c:v>3.04</c:v>
                </c:pt>
                <c:pt idx="4">
                  <c:v>6.06</c:v>
                </c:pt>
                <c:pt idx="5">
                  <c:v>12.06</c:v>
                </c:pt>
                <c:pt idx="6">
                  <c:v>24.21</c:v>
                </c:pt>
                <c:pt idx="7">
                  <c:v>43.09</c:v>
                </c:pt>
                <c:pt idx="8">
                  <c:v>78.89</c:v>
                </c:pt>
                <c:pt idx="9">
                  <c:v>133.78</c:v>
                </c:pt>
                <c:pt idx="10">
                  <c:v>205.78</c:v>
                </c:pt>
                <c:pt idx="11">
                  <c:v>275.07</c:v>
                </c:pt>
                <c:pt idx="12">
                  <c:v>326.2</c:v>
                </c:pt>
                <c:pt idx="13">
                  <c:v>361.16</c:v>
                </c:pt>
                <c:pt idx="14">
                  <c:v>364.4699999999998</c:v>
                </c:pt>
                <c:pt idx="15">
                  <c:v>373.5</c:v>
                </c:pt>
                <c:pt idx="16">
                  <c:v>321.27</c:v>
                </c:pt>
                <c:pt idx="17">
                  <c:v>352.88</c:v>
                </c:pt>
                <c:pt idx="18">
                  <c:v>323.14999999999998</c:v>
                </c:pt>
                <c:pt idx="19">
                  <c:v>337.1</c:v>
                </c:pt>
                <c:pt idx="20">
                  <c:v>341.97999999999979</c:v>
                </c:pt>
                <c:pt idx="21">
                  <c:v>347.14000000000021</c:v>
                </c:pt>
                <c:pt idx="22">
                  <c:v>351.7</c:v>
                </c:pt>
              </c:numCache>
            </c:numRef>
          </c:val>
        </c:ser>
        <c:ser>
          <c:idx val="1"/>
          <c:order val="1"/>
          <c:tx>
            <c:strRef>
              <c:f>Sheet1!$D$1</c:f>
              <c:strCache>
                <c:ptCount val="1"/>
                <c:pt idx="0">
                  <c:v>MIC (DMA)</c:v>
                </c:pt>
              </c:strCache>
            </c:strRef>
          </c:tx>
          <c:cat>
            <c:numRef>
              <c:f>Sheet1!$A$2:$A$24</c:f>
              <c:numCache>
                <c:formatCode>General</c:formatCode>
                <c:ptCount val="23"/>
                <c:pt idx="0">
                  <c:v>1</c:v>
                </c:pt>
                <c:pt idx="1">
                  <c:v>2</c:v>
                </c:pt>
                <c:pt idx="2">
                  <c:v>4</c:v>
                </c:pt>
                <c:pt idx="3">
                  <c:v>8</c:v>
                </c:pt>
                <c:pt idx="4">
                  <c:v>16</c:v>
                </c:pt>
                <c:pt idx="5">
                  <c:v>32</c:v>
                </c:pt>
                <c:pt idx="6">
                  <c:v>64</c:v>
                </c:pt>
                <c:pt idx="7">
                  <c:v>128</c:v>
                </c:pt>
                <c:pt idx="8">
                  <c:v>256</c:v>
                </c:pt>
                <c:pt idx="9">
                  <c:v>512</c:v>
                </c:pt>
                <c:pt idx="10">
                  <c:v>1024</c:v>
                </c:pt>
                <c:pt idx="11">
                  <c:v>2048</c:v>
                </c:pt>
                <c:pt idx="12">
                  <c:v>4096</c:v>
                </c:pt>
                <c:pt idx="13">
                  <c:v>8192</c:v>
                </c:pt>
                <c:pt idx="14">
                  <c:v>16384</c:v>
                </c:pt>
                <c:pt idx="15">
                  <c:v>32768</c:v>
                </c:pt>
                <c:pt idx="16">
                  <c:v>65536</c:v>
                </c:pt>
                <c:pt idx="17">
                  <c:v>131072</c:v>
                </c:pt>
                <c:pt idx="18">
                  <c:v>262144</c:v>
                </c:pt>
                <c:pt idx="19">
                  <c:v>524288</c:v>
                </c:pt>
                <c:pt idx="20">
                  <c:v>1048576</c:v>
                </c:pt>
                <c:pt idx="21">
                  <c:v>2097152</c:v>
                </c:pt>
                <c:pt idx="22">
                  <c:v>4194304</c:v>
                </c:pt>
              </c:numCache>
            </c:numRef>
          </c:cat>
          <c:val>
            <c:numRef>
              <c:f>Sheet1!$D$2:$D$24</c:f>
              <c:numCache>
                <c:formatCode>General</c:formatCode>
                <c:ptCount val="23"/>
                <c:pt idx="0">
                  <c:v>0.39000000000000024</c:v>
                </c:pt>
                <c:pt idx="1">
                  <c:v>0.77000000000000046</c:v>
                </c:pt>
                <c:pt idx="2">
                  <c:v>1.54</c:v>
                </c:pt>
                <c:pt idx="3">
                  <c:v>3.09</c:v>
                </c:pt>
                <c:pt idx="4">
                  <c:v>6.1499999999999995</c:v>
                </c:pt>
                <c:pt idx="5">
                  <c:v>12</c:v>
                </c:pt>
                <c:pt idx="6">
                  <c:v>23.419999999999987</c:v>
                </c:pt>
                <c:pt idx="7">
                  <c:v>44.17</c:v>
                </c:pt>
                <c:pt idx="8">
                  <c:v>79.739999999999995</c:v>
                </c:pt>
                <c:pt idx="9">
                  <c:v>127.55</c:v>
                </c:pt>
                <c:pt idx="10">
                  <c:v>189.75</c:v>
                </c:pt>
                <c:pt idx="11">
                  <c:v>247.93</c:v>
                </c:pt>
                <c:pt idx="12">
                  <c:v>56.99</c:v>
                </c:pt>
                <c:pt idx="13">
                  <c:v>113.04</c:v>
                </c:pt>
                <c:pt idx="14">
                  <c:v>220.69</c:v>
                </c:pt>
                <c:pt idx="15">
                  <c:v>421.7</c:v>
                </c:pt>
                <c:pt idx="16">
                  <c:v>780.52</c:v>
                </c:pt>
                <c:pt idx="17">
                  <c:v>1374.41</c:v>
                </c:pt>
                <c:pt idx="18">
                  <c:v>2230.3000000000002</c:v>
                </c:pt>
                <c:pt idx="19">
                  <c:v>3245.38</c:v>
                </c:pt>
                <c:pt idx="20">
                  <c:v>4196.83</c:v>
                </c:pt>
                <c:pt idx="21">
                  <c:v>4921.05</c:v>
                </c:pt>
                <c:pt idx="22">
                  <c:v>5025.8900000000003</c:v>
                </c:pt>
              </c:numCache>
            </c:numRef>
          </c:val>
        </c:ser>
        <c:marker val="1"/>
        <c:axId val="101567104"/>
        <c:axId val="101569280"/>
      </c:lineChart>
      <c:catAx>
        <c:axId val="101567104"/>
        <c:scaling>
          <c:orientation val="minMax"/>
        </c:scaling>
        <c:axPos val="b"/>
        <c:title>
          <c:tx>
            <c:rich>
              <a:bodyPr/>
              <a:lstStyle/>
              <a:p>
                <a:pPr>
                  <a:defRPr/>
                </a:pPr>
                <a:r>
                  <a:rPr lang="en-US" dirty="0" smtClean="0"/>
                  <a:t>Message Size</a:t>
                </a:r>
                <a:endParaRPr lang="en-US" dirty="0"/>
              </a:p>
            </c:rich>
          </c:tx>
          <c:layout/>
        </c:title>
        <c:numFmt formatCode="General" sourceLinked="1"/>
        <c:tickLblPos val="nextTo"/>
        <c:crossAx val="101569280"/>
        <c:crosses val="autoZero"/>
        <c:auto val="1"/>
        <c:lblAlgn val="ctr"/>
        <c:lblOffset val="100"/>
      </c:catAx>
      <c:valAx>
        <c:axId val="101569280"/>
        <c:scaling>
          <c:orientation val="minMax"/>
        </c:scaling>
        <c:axPos val="l"/>
        <c:majorGridlines/>
        <c:title>
          <c:tx>
            <c:rich>
              <a:bodyPr rot="-5400000" vert="horz"/>
              <a:lstStyle/>
              <a:p>
                <a:pPr>
                  <a:defRPr/>
                </a:pPr>
                <a:r>
                  <a:rPr lang="en-US" dirty="0" smtClean="0"/>
                  <a:t>Bandwidth (Mbps)</a:t>
                </a:r>
                <a:endParaRPr lang="en-US" dirty="0"/>
              </a:p>
            </c:rich>
          </c:tx>
          <c:layout/>
        </c:title>
        <c:numFmt formatCode="General" sourceLinked="1"/>
        <c:tickLblPos val="nextTo"/>
        <c:crossAx val="101567104"/>
        <c:crosses val="autoZero"/>
        <c:crossBetween val="between"/>
      </c:valAx>
      <c:spPr>
        <a:ln>
          <a:solidFill>
            <a:schemeClr val="tx1">
              <a:alpha val="25000"/>
            </a:schemeClr>
          </a:solidFill>
        </a:ln>
      </c:spPr>
    </c:plotArea>
    <c:legend>
      <c:legendPos val="r"/>
      <c:layout>
        <c:manualLayout>
          <c:xMode val="edge"/>
          <c:yMode val="edge"/>
          <c:x val="0.19196897262842144"/>
          <c:y val="0.10320738825557253"/>
          <c:w val="0.41151832583427123"/>
          <c:h val="0.1915951737376112"/>
        </c:manualLayout>
      </c:layout>
      <c:spPr>
        <a:solidFill>
          <a:schemeClr val="bg1"/>
        </a:solidFill>
        <a:ln>
          <a:solidFill>
            <a:schemeClr val="tx1">
              <a:alpha val="25000"/>
            </a:schemeClr>
          </a:solidFill>
        </a:ln>
      </c:spPr>
    </c:legend>
    <c:plotVisOnly val="1"/>
    <c:dispBlanksAs val="gap"/>
  </c:chart>
  <c:txPr>
    <a:bodyPr/>
    <a:lstStyle/>
    <a:p>
      <a:pPr>
        <a:defRPr sz="1200">
          <a:solidFill>
            <a:schemeClr val="tx1"/>
          </a:solidFill>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Latency</a:t>
            </a:r>
            <a:endParaRPr lang="en-US" dirty="0"/>
          </a:p>
        </c:rich>
      </c:tx>
      <c:layout>
        <c:manualLayout>
          <c:xMode val="edge"/>
          <c:yMode val="edge"/>
          <c:x val="0.44389880952381061"/>
          <c:y val="0"/>
        </c:manualLayout>
      </c:layout>
    </c:title>
    <c:plotArea>
      <c:layout>
        <c:manualLayout>
          <c:layoutTarget val="inner"/>
          <c:xMode val="edge"/>
          <c:yMode val="edge"/>
          <c:x val="0.15516381572993035"/>
          <c:y val="6.0510048184275467E-2"/>
          <c:w val="0.78789754728934758"/>
          <c:h val="0.82090120264818045"/>
        </c:manualLayout>
      </c:layout>
      <c:lineChart>
        <c:grouping val="standard"/>
        <c:ser>
          <c:idx val="0"/>
          <c:order val="0"/>
          <c:tx>
            <c:strRef>
              <c:f>Sheet1!$B$1</c:f>
              <c:strCache>
                <c:ptCount val="1"/>
                <c:pt idx="0">
                  <c:v>SCIF</c:v>
                </c:pt>
              </c:strCache>
            </c:strRef>
          </c:tx>
          <c:cat>
            <c:numRef>
              <c:f>Sheet1!$A$2:$A$14</c:f>
              <c:numCache>
                <c:formatCode>General</c:formatCode>
                <c:ptCount val="13"/>
                <c:pt idx="0">
                  <c:v>0</c:v>
                </c:pt>
                <c:pt idx="1">
                  <c:v>1</c:v>
                </c:pt>
                <c:pt idx="2">
                  <c:v>2</c:v>
                </c:pt>
                <c:pt idx="3">
                  <c:v>4</c:v>
                </c:pt>
                <c:pt idx="4">
                  <c:v>8</c:v>
                </c:pt>
                <c:pt idx="5">
                  <c:v>16</c:v>
                </c:pt>
                <c:pt idx="6">
                  <c:v>32</c:v>
                </c:pt>
                <c:pt idx="7">
                  <c:v>64</c:v>
                </c:pt>
                <c:pt idx="8">
                  <c:v>128</c:v>
                </c:pt>
                <c:pt idx="9">
                  <c:v>256</c:v>
                </c:pt>
                <c:pt idx="10">
                  <c:v>512</c:v>
                </c:pt>
                <c:pt idx="11">
                  <c:v>1024</c:v>
                </c:pt>
                <c:pt idx="12">
                  <c:v>2048</c:v>
                </c:pt>
              </c:numCache>
            </c:numRef>
          </c:cat>
          <c:val>
            <c:numRef>
              <c:f>Sheet1!$B$2:$B$14</c:f>
              <c:numCache>
                <c:formatCode>General</c:formatCode>
                <c:ptCount val="13"/>
                <c:pt idx="0">
                  <c:v>5.59</c:v>
                </c:pt>
                <c:pt idx="1">
                  <c:v>5.74</c:v>
                </c:pt>
                <c:pt idx="2">
                  <c:v>5.76</c:v>
                </c:pt>
                <c:pt idx="3">
                  <c:v>5.79</c:v>
                </c:pt>
                <c:pt idx="4">
                  <c:v>5.8199999999999985</c:v>
                </c:pt>
                <c:pt idx="5">
                  <c:v>5.85</c:v>
                </c:pt>
                <c:pt idx="6">
                  <c:v>10.27</c:v>
                </c:pt>
                <c:pt idx="7">
                  <c:v>12.2</c:v>
                </c:pt>
                <c:pt idx="8">
                  <c:v>13.56</c:v>
                </c:pt>
                <c:pt idx="9">
                  <c:v>16.36</c:v>
                </c:pt>
                <c:pt idx="10">
                  <c:v>24.130000000000013</c:v>
                </c:pt>
                <c:pt idx="11">
                  <c:v>39.480000000000004</c:v>
                </c:pt>
                <c:pt idx="12">
                  <c:v>70.27</c:v>
                </c:pt>
              </c:numCache>
            </c:numRef>
          </c:val>
        </c:ser>
        <c:ser>
          <c:idx val="2"/>
          <c:order val="1"/>
          <c:tx>
            <c:strRef>
              <c:f>Sheet1!$C$1</c:f>
              <c:strCache>
                <c:ptCount val="1"/>
                <c:pt idx="0">
                  <c:v>TCP</c:v>
                </c:pt>
              </c:strCache>
            </c:strRef>
          </c:tx>
          <c:cat>
            <c:numRef>
              <c:f>Sheet1!$A$2:$A$14</c:f>
              <c:numCache>
                <c:formatCode>General</c:formatCode>
                <c:ptCount val="13"/>
                <c:pt idx="0">
                  <c:v>0</c:v>
                </c:pt>
                <c:pt idx="1">
                  <c:v>1</c:v>
                </c:pt>
                <c:pt idx="2">
                  <c:v>2</c:v>
                </c:pt>
                <c:pt idx="3">
                  <c:v>4</c:v>
                </c:pt>
                <c:pt idx="4">
                  <c:v>8</c:v>
                </c:pt>
                <c:pt idx="5">
                  <c:v>16</c:v>
                </c:pt>
                <c:pt idx="6">
                  <c:v>32</c:v>
                </c:pt>
                <c:pt idx="7">
                  <c:v>64</c:v>
                </c:pt>
                <c:pt idx="8">
                  <c:v>128</c:v>
                </c:pt>
                <c:pt idx="9">
                  <c:v>256</c:v>
                </c:pt>
                <c:pt idx="10">
                  <c:v>512</c:v>
                </c:pt>
                <c:pt idx="11">
                  <c:v>1024</c:v>
                </c:pt>
                <c:pt idx="12">
                  <c:v>2048</c:v>
                </c:pt>
              </c:numCache>
            </c:numRef>
          </c:cat>
          <c:val>
            <c:numRef>
              <c:f>Sheet1!$C$2:$C$14</c:f>
              <c:numCache>
                <c:formatCode>General</c:formatCode>
                <c:ptCount val="13"/>
                <c:pt idx="0">
                  <c:v>131.39000000000001</c:v>
                </c:pt>
                <c:pt idx="1">
                  <c:v>131.86000000000001</c:v>
                </c:pt>
                <c:pt idx="2">
                  <c:v>131.94</c:v>
                </c:pt>
                <c:pt idx="3">
                  <c:v>131.82000000000011</c:v>
                </c:pt>
                <c:pt idx="4">
                  <c:v>132.73999999999998</c:v>
                </c:pt>
                <c:pt idx="5">
                  <c:v>131.04</c:v>
                </c:pt>
                <c:pt idx="6">
                  <c:v>131.6</c:v>
                </c:pt>
                <c:pt idx="7">
                  <c:v>132.20999999999998</c:v>
                </c:pt>
                <c:pt idx="8">
                  <c:v>133.83000000000001</c:v>
                </c:pt>
                <c:pt idx="9">
                  <c:v>134.08000000000001</c:v>
                </c:pt>
                <c:pt idx="10">
                  <c:v>134.59</c:v>
                </c:pt>
                <c:pt idx="11">
                  <c:v>148.18</c:v>
                </c:pt>
                <c:pt idx="12">
                  <c:v>156.03</c:v>
                </c:pt>
              </c:numCache>
            </c:numRef>
          </c:val>
        </c:ser>
        <c:marker val="1"/>
        <c:axId val="101640064"/>
        <c:axId val="101642240"/>
      </c:lineChart>
      <c:catAx>
        <c:axId val="101640064"/>
        <c:scaling>
          <c:orientation val="minMax"/>
        </c:scaling>
        <c:axPos val="b"/>
        <c:title>
          <c:tx>
            <c:rich>
              <a:bodyPr/>
              <a:lstStyle/>
              <a:p>
                <a:pPr>
                  <a:defRPr/>
                </a:pPr>
                <a:r>
                  <a:rPr lang="en-US" dirty="0" smtClean="0"/>
                  <a:t>Message Size</a:t>
                </a:r>
                <a:endParaRPr lang="en-US" dirty="0"/>
              </a:p>
            </c:rich>
          </c:tx>
          <c:layout/>
        </c:title>
        <c:numFmt formatCode="General" sourceLinked="1"/>
        <c:tickLblPos val="nextTo"/>
        <c:crossAx val="101642240"/>
        <c:crosses val="autoZero"/>
        <c:auto val="1"/>
        <c:lblAlgn val="ctr"/>
        <c:lblOffset val="100"/>
      </c:catAx>
      <c:valAx>
        <c:axId val="101642240"/>
        <c:scaling>
          <c:orientation val="minMax"/>
        </c:scaling>
        <c:axPos val="l"/>
        <c:majorGridlines/>
        <c:title>
          <c:tx>
            <c:rich>
              <a:bodyPr rot="-5400000" vert="horz"/>
              <a:lstStyle/>
              <a:p>
                <a:pPr>
                  <a:defRPr/>
                </a:pPr>
                <a:r>
                  <a:rPr lang="en-US" dirty="0" smtClean="0"/>
                  <a:t>Latency (us)</a:t>
                </a:r>
                <a:endParaRPr lang="en-US" dirty="0"/>
              </a:p>
            </c:rich>
          </c:tx>
          <c:layout/>
        </c:title>
        <c:numFmt formatCode="General" sourceLinked="1"/>
        <c:tickLblPos val="nextTo"/>
        <c:crossAx val="101640064"/>
        <c:crosses val="autoZero"/>
        <c:crossBetween val="between"/>
      </c:valAx>
      <c:spPr>
        <a:ln>
          <a:solidFill>
            <a:schemeClr val="tx1">
              <a:alpha val="25000"/>
            </a:schemeClr>
          </a:solidFill>
        </a:ln>
      </c:spPr>
    </c:plotArea>
    <c:legend>
      <c:legendPos val="r"/>
      <c:layout>
        <c:manualLayout>
          <c:xMode val="edge"/>
          <c:yMode val="edge"/>
          <c:x val="0.15322240380329868"/>
          <c:y val="7.5844204175970584E-2"/>
          <c:w val="0.41753233970753661"/>
          <c:h val="8.7117561797312643E-2"/>
        </c:manualLayout>
      </c:layout>
      <c:spPr>
        <a:solidFill>
          <a:schemeClr val="bg1"/>
        </a:solidFill>
        <a:ln>
          <a:solidFill>
            <a:schemeClr val="tx1">
              <a:alpha val="25000"/>
            </a:schemeClr>
          </a:solidFill>
        </a:ln>
      </c:spPr>
    </c:legend>
    <c:plotVisOnly val="1"/>
    <c:dispBlanksAs val="gap"/>
  </c:chart>
  <c:txPr>
    <a:bodyPr/>
    <a:lstStyle/>
    <a:p>
      <a:pPr>
        <a:defRPr sz="1200">
          <a:solidFill>
            <a:schemeClr val="tx1"/>
          </a:solidFill>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Bandwidth</a:t>
            </a:r>
            <a:endParaRPr lang="en-US" dirty="0"/>
          </a:p>
        </c:rich>
      </c:tx>
      <c:layout/>
      <c:overlay val="1"/>
    </c:title>
    <c:plotArea>
      <c:layout>
        <c:manualLayout>
          <c:layoutTarget val="inner"/>
          <c:xMode val="edge"/>
          <c:yMode val="edge"/>
          <c:x val="0.17783417697787776"/>
          <c:y val="7.5435421318603993E-2"/>
          <c:w val="0.78356439820022306"/>
          <c:h val="0.78357778038939152"/>
        </c:manualLayout>
      </c:layout>
      <c:lineChart>
        <c:grouping val="standard"/>
        <c:ser>
          <c:idx val="0"/>
          <c:order val="0"/>
          <c:tx>
            <c:strRef>
              <c:f>Sheet1!#REF!</c:f>
              <c:strCache>
                <c:ptCount val="1"/>
                <c:pt idx="0">
                  <c:v>#REF!</c:v>
                </c:pt>
              </c:strCache>
            </c:strRef>
          </c:tx>
          <c:cat>
            <c:numRef>
              <c:f>Sheet1!$A$2:$A$24</c:f>
              <c:numCache>
                <c:formatCode>General</c:formatCode>
                <c:ptCount val="23"/>
                <c:pt idx="0">
                  <c:v>1</c:v>
                </c:pt>
                <c:pt idx="1">
                  <c:v>2</c:v>
                </c:pt>
                <c:pt idx="2">
                  <c:v>4</c:v>
                </c:pt>
                <c:pt idx="3">
                  <c:v>8</c:v>
                </c:pt>
                <c:pt idx="4">
                  <c:v>16</c:v>
                </c:pt>
                <c:pt idx="5">
                  <c:v>32</c:v>
                </c:pt>
                <c:pt idx="6">
                  <c:v>64</c:v>
                </c:pt>
                <c:pt idx="7">
                  <c:v>128</c:v>
                </c:pt>
                <c:pt idx="8">
                  <c:v>256</c:v>
                </c:pt>
                <c:pt idx="9">
                  <c:v>512</c:v>
                </c:pt>
                <c:pt idx="10">
                  <c:v>1024</c:v>
                </c:pt>
                <c:pt idx="11">
                  <c:v>2048</c:v>
                </c:pt>
                <c:pt idx="12">
                  <c:v>4096</c:v>
                </c:pt>
                <c:pt idx="13">
                  <c:v>8192</c:v>
                </c:pt>
                <c:pt idx="14">
                  <c:v>16384</c:v>
                </c:pt>
                <c:pt idx="15">
                  <c:v>32768</c:v>
                </c:pt>
                <c:pt idx="16">
                  <c:v>65536</c:v>
                </c:pt>
                <c:pt idx="17">
                  <c:v>131072</c:v>
                </c:pt>
                <c:pt idx="18">
                  <c:v>262144</c:v>
                </c:pt>
                <c:pt idx="19">
                  <c:v>524288</c:v>
                </c:pt>
                <c:pt idx="20">
                  <c:v>1048576</c:v>
                </c:pt>
                <c:pt idx="21">
                  <c:v>2097152</c:v>
                </c:pt>
                <c:pt idx="22">
                  <c:v>4194304</c:v>
                </c:pt>
              </c:numCache>
            </c:numRef>
          </c:cat>
          <c:val>
            <c:numRef>
              <c:f>Sheet1!#REF!</c:f>
              <c:numCache>
                <c:formatCode>General</c:formatCode>
                <c:ptCount val="1"/>
                <c:pt idx="0">
                  <c:v>1</c:v>
                </c:pt>
              </c:numCache>
            </c:numRef>
          </c:val>
        </c:ser>
        <c:ser>
          <c:idx val="2"/>
          <c:order val="1"/>
          <c:tx>
            <c:strRef>
              <c:f>Sheet1!#REF!</c:f>
              <c:strCache>
                <c:ptCount val="1"/>
                <c:pt idx="0">
                  <c:v>#REF!</c:v>
                </c:pt>
              </c:strCache>
            </c:strRef>
          </c:tx>
          <c:cat>
            <c:numRef>
              <c:f>Sheet1!$A$2:$A$24</c:f>
              <c:numCache>
                <c:formatCode>General</c:formatCode>
                <c:ptCount val="23"/>
                <c:pt idx="0">
                  <c:v>1</c:v>
                </c:pt>
                <c:pt idx="1">
                  <c:v>2</c:v>
                </c:pt>
                <c:pt idx="2">
                  <c:v>4</c:v>
                </c:pt>
                <c:pt idx="3">
                  <c:v>8</c:v>
                </c:pt>
                <c:pt idx="4">
                  <c:v>16</c:v>
                </c:pt>
                <c:pt idx="5">
                  <c:v>32</c:v>
                </c:pt>
                <c:pt idx="6">
                  <c:v>64</c:v>
                </c:pt>
                <c:pt idx="7">
                  <c:v>128</c:v>
                </c:pt>
                <c:pt idx="8">
                  <c:v>256</c:v>
                </c:pt>
                <c:pt idx="9">
                  <c:v>512</c:v>
                </c:pt>
                <c:pt idx="10">
                  <c:v>1024</c:v>
                </c:pt>
                <c:pt idx="11">
                  <c:v>2048</c:v>
                </c:pt>
                <c:pt idx="12">
                  <c:v>4096</c:v>
                </c:pt>
                <c:pt idx="13">
                  <c:v>8192</c:v>
                </c:pt>
                <c:pt idx="14">
                  <c:v>16384</c:v>
                </c:pt>
                <c:pt idx="15">
                  <c:v>32768</c:v>
                </c:pt>
                <c:pt idx="16">
                  <c:v>65536</c:v>
                </c:pt>
                <c:pt idx="17">
                  <c:v>131072</c:v>
                </c:pt>
                <c:pt idx="18">
                  <c:v>262144</c:v>
                </c:pt>
                <c:pt idx="19">
                  <c:v>524288</c:v>
                </c:pt>
                <c:pt idx="20">
                  <c:v>1048576</c:v>
                </c:pt>
                <c:pt idx="21">
                  <c:v>2097152</c:v>
                </c:pt>
                <c:pt idx="22">
                  <c:v>4194304</c:v>
                </c:pt>
              </c:numCache>
            </c:numRef>
          </c:cat>
          <c:val>
            <c:numRef>
              <c:f>Sheet1!#REF!</c:f>
              <c:numCache>
                <c:formatCode>General</c:formatCode>
                <c:ptCount val="1"/>
                <c:pt idx="0">
                  <c:v>1</c:v>
                </c:pt>
              </c:numCache>
            </c:numRef>
          </c:val>
        </c:ser>
        <c:ser>
          <c:idx val="1"/>
          <c:order val="2"/>
          <c:tx>
            <c:strRef>
              <c:f>Sheet1!$B$1</c:f>
              <c:strCache>
                <c:ptCount val="1"/>
                <c:pt idx="0">
                  <c:v>SCIF</c:v>
                </c:pt>
              </c:strCache>
            </c:strRef>
          </c:tx>
          <c:cat>
            <c:numRef>
              <c:f>Sheet1!$A$2:$A$24</c:f>
              <c:numCache>
                <c:formatCode>General</c:formatCode>
                <c:ptCount val="23"/>
                <c:pt idx="0">
                  <c:v>1</c:v>
                </c:pt>
                <c:pt idx="1">
                  <c:v>2</c:v>
                </c:pt>
                <c:pt idx="2">
                  <c:v>4</c:v>
                </c:pt>
                <c:pt idx="3">
                  <c:v>8</c:v>
                </c:pt>
                <c:pt idx="4">
                  <c:v>16</c:v>
                </c:pt>
                <c:pt idx="5">
                  <c:v>32</c:v>
                </c:pt>
                <c:pt idx="6">
                  <c:v>64</c:v>
                </c:pt>
                <c:pt idx="7">
                  <c:v>128</c:v>
                </c:pt>
                <c:pt idx="8">
                  <c:v>256</c:v>
                </c:pt>
                <c:pt idx="9">
                  <c:v>512</c:v>
                </c:pt>
                <c:pt idx="10">
                  <c:v>1024</c:v>
                </c:pt>
                <c:pt idx="11">
                  <c:v>2048</c:v>
                </c:pt>
                <c:pt idx="12">
                  <c:v>4096</c:v>
                </c:pt>
                <c:pt idx="13">
                  <c:v>8192</c:v>
                </c:pt>
                <c:pt idx="14">
                  <c:v>16384</c:v>
                </c:pt>
                <c:pt idx="15">
                  <c:v>32768</c:v>
                </c:pt>
                <c:pt idx="16">
                  <c:v>65536</c:v>
                </c:pt>
                <c:pt idx="17">
                  <c:v>131072</c:v>
                </c:pt>
                <c:pt idx="18">
                  <c:v>262144</c:v>
                </c:pt>
                <c:pt idx="19">
                  <c:v>524288</c:v>
                </c:pt>
                <c:pt idx="20">
                  <c:v>1048576</c:v>
                </c:pt>
                <c:pt idx="21">
                  <c:v>2097152</c:v>
                </c:pt>
                <c:pt idx="22">
                  <c:v>4194304</c:v>
                </c:pt>
              </c:numCache>
            </c:numRef>
          </c:cat>
          <c:val>
            <c:numRef>
              <c:f>Sheet1!$B$2:$B$24</c:f>
              <c:numCache>
                <c:formatCode>General</c:formatCode>
                <c:ptCount val="23"/>
                <c:pt idx="0">
                  <c:v>0.13</c:v>
                </c:pt>
                <c:pt idx="1">
                  <c:v>0.27</c:v>
                </c:pt>
                <c:pt idx="2">
                  <c:v>0.54</c:v>
                </c:pt>
                <c:pt idx="3">
                  <c:v>1.08</c:v>
                </c:pt>
                <c:pt idx="4">
                  <c:v>2.11</c:v>
                </c:pt>
                <c:pt idx="5">
                  <c:v>3.84</c:v>
                </c:pt>
                <c:pt idx="6">
                  <c:v>6.56</c:v>
                </c:pt>
                <c:pt idx="7">
                  <c:v>10.24</c:v>
                </c:pt>
                <c:pt idx="8">
                  <c:v>14.2</c:v>
                </c:pt>
                <c:pt idx="9">
                  <c:v>17.939999999999987</c:v>
                </c:pt>
                <c:pt idx="10">
                  <c:v>20.66</c:v>
                </c:pt>
                <c:pt idx="11">
                  <c:v>22.310000000000013</c:v>
                </c:pt>
                <c:pt idx="12">
                  <c:v>145.47999999999999</c:v>
                </c:pt>
                <c:pt idx="13">
                  <c:v>294.92999999999978</c:v>
                </c:pt>
                <c:pt idx="14">
                  <c:v>565.74</c:v>
                </c:pt>
                <c:pt idx="15">
                  <c:v>1035.6299999999999</c:v>
                </c:pt>
                <c:pt idx="16">
                  <c:v>1800.28</c:v>
                </c:pt>
                <c:pt idx="17">
                  <c:v>2586.04</c:v>
                </c:pt>
                <c:pt idx="18">
                  <c:v>3759.98</c:v>
                </c:pt>
                <c:pt idx="19">
                  <c:v>4874.55</c:v>
                </c:pt>
                <c:pt idx="20">
                  <c:v>5745.89</c:v>
                </c:pt>
                <c:pt idx="21">
                  <c:v>6167.7</c:v>
                </c:pt>
                <c:pt idx="22">
                  <c:v>6327.21</c:v>
                </c:pt>
              </c:numCache>
            </c:numRef>
          </c:val>
        </c:ser>
        <c:ser>
          <c:idx val="3"/>
          <c:order val="3"/>
          <c:tx>
            <c:strRef>
              <c:f>Sheet1!$C$1</c:f>
              <c:strCache>
                <c:ptCount val="1"/>
                <c:pt idx="0">
                  <c:v>TCP</c:v>
                </c:pt>
              </c:strCache>
            </c:strRef>
          </c:tx>
          <c:cat>
            <c:numRef>
              <c:f>Sheet1!$A$2:$A$24</c:f>
              <c:numCache>
                <c:formatCode>General</c:formatCode>
                <c:ptCount val="23"/>
                <c:pt idx="0">
                  <c:v>1</c:v>
                </c:pt>
                <c:pt idx="1">
                  <c:v>2</c:v>
                </c:pt>
                <c:pt idx="2">
                  <c:v>4</c:v>
                </c:pt>
                <c:pt idx="3">
                  <c:v>8</c:v>
                </c:pt>
                <c:pt idx="4">
                  <c:v>16</c:v>
                </c:pt>
                <c:pt idx="5">
                  <c:v>32</c:v>
                </c:pt>
                <c:pt idx="6">
                  <c:v>64</c:v>
                </c:pt>
                <c:pt idx="7">
                  <c:v>128</c:v>
                </c:pt>
                <c:pt idx="8">
                  <c:v>256</c:v>
                </c:pt>
                <c:pt idx="9">
                  <c:v>512</c:v>
                </c:pt>
                <c:pt idx="10">
                  <c:v>1024</c:v>
                </c:pt>
                <c:pt idx="11">
                  <c:v>2048</c:v>
                </c:pt>
                <c:pt idx="12">
                  <c:v>4096</c:v>
                </c:pt>
                <c:pt idx="13">
                  <c:v>8192</c:v>
                </c:pt>
                <c:pt idx="14">
                  <c:v>16384</c:v>
                </c:pt>
                <c:pt idx="15">
                  <c:v>32768</c:v>
                </c:pt>
                <c:pt idx="16">
                  <c:v>65536</c:v>
                </c:pt>
                <c:pt idx="17">
                  <c:v>131072</c:v>
                </c:pt>
                <c:pt idx="18">
                  <c:v>262144</c:v>
                </c:pt>
                <c:pt idx="19">
                  <c:v>524288</c:v>
                </c:pt>
                <c:pt idx="20">
                  <c:v>1048576</c:v>
                </c:pt>
                <c:pt idx="21">
                  <c:v>2097152</c:v>
                </c:pt>
                <c:pt idx="22">
                  <c:v>4194304</c:v>
                </c:pt>
              </c:numCache>
            </c:numRef>
          </c:cat>
          <c:val>
            <c:numRef>
              <c:f>Sheet1!$C$2:$C$24</c:f>
              <c:numCache>
                <c:formatCode>General</c:formatCode>
                <c:ptCount val="23"/>
                <c:pt idx="0">
                  <c:v>1.0000000000000005E-2</c:v>
                </c:pt>
                <c:pt idx="1">
                  <c:v>2.0000000000000011E-2</c:v>
                </c:pt>
                <c:pt idx="2">
                  <c:v>3.0000000000000002E-2</c:v>
                </c:pt>
                <c:pt idx="3">
                  <c:v>6.0000000000000032E-2</c:v>
                </c:pt>
                <c:pt idx="4">
                  <c:v>0.13</c:v>
                </c:pt>
                <c:pt idx="5">
                  <c:v>0.26</c:v>
                </c:pt>
                <c:pt idx="6">
                  <c:v>0.52</c:v>
                </c:pt>
                <c:pt idx="7">
                  <c:v>1.02</c:v>
                </c:pt>
                <c:pt idx="8">
                  <c:v>2.0299999999999998</c:v>
                </c:pt>
                <c:pt idx="9">
                  <c:v>4.0199999999999996</c:v>
                </c:pt>
                <c:pt idx="10">
                  <c:v>7.92</c:v>
                </c:pt>
                <c:pt idx="11">
                  <c:v>15.53</c:v>
                </c:pt>
                <c:pt idx="12">
                  <c:v>30.05</c:v>
                </c:pt>
                <c:pt idx="13">
                  <c:v>55.33</c:v>
                </c:pt>
                <c:pt idx="14">
                  <c:v>100.06</c:v>
                </c:pt>
                <c:pt idx="15">
                  <c:v>165.29</c:v>
                </c:pt>
                <c:pt idx="16">
                  <c:v>196.28</c:v>
                </c:pt>
                <c:pt idx="17">
                  <c:v>171.70999999999998</c:v>
                </c:pt>
                <c:pt idx="18">
                  <c:v>195.76</c:v>
                </c:pt>
                <c:pt idx="19">
                  <c:v>219.31</c:v>
                </c:pt>
                <c:pt idx="20">
                  <c:v>246.16</c:v>
                </c:pt>
                <c:pt idx="21">
                  <c:v>251.38000000000011</c:v>
                </c:pt>
                <c:pt idx="22">
                  <c:v>253.19</c:v>
                </c:pt>
              </c:numCache>
            </c:numRef>
          </c:val>
        </c:ser>
        <c:ser>
          <c:idx val="4"/>
          <c:order val="4"/>
          <c:tx>
            <c:strRef>
              <c:f>Sheet1!$D$1</c:f>
              <c:strCache>
                <c:ptCount val="1"/>
                <c:pt idx="0">
                  <c:v>KNC without SHM</c:v>
                </c:pt>
              </c:strCache>
            </c:strRef>
          </c:tx>
          <c:cat>
            <c:numRef>
              <c:f>Sheet1!$A$2:$A$24</c:f>
              <c:numCache>
                <c:formatCode>General</c:formatCode>
                <c:ptCount val="23"/>
                <c:pt idx="0">
                  <c:v>1</c:v>
                </c:pt>
                <c:pt idx="1">
                  <c:v>2</c:v>
                </c:pt>
                <c:pt idx="2">
                  <c:v>4</c:v>
                </c:pt>
                <c:pt idx="3">
                  <c:v>8</c:v>
                </c:pt>
                <c:pt idx="4">
                  <c:v>16</c:v>
                </c:pt>
                <c:pt idx="5">
                  <c:v>32</c:v>
                </c:pt>
                <c:pt idx="6">
                  <c:v>64</c:v>
                </c:pt>
                <c:pt idx="7">
                  <c:v>128</c:v>
                </c:pt>
                <c:pt idx="8">
                  <c:v>256</c:v>
                </c:pt>
                <c:pt idx="9">
                  <c:v>512</c:v>
                </c:pt>
                <c:pt idx="10">
                  <c:v>1024</c:v>
                </c:pt>
                <c:pt idx="11">
                  <c:v>2048</c:v>
                </c:pt>
                <c:pt idx="12">
                  <c:v>4096</c:v>
                </c:pt>
                <c:pt idx="13">
                  <c:v>8192</c:v>
                </c:pt>
                <c:pt idx="14">
                  <c:v>16384</c:v>
                </c:pt>
                <c:pt idx="15">
                  <c:v>32768</c:v>
                </c:pt>
                <c:pt idx="16">
                  <c:v>65536</c:v>
                </c:pt>
                <c:pt idx="17">
                  <c:v>131072</c:v>
                </c:pt>
                <c:pt idx="18">
                  <c:v>262144</c:v>
                </c:pt>
                <c:pt idx="19">
                  <c:v>524288</c:v>
                </c:pt>
                <c:pt idx="20">
                  <c:v>1048576</c:v>
                </c:pt>
                <c:pt idx="21">
                  <c:v>2097152</c:v>
                </c:pt>
                <c:pt idx="22">
                  <c:v>4194304</c:v>
                </c:pt>
              </c:numCache>
            </c:numRef>
          </c:cat>
          <c:val>
            <c:numRef>
              <c:f>Sheet1!$D$2:$D$24</c:f>
              <c:numCache>
                <c:formatCode>General</c:formatCode>
                <c:ptCount val="23"/>
                <c:pt idx="0">
                  <c:v>0.39000000000000024</c:v>
                </c:pt>
                <c:pt idx="1">
                  <c:v>0.77000000000000046</c:v>
                </c:pt>
                <c:pt idx="2">
                  <c:v>1.54</c:v>
                </c:pt>
                <c:pt idx="3">
                  <c:v>3.09</c:v>
                </c:pt>
                <c:pt idx="4">
                  <c:v>6.1499999999999995</c:v>
                </c:pt>
                <c:pt idx="5">
                  <c:v>12</c:v>
                </c:pt>
                <c:pt idx="6">
                  <c:v>23.419999999999987</c:v>
                </c:pt>
                <c:pt idx="7">
                  <c:v>44.17</c:v>
                </c:pt>
                <c:pt idx="8">
                  <c:v>79.739999999999995</c:v>
                </c:pt>
                <c:pt idx="9">
                  <c:v>127.55</c:v>
                </c:pt>
                <c:pt idx="10">
                  <c:v>189.75</c:v>
                </c:pt>
                <c:pt idx="11">
                  <c:v>247.93</c:v>
                </c:pt>
                <c:pt idx="12">
                  <c:v>56.99</c:v>
                </c:pt>
                <c:pt idx="13">
                  <c:v>113.04</c:v>
                </c:pt>
                <c:pt idx="14">
                  <c:v>220.69</c:v>
                </c:pt>
                <c:pt idx="15">
                  <c:v>421.7</c:v>
                </c:pt>
                <c:pt idx="16">
                  <c:v>780.52</c:v>
                </c:pt>
                <c:pt idx="17">
                  <c:v>1374.41</c:v>
                </c:pt>
                <c:pt idx="18">
                  <c:v>2230.3000000000002</c:v>
                </c:pt>
                <c:pt idx="19">
                  <c:v>3245.38</c:v>
                </c:pt>
                <c:pt idx="20">
                  <c:v>4196.83</c:v>
                </c:pt>
                <c:pt idx="21">
                  <c:v>4921.05</c:v>
                </c:pt>
                <c:pt idx="22">
                  <c:v>5025.8900000000003</c:v>
                </c:pt>
              </c:numCache>
            </c:numRef>
          </c:val>
        </c:ser>
        <c:marker val="1"/>
        <c:axId val="101988992"/>
        <c:axId val="102003456"/>
      </c:lineChart>
      <c:catAx>
        <c:axId val="101988992"/>
        <c:scaling>
          <c:orientation val="minMax"/>
        </c:scaling>
        <c:axPos val="b"/>
        <c:title>
          <c:tx>
            <c:rich>
              <a:bodyPr/>
              <a:lstStyle/>
              <a:p>
                <a:pPr>
                  <a:defRPr/>
                </a:pPr>
                <a:r>
                  <a:rPr lang="en-US" dirty="0" smtClean="0"/>
                  <a:t>Message Size</a:t>
                </a:r>
                <a:endParaRPr lang="en-US" dirty="0"/>
              </a:p>
            </c:rich>
          </c:tx>
          <c:layout/>
        </c:title>
        <c:numFmt formatCode="General" sourceLinked="1"/>
        <c:tickLblPos val="nextTo"/>
        <c:crossAx val="102003456"/>
        <c:crosses val="autoZero"/>
        <c:auto val="1"/>
        <c:lblAlgn val="ctr"/>
        <c:lblOffset val="100"/>
      </c:catAx>
      <c:valAx>
        <c:axId val="102003456"/>
        <c:scaling>
          <c:orientation val="minMax"/>
        </c:scaling>
        <c:axPos val="l"/>
        <c:majorGridlines/>
        <c:title>
          <c:tx>
            <c:rich>
              <a:bodyPr rot="-5400000" vert="horz"/>
              <a:lstStyle/>
              <a:p>
                <a:pPr>
                  <a:defRPr/>
                </a:pPr>
                <a:r>
                  <a:rPr lang="en-US" dirty="0" smtClean="0"/>
                  <a:t>Bandwidth (Mbps)</a:t>
                </a:r>
                <a:endParaRPr lang="en-US" dirty="0"/>
              </a:p>
            </c:rich>
          </c:tx>
          <c:layout/>
        </c:title>
        <c:numFmt formatCode="General" sourceLinked="1"/>
        <c:tickLblPos val="nextTo"/>
        <c:crossAx val="101988992"/>
        <c:crosses val="autoZero"/>
        <c:crossBetween val="between"/>
      </c:valAx>
      <c:spPr>
        <a:ln>
          <a:solidFill>
            <a:schemeClr val="tx1">
              <a:alpha val="25000"/>
            </a:schemeClr>
          </a:solidFill>
        </a:ln>
      </c:spPr>
    </c:plotArea>
    <c:legend>
      <c:legendPos val="r"/>
      <c:legendEntry>
        <c:idx val="0"/>
        <c:delete val="1"/>
      </c:legendEntry>
      <c:legendEntry>
        <c:idx val="1"/>
        <c:delete val="1"/>
      </c:legendEntry>
      <c:layout>
        <c:manualLayout>
          <c:xMode val="edge"/>
          <c:yMode val="edge"/>
          <c:x val="0.19196897262842144"/>
          <c:y val="0.10320738825557253"/>
          <c:w val="0.35836379827521592"/>
          <c:h val="0.17169467622517323"/>
        </c:manualLayout>
      </c:layout>
      <c:spPr>
        <a:solidFill>
          <a:schemeClr val="bg1"/>
        </a:solidFill>
        <a:ln>
          <a:solidFill>
            <a:schemeClr val="tx1">
              <a:alpha val="25000"/>
            </a:schemeClr>
          </a:solidFill>
        </a:ln>
      </c:spPr>
    </c:legend>
    <c:plotVisOnly val="1"/>
    <c:dispBlanksAs val="gap"/>
  </c:chart>
  <c:txPr>
    <a:bodyPr/>
    <a:lstStyle/>
    <a:p>
      <a:pPr>
        <a:defRPr sz="1200">
          <a:solidFill>
            <a:schemeClr val="tx1"/>
          </a:solidFill>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61763D-747A-4716-898E-280844DE3DC1}" type="datetimeFigureOut">
              <a:rPr lang="en-US" smtClean="0"/>
              <a:pPr/>
              <a:t>7/10/2012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16AEFE-4583-4C90-88B9-E9BE4637E625}" type="slidenum">
              <a:rPr lang="en-US" smtClean="0"/>
              <a:pPr/>
              <a:t>‹#›</a:t>
            </a:fld>
            <a:endParaRPr lang="en-US"/>
          </a:p>
        </p:txBody>
      </p:sp>
    </p:spTree>
    <p:extLst>
      <p:ext uri="{BB962C8B-B14F-4D97-AF65-F5344CB8AC3E}">
        <p14:creationId xmlns="" xmlns:p14="http://schemas.microsoft.com/office/powerpoint/2010/main" val="186750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85838" y="1671638"/>
            <a:ext cx="7696200" cy="1069975"/>
          </a:xfrm>
        </p:spPr>
        <p:txBody>
          <a:bodyPr/>
          <a:lstStyle>
            <a:lvl1pPr>
              <a:defRPr sz="30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985838" y="3505200"/>
            <a:ext cx="6400800" cy="1752600"/>
          </a:xfrm>
        </p:spPr>
        <p:txBody>
          <a:bodyPr/>
          <a:lstStyle>
            <a:lvl1pPr marL="0" indent="0">
              <a:buFont typeface="Wingdings" pitchFamily="2" charset="2"/>
              <a:buNone/>
              <a:defRPr sz="1800"/>
            </a:lvl1pPr>
          </a:lstStyle>
          <a:p>
            <a:r>
              <a:rPr lang="en-US" smtClean="0"/>
              <a:t>Click to edit Master subtitle style</a:t>
            </a:r>
            <a:endParaRPr lang="en-US" dirty="0"/>
          </a:p>
        </p:txBody>
      </p:sp>
      <p:pic>
        <p:nvPicPr>
          <p:cNvPr id="3079" name="Picture 7" descr="title header_Blue_646.jpg"/>
          <p:cNvPicPr>
            <a:picLocks noChangeAspect="1"/>
          </p:cNvPicPr>
          <p:nvPr/>
        </p:nvPicPr>
        <p:blipFill>
          <a:blip r:embed="rId2" cstate="print"/>
          <a:srcRect/>
          <a:stretch>
            <a:fillRect/>
          </a:stretch>
        </p:blipFill>
        <p:spPr bwMode="auto">
          <a:xfrm>
            <a:off x="0" y="0"/>
            <a:ext cx="9144000" cy="1106488"/>
          </a:xfrm>
          <a:prstGeom prst="rect">
            <a:avLst/>
          </a:prstGeom>
          <a:noFill/>
          <a:ln w="9525">
            <a:noFill/>
            <a:miter lim="800000"/>
            <a:headEnd/>
            <a:tailEnd/>
          </a:ln>
        </p:spPr>
      </p:pic>
      <p:pic>
        <p:nvPicPr>
          <p:cNvPr id="3080" name="Picture 7" descr="doe_black.jpg"/>
          <p:cNvPicPr>
            <a:picLocks noChangeAspect="1"/>
          </p:cNvPicPr>
          <p:nvPr/>
        </p:nvPicPr>
        <p:blipFill>
          <a:blip r:embed="rId3" cstate="print"/>
          <a:srcRect/>
          <a:stretch>
            <a:fillRect/>
          </a:stretch>
        </p:blipFill>
        <p:spPr bwMode="auto">
          <a:xfrm>
            <a:off x="7954963" y="6456363"/>
            <a:ext cx="960437" cy="231775"/>
          </a:xfrm>
          <a:prstGeom prst="rect">
            <a:avLst/>
          </a:prstGeom>
          <a:noFill/>
          <a:ln w="9525">
            <a:noFill/>
            <a:miter lim="800000"/>
            <a:headEnd/>
            <a:tailEnd/>
          </a:ln>
        </p:spPr>
      </p:pic>
      <p:pic>
        <p:nvPicPr>
          <p:cNvPr id="3081" name="Picture 8" descr="title footer_Blue_646.jpg"/>
          <p:cNvPicPr>
            <a:picLocks noChangeAspect="1"/>
          </p:cNvPicPr>
          <p:nvPr/>
        </p:nvPicPr>
        <p:blipFill>
          <a:blip r:embed="rId4" cstate="print"/>
          <a:srcRect/>
          <a:stretch>
            <a:fillRect/>
          </a:stretch>
        </p:blipFill>
        <p:spPr bwMode="auto">
          <a:xfrm>
            <a:off x="0" y="6794500"/>
            <a:ext cx="9144000" cy="63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5257800" y="6553200"/>
            <a:ext cx="3581400" cy="228600"/>
          </a:xfrm>
          <a:prstGeom prst="rect">
            <a:avLst/>
          </a:prstGeom>
        </p:spPr>
        <p:txBody>
          <a:bodyPr/>
          <a:lstStyle>
            <a:lvl1pPr marL="0" algn="ctr" defTabSz="914400" rtl="0" eaLnBrk="1" latinLnBrk="0" hangingPunct="1">
              <a:defRPr lang="en-US" sz="1200" b="1" kern="1200" smtClean="0">
                <a:solidFill>
                  <a:srgbClr val="000099"/>
                </a:solidFill>
                <a:latin typeface="+mn-lt"/>
                <a:ea typeface="+mn-ea"/>
                <a:cs typeface="+mn-cs"/>
              </a:defRPr>
            </a:lvl1pPr>
          </a:lstStyle>
          <a:p>
            <a:r>
              <a:rPr lang="en-US" smtClean="0"/>
              <a:t>SAAHPC, Argonne, IL (07/10/2012)</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143000"/>
            <a:ext cx="4038600" cy="51054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43000"/>
            <a:ext cx="4038600" cy="5105400"/>
          </a:xfrm>
        </p:spPr>
        <p:txBody>
          <a:bodyPr/>
          <a:lstStyle>
            <a:lvl1pPr>
              <a:defRPr sz="2400"/>
            </a:lvl1pPr>
            <a:lvl2pPr>
              <a:defRPr sz="2000"/>
            </a:lvl2pPr>
            <a:lvl3pPr>
              <a:defRPr sz="1800"/>
            </a:lvl3pPr>
            <a:lvl4pPr>
              <a:defRPr sz="1800"/>
            </a:lvl4pPr>
            <a:lvl5pPr>
              <a:defRPr sz="1800" u="none"/>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5257800" y="6553200"/>
            <a:ext cx="3581400" cy="228600"/>
          </a:xfrm>
          <a:prstGeom prst="rect">
            <a:avLst/>
          </a:prstGeom>
        </p:spPr>
        <p:txBody>
          <a:bodyPr/>
          <a:lstStyle>
            <a:lvl1pPr algn="ctr">
              <a:defRPr sz="1200" b="1">
                <a:solidFill>
                  <a:srgbClr val="000099"/>
                </a:solidFill>
              </a:defRPr>
            </a:lvl1pPr>
          </a:lstStyle>
          <a:p>
            <a:r>
              <a:rPr lang="en-US" smtClean="0"/>
              <a:t>SAAHPC, Argonne, IL (07/10/2012)</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4" name="Footer Placeholder 4"/>
          <p:cNvSpPr>
            <a:spLocks noGrp="1"/>
          </p:cNvSpPr>
          <p:nvPr>
            <p:ph type="ftr" sz="quarter" idx="3"/>
          </p:nvPr>
        </p:nvSpPr>
        <p:spPr>
          <a:xfrm>
            <a:off x="5257800" y="6553200"/>
            <a:ext cx="3581400" cy="228600"/>
          </a:xfrm>
          <a:prstGeom prst="rect">
            <a:avLst/>
          </a:prstGeom>
        </p:spPr>
        <p:txBody>
          <a:bodyPr/>
          <a:lstStyle>
            <a:lvl1pPr algn="ctr">
              <a:defRPr sz="1200" b="1">
                <a:solidFill>
                  <a:srgbClr val="000099"/>
                </a:solidFill>
              </a:defRPr>
            </a:lvl1pPr>
          </a:lstStyle>
          <a:p>
            <a:r>
              <a:rPr lang="en-US" smtClean="0"/>
              <a:t>SAAHPC, Argonne, IL (07/10/2012)</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3"/>
          </p:nvPr>
        </p:nvSpPr>
        <p:spPr>
          <a:xfrm>
            <a:off x="5257800" y="6553200"/>
            <a:ext cx="3581400" cy="228600"/>
          </a:xfrm>
          <a:prstGeom prst="rect">
            <a:avLst/>
          </a:prstGeom>
        </p:spPr>
        <p:txBody>
          <a:bodyPr/>
          <a:lstStyle>
            <a:lvl1pPr algn="ctr">
              <a:defRPr sz="1200" b="1">
                <a:solidFill>
                  <a:srgbClr val="000099"/>
                </a:solidFill>
              </a:defRPr>
            </a:lvl1pPr>
          </a:lstStyle>
          <a:p>
            <a:r>
              <a:rPr lang="en-US" smtClean="0"/>
              <a:t>SAAHPC, Argonne, IL (07/10/2012)</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5" descr="slide footer_blue_646.jpg"/>
          <p:cNvPicPr>
            <a:picLocks noChangeAspect="1"/>
          </p:cNvPicPr>
          <p:nvPr/>
        </p:nvPicPr>
        <p:blipFill>
          <a:blip r:embed="rId7" cstate="print"/>
          <a:srcRect/>
          <a:stretch>
            <a:fillRect/>
          </a:stretch>
        </p:blipFill>
        <p:spPr bwMode="auto">
          <a:xfrm>
            <a:off x="0" y="6324600"/>
            <a:ext cx="9144000" cy="530225"/>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1430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1" name="Picture 7" descr="slide header_646.jpg"/>
          <p:cNvPicPr>
            <a:picLocks noChangeAspect="1"/>
          </p:cNvPicPr>
          <p:nvPr/>
        </p:nvPicPr>
        <p:blipFill>
          <a:blip r:embed="rId8" cstate="print"/>
          <a:srcRect/>
          <a:stretch>
            <a:fillRect/>
          </a:stretch>
        </p:blipFill>
        <p:spPr bwMode="auto">
          <a:xfrm>
            <a:off x="0" y="0"/>
            <a:ext cx="9144000" cy="155575"/>
          </a:xfrm>
          <a:prstGeom prst="rect">
            <a:avLst/>
          </a:prstGeom>
          <a:noFill/>
          <a:ln w="9525">
            <a:noFill/>
            <a:miter lim="800000"/>
            <a:headEnd/>
            <a:tailEnd/>
          </a:ln>
        </p:spPr>
      </p:pic>
      <p:sp>
        <p:nvSpPr>
          <p:cNvPr id="10" name="Footer Placeholder 4"/>
          <p:cNvSpPr>
            <a:spLocks noGrp="1"/>
          </p:cNvSpPr>
          <p:nvPr>
            <p:ph type="ftr" sz="quarter" idx="3"/>
          </p:nvPr>
        </p:nvSpPr>
        <p:spPr>
          <a:xfrm>
            <a:off x="5257800" y="6553200"/>
            <a:ext cx="3581400" cy="228600"/>
          </a:xfrm>
          <a:prstGeom prst="rect">
            <a:avLst/>
          </a:prstGeom>
        </p:spPr>
        <p:txBody>
          <a:bodyPr/>
          <a:lstStyle>
            <a:lvl1pPr algn="ctr">
              <a:defRPr sz="1200" b="1">
                <a:solidFill>
                  <a:srgbClr val="000099"/>
                </a:solidFill>
              </a:defRPr>
            </a:lvl1pPr>
          </a:lstStyle>
          <a:p>
            <a:r>
              <a:rPr lang="en-US" smtClean="0"/>
              <a:t>SAAHPC, Argonne, IL (07/10/2012)</a:t>
            </a:r>
            <a:endParaRPr lang="en-US"/>
          </a:p>
        </p:txBody>
      </p:sp>
      <p:sp>
        <p:nvSpPr>
          <p:cNvPr id="8" name="Footer Placeholder 4"/>
          <p:cNvSpPr txBox="1">
            <a:spLocks/>
          </p:cNvSpPr>
          <p:nvPr/>
        </p:nvSpPr>
        <p:spPr>
          <a:xfrm>
            <a:off x="990600" y="6553200"/>
            <a:ext cx="2971800" cy="228600"/>
          </a:xfrm>
          <a:prstGeom prst="rect">
            <a:avLst/>
          </a:prstGeom>
        </p:spPr>
        <p:txBody>
          <a:bodyPr/>
          <a:lstStyle>
            <a:lvl1pPr>
              <a:defRPr sz="1200" b="1">
                <a:solidFill>
                  <a:schemeClr val="tx1">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C00000"/>
                </a:solidFill>
                <a:effectLst/>
                <a:uLnTx/>
                <a:uFillTx/>
                <a:latin typeface="+mn-lt"/>
                <a:ea typeface="+mn-ea"/>
                <a:cs typeface="+mn-cs"/>
              </a:rPr>
              <a:t>Pavan Balaji, Argonne National Laboratory</a:t>
            </a:r>
            <a:endParaRPr kumimoji="0" lang="en-US" sz="1200" b="1" i="0" u="none" strike="noStrike" kern="1200" cap="none" spc="0" normalizeH="0" baseline="0" noProof="0" dirty="0">
              <a:ln>
                <a:noFill/>
              </a:ln>
              <a:solidFill>
                <a:srgbClr val="C00000"/>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p:titleStyle>
    <p:body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tx1"/>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tx1"/>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tx1"/>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tx1"/>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Early Experiences with MPICH over the Intel KNC Architecture</a:t>
            </a:r>
            <a:endParaRPr lang="en-US" dirty="0"/>
          </a:p>
        </p:txBody>
      </p:sp>
      <p:sp>
        <p:nvSpPr>
          <p:cNvPr id="3" name="Subtitle 2"/>
          <p:cNvSpPr>
            <a:spLocks noGrp="1"/>
          </p:cNvSpPr>
          <p:nvPr>
            <p:ph type="subTitle" idx="1"/>
          </p:nvPr>
        </p:nvSpPr>
        <p:spPr/>
        <p:txBody>
          <a:bodyPr/>
          <a:lstStyle/>
          <a:p>
            <a:r>
              <a:rPr lang="en-US" dirty="0" err="1" smtClean="0"/>
              <a:t>Pavan</a:t>
            </a:r>
            <a:r>
              <a:rPr lang="en-US" dirty="0" smtClean="0"/>
              <a:t> </a:t>
            </a:r>
            <a:r>
              <a:rPr lang="en-US" dirty="0" err="1" smtClean="0"/>
              <a:t>Balaji</a:t>
            </a:r>
            <a:endParaRPr lang="en-US" dirty="0" smtClean="0"/>
          </a:p>
          <a:p>
            <a:r>
              <a:rPr lang="en-US" dirty="0" smtClean="0"/>
              <a:t>Argonne National Laboratory</a:t>
            </a:r>
          </a:p>
          <a:p>
            <a:r>
              <a:rPr lang="en-US" dirty="0" smtClean="0"/>
              <a:t>balaji@mcs.anl.gov</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MIC-to-Host Communication</a:t>
            </a:r>
            <a:endParaRPr lang="en-US" dirty="0"/>
          </a:p>
        </p:txBody>
      </p:sp>
      <p:graphicFrame>
        <p:nvGraphicFramePr>
          <p:cNvPr id="7" name="Content Placeholder 6"/>
          <p:cNvGraphicFramePr>
            <a:graphicFrameLocks noGrp="1"/>
          </p:cNvGraphicFramePr>
          <p:nvPr>
            <p:ph sz="half" idx="1"/>
            <p:extLst>
              <p:ext uri="{D42A27DB-BD31-4B8C-83A1-F6EECF244321}">
                <p14:modId xmlns="" xmlns:p14="http://schemas.microsoft.com/office/powerpoint/2010/main" val="1388945586"/>
              </p:ext>
            </p:extLst>
          </p:nvPr>
        </p:nvGraphicFramePr>
        <p:xfrm>
          <a:off x="76200" y="1143000"/>
          <a:ext cx="4419600" cy="5105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p:cNvGraphicFramePr>
            <a:graphicFrameLocks noGrp="1"/>
          </p:cNvGraphicFramePr>
          <p:nvPr>
            <p:ph sz="half" idx="2"/>
            <p:extLst>
              <p:ext uri="{D42A27DB-BD31-4B8C-83A1-F6EECF244321}">
                <p14:modId xmlns="" xmlns:p14="http://schemas.microsoft.com/office/powerpoint/2010/main" val="2451003539"/>
              </p:ext>
            </p:extLst>
          </p:nvPr>
        </p:nvGraphicFramePr>
        <p:xfrm>
          <a:off x="4648200" y="1143000"/>
          <a:ext cx="4267200" cy="5105400"/>
        </p:xfrm>
        <a:graphic>
          <a:graphicData uri="http://schemas.openxmlformats.org/drawingml/2006/chart">
            <c:chart xmlns:c="http://schemas.openxmlformats.org/drawingml/2006/chart" xmlns:r="http://schemas.openxmlformats.org/officeDocument/2006/relationships" r:id="rId3"/>
          </a:graphicData>
        </a:graphic>
      </p:graphicFrame>
      <p:sp>
        <p:nvSpPr>
          <p:cNvPr id="18" name="Footer Placeholder 17"/>
          <p:cNvSpPr>
            <a:spLocks noGrp="1"/>
          </p:cNvSpPr>
          <p:nvPr>
            <p:ph type="ftr" sz="quarter" idx="3"/>
          </p:nvPr>
        </p:nvSpPr>
        <p:spPr/>
        <p:txBody>
          <a:bodyPr/>
          <a:lstStyle/>
          <a:p>
            <a:r>
              <a:rPr lang="en-US" smtClean="0"/>
              <a:t>SAAHPC, Argonne, IL (07/10/2012)</a:t>
            </a:r>
            <a:endParaRPr lang="en-US"/>
          </a:p>
        </p:txBody>
      </p:sp>
      <p:sp>
        <p:nvSpPr>
          <p:cNvPr id="10" name="Rectangle 9"/>
          <p:cNvSpPr/>
          <p:nvPr/>
        </p:nvSpPr>
        <p:spPr bwMode="auto">
          <a:xfrm>
            <a:off x="4876800" y="1371600"/>
            <a:ext cx="457200" cy="441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2" name="Rectangle 11"/>
          <p:cNvSpPr/>
          <p:nvPr/>
        </p:nvSpPr>
        <p:spPr bwMode="auto">
          <a:xfrm>
            <a:off x="381000" y="1371600"/>
            <a:ext cx="304800" cy="441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 xmlns:p14="http://schemas.microsoft.com/office/powerpoint/2010/main" val="3836364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Short Live Demo</a:t>
            </a:r>
            <a:endParaRPr lang="en-US" dirty="0"/>
          </a:p>
        </p:txBody>
      </p:sp>
      <p:sp>
        <p:nvSpPr>
          <p:cNvPr id="6" name="Content Placeholder 5"/>
          <p:cNvSpPr>
            <a:spLocks noGrp="1"/>
          </p:cNvSpPr>
          <p:nvPr>
            <p:ph idx="1"/>
          </p:nvPr>
        </p:nvSpPr>
        <p:spPr>
          <a:xfrm>
            <a:off x="228600" y="3581400"/>
            <a:ext cx="8610600" cy="2895600"/>
          </a:xfrm>
        </p:spPr>
        <p:txBody>
          <a:bodyPr/>
          <a:lstStyle/>
          <a:p>
            <a:pPr>
              <a:lnSpc>
                <a:spcPct val="100000"/>
              </a:lnSpc>
            </a:pPr>
            <a:r>
              <a:rPr lang="en-US" dirty="0" smtClean="0"/>
              <a:t>A more asynchronous application model for MICs</a:t>
            </a:r>
          </a:p>
          <a:p>
            <a:pPr lvl="1">
              <a:lnSpc>
                <a:spcPct val="100000"/>
              </a:lnSpc>
            </a:pPr>
            <a:r>
              <a:rPr lang="en-US" dirty="0" smtClean="0"/>
              <a:t>Model is that every process exposes a “public buffer” that other processes have access to through PUT/GET</a:t>
            </a:r>
          </a:p>
          <a:p>
            <a:pPr lvl="1">
              <a:lnSpc>
                <a:spcPct val="100000"/>
              </a:lnSpc>
            </a:pPr>
            <a:r>
              <a:rPr lang="en-US" dirty="0" smtClean="0"/>
              <a:t>Each process gets a part of the global public data, computes on it and puts it back</a:t>
            </a:r>
          </a:p>
          <a:p>
            <a:pPr lvl="1">
              <a:lnSpc>
                <a:spcPct val="100000"/>
              </a:lnSpc>
            </a:pPr>
            <a:r>
              <a:rPr lang="en-US" dirty="0" smtClean="0"/>
              <a:t>Application model is inherently asynchronous – faster processes do more work, slower processes do lesser work</a:t>
            </a:r>
          </a:p>
          <a:p>
            <a:pPr>
              <a:lnSpc>
                <a:spcPct val="100000"/>
              </a:lnSpc>
            </a:pPr>
            <a:r>
              <a:rPr lang="en-US" dirty="0" smtClean="0"/>
              <a:t>Demo will show the </a:t>
            </a:r>
            <a:r>
              <a:rPr lang="en-US" dirty="0" smtClean="0"/>
              <a:t>computation </a:t>
            </a:r>
            <a:r>
              <a:rPr lang="en-US" dirty="0" smtClean="0"/>
              <a:t>completed on each process</a:t>
            </a:r>
            <a:endParaRPr lang="en-US" dirty="0"/>
          </a:p>
        </p:txBody>
      </p:sp>
      <p:sp>
        <p:nvSpPr>
          <p:cNvPr id="5" name="Footer Placeholder 4"/>
          <p:cNvSpPr>
            <a:spLocks noGrp="1"/>
          </p:cNvSpPr>
          <p:nvPr>
            <p:ph type="ftr" sz="quarter" idx="3"/>
          </p:nvPr>
        </p:nvSpPr>
        <p:spPr/>
        <p:txBody>
          <a:bodyPr/>
          <a:lstStyle/>
          <a:p>
            <a:r>
              <a:rPr lang="en-US" smtClean="0"/>
              <a:t>SAAHPC, Argonne, IL (07/10/2012)</a:t>
            </a:r>
            <a:endParaRPr lang="en-US"/>
          </a:p>
        </p:txBody>
      </p:sp>
      <p:sp>
        <p:nvSpPr>
          <p:cNvPr id="7" name="Rounded Rectangle 6"/>
          <p:cNvSpPr/>
          <p:nvPr/>
        </p:nvSpPr>
        <p:spPr bwMode="auto">
          <a:xfrm>
            <a:off x="3429000" y="7620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cs typeface="Arial" charset="0"/>
              </a:rPr>
              <a:t>Process 1</a:t>
            </a:r>
          </a:p>
        </p:txBody>
      </p:sp>
      <p:sp>
        <p:nvSpPr>
          <p:cNvPr id="8" name="Rounded Rectangle 7"/>
          <p:cNvSpPr/>
          <p:nvPr/>
        </p:nvSpPr>
        <p:spPr bwMode="auto">
          <a:xfrm>
            <a:off x="4953000" y="7620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cs typeface="Arial" charset="0"/>
              </a:rPr>
              <a:t>Process 2</a:t>
            </a:r>
          </a:p>
        </p:txBody>
      </p:sp>
      <p:sp>
        <p:nvSpPr>
          <p:cNvPr id="9" name="Rounded Rectangle 8"/>
          <p:cNvSpPr/>
          <p:nvPr/>
        </p:nvSpPr>
        <p:spPr bwMode="auto">
          <a:xfrm>
            <a:off x="6477000" y="7620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cs typeface="Arial" charset="0"/>
              </a:rPr>
              <a:t>Process 3</a:t>
            </a:r>
          </a:p>
        </p:txBody>
      </p:sp>
      <p:sp>
        <p:nvSpPr>
          <p:cNvPr id="10" name="Rectangle 9"/>
          <p:cNvSpPr/>
          <p:nvPr/>
        </p:nvSpPr>
        <p:spPr bwMode="auto">
          <a:xfrm>
            <a:off x="3581400" y="22860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2">
                    <a:lumMod val="10000"/>
                  </a:schemeClr>
                </a:solidFill>
                <a:effectLst/>
                <a:latin typeface="Arial" charset="0"/>
                <a:cs typeface="Arial" charset="0"/>
              </a:rPr>
              <a:t>Private</a:t>
            </a:r>
            <a:r>
              <a:rPr kumimoji="0" lang="en-US" sz="1400" b="0" i="0" u="none" strike="noStrike" cap="none" normalizeH="0" dirty="0" smtClean="0">
                <a:ln>
                  <a:noFill/>
                </a:ln>
                <a:solidFill>
                  <a:schemeClr val="bg2">
                    <a:lumMod val="10000"/>
                  </a:schemeClr>
                </a:solidFill>
                <a:effectLst/>
                <a:latin typeface="Arial" charset="0"/>
                <a:cs typeface="Arial" charset="0"/>
              </a:rPr>
              <a:t> Virtual Address</a:t>
            </a:r>
            <a:endParaRPr kumimoji="0" lang="en-US" sz="1400" b="0" i="0" u="none" strike="noStrike" cap="none" normalizeH="0" baseline="0" dirty="0" smtClean="0">
              <a:ln>
                <a:noFill/>
              </a:ln>
              <a:solidFill>
                <a:schemeClr val="bg2">
                  <a:lumMod val="10000"/>
                </a:schemeClr>
              </a:solidFill>
              <a:effectLst/>
              <a:latin typeface="Arial" charset="0"/>
              <a:cs typeface="Arial" charset="0"/>
            </a:endParaRPr>
          </a:p>
        </p:txBody>
      </p:sp>
      <p:sp>
        <p:nvSpPr>
          <p:cNvPr id="11" name="Rectangle 10"/>
          <p:cNvSpPr/>
          <p:nvPr/>
        </p:nvSpPr>
        <p:spPr bwMode="auto">
          <a:xfrm>
            <a:off x="5105400" y="22860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2">
                    <a:lumMod val="10000"/>
                  </a:schemeClr>
                </a:solidFill>
                <a:effectLst/>
                <a:latin typeface="Arial" charset="0"/>
                <a:cs typeface="Arial" charset="0"/>
              </a:rPr>
              <a:t>Private</a:t>
            </a:r>
            <a:r>
              <a:rPr kumimoji="0" lang="en-US" sz="1400" b="0" i="0" u="none" strike="noStrike" cap="none" normalizeH="0" dirty="0" smtClean="0">
                <a:ln>
                  <a:noFill/>
                </a:ln>
                <a:solidFill>
                  <a:schemeClr val="bg2">
                    <a:lumMod val="10000"/>
                  </a:schemeClr>
                </a:solidFill>
                <a:effectLst/>
                <a:latin typeface="Arial" charset="0"/>
                <a:cs typeface="Arial" charset="0"/>
              </a:rPr>
              <a:t> Virtual Address</a:t>
            </a:r>
            <a:endParaRPr kumimoji="0" lang="en-US" sz="1400" b="0" i="0" u="none" strike="noStrike" cap="none" normalizeH="0" baseline="0" dirty="0" smtClean="0">
              <a:ln>
                <a:noFill/>
              </a:ln>
              <a:solidFill>
                <a:schemeClr val="bg2">
                  <a:lumMod val="10000"/>
                </a:schemeClr>
              </a:solidFill>
              <a:effectLst/>
              <a:latin typeface="Arial" charset="0"/>
              <a:cs typeface="Arial" charset="0"/>
            </a:endParaRPr>
          </a:p>
        </p:txBody>
      </p:sp>
      <p:sp>
        <p:nvSpPr>
          <p:cNvPr id="12" name="Rectangle 11"/>
          <p:cNvSpPr/>
          <p:nvPr/>
        </p:nvSpPr>
        <p:spPr bwMode="auto">
          <a:xfrm>
            <a:off x="6629400" y="22860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2">
                    <a:lumMod val="10000"/>
                  </a:schemeClr>
                </a:solidFill>
                <a:effectLst/>
                <a:latin typeface="Arial" charset="0"/>
                <a:cs typeface="Arial" charset="0"/>
              </a:rPr>
              <a:t>Private</a:t>
            </a:r>
            <a:r>
              <a:rPr kumimoji="0" lang="en-US" sz="1400" b="0" i="0" u="none" strike="noStrike" cap="none" normalizeH="0" dirty="0" smtClean="0">
                <a:ln>
                  <a:noFill/>
                </a:ln>
                <a:solidFill>
                  <a:schemeClr val="bg2">
                    <a:lumMod val="10000"/>
                  </a:schemeClr>
                </a:solidFill>
                <a:effectLst/>
                <a:latin typeface="Arial" charset="0"/>
                <a:cs typeface="Arial" charset="0"/>
              </a:rPr>
              <a:t> Virtual Address</a:t>
            </a:r>
            <a:endParaRPr kumimoji="0" lang="en-US" sz="1400" b="0" i="0" u="none" strike="noStrike" cap="none" normalizeH="0" baseline="0" dirty="0" smtClean="0">
              <a:ln>
                <a:noFill/>
              </a:ln>
              <a:solidFill>
                <a:schemeClr val="bg2">
                  <a:lumMod val="10000"/>
                </a:schemeClr>
              </a:solidFill>
              <a:effectLst/>
              <a:latin typeface="Arial" charset="0"/>
              <a:cs typeface="Arial" charset="0"/>
            </a:endParaRPr>
          </a:p>
        </p:txBody>
      </p:sp>
      <p:sp>
        <p:nvSpPr>
          <p:cNvPr id="13" name="Rounded Rectangle 12"/>
          <p:cNvSpPr/>
          <p:nvPr/>
        </p:nvSpPr>
        <p:spPr bwMode="auto">
          <a:xfrm>
            <a:off x="1905000" y="7620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cs typeface="Arial" charset="0"/>
              </a:rPr>
              <a:t>Process 0</a:t>
            </a:r>
          </a:p>
        </p:txBody>
      </p:sp>
      <p:sp>
        <p:nvSpPr>
          <p:cNvPr id="14" name="Rectangle 13"/>
          <p:cNvSpPr/>
          <p:nvPr/>
        </p:nvSpPr>
        <p:spPr bwMode="auto">
          <a:xfrm>
            <a:off x="2057400" y="22860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2">
                    <a:lumMod val="10000"/>
                  </a:schemeClr>
                </a:solidFill>
                <a:effectLst/>
                <a:latin typeface="Arial" charset="0"/>
                <a:cs typeface="Arial" charset="0"/>
              </a:rPr>
              <a:t>Private</a:t>
            </a:r>
            <a:r>
              <a:rPr kumimoji="0" lang="en-US" sz="1400" b="0" i="0" u="none" strike="noStrike" cap="none" normalizeH="0" dirty="0" smtClean="0">
                <a:ln>
                  <a:noFill/>
                </a:ln>
                <a:solidFill>
                  <a:schemeClr val="bg2">
                    <a:lumMod val="10000"/>
                  </a:schemeClr>
                </a:solidFill>
                <a:effectLst/>
                <a:latin typeface="Arial" charset="0"/>
                <a:cs typeface="Arial" charset="0"/>
              </a:rPr>
              <a:t> Virtual Address</a:t>
            </a:r>
            <a:endParaRPr kumimoji="0" lang="en-US" sz="1400" b="0" i="0" u="none" strike="noStrike" cap="none" normalizeH="0" baseline="0" dirty="0" smtClean="0">
              <a:ln>
                <a:noFill/>
              </a:ln>
              <a:solidFill>
                <a:schemeClr val="bg2">
                  <a:lumMod val="10000"/>
                </a:schemeClr>
              </a:solidFill>
              <a:effectLst/>
              <a:latin typeface="Arial" charset="0"/>
              <a:cs typeface="Arial" charset="0"/>
            </a:endParaRPr>
          </a:p>
        </p:txBody>
      </p:sp>
      <p:sp>
        <p:nvSpPr>
          <p:cNvPr id="15" name="Rounded Rectangle 14"/>
          <p:cNvSpPr/>
          <p:nvPr/>
        </p:nvSpPr>
        <p:spPr bwMode="auto">
          <a:xfrm>
            <a:off x="1752600" y="1219200"/>
            <a:ext cx="6096000" cy="1143000"/>
          </a:xfrm>
          <a:prstGeom prst="roundRect">
            <a:avLst/>
          </a:prstGeom>
          <a:solidFill>
            <a:srgbClr val="92D050">
              <a:alpha val="65000"/>
            </a:srgb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lumMod val="10000"/>
                </a:schemeClr>
              </a:solidFill>
              <a:effectLst/>
              <a:latin typeface="Arial" charset="0"/>
              <a:cs typeface="Arial" charset="0"/>
            </a:endParaRPr>
          </a:p>
        </p:txBody>
      </p:sp>
      <p:sp>
        <p:nvSpPr>
          <p:cNvPr id="16" name="Rectangle 15"/>
          <p:cNvSpPr/>
          <p:nvPr/>
        </p:nvSpPr>
        <p:spPr bwMode="auto">
          <a:xfrm>
            <a:off x="2057400" y="1295400"/>
            <a:ext cx="914400"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smtClean="0">
                <a:solidFill>
                  <a:schemeClr val="bg2">
                    <a:lumMod val="10000"/>
                  </a:schemeClr>
                </a:solidFill>
                <a:latin typeface="Arial" charset="0"/>
                <a:cs typeface="Arial" charset="0"/>
              </a:rPr>
              <a:t>Shared Virtual Address</a:t>
            </a:r>
          </a:p>
        </p:txBody>
      </p:sp>
      <p:sp>
        <p:nvSpPr>
          <p:cNvPr id="17" name="Rectangle 16"/>
          <p:cNvSpPr/>
          <p:nvPr/>
        </p:nvSpPr>
        <p:spPr bwMode="auto">
          <a:xfrm>
            <a:off x="3581400" y="1295400"/>
            <a:ext cx="914400"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smtClean="0">
                <a:solidFill>
                  <a:schemeClr val="bg2">
                    <a:lumMod val="10000"/>
                  </a:schemeClr>
                </a:solidFill>
                <a:latin typeface="Arial" charset="0"/>
                <a:cs typeface="Arial" charset="0"/>
              </a:rPr>
              <a:t>Shared Virtual Address</a:t>
            </a:r>
          </a:p>
        </p:txBody>
      </p:sp>
      <p:sp>
        <p:nvSpPr>
          <p:cNvPr id="18" name="Rectangle 17"/>
          <p:cNvSpPr/>
          <p:nvPr/>
        </p:nvSpPr>
        <p:spPr bwMode="auto">
          <a:xfrm>
            <a:off x="5105400" y="1295400"/>
            <a:ext cx="914400"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smtClean="0">
                <a:solidFill>
                  <a:schemeClr val="bg2">
                    <a:lumMod val="10000"/>
                  </a:schemeClr>
                </a:solidFill>
                <a:latin typeface="Arial" charset="0"/>
                <a:cs typeface="Arial" charset="0"/>
              </a:rPr>
              <a:t>Shared Virtual Address</a:t>
            </a:r>
          </a:p>
        </p:txBody>
      </p:sp>
      <p:sp>
        <p:nvSpPr>
          <p:cNvPr id="19" name="Rectangle 18"/>
          <p:cNvSpPr/>
          <p:nvPr/>
        </p:nvSpPr>
        <p:spPr bwMode="auto">
          <a:xfrm>
            <a:off x="6629400" y="1295400"/>
            <a:ext cx="914400"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smtClean="0">
                <a:solidFill>
                  <a:schemeClr val="bg2">
                    <a:lumMod val="10000"/>
                  </a:schemeClr>
                </a:solidFill>
                <a:latin typeface="Arial" charset="0"/>
                <a:cs typeface="Arial" charset="0"/>
              </a:rPr>
              <a:t>Shared Virtual Address</a:t>
            </a:r>
          </a:p>
        </p:txBody>
      </p:sp>
      <p:sp>
        <p:nvSpPr>
          <p:cNvPr id="20" name="Freeform 19"/>
          <p:cNvSpPr/>
          <p:nvPr/>
        </p:nvSpPr>
        <p:spPr bwMode="auto">
          <a:xfrm>
            <a:off x="3124940" y="1680839"/>
            <a:ext cx="821184" cy="983942"/>
          </a:xfrm>
          <a:custGeom>
            <a:avLst/>
            <a:gdLst>
              <a:gd name="connsiteX0" fmla="*/ 0 w 821184"/>
              <a:gd name="connsiteY0" fmla="*/ 850777 h 983942"/>
              <a:gd name="connsiteX1" fmla="*/ 559293 w 821184"/>
              <a:gd name="connsiteY1" fmla="*/ 96175 h 983942"/>
              <a:gd name="connsiteX2" fmla="*/ 727969 w 821184"/>
              <a:gd name="connsiteY2" fmla="*/ 273728 h 983942"/>
              <a:gd name="connsiteX3" fmla="*/ 0 w 821184"/>
              <a:gd name="connsiteY3" fmla="*/ 983942 h 983942"/>
            </a:gdLst>
            <a:ahLst/>
            <a:cxnLst>
              <a:cxn ang="0">
                <a:pos x="connsiteX0" y="connsiteY0"/>
              </a:cxn>
              <a:cxn ang="0">
                <a:pos x="connsiteX1" y="connsiteY1"/>
              </a:cxn>
              <a:cxn ang="0">
                <a:pos x="connsiteX2" y="connsiteY2"/>
              </a:cxn>
              <a:cxn ang="0">
                <a:pos x="connsiteX3" y="connsiteY3"/>
              </a:cxn>
            </a:cxnLst>
            <a:rect l="l" t="t" r="r" b="b"/>
            <a:pathLst>
              <a:path w="821184" h="983942">
                <a:moveTo>
                  <a:pt x="0" y="850777"/>
                </a:moveTo>
                <a:cubicBezTo>
                  <a:pt x="218982" y="521563"/>
                  <a:pt x="437965" y="192350"/>
                  <a:pt x="559293" y="96175"/>
                </a:cubicBezTo>
                <a:cubicBezTo>
                  <a:pt x="680621" y="0"/>
                  <a:pt x="821184" y="125767"/>
                  <a:pt x="727969" y="273728"/>
                </a:cubicBezTo>
                <a:cubicBezTo>
                  <a:pt x="634754" y="421689"/>
                  <a:pt x="317377" y="702815"/>
                  <a:pt x="0" y="983942"/>
                </a:cubicBezTo>
              </a:path>
            </a:pathLst>
          </a:custGeom>
          <a:noFill/>
          <a:ln w="25400" cap="sq" cmpd="sng" algn="ctr">
            <a:solidFill>
              <a:schemeClr val="bg2">
                <a:lumMod val="10000"/>
              </a:schemeClr>
            </a:solidFill>
            <a:prstDash val="sysDot"/>
            <a:round/>
            <a:headEnd type="none" w="sm" len="sm"/>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lumMod val="10000"/>
                </a:schemeClr>
              </a:solidFill>
              <a:effectLst/>
              <a:latin typeface="Arial" charset="0"/>
              <a:cs typeface="Arial" charset="0"/>
            </a:endParaRPr>
          </a:p>
        </p:txBody>
      </p:sp>
      <p:sp>
        <p:nvSpPr>
          <p:cNvPr id="21" name="Freeform 20"/>
          <p:cNvSpPr/>
          <p:nvPr/>
        </p:nvSpPr>
        <p:spPr bwMode="auto">
          <a:xfrm>
            <a:off x="3124200" y="1981200"/>
            <a:ext cx="4419600" cy="1295400"/>
          </a:xfrm>
          <a:custGeom>
            <a:avLst/>
            <a:gdLst>
              <a:gd name="connsiteX0" fmla="*/ 0 w 821184"/>
              <a:gd name="connsiteY0" fmla="*/ 850777 h 983942"/>
              <a:gd name="connsiteX1" fmla="*/ 559293 w 821184"/>
              <a:gd name="connsiteY1" fmla="*/ 96175 h 983942"/>
              <a:gd name="connsiteX2" fmla="*/ 727969 w 821184"/>
              <a:gd name="connsiteY2" fmla="*/ 273728 h 983942"/>
              <a:gd name="connsiteX3" fmla="*/ 0 w 821184"/>
              <a:gd name="connsiteY3" fmla="*/ 983942 h 983942"/>
            </a:gdLst>
            <a:ahLst/>
            <a:cxnLst>
              <a:cxn ang="0">
                <a:pos x="connsiteX0" y="connsiteY0"/>
              </a:cxn>
              <a:cxn ang="0">
                <a:pos x="connsiteX1" y="connsiteY1"/>
              </a:cxn>
              <a:cxn ang="0">
                <a:pos x="connsiteX2" y="connsiteY2"/>
              </a:cxn>
              <a:cxn ang="0">
                <a:pos x="connsiteX3" y="connsiteY3"/>
              </a:cxn>
            </a:cxnLst>
            <a:rect l="l" t="t" r="r" b="b"/>
            <a:pathLst>
              <a:path w="821184" h="983942">
                <a:moveTo>
                  <a:pt x="0" y="850777"/>
                </a:moveTo>
                <a:cubicBezTo>
                  <a:pt x="218982" y="521563"/>
                  <a:pt x="437965" y="192350"/>
                  <a:pt x="559293" y="96175"/>
                </a:cubicBezTo>
                <a:cubicBezTo>
                  <a:pt x="680621" y="0"/>
                  <a:pt x="821184" y="125767"/>
                  <a:pt x="727969" y="273728"/>
                </a:cubicBezTo>
                <a:cubicBezTo>
                  <a:pt x="634754" y="421689"/>
                  <a:pt x="317377" y="702815"/>
                  <a:pt x="0" y="983942"/>
                </a:cubicBezTo>
              </a:path>
            </a:pathLst>
          </a:custGeom>
          <a:noFill/>
          <a:ln w="25400" cap="sq" cmpd="sng" algn="ctr">
            <a:solidFill>
              <a:schemeClr val="bg2">
                <a:lumMod val="10000"/>
              </a:schemeClr>
            </a:solidFill>
            <a:prstDash val="sysDot"/>
            <a:round/>
            <a:headEnd type="none" w="sm" len="sm"/>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lumMod val="10000"/>
                </a:schemeClr>
              </a:solidFill>
              <a:effectLst/>
              <a:latin typeface="Arial" charset="0"/>
              <a:cs typeface="Arial" charset="0"/>
            </a:endParaRPr>
          </a:p>
        </p:txBody>
      </p:sp>
      <p:sp>
        <p:nvSpPr>
          <p:cNvPr id="22" name="TextBox 21"/>
          <p:cNvSpPr txBox="1"/>
          <p:nvPr/>
        </p:nvSpPr>
        <p:spPr>
          <a:xfrm>
            <a:off x="685800" y="1371600"/>
            <a:ext cx="990600" cy="738664"/>
          </a:xfrm>
          <a:prstGeom prst="rect">
            <a:avLst/>
          </a:prstGeom>
          <a:noFill/>
        </p:spPr>
        <p:txBody>
          <a:bodyPr wrap="square" rtlCol="0">
            <a:spAutoFit/>
          </a:bodyPr>
          <a:lstStyle/>
          <a:p>
            <a:pPr algn="ctr"/>
            <a:r>
              <a:rPr lang="en-US" sz="1400" b="1" dirty="0" smtClean="0">
                <a:solidFill>
                  <a:schemeClr val="bg2">
                    <a:lumMod val="10000"/>
                  </a:schemeClr>
                </a:solidFill>
              </a:rPr>
              <a:t>Global Address Space</a:t>
            </a:r>
            <a:endParaRPr lang="en-US" sz="1400" b="1" dirty="0">
              <a:solidFill>
                <a:schemeClr val="bg2">
                  <a:lumMod val="10000"/>
                </a:schemeClr>
              </a:solidFill>
            </a:endParaRPr>
          </a:p>
        </p:txBody>
      </p:sp>
      <p:cxnSp>
        <p:nvCxnSpPr>
          <p:cNvPr id="23" name="Straight Arrow Connector 22"/>
          <p:cNvCxnSpPr/>
          <p:nvPr/>
        </p:nvCxnSpPr>
        <p:spPr bwMode="auto">
          <a:xfrm flipV="1">
            <a:off x="3124200" y="1905000"/>
            <a:ext cx="2133600" cy="990600"/>
          </a:xfrm>
          <a:prstGeom prst="straightConnector1">
            <a:avLst/>
          </a:prstGeom>
          <a:solidFill>
            <a:schemeClr val="accent1"/>
          </a:solidFill>
          <a:ln w="25400" cap="sq" cmpd="sng" algn="ctr">
            <a:solidFill>
              <a:schemeClr val="bg2">
                <a:lumMod val="10000"/>
              </a:schemeClr>
            </a:solidFill>
            <a:prstDash val="sysDot"/>
            <a:round/>
            <a:headEnd type="none" w="sm" len="sm"/>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10"/>
                                        </p:tgtEl>
                                        <p:attrNameLst>
                                          <p:attrName>style.opacity</p:attrName>
                                        </p:attrNameLst>
                                      </p:cBhvr>
                                      <p:to>
                                        <p:strVal val="0.25"/>
                                      </p:to>
                                    </p:set>
                                    <p:animEffect filter="image" prLst="opacity: 0.25">
                                      <p:cBhvr rctx="IE">
                                        <p:cTn id="7" dur="indefinite"/>
                                        <p:tgtEl>
                                          <p:spTgt spid="10"/>
                                        </p:tgtEl>
                                      </p:cBhvr>
                                    </p:animEffect>
                                  </p:childTnLst>
                                </p:cTn>
                              </p:par>
                              <p:par>
                                <p:cTn id="8" presetID="9" presetClass="emph" presetSubtype="0" grpId="0" nodeType="withEffect">
                                  <p:stCondLst>
                                    <p:cond delay="0"/>
                                  </p:stCondLst>
                                  <p:childTnLst>
                                    <p:set>
                                      <p:cBhvr rctx="PPT">
                                        <p:cTn id="9" dur="indefinite"/>
                                        <p:tgtEl>
                                          <p:spTgt spid="11"/>
                                        </p:tgtEl>
                                        <p:attrNameLst>
                                          <p:attrName>style.opacity</p:attrName>
                                        </p:attrNameLst>
                                      </p:cBhvr>
                                      <p:to>
                                        <p:strVal val="0.25"/>
                                      </p:to>
                                    </p:set>
                                    <p:animEffect filter="image" prLst="opacity: 0.25">
                                      <p:cBhvr rctx="IE">
                                        <p:cTn id="10" dur="indefinite"/>
                                        <p:tgtEl>
                                          <p:spTgt spid="11"/>
                                        </p:tgtEl>
                                      </p:cBhvr>
                                    </p:animEffect>
                                  </p:childTnLst>
                                </p:cTn>
                              </p:par>
                              <p:par>
                                <p:cTn id="11" presetID="9" presetClass="emph" presetSubtype="0" grpId="0" nodeType="withEffect">
                                  <p:stCondLst>
                                    <p:cond delay="0"/>
                                  </p:stCondLst>
                                  <p:childTnLst>
                                    <p:set>
                                      <p:cBhvr rctx="PPT">
                                        <p:cTn id="12" dur="indefinite"/>
                                        <p:tgtEl>
                                          <p:spTgt spid="12"/>
                                        </p:tgtEl>
                                        <p:attrNameLst>
                                          <p:attrName>style.opacity</p:attrName>
                                        </p:attrNameLst>
                                      </p:cBhvr>
                                      <p:to>
                                        <p:strVal val="0.25"/>
                                      </p:to>
                                    </p:set>
                                    <p:animEffect filter="image" prLst="opacity: 0.25">
                                      <p:cBhvr rctx="IE">
                                        <p:cTn id="13" dur="indefinite"/>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20" grpId="0" animBg="1"/>
      <p:bldP spid="21" grpId="0" animBg="1"/>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MPICH Architecture</a:t>
            </a:r>
            <a:endParaRPr lang="en-US" dirty="0"/>
          </a:p>
        </p:txBody>
      </p:sp>
      <p:sp>
        <p:nvSpPr>
          <p:cNvPr id="3" name="Content Placeholder 2"/>
          <p:cNvSpPr>
            <a:spLocks noGrp="1"/>
          </p:cNvSpPr>
          <p:nvPr>
            <p:ph idx="1"/>
          </p:nvPr>
        </p:nvSpPr>
        <p:spPr>
          <a:xfrm>
            <a:off x="304800" y="838200"/>
            <a:ext cx="8610600" cy="5638800"/>
          </a:xfrm>
        </p:spPr>
        <p:txBody>
          <a:bodyPr/>
          <a:lstStyle/>
          <a:p>
            <a:pPr>
              <a:lnSpc>
                <a:spcPct val="100000"/>
              </a:lnSpc>
            </a:pPr>
            <a:r>
              <a:rPr lang="en-US" dirty="0" smtClean="0"/>
              <a:t>Implementation of MPI-2.2 (and soon MPI-3.0)</a:t>
            </a:r>
          </a:p>
          <a:p>
            <a:pPr>
              <a:lnSpc>
                <a:spcPct val="100000"/>
              </a:lnSpc>
            </a:pPr>
            <a:r>
              <a:rPr lang="en-US" dirty="0" smtClean="0"/>
              <a:t>Portable architecture that works on virtually every supercomputer</a:t>
            </a:r>
          </a:p>
          <a:p>
            <a:pPr lvl="1">
              <a:lnSpc>
                <a:spcPct val="100000"/>
              </a:lnSpc>
            </a:pPr>
            <a:r>
              <a:rPr lang="en-US" dirty="0" smtClean="0"/>
              <a:t>6 of the top 10 supercomputers use MPICH2 derivatives exclusively</a:t>
            </a:r>
          </a:p>
          <a:p>
            <a:pPr lvl="1">
              <a:lnSpc>
                <a:spcPct val="100000"/>
              </a:lnSpc>
            </a:pPr>
            <a:r>
              <a:rPr lang="en-US" dirty="0" smtClean="0"/>
              <a:t>Remaining 4 use MPICH2 derivatives in conjunction with other MPI implementations</a:t>
            </a:r>
          </a:p>
          <a:p>
            <a:pPr>
              <a:lnSpc>
                <a:spcPct val="100000"/>
              </a:lnSpc>
            </a:pPr>
            <a:r>
              <a:rPr lang="en-US" dirty="0" smtClean="0"/>
              <a:t>Argonne develops the vanilla MPICH code (currently 1.4.x/1.5.x)</a:t>
            </a:r>
          </a:p>
          <a:p>
            <a:pPr lvl="1">
              <a:lnSpc>
                <a:spcPct val="100000"/>
              </a:lnSpc>
            </a:pPr>
            <a:r>
              <a:rPr lang="en-US" dirty="0" smtClean="0"/>
              <a:t>MPICH philosophy: fork and tune!</a:t>
            </a:r>
          </a:p>
          <a:p>
            <a:pPr lvl="2">
              <a:lnSpc>
                <a:spcPct val="100000"/>
              </a:lnSpc>
            </a:pPr>
            <a:r>
              <a:rPr lang="en-US" dirty="0" smtClean="0"/>
              <a:t>Partners provide platform-specific tuned versions of MPICH</a:t>
            </a:r>
          </a:p>
          <a:p>
            <a:pPr lvl="1">
              <a:lnSpc>
                <a:spcPct val="100000"/>
              </a:lnSpc>
            </a:pPr>
            <a:r>
              <a:rPr lang="en-US" dirty="0" smtClean="0"/>
              <a:t>Intel MPI (partner since the early stages of the MPICH project)</a:t>
            </a:r>
          </a:p>
          <a:p>
            <a:pPr lvl="2">
              <a:lnSpc>
                <a:spcPct val="100000"/>
              </a:lnSpc>
            </a:pPr>
            <a:r>
              <a:rPr lang="en-US" dirty="0" smtClean="0"/>
              <a:t>Recent code contributor – we are working on integrating several changes into the next MPICH2 release</a:t>
            </a:r>
          </a:p>
          <a:p>
            <a:pPr lvl="1">
              <a:lnSpc>
                <a:spcPct val="100000"/>
              </a:lnSpc>
            </a:pPr>
            <a:r>
              <a:rPr lang="en-US" dirty="0" smtClean="0"/>
              <a:t>IBM MPI</a:t>
            </a:r>
          </a:p>
          <a:p>
            <a:pPr lvl="2">
              <a:lnSpc>
                <a:spcPct val="100000"/>
              </a:lnSpc>
            </a:pPr>
            <a:r>
              <a:rPr lang="en-US" dirty="0" smtClean="0"/>
              <a:t>Contributor for many years – is working on integrating MPICH2 as the unified MPI implementation for all their platforms</a:t>
            </a:r>
          </a:p>
          <a:p>
            <a:pPr lvl="1">
              <a:lnSpc>
                <a:spcPct val="100000"/>
              </a:lnSpc>
            </a:pPr>
            <a:r>
              <a:rPr lang="en-US" dirty="0" smtClean="0"/>
              <a:t>Cray MPI, Microsoft, MVAPICH, many others …</a:t>
            </a:r>
          </a:p>
        </p:txBody>
      </p:sp>
      <p:sp>
        <p:nvSpPr>
          <p:cNvPr id="4" name="Footer Placeholder 3"/>
          <p:cNvSpPr>
            <a:spLocks noGrp="1"/>
          </p:cNvSpPr>
          <p:nvPr>
            <p:ph type="ftr" sz="quarter" idx="3"/>
          </p:nvPr>
        </p:nvSpPr>
        <p:spPr/>
        <p:txBody>
          <a:bodyPr/>
          <a:lstStyle/>
          <a:p>
            <a:r>
              <a:rPr lang="en-US" smtClean="0"/>
              <a:t>SAAHPC, Argonne, IL (07/10/2012)</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2" name="Rectangle 32"/>
          <p:cNvSpPr>
            <a:spLocks noChangeArrowheads="1"/>
          </p:cNvSpPr>
          <p:nvPr/>
        </p:nvSpPr>
        <p:spPr bwMode="auto">
          <a:xfrm>
            <a:off x="4254500" y="2734056"/>
            <a:ext cx="492125" cy="695325"/>
          </a:xfrm>
          <a:prstGeom prst="rect">
            <a:avLst/>
          </a:prstGeom>
          <a:solidFill>
            <a:srgbClr val="00CC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dirty="0">
                <a:solidFill>
                  <a:srgbClr val="000000"/>
                </a:solidFill>
                <a:latin typeface="Times New Roman" pitchFamily="18" charset="0"/>
                <a:cs typeface="Arial" charset="0"/>
              </a:rPr>
              <a:t>Cray</a:t>
            </a:r>
          </a:p>
        </p:txBody>
      </p:sp>
      <p:sp>
        <p:nvSpPr>
          <p:cNvPr id="15362" name="Rectangle 2"/>
          <p:cNvSpPr>
            <a:spLocks noChangeArrowheads="1"/>
          </p:cNvSpPr>
          <p:nvPr/>
        </p:nvSpPr>
        <p:spPr bwMode="auto">
          <a:xfrm>
            <a:off x="5067300" y="1571625"/>
            <a:ext cx="1830388" cy="695325"/>
          </a:xfrm>
          <a:prstGeom prst="rect">
            <a:avLst/>
          </a:prstGeom>
          <a:solidFill>
            <a:srgbClr val="99CC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solidFill>
                  <a:srgbClr val="000000"/>
                </a:solidFill>
                <a:latin typeface="Times New Roman" pitchFamily="18" charset="0"/>
                <a:cs typeface="Arial" charset="0"/>
              </a:rPr>
              <a:t>ROMIO</a:t>
            </a:r>
          </a:p>
        </p:txBody>
      </p:sp>
      <p:sp>
        <p:nvSpPr>
          <p:cNvPr id="15363" name="Rectangle 3"/>
          <p:cNvSpPr>
            <a:spLocks noChangeArrowheads="1"/>
          </p:cNvSpPr>
          <p:nvPr/>
        </p:nvSpPr>
        <p:spPr bwMode="auto">
          <a:xfrm rot="16200000">
            <a:off x="1119982" y="4096544"/>
            <a:ext cx="792162" cy="425450"/>
          </a:xfrm>
          <a:prstGeom prst="rect">
            <a:avLst/>
          </a:prstGeom>
          <a:solidFill>
            <a:srgbClr val="0099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solidFill>
                  <a:srgbClr val="000000"/>
                </a:solidFill>
                <a:latin typeface="Times New Roman" pitchFamily="18" charset="0"/>
                <a:cs typeface="Arial" charset="0"/>
              </a:rPr>
              <a:t>Sock</a:t>
            </a:r>
          </a:p>
        </p:txBody>
      </p:sp>
      <p:sp>
        <p:nvSpPr>
          <p:cNvPr id="15364" name="Rectangle 4"/>
          <p:cNvSpPr>
            <a:spLocks noChangeArrowheads="1"/>
          </p:cNvSpPr>
          <p:nvPr/>
        </p:nvSpPr>
        <p:spPr bwMode="auto">
          <a:xfrm>
            <a:off x="1308100" y="419100"/>
            <a:ext cx="5597525" cy="695325"/>
          </a:xfrm>
          <a:prstGeom prst="rect">
            <a:avLst/>
          </a:prstGeom>
          <a:solidFill>
            <a:schemeClr val="bg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latin typeface="Times New Roman" pitchFamily="18" charset="0"/>
                <a:cs typeface="Arial" charset="0"/>
              </a:rPr>
              <a:t>Application</a:t>
            </a:r>
          </a:p>
        </p:txBody>
      </p:sp>
      <p:sp>
        <p:nvSpPr>
          <p:cNvPr id="15365" name="Rectangle 5"/>
          <p:cNvSpPr>
            <a:spLocks noChangeArrowheads="1"/>
          </p:cNvSpPr>
          <p:nvPr/>
        </p:nvSpPr>
        <p:spPr bwMode="auto">
          <a:xfrm>
            <a:off x="1306513" y="1571625"/>
            <a:ext cx="3686175" cy="695325"/>
          </a:xfrm>
          <a:prstGeom prst="rect">
            <a:avLst/>
          </a:prstGeom>
          <a:solidFill>
            <a:srgbClr val="99CC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solidFill>
                  <a:srgbClr val="000000"/>
                </a:solidFill>
                <a:latin typeface="Times New Roman" pitchFamily="18" charset="0"/>
                <a:cs typeface="Arial" charset="0"/>
              </a:rPr>
              <a:t>MPICH2</a:t>
            </a:r>
          </a:p>
        </p:txBody>
      </p:sp>
      <p:sp>
        <p:nvSpPr>
          <p:cNvPr id="15366" name="Rectangle 6"/>
          <p:cNvSpPr>
            <a:spLocks noChangeArrowheads="1"/>
          </p:cNvSpPr>
          <p:nvPr/>
        </p:nvSpPr>
        <p:spPr bwMode="auto">
          <a:xfrm>
            <a:off x="1306513" y="2728913"/>
            <a:ext cx="2560637" cy="695325"/>
          </a:xfrm>
          <a:prstGeom prst="rect">
            <a:avLst/>
          </a:prstGeom>
          <a:solidFill>
            <a:srgbClr val="00CC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solidFill>
                  <a:srgbClr val="000000"/>
                </a:solidFill>
                <a:latin typeface="Times New Roman" pitchFamily="18" charset="0"/>
                <a:cs typeface="Arial" charset="0"/>
              </a:rPr>
              <a:t>CH3 Device</a:t>
            </a:r>
          </a:p>
        </p:txBody>
      </p:sp>
      <p:sp>
        <p:nvSpPr>
          <p:cNvPr id="15368" name="Rectangle 8"/>
          <p:cNvSpPr>
            <a:spLocks noChangeArrowheads="1"/>
          </p:cNvSpPr>
          <p:nvPr/>
        </p:nvSpPr>
        <p:spPr bwMode="auto">
          <a:xfrm>
            <a:off x="3860800" y="2738438"/>
            <a:ext cx="390525" cy="695325"/>
          </a:xfrm>
          <a:prstGeom prst="rect">
            <a:avLst/>
          </a:prstGeom>
          <a:solidFill>
            <a:srgbClr val="00CC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solidFill>
                  <a:srgbClr val="000000"/>
                </a:solidFill>
                <a:latin typeface="Times New Roman" pitchFamily="18" charset="0"/>
                <a:cs typeface="Arial" charset="0"/>
              </a:rPr>
              <a:t>BG</a:t>
            </a:r>
          </a:p>
        </p:txBody>
      </p:sp>
      <p:sp>
        <p:nvSpPr>
          <p:cNvPr id="15369" name="Rectangle 9"/>
          <p:cNvSpPr>
            <a:spLocks noChangeArrowheads="1"/>
          </p:cNvSpPr>
          <p:nvPr/>
        </p:nvSpPr>
        <p:spPr bwMode="auto">
          <a:xfrm>
            <a:off x="1306513" y="2266950"/>
            <a:ext cx="3687762" cy="461963"/>
          </a:xfrm>
          <a:prstGeom prst="rect">
            <a:avLst/>
          </a:prstGeom>
          <a:gradFill rotWithShape="1">
            <a:gsLst>
              <a:gs pos="0">
                <a:srgbClr val="FFFF00">
                  <a:gamma/>
                  <a:shade val="76078"/>
                  <a:invGamma/>
                </a:srgbClr>
              </a:gs>
              <a:gs pos="50000">
                <a:srgbClr val="FFFF00"/>
              </a:gs>
              <a:gs pos="100000">
                <a:srgbClr val="FFFF00">
                  <a:gamma/>
                  <a:shade val="76078"/>
                  <a:invGamma/>
                </a:srgbClr>
              </a:gs>
            </a:gsLst>
            <a:lin ang="5400000" scaled="1"/>
          </a:gradFill>
          <a:ln w="38100" cap="sq">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solidFill>
                  <a:srgbClr val="000000"/>
                </a:solidFill>
                <a:latin typeface="Times New Roman" pitchFamily="18" charset="0"/>
                <a:cs typeface="Arial" charset="0"/>
              </a:rPr>
              <a:t>ADI3</a:t>
            </a:r>
          </a:p>
        </p:txBody>
      </p:sp>
      <p:sp>
        <p:nvSpPr>
          <p:cNvPr id="15370" name="Rectangle 10"/>
          <p:cNvSpPr>
            <a:spLocks noChangeArrowheads="1"/>
          </p:cNvSpPr>
          <p:nvPr/>
        </p:nvSpPr>
        <p:spPr bwMode="auto">
          <a:xfrm>
            <a:off x="7445375" y="1108075"/>
            <a:ext cx="1058863" cy="1158875"/>
          </a:xfrm>
          <a:prstGeom prst="rect">
            <a:avLst/>
          </a:prstGeom>
          <a:gradFill rotWithShape="1">
            <a:gsLst>
              <a:gs pos="0">
                <a:srgbClr val="66FF66">
                  <a:gamma/>
                  <a:shade val="75686"/>
                  <a:invGamma/>
                </a:srgbClr>
              </a:gs>
              <a:gs pos="100000">
                <a:srgbClr val="66FF66"/>
              </a:gs>
            </a:gsLst>
            <a:lin ang="5400000" scaled="1"/>
          </a:gradFill>
          <a:ln w="12700">
            <a:solidFill>
              <a:schemeClr val="tx1"/>
            </a:solidFill>
            <a:prstDash val="dash"/>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solidFill>
                  <a:srgbClr val="000000"/>
                </a:solidFill>
                <a:latin typeface="Times New Roman" pitchFamily="18" charset="0"/>
                <a:cs typeface="Arial" charset="0"/>
              </a:rPr>
              <a:t>MPE</a:t>
            </a:r>
          </a:p>
        </p:txBody>
      </p:sp>
      <p:sp>
        <p:nvSpPr>
          <p:cNvPr id="15371" name="Rectangle 11"/>
          <p:cNvSpPr>
            <a:spLocks noChangeArrowheads="1"/>
          </p:cNvSpPr>
          <p:nvPr/>
        </p:nvSpPr>
        <p:spPr bwMode="auto">
          <a:xfrm>
            <a:off x="1319213" y="1116013"/>
            <a:ext cx="5586412" cy="463550"/>
          </a:xfrm>
          <a:prstGeom prst="rect">
            <a:avLst/>
          </a:prstGeom>
          <a:gradFill rotWithShape="1">
            <a:gsLst>
              <a:gs pos="0">
                <a:srgbClr val="FFFF00">
                  <a:gamma/>
                  <a:shade val="76078"/>
                  <a:invGamma/>
                </a:srgbClr>
              </a:gs>
              <a:gs pos="50000">
                <a:srgbClr val="FFFF00"/>
              </a:gs>
              <a:gs pos="100000">
                <a:srgbClr val="FFFF00">
                  <a:gamma/>
                  <a:shade val="76078"/>
                  <a:invGamma/>
                </a:srgbClr>
              </a:gs>
            </a:gsLst>
            <a:lin ang="5400000" scaled="1"/>
          </a:gradFill>
          <a:ln w="38100" cap="sq">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b="1">
                <a:solidFill>
                  <a:srgbClr val="000000"/>
                </a:solidFill>
                <a:latin typeface="Times New Roman" pitchFamily="18" charset="0"/>
                <a:cs typeface="Arial" charset="0"/>
              </a:rPr>
              <a:t>MPI</a:t>
            </a:r>
          </a:p>
        </p:txBody>
      </p:sp>
      <p:sp>
        <p:nvSpPr>
          <p:cNvPr id="15372" name="Rectangle 12"/>
          <p:cNvSpPr>
            <a:spLocks noChangeArrowheads="1"/>
          </p:cNvSpPr>
          <p:nvPr/>
        </p:nvSpPr>
        <p:spPr bwMode="auto">
          <a:xfrm>
            <a:off x="5078413" y="2728913"/>
            <a:ext cx="552450" cy="695325"/>
          </a:xfrm>
          <a:prstGeom prst="rect">
            <a:avLst/>
          </a:prstGeom>
          <a:solidFill>
            <a:srgbClr val="00CC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solidFill>
                  <a:srgbClr val="000000"/>
                </a:solidFill>
                <a:latin typeface="Times New Roman" pitchFamily="18" charset="0"/>
                <a:cs typeface="Arial" charset="0"/>
              </a:rPr>
              <a:t>PVFS</a:t>
            </a:r>
          </a:p>
        </p:txBody>
      </p:sp>
      <p:sp>
        <p:nvSpPr>
          <p:cNvPr id="15373" name="Rectangle 13"/>
          <p:cNvSpPr>
            <a:spLocks noChangeArrowheads="1"/>
          </p:cNvSpPr>
          <p:nvPr/>
        </p:nvSpPr>
        <p:spPr bwMode="auto">
          <a:xfrm>
            <a:off x="6669088" y="2728913"/>
            <a:ext cx="228600" cy="695325"/>
          </a:xfrm>
          <a:prstGeom prst="rect">
            <a:avLst/>
          </a:prstGeom>
          <a:solidFill>
            <a:srgbClr val="00CC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latin typeface="Times New Roman" pitchFamily="18" charset="0"/>
                <a:cs typeface="Arial" charset="0"/>
              </a:rPr>
              <a:t>...</a:t>
            </a:r>
          </a:p>
        </p:txBody>
      </p:sp>
      <p:sp>
        <p:nvSpPr>
          <p:cNvPr id="15374" name="Rectangle 14"/>
          <p:cNvSpPr>
            <a:spLocks noChangeArrowheads="1"/>
          </p:cNvSpPr>
          <p:nvPr/>
        </p:nvSpPr>
        <p:spPr bwMode="auto">
          <a:xfrm>
            <a:off x="5630863" y="2728913"/>
            <a:ext cx="595312" cy="695325"/>
          </a:xfrm>
          <a:prstGeom prst="rect">
            <a:avLst/>
          </a:prstGeom>
          <a:solidFill>
            <a:srgbClr val="00CC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solidFill>
                  <a:srgbClr val="000000"/>
                </a:solidFill>
                <a:latin typeface="Times New Roman" pitchFamily="18" charset="0"/>
                <a:cs typeface="Arial" charset="0"/>
              </a:rPr>
              <a:t>GPFS</a:t>
            </a:r>
          </a:p>
        </p:txBody>
      </p:sp>
      <p:sp>
        <p:nvSpPr>
          <p:cNvPr id="15375" name="Rectangle 15"/>
          <p:cNvSpPr>
            <a:spLocks noChangeArrowheads="1"/>
          </p:cNvSpPr>
          <p:nvPr/>
        </p:nvSpPr>
        <p:spPr bwMode="auto">
          <a:xfrm>
            <a:off x="6224588" y="2728913"/>
            <a:ext cx="444500" cy="695325"/>
          </a:xfrm>
          <a:prstGeom prst="rect">
            <a:avLst/>
          </a:prstGeom>
          <a:solidFill>
            <a:srgbClr val="00CC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solidFill>
                  <a:srgbClr val="000000"/>
                </a:solidFill>
                <a:latin typeface="Times New Roman" pitchFamily="18" charset="0"/>
                <a:cs typeface="Arial" charset="0"/>
              </a:rPr>
              <a:t>XFS</a:t>
            </a:r>
          </a:p>
        </p:txBody>
      </p:sp>
      <p:sp>
        <p:nvSpPr>
          <p:cNvPr id="15376" name="Rectangle 16"/>
          <p:cNvSpPr>
            <a:spLocks noChangeArrowheads="1"/>
          </p:cNvSpPr>
          <p:nvPr/>
        </p:nvSpPr>
        <p:spPr bwMode="auto">
          <a:xfrm rot="16200000">
            <a:off x="1539876" y="4100512"/>
            <a:ext cx="785812" cy="430213"/>
          </a:xfrm>
          <a:prstGeom prst="rect">
            <a:avLst/>
          </a:prstGeom>
          <a:solidFill>
            <a:srgbClr val="FF990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solidFill>
                  <a:srgbClr val="000000"/>
                </a:solidFill>
                <a:latin typeface="Times New Roman" pitchFamily="18" charset="0"/>
                <a:cs typeface="Arial" charset="0"/>
              </a:rPr>
              <a:t>Nemesis</a:t>
            </a:r>
          </a:p>
        </p:txBody>
      </p:sp>
      <p:sp>
        <p:nvSpPr>
          <p:cNvPr id="15377" name="Rectangle 17"/>
          <p:cNvSpPr>
            <a:spLocks noChangeArrowheads="1"/>
          </p:cNvSpPr>
          <p:nvPr/>
        </p:nvSpPr>
        <p:spPr bwMode="auto">
          <a:xfrm rot="16200000">
            <a:off x="1971676" y="4097337"/>
            <a:ext cx="785812" cy="430213"/>
          </a:xfrm>
          <a:prstGeom prst="rect">
            <a:avLst/>
          </a:prstGeom>
          <a:solidFill>
            <a:srgbClr val="0099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solidFill>
                  <a:srgbClr val="000000"/>
                </a:solidFill>
                <a:latin typeface="Times New Roman" pitchFamily="18" charset="0"/>
                <a:cs typeface="Arial" charset="0"/>
              </a:rPr>
              <a:t>SCTP</a:t>
            </a:r>
          </a:p>
        </p:txBody>
      </p:sp>
      <p:sp>
        <p:nvSpPr>
          <p:cNvPr id="15378" name="Rectangle 18"/>
          <p:cNvSpPr>
            <a:spLocks noChangeArrowheads="1"/>
          </p:cNvSpPr>
          <p:nvPr/>
        </p:nvSpPr>
        <p:spPr bwMode="auto">
          <a:xfrm rot="16200000">
            <a:off x="2393950" y="4102100"/>
            <a:ext cx="785813" cy="430213"/>
          </a:xfrm>
          <a:prstGeom prst="rect">
            <a:avLst/>
          </a:prstGeom>
          <a:solidFill>
            <a:srgbClr val="0099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solidFill>
                  <a:srgbClr val="000000"/>
                </a:solidFill>
                <a:latin typeface="Times New Roman" pitchFamily="18" charset="0"/>
                <a:cs typeface="Arial" charset="0"/>
              </a:rPr>
              <a:t>SSHM</a:t>
            </a:r>
          </a:p>
        </p:txBody>
      </p:sp>
      <p:sp>
        <p:nvSpPr>
          <p:cNvPr id="15379" name="Rectangle 19"/>
          <p:cNvSpPr>
            <a:spLocks noChangeArrowheads="1"/>
          </p:cNvSpPr>
          <p:nvPr/>
        </p:nvSpPr>
        <p:spPr bwMode="auto">
          <a:xfrm rot="16200000">
            <a:off x="2825751" y="4097337"/>
            <a:ext cx="785812" cy="430213"/>
          </a:xfrm>
          <a:prstGeom prst="rect">
            <a:avLst/>
          </a:prstGeom>
          <a:solidFill>
            <a:srgbClr val="0099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solidFill>
                  <a:srgbClr val="000000"/>
                </a:solidFill>
                <a:latin typeface="Times New Roman" pitchFamily="18" charset="0"/>
                <a:cs typeface="Arial" charset="0"/>
              </a:rPr>
              <a:t>SHM</a:t>
            </a:r>
          </a:p>
        </p:txBody>
      </p:sp>
      <p:sp>
        <p:nvSpPr>
          <p:cNvPr id="15380" name="Rectangle 20"/>
          <p:cNvSpPr>
            <a:spLocks noChangeArrowheads="1"/>
          </p:cNvSpPr>
          <p:nvPr/>
        </p:nvSpPr>
        <p:spPr bwMode="auto">
          <a:xfrm>
            <a:off x="1306513" y="3441700"/>
            <a:ext cx="2554287" cy="463550"/>
          </a:xfrm>
          <a:prstGeom prst="rect">
            <a:avLst/>
          </a:prstGeom>
          <a:gradFill rotWithShape="1">
            <a:gsLst>
              <a:gs pos="0">
                <a:srgbClr val="FFFF00">
                  <a:gamma/>
                  <a:shade val="76078"/>
                  <a:invGamma/>
                </a:srgbClr>
              </a:gs>
              <a:gs pos="50000">
                <a:srgbClr val="FFFF00"/>
              </a:gs>
              <a:gs pos="100000">
                <a:srgbClr val="FFFF00">
                  <a:gamma/>
                  <a:shade val="76078"/>
                  <a:invGamma/>
                </a:srgbClr>
              </a:gs>
            </a:gsLst>
            <a:lin ang="5400000" scaled="1"/>
          </a:gradFill>
          <a:ln w="38100" cap="sq">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solidFill>
                  <a:srgbClr val="000000"/>
                </a:solidFill>
                <a:latin typeface="Times New Roman" pitchFamily="18" charset="0"/>
                <a:cs typeface="Arial" charset="0"/>
              </a:rPr>
              <a:t>CH3</a:t>
            </a:r>
          </a:p>
        </p:txBody>
      </p:sp>
      <p:sp>
        <p:nvSpPr>
          <p:cNvPr id="15381" name="Rectangle 21"/>
          <p:cNvSpPr>
            <a:spLocks noChangeArrowheads="1"/>
          </p:cNvSpPr>
          <p:nvPr/>
        </p:nvSpPr>
        <p:spPr bwMode="auto">
          <a:xfrm rot="16200000">
            <a:off x="3248025" y="4102100"/>
            <a:ext cx="785813" cy="430213"/>
          </a:xfrm>
          <a:prstGeom prst="rect">
            <a:avLst/>
          </a:prstGeom>
          <a:solidFill>
            <a:srgbClr val="0099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solidFill>
                  <a:srgbClr val="000000"/>
                </a:solidFill>
                <a:latin typeface="Times New Roman" pitchFamily="18" charset="0"/>
                <a:cs typeface="Arial" charset="0"/>
              </a:rPr>
              <a:t>. . . .</a:t>
            </a:r>
          </a:p>
        </p:txBody>
      </p:sp>
      <p:sp>
        <p:nvSpPr>
          <p:cNvPr id="15382" name="Line 22"/>
          <p:cNvSpPr>
            <a:spLocks noChangeShapeType="1"/>
          </p:cNvSpPr>
          <p:nvPr/>
        </p:nvSpPr>
        <p:spPr bwMode="auto">
          <a:xfrm>
            <a:off x="1936750" y="4703763"/>
            <a:ext cx="0" cy="14128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3" name="Rectangle 23"/>
          <p:cNvSpPr>
            <a:spLocks noChangeArrowheads="1"/>
          </p:cNvSpPr>
          <p:nvPr/>
        </p:nvSpPr>
        <p:spPr bwMode="auto">
          <a:xfrm>
            <a:off x="1304925" y="5491163"/>
            <a:ext cx="439738" cy="330200"/>
          </a:xfrm>
          <a:prstGeom prst="rect">
            <a:avLst/>
          </a:prstGeom>
          <a:solidFill>
            <a:srgbClr val="FF000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rgbClr val="000000"/>
                </a:solidFill>
                <a:latin typeface="Times New Roman" pitchFamily="18" charset="0"/>
                <a:cs typeface="Arial" charset="0"/>
              </a:rPr>
              <a:t>TCP</a:t>
            </a:r>
          </a:p>
        </p:txBody>
      </p:sp>
      <p:sp>
        <p:nvSpPr>
          <p:cNvPr id="15384" name="Rectangle 24"/>
          <p:cNvSpPr>
            <a:spLocks noChangeArrowheads="1"/>
          </p:cNvSpPr>
          <p:nvPr/>
        </p:nvSpPr>
        <p:spPr bwMode="auto">
          <a:xfrm>
            <a:off x="1814513" y="5494338"/>
            <a:ext cx="876300" cy="330200"/>
          </a:xfrm>
          <a:prstGeom prst="rect">
            <a:avLst/>
          </a:prstGeom>
          <a:solidFill>
            <a:srgbClr val="99CC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rgbClr val="000000"/>
                </a:solidFill>
                <a:latin typeface="Times New Roman" pitchFamily="18" charset="0"/>
                <a:cs typeface="Arial" charset="0"/>
              </a:rPr>
              <a:t>IB/iWARP</a:t>
            </a:r>
          </a:p>
        </p:txBody>
      </p:sp>
      <p:sp>
        <p:nvSpPr>
          <p:cNvPr id="15385" name="Rectangle 25"/>
          <p:cNvSpPr>
            <a:spLocks noChangeArrowheads="1"/>
          </p:cNvSpPr>
          <p:nvPr/>
        </p:nvSpPr>
        <p:spPr bwMode="auto">
          <a:xfrm>
            <a:off x="2746375" y="5486400"/>
            <a:ext cx="439738" cy="330200"/>
          </a:xfrm>
          <a:prstGeom prst="rect">
            <a:avLst/>
          </a:prstGeom>
          <a:solidFill>
            <a:srgbClr val="FF000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smtClean="0">
                <a:solidFill>
                  <a:srgbClr val="000000"/>
                </a:solidFill>
                <a:latin typeface="Times New Roman" pitchFamily="18" charset="0"/>
                <a:cs typeface="Arial" charset="0"/>
              </a:rPr>
              <a:t>SCIF</a:t>
            </a:r>
            <a:endParaRPr lang="en-US" sz="1400" b="1" dirty="0">
              <a:solidFill>
                <a:srgbClr val="000000"/>
              </a:solidFill>
              <a:latin typeface="Times New Roman" pitchFamily="18" charset="0"/>
              <a:cs typeface="Arial" charset="0"/>
            </a:endParaRPr>
          </a:p>
        </p:txBody>
      </p:sp>
      <p:sp>
        <p:nvSpPr>
          <p:cNvPr id="15386" name="Rectangle 26"/>
          <p:cNvSpPr>
            <a:spLocks noChangeArrowheads="1"/>
          </p:cNvSpPr>
          <p:nvPr/>
        </p:nvSpPr>
        <p:spPr bwMode="auto">
          <a:xfrm>
            <a:off x="3228975" y="5491163"/>
            <a:ext cx="439738" cy="330200"/>
          </a:xfrm>
          <a:prstGeom prst="rect">
            <a:avLst/>
          </a:prstGeom>
          <a:solidFill>
            <a:srgbClr val="99CC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rgbClr val="000000"/>
                </a:solidFill>
                <a:latin typeface="Times New Roman" pitchFamily="18" charset="0"/>
                <a:cs typeface="Arial" charset="0"/>
              </a:rPr>
              <a:t>MX</a:t>
            </a:r>
          </a:p>
        </p:txBody>
      </p:sp>
      <p:sp>
        <p:nvSpPr>
          <p:cNvPr id="15387" name="Line 27"/>
          <p:cNvSpPr>
            <a:spLocks noChangeShapeType="1"/>
          </p:cNvSpPr>
          <p:nvPr/>
        </p:nvSpPr>
        <p:spPr bwMode="auto">
          <a:xfrm>
            <a:off x="1514475" y="5326063"/>
            <a:ext cx="0" cy="19208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8" name="Line 28"/>
          <p:cNvSpPr>
            <a:spLocks noChangeShapeType="1"/>
          </p:cNvSpPr>
          <p:nvPr/>
        </p:nvSpPr>
        <p:spPr bwMode="auto">
          <a:xfrm>
            <a:off x="2254250" y="5327650"/>
            <a:ext cx="0" cy="1920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9" name="Line 29"/>
          <p:cNvSpPr>
            <a:spLocks noChangeShapeType="1"/>
          </p:cNvSpPr>
          <p:nvPr/>
        </p:nvSpPr>
        <p:spPr bwMode="auto">
          <a:xfrm>
            <a:off x="2978150" y="5321300"/>
            <a:ext cx="0" cy="1920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0" name="Line 30"/>
          <p:cNvSpPr>
            <a:spLocks noChangeShapeType="1"/>
          </p:cNvSpPr>
          <p:nvPr/>
        </p:nvSpPr>
        <p:spPr bwMode="auto">
          <a:xfrm>
            <a:off x="3448050" y="5322888"/>
            <a:ext cx="0" cy="19208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1" name="Line 31"/>
          <p:cNvSpPr>
            <a:spLocks noChangeShapeType="1"/>
          </p:cNvSpPr>
          <p:nvPr/>
        </p:nvSpPr>
        <p:spPr bwMode="auto">
          <a:xfrm>
            <a:off x="3933825" y="5324475"/>
            <a:ext cx="0" cy="1920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3" name="Rectangle 33"/>
          <p:cNvSpPr>
            <a:spLocks noGrp="1" noChangeArrowheads="1"/>
          </p:cNvSpPr>
          <p:nvPr>
            <p:ph type="body" idx="1"/>
          </p:nvPr>
        </p:nvSpPr>
        <p:spPr>
          <a:xfrm>
            <a:off x="4233863" y="3430588"/>
            <a:ext cx="5006975" cy="2611437"/>
          </a:xfrm>
        </p:spPr>
        <p:txBody>
          <a:bodyPr/>
          <a:lstStyle/>
          <a:p>
            <a:pPr marL="342900" indent="-342900">
              <a:lnSpc>
                <a:spcPct val="140000"/>
              </a:lnSpc>
              <a:spcBef>
                <a:spcPct val="0"/>
              </a:spcBef>
            </a:pPr>
            <a:r>
              <a:rPr lang="en-US" sz="1600"/>
              <a:t>Support for High-speed Networks</a:t>
            </a:r>
          </a:p>
          <a:p>
            <a:pPr marL="742950" lvl="1" indent="-285750">
              <a:lnSpc>
                <a:spcPct val="140000"/>
              </a:lnSpc>
              <a:spcBef>
                <a:spcPct val="0"/>
              </a:spcBef>
            </a:pPr>
            <a:r>
              <a:rPr lang="en-US" sz="1600"/>
              <a:t>10-Gigabit Ethernet iWARP, Qlogic PSM, InfiniBand, Myrinet (MX and GM)</a:t>
            </a:r>
          </a:p>
          <a:p>
            <a:pPr marL="342900" indent="-342900">
              <a:lnSpc>
                <a:spcPct val="140000"/>
              </a:lnSpc>
              <a:spcBef>
                <a:spcPct val="0"/>
              </a:spcBef>
            </a:pPr>
            <a:r>
              <a:rPr lang="en-US" sz="1600"/>
              <a:t>Extended to support proprietary platforms</a:t>
            </a:r>
          </a:p>
          <a:p>
            <a:pPr marL="742950" lvl="1" indent="-285750">
              <a:lnSpc>
                <a:spcPct val="140000"/>
              </a:lnSpc>
              <a:spcBef>
                <a:spcPct val="0"/>
              </a:spcBef>
            </a:pPr>
            <a:r>
              <a:rPr lang="en-US" sz="1600"/>
              <a:t>BlueGene/L, BlueGene/P, SiCortex, Cray</a:t>
            </a:r>
          </a:p>
          <a:p>
            <a:pPr marL="342900" indent="-342900">
              <a:lnSpc>
                <a:spcPct val="140000"/>
              </a:lnSpc>
              <a:spcBef>
                <a:spcPct val="0"/>
              </a:spcBef>
            </a:pPr>
            <a:r>
              <a:rPr lang="en-US" sz="1600"/>
              <a:t>Distribution with ROMIO MPI/IO library</a:t>
            </a:r>
          </a:p>
          <a:p>
            <a:pPr marL="342900" indent="-342900">
              <a:lnSpc>
                <a:spcPct val="140000"/>
              </a:lnSpc>
              <a:spcBef>
                <a:spcPct val="0"/>
              </a:spcBef>
            </a:pPr>
            <a:r>
              <a:rPr lang="en-US" sz="1600"/>
              <a:t>Profiling and visualization tools (MPE, Jumpshot)</a:t>
            </a:r>
          </a:p>
        </p:txBody>
      </p:sp>
      <p:sp>
        <p:nvSpPr>
          <p:cNvPr id="15394" name="Rectangle 34"/>
          <p:cNvSpPr>
            <a:spLocks noChangeArrowheads="1"/>
          </p:cNvSpPr>
          <p:nvPr/>
        </p:nvSpPr>
        <p:spPr bwMode="auto">
          <a:xfrm>
            <a:off x="5067300" y="2266950"/>
            <a:ext cx="1830388" cy="461963"/>
          </a:xfrm>
          <a:prstGeom prst="rect">
            <a:avLst/>
          </a:prstGeom>
          <a:gradFill rotWithShape="1">
            <a:gsLst>
              <a:gs pos="0">
                <a:srgbClr val="FFFF00">
                  <a:gamma/>
                  <a:shade val="76078"/>
                  <a:invGamma/>
                </a:srgbClr>
              </a:gs>
              <a:gs pos="50000">
                <a:srgbClr val="FFFF00"/>
              </a:gs>
              <a:gs pos="100000">
                <a:srgbClr val="FFFF00">
                  <a:gamma/>
                  <a:shade val="76078"/>
                  <a:invGamma/>
                </a:srgbClr>
              </a:gs>
            </a:gsLst>
            <a:lin ang="5400000" scaled="1"/>
          </a:gradFill>
          <a:ln w="38100" cap="sq">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solidFill>
                  <a:srgbClr val="000000"/>
                </a:solidFill>
                <a:latin typeface="Times New Roman" pitchFamily="18" charset="0"/>
                <a:cs typeface="Arial" charset="0"/>
              </a:rPr>
              <a:t>ADIO</a:t>
            </a:r>
          </a:p>
        </p:txBody>
      </p:sp>
      <p:sp>
        <p:nvSpPr>
          <p:cNvPr id="15395" name="Rectangle 35"/>
          <p:cNvSpPr>
            <a:spLocks noChangeArrowheads="1"/>
          </p:cNvSpPr>
          <p:nvPr/>
        </p:nvSpPr>
        <p:spPr bwMode="auto">
          <a:xfrm>
            <a:off x="142875" y="2841625"/>
            <a:ext cx="665163" cy="522288"/>
          </a:xfrm>
          <a:prstGeom prst="rect">
            <a:avLst/>
          </a:prstGeom>
          <a:solidFill>
            <a:srgbClr val="CC99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rgbClr val="000000"/>
                </a:solidFill>
                <a:latin typeface="Times New Roman" pitchFamily="18" charset="0"/>
                <a:cs typeface="Arial" charset="0"/>
              </a:rPr>
              <a:t>MPD</a:t>
            </a:r>
          </a:p>
        </p:txBody>
      </p:sp>
      <p:sp>
        <p:nvSpPr>
          <p:cNvPr id="15396" name="Rectangle 36"/>
          <p:cNvSpPr>
            <a:spLocks noChangeArrowheads="1"/>
          </p:cNvSpPr>
          <p:nvPr/>
        </p:nvSpPr>
        <p:spPr bwMode="auto">
          <a:xfrm>
            <a:off x="182563" y="3676650"/>
            <a:ext cx="622300" cy="522288"/>
          </a:xfrm>
          <a:prstGeom prst="rect">
            <a:avLst/>
          </a:prstGeom>
          <a:solidFill>
            <a:srgbClr val="CC99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rgbClr val="000000"/>
                </a:solidFill>
                <a:latin typeface="Times New Roman" pitchFamily="18" charset="0"/>
                <a:cs typeface="Arial" charset="0"/>
              </a:rPr>
              <a:t>SMPD</a:t>
            </a:r>
          </a:p>
        </p:txBody>
      </p:sp>
      <p:sp>
        <p:nvSpPr>
          <p:cNvPr id="15397" name="Rectangle 37"/>
          <p:cNvSpPr>
            <a:spLocks noChangeArrowheads="1"/>
          </p:cNvSpPr>
          <p:nvPr/>
        </p:nvSpPr>
        <p:spPr bwMode="auto">
          <a:xfrm>
            <a:off x="180975" y="4506913"/>
            <a:ext cx="625475" cy="522287"/>
          </a:xfrm>
          <a:prstGeom prst="rect">
            <a:avLst/>
          </a:prstGeom>
          <a:solidFill>
            <a:srgbClr val="CC99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rgbClr val="000000"/>
                </a:solidFill>
                <a:latin typeface="Times New Roman" pitchFamily="18" charset="0"/>
                <a:cs typeface="Arial" charset="0"/>
              </a:rPr>
              <a:t>Gforker</a:t>
            </a:r>
          </a:p>
        </p:txBody>
      </p:sp>
      <p:sp>
        <p:nvSpPr>
          <p:cNvPr id="15398" name="Rectangle 38"/>
          <p:cNvSpPr>
            <a:spLocks noChangeArrowheads="1"/>
          </p:cNvSpPr>
          <p:nvPr/>
        </p:nvSpPr>
        <p:spPr bwMode="auto">
          <a:xfrm rot="16200000">
            <a:off x="-529431" y="4079082"/>
            <a:ext cx="3092450" cy="385762"/>
          </a:xfrm>
          <a:prstGeom prst="rect">
            <a:avLst/>
          </a:prstGeom>
          <a:gradFill rotWithShape="1">
            <a:gsLst>
              <a:gs pos="0">
                <a:srgbClr val="FFFF00">
                  <a:gamma/>
                  <a:shade val="76078"/>
                  <a:invGamma/>
                </a:srgbClr>
              </a:gs>
              <a:gs pos="50000">
                <a:srgbClr val="FFFF00"/>
              </a:gs>
              <a:gs pos="100000">
                <a:srgbClr val="FFFF00">
                  <a:gamma/>
                  <a:shade val="76078"/>
                  <a:invGamma/>
                </a:srgbClr>
              </a:gs>
            </a:gsLst>
            <a:lin ang="5400000" scaled="1"/>
          </a:gradFill>
          <a:ln w="38100" cap="sq" cmpd="dbl">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b="1">
                <a:solidFill>
                  <a:srgbClr val="000000"/>
                </a:solidFill>
                <a:latin typeface="Times New Roman" pitchFamily="18" charset="0"/>
                <a:cs typeface="Arial" charset="0"/>
              </a:rPr>
              <a:t>PMI </a:t>
            </a:r>
          </a:p>
        </p:txBody>
      </p:sp>
      <p:sp>
        <p:nvSpPr>
          <p:cNvPr id="15399" name="Rectangle 39"/>
          <p:cNvSpPr>
            <a:spLocks noChangeArrowheads="1"/>
          </p:cNvSpPr>
          <p:nvPr/>
        </p:nvSpPr>
        <p:spPr bwMode="auto">
          <a:xfrm rot="16200000">
            <a:off x="6591300" y="1489076"/>
            <a:ext cx="1176337" cy="385762"/>
          </a:xfrm>
          <a:prstGeom prst="rect">
            <a:avLst/>
          </a:prstGeom>
          <a:gradFill rotWithShape="1">
            <a:gsLst>
              <a:gs pos="0">
                <a:srgbClr val="FFFF00">
                  <a:gamma/>
                  <a:shade val="76078"/>
                  <a:invGamma/>
                </a:srgbClr>
              </a:gs>
              <a:gs pos="50000">
                <a:srgbClr val="FFFF00"/>
              </a:gs>
              <a:gs pos="100000">
                <a:srgbClr val="FFFF00">
                  <a:gamma/>
                  <a:shade val="76078"/>
                  <a:invGamma/>
                </a:srgbClr>
              </a:gs>
            </a:gsLst>
            <a:lin ang="5400000" scaled="1"/>
          </a:gradFill>
          <a:ln w="38100" cap="sq" cmpd="dbl">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b="1">
                <a:solidFill>
                  <a:srgbClr val="000000"/>
                </a:solidFill>
                <a:latin typeface="Times New Roman" pitchFamily="18" charset="0"/>
                <a:cs typeface="Arial" charset="0"/>
              </a:rPr>
              <a:t>PMPI </a:t>
            </a:r>
          </a:p>
        </p:txBody>
      </p:sp>
      <p:sp>
        <p:nvSpPr>
          <p:cNvPr id="15400" name="Rectangle 40"/>
          <p:cNvSpPr>
            <a:spLocks noChangeArrowheads="1"/>
          </p:cNvSpPr>
          <p:nvPr/>
        </p:nvSpPr>
        <p:spPr bwMode="auto">
          <a:xfrm>
            <a:off x="1293813" y="4800600"/>
            <a:ext cx="2946400" cy="519113"/>
          </a:xfrm>
          <a:prstGeom prst="rect">
            <a:avLst/>
          </a:prstGeom>
          <a:solidFill>
            <a:srgbClr val="FF0000"/>
          </a:solidFill>
          <a:ln w="38100" cap="sq">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dirty="0">
                <a:solidFill>
                  <a:srgbClr val="000000"/>
                </a:solidFill>
                <a:latin typeface="Times New Roman" pitchFamily="18" charset="0"/>
                <a:cs typeface="Arial" charset="0"/>
              </a:rPr>
              <a:t>Nemesis </a:t>
            </a:r>
            <a:r>
              <a:rPr lang="en-US" sz="1800" b="1" dirty="0" smtClean="0">
                <a:solidFill>
                  <a:srgbClr val="000000"/>
                </a:solidFill>
                <a:latin typeface="Times New Roman" pitchFamily="18" charset="0"/>
                <a:cs typeface="Arial" charset="0"/>
              </a:rPr>
              <a:t>Interface</a:t>
            </a:r>
          </a:p>
          <a:p>
            <a:pPr algn="ctr"/>
            <a:r>
              <a:rPr lang="en-US" sz="1800" b="1" dirty="0" smtClean="0">
                <a:solidFill>
                  <a:srgbClr val="000000"/>
                </a:solidFill>
                <a:latin typeface="Times New Roman" pitchFamily="18" charset="0"/>
                <a:cs typeface="Arial" charset="0"/>
              </a:rPr>
              <a:t>(includes shared memory)</a:t>
            </a:r>
            <a:endParaRPr lang="en-US" sz="1800" b="1" dirty="0">
              <a:solidFill>
                <a:srgbClr val="000000"/>
              </a:solidFill>
              <a:latin typeface="Times New Roman" pitchFamily="18" charset="0"/>
              <a:cs typeface="Arial" charset="0"/>
            </a:endParaRPr>
          </a:p>
        </p:txBody>
      </p:sp>
      <p:sp>
        <p:nvSpPr>
          <p:cNvPr id="15401" name="Rectangle 41"/>
          <p:cNvSpPr>
            <a:spLocks noChangeArrowheads="1"/>
          </p:cNvSpPr>
          <p:nvPr/>
        </p:nvSpPr>
        <p:spPr bwMode="auto">
          <a:xfrm>
            <a:off x="3713163" y="5486400"/>
            <a:ext cx="439737" cy="330200"/>
          </a:xfrm>
          <a:prstGeom prst="rect">
            <a:avLst/>
          </a:prstGeom>
          <a:solidFill>
            <a:srgbClr val="99CC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rgbClr val="000000"/>
                </a:solidFill>
                <a:latin typeface="Times New Roman" pitchFamily="18" charset="0"/>
                <a:cs typeface="Arial" charset="0"/>
              </a:rPr>
              <a:t>GM</a:t>
            </a:r>
          </a:p>
        </p:txBody>
      </p:sp>
      <p:sp>
        <p:nvSpPr>
          <p:cNvPr id="15402" name="Rectangle 42"/>
          <p:cNvSpPr>
            <a:spLocks noChangeArrowheads="1"/>
          </p:cNvSpPr>
          <p:nvPr/>
        </p:nvSpPr>
        <p:spPr bwMode="auto">
          <a:xfrm>
            <a:off x="7432675" y="400050"/>
            <a:ext cx="1077913" cy="671513"/>
          </a:xfrm>
          <a:prstGeom prst="rect">
            <a:avLst/>
          </a:prstGeom>
          <a:solidFill>
            <a:srgbClr val="FFCC99"/>
          </a:solidFill>
          <a:ln w="12700">
            <a:solidFill>
              <a:schemeClr val="tx1"/>
            </a:solidFill>
            <a:prstDash val="dash"/>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solidFill>
                  <a:srgbClr val="000000"/>
                </a:solidFill>
                <a:latin typeface="Times New Roman" pitchFamily="18" charset="0"/>
                <a:cs typeface="Arial" charset="0"/>
              </a:rPr>
              <a:t>Jumpshot</a:t>
            </a:r>
          </a:p>
        </p:txBody>
      </p:sp>
      <p:sp>
        <p:nvSpPr>
          <p:cNvPr id="15403" name="Rectangle 43"/>
          <p:cNvSpPr>
            <a:spLocks noChangeArrowheads="1"/>
          </p:cNvSpPr>
          <p:nvPr/>
        </p:nvSpPr>
        <p:spPr bwMode="auto">
          <a:xfrm>
            <a:off x="177800" y="5262563"/>
            <a:ext cx="625475" cy="522287"/>
          </a:xfrm>
          <a:prstGeom prst="rect">
            <a:avLst/>
          </a:prstGeom>
          <a:solidFill>
            <a:srgbClr val="CC99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rgbClr val="000000"/>
                </a:solidFill>
                <a:latin typeface="Times New Roman" pitchFamily="18" charset="0"/>
                <a:cs typeface="Arial" charset="0"/>
              </a:rPr>
              <a:t>Hydra</a:t>
            </a:r>
          </a:p>
        </p:txBody>
      </p:sp>
      <p:sp>
        <p:nvSpPr>
          <p:cNvPr id="45" name="Footer Placeholder 44"/>
          <p:cNvSpPr>
            <a:spLocks noGrp="1"/>
          </p:cNvSpPr>
          <p:nvPr>
            <p:ph type="ftr" sz="quarter" idx="3"/>
          </p:nvPr>
        </p:nvSpPr>
        <p:spPr/>
        <p:txBody>
          <a:bodyPr/>
          <a:lstStyle/>
          <a:p>
            <a:r>
              <a:rPr lang="en-US" smtClean="0"/>
              <a:t>SAAHPC, Argonne, IL (07/10/2012)</a:t>
            </a:r>
            <a:endParaRPr lang="en-US"/>
          </a:p>
        </p:txBody>
      </p:sp>
      <p:sp>
        <p:nvSpPr>
          <p:cNvPr id="15367" name="Rectangle 7"/>
          <p:cNvSpPr>
            <a:spLocks noChangeArrowheads="1"/>
          </p:cNvSpPr>
          <p:nvPr/>
        </p:nvSpPr>
        <p:spPr bwMode="auto">
          <a:xfrm>
            <a:off x="4749800" y="2722563"/>
            <a:ext cx="244475" cy="712787"/>
          </a:xfrm>
          <a:prstGeom prst="rect">
            <a:avLst/>
          </a:prstGeom>
          <a:solidFill>
            <a:srgbClr val="00CCFF"/>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latin typeface="Times New Roman" pitchFamily="18" charset="0"/>
                <a:cs typeface="Arial"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for using MIC</a:t>
            </a:r>
            <a:endParaRPr lang="en-US" dirty="0"/>
          </a:p>
        </p:txBody>
      </p:sp>
      <p:sp>
        <p:nvSpPr>
          <p:cNvPr id="4" name="Footer Placeholder 3"/>
          <p:cNvSpPr>
            <a:spLocks noGrp="1"/>
          </p:cNvSpPr>
          <p:nvPr>
            <p:ph type="ftr" sz="quarter" idx="3"/>
          </p:nvPr>
        </p:nvSpPr>
        <p:spPr/>
        <p:txBody>
          <a:bodyPr/>
          <a:lstStyle/>
          <a:p>
            <a:r>
              <a:rPr lang="en-US" smtClean="0"/>
              <a:t>SAAHPC, Argonne, IL (07/10/2012)</a:t>
            </a:r>
            <a:endParaRPr lang="en-US"/>
          </a:p>
        </p:txBody>
      </p:sp>
      <p:sp>
        <p:nvSpPr>
          <p:cNvPr id="5" name="Rectangle 4"/>
          <p:cNvSpPr/>
          <p:nvPr/>
        </p:nvSpPr>
        <p:spPr bwMode="auto">
          <a:xfrm>
            <a:off x="457200" y="1295400"/>
            <a:ext cx="1676400" cy="762000"/>
          </a:xfrm>
          <a:prstGeom prst="rect">
            <a:avLst/>
          </a:prstGeom>
          <a:solidFill>
            <a:schemeClr val="accent4">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lumMod val="10000"/>
                  </a:schemeClr>
                </a:solidFill>
                <a:effectLst/>
                <a:latin typeface="Calibri" pitchFamily="34" charset="0"/>
              </a:rPr>
              <a:t>Host</a:t>
            </a:r>
          </a:p>
        </p:txBody>
      </p:sp>
      <p:sp>
        <p:nvSpPr>
          <p:cNvPr id="6" name="Rectangle 5"/>
          <p:cNvSpPr/>
          <p:nvPr/>
        </p:nvSpPr>
        <p:spPr bwMode="auto">
          <a:xfrm>
            <a:off x="457200" y="2362200"/>
            <a:ext cx="1676400" cy="762000"/>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lumMod val="10000"/>
                  </a:schemeClr>
                </a:solidFill>
                <a:effectLst/>
                <a:latin typeface="Calibri" pitchFamily="34" charset="0"/>
              </a:rPr>
              <a:t>MIC</a:t>
            </a:r>
          </a:p>
        </p:txBody>
      </p:sp>
      <p:sp>
        <p:nvSpPr>
          <p:cNvPr id="7" name="Rectangle 6"/>
          <p:cNvSpPr/>
          <p:nvPr/>
        </p:nvSpPr>
        <p:spPr bwMode="auto">
          <a:xfrm>
            <a:off x="2590800" y="1295400"/>
            <a:ext cx="1676400" cy="762000"/>
          </a:xfrm>
          <a:prstGeom prst="rect">
            <a:avLst/>
          </a:prstGeom>
          <a:solidFill>
            <a:schemeClr val="accent4">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lumMod val="10000"/>
                  </a:schemeClr>
                </a:solidFill>
                <a:effectLst/>
                <a:latin typeface="Calibri" pitchFamily="34" charset="0"/>
              </a:rPr>
              <a:t>Host</a:t>
            </a:r>
          </a:p>
        </p:txBody>
      </p:sp>
      <p:sp>
        <p:nvSpPr>
          <p:cNvPr id="8" name="Rectangle 7"/>
          <p:cNvSpPr/>
          <p:nvPr/>
        </p:nvSpPr>
        <p:spPr bwMode="auto">
          <a:xfrm>
            <a:off x="2590800" y="2362200"/>
            <a:ext cx="1676400" cy="762000"/>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lumMod val="10000"/>
                  </a:schemeClr>
                </a:solidFill>
                <a:effectLst/>
                <a:latin typeface="Calibri" pitchFamily="34" charset="0"/>
              </a:rPr>
              <a:t>MIC</a:t>
            </a:r>
          </a:p>
        </p:txBody>
      </p:sp>
      <p:cxnSp>
        <p:nvCxnSpPr>
          <p:cNvPr id="9" name="Straight Arrow Connector 8"/>
          <p:cNvCxnSpPr>
            <a:stCxn id="5" idx="3"/>
            <a:endCxn id="7" idx="1"/>
          </p:cNvCxnSpPr>
          <p:nvPr/>
        </p:nvCxnSpPr>
        <p:spPr bwMode="auto">
          <a:xfrm>
            <a:off x="2133600" y="1676400"/>
            <a:ext cx="457200" cy="1588"/>
          </a:xfrm>
          <a:prstGeom prst="straightConnector1">
            <a:avLst/>
          </a:prstGeom>
          <a:noFill/>
          <a:ln w="38100" cap="flat" cmpd="sng" algn="ctr">
            <a:solidFill>
              <a:schemeClr val="tx1">
                <a:lumMod val="50000"/>
              </a:schemeClr>
            </a:solidFill>
            <a:prstDash val="solid"/>
            <a:round/>
            <a:headEnd type="stealth" w="lg" len="lg"/>
            <a:tailEnd type="stealth" w="lg" len="lg"/>
          </a:ln>
          <a:effectLst/>
        </p:spPr>
      </p:cxnSp>
      <p:sp>
        <p:nvSpPr>
          <p:cNvPr id="12" name="TextBox 11"/>
          <p:cNvSpPr txBox="1"/>
          <p:nvPr/>
        </p:nvSpPr>
        <p:spPr>
          <a:xfrm>
            <a:off x="838200" y="3212068"/>
            <a:ext cx="3124200" cy="369332"/>
          </a:xfrm>
          <a:prstGeom prst="rect">
            <a:avLst/>
          </a:prstGeom>
          <a:noFill/>
        </p:spPr>
        <p:txBody>
          <a:bodyPr wrap="square" rtlCol="0">
            <a:spAutoFit/>
          </a:bodyPr>
          <a:lstStyle/>
          <a:p>
            <a:pPr algn="ctr"/>
            <a:r>
              <a:rPr lang="en-US" dirty="0" smtClean="0">
                <a:solidFill>
                  <a:schemeClr val="bg2">
                    <a:lumMod val="10000"/>
                  </a:schemeClr>
                </a:solidFill>
              </a:rPr>
              <a:t>Offloaded</a:t>
            </a:r>
            <a:endParaRPr lang="en-US" dirty="0">
              <a:solidFill>
                <a:schemeClr val="bg2">
                  <a:lumMod val="10000"/>
                </a:schemeClr>
              </a:solidFill>
            </a:endParaRPr>
          </a:p>
        </p:txBody>
      </p:sp>
      <p:sp>
        <p:nvSpPr>
          <p:cNvPr id="13" name="Rectangle 12"/>
          <p:cNvSpPr/>
          <p:nvPr/>
        </p:nvSpPr>
        <p:spPr bwMode="auto">
          <a:xfrm>
            <a:off x="5105400" y="1295400"/>
            <a:ext cx="1676400" cy="762000"/>
          </a:xfrm>
          <a:prstGeom prst="rect">
            <a:avLst/>
          </a:prstGeom>
          <a:solidFill>
            <a:schemeClr val="accent4">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lumMod val="10000"/>
                  </a:schemeClr>
                </a:solidFill>
                <a:effectLst/>
                <a:latin typeface="Calibri" pitchFamily="34" charset="0"/>
              </a:rPr>
              <a:t>Host</a:t>
            </a:r>
          </a:p>
        </p:txBody>
      </p:sp>
      <p:sp>
        <p:nvSpPr>
          <p:cNvPr id="14" name="Rectangle 13"/>
          <p:cNvSpPr/>
          <p:nvPr/>
        </p:nvSpPr>
        <p:spPr bwMode="auto">
          <a:xfrm>
            <a:off x="5105400" y="2362200"/>
            <a:ext cx="1676400" cy="762000"/>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lumMod val="10000"/>
                  </a:schemeClr>
                </a:solidFill>
                <a:effectLst/>
                <a:latin typeface="Calibri" pitchFamily="34" charset="0"/>
              </a:rPr>
              <a:t>MIC</a:t>
            </a:r>
          </a:p>
        </p:txBody>
      </p:sp>
      <p:sp>
        <p:nvSpPr>
          <p:cNvPr id="15" name="Rectangle 14"/>
          <p:cNvSpPr/>
          <p:nvPr/>
        </p:nvSpPr>
        <p:spPr bwMode="auto">
          <a:xfrm>
            <a:off x="7239000" y="1295400"/>
            <a:ext cx="1676400" cy="762000"/>
          </a:xfrm>
          <a:prstGeom prst="rect">
            <a:avLst/>
          </a:prstGeom>
          <a:solidFill>
            <a:schemeClr val="accent4">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lumMod val="10000"/>
                  </a:schemeClr>
                </a:solidFill>
                <a:effectLst/>
                <a:latin typeface="Calibri" pitchFamily="34" charset="0"/>
              </a:rPr>
              <a:t>Host</a:t>
            </a:r>
          </a:p>
        </p:txBody>
      </p:sp>
      <p:sp>
        <p:nvSpPr>
          <p:cNvPr id="16" name="Rectangle 15"/>
          <p:cNvSpPr/>
          <p:nvPr/>
        </p:nvSpPr>
        <p:spPr bwMode="auto">
          <a:xfrm>
            <a:off x="7239000" y="2362200"/>
            <a:ext cx="1676400" cy="762000"/>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lumMod val="10000"/>
                  </a:schemeClr>
                </a:solidFill>
                <a:effectLst/>
                <a:latin typeface="Calibri" pitchFamily="34" charset="0"/>
              </a:rPr>
              <a:t>MIC</a:t>
            </a:r>
          </a:p>
        </p:txBody>
      </p:sp>
      <p:cxnSp>
        <p:nvCxnSpPr>
          <p:cNvPr id="17" name="Straight Arrow Connector 16"/>
          <p:cNvCxnSpPr>
            <a:stCxn id="14" idx="3"/>
            <a:endCxn id="16" idx="1"/>
          </p:cNvCxnSpPr>
          <p:nvPr/>
        </p:nvCxnSpPr>
        <p:spPr bwMode="auto">
          <a:xfrm>
            <a:off x="6781800" y="2743200"/>
            <a:ext cx="457200" cy="1588"/>
          </a:xfrm>
          <a:prstGeom prst="straightConnector1">
            <a:avLst/>
          </a:prstGeom>
          <a:noFill/>
          <a:ln w="38100" cap="flat" cmpd="sng" algn="ctr">
            <a:solidFill>
              <a:schemeClr val="tx1">
                <a:lumMod val="50000"/>
              </a:schemeClr>
            </a:solidFill>
            <a:prstDash val="solid"/>
            <a:round/>
            <a:headEnd type="stealth" w="lg" len="lg"/>
            <a:tailEnd type="stealth" w="lg" len="lg"/>
          </a:ln>
          <a:effectLst/>
        </p:spPr>
      </p:cxnSp>
      <p:sp>
        <p:nvSpPr>
          <p:cNvPr id="18" name="TextBox 17"/>
          <p:cNvSpPr txBox="1"/>
          <p:nvPr/>
        </p:nvSpPr>
        <p:spPr>
          <a:xfrm>
            <a:off x="5486400" y="3212068"/>
            <a:ext cx="3124200" cy="369332"/>
          </a:xfrm>
          <a:prstGeom prst="rect">
            <a:avLst/>
          </a:prstGeom>
          <a:noFill/>
        </p:spPr>
        <p:txBody>
          <a:bodyPr wrap="square" rtlCol="0">
            <a:spAutoFit/>
          </a:bodyPr>
          <a:lstStyle/>
          <a:p>
            <a:pPr algn="ctr"/>
            <a:r>
              <a:rPr lang="en-US" dirty="0" smtClean="0">
                <a:solidFill>
                  <a:schemeClr val="bg2">
                    <a:lumMod val="10000"/>
                  </a:schemeClr>
                </a:solidFill>
              </a:rPr>
              <a:t>Many-core hosted</a:t>
            </a:r>
            <a:endParaRPr lang="en-US" dirty="0">
              <a:solidFill>
                <a:schemeClr val="bg2">
                  <a:lumMod val="10000"/>
                </a:schemeClr>
              </a:solidFill>
            </a:endParaRPr>
          </a:p>
        </p:txBody>
      </p:sp>
      <p:sp>
        <p:nvSpPr>
          <p:cNvPr id="22" name="Rectangle 21"/>
          <p:cNvSpPr/>
          <p:nvPr/>
        </p:nvSpPr>
        <p:spPr bwMode="auto">
          <a:xfrm>
            <a:off x="2743200" y="4114800"/>
            <a:ext cx="1676400" cy="762000"/>
          </a:xfrm>
          <a:prstGeom prst="rect">
            <a:avLst/>
          </a:prstGeom>
          <a:solidFill>
            <a:schemeClr val="accent4">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lumMod val="10000"/>
                  </a:schemeClr>
                </a:solidFill>
                <a:effectLst/>
                <a:latin typeface="Calibri" pitchFamily="34" charset="0"/>
              </a:rPr>
              <a:t>Host</a:t>
            </a:r>
          </a:p>
        </p:txBody>
      </p:sp>
      <p:sp>
        <p:nvSpPr>
          <p:cNvPr id="23" name="Rectangle 22"/>
          <p:cNvSpPr/>
          <p:nvPr/>
        </p:nvSpPr>
        <p:spPr bwMode="auto">
          <a:xfrm>
            <a:off x="2743200" y="5181600"/>
            <a:ext cx="1676400" cy="762000"/>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lumMod val="10000"/>
                  </a:schemeClr>
                </a:solidFill>
                <a:effectLst/>
                <a:latin typeface="Calibri" pitchFamily="34" charset="0"/>
              </a:rPr>
              <a:t>MIC</a:t>
            </a:r>
          </a:p>
        </p:txBody>
      </p:sp>
      <p:sp>
        <p:nvSpPr>
          <p:cNvPr id="24" name="Rectangle 23"/>
          <p:cNvSpPr/>
          <p:nvPr/>
        </p:nvSpPr>
        <p:spPr bwMode="auto">
          <a:xfrm>
            <a:off x="4876800" y="4114800"/>
            <a:ext cx="1676400" cy="762000"/>
          </a:xfrm>
          <a:prstGeom prst="rect">
            <a:avLst/>
          </a:prstGeom>
          <a:solidFill>
            <a:schemeClr val="accent4">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lumMod val="10000"/>
                  </a:schemeClr>
                </a:solidFill>
                <a:effectLst/>
                <a:latin typeface="Calibri" pitchFamily="34" charset="0"/>
              </a:rPr>
              <a:t>Host</a:t>
            </a:r>
          </a:p>
        </p:txBody>
      </p:sp>
      <p:sp>
        <p:nvSpPr>
          <p:cNvPr id="25" name="Rectangle 24"/>
          <p:cNvSpPr/>
          <p:nvPr/>
        </p:nvSpPr>
        <p:spPr bwMode="auto">
          <a:xfrm>
            <a:off x="4876800" y="5181600"/>
            <a:ext cx="1676400" cy="762000"/>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2">
                    <a:lumMod val="10000"/>
                  </a:schemeClr>
                </a:solidFill>
                <a:effectLst/>
                <a:latin typeface="Calibri" pitchFamily="34" charset="0"/>
              </a:rPr>
              <a:t>MIC</a:t>
            </a:r>
          </a:p>
        </p:txBody>
      </p:sp>
      <p:cxnSp>
        <p:nvCxnSpPr>
          <p:cNvPr id="26" name="Straight Arrow Connector 25"/>
          <p:cNvCxnSpPr>
            <a:stCxn id="22" idx="3"/>
            <a:endCxn id="24" idx="1"/>
          </p:cNvCxnSpPr>
          <p:nvPr/>
        </p:nvCxnSpPr>
        <p:spPr bwMode="auto">
          <a:xfrm>
            <a:off x="4419600" y="4495800"/>
            <a:ext cx="457200" cy="1588"/>
          </a:xfrm>
          <a:prstGeom prst="straightConnector1">
            <a:avLst/>
          </a:prstGeom>
          <a:noFill/>
          <a:ln w="38100" cap="flat" cmpd="sng" algn="ctr">
            <a:solidFill>
              <a:schemeClr val="tx1">
                <a:lumMod val="50000"/>
              </a:schemeClr>
            </a:solidFill>
            <a:prstDash val="solid"/>
            <a:round/>
            <a:headEnd type="stealth" w="lg" len="lg"/>
            <a:tailEnd type="stealth" w="lg" len="lg"/>
          </a:ln>
          <a:effectLst/>
        </p:spPr>
      </p:cxnSp>
      <p:sp>
        <p:nvSpPr>
          <p:cNvPr id="27" name="TextBox 26"/>
          <p:cNvSpPr txBox="1"/>
          <p:nvPr/>
        </p:nvSpPr>
        <p:spPr>
          <a:xfrm>
            <a:off x="3124200" y="6031468"/>
            <a:ext cx="3124200" cy="369332"/>
          </a:xfrm>
          <a:prstGeom prst="rect">
            <a:avLst/>
          </a:prstGeom>
          <a:noFill/>
        </p:spPr>
        <p:txBody>
          <a:bodyPr wrap="square" rtlCol="0">
            <a:spAutoFit/>
          </a:bodyPr>
          <a:lstStyle/>
          <a:p>
            <a:pPr algn="ctr"/>
            <a:r>
              <a:rPr lang="en-US" dirty="0" smtClean="0">
                <a:solidFill>
                  <a:schemeClr val="bg2">
                    <a:lumMod val="10000"/>
                  </a:schemeClr>
                </a:solidFill>
              </a:rPr>
              <a:t>Symmetric</a:t>
            </a:r>
            <a:endParaRPr lang="en-US" dirty="0">
              <a:solidFill>
                <a:schemeClr val="bg2">
                  <a:lumMod val="10000"/>
                </a:schemeClr>
              </a:solidFill>
            </a:endParaRPr>
          </a:p>
        </p:txBody>
      </p:sp>
      <p:cxnSp>
        <p:nvCxnSpPr>
          <p:cNvPr id="28" name="Straight Arrow Connector 27"/>
          <p:cNvCxnSpPr>
            <a:stCxn id="23" idx="3"/>
            <a:endCxn id="25" idx="1"/>
          </p:cNvCxnSpPr>
          <p:nvPr/>
        </p:nvCxnSpPr>
        <p:spPr bwMode="auto">
          <a:xfrm>
            <a:off x="4419600" y="5562600"/>
            <a:ext cx="457200" cy="1588"/>
          </a:xfrm>
          <a:prstGeom prst="straightConnector1">
            <a:avLst/>
          </a:prstGeom>
          <a:noFill/>
          <a:ln w="38100" cap="flat" cmpd="sng" algn="ctr">
            <a:solidFill>
              <a:schemeClr val="tx1">
                <a:lumMod val="50000"/>
              </a:schemeClr>
            </a:solidFill>
            <a:prstDash val="solid"/>
            <a:round/>
            <a:headEnd type="stealth" w="lg" len="lg"/>
            <a:tailEnd type="stealth" w="lg" len="lg"/>
          </a:ln>
          <a:effectLst/>
        </p:spPr>
      </p:cxnSp>
      <p:cxnSp>
        <p:nvCxnSpPr>
          <p:cNvPr id="31" name="Straight Arrow Connector 30"/>
          <p:cNvCxnSpPr>
            <a:stCxn id="23" idx="0"/>
            <a:endCxn id="22" idx="2"/>
          </p:cNvCxnSpPr>
          <p:nvPr/>
        </p:nvCxnSpPr>
        <p:spPr bwMode="auto">
          <a:xfrm rot="5400000" flipH="1" flipV="1">
            <a:off x="3429000" y="5029200"/>
            <a:ext cx="304800" cy="1588"/>
          </a:xfrm>
          <a:prstGeom prst="straightConnector1">
            <a:avLst/>
          </a:prstGeom>
          <a:noFill/>
          <a:ln w="38100" cap="flat" cmpd="sng" algn="ctr">
            <a:solidFill>
              <a:schemeClr val="tx1">
                <a:lumMod val="50000"/>
              </a:schemeClr>
            </a:solidFill>
            <a:prstDash val="solid"/>
            <a:round/>
            <a:headEnd type="stealth" w="lg" len="lg"/>
            <a:tailEnd type="stealth" w="lg" len="lg"/>
          </a:ln>
          <a:effectLst/>
        </p:spPr>
      </p:cxnSp>
      <p:cxnSp>
        <p:nvCxnSpPr>
          <p:cNvPr id="34" name="Straight Arrow Connector 33"/>
          <p:cNvCxnSpPr>
            <a:stCxn id="25" idx="0"/>
            <a:endCxn id="24" idx="2"/>
          </p:cNvCxnSpPr>
          <p:nvPr/>
        </p:nvCxnSpPr>
        <p:spPr bwMode="auto">
          <a:xfrm rot="5400000" flipH="1" flipV="1">
            <a:off x="5562600" y="5029200"/>
            <a:ext cx="304800" cy="1588"/>
          </a:xfrm>
          <a:prstGeom prst="straightConnector1">
            <a:avLst/>
          </a:prstGeom>
          <a:noFill/>
          <a:ln w="38100" cap="flat" cmpd="sng" algn="ctr">
            <a:solidFill>
              <a:schemeClr val="tx1">
                <a:lumMod val="50000"/>
              </a:schemeClr>
            </a:solidFill>
            <a:prstDash val="solid"/>
            <a:round/>
            <a:headEnd type="stealth" w="lg" len="lg"/>
            <a:tailEnd type="stealth" w="lg" len="lg"/>
          </a:ln>
          <a:effectLst/>
        </p:spPr>
      </p:cxnSp>
      <p:cxnSp>
        <p:nvCxnSpPr>
          <p:cNvPr id="37" name="Straight Arrow Connector 36"/>
          <p:cNvCxnSpPr>
            <a:stCxn id="23" idx="3"/>
            <a:endCxn id="24" idx="1"/>
          </p:cNvCxnSpPr>
          <p:nvPr/>
        </p:nvCxnSpPr>
        <p:spPr bwMode="auto">
          <a:xfrm flipV="1">
            <a:off x="4419600" y="4495800"/>
            <a:ext cx="457200" cy="1066800"/>
          </a:xfrm>
          <a:prstGeom prst="straightConnector1">
            <a:avLst/>
          </a:prstGeom>
          <a:noFill/>
          <a:ln w="38100" cap="flat" cmpd="sng" algn="ctr">
            <a:solidFill>
              <a:schemeClr val="tx1">
                <a:lumMod val="50000"/>
              </a:schemeClr>
            </a:solidFill>
            <a:prstDash val="solid"/>
            <a:round/>
            <a:headEnd type="stealth" w="lg" len="lg"/>
            <a:tailEnd type="stealth" w="lg" len="lg"/>
          </a:ln>
          <a:effectLst/>
        </p:spPr>
      </p:cxnSp>
      <p:cxnSp>
        <p:nvCxnSpPr>
          <p:cNvPr id="42" name="Straight Arrow Connector 41"/>
          <p:cNvCxnSpPr>
            <a:stCxn id="25" idx="1"/>
            <a:endCxn id="22" idx="3"/>
          </p:cNvCxnSpPr>
          <p:nvPr/>
        </p:nvCxnSpPr>
        <p:spPr bwMode="auto">
          <a:xfrm rot="10800000">
            <a:off x="4419600" y="4495800"/>
            <a:ext cx="457200" cy="1066800"/>
          </a:xfrm>
          <a:prstGeom prst="straightConnector1">
            <a:avLst/>
          </a:prstGeom>
          <a:noFill/>
          <a:ln w="38100" cap="flat" cmpd="sng" algn="ctr">
            <a:solidFill>
              <a:schemeClr val="tx1">
                <a:lumMod val="50000"/>
              </a:schemeClr>
            </a:solidFill>
            <a:prstDash val="solid"/>
            <a:round/>
            <a:headEnd type="stealth" w="lg" len="lg"/>
            <a:tailEnd type="stealth" w="lg" len="lg"/>
          </a:ln>
          <a:effec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MPICH on KNC</a:t>
            </a:r>
            <a:endParaRPr lang="en-US" dirty="0"/>
          </a:p>
        </p:txBody>
      </p:sp>
      <p:sp>
        <p:nvSpPr>
          <p:cNvPr id="3" name="Content Placeholder 2"/>
          <p:cNvSpPr>
            <a:spLocks noGrp="1"/>
          </p:cNvSpPr>
          <p:nvPr>
            <p:ph idx="1"/>
          </p:nvPr>
        </p:nvSpPr>
        <p:spPr>
          <a:xfrm>
            <a:off x="457200" y="914400"/>
            <a:ext cx="8229600" cy="5410200"/>
          </a:xfrm>
        </p:spPr>
        <p:txBody>
          <a:bodyPr/>
          <a:lstStyle/>
          <a:p>
            <a:pPr>
              <a:lnSpc>
                <a:spcPct val="110000"/>
              </a:lnSpc>
            </a:pPr>
            <a:r>
              <a:rPr lang="en-US" i="1" dirty="0" smtClean="0">
                <a:solidFill>
                  <a:srgbClr val="C00000"/>
                </a:solidFill>
              </a:rPr>
              <a:t>Shared code development between Argonne and Intel</a:t>
            </a:r>
          </a:p>
          <a:p>
            <a:pPr>
              <a:lnSpc>
                <a:spcPct val="110000"/>
              </a:lnSpc>
            </a:pPr>
            <a:r>
              <a:rPr lang="en-US" dirty="0" smtClean="0"/>
              <a:t>We plan on having support for three levels of capabilities</a:t>
            </a:r>
          </a:p>
          <a:p>
            <a:pPr lvl="1">
              <a:lnSpc>
                <a:spcPct val="110000"/>
              </a:lnSpc>
            </a:pPr>
            <a:r>
              <a:rPr lang="en-US" dirty="0" smtClean="0"/>
              <a:t>Shared memory support (supported in MPICH &gt;= 1.5a2)</a:t>
            </a:r>
          </a:p>
          <a:p>
            <a:pPr lvl="2">
              <a:lnSpc>
                <a:spcPct val="110000"/>
              </a:lnSpc>
            </a:pPr>
            <a:r>
              <a:rPr lang="en-US" dirty="0" smtClean="0"/>
              <a:t>Only useful for communicating on the MIC</a:t>
            </a:r>
          </a:p>
          <a:p>
            <a:pPr lvl="2">
              <a:lnSpc>
                <a:spcPct val="110000"/>
              </a:lnSpc>
            </a:pPr>
            <a:r>
              <a:rPr lang="en-US" dirty="0" smtClean="0"/>
              <a:t>Gives us the best case performance that can be achieved</a:t>
            </a:r>
          </a:p>
          <a:p>
            <a:pPr lvl="2">
              <a:lnSpc>
                <a:spcPct val="110000"/>
              </a:lnSpc>
            </a:pPr>
            <a:r>
              <a:rPr lang="en-US" dirty="0" smtClean="0"/>
              <a:t>Read/write memory barriers are full memory barriers</a:t>
            </a:r>
          </a:p>
          <a:p>
            <a:pPr lvl="1">
              <a:lnSpc>
                <a:spcPct val="110000"/>
              </a:lnSpc>
            </a:pPr>
            <a:r>
              <a:rPr lang="en-US" dirty="0" smtClean="0"/>
              <a:t>TCP/IP sockets based MIC-to-host and MIC-to-MIC communication</a:t>
            </a:r>
          </a:p>
          <a:p>
            <a:pPr lvl="2">
              <a:lnSpc>
                <a:spcPct val="110000"/>
              </a:lnSpc>
            </a:pPr>
            <a:r>
              <a:rPr lang="en-US" dirty="0" smtClean="0"/>
              <a:t>Can be used within the node and outside (using the Virtual Ethernet driver from Intel)</a:t>
            </a:r>
          </a:p>
          <a:p>
            <a:pPr lvl="2">
              <a:lnSpc>
                <a:spcPct val="110000"/>
              </a:lnSpc>
            </a:pPr>
            <a:r>
              <a:rPr lang="en-US" dirty="0" smtClean="0"/>
              <a:t>Already working (except Fortran bindings; should be easy to add)</a:t>
            </a:r>
          </a:p>
          <a:p>
            <a:pPr lvl="1">
              <a:lnSpc>
                <a:spcPct val="110000"/>
              </a:lnSpc>
            </a:pPr>
            <a:r>
              <a:rPr lang="en-US" dirty="0" smtClean="0"/>
              <a:t>SCIF based MIC-to-host and MIC-to-MIC communication</a:t>
            </a:r>
          </a:p>
          <a:p>
            <a:pPr lvl="2">
              <a:lnSpc>
                <a:spcPct val="110000"/>
              </a:lnSpc>
            </a:pPr>
            <a:r>
              <a:rPr lang="en-US" dirty="0" smtClean="0"/>
              <a:t>Early implementation in place</a:t>
            </a:r>
          </a:p>
          <a:p>
            <a:pPr lvl="3">
              <a:lnSpc>
                <a:spcPct val="110000"/>
              </a:lnSpc>
            </a:pPr>
            <a:r>
              <a:rPr lang="en-US" dirty="0" smtClean="0"/>
              <a:t>Not best performing (or stable)</a:t>
            </a:r>
          </a:p>
          <a:p>
            <a:pPr lvl="2">
              <a:lnSpc>
                <a:spcPct val="110000"/>
              </a:lnSpc>
            </a:pPr>
            <a:r>
              <a:rPr lang="en-US" dirty="0" smtClean="0"/>
              <a:t>In discussion with Intel to see if some things can be improved</a:t>
            </a:r>
            <a:endParaRPr lang="en-US" dirty="0"/>
          </a:p>
        </p:txBody>
      </p:sp>
      <p:sp>
        <p:nvSpPr>
          <p:cNvPr id="4" name="Footer Placeholder 3"/>
          <p:cNvSpPr>
            <a:spLocks noGrp="1"/>
          </p:cNvSpPr>
          <p:nvPr>
            <p:ph type="ftr" sz="quarter" idx="3"/>
          </p:nvPr>
        </p:nvSpPr>
        <p:spPr/>
        <p:txBody>
          <a:bodyPr/>
          <a:lstStyle/>
          <a:p>
            <a:r>
              <a:rPr lang="en-US" smtClean="0"/>
              <a:t>SAAHPC, Argonne, IL (07/10/2012)</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MPICH over SCIF</a:t>
            </a:r>
            <a:endParaRPr lang="en-US" dirty="0"/>
          </a:p>
        </p:txBody>
      </p:sp>
      <p:sp>
        <p:nvSpPr>
          <p:cNvPr id="6" name="Content Placeholder 5"/>
          <p:cNvSpPr>
            <a:spLocks noGrp="1"/>
          </p:cNvSpPr>
          <p:nvPr>
            <p:ph idx="1"/>
          </p:nvPr>
        </p:nvSpPr>
        <p:spPr/>
        <p:txBody>
          <a:bodyPr/>
          <a:lstStyle/>
          <a:p>
            <a:r>
              <a:rPr lang="en-US" dirty="0" smtClean="0"/>
              <a:t>Current code utilizes both SCIF send/</a:t>
            </a:r>
            <a:r>
              <a:rPr lang="en-US" dirty="0" err="1" smtClean="0"/>
              <a:t>recv</a:t>
            </a:r>
            <a:r>
              <a:rPr lang="en-US" dirty="0" smtClean="0"/>
              <a:t> and SCIF put/get</a:t>
            </a:r>
          </a:p>
          <a:p>
            <a:pPr lvl="1"/>
            <a:r>
              <a:rPr lang="en-US" dirty="0" smtClean="0"/>
              <a:t>SCIF send/</a:t>
            </a:r>
            <a:r>
              <a:rPr lang="en-US" dirty="0" err="1" smtClean="0"/>
              <a:t>recv</a:t>
            </a:r>
            <a:r>
              <a:rPr lang="en-US" dirty="0" smtClean="0"/>
              <a:t> internally performs an extra copy</a:t>
            </a:r>
          </a:p>
          <a:p>
            <a:pPr lvl="2"/>
            <a:r>
              <a:rPr lang="en-US" dirty="0" smtClean="0"/>
              <a:t>Used for small messages</a:t>
            </a:r>
          </a:p>
          <a:p>
            <a:pPr lvl="2"/>
            <a:r>
              <a:rPr lang="en-US" dirty="0" smtClean="0"/>
              <a:t>MPI needs an additional copy as well for matching purposes</a:t>
            </a:r>
          </a:p>
          <a:p>
            <a:pPr lvl="3"/>
            <a:r>
              <a:rPr lang="en-US" dirty="0" smtClean="0"/>
              <a:t>This leads to two copies on the receiver and 1-2 copies on the sender (total 3-4 copies)</a:t>
            </a:r>
          </a:p>
          <a:p>
            <a:pPr lvl="1"/>
            <a:r>
              <a:rPr lang="en-US" dirty="0" smtClean="0"/>
              <a:t>Larger messages use DMA transfer, but …</a:t>
            </a:r>
          </a:p>
          <a:p>
            <a:pPr lvl="2"/>
            <a:r>
              <a:rPr lang="en-US" dirty="0" smtClean="0"/>
              <a:t>The MIC only seems to support one-sided communication</a:t>
            </a:r>
          </a:p>
          <a:p>
            <a:pPr lvl="3"/>
            <a:r>
              <a:rPr lang="en-US" dirty="0" smtClean="0"/>
              <a:t>The MIC tells the DMA engine where to move data to</a:t>
            </a:r>
          </a:p>
          <a:p>
            <a:pPr lvl="3"/>
            <a:r>
              <a:rPr lang="en-US" dirty="0" smtClean="0"/>
              <a:t>SCIF send/</a:t>
            </a:r>
            <a:r>
              <a:rPr lang="en-US" dirty="0" err="1" smtClean="0"/>
              <a:t>recv</a:t>
            </a:r>
            <a:r>
              <a:rPr lang="en-US" dirty="0" smtClean="0"/>
              <a:t> internally utilizes a one-sided model for moving data</a:t>
            </a:r>
          </a:p>
          <a:p>
            <a:pPr lvl="4"/>
            <a:r>
              <a:rPr lang="en-US" dirty="0" smtClean="0"/>
              <a:t>This is a scalability concern</a:t>
            </a:r>
          </a:p>
        </p:txBody>
      </p:sp>
      <p:sp>
        <p:nvSpPr>
          <p:cNvPr id="7" name="Footer Placeholder 6"/>
          <p:cNvSpPr>
            <a:spLocks noGrp="1"/>
          </p:cNvSpPr>
          <p:nvPr>
            <p:ph type="ftr" sz="quarter" idx="3"/>
          </p:nvPr>
        </p:nvSpPr>
        <p:spPr/>
        <p:txBody>
          <a:bodyPr/>
          <a:lstStyle/>
          <a:p>
            <a:r>
              <a:rPr lang="en-US" smtClean="0"/>
              <a:t>SAAHPC, Argonne, IL (07/10/2012)</a:t>
            </a:r>
            <a:endParaRPr lang="en-US"/>
          </a:p>
        </p:txBody>
      </p:sp>
    </p:spTree>
    <p:extLst>
      <p:ext uri="{BB962C8B-B14F-4D97-AF65-F5344CB8AC3E}">
        <p14:creationId xmlns="" xmlns:p14="http://schemas.microsoft.com/office/powerpoint/2010/main" val="3039124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382000" cy="792162"/>
          </a:xfrm>
        </p:spPr>
        <p:txBody>
          <a:bodyPr/>
          <a:lstStyle/>
          <a:p>
            <a:r>
              <a:rPr lang="en-US" dirty="0" smtClean="0"/>
              <a:t>Traditional Networks vs. MIC-to-Host Communication</a:t>
            </a:r>
            <a:endParaRPr lang="en-US" dirty="0"/>
          </a:p>
        </p:txBody>
      </p:sp>
      <p:sp>
        <p:nvSpPr>
          <p:cNvPr id="5" name="Footer Placeholder 4"/>
          <p:cNvSpPr>
            <a:spLocks noGrp="1"/>
          </p:cNvSpPr>
          <p:nvPr>
            <p:ph type="ftr" sz="quarter" idx="3"/>
          </p:nvPr>
        </p:nvSpPr>
        <p:spPr/>
        <p:txBody>
          <a:bodyPr/>
          <a:lstStyle/>
          <a:p>
            <a:r>
              <a:rPr lang="en-US" smtClean="0"/>
              <a:t>SAAHPC, Argonne, IL (07/10/2012)</a:t>
            </a:r>
            <a:endParaRPr lang="en-US"/>
          </a:p>
        </p:txBody>
      </p:sp>
      <p:sp>
        <p:nvSpPr>
          <p:cNvPr id="6" name="Rectangle 5"/>
          <p:cNvSpPr/>
          <p:nvPr/>
        </p:nvSpPr>
        <p:spPr bwMode="auto">
          <a:xfrm>
            <a:off x="5603846" y="4929167"/>
            <a:ext cx="3335414" cy="601273"/>
          </a:xfrm>
          <a:prstGeom prst="rect">
            <a:avLst/>
          </a:prstGeom>
          <a:ln>
            <a:headEnd type="none" w="med" len="med"/>
            <a:tailEnd type="none" w="med" len="me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ea typeface="굴림" pitchFamily="-65" charset="-127"/>
                <a:cs typeface="굴림" pitchFamily="-65" charset="-127"/>
              </a:rPr>
              <a:t>Network</a:t>
            </a:r>
            <a:endParaRPr kumimoji="0" lang="en-US" sz="1400" b="0" i="0" u="none" strike="noStrike" cap="none" normalizeH="0" baseline="0" dirty="0">
              <a:ln>
                <a:noFill/>
              </a:ln>
              <a:solidFill>
                <a:schemeClr val="tx1"/>
              </a:solidFill>
              <a:effectLst/>
              <a:latin typeface="+mj-lt"/>
              <a:ea typeface="굴림" pitchFamily="-65" charset="-127"/>
              <a:cs typeface="굴림" pitchFamily="-65" charset="-127"/>
            </a:endParaRPr>
          </a:p>
        </p:txBody>
      </p:sp>
      <p:sp>
        <p:nvSpPr>
          <p:cNvPr id="7" name="Rounded Rectangle 6"/>
          <p:cNvSpPr/>
          <p:nvPr/>
        </p:nvSpPr>
        <p:spPr bwMode="auto">
          <a:xfrm>
            <a:off x="311784" y="1479955"/>
            <a:ext cx="2676088" cy="3052195"/>
          </a:xfrm>
          <a:prstGeom prst="roundRect">
            <a:avLst/>
          </a:prstGeom>
          <a:solidFill>
            <a:schemeClr val="accent5">
              <a:lumMod val="60000"/>
              <a:lumOff val="40000"/>
            </a:schemeClr>
          </a:solidFill>
          <a:ln w="12700" cap="sq"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Memory</a:t>
            </a:r>
          </a:p>
        </p:txBody>
      </p:sp>
      <p:sp>
        <p:nvSpPr>
          <p:cNvPr id="8" name="Rounded Rectangle 7"/>
          <p:cNvSpPr/>
          <p:nvPr/>
        </p:nvSpPr>
        <p:spPr bwMode="auto">
          <a:xfrm>
            <a:off x="6165908" y="1478557"/>
            <a:ext cx="2676088" cy="3052195"/>
          </a:xfrm>
          <a:prstGeom prst="roundRect">
            <a:avLst/>
          </a:prstGeom>
          <a:solidFill>
            <a:schemeClr val="accent5">
              <a:lumMod val="60000"/>
              <a:lumOff val="40000"/>
            </a:schemeClr>
          </a:solidFill>
          <a:ln w="12700" cap="sq"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Memory</a:t>
            </a:r>
          </a:p>
        </p:txBody>
      </p:sp>
      <p:sp>
        <p:nvSpPr>
          <p:cNvPr id="9" name="Rectangle 8"/>
          <p:cNvSpPr/>
          <p:nvPr/>
        </p:nvSpPr>
        <p:spPr bwMode="auto">
          <a:xfrm>
            <a:off x="276838" y="4927769"/>
            <a:ext cx="3456264" cy="601273"/>
          </a:xfrm>
          <a:prstGeom prst="rect">
            <a:avLst/>
          </a:prstGeom>
          <a:ln>
            <a:headEnd type="none" w="med" len="med"/>
            <a:tailEnd type="none" w="med" len="me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ea typeface="굴림" pitchFamily="-65" charset="-127"/>
                <a:cs typeface="굴림" pitchFamily="-65" charset="-127"/>
              </a:rPr>
              <a:t>Network</a:t>
            </a:r>
            <a:endParaRPr kumimoji="0" lang="en-US" sz="1400" b="0" i="0" u="none" strike="noStrike" cap="none" normalizeH="0" baseline="0" dirty="0">
              <a:ln>
                <a:noFill/>
              </a:ln>
              <a:solidFill>
                <a:schemeClr val="tx1"/>
              </a:solidFill>
              <a:effectLst/>
              <a:latin typeface="+mj-lt"/>
              <a:ea typeface="굴림" pitchFamily="-65" charset="-127"/>
              <a:cs typeface="굴림" pitchFamily="-65" charset="-127"/>
            </a:endParaRPr>
          </a:p>
        </p:txBody>
      </p:sp>
      <p:sp>
        <p:nvSpPr>
          <p:cNvPr id="10" name="Rectangle 9"/>
          <p:cNvSpPr/>
          <p:nvPr/>
        </p:nvSpPr>
        <p:spPr bwMode="auto">
          <a:xfrm>
            <a:off x="1800224" y="3326776"/>
            <a:ext cx="393192" cy="10668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a typeface="굴림" pitchFamily="-65" charset="-127"/>
              <a:cs typeface="굴림" pitchFamily="-65" charset="-127"/>
            </a:endParaRPr>
          </a:p>
        </p:txBody>
      </p:sp>
      <p:sp>
        <p:nvSpPr>
          <p:cNvPr id="11" name="Rectangle 10"/>
          <p:cNvSpPr/>
          <p:nvPr/>
        </p:nvSpPr>
        <p:spPr bwMode="auto">
          <a:xfrm>
            <a:off x="2333624" y="3326776"/>
            <a:ext cx="381000" cy="10668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a typeface="굴림" pitchFamily="-65" charset="-127"/>
              <a:cs typeface="굴림" pitchFamily="-65" charset="-127"/>
            </a:endParaRPr>
          </a:p>
        </p:txBody>
      </p:sp>
      <p:cxnSp>
        <p:nvCxnSpPr>
          <p:cNvPr id="13" name="Straight Connector 12"/>
          <p:cNvCxnSpPr/>
          <p:nvPr/>
        </p:nvCxnSpPr>
        <p:spPr bwMode="auto">
          <a:xfrm rot="5400000">
            <a:off x="1720179" y="4658688"/>
            <a:ext cx="531812" cy="1588"/>
          </a:xfrm>
          <a:prstGeom prst="line">
            <a:avLst/>
          </a:prstGeom>
          <a:solidFill>
            <a:schemeClr val="accent1"/>
          </a:solidFill>
          <a:ln w="22225" cap="flat" cmpd="sng" algn="ctr">
            <a:solidFill>
              <a:schemeClr val="tx1"/>
            </a:solidFill>
            <a:prstDash val="solid"/>
            <a:round/>
            <a:headEnd type="none" w="med" len="med"/>
            <a:tailEnd type="triangle" w="lg" len="med"/>
          </a:ln>
          <a:effectLst/>
        </p:spPr>
      </p:cxnSp>
      <p:cxnSp>
        <p:nvCxnSpPr>
          <p:cNvPr id="14" name="Straight Connector 13"/>
          <p:cNvCxnSpPr/>
          <p:nvPr/>
        </p:nvCxnSpPr>
        <p:spPr bwMode="auto">
          <a:xfrm rot="5400000">
            <a:off x="2253579" y="4658688"/>
            <a:ext cx="531812" cy="1588"/>
          </a:xfrm>
          <a:prstGeom prst="line">
            <a:avLst/>
          </a:prstGeom>
          <a:solidFill>
            <a:schemeClr val="accent1"/>
          </a:solidFill>
          <a:ln w="22225" cap="flat" cmpd="sng" algn="ctr">
            <a:solidFill>
              <a:schemeClr val="tx1"/>
            </a:solidFill>
            <a:prstDash val="solid"/>
            <a:round/>
            <a:headEnd type="none" w="med" len="med"/>
            <a:tailEnd type="triangle" w="lg" len="med"/>
          </a:ln>
          <a:effectLst/>
        </p:spPr>
      </p:cxnSp>
      <p:sp>
        <p:nvSpPr>
          <p:cNvPr id="17" name="TextBox 16"/>
          <p:cNvSpPr txBox="1"/>
          <p:nvPr/>
        </p:nvSpPr>
        <p:spPr>
          <a:xfrm>
            <a:off x="2045733" y="2809550"/>
            <a:ext cx="417102" cy="307777"/>
          </a:xfrm>
          <a:prstGeom prst="rect">
            <a:avLst/>
          </a:prstGeom>
          <a:noFill/>
        </p:spPr>
        <p:txBody>
          <a:bodyPr wrap="none" rtlCol="0">
            <a:spAutoFit/>
          </a:bodyPr>
          <a:lstStyle/>
          <a:p>
            <a:r>
              <a:rPr lang="en-US" sz="1400" b="1" dirty="0" smtClean="0">
                <a:latin typeface="+mj-lt"/>
                <a:cs typeface="Arial"/>
              </a:rPr>
              <a:t>QP</a:t>
            </a:r>
            <a:endParaRPr lang="en-US" sz="1400" b="1" dirty="0">
              <a:latin typeface="+mj-lt"/>
              <a:cs typeface="Arial"/>
            </a:endParaRPr>
          </a:p>
        </p:txBody>
      </p:sp>
      <p:sp>
        <p:nvSpPr>
          <p:cNvPr id="18" name="TextBox 17"/>
          <p:cNvSpPr txBox="1"/>
          <p:nvPr/>
        </p:nvSpPr>
        <p:spPr>
          <a:xfrm>
            <a:off x="1735163" y="3064715"/>
            <a:ext cx="500458" cy="276999"/>
          </a:xfrm>
          <a:prstGeom prst="rect">
            <a:avLst/>
          </a:prstGeom>
          <a:noFill/>
        </p:spPr>
        <p:txBody>
          <a:bodyPr wrap="none" rtlCol="0">
            <a:spAutoFit/>
          </a:bodyPr>
          <a:lstStyle/>
          <a:p>
            <a:pPr algn="ctr"/>
            <a:r>
              <a:rPr lang="en-US" sz="1200" dirty="0" smtClean="0">
                <a:latin typeface="+mj-lt"/>
                <a:cs typeface="Arial"/>
              </a:rPr>
              <a:t>Send</a:t>
            </a:r>
            <a:endParaRPr lang="en-US" sz="1200" dirty="0">
              <a:latin typeface="+mj-lt"/>
              <a:cs typeface="Arial"/>
            </a:endParaRPr>
          </a:p>
        </p:txBody>
      </p:sp>
      <p:sp>
        <p:nvSpPr>
          <p:cNvPr id="19" name="TextBox 18"/>
          <p:cNvSpPr txBox="1"/>
          <p:nvPr/>
        </p:nvSpPr>
        <p:spPr>
          <a:xfrm>
            <a:off x="2282098" y="3064715"/>
            <a:ext cx="482183" cy="276999"/>
          </a:xfrm>
          <a:prstGeom prst="rect">
            <a:avLst/>
          </a:prstGeom>
          <a:noFill/>
        </p:spPr>
        <p:txBody>
          <a:bodyPr wrap="none" rtlCol="0">
            <a:spAutoFit/>
          </a:bodyPr>
          <a:lstStyle/>
          <a:p>
            <a:pPr algn="ctr"/>
            <a:r>
              <a:rPr lang="en-US" sz="1200" dirty="0" smtClean="0">
                <a:latin typeface="+mj-lt"/>
                <a:cs typeface="Arial"/>
              </a:rPr>
              <a:t>Recv</a:t>
            </a:r>
            <a:endParaRPr lang="en-US" sz="1200" dirty="0">
              <a:latin typeface="+mj-lt"/>
              <a:cs typeface="Arial"/>
            </a:endParaRPr>
          </a:p>
        </p:txBody>
      </p:sp>
      <p:cxnSp>
        <p:nvCxnSpPr>
          <p:cNvPr id="20" name="Straight Connector 19"/>
          <p:cNvCxnSpPr/>
          <p:nvPr/>
        </p:nvCxnSpPr>
        <p:spPr bwMode="auto">
          <a:xfrm rot="5400000">
            <a:off x="6360694" y="4660086"/>
            <a:ext cx="531812" cy="1588"/>
          </a:xfrm>
          <a:prstGeom prst="line">
            <a:avLst/>
          </a:prstGeom>
          <a:solidFill>
            <a:schemeClr val="accent1"/>
          </a:solidFill>
          <a:ln w="22225" cap="flat" cmpd="sng" algn="ctr">
            <a:solidFill>
              <a:schemeClr val="tx1"/>
            </a:solidFill>
            <a:prstDash val="solid"/>
            <a:round/>
            <a:headEnd type="none" w="med" len="med"/>
            <a:tailEnd type="triangle" w="lg" len="med"/>
          </a:ln>
          <a:effectLst/>
        </p:spPr>
      </p:cxnSp>
      <p:cxnSp>
        <p:nvCxnSpPr>
          <p:cNvPr id="21" name="Straight Connector 20"/>
          <p:cNvCxnSpPr/>
          <p:nvPr/>
        </p:nvCxnSpPr>
        <p:spPr bwMode="auto">
          <a:xfrm rot="5400000">
            <a:off x="6885705" y="4660086"/>
            <a:ext cx="531812" cy="1588"/>
          </a:xfrm>
          <a:prstGeom prst="line">
            <a:avLst/>
          </a:prstGeom>
          <a:solidFill>
            <a:schemeClr val="accent1"/>
          </a:solidFill>
          <a:ln w="22225" cap="flat" cmpd="sng" algn="ctr">
            <a:solidFill>
              <a:schemeClr val="tx1"/>
            </a:solidFill>
            <a:prstDash val="solid"/>
            <a:round/>
            <a:headEnd type="none" w="med" len="med"/>
            <a:tailEnd type="triangle" w="lg" len="med"/>
          </a:ln>
          <a:effectLst/>
        </p:spPr>
      </p:cxnSp>
      <p:sp>
        <p:nvSpPr>
          <p:cNvPr id="23" name="Rectangle 22"/>
          <p:cNvSpPr/>
          <p:nvPr/>
        </p:nvSpPr>
        <p:spPr bwMode="auto">
          <a:xfrm>
            <a:off x="8120542" y="1844116"/>
            <a:ext cx="662731" cy="429998"/>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smtClean="0">
                <a:solidFill>
                  <a:schemeClr val="tx1"/>
                </a:solidFill>
                <a:latin typeface="+mj-lt"/>
                <a:ea typeface="굴림" pitchFamily="-65" charset="-127"/>
                <a:cs typeface="굴림" pitchFamily="-65" charset="-127"/>
              </a:rPr>
              <a:t>Memory</a:t>
            </a:r>
          </a:p>
          <a:p>
            <a:pPr algn="ctr"/>
            <a:r>
              <a:rPr lang="en-US" sz="1000" dirty="0" smtClean="0">
                <a:solidFill>
                  <a:schemeClr val="tx1"/>
                </a:solidFill>
                <a:latin typeface="+mj-lt"/>
                <a:ea typeface="굴림" pitchFamily="-65" charset="-127"/>
                <a:cs typeface="굴림" pitchFamily="-65" charset="-127"/>
              </a:rPr>
              <a:t>Segment</a:t>
            </a:r>
            <a:endParaRPr lang="en-US" sz="1000" dirty="0">
              <a:solidFill>
                <a:schemeClr val="tx1"/>
              </a:solidFill>
              <a:latin typeface="+mj-lt"/>
              <a:ea typeface="굴림" pitchFamily="-65" charset="-127"/>
              <a:cs typeface="굴림" pitchFamily="-65" charset="-127"/>
            </a:endParaRPr>
          </a:p>
        </p:txBody>
      </p:sp>
      <p:cxnSp>
        <p:nvCxnSpPr>
          <p:cNvPr id="24" name="Straight Connector 23"/>
          <p:cNvCxnSpPr/>
          <p:nvPr/>
        </p:nvCxnSpPr>
        <p:spPr bwMode="auto">
          <a:xfrm>
            <a:off x="4504887" y="1477162"/>
            <a:ext cx="33556" cy="4314038"/>
          </a:xfrm>
          <a:prstGeom prst="line">
            <a:avLst/>
          </a:prstGeom>
          <a:solidFill>
            <a:schemeClr val="accent1"/>
          </a:solidFill>
          <a:ln w="12700" cap="sq" cmpd="sng" algn="ctr">
            <a:solidFill>
              <a:schemeClr val="tx1"/>
            </a:solidFill>
            <a:prstDash val="solid"/>
            <a:round/>
            <a:headEnd type="none" w="med" len="med"/>
            <a:tailEnd type="none" w="med" len="med"/>
          </a:ln>
          <a:effectLst/>
        </p:spPr>
      </p:cxnSp>
      <p:sp>
        <p:nvSpPr>
          <p:cNvPr id="25" name="Rounded Rectangle 24"/>
          <p:cNvSpPr/>
          <p:nvPr/>
        </p:nvSpPr>
        <p:spPr bwMode="auto">
          <a:xfrm>
            <a:off x="3155663" y="1486946"/>
            <a:ext cx="1139502" cy="1359017"/>
          </a:xfrm>
          <a:prstGeom prst="roundRect">
            <a:avLst/>
          </a:prstGeom>
          <a:solidFill>
            <a:schemeClr val="tx2">
              <a:lumMod val="20000"/>
              <a:lumOff val="80000"/>
            </a:schemeClr>
          </a:solidFill>
          <a:ln w="12700" cap="sq" cmpd="sng" algn="ctr">
            <a:solidFill>
              <a:schemeClr val="tx1"/>
            </a:solidFill>
            <a:prstDash val="solid"/>
            <a:round/>
            <a:headEnd type="none" w="med" len="med"/>
            <a:tailEnd type="none" w="med" len="med"/>
          </a:ln>
          <a:effectLst/>
        </p:spPr>
        <p:txBody>
          <a:bodyPr vert="horz" wrap="non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Processor</a:t>
            </a:r>
          </a:p>
        </p:txBody>
      </p:sp>
      <p:sp>
        <p:nvSpPr>
          <p:cNvPr id="26" name="Oval 5"/>
          <p:cNvSpPr>
            <a:spLocks noChangeArrowheads="1"/>
          </p:cNvSpPr>
          <p:nvPr/>
        </p:nvSpPr>
        <p:spPr bwMode="auto">
          <a:xfrm>
            <a:off x="3266040" y="1901328"/>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27" name="Oval 5"/>
          <p:cNvSpPr>
            <a:spLocks noChangeArrowheads="1"/>
          </p:cNvSpPr>
          <p:nvPr/>
        </p:nvSpPr>
        <p:spPr bwMode="auto">
          <a:xfrm>
            <a:off x="3787556" y="1902726"/>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28" name="Oval 5"/>
          <p:cNvSpPr>
            <a:spLocks noChangeArrowheads="1"/>
          </p:cNvSpPr>
          <p:nvPr/>
        </p:nvSpPr>
        <p:spPr bwMode="auto">
          <a:xfrm>
            <a:off x="3267438" y="2355732"/>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29" name="Oval 5"/>
          <p:cNvSpPr>
            <a:spLocks noChangeArrowheads="1"/>
          </p:cNvSpPr>
          <p:nvPr/>
        </p:nvSpPr>
        <p:spPr bwMode="auto">
          <a:xfrm>
            <a:off x="3788954" y="2357130"/>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30" name="Rounded Rectangle 29"/>
          <p:cNvSpPr/>
          <p:nvPr/>
        </p:nvSpPr>
        <p:spPr bwMode="auto">
          <a:xfrm>
            <a:off x="4860028" y="1488344"/>
            <a:ext cx="1139502" cy="1359017"/>
          </a:xfrm>
          <a:prstGeom prst="roundRect">
            <a:avLst/>
          </a:prstGeom>
          <a:solidFill>
            <a:schemeClr val="tx2">
              <a:lumMod val="20000"/>
              <a:lumOff val="80000"/>
            </a:schemeClr>
          </a:solidFill>
          <a:ln w="12700" cap="sq" cmpd="sng" algn="ctr">
            <a:solidFill>
              <a:schemeClr val="tx1"/>
            </a:solidFill>
            <a:prstDash val="solid"/>
            <a:round/>
            <a:headEnd type="none" w="med" len="med"/>
            <a:tailEnd type="none" w="med" len="med"/>
          </a:ln>
          <a:effectLst/>
        </p:spPr>
        <p:txBody>
          <a:bodyPr vert="horz" wrap="non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j-lt"/>
                <a:cs typeface="Arial" pitchFamily="34" charset="0"/>
              </a:rPr>
              <a:t>Processor</a:t>
            </a:r>
          </a:p>
        </p:txBody>
      </p:sp>
      <p:sp>
        <p:nvSpPr>
          <p:cNvPr id="31" name="Oval 5"/>
          <p:cNvSpPr>
            <a:spLocks noChangeArrowheads="1"/>
          </p:cNvSpPr>
          <p:nvPr/>
        </p:nvSpPr>
        <p:spPr bwMode="auto">
          <a:xfrm>
            <a:off x="4970405" y="1902726"/>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32" name="Oval 5"/>
          <p:cNvSpPr>
            <a:spLocks noChangeArrowheads="1"/>
          </p:cNvSpPr>
          <p:nvPr/>
        </p:nvSpPr>
        <p:spPr bwMode="auto">
          <a:xfrm>
            <a:off x="5491921" y="1904124"/>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33" name="Oval 5"/>
          <p:cNvSpPr>
            <a:spLocks noChangeArrowheads="1"/>
          </p:cNvSpPr>
          <p:nvPr/>
        </p:nvSpPr>
        <p:spPr bwMode="auto">
          <a:xfrm>
            <a:off x="4971803" y="2357130"/>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34" name="Oval 5"/>
          <p:cNvSpPr>
            <a:spLocks noChangeArrowheads="1"/>
          </p:cNvSpPr>
          <p:nvPr/>
        </p:nvSpPr>
        <p:spPr bwMode="auto">
          <a:xfrm>
            <a:off x="5493319" y="2358528"/>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algn="ctr" eaLnBrk="0" hangingPunct="0"/>
            <a:endParaRPr lang="en-US" dirty="0">
              <a:latin typeface="+mj-lt"/>
              <a:cs typeface="Arial" pitchFamily="34" charset="0"/>
            </a:endParaRPr>
          </a:p>
        </p:txBody>
      </p:sp>
      <p:sp>
        <p:nvSpPr>
          <p:cNvPr id="35" name="Rectangle 34"/>
          <p:cNvSpPr/>
          <p:nvPr/>
        </p:nvSpPr>
        <p:spPr bwMode="auto">
          <a:xfrm>
            <a:off x="6423961" y="3319785"/>
            <a:ext cx="381000" cy="10668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a typeface="굴림" pitchFamily="-65" charset="-127"/>
              <a:cs typeface="굴림" pitchFamily="-65" charset="-127"/>
            </a:endParaRPr>
          </a:p>
        </p:txBody>
      </p:sp>
      <p:sp>
        <p:nvSpPr>
          <p:cNvPr id="36" name="Rectangle 35"/>
          <p:cNvSpPr/>
          <p:nvPr/>
        </p:nvSpPr>
        <p:spPr bwMode="auto">
          <a:xfrm>
            <a:off x="6957361" y="3319785"/>
            <a:ext cx="381000" cy="10668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a typeface="굴림" pitchFamily="-65" charset="-127"/>
              <a:cs typeface="굴림" pitchFamily="-65" charset="-127"/>
            </a:endParaRPr>
          </a:p>
        </p:txBody>
      </p:sp>
      <p:sp>
        <p:nvSpPr>
          <p:cNvPr id="39" name="TextBox 38"/>
          <p:cNvSpPr txBox="1"/>
          <p:nvPr/>
        </p:nvSpPr>
        <p:spPr>
          <a:xfrm>
            <a:off x="6669470" y="2802559"/>
            <a:ext cx="417102" cy="307777"/>
          </a:xfrm>
          <a:prstGeom prst="rect">
            <a:avLst/>
          </a:prstGeom>
          <a:noFill/>
        </p:spPr>
        <p:txBody>
          <a:bodyPr wrap="none" rtlCol="0">
            <a:spAutoFit/>
          </a:bodyPr>
          <a:lstStyle/>
          <a:p>
            <a:r>
              <a:rPr lang="en-US" sz="1400" b="1" dirty="0" smtClean="0">
                <a:latin typeface="+mj-lt"/>
                <a:cs typeface="Arial"/>
              </a:rPr>
              <a:t>QP</a:t>
            </a:r>
            <a:endParaRPr lang="en-US" sz="1400" b="1" dirty="0">
              <a:latin typeface="+mj-lt"/>
              <a:cs typeface="Arial"/>
            </a:endParaRPr>
          </a:p>
        </p:txBody>
      </p:sp>
      <p:sp>
        <p:nvSpPr>
          <p:cNvPr id="40" name="TextBox 39"/>
          <p:cNvSpPr txBox="1"/>
          <p:nvPr/>
        </p:nvSpPr>
        <p:spPr>
          <a:xfrm>
            <a:off x="6358900" y="3057724"/>
            <a:ext cx="500458" cy="276999"/>
          </a:xfrm>
          <a:prstGeom prst="rect">
            <a:avLst/>
          </a:prstGeom>
          <a:noFill/>
        </p:spPr>
        <p:txBody>
          <a:bodyPr wrap="none" rtlCol="0">
            <a:spAutoFit/>
          </a:bodyPr>
          <a:lstStyle/>
          <a:p>
            <a:pPr algn="ctr"/>
            <a:r>
              <a:rPr lang="en-US" sz="1200" dirty="0" smtClean="0">
                <a:latin typeface="+mj-lt"/>
                <a:cs typeface="Arial"/>
              </a:rPr>
              <a:t>Send</a:t>
            </a:r>
            <a:endParaRPr lang="en-US" sz="1200" dirty="0">
              <a:latin typeface="+mj-lt"/>
              <a:cs typeface="Arial"/>
            </a:endParaRPr>
          </a:p>
        </p:txBody>
      </p:sp>
      <p:sp>
        <p:nvSpPr>
          <p:cNvPr id="41" name="TextBox 40"/>
          <p:cNvSpPr txBox="1"/>
          <p:nvPr/>
        </p:nvSpPr>
        <p:spPr>
          <a:xfrm>
            <a:off x="6905835" y="3057724"/>
            <a:ext cx="482183" cy="276999"/>
          </a:xfrm>
          <a:prstGeom prst="rect">
            <a:avLst/>
          </a:prstGeom>
          <a:noFill/>
        </p:spPr>
        <p:txBody>
          <a:bodyPr wrap="none" rtlCol="0">
            <a:spAutoFit/>
          </a:bodyPr>
          <a:lstStyle/>
          <a:p>
            <a:pPr algn="ctr"/>
            <a:r>
              <a:rPr lang="en-US" sz="1200" dirty="0" smtClean="0">
                <a:latin typeface="+mj-lt"/>
                <a:cs typeface="Arial"/>
              </a:rPr>
              <a:t>Recv</a:t>
            </a:r>
            <a:endParaRPr lang="en-US" sz="1200" dirty="0">
              <a:latin typeface="+mj-lt"/>
              <a:cs typeface="Arial"/>
            </a:endParaRPr>
          </a:p>
        </p:txBody>
      </p:sp>
      <p:cxnSp>
        <p:nvCxnSpPr>
          <p:cNvPr id="42" name="Straight Connector 41"/>
          <p:cNvCxnSpPr>
            <a:stCxn id="30" idx="3"/>
          </p:cNvCxnSpPr>
          <p:nvPr/>
        </p:nvCxnSpPr>
        <p:spPr bwMode="auto">
          <a:xfrm flipV="1">
            <a:off x="5999530" y="2148279"/>
            <a:ext cx="1114334" cy="19574"/>
          </a:xfrm>
          <a:prstGeom prst="line">
            <a:avLst/>
          </a:prstGeom>
          <a:solidFill>
            <a:schemeClr val="accent1"/>
          </a:solidFill>
          <a:ln w="50800" cap="sq" cmpd="sng" algn="ctr">
            <a:solidFill>
              <a:srgbClr val="C00000"/>
            </a:solidFill>
            <a:prstDash val="sysDot"/>
            <a:round/>
            <a:headEnd type="none" w="med" len="med"/>
            <a:tailEnd type="none" w="med" len="med"/>
          </a:ln>
          <a:effectLst/>
        </p:spPr>
      </p:cxnSp>
      <p:cxnSp>
        <p:nvCxnSpPr>
          <p:cNvPr id="43" name="Straight Connector 42"/>
          <p:cNvCxnSpPr>
            <a:endCxn id="44" idx="0"/>
          </p:cNvCxnSpPr>
          <p:nvPr/>
        </p:nvCxnSpPr>
        <p:spPr bwMode="auto">
          <a:xfrm rot="16200000" flipH="1">
            <a:off x="6108264" y="3153877"/>
            <a:ext cx="2044756" cy="33557"/>
          </a:xfrm>
          <a:prstGeom prst="line">
            <a:avLst/>
          </a:prstGeom>
          <a:solidFill>
            <a:schemeClr val="accent1"/>
          </a:solidFill>
          <a:ln w="50800" cap="sq" cmpd="sng" algn="ctr">
            <a:solidFill>
              <a:srgbClr val="C00000"/>
            </a:solidFill>
            <a:prstDash val="sysDot"/>
            <a:round/>
            <a:headEnd type="none" w="med" len="med"/>
            <a:tailEnd type="stealth" w="lg" len="lg"/>
          </a:ln>
          <a:effectLst/>
        </p:spPr>
      </p:cxnSp>
      <p:sp>
        <p:nvSpPr>
          <p:cNvPr id="44" name="Rectangle 43"/>
          <p:cNvSpPr/>
          <p:nvPr/>
        </p:nvSpPr>
        <p:spPr bwMode="auto">
          <a:xfrm>
            <a:off x="6962863" y="4193034"/>
            <a:ext cx="369116" cy="18671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a typeface="굴림" pitchFamily="-65" charset="-127"/>
              <a:cs typeface="굴림" pitchFamily="-65" charset="-127"/>
            </a:endParaRPr>
          </a:p>
        </p:txBody>
      </p:sp>
      <p:sp>
        <p:nvSpPr>
          <p:cNvPr id="45" name="Rectangle 44"/>
          <p:cNvSpPr/>
          <p:nvPr/>
        </p:nvSpPr>
        <p:spPr bwMode="auto">
          <a:xfrm>
            <a:off x="403451" y="1753235"/>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smtClean="0">
                <a:solidFill>
                  <a:schemeClr val="tx1"/>
                </a:solidFill>
                <a:latin typeface="+mj-lt"/>
                <a:ea typeface="굴림" pitchFamily="-65" charset="-127"/>
                <a:cs typeface="굴림" pitchFamily="-65" charset="-127"/>
              </a:rPr>
              <a:t>Memory</a:t>
            </a:r>
          </a:p>
          <a:p>
            <a:pPr algn="ctr"/>
            <a:r>
              <a:rPr lang="en-US" sz="1000" dirty="0" smtClean="0">
                <a:solidFill>
                  <a:schemeClr val="tx1"/>
                </a:solidFill>
                <a:latin typeface="+mj-lt"/>
                <a:ea typeface="굴림" pitchFamily="-65" charset="-127"/>
                <a:cs typeface="굴림" pitchFamily="-65" charset="-127"/>
              </a:rPr>
              <a:t>Segment</a:t>
            </a:r>
            <a:endParaRPr lang="en-US" sz="1000" dirty="0">
              <a:solidFill>
                <a:schemeClr val="tx1"/>
              </a:solidFill>
              <a:latin typeface="+mj-lt"/>
              <a:ea typeface="굴림" pitchFamily="-65" charset="-127"/>
              <a:cs typeface="굴림" pitchFamily="-65" charset="-127"/>
            </a:endParaRPr>
          </a:p>
        </p:txBody>
      </p:sp>
      <p:sp>
        <p:nvSpPr>
          <p:cNvPr id="46" name="Rectangle 45"/>
          <p:cNvSpPr/>
          <p:nvPr/>
        </p:nvSpPr>
        <p:spPr bwMode="auto">
          <a:xfrm>
            <a:off x="1813415" y="4194432"/>
            <a:ext cx="369116" cy="18671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a typeface="굴림" pitchFamily="-65" charset="-127"/>
              <a:cs typeface="굴림" pitchFamily="-65" charset="-127"/>
            </a:endParaRPr>
          </a:p>
        </p:txBody>
      </p:sp>
      <p:cxnSp>
        <p:nvCxnSpPr>
          <p:cNvPr id="47" name="Straight Connector 46"/>
          <p:cNvCxnSpPr/>
          <p:nvPr/>
        </p:nvCxnSpPr>
        <p:spPr bwMode="auto">
          <a:xfrm rot="10800000">
            <a:off x="1996581" y="2165057"/>
            <a:ext cx="1159083" cy="1399"/>
          </a:xfrm>
          <a:prstGeom prst="line">
            <a:avLst/>
          </a:prstGeom>
          <a:solidFill>
            <a:schemeClr val="accent1"/>
          </a:solidFill>
          <a:ln w="50800" cap="sq" cmpd="sng" algn="ctr">
            <a:solidFill>
              <a:srgbClr val="C00000"/>
            </a:solidFill>
            <a:prstDash val="sysDot"/>
            <a:round/>
            <a:headEnd type="none" w="med" len="med"/>
            <a:tailEnd type="none" w="med" len="med"/>
          </a:ln>
          <a:effectLst/>
        </p:spPr>
      </p:cxnSp>
      <p:cxnSp>
        <p:nvCxnSpPr>
          <p:cNvPr id="48" name="Straight Connector 47"/>
          <p:cNvCxnSpPr/>
          <p:nvPr/>
        </p:nvCxnSpPr>
        <p:spPr bwMode="auto">
          <a:xfrm rot="16200000" flipH="1">
            <a:off x="967211" y="3180441"/>
            <a:ext cx="2044756" cy="33557"/>
          </a:xfrm>
          <a:prstGeom prst="line">
            <a:avLst/>
          </a:prstGeom>
          <a:solidFill>
            <a:schemeClr val="accent1"/>
          </a:solidFill>
          <a:ln w="50800" cap="sq" cmpd="sng" algn="ctr">
            <a:solidFill>
              <a:srgbClr val="C00000"/>
            </a:solidFill>
            <a:prstDash val="sysDot"/>
            <a:round/>
            <a:headEnd type="none" w="med" len="med"/>
            <a:tailEnd type="stealth" w="lg" len="lg"/>
          </a:ln>
          <a:effectLst/>
        </p:spPr>
      </p:cxnSp>
      <p:cxnSp>
        <p:nvCxnSpPr>
          <p:cNvPr id="49" name="Straight Connector 48"/>
          <p:cNvCxnSpPr/>
          <p:nvPr/>
        </p:nvCxnSpPr>
        <p:spPr bwMode="auto">
          <a:xfrm rot="5400000">
            <a:off x="37755" y="3779938"/>
            <a:ext cx="2751583" cy="8386"/>
          </a:xfrm>
          <a:prstGeom prst="line">
            <a:avLst/>
          </a:prstGeom>
          <a:solidFill>
            <a:schemeClr val="accent1"/>
          </a:solidFill>
          <a:ln w="76200" cap="sq" cmpd="sng" algn="ctr">
            <a:solidFill>
              <a:schemeClr val="accent2">
                <a:lumMod val="75000"/>
              </a:schemeClr>
            </a:solidFill>
            <a:prstDash val="solid"/>
            <a:round/>
            <a:headEnd type="none" w="med" len="med"/>
            <a:tailEnd type="none" w="med" len="med"/>
          </a:ln>
          <a:effectLst/>
        </p:spPr>
      </p:cxnSp>
      <p:cxnSp>
        <p:nvCxnSpPr>
          <p:cNvPr id="50" name="Straight Connector 49"/>
          <p:cNvCxnSpPr/>
          <p:nvPr/>
        </p:nvCxnSpPr>
        <p:spPr bwMode="auto">
          <a:xfrm flipV="1">
            <a:off x="1409350" y="5168315"/>
            <a:ext cx="6233021" cy="16778"/>
          </a:xfrm>
          <a:prstGeom prst="line">
            <a:avLst/>
          </a:prstGeom>
          <a:solidFill>
            <a:schemeClr val="accent1"/>
          </a:solidFill>
          <a:ln w="76200" cap="sq" cmpd="sng" algn="ctr">
            <a:solidFill>
              <a:schemeClr val="accent2">
                <a:lumMod val="75000"/>
              </a:schemeClr>
            </a:solidFill>
            <a:prstDash val="solid"/>
            <a:round/>
            <a:headEnd type="none" w="med" len="med"/>
            <a:tailEnd type="none" w="med" len="med"/>
          </a:ln>
          <a:effectLst/>
        </p:spPr>
      </p:cxnSp>
      <p:cxnSp>
        <p:nvCxnSpPr>
          <p:cNvPr id="51" name="Straight Connector 50"/>
          <p:cNvCxnSpPr/>
          <p:nvPr/>
        </p:nvCxnSpPr>
        <p:spPr bwMode="auto">
          <a:xfrm rot="16200000" flipV="1">
            <a:off x="6258188" y="3742186"/>
            <a:ext cx="2843869" cy="8392"/>
          </a:xfrm>
          <a:prstGeom prst="line">
            <a:avLst/>
          </a:prstGeom>
          <a:solidFill>
            <a:schemeClr val="accent1"/>
          </a:solidFill>
          <a:ln w="76200" cap="sq" cmpd="sng" algn="ctr">
            <a:solidFill>
              <a:schemeClr val="accent2">
                <a:lumMod val="75000"/>
              </a:schemeClr>
            </a:solidFill>
            <a:prstDash val="solid"/>
            <a:round/>
            <a:headEnd type="none" w="med" len="med"/>
            <a:tailEnd type="none" w="lg" len="lg"/>
          </a:ln>
          <a:effectLst/>
        </p:spPr>
      </p:cxnSp>
      <p:sp>
        <p:nvSpPr>
          <p:cNvPr id="54" name="Rectangle 53"/>
          <p:cNvSpPr/>
          <p:nvPr/>
        </p:nvSpPr>
        <p:spPr bwMode="auto">
          <a:xfrm>
            <a:off x="404849" y="2182472"/>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smtClean="0">
                <a:solidFill>
                  <a:schemeClr val="tx1"/>
                </a:solidFill>
                <a:latin typeface="+mj-lt"/>
                <a:ea typeface="굴림" pitchFamily="-65" charset="-127"/>
                <a:cs typeface="굴림" pitchFamily="-65" charset="-127"/>
              </a:rPr>
              <a:t>Memory</a:t>
            </a:r>
          </a:p>
          <a:p>
            <a:pPr algn="ctr"/>
            <a:r>
              <a:rPr lang="en-US" sz="1000" dirty="0" smtClean="0">
                <a:solidFill>
                  <a:schemeClr val="tx1"/>
                </a:solidFill>
                <a:latin typeface="+mj-lt"/>
                <a:ea typeface="굴림" pitchFamily="-65" charset="-127"/>
                <a:cs typeface="굴림" pitchFamily="-65" charset="-127"/>
              </a:rPr>
              <a:t>Segment</a:t>
            </a:r>
            <a:endParaRPr lang="en-US" sz="1000" dirty="0">
              <a:solidFill>
                <a:schemeClr val="tx1"/>
              </a:solidFill>
              <a:latin typeface="+mj-lt"/>
              <a:ea typeface="굴림" pitchFamily="-65" charset="-127"/>
              <a:cs typeface="굴림" pitchFamily="-65" charset="-127"/>
            </a:endParaRPr>
          </a:p>
        </p:txBody>
      </p:sp>
      <p:sp>
        <p:nvSpPr>
          <p:cNvPr id="55" name="Rectangle 54"/>
          <p:cNvSpPr/>
          <p:nvPr/>
        </p:nvSpPr>
        <p:spPr bwMode="auto">
          <a:xfrm>
            <a:off x="397858" y="2603320"/>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smtClean="0">
                <a:solidFill>
                  <a:schemeClr val="tx1"/>
                </a:solidFill>
                <a:latin typeface="+mj-lt"/>
                <a:ea typeface="굴림" pitchFamily="-65" charset="-127"/>
                <a:cs typeface="굴림" pitchFamily="-65" charset="-127"/>
              </a:rPr>
              <a:t>Memory</a:t>
            </a:r>
          </a:p>
          <a:p>
            <a:pPr algn="ctr"/>
            <a:r>
              <a:rPr lang="en-US" sz="1000" dirty="0" smtClean="0">
                <a:solidFill>
                  <a:schemeClr val="tx1"/>
                </a:solidFill>
                <a:latin typeface="+mj-lt"/>
                <a:ea typeface="굴림" pitchFamily="-65" charset="-127"/>
                <a:cs typeface="굴림" pitchFamily="-65" charset="-127"/>
              </a:rPr>
              <a:t>Segment</a:t>
            </a:r>
            <a:endParaRPr lang="en-US" sz="1000" dirty="0">
              <a:solidFill>
                <a:schemeClr val="tx1"/>
              </a:solidFill>
              <a:latin typeface="+mj-lt"/>
              <a:ea typeface="굴림" pitchFamily="-65" charset="-127"/>
              <a:cs typeface="굴림" pitchFamily="-65" charset="-127"/>
            </a:endParaRPr>
          </a:p>
        </p:txBody>
      </p:sp>
      <p:cxnSp>
        <p:nvCxnSpPr>
          <p:cNvPr id="56" name="Straight Connector 55"/>
          <p:cNvCxnSpPr>
            <a:stCxn id="45" idx="3"/>
          </p:cNvCxnSpPr>
          <p:nvPr/>
        </p:nvCxnSpPr>
        <p:spPr bwMode="auto">
          <a:xfrm>
            <a:off x="998290" y="1946562"/>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7" name="Straight Connector 56"/>
          <p:cNvCxnSpPr/>
          <p:nvPr/>
        </p:nvCxnSpPr>
        <p:spPr bwMode="auto">
          <a:xfrm>
            <a:off x="1008077" y="2392577"/>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8" name="Straight Connector 57"/>
          <p:cNvCxnSpPr/>
          <p:nvPr/>
        </p:nvCxnSpPr>
        <p:spPr bwMode="auto">
          <a:xfrm>
            <a:off x="1001086" y="2788258"/>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9" name="Straight Connector 58"/>
          <p:cNvCxnSpPr/>
          <p:nvPr/>
        </p:nvCxnSpPr>
        <p:spPr bwMode="auto">
          <a:xfrm>
            <a:off x="1251358" y="2392576"/>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60" name="Straight Connector 59"/>
          <p:cNvCxnSpPr/>
          <p:nvPr/>
        </p:nvCxnSpPr>
        <p:spPr bwMode="auto">
          <a:xfrm rot="5400000">
            <a:off x="988314" y="2171600"/>
            <a:ext cx="442202" cy="2799"/>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61" name="Straight Connector 60"/>
          <p:cNvCxnSpPr/>
          <p:nvPr/>
        </p:nvCxnSpPr>
        <p:spPr bwMode="auto">
          <a:xfrm rot="5400000">
            <a:off x="989712" y="2564740"/>
            <a:ext cx="442202" cy="2799"/>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sp>
        <p:nvSpPr>
          <p:cNvPr id="62" name="Rectangle 61"/>
          <p:cNvSpPr/>
          <p:nvPr/>
        </p:nvSpPr>
        <p:spPr bwMode="auto">
          <a:xfrm>
            <a:off x="8120542" y="2315298"/>
            <a:ext cx="664129" cy="429998"/>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smtClean="0">
                <a:solidFill>
                  <a:schemeClr val="tx1"/>
                </a:solidFill>
                <a:latin typeface="+mj-lt"/>
                <a:ea typeface="굴림" pitchFamily="-65" charset="-127"/>
                <a:cs typeface="굴림" pitchFamily="-65" charset="-127"/>
              </a:rPr>
              <a:t>Memory</a:t>
            </a:r>
          </a:p>
          <a:p>
            <a:pPr algn="ctr"/>
            <a:r>
              <a:rPr lang="en-US" sz="1000" dirty="0" smtClean="0">
                <a:solidFill>
                  <a:schemeClr val="tx1"/>
                </a:solidFill>
                <a:latin typeface="+mj-lt"/>
                <a:ea typeface="굴림" pitchFamily="-65" charset="-127"/>
                <a:cs typeface="굴림" pitchFamily="-65" charset="-127"/>
              </a:rPr>
              <a:t>Segment</a:t>
            </a:r>
            <a:endParaRPr lang="en-US" sz="1000" dirty="0">
              <a:solidFill>
                <a:schemeClr val="tx1"/>
              </a:solidFill>
              <a:latin typeface="+mj-lt"/>
              <a:ea typeface="굴림" pitchFamily="-65" charset="-127"/>
              <a:cs typeface="굴림" pitchFamily="-65" charset="-127"/>
            </a:endParaRPr>
          </a:p>
        </p:txBody>
      </p:sp>
      <p:cxnSp>
        <p:nvCxnSpPr>
          <p:cNvPr id="63" name="Straight Connector 62"/>
          <p:cNvCxnSpPr/>
          <p:nvPr/>
        </p:nvCxnSpPr>
        <p:spPr bwMode="auto">
          <a:xfrm>
            <a:off x="7701093" y="2316058"/>
            <a:ext cx="184561" cy="3"/>
          </a:xfrm>
          <a:prstGeom prst="line">
            <a:avLst/>
          </a:prstGeom>
          <a:solidFill>
            <a:schemeClr val="accent1"/>
          </a:solidFill>
          <a:ln w="76200" cap="sq" cmpd="sng" algn="ctr">
            <a:solidFill>
              <a:schemeClr val="accent2">
                <a:lumMod val="75000"/>
              </a:schemeClr>
            </a:solidFill>
            <a:prstDash val="solid"/>
            <a:round/>
            <a:headEnd type="none" w="med" len="med"/>
            <a:tailEnd type="none" w="lg" len="lg"/>
          </a:ln>
          <a:effectLst/>
        </p:spPr>
      </p:cxnSp>
      <p:cxnSp>
        <p:nvCxnSpPr>
          <p:cNvPr id="64" name="Straight Connector 63"/>
          <p:cNvCxnSpPr/>
          <p:nvPr/>
        </p:nvCxnSpPr>
        <p:spPr bwMode="auto">
          <a:xfrm rot="5400000" flipH="1" flipV="1">
            <a:off x="7776595" y="2181835"/>
            <a:ext cx="268447" cy="0"/>
          </a:xfrm>
          <a:prstGeom prst="line">
            <a:avLst/>
          </a:prstGeom>
          <a:solidFill>
            <a:schemeClr val="accent1"/>
          </a:solidFill>
          <a:ln w="76200" cap="sq" cmpd="sng" algn="ctr">
            <a:solidFill>
              <a:schemeClr val="accent2">
                <a:lumMod val="75000"/>
              </a:schemeClr>
            </a:solidFill>
            <a:prstDash val="solid"/>
            <a:round/>
            <a:headEnd type="none" w="med" len="med"/>
            <a:tailEnd type="none" w="lg" len="lg"/>
          </a:ln>
          <a:effectLst/>
        </p:spPr>
      </p:cxnSp>
      <p:cxnSp>
        <p:nvCxnSpPr>
          <p:cNvPr id="65" name="Straight Connector 64"/>
          <p:cNvCxnSpPr/>
          <p:nvPr/>
        </p:nvCxnSpPr>
        <p:spPr bwMode="auto">
          <a:xfrm rot="5400000" flipH="1" flipV="1">
            <a:off x="7794773" y="2416728"/>
            <a:ext cx="233492" cy="1396"/>
          </a:xfrm>
          <a:prstGeom prst="line">
            <a:avLst/>
          </a:prstGeom>
          <a:solidFill>
            <a:schemeClr val="accent1"/>
          </a:solidFill>
          <a:ln w="76200" cap="sq" cmpd="sng" algn="ctr">
            <a:solidFill>
              <a:schemeClr val="accent2">
                <a:lumMod val="75000"/>
              </a:schemeClr>
            </a:solidFill>
            <a:prstDash val="solid"/>
            <a:round/>
            <a:headEnd type="none" w="med" len="med"/>
            <a:tailEnd type="none" w="lg" len="lg"/>
          </a:ln>
          <a:effectLst/>
        </p:spPr>
      </p:cxnSp>
      <p:cxnSp>
        <p:nvCxnSpPr>
          <p:cNvPr id="66" name="Straight Connector 65"/>
          <p:cNvCxnSpPr>
            <a:endCxn id="23" idx="1"/>
          </p:cNvCxnSpPr>
          <p:nvPr/>
        </p:nvCxnSpPr>
        <p:spPr bwMode="auto">
          <a:xfrm>
            <a:off x="7927596" y="2047611"/>
            <a:ext cx="192946" cy="11504"/>
          </a:xfrm>
          <a:prstGeom prst="line">
            <a:avLst/>
          </a:prstGeom>
          <a:solidFill>
            <a:schemeClr val="accent1"/>
          </a:solidFill>
          <a:ln w="76200" cap="sq" cmpd="sng" algn="ctr">
            <a:solidFill>
              <a:schemeClr val="accent2">
                <a:lumMod val="75000"/>
              </a:schemeClr>
            </a:solidFill>
            <a:prstDash val="solid"/>
            <a:round/>
            <a:headEnd type="none" w="med" len="med"/>
            <a:tailEnd type="stealth" w="sm" len="sm"/>
          </a:ln>
          <a:effectLst/>
        </p:spPr>
      </p:cxnSp>
      <p:cxnSp>
        <p:nvCxnSpPr>
          <p:cNvPr id="67" name="Straight Connector 66"/>
          <p:cNvCxnSpPr>
            <a:endCxn id="62" idx="1"/>
          </p:cNvCxnSpPr>
          <p:nvPr/>
        </p:nvCxnSpPr>
        <p:spPr bwMode="auto">
          <a:xfrm flipV="1">
            <a:off x="7910818" y="2530297"/>
            <a:ext cx="209724" cy="12264"/>
          </a:xfrm>
          <a:prstGeom prst="line">
            <a:avLst/>
          </a:prstGeom>
          <a:solidFill>
            <a:schemeClr val="accent1"/>
          </a:solidFill>
          <a:ln w="76200" cap="sq" cmpd="sng" algn="ctr">
            <a:solidFill>
              <a:schemeClr val="accent2">
                <a:lumMod val="75000"/>
              </a:schemeClr>
            </a:solidFill>
            <a:prstDash val="solid"/>
            <a:round/>
            <a:headEnd type="none" w="med" len="med"/>
            <a:tailEnd type="stealth" w="sm" len="sm"/>
          </a:ln>
          <a:effectLst/>
        </p:spPr>
      </p:cxnSp>
    </p:spTree>
    <p:extLst>
      <p:ext uri="{BB962C8B-B14F-4D97-AF65-F5344CB8AC3E}">
        <p14:creationId xmlns="" xmlns:p14="http://schemas.microsoft.com/office/powerpoint/2010/main" val="3855341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MIC-to-Host Communication Model</a:t>
            </a:r>
            <a:endParaRPr lang="en-US" dirty="0"/>
          </a:p>
        </p:txBody>
      </p:sp>
      <p:sp>
        <p:nvSpPr>
          <p:cNvPr id="48" name="Content Placeholder 47"/>
          <p:cNvSpPr>
            <a:spLocks noGrp="1"/>
          </p:cNvSpPr>
          <p:nvPr>
            <p:ph sz="half" idx="1"/>
          </p:nvPr>
        </p:nvSpPr>
        <p:spPr>
          <a:xfrm>
            <a:off x="304800" y="914400"/>
            <a:ext cx="4800600" cy="5334000"/>
          </a:xfrm>
        </p:spPr>
        <p:txBody>
          <a:bodyPr/>
          <a:lstStyle/>
          <a:p>
            <a:r>
              <a:rPr lang="en-US" sz="2000" dirty="0" smtClean="0"/>
              <a:t>All communication has to be one-sided because there is only one DMA engine (there are no separate sender and receiver DMA engines)</a:t>
            </a:r>
          </a:p>
          <a:p>
            <a:r>
              <a:rPr lang="en-US" sz="2000" dirty="0" smtClean="0"/>
              <a:t>For one-sided communication, the origin process (residing on the MIC in this figure) has to know the buffer to put data into at the target process (residing on the host in this figure)</a:t>
            </a:r>
          </a:p>
          <a:p>
            <a:r>
              <a:rPr lang="en-US" sz="2000" dirty="0" smtClean="0"/>
              <a:t>SCIF send/</a:t>
            </a:r>
            <a:r>
              <a:rPr lang="en-US" sz="2000" dirty="0" err="1" smtClean="0"/>
              <a:t>recv</a:t>
            </a:r>
            <a:r>
              <a:rPr lang="en-US" sz="2000" dirty="0" smtClean="0"/>
              <a:t> works around this by allocating a persistent set of internal buffers and performing PUTs within these set of buffers</a:t>
            </a:r>
            <a:endParaRPr lang="en-US" sz="2000" dirty="0"/>
          </a:p>
        </p:txBody>
      </p:sp>
      <p:sp>
        <p:nvSpPr>
          <p:cNvPr id="3" name="Footer Placeholder 2"/>
          <p:cNvSpPr>
            <a:spLocks noGrp="1"/>
          </p:cNvSpPr>
          <p:nvPr>
            <p:ph type="ftr" sz="quarter" idx="3"/>
          </p:nvPr>
        </p:nvSpPr>
        <p:spPr/>
        <p:txBody>
          <a:bodyPr/>
          <a:lstStyle/>
          <a:p>
            <a:r>
              <a:rPr lang="en-US" smtClean="0"/>
              <a:t>SAAHPC, Argonne, IL (07/10/2012)</a:t>
            </a:r>
            <a:endParaRPr lang="en-US"/>
          </a:p>
        </p:txBody>
      </p:sp>
      <p:sp>
        <p:nvSpPr>
          <p:cNvPr id="4" name="Rounded Rectangle 3"/>
          <p:cNvSpPr/>
          <p:nvPr/>
        </p:nvSpPr>
        <p:spPr bwMode="auto">
          <a:xfrm>
            <a:off x="5333999" y="1624577"/>
            <a:ext cx="3373781" cy="1371600"/>
          </a:xfrm>
          <a:prstGeom prst="roundRect">
            <a:avLst/>
          </a:prstGeom>
          <a:solidFill>
            <a:schemeClr val="accent5">
              <a:lumMod val="60000"/>
              <a:lumOff val="40000"/>
            </a:schemeClr>
          </a:solidFill>
          <a:ln w="12700" cap="sq"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latin typeface="+mj-lt"/>
                <a:cs typeface="Arial" pitchFamily="34" charset="0"/>
              </a:rPr>
              <a:t>Host </a:t>
            </a:r>
            <a:r>
              <a:rPr kumimoji="0" lang="en-US" sz="1400" b="1" i="0" u="none" strike="noStrike" cap="none" normalizeH="0" baseline="0" dirty="0" smtClean="0">
                <a:ln>
                  <a:noFill/>
                </a:ln>
                <a:solidFill>
                  <a:schemeClr val="tx1"/>
                </a:solidFill>
                <a:effectLst/>
                <a:latin typeface="+mj-lt"/>
                <a:cs typeface="Arial" pitchFamily="34" charset="0"/>
              </a:rPr>
              <a:t>Memory</a:t>
            </a:r>
          </a:p>
        </p:txBody>
      </p:sp>
      <p:sp>
        <p:nvSpPr>
          <p:cNvPr id="5" name="Rectangle 4"/>
          <p:cNvSpPr/>
          <p:nvPr/>
        </p:nvSpPr>
        <p:spPr bwMode="auto">
          <a:xfrm>
            <a:off x="5299054" y="3732946"/>
            <a:ext cx="3456264" cy="1168231"/>
          </a:xfrm>
          <a:prstGeom prst="rect">
            <a:avLst/>
          </a:prstGeom>
          <a:ln>
            <a:headEnd type="none" w="med" len="med"/>
            <a:tailEnd type="none" w="med" len="me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ea typeface="굴림" pitchFamily="-65" charset="-127"/>
                <a:cs typeface="굴림" pitchFamily="-65" charset="-127"/>
              </a:rPr>
              <a:t>MIC</a:t>
            </a:r>
            <a:endParaRPr kumimoji="0" lang="en-US" sz="1400" b="0" i="0" u="none" strike="noStrike" cap="none" normalizeH="0" baseline="0" dirty="0">
              <a:ln>
                <a:noFill/>
              </a:ln>
              <a:solidFill>
                <a:schemeClr val="tx1"/>
              </a:solidFill>
              <a:effectLst/>
              <a:latin typeface="+mj-lt"/>
              <a:ea typeface="굴림" pitchFamily="-65" charset="-127"/>
              <a:cs typeface="굴림" pitchFamily="-65" charset="-127"/>
            </a:endParaRPr>
          </a:p>
        </p:txBody>
      </p:sp>
      <p:sp>
        <p:nvSpPr>
          <p:cNvPr id="18" name="Rectangle 17"/>
          <p:cNvSpPr/>
          <p:nvPr/>
        </p:nvSpPr>
        <p:spPr bwMode="auto">
          <a:xfrm>
            <a:off x="7020889" y="2322965"/>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smtClean="0">
                <a:solidFill>
                  <a:schemeClr val="tx1"/>
                </a:solidFill>
                <a:latin typeface="+mj-lt"/>
                <a:ea typeface="굴림" pitchFamily="-65" charset="-127"/>
                <a:cs typeface="굴림" pitchFamily="-65" charset="-127"/>
              </a:rPr>
              <a:t>Memory</a:t>
            </a:r>
          </a:p>
          <a:p>
            <a:pPr algn="ctr"/>
            <a:r>
              <a:rPr lang="en-US" sz="1000" dirty="0" smtClean="0">
                <a:solidFill>
                  <a:schemeClr val="tx1"/>
                </a:solidFill>
                <a:latin typeface="+mj-lt"/>
                <a:ea typeface="굴림" pitchFamily="-65" charset="-127"/>
                <a:cs typeface="굴림" pitchFamily="-65" charset="-127"/>
              </a:rPr>
              <a:t>Segment</a:t>
            </a:r>
            <a:endParaRPr lang="en-US" sz="1000" dirty="0">
              <a:solidFill>
                <a:schemeClr val="tx1"/>
              </a:solidFill>
              <a:latin typeface="+mj-lt"/>
              <a:ea typeface="굴림" pitchFamily="-65" charset="-127"/>
              <a:cs typeface="굴림" pitchFamily="-65" charset="-127"/>
            </a:endParaRPr>
          </a:p>
        </p:txBody>
      </p:sp>
      <p:sp>
        <p:nvSpPr>
          <p:cNvPr id="23" name="Rectangle 22"/>
          <p:cNvSpPr/>
          <p:nvPr/>
        </p:nvSpPr>
        <p:spPr bwMode="auto">
          <a:xfrm>
            <a:off x="6311850" y="2322965"/>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smtClean="0">
                <a:solidFill>
                  <a:schemeClr val="tx1"/>
                </a:solidFill>
                <a:latin typeface="+mj-lt"/>
                <a:ea typeface="굴림" pitchFamily="-65" charset="-127"/>
                <a:cs typeface="굴림" pitchFamily="-65" charset="-127"/>
              </a:rPr>
              <a:t>Memory</a:t>
            </a:r>
          </a:p>
          <a:p>
            <a:pPr algn="ctr"/>
            <a:r>
              <a:rPr lang="en-US" sz="1000" dirty="0" smtClean="0">
                <a:solidFill>
                  <a:schemeClr val="tx1"/>
                </a:solidFill>
                <a:latin typeface="+mj-lt"/>
                <a:ea typeface="굴림" pitchFamily="-65" charset="-127"/>
                <a:cs typeface="굴림" pitchFamily="-65" charset="-127"/>
              </a:rPr>
              <a:t>Segment</a:t>
            </a:r>
            <a:endParaRPr lang="en-US" sz="1000" dirty="0">
              <a:solidFill>
                <a:schemeClr val="tx1"/>
              </a:solidFill>
              <a:latin typeface="+mj-lt"/>
              <a:ea typeface="굴림" pitchFamily="-65" charset="-127"/>
              <a:cs typeface="굴림" pitchFamily="-65" charset="-127"/>
            </a:endParaRPr>
          </a:p>
        </p:txBody>
      </p:sp>
      <p:sp>
        <p:nvSpPr>
          <p:cNvPr id="24" name="Rectangle 23"/>
          <p:cNvSpPr/>
          <p:nvPr/>
        </p:nvSpPr>
        <p:spPr bwMode="auto">
          <a:xfrm>
            <a:off x="5595614" y="2322897"/>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smtClean="0">
                <a:solidFill>
                  <a:schemeClr val="tx1"/>
                </a:solidFill>
                <a:latin typeface="+mj-lt"/>
                <a:ea typeface="굴림" pitchFamily="-65" charset="-127"/>
                <a:cs typeface="굴림" pitchFamily="-65" charset="-127"/>
              </a:rPr>
              <a:t>Memory</a:t>
            </a:r>
          </a:p>
          <a:p>
            <a:pPr algn="ctr"/>
            <a:r>
              <a:rPr lang="en-US" sz="1000" dirty="0" smtClean="0">
                <a:solidFill>
                  <a:schemeClr val="tx1"/>
                </a:solidFill>
                <a:latin typeface="+mj-lt"/>
                <a:ea typeface="굴림" pitchFamily="-65" charset="-127"/>
                <a:cs typeface="굴림" pitchFamily="-65" charset="-127"/>
              </a:rPr>
              <a:t>Segment</a:t>
            </a:r>
            <a:endParaRPr lang="en-US" sz="1000" dirty="0">
              <a:solidFill>
                <a:schemeClr val="tx1"/>
              </a:solidFill>
              <a:latin typeface="+mj-lt"/>
              <a:ea typeface="굴림" pitchFamily="-65" charset="-127"/>
              <a:cs typeface="굴림" pitchFamily="-65" charset="-127"/>
            </a:endParaRPr>
          </a:p>
        </p:txBody>
      </p:sp>
      <p:sp>
        <p:nvSpPr>
          <p:cNvPr id="31" name="Rectangle 30"/>
          <p:cNvSpPr/>
          <p:nvPr/>
        </p:nvSpPr>
        <p:spPr bwMode="auto">
          <a:xfrm>
            <a:off x="6311850" y="3923630"/>
            <a:ext cx="594839" cy="386654"/>
          </a:xfrm>
          <a:prstGeom prst="rect">
            <a:avLst/>
          </a:prstGeom>
          <a:solidFill>
            <a:srgbClr val="92D050"/>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smtClean="0">
                <a:solidFill>
                  <a:schemeClr val="tx1"/>
                </a:solidFill>
                <a:latin typeface="+mj-lt"/>
                <a:ea typeface="굴림" pitchFamily="-65" charset="-127"/>
                <a:cs typeface="굴림" pitchFamily="-65" charset="-127"/>
              </a:rPr>
              <a:t>Memory</a:t>
            </a:r>
          </a:p>
          <a:p>
            <a:pPr algn="ctr"/>
            <a:r>
              <a:rPr lang="en-US" sz="1000" dirty="0" smtClean="0">
                <a:solidFill>
                  <a:schemeClr val="tx1"/>
                </a:solidFill>
                <a:latin typeface="+mj-lt"/>
                <a:ea typeface="굴림" pitchFamily="-65" charset="-127"/>
                <a:cs typeface="굴림" pitchFamily="-65" charset="-127"/>
              </a:rPr>
              <a:t>Segment</a:t>
            </a:r>
            <a:endParaRPr lang="en-US" sz="1000" dirty="0">
              <a:solidFill>
                <a:schemeClr val="tx1"/>
              </a:solidFill>
              <a:latin typeface="+mj-lt"/>
              <a:ea typeface="굴림" pitchFamily="-65" charset="-127"/>
              <a:cs typeface="굴림" pitchFamily="-65" charset="-127"/>
            </a:endParaRPr>
          </a:p>
        </p:txBody>
      </p:sp>
      <p:sp>
        <p:nvSpPr>
          <p:cNvPr id="32" name="Rectangle 31"/>
          <p:cNvSpPr/>
          <p:nvPr/>
        </p:nvSpPr>
        <p:spPr bwMode="auto">
          <a:xfrm>
            <a:off x="5595614" y="3914250"/>
            <a:ext cx="594839" cy="386654"/>
          </a:xfrm>
          <a:prstGeom prst="rect">
            <a:avLst/>
          </a:prstGeom>
          <a:solidFill>
            <a:srgbClr val="92D050"/>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smtClean="0">
                <a:solidFill>
                  <a:schemeClr val="tx1"/>
                </a:solidFill>
                <a:latin typeface="+mj-lt"/>
                <a:ea typeface="굴림" pitchFamily="-65" charset="-127"/>
                <a:cs typeface="굴림" pitchFamily="-65" charset="-127"/>
              </a:rPr>
              <a:t>Memory</a:t>
            </a:r>
          </a:p>
          <a:p>
            <a:pPr algn="ctr"/>
            <a:r>
              <a:rPr lang="en-US" sz="1000" dirty="0" smtClean="0">
                <a:solidFill>
                  <a:schemeClr val="tx1"/>
                </a:solidFill>
                <a:latin typeface="+mj-lt"/>
                <a:ea typeface="굴림" pitchFamily="-65" charset="-127"/>
                <a:cs typeface="굴림" pitchFamily="-65" charset="-127"/>
              </a:rPr>
              <a:t>Segment</a:t>
            </a:r>
            <a:endParaRPr lang="en-US" sz="1000" dirty="0">
              <a:solidFill>
                <a:schemeClr val="tx1"/>
              </a:solidFill>
              <a:latin typeface="+mj-lt"/>
              <a:ea typeface="굴림" pitchFamily="-65" charset="-127"/>
              <a:cs typeface="굴림" pitchFamily="-65" charset="-127"/>
            </a:endParaRPr>
          </a:p>
        </p:txBody>
      </p:sp>
      <p:sp>
        <p:nvSpPr>
          <p:cNvPr id="33" name="Rectangle 32"/>
          <p:cNvSpPr/>
          <p:nvPr/>
        </p:nvSpPr>
        <p:spPr bwMode="auto">
          <a:xfrm>
            <a:off x="7020889" y="3923630"/>
            <a:ext cx="594839" cy="386654"/>
          </a:xfrm>
          <a:prstGeom prst="rect">
            <a:avLst/>
          </a:prstGeom>
          <a:solidFill>
            <a:srgbClr val="92D050"/>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smtClean="0">
                <a:solidFill>
                  <a:schemeClr val="tx1"/>
                </a:solidFill>
                <a:latin typeface="+mj-lt"/>
                <a:ea typeface="굴림" pitchFamily="-65" charset="-127"/>
                <a:cs typeface="굴림" pitchFamily="-65" charset="-127"/>
              </a:rPr>
              <a:t>Memory</a:t>
            </a:r>
          </a:p>
          <a:p>
            <a:pPr algn="ctr"/>
            <a:r>
              <a:rPr lang="en-US" sz="1000" dirty="0" smtClean="0">
                <a:solidFill>
                  <a:schemeClr val="tx1"/>
                </a:solidFill>
                <a:latin typeface="+mj-lt"/>
                <a:ea typeface="굴림" pitchFamily="-65" charset="-127"/>
                <a:cs typeface="굴림" pitchFamily="-65" charset="-127"/>
              </a:rPr>
              <a:t>Segment</a:t>
            </a:r>
            <a:endParaRPr lang="en-US" sz="1000" dirty="0">
              <a:solidFill>
                <a:schemeClr val="tx1"/>
              </a:solidFill>
              <a:latin typeface="+mj-lt"/>
              <a:ea typeface="굴림" pitchFamily="-65" charset="-127"/>
              <a:cs typeface="굴림" pitchFamily="-65" charset="-127"/>
            </a:endParaRPr>
          </a:p>
        </p:txBody>
      </p:sp>
      <p:sp>
        <p:nvSpPr>
          <p:cNvPr id="34" name="Rectangle 33"/>
          <p:cNvSpPr/>
          <p:nvPr/>
        </p:nvSpPr>
        <p:spPr bwMode="auto">
          <a:xfrm>
            <a:off x="7717181" y="3910577"/>
            <a:ext cx="594839" cy="386654"/>
          </a:xfrm>
          <a:prstGeom prst="rect">
            <a:avLst/>
          </a:prstGeom>
          <a:solidFill>
            <a:srgbClr val="92D050"/>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smtClean="0">
                <a:solidFill>
                  <a:schemeClr val="tx1"/>
                </a:solidFill>
                <a:latin typeface="+mj-lt"/>
                <a:ea typeface="굴림" pitchFamily="-65" charset="-127"/>
                <a:cs typeface="굴림" pitchFamily="-65" charset="-127"/>
              </a:rPr>
              <a:t>Memory</a:t>
            </a:r>
          </a:p>
          <a:p>
            <a:pPr algn="ctr"/>
            <a:r>
              <a:rPr lang="en-US" sz="1000" dirty="0" smtClean="0">
                <a:solidFill>
                  <a:schemeClr val="tx1"/>
                </a:solidFill>
                <a:latin typeface="+mj-lt"/>
                <a:ea typeface="굴림" pitchFamily="-65" charset="-127"/>
                <a:cs typeface="굴림" pitchFamily="-65" charset="-127"/>
              </a:rPr>
              <a:t>Segment</a:t>
            </a:r>
            <a:endParaRPr lang="en-US" sz="1000" dirty="0">
              <a:solidFill>
                <a:schemeClr val="tx1"/>
              </a:solidFill>
              <a:latin typeface="+mj-lt"/>
              <a:ea typeface="굴림" pitchFamily="-65" charset="-127"/>
              <a:cs typeface="굴림" pitchFamily="-65" charset="-127"/>
            </a:endParaRPr>
          </a:p>
        </p:txBody>
      </p:sp>
      <p:sp>
        <p:nvSpPr>
          <p:cNvPr id="35" name="Rectangle 34"/>
          <p:cNvSpPr/>
          <p:nvPr/>
        </p:nvSpPr>
        <p:spPr bwMode="auto">
          <a:xfrm>
            <a:off x="7711868" y="2329100"/>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smtClean="0">
                <a:solidFill>
                  <a:schemeClr val="tx1"/>
                </a:solidFill>
                <a:latin typeface="+mj-lt"/>
                <a:ea typeface="굴림" pitchFamily="-65" charset="-127"/>
                <a:cs typeface="굴림" pitchFamily="-65" charset="-127"/>
              </a:rPr>
              <a:t>Memory</a:t>
            </a:r>
          </a:p>
          <a:p>
            <a:pPr algn="ctr"/>
            <a:r>
              <a:rPr lang="en-US" sz="1000" dirty="0" smtClean="0">
                <a:solidFill>
                  <a:schemeClr val="tx1"/>
                </a:solidFill>
                <a:latin typeface="+mj-lt"/>
                <a:ea typeface="굴림" pitchFamily="-65" charset="-127"/>
                <a:cs typeface="굴림" pitchFamily="-65" charset="-127"/>
              </a:rPr>
              <a:t>Segment</a:t>
            </a:r>
            <a:endParaRPr lang="en-US" sz="1000" dirty="0">
              <a:solidFill>
                <a:schemeClr val="tx1"/>
              </a:solidFill>
              <a:latin typeface="+mj-lt"/>
              <a:ea typeface="굴림" pitchFamily="-65" charset="-127"/>
              <a:cs typeface="굴림" pitchFamily="-65" charset="-127"/>
            </a:endParaRPr>
          </a:p>
        </p:txBody>
      </p:sp>
      <p:cxnSp>
        <p:nvCxnSpPr>
          <p:cNvPr id="36" name="Straight Connector 35"/>
          <p:cNvCxnSpPr>
            <a:stCxn id="32" idx="0"/>
            <a:endCxn id="24" idx="2"/>
          </p:cNvCxnSpPr>
          <p:nvPr/>
        </p:nvCxnSpPr>
        <p:spPr bwMode="auto">
          <a:xfrm flipV="1">
            <a:off x="5893034" y="2709551"/>
            <a:ext cx="0" cy="1204699"/>
          </a:xfrm>
          <a:prstGeom prst="line">
            <a:avLst/>
          </a:prstGeom>
          <a:solidFill>
            <a:schemeClr val="accent1"/>
          </a:solidFill>
          <a:ln w="76200" cap="sq" cmpd="sng" algn="ctr">
            <a:solidFill>
              <a:schemeClr val="accent2">
                <a:lumMod val="75000"/>
              </a:schemeClr>
            </a:solidFill>
            <a:prstDash val="solid"/>
            <a:round/>
            <a:headEnd type="none" w="med" len="med"/>
            <a:tailEnd type="stealth" w="sm" len="sm"/>
          </a:ln>
          <a:effectLst/>
        </p:spPr>
      </p:cxnSp>
      <p:cxnSp>
        <p:nvCxnSpPr>
          <p:cNvPr id="39" name="Straight Connector 38"/>
          <p:cNvCxnSpPr>
            <a:stCxn id="31" idx="0"/>
            <a:endCxn id="23" idx="2"/>
          </p:cNvCxnSpPr>
          <p:nvPr/>
        </p:nvCxnSpPr>
        <p:spPr bwMode="auto">
          <a:xfrm flipV="1">
            <a:off x="6609270" y="2709619"/>
            <a:ext cx="0" cy="1214011"/>
          </a:xfrm>
          <a:prstGeom prst="line">
            <a:avLst/>
          </a:prstGeom>
          <a:solidFill>
            <a:schemeClr val="accent1"/>
          </a:solidFill>
          <a:ln w="76200" cap="sq" cmpd="sng" algn="ctr">
            <a:solidFill>
              <a:schemeClr val="accent2">
                <a:lumMod val="75000"/>
              </a:schemeClr>
            </a:solidFill>
            <a:prstDash val="solid"/>
            <a:round/>
            <a:headEnd type="none" w="med" len="med"/>
            <a:tailEnd type="stealth" w="sm" len="sm"/>
          </a:ln>
          <a:effectLst/>
        </p:spPr>
      </p:cxnSp>
      <p:cxnSp>
        <p:nvCxnSpPr>
          <p:cNvPr id="42" name="Straight Connector 41"/>
          <p:cNvCxnSpPr>
            <a:endCxn id="18" idx="2"/>
          </p:cNvCxnSpPr>
          <p:nvPr/>
        </p:nvCxnSpPr>
        <p:spPr bwMode="auto">
          <a:xfrm flipV="1">
            <a:off x="7318308" y="2709619"/>
            <a:ext cx="1" cy="1200959"/>
          </a:xfrm>
          <a:prstGeom prst="line">
            <a:avLst/>
          </a:prstGeom>
          <a:solidFill>
            <a:schemeClr val="accent1"/>
          </a:solidFill>
          <a:ln w="76200" cap="sq" cmpd="sng" algn="ctr">
            <a:solidFill>
              <a:schemeClr val="accent2">
                <a:lumMod val="75000"/>
              </a:schemeClr>
            </a:solidFill>
            <a:prstDash val="solid"/>
            <a:round/>
            <a:headEnd type="none" w="med" len="med"/>
            <a:tailEnd type="stealth" w="sm" len="sm"/>
          </a:ln>
          <a:effectLst/>
        </p:spPr>
      </p:cxnSp>
      <p:cxnSp>
        <p:nvCxnSpPr>
          <p:cNvPr id="45" name="Straight Connector 44"/>
          <p:cNvCxnSpPr>
            <a:stCxn id="34" idx="0"/>
            <a:endCxn id="35" idx="2"/>
          </p:cNvCxnSpPr>
          <p:nvPr/>
        </p:nvCxnSpPr>
        <p:spPr bwMode="auto">
          <a:xfrm flipH="1" flipV="1">
            <a:off x="8009288" y="2715754"/>
            <a:ext cx="5313" cy="1194823"/>
          </a:xfrm>
          <a:prstGeom prst="line">
            <a:avLst/>
          </a:prstGeom>
          <a:solidFill>
            <a:schemeClr val="accent1"/>
          </a:solidFill>
          <a:ln w="76200" cap="sq" cmpd="sng" algn="ctr">
            <a:solidFill>
              <a:schemeClr val="accent2">
                <a:lumMod val="75000"/>
              </a:schemeClr>
            </a:solidFill>
            <a:prstDash val="solid"/>
            <a:round/>
            <a:headEnd type="none" w="med" len="med"/>
            <a:tailEnd type="stealth" w="sm" len="sm"/>
          </a:ln>
          <a:effectLst/>
        </p:spPr>
      </p:cxnSp>
    </p:spTree>
    <p:extLst>
      <p:ext uri="{BB962C8B-B14F-4D97-AF65-F5344CB8AC3E}">
        <p14:creationId xmlns="" xmlns:p14="http://schemas.microsoft.com/office/powerpoint/2010/main" val="4063340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Shared Memory Communication</a:t>
            </a:r>
            <a:endParaRPr lang="en-US" dirty="0"/>
          </a:p>
        </p:txBody>
      </p:sp>
      <p:graphicFrame>
        <p:nvGraphicFramePr>
          <p:cNvPr id="7" name="Content Placeholder 6"/>
          <p:cNvGraphicFramePr>
            <a:graphicFrameLocks noGrp="1"/>
          </p:cNvGraphicFramePr>
          <p:nvPr>
            <p:ph sz="half" idx="1"/>
            <p:extLst>
              <p:ext uri="{D42A27DB-BD31-4B8C-83A1-F6EECF244321}">
                <p14:modId xmlns="" xmlns:p14="http://schemas.microsoft.com/office/powerpoint/2010/main" val="3354261520"/>
              </p:ext>
            </p:extLst>
          </p:nvPr>
        </p:nvGraphicFramePr>
        <p:xfrm>
          <a:off x="228600" y="1143000"/>
          <a:ext cx="4267200" cy="5105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p:cNvGraphicFramePr>
            <a:graphicFrameLocks noGrp="1"/>
          </p:cNvGraphicFramePr>
          <p:nvPr>
            <p:ph sz="half" idx="2"/>
            <p:extLst>
              <p:ext uri="{D42A27DB-BD31-4B8C-83A1-F6EECF244321}">
                <p14:modId xmlns="" xmlns:p14="http://schemas.microsoft.com/office/powerpoint/2010/main" val="2555646519"/>
              </p:ext>
            </p:extLst>
          </p:nvPr>
        </p:nvGraphicFramePr>
        <p:xfrm>
          <a:off x="4648200" y="1143000"/>
          <a:ext cx="4267200" cy="5105400"/>
        </p:xfrm>
        <a:graphic>
          <a:graphicData uri="http://schemas.openxmlformats.org/drawingml/2006/chart">
            <c:chart xmlns:c="http://schemas.openxmlformats.org/drawingml/2006/chart" xmlns:r="http://schemas.openxmlformats.org/officeDocument/2006/relationships" r:id="rId3"/>
          </a:graphicData>
        </a:graphic>
      </p:graphicFrame>
      <p:sp>
        <p:nvSpPr>
          <p:cNvPr id="18" name="Footer Placeholder 17"/>
          <p:cNvSpPr>
            <a:spLocks noGrp="1"/>
          </p:cNvSpPr>
          <p:nvPr>
            <p:ph type="ftr" sz="quarter" idx="3"/>
          </p:nvPr>
        </p:nvSpPr>
        <p:spPr/>
        <p:txBody>
          <a:bodyPr/>
          <a:lstStyle/>
          <a:p>
            <a:r>
              <a:rPr lang="en-US" smtClean="0"/>
              <a:t>SAAHPC, Argonne, IL (07/10/2012)</a:t>
            </a:r>
            <a:endParaRPr lang="en-US"/>
          </a:p>
        </p:txBody>
      </p:sp>
      <p:sp>
        <p:nvSpPr>
          <p:cNvPr id="14" name="Rectangle 13"/>
          <p:cNvSpPr/>
          <p:nvPr/>
        </p:nvSpPr>
        <p:spPr bwMode="auto">
          <a:xfrm>
            <a:off x="457200" y="1295400"/>
            <a:ext cx="228600" cy="441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15" name="Rectangle 14"/>
          <p:cNvSpPr/>
          <p:nvPr/>
        </p:nvSpPr>
        <p:spPr bwMode="auto">
          <a:xfrm>
            <a:off x="4876800" y="1371600"/>
            <a:ext cx="457200" cy="441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 xmlns:p14="http://schemas.microsoft.com/office/powerpoint/2010/main" val="4212197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argonne.updates">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argonne.updates</Template>
  <TotalTime>212</TotalTime>
  <Words>817</Words>
  <Application>Microsoft Office PowerPoint</Application>
  <PresentationFormat>On-screen Show (4:3)</PresentationFormat>
  <Paragraphs>188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argonne.updates</vt:lpstr>
      <vt:lpstr>Early Experiences with MPICH over the Intel KNC Architecture</vt:lpstr>
      <vt:lpstr>MPICH Architecture</vt:lpstr>
      <vt:lpstr>Slide 3</vt:lpstr>
      <vt:lpstr>Models for using MIC</vt:lpstr>
      <vt:lpstr>MPICH on KNC</vt:lpstr>
      <vt:lpstr>MPICH over SCIF</vt:lpstr>
      <vt:lpstr>Traditional Networks vs. MIC-to-Host Communication</vt:lpstr>
      <vt:lpstr>MIC-to-Host Communication Model</vt:lpstr>
      <vt:lpstr>Shared Memory Communication</vt:lpstr>
      <vt:lpstr>MIC-to-Host Communication</vt:lpstr>
      <vt:lpstr>A Short Live Demo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Pavan Balaji</dc:creator>
  <cp:lastModifiedBy>Pavan Balaji</cp:lastModifiedBy>
  <cp:revision>328</cp:revision>
  <dcterms:created xsi:type="dcterms:W3CDTF">2012-02-22T05:47:20Z</dcterms:created>
  <dcterms:modified xsi:type="dcterms:W3CDTF">2012-07-10T18:49:32Z</dcterms:modified>
</cp:coreProperties>
</file>