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71" r:id="rId3"/>
    <p:sldId id="273" r:id="rId4"/>
    <p:sldId id="309" r:id="rId5"/>
    <p:sldId id="274" r:id="rId6"/>
    <p:sldId id="276" r:id="rId7"/>
    <p:sldId id="275" r:id="rId8"/>
    <p:sldId id="324" r:id="rId9"/>
    <p:sldId id="323" r:id="rId10"/>
    <p:sldId id="322" r:id="rId11"/>
    <p:sldId id="266" r:id="rId12"/>
    <p:sldId id="267" r:id="rId13"/>
    <p:sldId id="310" r:id="rId14"/>
    <p:sldId id="313" r:id="rId15"/>
    <p:sldId id="311" r:id="rId16"/>
    <p:sldId id="318" r:id="rId17"/>
    <p:sldId id="325" r:id="rId18"/>
    <p:sldId id="314" r:id="rId19"/>
    <p:sldId id="315" r:id="rId20"/>
    <p:sldId id="316" r:id="rId21"/>
    <p:sldId id="326" r:id="rId22"/>
    <p:sldId id="320" r:id="rId23"/>
    <p:sldId id="328" r:id="rId24"/>
    <p:sldId id="281" r:id="rId25"/>
    <p:sldId id="283" r:id="rId26"/>
    <p:sldId id="327" r:id="rId27"/>
    <p:sldId id="292" r:id="rId28"/>
    <p:sldId id="293" r:id="rId29"/>
    <p:sldId id="284" r:id="rId30"/>
    <p:sldId id="294" r:id="rId31"/>
    <p:sldId id="329" r:id="rId32"/>
    <p:sldId id="285" r:id="rId33"/>
    <p:sldId id="287" r:id="rId34"/>
    <p:sldId id="330" r:id="rId35"/>
    <p:sldId id="289" r:id="rId36"/>
    <p:sldId id="295" r:id="rId37"/>
    <p:sldId id="298" r:id="rId38"/>
    <p:sldId id="299" r:id="rId39"/>
    <p:sldId id="300" r:id="rId40"/>
    <p:sldId id="301" r:id="rId41"/>
    <p:sldId id="286" r:id="rId42"/>
    <p:sldId id="302" r:id="rId43"/>
    <p:sldId id="331" r:id="rId44"/>
    <p:sldId id="332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mpiacc-ordering\data\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With Accelerators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cat>
            <c:strRef>
              <c:f>Sheet1!$A$3:$A$10</c:f>
              <c:strCache>
                <c:ptCount val="8"/>
                <c:pt idx="0">
                  <c:v>Jun 2009</c:v>
                </c:pt>
                <c:pt idx="1">
                  <c:v>Nov 2009</c:v>
                </c:pt>
                <c:pt idx="2">
                  <c:v>Jun 2010</c:v>
                </c:pt>
                <c:pt idx="3">
                  <c:v>Nov 2010</c:v>
                </c:pt>
                <c:pt idx="4">
                  <c:v>Jun 2011</c:v>
                </c:pt>
                <c:pt idx="5">
                  <c:v>Nov 2011</c:v>
                </c:pt>
                <c:pt idx="6">
                  <c:v>Jun 2012</c:v>
                </c:pt>
                <c:pt idx="7">
                  <c:v>Nov 2012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17</c:v>
                </c:pt>
                <c:pt idx="4">
                  <c:v>19</c:v>
                </c:pt>
                <c:pt idx="5">
                  <c:v>39</c:v>
                </c:pt>
                <c:pt idx="6">
                  <c:v>58</c:v>
                </c:pt>
                <c:pt idx="7">
                  <c:v>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50272"/>
        <c:axId val="41554304"/>
      </c:lineChart>
      <c:catAx>
        <c:axId val="3975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554304"/>
        <c:crosses val="autoZero"/>
        <c:auto val="1"/>
        <c:lblAlgn val="ctr"/>
        <c:lblOffset val="100"/>
        <c:noMultiLvlLbl val="0"/>
      </c:catAx>
      <c:valAx>
        <c:axId val="41554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Accelerator-Based </a:t>
                </a:r>
                <a:br>
                  <a:rPr lang="en-US" sz="1600"/>
                </a:br>
                <a:r>
                  <a:rPr lang="en-US" sz="1600"/>
                  <a:t>System Share (out of 500)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750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kernels!$H$64</c:f>
              <c:strCache>
                <c:ptCount val="1"/>
                <c:pt idx="0">
                  <c:v>Attribute-based</c:v>
                </c:pt>
              </c:strCache>
            </c:strRef>
          </c:tx>
          <c:marker>
            <c:spPr>
              <a:ln w="38100"/>
            </c:spPr>
          </c:marker>
          <c:cat>
            <c:numRef>
              <c:f>kernels!$B$65:$B$75</c:f>
              <c:numCache>
                <c:formatCode>General</c:formatCode>
                <c:ptCount val="11"/>
                <c:pt idx="0">
                  <c:v>6.25E-2</c:v>
                </c:pt>
                <c:pt idx="1">
                  <c:v>0.125</c:v>
                </c:pt>
                <c:pt idx="2">
                  <c:v>0.25</c:v>
                </c:pt>
                <c:pt idx="3">
                  <c:v>0.5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16</c:v>
                </c:pt>
                <c:pt idx="9">
                  <c:v>32</c:v>
                </c:pt>
                <c:pt idx="10">
                  <c:v>64</c:v>
                </c:pt>
              </c:numCache>
            </c:numRef>
          </c:cat>
          <c:val>
            <c:numRef>
              <c:f>kernels!$H$65:$H$75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kernels!$F$64</c:f>
              <c:strCache>
                <c:ptCount val="1"/>
                <c:pt idx="0">
                  <c:v>UVA-based (simple)</c:v>
                </c:pt>
              </c:strCache>
            </c:strRef>
          </c:tx>
          <c:marker>
            <c:spPr>
              <a:ln w="38100"/>
            </c:spPr>
          </c:marker>
          <c:cat>
            <c:numRef>
              <c:f>kernels!$B$65:$B$75</c:f>
              <c:numCache>
                <c:formatCode>General</c:formatCode>
                <c:ptCount val="11"/>
                <c:pt idx="0">
                  <c:v>6.25E-2</c:v>
                </c:pt>
                <c:pt idx="1">
                  <c:v>0.125</c:v>
                </c:pt>
                <c:pt idx="2">
                  <c:v>0.25</c:v>
                </c:pt>
                <c:pt idx="3">
                  <c:v>0.5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16</c:v>
                </c:pt>
                <c:pt idx="9">
                  <c:v>32</c:v>
                </c:pt>
                <c:pt idx="10">
                  <c:v>64</c:v>
                </c:pt>
              </c:numCache>
            </c:numRef>
          </c:cat>
          <c:val>
            <c:numRef>
              <c:f>kernels!$F$65:$F$75</c:f>
              <c:numCache>
                <c:formatCode>General</c:formatCode>
                <c:ptCount val="11"/>
                <c:pt idx="0">
                  <c:v>1.0281630308295517</c:v>
                </c:pt>
                <c:pt idx="1">
                  <c:v>1.053947558732331</c:v>
                </c:pt>
                <c:pt idx="2">
                  <c:v>1.0877087286185505</c:v>
                </c:pt>
                <c:pt idx="3">
                  <c:v>1.1749298904538341</c:v>
                </c:pt>
                <c:pt idx="4">
                  <c:v>1.3428979265127099</c:v>
                </c:pt>
                <c:pt idx="5">
                  <c:v>1.2662908775840949</c:v>
                </c:pt>
                <c:pt idx="6">
                  <c:v>1.1768491881690266</c:v>
                </c:pt>
                <c:pt idx="7">
                  <c:v>1.1068278233826694</c:v>
                </c:pt>
                <c:pt idx="8">
                  <c:v>1.0585508591477655</c:v>
                </c:pt>
                <c:pt idx="9">
                  <c:v>1.0330046168022573</c:v>
                </c:pt>
                <c:pt idx="10">
                  <c:v>1.0164873070023932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kernels!$G$64</c:f>
              <c:strCache>
                <c:ptCount val="1"/>
                <c:pt idx="0">
                  <c:v>UVA-based (advanced)</c:v>
                </c:pt>
              </c:strCache>
            </c:strRef>
          </c:tx>
          <c:marker>
            <c:spPr>
              <a:ln w="38100"/>
            </c:spPr>
          </c:marker>
          <c:cat>
            <c:numRef>
              <c:f>kernels!$B$65:$B$75</c:f>
              <c:numCache>
                <c:formatCode>General</c:formatCode>
                <c:ptCount val="11"/>
                <c:pt idx="0">
                  <c:v>6.25E-2</c:v>
                </c:pt>
                <c:pt idx="1">
                  <c:v>0.125</c:v>
                </c:pt>
                <c:pt idx="2">
                  <c:v>0.25</c:v>
                </c:pt>
                <c:pt idx="3">
                  <c:v>0.5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8</c:v>
                </c:pt>
                <c:pt idx="8">
                  <c:v>16</c:v>
                </c:pt>
                <c:pt idx="9">
                  <c:v>32</c:v>
                </c:pt>
                <c:pt idx="10">
                  <c:v>64</c:v>
                </c:pt>
              </c:numCache>
            </c:numRef>
          </c:cat>
          <c:val>
            <c:numRef>
              <c:f>kernels!$G$65:$G$75</c:f>
              <c:numCache>
                <c:formatCode>General</c:formatCode>
                <c:ptCount val="11"/>
                <c:pt idx="0">
                  <c:v>0.99177924631482639</c:v>
                </c:pt>
                <c:pt idx="1">
                  <c:v>0.99106861326784834</c:v>
                </c:pt>
                <c:pt idx="2">
                  <c:v>0.98949253136238502</c:v>
                </c:pt>
                <c:pt idx="3">
                  <c:v>0.99239593114240998</c:v>
                </c:pt>
                <c:pt idx="4">
                  <c:v>0.99267153286503074</c:v>
                </c:pt>
                <c:pt idx="5">
                  <c:v>0.98859412686697767</c:v>
                </c:pt>
                <c:pt idx="6">
                  <c:v>0.99294157233599967</c:v>
                </c:pt>
                <c:pt idx="7">
                  <c:v>0.99650647981645679</c:v>
                </c:pt>
                <c:pt idx="8">
                  <c:v>1.0138655118621966</c:v>
                </c:pt>
                <c:pt idx="9">
                  <c:v>0.99999597108172067</c:v>
                </c:pt>
                <c:pt idx="10">
                  <c:v>0.99975926279344385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41760"/>
        <c:axId val="143552512"/>
      </c:lineChart>
      <c:catAx>
        <c:axId val="14354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Variance in Kernel Computation Time: (K0-K1)/K1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43552512"/>
        <c:crosses val="autoZero"/>
        <c:auto val="1"/>
        <c:lblAlgn val="ctr"/>
        <c:lblOffset val="100"/>
        <c:noMultiLvlLbl val="0"/>
      </c:catAx>
      <c:valAx>
        <c:axId val="143552512"/>
        <c:scaling>
          <c:orientation val="minMax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Execution Time </a:t>
                </a:r>
                <a:br>
                  <a:rPr lang="en-US"/>
                </a:br>
                <a:r>
                  <a:rPr lang="en-US"/>
                  <a:t>(Normalized to Attribute-based)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43541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mem!$G$34</c:f>
              <c:strCache>
                <c:ptCount val="1"/>
                <c:pt idx="0">
                  <c:v>Attribute-based</c:v>
                </c:pt>
              </c:strCache>
            </c:strRef>
          </c:tx>
          <c:marker>
            <c:spPr>
              <a:ln w="38100"/>
            </c:spPr>
          </c:marker>
          <c:cat>
            <c:strRef>
              <c:f>mem!$A$35:$A$43</c:f>
              <c:strCache>
                <c:ptCount val="9"/>
                <c:pt idx="0">
                  <c:v>1/64</c:v>
                </c:pt>
                <c:pt idx="1">
                  <c:v>1/32</c:v>
                </c:pt>
                <c:pt idx="2">
                  <c:v>1/16</c:v>
                </c:pt>
                <c:pt idx="3">
                  <c:v>1/8</c:v>
                </c:pt>
                <c:pt idx="4">
                  <c:v>1/4</c:v>
                </c:pt>
                <c:pt idx="5">
                  <c:v>1/2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</c:strCache>
            </c:strRef>
          </c:cat>
          <c:val>
            <c:numRef>
              <c:f>mem!$G$35:$G$43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mem!$E$34</c:f>
              <c:strCache>
                <c:ptCount val="1"/>
                <c:pt idx="0">
                  <c:v>UVA-based (simple)</c:v>
                </c:pt>
              </c:strCache>
            </c:strRef>
          </c:tx>
          <c:marker>
            <c:spPr>
              <a:ln w="38100"/>
            </c:spPr>
          </c:marker>
          <c:cat>
            <c:strRef>
              <c:f>mem!$A$35:$A$43</c:f>
              <c:strCache>
                <c:ptCount val="9"/>
                <c:pt idx="0">
                  <c:v>1/64</c:v>
                </c:pt>
                <c:pt idx="1">
                  <c:v>1/32</c:v>
                </c:pt>
                <c:pt idx="2">
                  <c:v>1/16</c:v>
                </c:pt>
                <c:pt idx="3">
                  <c:v>1/8</c:v>
                </c:pt>
                <c:pt idx="4">
                  <c:v>1/4</c:v>
                </c:pt>
                <c:pt idx="5">
                  <c:v>1/2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</c:strCache>
            </c:strRef>
          </c:cat>
          <c:val>
            <c:numRef>
              <c:f>mem!$E$35:$E$43</c:f>
              <c:numCache>
                <c:formatCode>General</c:formatCode>
                <c:ptCount val="9"/>
                <c:pt idx="0">
                  <c:v>1.0163446972212771</c:v>
                </c:pt>
                <c:pt idx="1">
                  <c:v>1.0285655276189165</c:v>
                </c:pt>
                <c:pt idx="2">
                  <c:v>1.0240535341487382</c:v>
                </c:pt>
                <c:pt idx="3">
                  <c:v>1.0510378003530449</c:v>
                </c:pt>
                <c:pt idx="4">
                  <c:v>1.0951866418658653</c:v>
                </c:pt>
                <c:pt idx="5">
                  <c:v>1.1787825374833309</c:v>
                </c:pt>
                <c:pt idx="6">
                  <c:v>1.3416050045321921</c:v>
                </c:pt>
                <c:pt idx="7">
                  <c:v>1.2732913954887606</c:v>
                </c:pt>
                <c:pt idx="8">
                  <c:v>1.1614414764835688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mem!$F$34</c:f>
              <c:strCache>
                <c:ptCount val="1"/>
                <c:pt idx="0">
                  <c:v>UVA-based (advanced)</c:v>
                </c:pt>
              </c:strCache>
            </c:strRef>
          </c:tx>
          <c:marker>
            <c:spPr>
              <a:ln w="38100"/>
            </c:spPr>
          </c:marker>
          <c:cat>
            <c:strRef>
              <c:f>mem!$A$35:$A$43</c:f>
              <c:strCache>
                <c:ptCount val="9"/>
                <c:pt idx="0">
                  <c:v>1/64</c:v>
                </c:pt>
                <c:pt idx="1">
                  <c:v>1/32</c:v>
                </c:pt>
                <c:pt idx="2">
                  <c:v>1/16</c:v>
                </c:pt>
                <c:pt idx="3">
                  <c:v>1/8</c:v>
                </c:pt>
                <c:pt idx="4">
                  <c:v>1/4</c:v>
                </c:pt>
                <c:pt idx="5">
                  <c:v>1/2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</c:strCache>
            </c:strRef>
          </c:cat>
          <c:val>
            <c:numRef>
              <c:f>mem!$F$35:$F$43</c:f>
              <c:numCache>
                <c:formatCode>General</c:formatCode>
                <c:ptCount val="9"/>
                <c:pt idx="0">
                  <c:v>1.0239867188686667</c:v>
                </c:pt>
                <c:pt idx="1">
                  <c:v>1.0136069022631597</c:v>
                </c:pt>
                <c:pt idx="2">
                  <c:v>1.0021268054898111</c:v>
                </c:pt>
                <c:pt idx="3">
                  <c:v>1.0106561899518254</c:v>
                </c:pt>
                <c:pt idx="4">
                  <c:v>1.0113060715710338</c:v>
                </c:pt>
                <c:pt idx="5">
                  <c:v>1.0063340924041138</c:v>
                </c:pt>
                <c:pt idx="6">
                  <c:v>1.0083886651071965</c:v>
                </c:pt>
                <c:pt idx="7">
                  <c:v>1.0255101537211593</c:v>
                </c:pt>
                <c:pt idx="8">
                  <c:v>1.0175627078472458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338112"/>
        <c:axId val="141340032"/>
      </c:lineChart>
      <c:catAx>
        <c:axId val="14133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Ratio of Data Transfer Sizes</a:t>
                </a:r>
              </a:p>
            </c:rich>
          </c:tx>
          <c:layout/>
          <c:overlay val="0"/>
        </c:title>
        <c:numFmt formatCode="@" sourceLinked="1"/>
        <c:majorTickMark val="out"/>
        <c:minorTickMark val="none"/>
        <c:tickLblPos val="nextTo"/>
        <c:crossAx val="141340032"/>
        <c:crosses val="autoZero"/>
        <c:auto val="1"/>
        <c:lblAlgn val="ctr"/>
        <c:lblOffset val="100"/>
        <c:noMultiLvlLbl val="0"/>
      </c:catAx>
      <c:valAx>
        <c:axId val="141340032"/>
        <c:scaling>
          <c:orientation val="minMax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Execution Time </a:t>
                </a:r>
                <a:br>
                  <a:rPr lang="en-US"/>
                </a:br>
                <a:r>
                  <a:rPr lang="en-US"/>
                  <a:t>(Normalized to Attribute-based)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413381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000000"/>
      </a:solidFill>
    </a:ln>
  </c:spPr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'MVAPICH Comparison'!$D$33</c:f>
              <c:strCache>
                <c:ptCount val="1"/>
                <c:pt idx="0">
                  <c:v>Basic MPI</c:v>
                </c:pt>
              </c:strCache>
            </c:strRef>
          </c:tx>
          <c:invertIfNegative val="0"/>
          <c:cat>
            <c:numRef>
              <c:f>'MVAPICH Comparison'!$A$34:$A$48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</c:numCache>
            </c:numRef>
          </c:cat>
          <c:val>
            <c:numRef>
              <c:f>'MVAPICH Comparison'!$D$34:$D$48</c:f>
              <c:numCache>
                <c:formatCode>General</c:formatCode>
                <c:ptCount val="15"/>
                <c:pt idx="0">
                  <c:v>0.66000000000000059</c:v>
                </c:pt>
                <c:pt idx="1">
                  <c:v>0.67000000000000071</c:v>
                </c:pt>
                <c:pt idx="2">
                  <c:v>0.66000000000000059</c:v>
                </c:pt>
                <c:pt idx="3">
                  <c:v>0.67000000000000071</c:v>
                </c:pt>
                <c:pt idx="4">
                  <c:v>0.72000000000000042</c:v>
                </c:pt>
                <c:pt idx="5">
                  <c:v>0.62000000000000044</c:v>
                </c:pt>
                <c:pt idx="6">
                  <c:v>0.8</c:v>
                </c:pt>
                <c:pt idx="7">
                  <c:v>0.81</c:v>
                </c:pt>
                <c:pt idx="8">
                  <c:v>0.87000000000000044</c:v>
                </c:pt>
                <c:pt idx="9">
                  <c:v>1.03</c:v>
                </c:pt>
                <c:pt idx="10">
                  <c:v>1.35</c:v>
                </c:pt>
                <c:pt idx="11">
                  <c:v>1.9500000000000008</c:v>
                </c:pt>
                <c:pt idx="12">
                  <c:v>3.13</c:v>
                </c:pt>
                <c:pt idx="13">
                  <c:v>6.42</c:v>
                </c:pt>
                <c:pt idx="14">
                  <c:v>9.77</c:v>
                </c:pt>
              </c:numCache>
            </c:numRef>
          </c:val>
        </c:ser>
        <c:ser>
          <c:idx val="1"/>
          <c:order val="1"/>
          <c:tx>
            <c:strRef>
              <c:f>'MVAPICH Comparison'!$F$33</c:f>
              <c:strCache>
                <c:ptCount val="1"/>
                <c:pt idx="0">
                  <c:v>MPI + Datatype attribute check</c:v>
                </c:pt>
              </c:strCache>
            </c:strRef>
          </c:tx>
          <c:invertIfNegative val="0"/>
          <c:cat>
            <c:numRef>
              <c:f>'MVAPICH Comparison'!$A$34:$A$48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</c:numCache>
            </c:numRef>
          </c:cat>
          <c:val>
            <c:numRef>
              <c:f>'MVAPICH Comparison'!$F$34:$F$48</c:f>
              <c:numCache>
                <c:formatCode>General</c:formatCode>
                <c:ptCount val="15"/>
                <c:pt idx="0">
                  <c:v>0.66000000000000059</c:v>
                </c:pt>
                <c:pt idx="1">
                  <c:v>0.68</c:v>
                </c:pt>
                <c:pt idx="2">
                  <c:v>0.68</c:v>
                </c:pt>
                <c:pt idx="3">
                  <c:v>0.68</c:v>
                </c:pt>
                <c:pt idx="4">
                  <c:v>0.72000000000000042</c:v>
                </c:pt>
                <c:pt idx="5">
                  <c:v>0.62000000000000044</c:v>
                </c:pt>
                <c:pt idx="6">
                  <c:v>0.8200000000000004</c:v>
                </c:pt>
                <c:pt idx="7">
                  <c:v>0.8300000000000004</c:v>
                </c:pt>
                <c:pt idx="8">
                  <c:v>0.88</c:v>
                </c:pt>
                <c:pt idx="9">
                  <c:v>1.03</c:v>
                </c:pt>
                <c:pt idx="10">
                  <c:v>1.35</c:v>
                </c:pt>
                <c:pt idx="11">
                  <c:v>1.9500000000000008</c:v>
                </c:pt>
                <c:pt idx="12">
                  <c:v>3.13</c:v>
                </c:pt>
                <c:pt idx="13">
                  <c:v>6.4700000000000024</c:v>
                </c:pt>
                <c:pt idx="14">
                  <c:v>9.82</c:v>
                </c:pt>
              </c:numCache>
            </c:numRef>
          </c:val>
        </c:ser>
        <c:ser>
          <c:idx val="0"/>
          <c:order val="2"/>
          <c:tx>
            <c:strRef>
              <c:f>'MVAPICH Comparison'!$B$33</c:f>
              <c:strCache>
                <c:ptCount val="1"/>
                <c:pt idx="0">
                  <c:v>MPI + Automatic detection</c:v>
                </c:pt>
              </c:strCache>
            </c:strRef>
          </c:tx>
          <c:invertIfNegative val="0"/>
          <c:cat>
            <c:numRef>
              <c:f>'MVAPICH Comparison'!$A$34:$A$48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  <c:pt idx="7">
                  <c:v>64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  <c:pt idx="12">
                  <c:v>2048</c:v>
                </c:pt>
                <c:pt idx="13">
                  <c:v>4096</c:v>
                </c:pt>
                <c:pt idx="14">
                  <c:v>8192</c:v>
                </c:pt>
              </c:numCache>
            </c:numRef>
          </c:cat>
          <c:val>
            <c:numRef>
              <c:f>'MVAPICH Comparison'!$B$34:$B$48</c:f>
              <c:numCache>
                <c:formatCode>General</c:formatCode>
                <c:ptCount val="15"/>
                <c:pt idx="0">
                  <c:v>1.9200000000000008</c:v>
                </c:pt>
                <c:pt idx="1">
                  <c:v>2.0699999999999998</c:v>
                </c:pt>
                <c:pt idx="2">
                  <c:v>2.0299999999999998</c:v>
                </c:pt>
                <c:pt idx="3">
                  <c:v>2.0299999999999998</c:v>
                </c:pt>
                <c:pt idx="4">
                  <c:v>2.06</c:v>
                </c:pt>
                <c:pt idx="5">
                  <c:v>2.08</c:v>
                </c:pt>
                <c:pt idx="6">
                  <c:v>2.09</c:v>
                </c:pt>
                <c:pt idx="7">
                  <c:v>2.14</c:v>
                </c:pt>
                <c:pt idx="8">
                  <c:v>2.4499999999999997</c:v>
                </c:pt>
                <c:pt idx="9">
                  <c:v>3.36</c:v>
                </c:pt>
                <c:pt idx="10">
                  <c:v>3.8699999999999997</c:v>
                </c:pt>
                <c:pt idx="11">
                  <c:v>4.8099999999999996</c:v>
                </c:pt>
                <c:pt idx="12">
                  <c:v>6.58</c:v>
                </c:pt>
                <c:pt idx="13">
                  <c:v>8.07</c:v>
                </c:pt>
                <c:pt idx="14">
                  <c:v>12.05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958784"/>
        <c:axId val="143960704"/>
      </c:barChart>
      <c:catAx>
        <c:axId val="143958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60704"/>
        <c:crosses val="autoZero"/>
        <c:auto val="1"/>
        <c:lblAlgn val="ctr"/>
        <c:lblOffset val="100"/>
        <c:noMultiLvlLbl val="0"/>
      </c:catAx>
      <c:valAx>
        <c:axId val="143960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5878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3861115485564304"/>
          <c:y val="6.0645265495659198E-2"/>
          <c:w val="0.51641316710411189"/>
          <c:h val="0.23155847185768449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AC7BC-D526-404B-BA87-F972335021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E41F3E-5FBA-49D8-A59A-57AB0EB963E0}">
      <dgm:prSet phldrT="[Text]" custT="1"/>
      <dgm:spPr/>
      <dgm:t>
        <a:bodyPr/>
        <a:lstStyle/>
        <a:p>
          <a:r>
            <a:rPr lang="en-US" sz="2000" dirty="0" smtClean="0"/>
            <a:t>GPU-Integrated MPI</a:t>
          </a:r>
          <a:endParaRPr lang="en-US" sz="2000" dirty="0"/>
        </a:p>
      </dgm:t>
    </dgm:pt>
    <dgm:pt modelId="{C9268D6A-B684-493A-9CDF-2A00D8CFFE69}" type="parTrans" cxnId="{33190C72-EC38-4FC4-8708-C85E7266DC4C}">
      <dgm:prSet/>
      <dgm:spPr/>
      <dgm:t>
        <a:bodyPr/>
        <a:lstStyle/>
        <a:p>
          <a:endParaRPr lang="en-US" sz="2200"/>
        </a:p>
      </dgm:t>
    </dgm:pt>
    <dgm:pt modelId="{7A9B37B5-CFBE-47C1-91B1-7D60DBF14AE9}" type="sibTrans" cxnId="{33190C72-EC38-4FC4-8708-C85E7266DC4C}">
      <dgm:prSet/>
      <dgm:spPr/>
      <dgm:t>
        <a:bodyPr/>
        <a:lstStyle/>
        <a:p>
          <a:endParaRPr lang="en-US" sz="2200"/>
        </a:p>
      </dgm:t>
    </dgm:pt>
    <dgm:pt modelId="{9FA66E66-82E1-4933-B8FB-199471C88975}">
      <dgm:prSet phldrT="[Text]" custT="1"/>
      <dgm:spPr/>
      <dgm:t>
        <a:bodyPr/>
        <a:lstStyle/>
        <a:p>
          <a:r>
            <a:rPr lang="en-US" sz="2000" dirty="0" smtClean="0"/>
            <a:t>UVA-based</a:t>
          </a:r>
        </a:p>
      </dgm:t>
    </dgm:pt>
    <dgm:pt modelId="{C2745E50-D003-4765-8162-DC4F1F2B64D4}" type="parTrans" cxnId="{B4A3B4DA-347A-4837-9032-780B9CE1C5C3}">
      <dgm:prSet custT="1"/>
      <dgm:spPr/>
      <dgm:t>
        <a:bodyPr/>
        <a:lstStyle/>
        <a:p>
          <a:endParaRPr lang="en-US" sz="2200"/>
        </a:p>
      </dgm:t>
    </dgm:pt>
    <dgm:pt modelId="{6346421F-D8B6-4062-A6BC-B7947150F6FD}" type="sibTrans" cxnId="{B4A3B4DA-347A-4837-9032-780B9CE1C5C3}">
      <dgm:prSet/>
      <dgm:spPr/>
      <dgm:t>
        <a:bodyPr/>
        <a:lstStyle/>
        <a:p>
          <a:endParaRPr lang="en-US" sz="2200"/>
        </a:p>
      </dgm:t>
    </dgm:pt>
    <dgm:pt modelId="{4B0E03E1-3A7A-4090-9825-B733D7672FA3}">
      <dgm:prSet phldrT="[Text]" custT="1"/>
      <dgm:spPr/>
      <dgm:t>
        <a:bodyPr/>
        <a:lstStyle/>
        <a:p>
          <a:r>
            <a:rPr lang="en-US" sz="2000" smtClean="0"/>
            <a:t>Attribute-based</a:t>
          </a:r>
          <a:endParaRPr lang="en-US" sz="2000" dirty="0" smtClean="0"/>
        </a:p>
      </dgm:t>
    </dgm:pt>
    <dgm:pt modelId="{A439977C-8B58-41C9-855F-2AB626FEA958}" type="parTrans" cxnId="{8C23DB43-B66D-4C79-916E-2B08E6D62AD2}">
      <dgm:prSet/>
      <dgm:spPr/>
      <dgm:t>
        <a:bodyPr/>
        <a:lstStyle/>
        <a:p>
          <a:endParaRPr lang="en-US"/>
        </a:p>
      </dgm:t>
    </dgm:pt>
    <dgm:pt modelId="{008BD4BC-88B8-4812-B0F9-8435D1F4AB1F}" type="sibTrans" cxnId="{8C23DB43-B66D-4C79-916E-2B08E6D62AD2}">
      <dgm:prSet/>
      <dgm:spPr/>
      <dgm:t>
        <a:bodyPr/>
        <a:lstStyle/>
        <a:p>
          <a:endParaRPr lang="en-US"/>
        </a:p>
      </dgm:t>
    </dgm:pt>
    <dgm:pt modelId="{303E35C5-22A9-4602-A41B-3D0E9672B18C}" type="pres">
      <dgm:prSet presAssocID="{591AC7BC-D526-404B-BA87-F972335021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60DB6-1805-468D-ACA4-7C746972C0B6}" type="pres">
      <dgm:prSet presAssocID="{0DE41F3E-5FBA-49D8-A59A-57AB0EB963E0}" presName="root1" presStyleCnt="0"/>
      <dgm:spPr/>
    </dgm:pt>
    <dgm:pt modelId="{F53C7627-DB10-465C-BEA5-17FA637927E6}" type="pres">
      <dgm:prSet presAssocID="{0DE41F3E-5FBA-49D8-A59A-57AB0EB963E0}" presName="LevelOneTextNode" presStyleLbl="node0" presStyleIdx="0" presStyleCnt="1" custLinFactNeighborX="-48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95CDD-65C3-4146-83D6-5D9693396D10}" type="pres">
      <dgm:prSet presAssocID="{0DE41F3E-5FBA-49D8-A59A-57AB0EB963E0}" presName="level2hierChild" presStyleCnt="0"/>
      <dgm:spPr/>
    </dgm:pt>
    <dgm:pt modelId="{A5B78B23-4EE4-447C-A20A-4957EEC0C425}" type="pres">
      <dgm:prSet presAssocID="{C2745E50-D003-4765-8162-DC4F1F2B64D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D1843EE-83EC-4F78-9668-A259658EA6CB}" type="pres">
      <dgm:prSet presAssocID="{C2745E50-D003-4765-8162-DC4F1F2B64D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5496FC-0F86-42BC-B9F5-CEAF274783FE}" type="pres">
      <dgm:prSet presAssocID="{9FA66E66-82E1-4933-B8FB-199471C88975}" presName="root2" presStyleCnt="0"/>
      <dgm:spPr/>
    </dgm:pt>
    <dgm:pt modelId="{AA036B08-A8BA-4BA7-9C51-E45E0A5843FF}" type="pres">
      <dgm:prSet presAssocID="{9FA66E66-82E1-4933-B8FB-199471C88975}" presName="LevelTwoTextNode" presStyleLbl="node2" presStyleIdx="0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70B13E-89EE-4334-9242-82F68DB5A93E}" type="pres">
      <dgm:prSet presAssocID="{9FA66E66-82E1-4933-B8FB-199471C88975}" presName="level3hierChild" presStyleCnt="0"/>
      <dgm:spPr/>
    </dgm:pt>
    <dgm:pt modelId="{6C08732B-DBCD-4DB7-B533-060561C58D8D}" type="pres">
      <dgm:prSet presAssocID="{A439977C-8B58-41C9-855F-2AB626FEA95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7146DCA-1EF5-48CE-A945-026C1B2D21D3}" type="pres">
      <dgm:prSet presAssocID="{A439977C-8B58-41C9-855F-2AB626FEA95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DF414A9-AD71-4509-8168-DA67C2CC045C}" type="pres">
      <dgm:prSet presAssocID="{4B0E03E1-3A7A-4090-9825-B733D7672FA3}" presName="root2" presStyleCnt="0"/>
      <dgm:spPr/>
    </dgm:pt>
    <dgm:pt modelId="{83421A3E-CB22-4155-B0C4-3D9DB736DBDD}" type="pres">
      <dgm:prSet presAssocID="{4B0E03E1-3A7A-4090-9825-B733D7672FA3}" presName="LevelTwoTextNode" presStyleLbl="node2" presStyleIdx="1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EF4B1-5E9B-49BB-8AF2-1A1C1FE0F037}" type="pres">
      <dgm:prSet presAssocID="{4B0E03E1-3A7A-4090-9825-B733D7672FA3}" presName="level3hierChild" presStyleCnt="0"/>
      <dgm:spPr/>
    </dgm:pt>
  </dgm:ptLst>
  <dgm:cxnLst>
    <dgm:cxn modelId="{BD9ACDC1-C5B9-46CF-8D11-9964039C0D79}" type="presOf" srcId="{4B0E03E1-3A7A-4090-9825-B733D7672FA3}" destId="{83421A3E-CB22-4155-B0C4-3D9DB736DBDD}" srcOrd="0" destOrd="0" presId="urn:microsoft.com/office/officeart/2005/8/layout/hierarchy2"/>
    <dgm:cxn modelId="{F09DD739-F623-4EE2-9C20-657A41DCE937}" type="presOf" srcId="{A439977C-8B58-41C9-855F-2AB626FEA958}" destId="{6C08732B-DBCD-4DB7-B533-060561C58D8D}" srcOrd="0" destOrd="0" presId="urn:microsoft.com/office/officeart/2005/8/layout/hierarchy2"/>
    <dgm:cxn modelId="{1F068C02-5843-46C2-B790-DD3895D2D302}" type="presOf" srcId="{C2745E50-D003-4765-8162-DC4F1F2B64D4}" destId="{A5B78B23-4EE4-447C-A20A-4957EEC0C425}" srcOrd="0" destOrd="0" presId="urn:microsoft.com/office/officeart/2005/8/layout/hierarchy2"/>
    <dgm:cxn modelId="{B4A3B4DA-347A-4837-9032-780B9CE1C5C3}" srcId="{0DE41F3E-5FBA-49D8-A59A-57AB0EB963E0}" destId="{9FA66E66-82E1-4933-B8FB-199471C88975}" srcOrd="0" destOrd="0" parTransId="{C2745E50-D003-4765-8162-DC4F1F2B64D4}" sibTransId="{6346421F-D8B6-4062-A6BC-B7947150F6FD}"/>
    <dgm:cxn modelId="{86463288-D23B-462F-81F5-BC37B7E2523D}" type="presOf" srcId="{9FA66E66-82E1-4933-B8FB-199471C88975}" destId="{AA036B08-A8BA-4BA7-9C51-E45E0A5843FF}" srcOrd="0" destOrd="0" presId="urn:microsoft.com/office/officeart/2005/8/layout/hierarchy2"/>
    <dgm:cxn modelId="{8C23DB43-B66D-4C79-916E-2B08E6D62AD2}" srcId="{0DE41F3E-5FBA-49D8-A59A-57AB0EB963E0}" destId="{4B0E03E1-3A7A-4090-9825-B733D7672FA3}" srcOrd="1" destOrd="0" parTransId="{A439977C-8B58-41C9-855F-2AB626FEA958}" sibTransId="{008BD4BC-88B8-4812-B0F9-8435D1F4AB1F}"/>
    <dgm:cxn modelId="{C559CF72-370D-4AAD-8ACB-E122D759890D}" type="presOf" srcId="{C2745E50-D003-4765-8162-DC4F1F2B64D4}" destId="{ED1843EE-83EC-4F78-9668-A259658EA6CB}" srcOrd="1" destOrd="0" presId="urn:microsoft.com/office/officeart/2005/8/layout/hierarchy2"/>
    <dgm:cxn modelId="{D4B6C7F1-4C63-4C37-9DE6-41DB36826318}" type="presOf" srcId="{A439977C-8B58-41C9-855F-2AB626FEA958}" destId="{37146DCA-1EF5-48CE-A945-026C1B2D21D3}" srcOrd="1" destOrd="0" presId="urn:microsoft.com/office/officeart/2005/8/layout/hierarchy2"/>
    <dgm:cxn modelId="{226CB039-BF2D-40F9-8F69-D861A5E2FEC1}" type="presOf" srcId="{0DE41F3E-5FBA-49D8-A59A-57AB0EB963E0}" destId="{F53C7627-DB10-465C-BEA5-17FA637927E6}" srcOrd="0" destOrd="0" presId="urn:microsoft.com/office/officeart/2005/8/layout/hierarchy2"/>
    <dgm:cxn modelId="{4501B5D9-8817-44B1-A640-8F7AD8797DB9}" type="presOf" srcId="{591AC7BC-D526-404B-BA87-F97233502153}" destId="{303E35C5-22A9-4602-A41B-3D0E9672B18C}" srcOrd="0" destOrd="0" presId="urn:microsoft.com/office/officeart/2005/8/layout/hierarchy2"/>
    <dgm:cxn modelId="{33190C72-EC38-4FC4-8708-C85E7266DC4C}" srcId="{591AC7BC-D526-404B-BA87-F97233502153}" destId="{0DE41F3E-5FBA-49D8-A59A-57AB0EB963E0}" srcOrd="0" destOrd="0" parTransId="{C9268D6A-B684-493A-9CDF-2A00D8CFFE69}" sibTransId="{7A9B37B5-CFBE-47C1-91B1-7D60DBF14AE9}"/>
    <dgm:cxn modelId="{93560501-A89E-42AC-AE33-97DC29459D31}" type="presParOf" srcId="{303E35C5-22A9-4602-A41B-3D0E9672B18C}" destId="{83F60DB6-1805-468D-ACA4-7C746972C0B6}" srcOrd="0" destOrd="0" presId="urn:microsoft.com/office/officeart/2005/8/layout/hierarchy2"/>
    <dgm:cxn modelId="{742850D5-3FC8-4411-9EA6-41A825CBE861}" type="presParOf" srcId="{83F60DB6-1805-468D-ACA4-7C746972C0B6}" destId="{F53C7627-DB10-465C-BEA5-17FA637927E6}" srcOrd="0" destOrd="0" presId="urn:microsoft.com/office/officeart/2005/8/layout/hierarchy2"/>
    <dgm:cxn modelId="{A24433AC-A105-4E03-82CC-09C28EA2E4EB}" type="presParOf" srcId="{83F60DB6-1805-468D-ACA4-7C746972C0B6}" destId="{B7295CDD-65C3-4146-83D6-5D9693396D10}" srcOrd="1" destOrd="0" presId="urn:microsoft.com/office/officeart/2005/8/layout/hierarchy2"/>
    <dgm:cxn modelId="{4316F9B9-35CA-4319-857A-446D7ABEB289}" type="presParOf" srcId="{B7295CDD-65C3-4146-83D6-5D9693396D10}" destId="{A5B78B23-4EE4-447C-A20A-4957EEC0C425}" srcOrd="0" destOrd="0" presId="urn:microsoft.com/office/officeart/2005/8/layout/hierarchy2"/>
    <dgm:cxn modelId="{FF73454B-26E4-4F81-9D28-D6902DCF8031}" type="presParOf" srcId="{A5B78B23-4EE4-447C-A20A-4957EEC0C425}" destId="{ED1843EE-83EC-4F78-9668-A259658EA6CB}" srcOrd="0" destOrd="0" presId="urn:microsoft.com/office/officeart/2005/8/layout/hierarchy2"/>
    <dgm:cxn modelId="{3F742596-4B63-4F60-A81C-8546BD328D81}" type="presParOf" srcId="{B7295CDD-65C3-4146-83D6-5D9693396D10}" destId="{B45496FC-0F86-42BC-B9F5-CEAF274783FE}" srcOrd="1" destOrd="0" presId="urn:microsoft.com/office/officeart/2005/8/layout/hierarchy2"/>
    <dgm:cxn modelId="{042A6BC7-C9B8-4481-8FDE-C3F22B918939}" type="presParOf" srcId="{B45496FC-0F86-42BC-B9F5-CEAF274783FE}" destId="{AA036B08-A8BA-4BA7-9C51-E45E0A5843FF}" srcOrd="0" destOrd="0" presId="urn:microsoft.com/office/officeart/2005/8/layout/hierarchy2"/>
    <dgm:cxn modelId="{31419F96-23D3-49BC-BAC7-22E892AF6BF5}" type="presParOf" srcId="{B45496FC-0F86-42BC-B9F5-CEAF274783FE}" destId="{7C70B13E-89EE-4334-9242-82F68DB5A93E}" srcOrd="1" destOrd="0" presId="urn:microsoft.com/office/officeart/2005/8/layout/hierarchy2"/>
    <dgm:cxn modelId="{C366DFCE-6842-403A-B0B8-0D90F4A388CB}" type="presParOf" srcId="{B7295CDD-65C3-4146-83D6-5D9693396D10}" destId="{6C08732B-DBCD-4DB7-B533-060561C58D8D}" srcOrd="2" destOrd="0" presId="urn:microsoft.com/office/officeart/2005/8/layout/hierarchy2"/>
    <dgm:cxn modelId="{6799B0EB-0375-47EC-85E9-D8369FD6019A}" type="presParOf" srcId="{6C08732B-DBCD-4DB7-B533-060561C58D8D}" destId="{37146DCA-1EF5-48CE-A945-026C1B2D21D3}" srcOrd="0" destOrd="0" presId="urn:microsoft.com/office/officeart/2005/8/layout/hierarchy2"/>
    <dgm:cxn modelId="{7D832496-DD1F-4414-82B4-69052473CE72}" type="presParOf" srcId="{B7295CDD-65C3-4146-83D6-5D9693396D10}" destId="{BDF414A9-AD71-4509-8168-DA67C2CC045C}" srcOrd="3" destOrd="0" presId="urn:microsoft.com/office/officeart/2005/8/layout/hierarchy2"/>
    <dgm:cxn modelId="{1E4D33BE-4116-43E5-9D2B-DE75F0F05F85}" type="presParOf" srcId="{BDF414A9-AD71-4509-8168-DA67C2CC045C}" destId="{83421A3E-CB22-4155-B0C4-3D9DB736DBDD}" srcOrd="0" destOrd="0" presId="urn:microsoft.com/office/officeart/2005/8/layout/hierarchy2"/>
    <dgm:cxn modelId="{263E22F7-0F5E-49B0-AEBE-1F4E588642F2}" type="presParOf" srcId="{BDF414A9-AD71-4509-8168-DA67C2CC045C}" destId="{A7EEF4B1-5E9B-49BB-8AF2-1A1C1FE0F03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1AC7BC-D526-404B-BA87-F972335021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E41F3E-5FBA-49D8-A59A-57AB0EB963E0}">
      <dgm:prSet phldrT="[Text]" custT="1"/>
      <dgm:spPr/>
      <dgm:t>
        <a:bodyPr/>
        <a:lstStyle/>
        <a:p>
          <a:r>
            <a:rPr lang="en-US" sz="2200" dirty="0" smtClean="0"/>
            <a:t>GPU-Integrated MPI</a:t>
          </a:r>
          <a:endParaRPr lang="en-US" sz="2200" dirty="0"/>
        </a:p>
      </dgm:t>
    </dgm:pt>
    <dgm:pt modelId="{C9268D6A-B684-493A-9CDF-2A00D8CFFE69}" type="parTrans" cxnId="{33190C72-EC38-4FC4-8708-C85E7266DC4C}">
      <dgm:prSet/>
      <dgm:spPr/>
      <dgm:t>
        <a:bodyPr/>
        <a:lstStyle/>
        <a:p>
          <a:endParaRPr lang="en-US" sz="2200"/>
        </a:p>
      </dgm:t>
    </dgm:pt>
    <dgm:pt modelId="{7A9B37B5-CFBE-47C1-91B1-7D60DBF14AE9}" type="sibTrans" cxnId="{33190C72-EC38-4FC4-8708-C85E7266DC4C}">
      <dgm:prSet/>
      <dgm:spPr/>
      <dgm:t>
        <a:bodyPr/>
        <a:lstStyle/>
        <a:p>
          <a:endParaRPr lang="en-US" sz="2200"/>
        </a:p>
      </dgm:t>
    </dgm:pt>
    <dgm:pt modelId="{9FA66E66-82E1-4933-B8FB-199471C88975}">
      <dgm:prSet phldrT="[Text]" custT="1"/>
      <dgm:spPr/>
      <dgm:t>
        <a:bodyPr/>
        <a:lstStyle/>
        <a:p>
          <a:r>
            <a:rPr lang="en-US" sz="2200" dirty="0" smtClean="0"/>
            <a:t>UVA-based </a:t>
          </a:r>
        </a:p>
        <a:p>
          <a:r>
            <a:rPr lang="en-US" sz="2200" dirty="0" smtClean="0"/>
            <a:t>(MVAPICH, Open MPI)</a:t>
          </a:r>
          <a:endParaRPr lang="en-US" sz="2200" dirty="0"/>
        </a:p>
      </dgm:t>
    </dgm:pt>
    <dgm:pt modelId="{C2745E50-D003-4765-8162-DC4F1F2B64D4}" type="parTrans" cxnId="{B4A3B4DA-347A-4837-9032-780B9CE1C5C3}">
      <dgm:prSet custT="1"/>
      <dgm:spPr/>
      <dgm:t>
        <a:bodyPr/>
        <a:lstStyle/>
        <a:p>
          <a:endParaRPr lang="en-US" sz="2200"/>
        </a:p>
      </dgm:t>
    </dgm:pt>
    <dgm:pt modelId="{6346421F-D8B6-4062-A6BC-B7947150F6FD}" type="sibTrans" cxnId="{B4A3B4DA-347A-4837-9032-780B9CE1C5C3}">
      <dgm:prSet/>
      <dgm:spPr/>
      <dgm:t>
        <a:bodyPr/>
        <a:lstStyle/>
        <a:p>
          <a:endParaRPr lang="en-US" sz="2200"/>
        </a:p>
      </dgm:t>
    </dgm:pt>
    <dgm:pt modelId="{BAFE5D58-3EF3-4F83-B2A7-8733F16B0ED6}">
      <dgm:prSet phldrT="[Text]" custT="1"/>
      <dgm:spPr/>
      <dgm:t>
        <a:bodyPr/>
        <a:lstStyle/>
        <a:p>
          <a:r>
            <a:rPr lang="en-US" sz="2200" dirty="0" smtClean="0"/>
            <a:t>Attribute-based (MPI-ACC)</a:t>
          </a:r>
          <a:endParaRPr lang="en-US" sz="2200" dirty="0"/>
        </a:p>
      </dgm:t>
    </dgm:pt>
    <dgm:pt modelId="{71E55DDD-1FDC-41B0-824F-9794598529D7}" type="parTrans" cxnId="{5CD409C7-C392-4456-BEF9-01DDB06BFF6A}">
      <dgm:prSet custT="1"/>
      <dgm:spPr/>
      <dgm:t>
        <a:bodyPr/>
        <a:lstStyle/>
        <a:p>
          <a:endParaRPr lang="en-US" sz="2200"/>
        </a:p>
      </dgm:t>
    </dgm:pt>
    <dgm:pt modelId="{F9E5494D-2B07-476C-868E-8217D8EBE717}" type="sibTrans" cxnId="{5CD409C7-C392-4456-BEF9-01DDB06BFF6A}">
      <dgm:prSet/>
      <dgm:spPr/>
      <dgm:t>
        <a:bodyPr/>
        <a:lstStyle/>
        <a:p>
          <a:endParaRPr lang="en-US" sz="2200"/>
        </a:p>
      </dgm:t>
    </dgm:pt>
    <dgm:pt modelId="{303E35C5-22A9-4602-A41B-3D0E9672B18C}" type="pres">
      <dgm:prSet presAssocID="{591AC7BC-D526-404B-BA87-F972335021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60DB6-1805-468D-ACA4-7C746972C0B6}" type="pres">
      <dgm:prSet presAssocID="{0DE41F3E-5FBA-49D8-A59A-57AB0EB963E0}" presName="root1" presStyleCnt="0"/>
      <dgm:spPr/>
    </dgm:pt>
    <dgm:pt modelId="{F53C7627-DB10-465C-BEA5-17FA637927E6}" type="pres">
      <dgm:prSet presAssocID="{0DE41F3E-5FBA-49D8-A59A-57AB0EB963E0}" presName="LevelOneTextNode" presStyleLbl="node0" presStyleIdx="0" presStyleCnt="1" custLinFactNeighborX="-48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95CDD-65C3-4146-83D6-5D9693396D10}" type="pres">
      <dgm:prSet presAssocID="{0DE41F3E-5FBA-49D8-A59A-57AB0EB963E0}" presName="level2hierChild" presStyleCnt="0"/>
      <dgm:spPr/>
    </dgm:pt>
    <dgm:pt modelId="{A5B78B23-4EE4-447C-A20A-4957EEC0C425}" type="pres">
      <dgm:prSet presAssocID="{C2745E50-D003-4765-8162-DC4F1F2B64D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D1843EE-83EC-4F78-9668-A259658EA6CB}" type="pres">
      <dgm:prSet presAssocID="{C2745E50-D003-4765-8162-DC4F1F2B64D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5496FC-0F86-42BC-B9F5-CEAF274783FE}" type="pres">
      <dgm:prSet presAssocID="{9FA66E66-82E1-4933-B8FB-199471C88975}" presName="root2" presStyleCnt="0"/>
      <dgm:spPr/>
    </dgm:pt>
    <dgm:pt modelId="{AA036B08-A8BA-4BA7-9C51-E45E0A5843FF}" type="pres">
      <dgm:prSet presAssocID="{9FA66E66-82E1-4933-B8FB-199471C88975}" presName="LevelTwoTextNode" presStyleLbl="node2" presStyleIdx="0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70B13E-89EE-4334-9242-82F68DB5A93E}" type="pres">
      <dgm:prSet presAssocID="{9FA66E66-82E1-4933-B8FB-199471C88975}" presName="level3hierChild" presStyleCnt="0"/>
      <dgm:spPr/>
    </dgm:pt>
    <dgm:pt modelId="{094F94A5-B241-48DD-8F19-53E51E1CDBA1}" type="pres">
      <dgm:prSet presAssocID="{71E55DDD-1FDC-41B0-824F-9794598529D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068889A-58A1-4F41-8971-E0EC20804D07}" type="pres">
      <dgm:prSet presAssocID="{71E55DDD-1FDC-41B0-824F-9794598529D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0162BD6-7FDE-4CC5-B983-C201296DBED1}" type="pres">
      <dgm:prSet presAssocID="{BAFE5D58-3EF3-4F83-B2A7-8733F16B0ED6}" presName="root2" presStyleCnt="0"/>
      <dgm:spPr/>
    </dgm:pt>
    <dgm:pt modelId="{620C3A7E-0FBB-462F-9C6E-071954248BEE}" type="pres">
      <dgm:prSet presAssocID="{BAFE5D58-3EF3-4F83-B2A7-8733F16B0ED6}" presName="LevelTwoTextNode" presStyleLbl="node2" presStyleIdx="1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2D157-5EFC-40EE-A3DB-4329BE240383}" type="pres">
      <dgm:prSet presAssocID="{BAFE5D58-3EF3-4F83-B2A7-8733F16B0ED6}" presName="level3hierChild" presStyleCnt="0"/>
      <dgm:spPr/>
    </dgm:pt>
  </dgm:ptLst>
  <dgm:cxnLst>
    <dgm:cxn modelId="{E3730D11-E0B5-4692-853A-F6E9EE2ECE0A}" type="presOf" srcId="{591AC7BC-D526-404B-BA87-F97233502153}" destId="{303E35C5-22A9-4602-A41B-3D0E9672B18C}" srcOrd="0" destOrd="0" presId="urn:microsoft.com/office/officeart/2005/8/layout/hierarchy2"/>
    <dgm:cxn modelId="{B4A3B4DA-347A-4837-9032-780B9CE1C5C3}" srcId="{0DE41F3E-5FBA-49D8-A59A-57AB0EB963E0}" destId="{9FA66E66-82E1-4933-B8FB-199471C88975}" srcOrd="0" destOrd="0" parTransId="{C2745E50-D003-4765-8162-DC4F1F2B64D4}" sibTransId="{6346421F-D8B6-4062-A6BC-B7947150F6FD}"/>
    <dgm:cxn modelId="{B97BC191-B270-4FB3-92FC-488E425FA7CE}" type="presOf" srcId="{C2745E50-D003-4765-8162-DC4F1F2B64D4}" destId="{ED1843EE-83EC-4F78-9668-A259658EA6CB}" srcOrd="1" destOrd="0" presId="urn:microsoft.com/office/officeart/2005/8/layout/hierarchy2"/>
    <dgm:cxn modelId="{FAA688A5-0C30-471C-AD8E-AF0E78584C8D}" type="presOf" srcId="{9FA66E66-82E1-4933-B8FB-199471C88975}" destId="{AA036B08-A8BA-4BA7-9C51-E45E0A5843FF}" srcOrd="0" destOrd="0" presId="urn:microsoft.com/office/officeart/2005/8/layout/hierarchy2"/>
    <dgm:cxn modelId="{E8EA1DE2-C513-4150-A405-4848F697C8B4}" type="presOf" srcId="{0DE41F3E-5FBA-49D8-A59A-57AB0EB963E0}" destId="{F53C7627-DB10-465C-BEA5-17FA637927E6}" srcOrd="0" destOrd="0" presId="urn:microsoft.com/office/officeart/2005/8/layout/hierarchy2"/>
    <dgm:cxn modelId="{9AF6329E-61BA-4B26-A777-47BAA69770F1}" type="presOf" srcId="{71E55DDD-1FDC-41B0-824F-9794598529D7}" destId="{094F94A5-B241-48DD-8F19-53E51E1CDBA1}" srcOrd="0" destOrd="0" presId="urn:microsoft.com/office/officeart/2005/8/layout/hierarchy2"/>
    <dgm:cxn modelId="{4538BD2E-117A-4164-978C-1F368F5AF5B3}" type="presOf" srcId="{C2745E50-D003-4765-8162-DC4F1F2B64D4}" destId="{A5B78B23-4EE4-447C-A20A-4957EEC0C425}" srcOrd="0" destOrd="0" presId="urn:microsoft.com/office/officeart/2005/8/layout/hierarchy2"/>
    <dgm:cxn modelId="{5CD409C7-C392-4456-BEF9-01DDB06BFF6A}" srcId="{0DE41F3E-5FBA-49D8-A59A-57AB0EB963E0}" destId="{BAFE5D58-3EF3-4F83-B2A7-8733F16B0ED6}" srcOrd="1" destOrd="0" parTransId="{71E55DDD-1FDC-41B0-824F-9794598529D7}" sibTransId="{F9E5494D-2B07-476C-868E-8217D8EBE717}"/>
    <dgm:cxn modelId="{0BF6F695-C0DA-4E46-AD64-BE6FE188FD5E}" type="presOf" srcId="{BAFE5D58-3EF3-4F83-B2A7-8733F16B0ED6}" destId="{620C3A7E-0FBB-462F-9C6E-071954248BEE}" srcOrd="0" destOrd="0" presId="urn:microsoft.com/office/officeart/2005/8/layout/hierarchy2"/>
    <dgm:cxn modelId="{55427CE5-902D-48F1-B95C-C641F5BD8B0E}" type="presOf" srcId="{71E55DDD-1FDC-41B0-824F-9794598529D7}" destId="{C068889A-58A1-4F41-8971-E0EC20804D07}" srcOrd="1" destOrd="0" presId="urn:microsoft.com/office/officeart/2005/8/layout/hierarchy2"/>
    <dgm:cxn modelId="{33190C72-EC38-4FC4-8708-C85E7266DC4C}" srcId="{591AC7BC-D526-404B-BA87-F97233502153}" destId="{0DE41F3E-5FBA-49D8-A59A-57AB0EB963E0}" srcOrd="0" destOrd="0" parTransId="{C9268D6A-B684-493A-9CDF-2A00D8CFFE69}" sibTransId="{7A9B37B5-CFBE-47C1-91B1-7D60DBF14AE9}"/>
    <dgm:cxn modelId="{196683B3-B90A-4E3E-A937-B0CDD9684C0D}" type="presParOf" srcId="{303E35C5-22A9-4602-A41B-3D0E9672B18C}" destId="{83F60DB6-1805-468D-ACA4-7C746972C0B6}" srcOrd="0" destOrd="0" presId="urn:microsoft.com/office/officeart/2005/8/layout/hierarchy2"/>
    <dgm:cxn modelId="{1AED9950-5346-4B2D-85B4-35EDE9C0F554}" type="presParOf" srcId="{83F60DB6-1805-468D-ACA4-7C746972C0B6}" destId="{F53C7627-DB10-465C-BEA5-17FA637927E6}" srcOrd="0" destOrd="0" presId="urn:microsoft.com/office/officeart/2005/8/layout/hierarchy2"/>
    <dgm:cxn modelId="{504BB058-CAEE-4043-9274-9708EA74CB61}" type="presParOf" srcId="{83F60DB6-1805-468D-ACA4-7C746972C0B6}" destId="{B7295CDD-65C3-4146-83D6-5D9693396D10}" srcOrd="1" destOrd="0" presId="urn:microsoft.com/office/officeart/2005/8/layout/hierarchy2"/>
    <dgm:cxn modelId="{8B0C9BE2-E4C1-4B88-BB13-2E0951E159C3}" type="presParOf" srcId="{B7295CDD-65C3-4146-83D6-5D9693396D10}" destId="{A5B78B23-4EE4-447C-A20A-4957EEC0C425}" srcOrd="0" destOrd="0" presId="urn:microsoft.com/office/officeart/2005/8/layout/hierarchy2"/>
    <dgm:cxn modelId="{081319D0-B4F0-4008-B7C2-5284325A897D}" type="presParOf" srcId="{A5B78B23-4EE4-447C-A20A-4957EEC0C425}" destId="{ED1843EE-83EC-4F78-9668-A259658EA6CB}" srcOrd="0" destOrd="0" presId="urn:microsoft.com/office/officeart/2005/8/layout/hierarchy2"/>
    <dgm:cxn modelId="{E9615E16-53BC-463D-9766-B528D416656A}" type="presParOf" srcId="{B7295CDD-65C3-4146-83D6-5D9693396D10}" destId="{B45496FC-0F86-42BC-B9F5-CEAF274783FE}" srcOrd="1" destOrd="0" presId="urn:microsoft.com/office/officeart/2005/8/layout/hierarchy2"/>
    <dgm:cxn modelId="{53AB4C87-1840-407D-AA44-1DD965E83E09}" type="presParOf" srcId="{B45496FC-0F86-42BC-B9F5-CEAF274783FE}" destId="{AA036B08-A8BA-4BA7-9C51-E45E0A5843FF}" srcOrd="0" destOrd="0" presId="urn:microsoft.com/office/officeart/2005/8/layout/hierarchy2"/>
    <dgm:cxn modelId="{1B1F1A12-99E6-4C31-A21B-C8B0E5E184DC}" type="presParOf" srcId="{B45496FC-0F86-42BC-B9F5-CEAF274783FE}" destId="{7C70B13E-89EE-4334-9242-82F68DB5A93E}" srcOrd="1" destOrd="0" presId="urn:microsoft.com/office/officeart/2005/8/layout/hierarchy2"/>
    <dgm:cxn modelId="{FD80E196-57BD-4D6C-B604-CF1C173622D3}" type="presParOf" srcId="{B7295CDD-65C3-4146-83D6-5D9693396D10}" destId="{094F94A5-B241-48DD-8F19-53E51E1CDBA1}" srcOrd="2" destOrd="0" presId="urn:microsoft.com/office/officeart/2005/8/layout/hierarchy2"/>
    <dgm:cxn modelId="{4414C2E4-94DF-4E49-87FA-E97CA91B4F98}" type="presParOf" srcId="{094F94A5-B241-48DD-8F19-53E51E1CDBA1}" destId="{C068889A-58A1-4F41-8971-E0EC20804D07}" srcOrd="0" destOrd="0" presId="urn:microsoft.com/office/officeart/2005/8/layout/hierarchy2"/>
    <dgm:cxn modelId="{26EFCB8C-8CF0-49BD-9234-138B9D6894C2}" type="presParOf" srcId="{B7295CDD-65C3-4146-83D6-5D9693396D10}" destId="{A0162BD6-7FDE-4CC5-B983-C201296DBED1}" srcOrd="3" destOrd="0" presId="urn:microsoft.com/office/officeart/2005/8/layout/hierarchy2"/>
    <dgm:cxn modelId="{5306D7A7-6A20-4525-83A7-2098F4CDB771}" type="presParOf" srcId="{A0162BD6-7FDE-4CC5-B983-C201296DBED1}" destId="{620C3A7E-0FBB-462F-9C6E-071954248BEE}" srcOrd="0" destOrd="0" presId="urn:microsoft.com/office/officeart/2005/8/layout/hierarchy2"/>
    <dgm:cxn modelId="{C168E90A-8ECD-44C7-BABC-7D7425244359}" type="presParOf" srcId="{A0162BD6-7FDE-4CC5-B983-C201296DBED1}" destId="{8E22D157-5EFC-40EE-A3DB-4329BE2403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AC7BC-D526-404B-BA87-F9723350215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E41F3E-5FBA-49D8-A59A-57AB0EB963E0}">
      <dgm:prSet phldrT="[Text]" custT="1"/>
      <dgm:spPr/>
      <dgm:t>
        <a:bodyPr/>
        <a:lstStyle/>
        <a:p>
          <a:r>
            <a:rPr lang="en-US" sz="1600" dirty="0" smtClean="0"/>
            <a:t>GPU-Integrated MPI</a:t>
          </a:r>
          <a:endParaRPr lang="en-US" sz="1600" dirty="0"/>
        </a:p>
      </dgm:t>
    </dgm:pt>
    <dgm:pt modelId="{C9268D6A-B684-493A-9CDF-2A00D8CFFE69}" type="parTrans" cxnId="{33190C72-EC38-4FC4-8708-C85E7266DC4C}">
      <dgm:prSet/>
      <dgm:spPr/>
      <dgm:t>
        <a:bodyPr/>
        <a:lstStyle/>
        <a:p>
          <a:endParaRPr lang="en-US" sz="1600"/>
        </a:p>
      </dgm:t>
    </dgm:pt>
    <dgm:pt modelId="{7A9B37B5-CFBE-47C1-91B1-7D60DBF14AE9}" type="sibTrans" cxnId="{33190C72-EC38-4FC4-8708-C85E7266DC4C}">
      <dgm:prSet/>
      <dgm:spPr/>
      <dgm:t>
        <a:bodyPr/>
        <a:lstStyle/>
        <a:p>
          <a:endParaRPr lang="en-US" sz="1600"/>
        </a:p>
      </dgm:t>
    </dgm:pt>
    <dgm:pt modelId="{9FA66E66-82E1-4933-B8FB-199471C88975}">
      <dgm:prSet phldrT="[Text]" custT="1"/>
      <dgm:spPr/>
      <dgm:t>
        <a:bodyPr/>
        <a:lstStyle/>
        <a:p>
          <a:r>
            <a:rPr lang="en-US" sz="1600" dirty="0" smtClean="0"/>
            <a:t>UVA-based</a:t>
          </a:r>
          <a:endParaRPr lang="en-US" sz="1600" dirty="0"/>
        </a:p>
      </dgm:t>
    </dgm:pt>
    <dgm:pt modelId="{C2745E50-D003-4765-8162-DC4F1F2B64D4}" type="parTrans" cxnId="{B4A3B4DA-347A-4837-9032-780B9CE1C5C3}">
      <dgm:prSet custT="1"/>
      <dgm:spPr/>
      <dgm:t>
        <a:bodyPr/>
        <a:lstStyle/>
        <a:p>
          <a:endParaRPr lang="en-US" sz="1600"/>
        </a:p>
      </dgm:t>
    </dgm:pt>
    <dgm:pt modelId="{6346421F-D8B6-4062-A6BC-B7947150F6FD}" type="sibTrans" cxnId="{B4A3B4DA-347A-4837-9032-780B9CE1C5C3}">
      <dgm:prSet/>
      <dgm:spPr/>
      <dgm:t>
        <a:bodyPr/>
        <a:lstStyle/>
        <a:p>
          <a:endParaRPr lang="en-US" sz="1600"/>
        </a:p>
      </dgm:t>
    </dgm:pt>
    <dgm:pt modelId="{C95490C2-292F-4D0F-BFD2-074E5FBFC5BA}">
      <dgm:prSet phldrT="[Text]" custT="1"/>
      <dgm:spPr/>
      <dgm:t>
        <a:bodyPr/>
        <a:lstStyle/>
        <a:p>
          <a:r>
            <a:rPr lang="en-US" sz="1600" dirty="0" smtClean="0"/>
            <a:t>Explicit Synchronization</a:t>
          </a:r>
          <a:endParaRPr lang="en-US" sz="1600" dirty="0"/>
        </a:p>
      </dgm:t>
    </dgm:pt>
    <dgm:pt modelId="{0B1A285C-85C2-4AE7-9CEB-C77E417C1188}" type="parTrans" cxnId="{33268EC4-C858-4B8E-89C2-D16E3039B3F0}">
      <dgm:prSet custT="1"/>
      <dgm:spPr/>
      <dgm:t>
        <a:bodyPr/>
        <a:lstStyle/>
        <a:p>
          <a:endParaRPr lang="en-US" sz="1600"/>
        </a:p>
      </dgm:t>
    </dgm:pt>
    <dgm:pt modelId="{1916F109-258A-499F-9285-921319AF5849}" type="sibTrans" cxnId="{33268EC4-C858-4B8E-89C2-D16E3039B3F0}">
      <dgm:prSet/>
      <dgm:spPr/>
      <dgm:t>
        <a:bodyPr/>
        <a:lstStyle/>
        <a:p>
          <a:endParaRPr lang="en-US" sz="1600"/>
        </a:p>
      </dgm:t>
    </dgm:pt>
    <dgm:pt modelId="{808C0999-0792-44B0-AEF6-8069ADD272F2}">
      <dgm:prSet phldrT="[Text]" custT="1"/>
      <dgm:spPr/>
      <dgm:t>
        <a:bodyPr/>
        <a:lstStyle/>
        <a:p>
          <a:r>
            <a:rPr lang="en-US" sz="1600" dirty="0" smtClean="0"/>
            <a:t>Issue-order Progress (Poor performance)</a:t>
          </a:r>
          <a:endParaRPr lang="en-US" sz="1600" dirty="0"/>
        </a:p>
      </dgm:t>
    </dgm:pt>
    <dgm:pt modelId="{045C516E-6E95-4A3F-A6A6-39B11C589649}" type="parTrans" cxnId="{AC1C5480-0989-4A78-9F8D-4B2757019EB9}">
      <dgm:prSet custT="1"/>
      <dgm:spPr/>
      <dgm:t>
        <a:bodyPr/>
        <a:lstStyle/>
        <a:p>
          <a:endParaRPr lang="en-US" sz="1600"/>
        </a:p>
      </dgm:t>
    </dgm:pt>
    <dgm:pt modelId="{54E412FF-3F22-436E-B036-4E2AE3EC441D}" type="sibTrans" cxnId="{AC1C5480-0989-4A78-9F8D-4B2757019EB9}">
      <dgm:prSet/>
      <dgm:spPr/>
      <dgm:t>
        <a:bodyPr/>
        <a:lstStyle/>
        <a:p>
          <a:endParaRPr lang="en-US" sz="1600"/>
        </a:p>
      </dgm:t>
    </dgm:pt>
    <dgm:pt modelId="{BAFE5D58-3EF3-4F83-B2A7-8733F16B0ED6}">
      <dgm:prSet phldrT="[Text]" custT="1"/>
      <dgm:spPr/>
      <dgm:t>
        <a:bodyPr/>
        <a:lstStyle/>
        <a:p>
          <a:r>
            <a:rPr lang="en-US" sz="1600" dirty="0" smtClean="0"/>
            <a:t>Attribute-based</a:t>
          </a:r>
          <a:endParaRPr lang="en-US" sz="1600" dirty="0"/>
        </a:p>
      </dgm:t>
    </dgm:pt>
    <dgm:pt modelId="{71E55DDD-1FDC-41B0-824F-9794598529D7}" type="parTrans" cxnId="{5CD409C7-C392-4456-BEF9-01DDB06BFF6A}">
      <dgm:prSet custT="1"/>
      <dgm:spPr/>
      <dgm:t>
        <a:bodyPr/>
        <a:lstStyle/>
        <a:p>
          <a:endParaRPr lang="en-US" sz="1600"/>
        </a:p>
      </dgm:t>
    </dgm:pt>
    <dgm:pt modelId="{F9E5494D-2B07-476C-868E-8217D8EBE717}" type="sibTrans" cxnId="{5CD409C7-C392-4456-BEF9-01DDB06BFF6A}">
      <dgm:prSet/>
      <dgm:spPr/>
      <dgm:t>
        <a:bodyPr/>
        <a:lstStyle/>
        <a:p>
          <a:endParaRPr lang="en-US" sz="1600"/>
        </a:p>
      </dgm:t>
    </dgm:pt>
    <dgm:pt modelId="{A69F19BD-869F-418D-BAEF-5445C6C047EA}">
      <dgm:prSet phldrT="[Text]" custT="1"/>
      <dgm:spPr/>
      <dgm:t>
        <a:bodyPr/>
        <a:lstStyle/>
        <a:p>
          <a:r>
            <a:rPr lang="en-US" sz="1600" dirty="0" smtClean="0"/>
            <a:t>Implicit Synchronization</a:t>
          </a:r>
          <a:endParaRPr lang="en-US" sz="1600" dirty="0"/>
        </a:p>
      </dgm:t>
    </dgm:pt>
    <dgm:pt modelId="{A2FE5F12-47A4-4468-857A-0E362FFC990F}" type="parTrans" cxnId="{6E8F7BB8-8A3C-4154-8BC1-EAA438398689}">
      <dgm:prSet custT="1"/>
      <dgm:spPr/>
      <dgm:t>
        <a:bodyPr/>
        <a:lstStyle/>
        <a:p>
          <a:endParaRPr lang="en-US" sz="1600"/>
        </a:p>
      </dgm:t>
    </dgm:pt>
    <dgm:pt modelId="{6F9EAFBC-EB6C-4291-8C12-6116F0DD0BC8}" type="sibTrans" cxnId="{6E8F7BB8-8A3C-4154-8BC1-EAA438398689}">
      <dgm:prSet/>
      <dgm:spPr/>
      <dgm:t>
        <a:bodyPr/>
        <a:lstStyle/>
        <a:p>
          <a:endParaRPr lang="en-US" sz="1600"/>
        </a:p>
      </dgm:t>
    </dgm:pt>
    <dgm:pt modelId="{43519622-AAA7-4B43-98C4-C8F6AF0494C9}">
      <dgm:prSet phldrT="[Text]" custT="1"/>
      <dgm:spPr/>
      <dgm:t>
        <a:bodyPr/>
        <a:lstStyle/>
        <a:p>
          <a:r>
            <a:rPr lang="en-US" sz="1600" dirty="0" smtClean="0"/>
            <a:t>Completion-order Progress (Poor Programmability)</a:t>
          </a:r>
          <a:endParaRPr lang="en-US" sz="1600" dirty="0"/>
        </a:p>
      </dgm:t>
    </dgm:pt>
    <dgm:pt modelId="{999AA5C1-B5A4-4657-9A0B-4B10DA7B14D8}" type="parTrans" cxnId="{DE641194-0DF9-4D78-81EA-63C339D7F5F3}">
      <dgm:prSet custT="1"/>
      <dgm:spPr/>
      <dgm:t>
        <a:bodyPr/>
        <a:lstStyle/>
        <a:p>
          <a:endParaRPr lang="en-US" sz="1600"/>
        </a:p>
      </dgm:t>
    </dgm:pt>
    <dgm:pt modelId="{2FD0A5F0-EAF8-4A56-97F0-88FA4790E00E}" type="sibTrans" cxnId="{DE641194-0DF9-4D78-81EA-63C339D7F5F3}">
      <dgm:prSet/>
      <dgm:spPr/>
      <dgm:t>
        <a:bodyPr/>
        <a:lstStyle/>
        <a:p>
          <a:endParaRPr lang="en-US" sz="1600"/>
        </a:p>
      </dgm:t>
    </dgm:pt>
    <dgm:pt modelId="{9BF4FC5B-2680-4E57-97BA-B9F2622A7ED3}">
      <dgm:prSet phldrT="[Text]" custT="1"/>
      <dgm:spPr/>
      <dgm:t>
        <a:bodyPr/>
        <a:lstStyle/>
        <a:p>
          <a:r>
            <a:rPr lang="en-US" sz="1600" dirty="0" smtClean="0"/>
            <a:t>Completion-order Progress</a:t>
          </a:r>
        </a:p>
        <a:p>
          <a:r>
            <a:rPr lang="en-US" sz="1600" dirty="0" smtClean="0"/>
            <a:t>(Good Performance and Programmability)</a:t>
          </a:r>
        </a:p>
      </dgm:t>
    </dgm:pt>
    <dgm:pt modelId="{77AFCC38-5883-4743-BFB2-52469C6E434C}" type="parTrans" cxnId="{EE7C3348-8059-4206-95E6-6C61F7E7348D}">
      <dgm:prSet custT="1"/>
      <dgm:spPr/>
      <dgm:t>
        <a:bodyPr/>
        <a:lstStyle/>
        <a:p>
          <a:endParaRPr lang="en-US" sz="1600"/>
        </a:p>
      </dgm:t>
    </dgm:pt>
    <dgm:pt modelId="{0EEE5A21-4286-411B-833E-0F893A4B0C18}" type="sibTrans" cxnId="{EE7C3348-8059-4206-95E6-6C61F7E7348D}">
      <dgm:prSet/>
      <dgm:spPr/>
      <dgm:t>
        <a:bodyPr/>
        <a:lstStyle/>
        <a:p>
          <a:endParaRPr lang="en-US" sz="1600"/>
        </a:p>
      </dgm:t>
    </dgm:pt>
    <dgm:pt modelId="{303E35C5-22A9-4602-A41B-3D0E9672B18C}" type="pres">
      <dgm:prSet presAssocID="{591AC7BC-D526-404B-BA87-F972335021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F60DB6-1805-468D-ACA4-7C746972C0B6}" type="pres">
      <dgm:prSet presAssocID="{0DE41F3E-5FBA-49D8-A59A-57AB0EB963E0}" presName="root1" presStyleCnt="0"/>
      <dgm:spPr/>
    </dgm:pt>
    <dgm:pt modelId="{F53C7627-DB10-465C-BEA5-17FA637927E6}" type="pres">
      <dgm:prSet presAssocID="{0DE41F3E-5FBA-49D8-A59A-57AB0EB963E0}" presName="LevelOneTextNode" presStyleLbl="node0" presStyleIdx="0" presStyleCnt="1" custLinFactNeighborX="-48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95CDD-65C3-4146-83D6-5D9693396D10}" type="pres">
      <dgm:prSet presAssocID="{0DE41F3E-5FBA-49D8-A59A-57AB0EB963E0}" presName="level2hierChild" presStyleCnt="0"/>
      <dgm:spPr/>
    </dgm:pt>
    <dgm:pt modelId="{A5B78B23-4EE4-447C-A20A-4957EEC0C425}" type="pres">
      <dgm:prSet presAssocID="{C2745E50-D003-4765-8162-DC4F1F2B64D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D1843EE-83EC-4F78-9668-A259658EA6CB}" type="pres">
      <dgm:prSet presAssocID="{C2745E50-D003-4765-8162-DC4F1F2B64D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45496FC-0F86-42BC-B9F5-CEAF274783FE}" type="pres">
      <dgm:prSet presAssocID="{9FA66E66-82E1-4933-B8FB-199471C88975}" presName="root2" presStyleCnt="0"/>
      <dgm:spPr/>
    </dgm:pt>
    <dgm:pt modelId="{AA036B08-A8BA-4BA7-9C51-E45E0A5843FF}" type="pres">
      <dgm:prSet presAssocID="{9FA66E66-82E1-4933-B8FB-199471C88975}" presName="LevelTwoTextNode" presStyleLbl="node2" presStyleIdx="0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70B13E-89EE-4334-9242-82F68DB5A93E}" type="pres">
      <dgm:prSet presAssocID="{9FA66E66-82E1-4933-B8FB-199471C88975}" presName="level3hierChild" presStyleCnt="0"/>
      <dgm:spPr/>
    </dgm:pt>
    <dgm:pt modelId="{48B663B2-A9E2-4A37-A12C-365C656EB18F}" type="pres">
      <dgm:prSet presAssocID="{0B1A285C-85C2-4AE7-9CEB-C77E417C1188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D6D1FAA9-E9F3-4F64-A45E-36FFA3915152}" type="pres">
      <dgm:prSet presAssocID="{0B1A285C-85C2-4AE7-9CEB-C77E417C1188}" presName="connTx" presStyleLbl="parChTrans1D3" presStyleIdx="0" presStyleCnt="5"/>
      <dgm:spPr/>
      <dgm:t>
        <a:bodyPr/>
        <a:lstStyle/>
        <a:p>
          <a:endParaRPr lang="en-US"/>
        </a:p>
      </dgm:t>
    </dgm:pt>
    <dgm:pt modelId="{7494150C-F8F4-481C-8761-0396876ABE81}" type="pres">
      <dgm:prSet presAssocID="{C95490C2-292F-4D0F-BFD2-074E5FBFC5BA}" presName="root2" presStyleCnt="0"/>
      <dgm:spPr/>
    </dgm:pt>
    <dgm:pt modelId="{3627BCCC-4EE9-444A-A608-65A252106BED}" type="pres">
      <dgm:prSet presAssocID="{C95490C2-292F-4D0F-BFD2-074E5FBFC5BA}" presName="LevelTwoTextNode" presStyleLbl="node3" presStyleIdx="0" presStyleCnt="5" custLinFactNeighborX="35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0F36E4-74AD-4298-98A6-029E6B6459EC}" type="pres">
      <dgm:prSet presAssocID="{C95490C2-292F-4D0F-BFD2-074E5FBFC5BA}" presName="level3hierChild" presStyleCnt="0"/>
      <dgm:spPr/>
    </dgm:pt>
    <dgm:pt modelId="{1658FCBC-439F-41BC-AA7D-60BB64C69D5E}" type="pres">
      <dgm:prSet presAssocID="{045C516E-6E95-4A3F-A6A6-39B11C58964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B4880E95-02C0-4130-95F2-C81617ABDEA3}" type="pres">
      <dgm:prSet presAssocID="{045C516E-6E95-4A3F-A6A6-39B11C58964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E2A7CB-6B88-4840-BE9B-0DC327A7ECFB}" type="pres">
      <dgm:prSet presAssocID="{808C0999-0792-44B0-AEF6-8069ADD272F2}" presName="root2" presStyleCnt="0"/>
      <dgm:spPr/>
    </dgm:pt>
    <dgm:pt modelId="{14BB69CB-56A2-4079-AA04-E052C442F3B1}" type="pres">
      <dgm:prSet presAssocID="{808C0999-0792-44B0-AEF6-8069ADD272F2}" presName="LevelTwoTextNode" presStyleLbl="node3" presStyleIdx="1" presStyleCnt="5" custLinFactNeighborX="35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833F1-27B3-4DA4-A25D-187985AD608B}" type="pres">
      <dgm:prSet presAssocID="{808C0999-0792-44B0-AEF6-8069ADD272F2}" presName="level3hierChild" presStyleCnt="0"/>
      <dgm:spPr/>
    </dgm:pt>
    <dgm:pt modelId="{FFD6261E-72B7-4B85-B2EE-F0349874D092}" type="pres">
      <dgm:prSet presAssocID="{999AA5C1-B5A4-4657-9A0B-4B10DA7B14D8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57EF89B0-9FA0-4387-8217-39429C6C8658}" type="pres">
      <dgm:prSet presAssocID="{999AA5C1-B5A4-4657-9A0B-4B10DA7B14D8}" presName="connTx" presStyleLbl="parChTrans1D3" presStyleIdx="2" presStyleCnt="5"/>
      <dgm:spPr/>
      <dgm:t>
        <a:bodyPr/>
        <a:lstStyle/>
        <a:p>
          <a:endParaRPr lang="en-US"/>
        </a:p>
      </dgm:t>
    </dgm:pt>
    <dgm:pt modelId="{9381BD15-8602-42A4-9D67-58BE560FF549}" type="pres">
      <dgm:prSet presAssocID="{43519622-AAA7-4B43-98C4-C8F6AF0494C9}" presName="root2" presStyleCnt="0"/>
      <dgm:spPr/>
    </dgm:pt>
    <dgm:pt modelId="{6DB04058-D985-45EA-B88D-3F877AC208D7}" type="pres">
      <dgm:prSet presAssocID="{43519622-AAA7-4B43-98C4-C8F6AF0494C9}" presName="LevelTwoTextNode" presStyleLbl="node3" presStyleIdx="2" presStyleCnt="5" custLinFactNeighborX="35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F2D0-EDFC-46D0-BC69-0A4F5EC4731A}" type="pres">
      <dgm:prSet presAssocID="{43519622-AAA7-4B43-98C4-C8F6AF0494C9}" presName="level3hierChild" presStyleCnt="0"/>
      <dgm:spPr/>
    </dgm:pt>
    <dgm:pt modelId="{094F94A5-B241-48DD-8F19-53E51E1CDBA1}" type="pres">
      <dgm:prSet presAssocID="{71E55DDD-1FDC-41B0-824F-9794598529D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068889A-58A1-4F41-8971-E0EC20804D07}" type="pres">
      <dgm:prSet presAssocID="{71E55DDD-1FDC-41B0-824F-9794598529D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0162BD6-7FDE-4CC5-B983-C201296DBED1}" type="pres">
      <dgm:prSet presAssocID="{BAFE5D58-3EF3-4F83-B2A7-8733F16B0ED6}" presName="root2" presStyleCnt="0"/>
      <dgm:spPr/>
    </dgm:pt>
    <dgm:pt modelId="{620C3A7E-0FBB-462F-9C6E-071954248BEE}" type="pres">
      <dgm:prSet presAssocID="{BAFE5D58-3EF3-4F83-B2A7-8733F16B0ED6}" presName="LevelTwoTextNode" presStyleLbl="node2" presStyleIdx="1" presStyleCnt="2" custLinFactNeighborX="-4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2D157-5EFC-40EE-A3DB-4329BE240383}" type="pres">
      <dgm:prSet presAssocID="{BAFE5D58-3EF3-4F83-B2A7-8733F16B0ED6}" presName="level3hierChild" presStyleCnt="0"/>
      <dgm:spPr/>
    </dgm:pt>
    <dgm:pt modelId="{8BA004D8-574E-4913-B29B-FFE613C30CA4}" type="pres">
      <dgm:prSet presAssocID="{A2FE5F12-47A4-4468-857A-0E362FFC990F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44E021A-2DAE-4FF4-A3EF-08998DDF9A3F}" type="pres">
      <dgm:prSet presAssocID="{A2FE5F12-47A4-4468-857A-0E362FFC990F}" presName="connTx" presStyleLbl="parChTrans1D3" presStyleIdx="3" presStyleCnt="5"/>
      <dgm:spPr/>
      <dgm:t>
        <a:bodyPr/>
        <a:lstStyle/>
        <a:p>
          <a:endParaRPr lang="en-US"/>
        </a:p>
      </dgm:t>
    </dgm:pt>
    <dgm:pt modelId="{957F590B-482B-4471-8B19-5600FFE30DCC}" type="pres">
      <dgm:prSet presAssocID="{A69F19BD-869F-418D-BAEF-5445C6C047EA}" presName="root2" presStyleCnt="0"/>
      <dgm:spPr/>
    </dgm:pt>
    <dgm:pt modelId="{0A6AA885-115E-440A-9F28-B726AF69A1EC}" type="pres">
      <dgm:prSet presAssocID="{A69F19BD-869F-418D-BAEF-5445C6C047EA}" presName="LevelTwoTextNode" presStyleLbl="node3" presStyleIdx="3" presStyleCnt="5" custLinFactNeighborX="35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2274C-1A11-4AFF-9189-0FE5CE5F4896}" type="pres">
      <dgm:prSet presAssocID="{A69F19BD-869F-418D-BAEF-5445C6C047EA}" presName="level3hierChild" presStyleCnt="0"/>
      <dgm:spPr/>
    </dgm:pt>
    <dgm:pt modelId="{0E5C7DA3-510C-48D4-BED2-5D35581C74C6}" type="pres">
      <dgm:prSet presAssocID="{77AFCC38-5883-4743-BFB2-52469C6E434C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F8E6B59-7BAE-4F64-9C51-0EBAF073F02D}" type="pres">
      <dgm:prSet presAssocID="{77AFCC38-5883-4743-BFB2-52469C6E434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C58F2565-4E64-4120-9566-958D59CE9147}" type="pres">
      <dgm:prSet presAssocID="{9BF4FC5B-2680-4E57-97BA-B9F2622A7ED3}" presName="root2" presStyleCnt="0"/>
      <dgm:spPr/>
    </dgm:pt>
    <dgm:pt modelId="{826C7C51-2686-46D1-8740-F9637A8B4052}" type="pres">
      <dgm:prSet presAssocID="{9BF4FC5B-2680-4E57-97BA-B9F2622A7ED3}" presName="LevelTwoTextNode" presStyleLbl="node3" presStyleIdx="4" presStyleCnt="5" custLinFactNeighborX="35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068C7-E0C0-41F0-8933-0EE92EA83F1A}" type="pres">
      <dgm:prSet presAssocID="{9BF4FC5B-2680-4E57-97BA-B9F2622A7ED3}" presName="level3hierChild" presStyleCnt="0"/>
      <dgm:spPr/>
    </dgm:pt>
  </dgm:ptLst>
  <dgm:cxnLst>
    <dgm:cxn modelId="{33268EC4-C858-4B8E-89C2-D16E3039B3F0}" srcId="{9FA66E66-82E1-4933-B8FB-199471C88975}" destId="{C95490C2-292F-4D0F-BFD2-074E5FBFC5BA}" srcOrd="0" destOrd="0" parTransId="{0B1A285C-85C2-4AE7-9CEB-C77E417C1188}" sibTransId="{1916F109-258A-499F-9285-921319AF5849}"/>
    <dgm:cxn modelId="{747B732C-2426-46C8-ABB3-919AAB0D49B9}" type="presOf" srcId="{77AFCC38-5883-4743-BFB2-52469C6E434C}" destId="{0E5C7DA3-510C-48D4-BED2-5D35581C74C6}" srcOrd="0" destOrd="0" presId="urn:microsoft.com/office/officeart/2005/8/layout/hierarchy2"/>
    <dgm:cxn modelId="{20BA89BB-4C04-47FB-9577-781D21DEE347}" type="presOf" srcId="{43519622-AAA7-4B43-98C4-C8F6AF0494C9}" destId="{6DB04058-D985-45EA-B88D-3F877AC208D7}" srcOrd="0" destOrd="0" presId="urn:microsoft.com/office/officeart/2005/8/layout/hierarchy2"/>
    <dgm:cxn modelId="{8F4677A6-0210-49C1-BF7F-E72CDD43C919}" type="presOf" srcId="{77AFCC38-5883-4743-BFB2-52469C6E434C}" destId="{BF8E6B59-7BAE-4F64-9C51-0EBAF073F02D}" srcOrd="1" destOrd="0" presId="urn:microsoft.com/office/officeart/2005/8/layout/hierarchy2"/>
    <dgm:cxn modelId="{36E021E2-3FBE-4456-BC76-D97AB31A499E}" type="presOf" srcId="{71E55DDD-1FDC-41B0-824F-9794598529D7}" destId="{C068889A-58A1-4F41-8971-E0EC20804D07}" srcOrd="1" destOrd="0" presId="urn:microsoft.com/office/officeart/2005/8/layout/hierarchy2"/>
    <dgm:cxn modelId="{5C943E06-E393-445A-B100-70330D60CEB6}" type="presOf" srcId="{591AC7BC-D526-404B-BA87-F97233502153}" destId="{303E35C5-22A9-4602-A41B-3D0E9672B18C}" srcOrd="0" destOrd="0" presId="urn:microsoft.com/office/officeart/2005/8/layout/hierarchy2"/>
    <dgm:cxn modelId="{CE5266AD-6AA3-4CA2-8DE3-ECBDE955C6F8}" type="presOf" srcId="{0B1A285C-85C2-4AE7-9CEB-C77E417C1188}" destId="{48B663B2-A9E2-4A37-A12C-365C656EB18F}" srcOrd="0" destOrd="0" presId="urn:microsoft.com/office/officeart/2005/8/layout/hierarchy2"/>
    <dgm:cxn modelId="{1197C463-18FA-452C-8112-FAAF7033A464}" type="presOf" srcId="{9BF4FC5B-2680-4E57-97BA-B9F2622A7ED3}" destId="{826C7C51-2686-46D1-8740-F9637A8B4052}" srcOrd="0" destOrd="0" presId="urn:microsoft.com/office/officeart/2005/8/layout/hierarchy2"/>
    <dgm:cxn modelId="{5CD409C7-C392-4456-BEF9-01DDB06BFF6A}" srcId="{0DE41F3E-5FBA-49D8-A59A-57AB0EB963E0}" destId="{BAFE5D58-3EF3-4F83-B2A7-8733F16B0ED6}" srcOrd="1" destOrd="0" parTransId="{71E55DDD-1FDC-41B0-824F-9794598529D7}" sibTransId="{F9E5494D-2B07-476C-868E-8217D8EBE717}"/>
    <dgm:cxn modelId="{552E5616-2CAF-4C9D-9059-7778034EBFAA}" type="presOf" srcId="{0DE41F3E-5FBA-49D8-A59A-57AB0EB963E0}" destId="{F53C7627-DB10-465C-BEA5-17FA637927E6}" srcOrd="0" destOrd="0" presId="urn:microsoft.com/office/officeart/2005/8/layout/hierarchy2"/>
    <dgm:cxn modelId="{26C98EF1-6DCB-43F1-A04F-E85FA99BC3CF}" type="presOf" srcId="{BAFE5D58-3EF3-4F83-B2A7-8733F16B0ED6}" destId="{620C3A7E-0FBB-462F-9C6E-071954248BEE}" srcOrd="0" destOrd="0" presId="urn:microsoft.com/office/officeart/2005/8/layout/hierarchy2"/>
    <dgm:cxn modelId="{5C2C275C-3465-4158-B502-E8A824AC58FE}" type="presOf" srcId="{808C0999-0792-44B0-AEF6-8069ADD272F2}" destId="{14BB69CB-56A2-4079-AA04-E052C442F3B1}" srcOrd="0" destOrd="0" presId="urn:microsoft.com/office/officeart/2005/8/layout/hierarchy2"/>
    <dgm:cxn modelId="{5ED8DA80-DBCF-4C14-9278-5980135B962E}" type="presOf" srcId="{A2FE5F12-47A4-4468-857A-0E362FFC990F}" destId="{8BA004D8-574E-4913-B29B-FFE613C30CA4}" srcOrd="0" destOrd="0" presId="urn:microsoft.com/office/officeart/2005/8/layout/hierarchy2"/>
    <dgm:cxn modelId="{701D094D-40E0-4B80-9FE3-76737848B1D3}" type="presOf" srcId="{0B1A285C-85C2-4AE7-9CEB-C77E417C1188}" destId="{D6D1FAA9-E9F3-4F64-A45E-36FFA3915152}" srcOrd="1" destOrd="0" presId="urn:microsoft.com/office/officeart/2005/8/layout/hierarchy2"/>
    <dgm:cxn modelId="{32955BBB-E397-486C-BA02-BB0B90E96773}" type="presOf" srcId="{71E55DDD-1FDC-41B0-824F-9794598529D7}" destId="{094F94A5-B241-48DD-8F19-53E51E1CDBA1}" srcOrd="0" destOrd="0" presId="urn:microsoft.com/office/officeart/2005/8/layout/hierarchy2"/>
    <dgm:cxn modelId="{247E6413-C6BF-41B6-AF5C-CA54F419711F}" type="presOf" srcId="{C95490C2-292F-4D0F-BFD2-074E5FBFC5BA}" destId="{3627BCCC-4EE9-444A-A608-65A252106BED}" srcOrd="0" destOrd="0" presId="urn:microsoft.com/office/officeart/2005/8/layout/hierarchy2"/>
    <dgm:cxn modelId="{255EE978-A15C-4CF5-B2DD-C278888437D9}" type="presOf" srcId="{A69F19BD-869F-418D-BAEF-5445C6C047EA}" destId="{0A6AA885-115E-440A-9F28-B726AF69A1EC}" srcOrd="0" destOrd="0" presId="urn:microsoft.com/office/officeart/2005/8/layout/hierarchy2"/>
    <dgm:cxn modelId="{AC1C5480-0989-4A78-9F8D-4B2757019EB9}" srcId="{9FA66E66-82E1-4933-B8FB-199471C88975}" destId="{808C0999-0792-44B0-AEF6-8069ADD272F2}" srcOrd="1" destOrd="0" parTransId="{045C516E-6E95-4A3F-A6A6-39B11C589649}" sibTransId="{54E412FF-3F22-436E-B036-4E2AE3EC441D}"/>
    <dgm:cxn modelId="{A4B9CCDF-A736-4EDC-881F-0281DE429313}" type="presOf" srcId="{999AA5C1-B5A4-4657-9A0B-4B10DA7B14D8}" destId="{FFD6261E-72B7-4B85-B2EE-F0349874D092}" srcOrd="0" destOrd="0" presId="urn:microsoft.com/office/officeart/2005/8/layout/hierarchy2"/>
    <dgm:cxn modelId="{EF3CEF87-88C1-4DCA-AAFB-3BBD6DC7E4B5}" type="presOf" srcId="{A2FE5F12-47A4-4468-857A-0E362FFC990F}" destId="{F44E021A-2DAE-4FF4-A3EF-08998DDF9A3F}" srcOrd="1" destOrd="0" presId="urn:microsoft.com/office/officeart/2005/8/layout/hierarchy2"/>
    <dgm:cxn modelId="{8441D21B-8B6B-4FEC-882A-97DC62233782}" type="presOf" srcId="{045C516E-6E95-4A3F-A6A6-39B11C589649}" destId="{B4880E95-02C0-4130-95F2-C81617ABDEA3}" srcOrd="1" destOrd="0" presId="urn:microsoft.com/office/officeart/2005/8/layout/hierarchy2"/>
    <dgm:cxn modelId="{7490D80E-010D-4984-B4E0-BFC76D45BF01}" type="presOf" srcId="{9FA66E66-82E1-4933-B8FB-199471C88975}" destId="{AA036B08-A8BA-4BA7-9C51-E45E0A5843FF}" srcOrd="0" destOrd="0" presId="urn:microsoft.com/office/officeart/2005/8/layout/hierarchy2"/>
    <dgm:cxn modelId="{FBC2C0C4-437B-4849-A40F-BDE791BC2F8F}" type="presOf" srcId="{045C516E-6E95-4A3F-A6A6-39B11C589649}" destId="{1658FCBC-439F-41BC-AA7D-60BB64C69D5E}" srcOrd="0" destOrd="0" presId="urn:microsoft.com/office/officeart/2005/8/layout/hierarchy2"/>
    <dgm:cxn modelId="{32F59395-F0A6-4A1B-8014-01381FE2B3D5}" type="presOf" srcId="{C2745E50-D003-4765-8162-DC4F1F2B64D4}" destId="{ED1843EE-83EC-4F78-9668-A259658EA6CB}" srcOrd="1" destOrd="0" presId="urn:microsoft.com/office/officeart/2005/8/layout/hierarchy2"/>
    <dgm:cxn modelId="{6E8F7BB8-8A3C-4154-8BC1-EAA438398689}" srcId="{BAFE5D58-3EF3-4F83-B2A7-8733F16B0ED6}" destId="{A69F19BD-869F-418D-BAEF-5445C6C047EA}" srcOrd="0" destOrd="0" parTransId="{A2FE5F12-47A4-4468-857A-0E362FFC990F}" sibTransId="{6F9EAFBC-EB6C-4291-8C12-6116F0DD0BC8}"/>
    <dgm:cxn modelId="{EE7C3348-8059-4206-95E6-6C61F7E7348D}" srcId="{BAFE5D58-3EF3-4F83-B2A7-8733F16B0ED6}" destId="{9BF4FC5B-2680-4E57-97BA-B9F2622A7ED3}" srcOrd="1" destOrd="0" parTransId="{77AFCC38-5883-4743-BFB2-52469C6E434C}" sibTransId="{0EEE5A21-4286-411B-833E-0F893A4B0C18}"/>
    <dgm:cxn modelId="{6B4740ED-BD8C-4A5D-8EB4-A310CB330FAC}" type="presOf" srcId="{C2745E50-D003-4765-8162-DC4F1F2B64D4}" destId="{A5B78B23-4EE4-447C-A20A-4957EEC0C425}" srcOrd="0" destOrd="0" presId="urn:microsoft.com/office/officeart/2005/8/layout/hierarchy2"/>
    <dgm:cxn modelId="{033F6600-2C99-4D11-A8BB-9073C5007752}" type="presOf" srcId="{999AA5C1-B5A4-4657-9A0B-4B10DA7B14D8}" destId="{57EF89B0-9FA0-4387-8217-39429C6C8658}" srcOrd="1" destOrd="0" presId="urn:microsoft.com/office/officeart/2005/8/layout/hierarchy2"/>
    <dgm:cxn modelId="{33190C72-EC38-4FC4-8708-C85E7266DC4C}" srcId="{591AC7BC-D526-404B-BA87-F97233502153}" destId="{0DE41F3E-5FBA-49D8-A59A-57AB0EB963E0}" srcOrd="0" destOrd="0" parTransId="{C9268D6A-B684-493A-9CDF-2A00D8CFFE69}" sibTransId="{7A9B37B5-CFBE-47C1-91B1-7D60DBF14AE9}"/>
    <dgm:cxn modelId="{B4A3B4DA-347A-4837-9032-780B9CE1C5C3}" srcId="{0DE41F3E-5FBA-49D8-A59A-57AB0EB963E0}" destId="{9FA66E66-82E1-4933-B8FB-199471C88975}" srcOrd="0" destOrd="0" parTransId="{C2745E50-D003-4765-8162-DC4F1F2B64D4}" sibTransId="{6346421F-D8B6-4062-A6BC-B7947150F6FD}"/>
    <dgm:cxn modelId="{DE641194-0DF9-4D78-81EA-63C339D7F5F3}" srcId="{9FA66E66-82E1-4933-B8FB-199471C88975}" destId="{43519622-AAA7-4B43-98C4-C8F6AF0494C9}" srcOrd="2" destOrd="0" parTransId="{999AA5C1-B5A4-4657-9A0B-4B10DA7B14D8}" sibTransId="{2FD0A5F0-EAF8-4A56-97F0-88FA4790E00E}"/>
    <dgm:cxn modelId="{BF756302-658D-4BC6-AF6A-05D2B36EAA3B}" type="presParOf" srcId="{303E35C5-22A9-4602-A41B-3D0E9672B18C}" destId="{83F60DB6-1805-468D-ACA4-7C746972C0B6}" srcOrd="0" destOrd="0" presId="urn:microsoft.com/office/officeart/2005/8/layout/hierarchy2"/>
    <dgm:cxn modelId="{65458541-22B8-40E6-88AB-EA6B4ED62A66}" type="presParOf" srcId="{83F60DB6-1805-468D-ACA4-7C746972C0B6}" destId="{F53C7627-DB10-465C-BEA5-17FA637927E6}" srcOrd="0" destOrd="0" presId="urn:microsoft.com/office/officeart/2005/8/layout/hierarchy2"/>
    <dgm:cxn modelId="{D448C21C-9E9E-4783-8CE9-19E08EA3A8F5}" type="presParOf" srcId="{83F60DB6-1805-468D-ACA4-7C746972C0B6}" destId="{B7295CDD-65C3-4146-83D6-5D9693396D10}" srcOrd="1" destOrd="0" presId="urn:microsoft.com/office/officeart/2005/8/layout/hierarchy2"/>
    <dgm:cxn modelId="{AE3D7813-636A-4A73-90BF-DC2E18372F6A}" type="presParOf" srcId="{B7295CDD-65C3-4146-83D6-5D9693396D10}" destId="{A5B78B23-4EE4-447C-A20A-4957EEC0C425}" srcOrd="0" destOrd="0" presId="urn:microsoft.com/office/officeart/2005/8/layout/hierarchy2"/>
    <dgm:cxn modelId="{B6EE91C3-75DD-435A-8220-CFCBD94FFCE1}" type="presParOf" srcId="{A5B78B23-4EE4-447C-A20A-4957EEC0C425}" destId="{ED1843EE-83EC-4F78-9668-A259658EA6CB}" srcOrd="0" destOrd="0" presId="urn:microsoft.com/office/officeart/2005/8/layout/hierarchy2"/>
    <dgm:cxn modelId="{97081EA3-D03E-48E1-A55B-AB688E7142E2}" type="presParOf" srcId="{B7295CDD-65C3-4146-83D6-5D9693396D10}" destId="{B45496FC-0F86-42BC-B9F5-CEAF274783FE}" srcOrd="1" destOrd="0" presId="urn:microsoft.com/office/officeart/2005/8/layout/hierarchy2"/>
    <dgm:cxn modelId="{724F46D5-A2BD-4542-8045-45F70AFA754A}" type="presParOf" srcId="{B45496FC-0F86-42BC-B9F5-CEAF274783FE}" destId="{AA036B08-A8BA-4BA7-9C51-E45E0A5843FF}" srcOrd="0" destOrd="0" presId="urn:microsoft.com/office/officeart/2005/8/layout/hierarchy2"/>
    <dgm:cxn modelId="{9339E3D4-18A1-4B27-9C51-C570ABF6DCFC}" type="presParOf" srcId="{B45496FC-0F86-42BC-B9F5-CEAF274783FE}" destId="{7C70B13E-89EE-4334-9242-82F68DB5A93E}" srcOrd="1" destOrd="0" presId="urn:microsoft.com/office/officeart/2005/8/layout/hierarchy2"/>
    <dgm:cxn modelId="{C801CF40-7A99-4473-A71C-493D858B5DEA}" type="presParOf" srcId="{7C70B13E-89EE-4334-9242-82F68DB5A93E}" destId="{48B663B2-A9E2-4A37-A12C-365C656EB18F}" srcOrd="0" destOrd="0" presId="urn:microsoft.com/office/officeart/2005/8/layout/hierarchy2"/>
    <dgm:cxn modelId="{F9D8BB04-30CC-4BA9-9857-ADE311E804F1}" type="presParOf" srcId="{48B663B2-A9E2-4A37-A12C-365C656EB18F}" destId="{D6D1FAA9-E9F3-4F64-A45E-36FFA3915152}" srcOrd="0" destOrd="0" presId="urn:microsoft.com/office/officeart/2005/8/layout/hierarchy2"/>
    <dgm:cxn modelId="{A067B2F3-D857-49AD-B7D8-A7986822327E}" type="presParOf" srcId="{7C70B13E-89EE-4334-9242-82F68DB5A93E}" destId="{7494150C-F8F4-481C-8761-0396876ABE81}" srcOrd="1" destOrd="0" presId="urn:microsoft.com/office/officeart/2005/8/layout/hierarchy2"/>
    <dgm:cxn modelId="{455D9A59-B048-41F7-A467-163846E5B8A5}" type="presParOf" srcId="{7494150C-F8F4-481C-8761-0396876ABE81}" destId="{3627BCCC-4EE9-444A-A608-65A252106BED}" srcOrd="0" destOrd="0" presId="urn:microsoft.com/office/officeart/2005/8/layout/hierarchy2"/>
    <dgm:cxn modelId="{2850E82F-2C7B-4B03-A352-72D410E94672}" type="presParOf" srcId="{7494150C-F8F4-481C-8761-0396876ABE81}" destId="{A70F36E4-74AD-4298-98A6-029E6B6459EC}" srcOrd="1" destOrd="0" presId="urn:microsoft.com/office/officeart/2005/8/layout/hierarchy2"/>
    <dgm:cxn modelId="{A778B3D1-D3D7-43F4-BEF0-15FFB3D49614}" type="presParOf" srcId="{7C70B13E-89EE-4334-9242-82F68DB5A93E}" destId="{1658FCBC-439F-41BC-AA7D-60BB64C69D5E}" srcOrd="2" destOrd="0" presId="urn:microsoft.com/office/officeart/2005/8/layout/hierarchy2"/>
    <dgm:cxn modelId="{B1B60896-71DA-48F2-8530-0500E002882A}" type="presParOf" srcId="{1658FCBC-439F-41BC-AA7D-60BB64C69D5E}" destId="{B4880E95-02C0-4130-95F2-C81617ABDEA3}" srcOrd="0" destOrd="0" presId="urn:microsoft.com/office/officeart/2005/8/layout/hierarchy2"/>
    <dgm:cxn modelId="{39DF1BB3-CF75-40AC-8AD4-98404ED4256C}" type="presParOf" srcId="{7C70B13E-89EE-4334-9242-82F68DB5A93E}" destId="{1BE2A7CB-6B88-4840-BE9B-0DC327A7ECFB}" srcOrd="3" destOrd="0" presId="urn:microsoft.com/office/officeart/2005/8/layout/hierarchy2"/>
    <dgm:cxn modelId="{A529BEBC-E1A1-44DF-99D7-31BCF38F9BD4}" type="presParOf" srcId="{1BE2A7CB-6B88-4840-BE9B-0DC327A7ECFB}" destId="{14BB69CB-56A2-4079-AA04-E052C442F3B1}" srcOrd="0" destOrd="0" presId="urn:microsoft.com/office/officeart/2005/8/layout/hierarchy2"/>
    <dgm:cxn modelId="{E34F8987-65A0-481C-8832-CD54BEBA3717}" type="presParOf" srcId="{1BE2A7CB-6B88-4840-BE9B-0DC327A7ECFB}" destId="{FA7833F1-27B3-4DA4-A25D-187985AD608B}" srcOrd="1" destOrd="0" presId="urn:microsoft.com/office/officeart/2005/8/layout/hierarchy2"/>
    <dgm:cxn modelId="{48FD4597-653B-4276-91F1-2AAD4A9D109D}" type="presParOf" srcId="{7C70B13E-89EE-4334-9242-82F68DB5A93E}" destId="{FFD6261E-72B7-4B85-B2EE-F0349874D092}" srcOrd="4" destOrd="0" presId="urn:microsoft.com/office/officeart/2005/8/layout/hierarchy2"/>
    <dgm:cxn modelId="{FEFC2625-3DEE-40EA-B5B7-9D20C16D6456}" type="presParOf" srcId="{FFD6261E-72B7-4B85-B2EE-F0349874D092}" destId="{57EF89B0-9FA0-4387-8217-39429C6C8658}" srcOrd="0" destOrd="0" presId="urn:microsoft.com/office/officeart/2005/8/layout/hierarchy2"/>
    <dgm:cxn modelId="{09D73FDE-6498-4BA7-A95B-D57F0A623C3B}" type="presParOf" srcId="{7C70B13E-89EE-4334-9242-82F68DB5A93E}" destId="{9381BD15-8602-42A4-9D67-58BE560FF549}" srcOrd="5" destOrd="0" presId="urn:microsoft.com/office/officeart/2005/8/layout/hierarchy2"/>
    <dgm:cxn modelId="{3F2A9F3A-27AA-49E2-93DF-C1EC18DEAF33}" type="presParOf" srcId="{9381BD15-8602-42A4-9D67-58BE560FF549}" destId="{6DB04058-D985-45EA-B88D-3F877AC208D7}" srcOrd="0" destOrd="0" presId="urn:microsoft.com/office/officeart/2005/8/layout/hierarchy2"/>
    <dgm:cxn modelId="{776AAC76-3039-489D-9122-9DE36A80BA60}" type="presParOf" srcId="{9381BD15-8602-42A4-9D67-58BE560FF549}" destId="{8F1BF2D0-EDFC-46D0-BC69-0A4F5EC4731A}" srcOrd="1" destOrd="0" presId="urn:microsoft.com/office/officeart/2005/8/layout/hierarchy2"/>
    <dgm:cxn modelId="{5D3B0EFE-340D-4BEE-A785-74AA17332466}" type="presParOf" srcId="{B7295CDD-65C3-4146-83D6-5D9693396D10}" destId="{094F94A5-B241-48DD-8F19-53E51E1CDBA1}" srcOrd="2" destOrd="0" presId="urn:microsoft.com/office/officeart/2005/8/layout/hierarchy2"/>
    <dgm:cxn modelId="{D9FA52A4-345A-4241-8AD8-4B0FB6FB66B1}" type="presParOf" srcId="{094F94A5-B241-48DD-8F19-53E51E1CDBA1}" destId="{C068889A-58A1-4F41-8971-E0EC20804D07}" srcOrd="0" destOrd="0" presId="urn:microsoft.com/office/officeart/2005/8/layout/hierarchy2"/>
    <dgm:cxn modelId="{C914498E-96C1-4F53-8168-01CC1DE7AB9F}" type="presParOf" srcId="{B7295CDD-65C3-4146-83D6-5D9693396D10}" destId="{A0162BD6-7FDE-4CC5-B983-C201296DBED1}" srcOrd="3" destOrd="0" presId="urn:microsoft.com/office/officeart/2005/8/layout/hierarchy2"/>
    <dgm:cxn modelId="{54ADEB17-3711-451E-80DF-5D92580D1F27}" type="presParOf" srcId="{A0162BD6-7FDE-4CC5-B983-C201296DBED1}" destId="{620C3A7E-0FBB-462F-9C6E-071954248BEE}" srcOrd="0" destOrd="0" presId="urn:microsoft.com/office/officeart/2005/8/layout/hierarchy2"/>
    <dgm:cxn modelId="{EB5CEC42-F9C4-4CBF-8223-9D9A36183BD9}" type="presParOf" srcId="{A0162BD6-7FDE-4CC5-B983-C201296DBED1}" destId="{8E22D157-5EFC-40EE-A3DB-4329BE240383}" srcOrd="1" destOrd="0" presId="urn:microsoft.com/office/officeart/2005/8/layout/hierarchy2"/>
    <dgm:cxn modelId="{89EE4C87-C8D0-49B5-9FEC-ECB8A46BB1D6}" type="presParOf" srcId="{8E22D157-5EFC-40EE-A3DB-4329BE240383}" destId="{8BA004D8-574E-4913-B29B-FFE613C30CA4}" srcOrd="0" destOrd="0" presId="urn:microsoft.com/office/officeart/2005/8/layout/hierarchy2"/>
    <dgm:cxn modelId="{B21C2B46-BC03-4802-B30F-FA49CE37FBA8}" type="presParOf" srcId="{8BA004D8-574E-4913-B29B-FFE613C30CA4}" destId="{F44E021A-2DAE-4FF4-A3EF-08998DDF9A3F}" srcOrd="0" destOrd="0" presId="urn:microsoft.com/office/officeart/2005/8/layout/hierarchy2"/>
    <dgm:cxn modelId="{AE3613B9-B744-49D2-A99C-E9793EF10A62}" type="presParOf" srcId="{8E22D157-5EFC-40EE-A3DB-4329BE240383}" destId="{957F590B-482B-4471-8B19-5600FFE30DCC}" srcOrd="1" destOrd="0" presId="urn:microsoft.com/office/officeart/2005/8/layout/hierarchy2"/>
    <dgm:cxn modelId="{137672C0-6331-4521-A38C-FB06789598C8}" type="presParOf" srcId="{957F590B-482B-4471-8B19-5600FFE30DCC}" destId="{0A6AA885-115E-440A-9F28-B726AF69A1EC}" srcOrd="0" destOrd="0" presId="urn:microsoft.com/office/officeart/2005/8/layout/hierarchy2"/>
    <dgm:cxn modelId="{523073FC-E49A-452C-8591-6C18BE90C880}" type="presParOf" srcId="{957F590B-482B-4471-8B19-5600FFE30DCC}" destId="{B4F2274C-1A11-4AFF-9189-0FE5CE5F4896}" srcOrd="1" destOrd="0" presId="urn:microsoft.com/office/officeart/2005/8/layout/hierarchy2"/>
    <dgm:cxn modelId="{81AE77EE-4FCA-4AF6-BB53-FD3A45B787CB}" type="presParOf" srcId="{8E22D157-5EFC-40EE-A3DB-4329BE240383}" destId="{0E5C7DA3-510C-48D4-BED2-5D35581C74C6}" srcOrd="2" destOrd="0" presId="urn:microsoft.com/office/officeart/2005/8/layout/hierarchy2"/>
    <dgm:cxn modelId="{5C26BDC2-34BE-4683-9550-BF0B582F41D0}" type="presParOf" srcId="{0E5C7DA3-510C-48D4-BED2-5D35581C74C6}" destId="{BF8E6B59-7BAE-4F64-9C51-0EBAF073F02D}" srcOrd="0" destOrd="0" presId="urn:microsoft.com/office/officeart/2005/8/layout/hierarchy2"/>
    <dgm:cxn modelId="{77F305E2-D051-411B-AE96-70E0EAAEB0D2}" type="presParOf" srcId="{8E22D157-5EFC-40EE-A3DB-4329BE240383}" destId="{C58F2565-4E64-4120-9566-958D59CE9147}" srcOrd="3" destOrd="0" presId="urn:microsoft.com/office/officeart/2005/8/layout/hierarchy2"/>
    <dgm:cxn modelId="{EEF9C91A-C5F6-4062-A0BC-A63DA71A1E5F}" type="presParOf" srcId="{C58F2565-4E64-4120-9566-958D59CE9147}" destId="{826C7C51-2686-46D1-8740-F9637A8B4052}" srcOrd="0" destOrd="0" presId="urn:microsoft.com/office/officeart/2005/8/layout/hierarchy2"/>
    <dgm:cxn modelId="{00F0B8D0-50BB-4948-85D8-B64F5756F4D7}" type="presParOf" srcId="{C58F2565-4E64-4120-9566-958D59CE9147}" destId="{49F068C7-E0C0-41F0-8933-0EE92EA83F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C7627-DB10-465C-BEA5-17FA637927E6}">
      <dsp:nvSpPr>
        <dsp:cNvPr id="0" name=""/>
        <dsp:cNvSpPr/>
      </dsp:nvSpPr>
      <dsp:spPr>
        <a:xfrm>
          <a:off x="0" y="1841748"/>
          <a:ext cx="1777007" cy="8885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GPU-Integrated MPI</a:t>
          </a:r>
          <a:endParaRPr lang="en-US" sz="2000" kern="1200" dirty="0"/>
        </a:p>
      </dsp:txBody>
      <dsp:txXfrm>
        <a:off x="26023" y="1867771"/>
        <a:ext cx="1724961" cy="836457"/>
      </dsp:txXfrm>
    </dsp:sp>
    <dsp:sp modelId="{A5B78B23-4EE4-447C-A20A-4957EEC0C425}">
      <dsp:nvSpPr>
        <dsp:cNvPr id="0" name=""/>
        <dsp:cNvSpPr/>
      </dsp:nvSpPr>
      <dsp:spPr>
        <a:xfrm rot="19286302">
          <a:off x="1687648" y="2013064"/>
          <a:ext cx="819579" cy="34980"/>
        </a:xfrm>
        <a:custGeom>
          <a:avLst/>
          <a:gdLst/>
          <a:ahLst/>
          <a:cxnLst/>
          <a:rect l="0" t="0" r="0" b="0"/>
          <a:pathLst>
            <a:path>
              <a:moveTo>
                <a:pt x="0" y="17490"/>
              </a:moveTo>
              <a:lnTo>
                <a:pt x="819579" y="17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076948" y="2010065"/>
        <a:ext cx="40978" cy="40978"/>
      </dsp:txXfrm>
    </dsp:sp>
    <dsp:sp modelId="{AA036B08-A8BA-4BA7-9C51-E45E0A5843FF}">
      <dsp:nvSpPr>
        <dsp:cNvPr id="0" name=""/>
        <dsp:cNvSpPr/>
      </dsp:nvSpPr>
      <dsp:spPr>
        <a:xfrm>
          <a:off x="2417867" y="1330858"/>
          <a:ext cx="1777007" cy="8885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UVA-based</a:t>
          </a:r>
        </a:p>
      </dsp:txBody>
      <dsp:txXfrm>
        <a:off x="2443890" y="1356881"/>
        <a:ext cx="1724961" cy="836457"/>
      </dsp:txXfrm>
    </dsp:sp>
    <dsp:sp modelId="{6C08732B-DBCD-4DB7-B533-060561C58D8D}">
      <dsp:nvSpPr>
        <dsp:cNvPr id="0" name=""/>
        <dsp:cNvSpPr/>
      </dsp:nvSpPr>
      <dsp:spPr>
        <a:xfrm rot="2313698">
          <a:off x="1687648" y="2523954"/>
          <a:ext cx="819579" cy="34980"/>
        </a:xfrm>
        <a:custGeom>
          <a:avLst/>
          <a:gdLst/>
          <a:ahLst/>
          <a:cxnLst/>
          <a:rect l="0" t="0" r="0" b="0"/>
          <a:pathLst>
            <a:path>
              <a:moveTo>
                <a:pt x="0" y="17490"/>
              </a:moveTo>
              <a:lnTo>
                <a:pt x="819579" y="17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6948" y="2520955"/>
        <a:ext cx="40978" cy="40978"/>
      </dsp:txXfrm>
    </dsp:sp>
    <dsp:sp modelId="{83421A3E-CB22-4155-B0C4-3D9DB736DBDD}">
      <dsp:nvSpPr>
        <dsp:cNvPr id="0" name=""/>
        <dsp:cNvSpPr/>
      </dsp:nvSpPr>
      <dsp:spPr>
        <a:xfrm>
          <a:off x="2417867" y="2352637"/>
          <a:ext cx="1777007" cy="8885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Attribute-based</a:t>
          </a:r>
          <a:endParaRPr lang="en-US" sz="2000" kern="1200" dirty="0" smtClean="0"/>
        </a:p>
      </dsp:txBody>
      <dsp:txXfrm>
        <a:off x="2443890" y="2378660"/>
        <a:ext cx="1724961" cy="836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C7627-DB10-465C-BEA5-17FA637927E6}">
      <dsp:nvSpPr>
        <dsp:cNvPr id="0" name=""/>
        <dsp:cNvSpPr/>
      </dsp:nvSpPr>
      <dsp:spPr>
        <a:xfrm>
          <a:off x="0" y="2089881"/>
          <a:ext cx="3680073" cy="1840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GPU-Integrated MPI</a:t>
          </a:r>
          <a:endParaRPr lang="en-US" sz="2200" kern="1200" dirty="0"/>
        </a:p>
      </dsp:txBody>
      <dsp:txXfrm>
        <a:off x="53893" y="2143774"/>
        <a:ext cx="3572287" cy="1732250"/>
      </dsp:txXfrm>
    </dsp:sp>
    <dsp:sp modelId="{A5B78B23-4EE4-447C-A20A-4957EEC0C425}">
      <dsp:nvSpPr>
        <dsp:cNvPr id="0" name=""/>
        <dsp:cNvSpPr/>
      </dsp:nvSpPr>
      <dsp:spPr>
        <a:xfrm rot="19287623">
          <a:off x="3495129" y="2453379"/>
          <a:ext cx="1698116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698116" y="2750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301734" y="2438436"/>
        <a:ext cx="84905" cy="84905"/>
      </dsp:txXfrm>
    </dsp:sp>
    <dsp:sp modelId="{AA036B08-A8BA-4BA7-9C51-E45E0A5843FF}">
      <dsp:nvSpPr>
        <dsp:cNvPr id="0" name=""/>
        <dsp:cNvSpPr/>
      </dsp:nvSpPr>
      <dsp:spPr>
        <a:xfrm>
          <a:off x="5008301" y="1031860"/>
          <a:ext cx="3680073" cy="1840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UVA-based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(MVAPICH, Open MPI)</a:t>
          </a:r>
          <a:endParaRPr lang="en-US" sz="2200" kern="1200" dirty="0"/>
        </a:p>
      </dsp:txBody>
      <dsp:txXfrm>
        <a:off x="5062194" y="1085753"/>
        <a:ext cx="3572287" cy="1732250"/>
      </dsp:txXfrm>
    </dsp:sp>
    <dsp:sp modelId="{094F94A5-B241-48DD-8F19-53E51E1CDBA1}">
      <dsp:nvSpPr>
        <dsp:cNvPr id="0" name=""/>
        <dsp:cNvSpPr/>
      </dsp:nvSpPr>
      <dsp:spPr>
        <a:xfrm rot="2312377">
          <a:off x="3495129" y="3511400"/>
          <a:ext cx="1698116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1698116" y="2750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301734" y="3496457"/>
        <a:ext cx="84905" cy="84905"/>
      </dsp:txXfrm>
    </dsp:sp>
    <dsp:sp modelId="{620C3A7E-0FBB-462F-9C6E-071954248BEE}">
      <dsp:nvSpPr>
        <dsp:cNvPr id="0" name=""/>
        <dsp:cNvSpPr/>
      </dsp:nvSpPr>
      <dsp:spPr>
        <a:xfrm>
          <a:off x="5008301" y="3147902"/>
          <a:ext cx="3680073" cy="1840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Attribute-based (MPI-ACC)</a:t>
          </a:r>
          <a:endParaRPr lang="en-US" sz="2200" kern="1200" dirty="0"/>
        </a:p>
      </dsp:txBody>
      <dsp:txXfrm>
        <a:off x="5062194" y="3201795"/>
        <a:ext cx="3572287" cy="173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C7627-DB10-465C-BEA5-17FA637927E6}">
      <dsp:nvSpPr>
        <dsp:cNvPr id="0" name=""/>
        <dsp:cNvSpPr/>
      </dsp:nvSpPr>
      <dsp:spPr>
        <a:xfrm>
          <a:off x="0" y="2781603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GPU-Integrated MPI</a:t>
          </a:r>
          <a:endParaRPr lang="en-US" sz="1600" kern="1200" dirty="0"/>
        </a:p>
      </dsp:txBody>
      <dsp:txXfrm>
        <a:off x="31466" y="2813069"/>
        <a:ext cx="2085736" cy="1011402"/>
      </dsp:txXfrm>
    </dsp:sp>
    <dsp:sp modelId="{A5B78B23-4EE4-447C-A20A-4957EEC0C425}">
      <dsp:nvSpPr>
        <dsp:cNvPr id="0" name=""/>
        <dsp:cNvSpPr/>
      </dsp:nvSpPr>
      <dsp:spPr>
        <a:xfrm rot="18343252">
          <a:off x="1752852" y="2530531"/>
          <a:ext cx="1902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02218" y="1606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6406" y="2499037"/>
        <a:ext cx="95110" cy="95110"/>
      </dsp:txXfrm>
    </dsp:sp>
    <dsp:sp modelId="{AA036B08-A8BA-4BA7-9C51-E45E0A5843FF}">
      <dsp:nvSpPr>
        <dsp:cNvPr id="0" name=""/>
        <dsp:cNvSpPr/>
      </dsp:nvSpPr>
      <dsp:spPr>
        <a:xfrm>
          <a:off x="3259254" y="1237248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UVA-based</a:t>
          </a:r>
          <a:endParaRPr lang="en-US" sz="1600" kern="1200" dirty="0"/>
        </a:p>
      </dsp:txBody>
      <dsp:txXfrm>
        <a:off x="3290720" y="1268714"/>
        <a:ext cx="2085736" cy="1011402"/>
      </dsp:txXfrm>
    </dsp:sp>
    <dsp:sp modelId="{48B663B2-A9E2-4A37-A12C-365C656EB18F}">
      <dsp:nvSpPr>
        <dsp:cNvPr id="0" name=""/>
        <dsp:cNvSpPr/>
      </dsp:nvSpPr>
      <dsp:spPr>
        <a:xfrm rot="18964326">
          <a:off x="5158791" y="1140611"/>
          <a:ext cx="17808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0872" y="160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04705" y="1112151"/>
        <a:ext cx="89043" cy="89043"/>
      </dsp:txXfrm>
    </dsp:sp>
    <dsp:sp modelId="{3627BCCC-4EE9-444A-A608-65A252106BED}">
      <dsp:nvSpPr>
        <dsp:cNvPr id="0" name=""/>
        <dsp:cNvSpPr/>
      </dsp:nvSpPr>
      <dsp:spPr>
        <a:xfrm>
          <a:off x="6690531" y="1763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Explicit Synchronization</a:t>
          </a:r>
          <a:endParaRPr lang="en-US" sz="1600" kern="1200" dirty="0"/>
        </a:p>
      </dsp:txBody>
      <dsp:txXfrm>
        <a:off x="6721997" y="33229"/>
        <a:ext cx="2085736" cy="1011402"/>
      </dsp:txXfrm>
    </dsp:sp>
    <dsp:sp modelId="{1658FCBC-439F-41BC-AA7D-60BB64C69D5E}">
      <dsp:nvSpPr>
        <dsp:cNvPr id="0" name=""/>
        <dsp:cNvSpPr/>
      </dsp:nvSpPr>
      <dsp:spPr>
        <a:xfrm>
          <a:off x="5407923" y="1758353"/>
          <a:ext cx="12826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82607" y="160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17161" y="1742350"/>
        <a:ext cx="64130" cy="64130"/>
      </dsp:txXfrm>
    </dsp:sp>
    <dsp:sp modelId="{14BB69CB-56A2-4079-AA04-E052C442F3B1}">
      <dsp:nvSpPr>
        <dsp:cNvPr id="0" name=""/>
        <dsp:cNvSpPr/>
      </dsp:nvSpPr>
      <dsp:spPr>
        <a:xfrm>
          <a:off x="6690531" y="1237248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Issue-order Progress (Poor performance)</a:t>
          </a:r>
          <a:endParaRPr lang="en-US" sz="1600" kern="1200" dirty="0"/>
        </a:p>
      </dsp:txBody>
      <dsp:txXfrm>
        <a:off x="6721997" y="1268714"/>
        <a:ext cx="2085736" cy="1011402"/>
      </dsp:txXfrm>
    </dsp:sp>
    <dsp:sp modelId="{FFD6261E-72B7-4B85-B2EE-F0349874D092}">
      <dsp:nvSpPr>
        <dsp:cNvPr id="0" name=""/>
        <dsp:cNvSpPr/>
      </dsp:nvSpPr>
      <dsp:spPr>
        <a:xfrm rot="2635674">
          <a:off x="5158791" y="2376095"/>
          <a:ext cx="17808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80872" y="160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04705" y="2347635"/>
        <a:ext cx="89043" cy="89043"/>
      </dsp:txXfrm>
    </dsp:sp>
    <dsp:sp modelId="{6DB04058-D985-45EA-B88D-3F877AC208D7}">
      <dsp:nvSpPr>
        <dsp:cNvPr id="0" name=""/>
        <dsp:cNvSpPr/>
      </dsp:nvSpPr>
      <dsp:spPr>
        <a:xfrm>
          <a:off x="6690531" y="2472732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Completion-order Progress (Poor Programmability)</a:t>
          </a:r>
          <a:endParaRPr lang="en-US" sz="1600" kern="1200" dirty="0"/>
        </a:p>
      </dsp:txBody>
      <dsp:txXfrm>
        <a:off x="6721997" y="2504198"/>
        <a:ext cx="2085736" cy="1011402"/>
      </dsp:txXfrm>
    </dsp:sp>
    <dsp:sp modelId="{094F94A5-B241-48DD-8F19-53E51E1CDBA1}">
      <dsp:nvSpPr>
        <dsp:cNvPr id="0" name=""/>
        <dsp:cNvSpPr/>
      </dsp:nvSpPr>
      <dsp:spPr>
        <a:xfrm rot="3256748">
          <a:off x="1752852" y="4074887"/>
          <a:ext cx="19022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02218" y="1606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6406" y="4043393"/>
        <a:ext cx="95110" cy="95110"/>
      </dsp:txXfrm>
    </dsp:sp>
    <dsp:sp modelId="{620C3A7E-0FBB-462F-9C6E-071954248BEE}">
      <dsp:nvSpPr>
        <dsp:cNvPr id="0" name=""/>
        <dsp:cNvSpPr/>
      </dsp:nvSpPr>
      <dsp:spPr>
        <a:xfrm>
          <a:off x="3259254" y="4325959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Attribute-based</a:t>
          </a:r>
          <a:endParaRPr lang="en-US" sz="1600" kern="1200" dirty="0"/>
        </a:p>
      </dsp:txBody>
      <dsp:txXfrm>
        <a:off x="3290720" y="4357425"/>
        <a:ext cx="2085736" cy="1011402"/>
      </dsp:txXfrm>
    </dsp:sp>
    <dsp:sp modelId="{8BA004D8-574E-4913-B29B-FFE613C30CA4}">
      <dsp:nvSpPr>
        <dsp:cNvPr id="0" name=""/>
        <dsp:cNvSpPr/>
      </dsp:nvSpPr>
      <dsp:spPr>
        <a:xfrm rot="20056989">
          <a:off x="5337418" y="4538193"/>
          <a:ext cx="14236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23618" y="160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13636" y="4518665"/>
        <a:ext cx="71180" cy="71180"/>
      </dsp:txXfrm>
    </dsp:sp>
    <dsp:sp modelId="{0A6AA885-115E-440A-9F28-B726AF69A1EC}">
      <dsp:nvSpPr>
        <dsp:cNvPr id="0" name=""/>
        <dsp:cNvSpPr/>
      </dsp:nvSpPr>
      <dsp:spPr>
        <a:xfrm>
          <a:off x="6690531" y="3708217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Implicit Synchronization</a:t>
          </a:r>
          <a:endParaRPr lang="en-US" sz="1600" kern="1200" dirty="0"/>
        </a:p>
      </dsp:txBody>
      <dsp:txXfrm>
        <a:off x="6721997" y="3739683"/>
        <a:ext cx="2085736" cy="1011402"/>
      </dsp:txXfrm>
    </dsp:sp>
    <dsp:sp modelId="{0E5C7DA3-510C-48D4-BED2-5D35581C74C6}">
      <dsp:nvSpPr>
        <dsp:cNvPr id="0" name=""/>
        <dsp:cNvSpPr/>
      </dsp:nvSpPr>
      <dsp:spPr>
        <a:xfrm rot="1543011">
          <a:off x="5337418" y="5155936"/>
          <a:ext cx="142361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23618" y="160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13636" y="5136407"/>
        <a:ext cx="71180" cy="71180"/>
      </dsp:txXfrm>
    </dsp:sp>
    <dsp:sp modelId="{826C7C51-2686-46D1-8740-F9637A8B4052}">
      <dsp:nvSpPr>
        <dsp:cNvPr id="0" name=""/>
        <dsp:cNvSpPr/>
      </dsp:nvSpPr>
      <dsp:spPr>
        <a:xfrm>
          <a:off x="6690531" y="4943701"/>
          <a:ext cx="2148668" cy="1074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Completion-order Progress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(Good Performance and Programmability)</a:t>
          </a:r>
        </a:p>
      </dsp:txBody>
      <dsp:txXfrm>
        <a:off x="6721997" y="4975167"/>
        <a:ext cx="2085736" cy="101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C0FB4-78B9-48C2-904D-069F3479C5CB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81316-BAD4-499E-A4E2-F38A6EE2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27" indent="-216227"/>
            <a:r>
              <a:rPr lang="en-US" baseline="0" dirty="0" smtClean="0"/>
              <a:t>It is important to understand how the accelerators, such as GPUs, inter-operate with CPUs in cluster environments. How easy is it to program them? What will be the performance?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completion</a:t>
            </a:r>
            <a:r>
              <a:rPr lang="en-US" baseline="0" dirty="0" smtClean="0"/>
              <a:t> order does not matter if there is a single hardware queue, but this requirement goes away for 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or Multi-GPU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*may* be some false synchronization between streams due to hardware queue limitations, but for this talk, that aspect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*may* be some false synchronization between streams due to hardware queue limitations, but for this talk, that aspect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*may* be some false synchronization between streams due to hardware queue limitations, but for this talk, that aspect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completion</a:t>
            </a:r>
            <a:r>
              <a:rPr lang="en-US" baseline="0" dirty="0" smtClean="0"/>
              <a:t> order does not matter if there is a single hardware queue, but this requirement goes away for 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or Multi-GPU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completion</a:t>
            </a:r>
            <a:r>
              <a:rPr lang="en-US" baseline="0" dirty="0" smtClean="0"/>
              <a:t> order does not matter if there is a single hardware queue, but this requirement goes away for 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or Multi-GPU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1316-BAD4-499E-A4E2-F38A6EE2F3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5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alphaModFix amt="5000"/>
          </a:blip>
          <a:srcRect l="14400"/>
          <a:stretch>
            <a:fillRect/>
          </a:stretch>
        </p:blipFill>
        <p:spPr bwMode="auto">
          <a:xfrm>
            <a:off x="0" y="3657600"/>
            <a:ext cx="2347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5" descr="background4"/>
          <p:cNvPicPr>
            <a:picLocks noChangeAspect="1" noChangeArrowheads="1"/>
          </p:cNvPicPr>
          <p:nvPr/>
        </p:nvPicPr>
        <p:blipFill>
          <a:blip r:embed="rId3"/>
          <a:srcRect t="5333" b="41333"/>
          <a:stretch>
            <a:fillRect/>
          </a:stretch>
        </p:blipFill>
        <p:spPr bwMode="auto">
          <a:xfrm>
            <a:off x="228600" y="363538"/>
            <a:ext cx="8702675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vt_maroon_inv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11900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9025" y="6172200"/>
            <a:ext cx="1552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  <a:endParaRPr lang="en-US" sz="1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9624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816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33600" y="6248400"/>
            <a:ext cx="990600" cy="457200"/>
          </a:xfrm>
        </p:spPr>
        <p:txBody>
          <a:bodyPr/>
          <a:lstStyle>
            <a:lvl1pPr algn="l">
              <a:defRPr/>
            </a:lvl1pPr>
          </a:lstStyle>
          <a:p>
            <a:fld id="{C4675AF7-4FB2-4B15-B0DC-5759840EECC9}" type="datetime1">
              <a:rPr lang="en-US" smtClean="0"/>
              <a:t>5/29/2013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 descr="http://www.mcs.anl.gov/~safro/images/anl_logo2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48112" y="6158753"/>
            <a:ext cx="1676400" cy="6666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9E171-B73D-4844-9468-FE7595137AB2}" type="datetime1">
              <a:rPr lang="en-US" smtClean="0"/>
              <a:t>5/29/2013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44161-FC3B-467F-816F-EF5793B55C61}" type="datetime1">
              <a:rPr lang="en-US" smtClean="0"/>
              <a:t>5/29/2013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3D6EA-F5BB-43EE-A47D-CC5E77577565}" type="datetime1">
              <a:rPr lang="en-US" smtClean="0"/>
              <a:t>5/29/2013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Ashwin Aji (aaji@cs.vt.edu)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813CC-AFD1-4C6A-80A4-C3F4ABBAB491}" type="datetime1">
              <a:rPr lang="en-US" smtClean="0"/>
              <a:t>5/29/2013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EA699-AEA6-4396-8ECE-F29EAA2CF204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3B36-9D6F-4C33-9B5A-FDAC75BEFEFC}" type="datetime1">
              <a:rPr lang="en-US" smtClean="0"/>
              <a:t>5/29/2013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30E65-38D4-4B63-8E21-A61B8FEA72ED}" type="datetime1">
              <a:rPr lang="en-US" smtClean="0"/>
              <a:t>5/29/2013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D324D-1191-4499-B570-89C2C227C396}" type="datetime1">
              <a:rPr lang="en-US" smtClean="0"/>
              <a:t>5/29/2013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9CB13-38E9-4C77-B0DC-0A6780EEBE20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8F41-957A-45C3-8F51-78ABA2DFDB82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alphaModFix amt="5000"/>
          </a:blip>
          <a:srcRect l="14400"/>
          <a:stretch>
            <a:fillRect/>
          </a:stretch>
        </p:blipFill>
        <p:spPr bwMode="auto">
          <a:xfrm>
            <a:off x="0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12B2EF8-40C4-4C10-B34B-9F669D1F4C0A}" type="datetime1">
              <a:rPr lang="en-US" smtClean="0"/>
              <a:t>5/29/2013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dirty="0" smtClean="0"/>
              <a:t>Ashwin Aji (aaji@cs.vt.edu)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13" descr="vt_maroon_inven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02375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6294438"/>
            <a:ext cx="127793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synergy.cs.vt.edu</a:t>
            </a:r>
            <a:endParaRPr lang="en-US" sz="1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930035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-express/2011/presentations/cuda_webinars_GPUDirect_uva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-express/2011/presentations/cuda_webinars_GPUDirect_uva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mailto:balaji@mcs.anl.gov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mailto:aaji@cs.vt.edu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Synchronization and Ordering Semantics in Hybrid MPI+GPU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302752" cy="914400"/>
          </a:xfrm>
        </p:spPr>
        <p:txBody>
          <a:bodyPr/>
          <a:lstStyle/>
          <a:p>
            <a:pPr algn="ctr"/>
            <a:r>
              <a:rPr lang="en-US" b="1" dirty="0" smtClean="0"/>
              <a:t>Ashwin M. Aji</a:t>
            </a:r>
            <a:r>
              <a:rPr lang="en-US" dirty="0" smtClean="0"/>
              <a:t> </a:t>
            </a:r>
            <a:r>
              <a:rPr lang="en-US" b="1" dirty="0" smtClean="0"/>
              <a:t>(Ph.D. Candidate),</a:t>
            </a:r>
            <a:r>
              <a:rPr lang="en-US" dirty="0" smtClean="0"/>
              <a:t> Wu-chun Feng </a:t>
            </a:r>
            <a:r>
              <a:rPr lang="en-US" i="1" dirty="0" smtClean="0"/>
              <a:t>(</a:t>
            </a:r>
            <a:r>
              <a:rPr lang="en-US" i="1" dirty="0"/>
              <a:t>Virginia </a:t>
            </a:r>
            <a:r>
              <a:rPr lang="en-US" i="1" dirty="0" smtClean="0"/>
              <a:t>Tech)</a:t>
            </a:r>
          </a:p>
          <a:p>
            <a:pPr algn="ctr"/>
            <a:r>
              <a:rPr lang="en-US" dirty="0" smtClean="0"/>
              <a:t>Pavan Balaji, James Dinan, Rajeev Thakur </a:t>
            </a:r>
            <a:r>
              <a:rPr lang="en-US" i="1" dirty="0" smtClean="0"/>
              <a:t>(</a:t>
            </a:r>
            <a:r>
              <a:rPr lang="en-US" i="1" dirty="0"/>
              <a:t>Argonne National Lab</a:t>
            </a:r>
            <a:r>
              <a:rPr lang="en-US" i="1" dirty="0" smtClean="0"/>
              <a:t>.)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61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this talk…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4988189"/>
              </p:ext>
            </p:extLst>
          </p:nvPr>
        </p:nvGraphicFramePr>
        <p:xfrm>
          <a:off x="228600" y="1219200"/>
          <a:ext cx="426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interleaved MPI and GPU operations, what are (or should be) the </a:t>
            </a:r>
            <a:r>
              <a:rPr lang="en-US" dirty="0" smtClean="0">
                <a:solidFill>
                  <a:srgbClr val="FFC000"/>
                </a:solidFill>
              </a:rPr>
              <a:t>synchronization semantics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dirty="0" smtClean="0"/>
              <a:t>Explicit </a:t>
            </a:r>
          </a:p>
          <a:p>
            <a:pPr lvl="1"/>
            <a:r>
              <a:rPr lang="en-US" dirty="0" smtClean="0"/>
              <a:t>Implicit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the synchronization semantics can affect </a:t>
            </a:r>
            <a:r>
              <a:rPr lang="en-US" dirty="0">
                <a:solidFill>
                  <a:srgbClr val="FFC000"/>
                </a:solidFill>
              </a:rPr>
              <a:t>performance and </a:t>
            </a:r>
            <a:r>
              <a:rPr lang="en-US" dirty="0" smtClean="0">
                <a:solidFill>
                  <a:srgbClr val="FFC000"/>
                </a:solidFill>
              </a:rPr>
              <a:t>productivity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B78B23-4EE4-447C-A20A-4957EEC0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A5B78B23-4EE4-447C-A20A-4957EEC0C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036B08-A8BA-4BA7-9C51-E45E0A584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A036B08-A8BA-4BA7-9C51-E45E0A584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08732B-DBCD-4DB7-B533-060561C5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C08732B-DBCD-4DB7-B533-060561C5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21A3E-CB22-4155-B0C4-3D9DB736D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83421A3E-CB22-4155-B0C4-3D9DB736DB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GPU-integrated MPI: UVA-based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UVA? </a:t>
            </a:r>
          </a:p>
          <a:p>
            <a:pPr lvl="1"/>
            <a:r>
              <a:rPr lang="en-US" dirty="0" smtClean="0"/>
              <a:t>Unified </a:t>
            </a:r>
            <a:r>
              <a:rPr lang="en-US" dirty="0"/>
              <a:t>Virtual Addressing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" y="2643187"/>
            <a:ext cx="9025301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2273855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case: Multiple Memory Spaces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0217" y="2262187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UVA: Single Address Space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862935"/>
            <a:ext cx="720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Peer-to-Peer &amp; Unified Virtual Addressing CUDA Webinar</a:t>
            </a:r>
          </a:p>
          <a:p>
            <a:r>
              <a:rPr lang="en-US" sz="1200" dirty="0">
                <a:hlinkClick r:id="rId3"/>
              </a:rPr>
              <a:t>http://on-demand.gputechconf.com/gtc-express/2011/presentations/cuda_webinars_GPUDirect_uva.pdf</a:t>
            </a:r>
            <a:endParaRPr lang="en-US" sz="12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2"/>
          <a:stretch/>
        </p:blipFill>
        <p:spPr bwMode="auto">
          <a:xfrm>
            <a:off x="42499" y="2643187"/>
            <a:ext cx="4146043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GPU-integrated MPI: UVA-based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Lucida Console" pitchFamily="49" charset="0"/>
              </a:rPr>
              <a:t>void *</a:t>
            </a:r>
            <a:r>
              <a:rPr lang="en-US" dirty="0" smtClean="0"/>
              <a:t> for CPU or GPU</a:t>
            </a:r>
            <a:r>
              <a:rPr lang="en-US" baseline="-25000" dirty="0" smtClean="0"/>
              <a:t>0</a:t>
            </a:r>
            <a:r>
              <a:rPr lang="en-US" dirty="0" smtClean="0"/>
              <a:t> or GPU</a:t>
            </a:r>
            <a:r>
              <a:rPr lang="en-US" baseline="-25000" dirty="0" smtClean="0"/>
              <a:t>1</a:t>
            </a:r>
            <a:r>
              <a:rPr lang="en-US" dirty="0" smtClean="0"/>
              <a:t> or </a:t>
            </a:r>
            <a:r>
              <a:rPr lang="en-US" dirty="0" err="1" smtClean="0"/>
              <a:t>GPU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>
                <a:latin typeface="Lucida Console" pitchFamily="49" charset="0"/>
              </a:rPr>
              <a:t>cuPointerGetAttribute</a:t>
            </a:r>
            <a:r>
              <a:rPr lang="en-US" dirty="0">
                <a:latin typeface="Lucida Console" pitchFamily="49" charset="0"/>
              </a:rPr>
              <a:t/>
            </a:r>
            <a:br>
              <a:rPr lang="en-US" dirty="0">
                <a:latin typeface="Lucida Console" pitchFamily="49" charset="0"/>
              </a:rPr>
            </a:br>
            <a:r>
              <a:rPr lang="en-US" dirty="0"/>
              <a:t>queries for the buffer type </a:t>
            </a:r>
            <a:br>
              <a:rPr lang="en-US" dirty="0"/>
            </a:br>
            <a:r>
              <a:rPr lang="en-US" dirty="0"/>
              <a:t>(CPU or </a:t>
            </a:r>
            <a:r>
              <a:rPr lang="en-US" dirty="0" err="1"/>
              <a:t>GPU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Exclusive to CUDA v4.0+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9"/>
          <a:stretch/>
        </p:blipFill>
        <p:spPr bwMode="auto">
          <a:xfrm>
            <a:off x="5102942" y="2643187"/>
            <a:ext cx="3964858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20217" y="2262187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UVA: Single Address Space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862935"/>
            <a:ext cx="720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Peer-to-Peer &amp; Unified Virtual Addressing CUDA Webinar</a:t>
            </a:r>
          </a:p>
          <a:p>
            <a:r>
              <a:rPr lang="en-US" sz="1200" dirty="0">
                <a:hlinkClick r:id="rId3"/>
              </a:rPr>
              <a:t>http://on-demand.gputechconf.com/gtc-express/2011/presentations/cuda_webinars_GPUDirect_uva.pdf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GPU-integrated MPI: UVA-based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err="1" smtClean="0">
                <a:latin typeface="Lucida Console" pitchFamily="49" charset="0"/>
              </a:rPr>
              <a:t>buf</a:t>
            </a:r>
            <a:r>
              <a:rPr lang="en-US" dirty="0" smtClean="0"/>
              <a:t>: CPU or GPU buffer </a:t>
            </a:r>
          </a:p>
          <a:p>
            <a:pPr lvl="1"/>
            <a:r>
              <a:rPr lang="en-US" dirty="0" smtClean="0"/>
              <a:t>MPI implementation can perform pipelining if it is GPU</a:t>
            </a:r>
          </a:p>
          <a:p>
            <a:pPr lvl="1"/>
            <a:r>
              <a:rPr lang="en-US" dirty="0" smtClean="0"/>
              <a:t>No change to MPI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my_rank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== sender) { </a:t>
            </a:r>
            <a:r>
              <a:rPr lang="en-US" dirty="0">
                <a:solidFill>
                  <a:srgbClr val="0000BF"/>
                </a:solidFill>
                <a:latin typeface="Lucida Console"/>
              </a:rPr>
              <a:t>/* send from GPU (CUDA) */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...);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dirty="0">
                <a:solidFill>
                  <a:srgbClr val="BFBF00"/>
                </a:solidFill>
                <a:latin typeface="Lucida Console"/>
              </a:rPr>
              <a:t>else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{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                </a:t>
            </a:r>
            <a:r>
              <a:rPr lang="en-US" dirty="0" smtClean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dirty="0">
                <a:solidFill>
                  <a:srgbClr val="0000BF"/>
                </a:solidFill>
                <a:latin typeface="Lucida Console"/>
              </a:rPr>
              <a:t>receive into host */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MPI_Recv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host_buf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...);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781" y="1371600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((void *)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sz="20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count, MPI_CHAR, 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dest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, 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		tag, MPI_COMM_WORLD);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371600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((void *)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sz="20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count, </a:t>
            </a:r>
            <a:r>
              <a:rPr lang="en-US" sz="2000" b="1" dirty="0" smtClean="0">
                <a:solidFill>
                  <a:prstClr val="black"/>
                </a:solidFill>
                <a:latin typeface="Lucida Console"/>
              </a:rPr>
              <a:t>MPI_CHAR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dest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, 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		tag, MPI_COMM_WORLD);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38200" y="1371600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((void *)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sz="20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count, </a:t>
            </a:r>
            <a:r>
              <a:rPr lang="en-US" sz="2000" dirty="0" err="1" smtClean="0">
                <a:solidFill>
                  <a:srgbClr val="FF0000"/>
                </a:solidFill>
                <a:latin typeface="Lucida Console"/>
              </a:rPr>
              <a:t>new_type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Lucida Console"/>
              </a:rPr>
              <a:t>dest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, </a:t>
            </a:r>
          </a:p>
          <a:p>
            <a:r>
              <a:rPr lang="en-US" sz="2000" dirty="0">
                <a:solidFill>
                  <a:prstClr val="black"/>
                </a:solidFill>
                <a:latin typeface="Lucida Console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</a:rPr>
              <a:t>		tag, MPI_COMM_WORLD);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GPU-integrated MPI: Attribute-based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err="1" smtClean="0">
                <a:latin typeface="Lucida Console" pitchFamily="49" charset="0"/>
              </a:rPr>
              <a:t>new_type</a:t>
            </a:r>
            <a:r>
              <a:rPr lang="en-US" dirty="0" smtClean="0">
                <a:latin typeface="Lucida Console" pitchFamily="49" charset="0"/>
              </a:rPr>
              <a:t>:</a:t>
            </a: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i="1" dirty="0" smtClean="0"/>
              <a:t>attributes </a:t>
            </a:r>
            <a:r>
              <a:rPr lang="en-US" dirty="0" smtClean="0"/>
              <a:t>to </a:t>
            </a:r>
            <a:r>
              <a:rPr lang="en-US" dirty="0"/>
              <a:t>inbuilt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>
                <a:latin typeface="Lucida Console" pitchFamily="49" charset="0"/>
              </a:rPr>
              <a:t>MPI_INT, </a:t>
            </a:r>
            <a:r>
              <a:rPr lang="en-US" dirty="0" smtClean="0">
                <a:latin typeface="Lucida Console" pitchFamily="49" charset="0"/>
              </a:rPr>
              <a:t>MPI_CHAR)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9365" y="3109079"/>
            <a:ext cx="7855035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F00"/>
                </a:solidFill>
                <a:latin typeface="Lucida Console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cuda_dev_buf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cl_mem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ocl_dev_buf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dirty="0">
                <a:solidFill>
                  <a:srgbClr val="0000BF"/>
                </a:solidFill>
                <a:latin typeface="Lucida Console"/>
              </a:rPr>
              <a:t>/* initialize a custom type */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MPI_Type_dup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(MPI_CHAR, &amp;type);</a:t>
            </a:r>
          </a:p>
          <a:p>
            <a:r>
              <a:rPr lang="en-US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my_rank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== sender) {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dirty="0" smtClean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dirty="0">
                <a:solidFill>
                  <a:srgbClr val="0000BF"/>
                </a:solidFill>
                <a:latin typeface="Lucida Console"/>
              </a:rPr>
              <a:t>send from GPU (CUDA) */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(type, BUF_TYPE, BUF_TYPE_CUDA);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cuda_dev_buf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type, ...);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dirty="0">
                <a:solidFill>
                  <a:srgbClr val="BFBF00"/>
                </a:solidFill>
                <a:latin typeface="Lucida Console"/>
              </a:rPr>
              <a:t>else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 {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             </a:t>
            </a:r>
            <a:r>
              <a:rPr lang="en-US" dirty="0" smtClean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dirty="0">
                <a:solidFill>
                  <a:srgbClr val="0000BF"/>
                </a:solidFill>
                <a:latin typeface="Lucida Console"/>
              </a:rPr>
              <a:t>receive into GPU (</a:t>
            </a:r>
            <a:r>
              <a:rPr lang="en-US" dirty="0" err="1">
                <a:solidFill>
                  <a:srgbClr val="0000BF"/>
                </a:solidFill>
                <a:latin typeface="Lucida Console"/>
              </a:rPr>
              <a:t>OpenCL</a:t>
            </a:r>
            <a:r>
              <a:rPr lang="en-US" dirty="0">
                <a:solidFill>
                  <a:srgbClr val="0000BF"/>
                </a:solidFill>
                <a:latin typeface="Lucida Console"/>
              </a:rPr>
              <a:t>) */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(type, BUF_TYPE, BUF_TYPE_OPENCL);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MPI_Recv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ocl_dev_buf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type, ...);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MPI_Type_free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(&amp;type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182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GPU-integrated MPI: Attribute-based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/>
              <a:t>inbuilt </a:t>
            </a:r>
            <a:r>
              <a:rPr lang="en-US" dirty="0" err="1"/>
              <a:t>datatypes</a:t>
            </a:r>
            <a:r>
              <a:rPr lang="en-US" dirty="0"/>
              <a:t>: </a:t>
            </a:r>
            <a:r>
              <a:rPr lang="en-US" dirty="0">
                <a:latin typeface="Lucida Console" pitchFamily="49" charset="0"/>
              </a:rPr>
              <a:t>MPI_INT, MPI_CHAR</a:t>
            </a:r>
            <a:r>
              <a:rPr lang="en-US" dirty="0"/>
              <a:t>, etc. </a:t>
            </a:r>
            <a:endParaRPr lang="en-US" dirty="0" smtClean="0"/>
          </a:p>
          <a:p>
            <a:r>
              <a:rPr lang="en-US" dirty="0" smtClean="0"/>
              <a:t>Compatible </a:t>
            </a:r>
            <a:r>
              <a:rPr lang="en-US" dirty="0"/>
              <a:t>with </a:t>
            </a:r>
            <a:r>
              <a:rPr lang="en-US" dirty="0" smtClean="0"/>
              <a:t>MPI</a:t>
            </a:r>
          </a:p>
          <a:p>
            <a:pPr lvl="1"/>
            <a:r>
              <a:rPr lang="en-US" dirty="0" smtClean="0"/>
              <a:t>Needs more setup code than UVA-based design</a:t>
            </a:r>
          </a:p>
          <a:p>
            <a:r>
              <a:rPr lang="en-US" dirty="0" smtClean="0"/>
              <a:t>Compatible with many </a:t>
            </a:r>
            <a:r>
              <a:rPr lang="en-US" dirty="0"/>
              <a:t>accelerator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Highly extensible; lot of GPU-specific information passed into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8100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MPI_Type_dup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(MPI_CHAR, &amp;type);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(type, BUF_TYPE, BUF_TYPE_CUDA);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(type, DEVICE_ID, 1);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(type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STREAM_OBJ, stream);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(type, EVENT_OBJ, event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/>
              </a:rPr>
              <a:t>...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cuda_dev_buf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type, ...);</a:t>
            </a:r>
          </a:p>
        </p:txBody>
      </p:sp>
    </p:spTree>
    <p:extLst>
      <p:ext uri="{BB962C8B-B14F-4D97-AF65-F5344CB8AC3E}">
        <p14:creationId xmlns:p14="http://schemas.microsoft.com/office/powerpoint/2010/main" val="5645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92976"/>
              </p:ext>
            </p:extLst>
          </p:nvPr>
        </p:nvGraphicFramePr>
        <p:xfrm>
          <a:off x="152400" y="1524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GPU-Integrated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GPU-Integrated MPI Frameworks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UVA-based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Attribute-based</a:t>
            </a:r>
          </a:p>
          <a:p>
            <a:r>
              <a:rPr lang="en-US" b="1" dirty="0" smtClean="0"/>
              <a:t>Synchronization Semantics in GPU-Integrated MPI Programs</a:t>
            </a:r>
          </a:p>
          <a:p>
            <a:r>
              <a:rPr lang="en-US" dirty="0" smtClean="0"/>
              <a:t>Evaluating the Impact of Synchronization Semantics</a:t>
            </a:r>
          </a:p>
          <a:p>
            <a:r>
              <a:rPr lang="en-US" dirty="0" smtClean="0"/>
              <a:t>Conclusion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Semantics in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1206" y="1721346"/>
            <a:ext cx="615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s_buf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dest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, ...);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MPI_Recv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r_buf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source, ...);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foo(</a:t>
            </a:r>
            <a:r>
              <a:rPr lang="en-US" dirty="0" err="1">
                <a:solidFill>
                  <a:prstClr val="black"/>
                </a:solidFill>
                <a:latin typeface="Lucida Console"/>
              </a:rPr>
              <a:t>r_buf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1206" y="3884474"/>
            <a:ext cx="6154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MPI_Request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 requests[2];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s_buf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&amp;requests[0], ...);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MPI_Irecv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r_buf</a:t>
            </a:r>
            <a:r>
              <a:rPr lang="en-US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&amp;requests[1], ...);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MPI_Wait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(&amp;requests[0]); // OR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MPI_Test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(&amp;requests[1]); // OR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(requests);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/>
              </a:rPr>
              <a:t>foo(</a:t>
            </a:r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r_buf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30" y="1295400"/>
            <a:ext cx="5049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/>
              <a:t>Blocking Point-to-point Communication</a:t>
            </a:r>
            <a:endParaRPr lang="en-US" sz="22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64330" y="3505200"/>
            <a:ext cx="5631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/>
              <a:t>Non-blocking Point-to-point Communication</a:t>
            </a:r>
            <a:endParaRPr lang="en-US" sz="2200" u="sng" dirty="0"/>
          </a:p>
        </p:txBody>
      </p:sp>
      <p:sp>
        <p:nvSpPr>
          <p:cNvPr id="9" name="Rectangle 8"/>
          <p:cNvSpPr/>
          <p:nvPr/>
        </p:nvSpPr>
        <p:spPr>
          <a:xfrm>
            <a:off x="2743200" y="1981200"/>
            <a:ext cx="38100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 algn="ctr"/>
            <a:r>
              <a:rPr lang="en-US" sz="2200" dirty="0" smtClean="0"/>
              <a:t>No</a:t>
            </a:r>
            <a:r>
              <a:rPr lang="en-US" sz="2200" i="1" dirty="0" smtClean="0"/>
              <a:t> </a:t>
            </a:r>
            <a:r>
              <a:rPr lang="en-US" sz="2200" dirty="0" smtClean="0"/>
              <a:t>synchronization needed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4572000"/>
            <a:ext cx="38100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 algn="ctr"/>
            <a:r>
              <a:rPr lang="en-US" sz="2200" i="1" dirty="0" smtClean="0"/>
              <a:t>Explicit</a:t>
            </a:r>
            <a:r>
              <a:rPr lang="en-US" sz="2200" dirty="0" smtClean="0"/>
              <a:t> synchronization only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34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Semantics in GPUs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Streams? </a:t>
            </a:r>
            <a:endParaRPr lang="en-US" dirty="0"/>
          </a:p>
          <a:p>
            <a:pPr lvl="1"/>
            <a:r>
              <a:rPr lang="en-US" dirty="0" smtClean="0"/>
              <a:t>Workflow abstractions</a:t>
            </a:r>
          </a:p>
          <a:p>
            <a:pPr lvl="1"/>
            <a:r>
              <a:rPr lang="en-US" dirty="0" smtClean="0"/>
              <a:t>Mechanism to </a:t>
            </a:r>
            <a:r>
              <a:rPr lang="en-US" dirty="0" err="1" smtClean="0"/>
              <a:t>enqueue</a:t>
            </a:r>
            <a:r>
              <a:rPr lang="en-US" dirty="0" smtClean="0"/>
              <a:t> GPU commands</a:t>
            </a:r>
          </a:p>
          <a:p>
            <a:pPr lvl="2"/>
            <a:r>
              <a:rPr lang="en-US" dirty="0" smtClean="0"/>
              <a:t>H2DMemcpy, D2HMemcpy, </a:t>
            </a:r>
            <a:r>
              <a:rPr lang="en-US" dirty="0" err="1" smtClean="0"/>
              <a:t>KernelExec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762000"/>
          </a:xfrm>
        </p:spPr>
        <p:txBody>
          <a:bodyPr/>
          <a:lstStyle/>
          <a:p>
            <a:r>
              <a:rPr lang="en-US" dirty="0" smtClean="0"/>
              <a:t>Accelerator-Based Supercomputers</a:t>
            </a: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43000"/>
            <a:ext cx="3276600" cy="15634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1" name="Picture 2" descr="http://t3.gstatic.com/images?q=tbn:ANd9GcTbkmAsI_WHEl5bQjjeyW2m2ghFyQt3vl5LqjBcDn6rOxqbbnA&amp;t=1&amp;usg=__VckrWFV_SjnebD_4te_XJ67NFfE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1737360" cy="1447800"/>
          </a:xfrm>
          <a:prstGeom prst="rect">
            <a:avLst/>
          </a:prstGeom>
          <a:noFill/>
        </p:spPr>
      </p:pic>
      <p:pic>
        <p:nvPicPr>
          <p:cNvPr id="15" name="Picture 6" descr="http://t1.gstatic.com/images?q=tbn:ANd9GcRobnEYqje1BZKnmlmXsGnJHs12ATpnrBdFe6IN_0WKFFkOqyI&amp;t=1&amp;usg=__XO7fZVp70a4jHhFyASR5ifRMhoE=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6375" y="1066800"/>
            <a:ext cx="2305225" cy="1528465"/>
          </a:xfrm>
          <a:prstGeom prst="rect">
            <a:avLst/>
          </a:prstGeom>
          <a:noFill/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69448763"/>
              </p:ext>
            </p:extLst>
          </p:nvPr>
        </p:nvGraphicFramePr>
        <p:xfrm>
          <a:off x="228600" y="281940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6248400" y="3429000"/>
            <a:ext cx="289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Accelerator Vendors/Models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NVIDIA 2050/2070/2090/K20x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Intel </a:t>
            </a:r>
            <a:r>
              <a:rPr lang="en-US" dirty="0" smtClean="0"/>
              <a:t>Xeon Phi (MIC)</a:t>
            </a: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IBM </a:t>
            </a:r>
            <a:r>
              <a:rPr lang="en-US" dirty="0" err="1" smtClean="0"/>
              <a:t>PowerXCell</a:t>
            </a:r>
            <a:r>
              <a:rPr lang="en-US" dirty="0" smtClean="0"/>
              <a:t> 8i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AMD </a:t>
            </a:r>
            <a:r>
              <a:rPr lang="en-US" dirty="0" err="1" smtClean="0"/>
              <a:t>Firepro</a:t>
            </a:r>
            <a:r>
              <a:rPr lang="en-US" dirty="0" smtClean="0"/>
              <a:t>/Radeon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 animBg="0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Semantics in GPUs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Can 4"/>
          <p:cNvSpPr/>
          <p:nvPr/>
        </p:nvSpPr>
        <p:spPr bwMode="auto">
          <a:xfrm>
            <a:off x="8244840" y="3884233"/>
            <a:ext cx="822960" cy="4572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D2H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8244840" y="2667000"/>
            <a:ext cx="822960" cy="45720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H2D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8244840" y="3275616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Kernel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130040" y="1524000"/>
            <a:ext cx="822960" cy="36576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6879388" y="1524000"/>
            <a:ext cx="822960" cy="36576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</a:t>
            </a:r>
            <a:r>
              <a:rPr lang="en-US" sz="16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  <a:endParaRPr lang="en-US" sz="16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4130040" y="3352800"/>
            <a:ext cx="822960" cy="2286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130040" y="2438400"/>
            <a:ext cx="822960" cy="45720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4130040" y="289560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Can 26"/>
          <p:cNvSpPr/>
          <p:nvPr/>
        </p:nvSpPr>
        <p:spPr bwMode="auto">
          <a:xfrm>
            <a:off x="6879388" y="3581399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Can 27"/>
          <p:cNvSpPr/>
          <p:nvPr/>
        </p:nvSpPr>
        <p:spPr bwMode="auto">
          <a:xfrm>
            <a:off x="6879388" y="2456765"/>
            <a:ext cx="822960" cy="22860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6879388" y="2685288"/>
            <a:ext cx="822960" cy="896112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" y="1592282"/>
            <a:ext cx="39501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H2DMemcpy(dbuf0, stream0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smtClean="0">
                <a:latin typeface="Lucida Console"/>
              </a:rPr>
              <a:t>H2DMemcpy(dbuf1, stream1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err="1" smtClean="0">
                <a:latin typeface="Lucida Console"/>
              </a:rPr>
              <a:t>KernelExec</a:t>
            </a:r>
            <a:r>
              <a:rPr lang="en-US" dirty="0" smtClean="0">
                <a:latin typeface="Lucida Console"/>
              </a:rPr>
              <a:t>(dbuf0, stream0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err="1" smtClean="0">
                <a:latin typeface="Lucida Console"/>
              </a:rPr>
              <a:t>KernelExec</a:t>
            </a:r>
            <a:r>
              <a:rPr lang="en-US" dirty="0" smtClean="0">
                <a:latin typeface="Lucida Console"/>
              </a:rPr>
              <a:t>(dbuf1, stream1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smtClean="0">
                <a:latin typeface="Lucida Console"/>
              </a:rPr>
              <a:t>D2HMemcpy(dbuf0</a:t>
            </a:r>
            <a:r>
              <a:rPr lang="en-US" dirty="0">
                <a:latin typeface="Lucida Console"/>
              </a:rPr>
              <a:t>, </a:t>
            </a:r>
            <a:r>
              <a:rPr lang="en-US" dirty="0" smtClean="0">
                <a:latin typeface="Lucida Console"/>
              </a:rPr>
              <a:t>stream0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smtClean="0">
                <a:latin typeface="Lucida Console"/>
              </a:rPr>
              <a:t>D2HMemcpy(dbuf1, stream1</a:t>
            </a:r>
            <a:r>
              <a:rPr lang="en-US" dirty="0">
                <a:latin typeface="Lucida Console"/>
              </a:rPr>
              <a:t>, </a:t>
            </a:r>
            <a:r>
              <a:rPr lang="en-US" dirty="0" smtClean="0">
                <a:latin typeface="Lucida Console"/>
              </a:rPr>
              <a:t/>
            </a:r>
            <a:br>
              <a:rPr lang="en-US" dirty="0" smtClean="0">
                <a:latin typeface="Lucida Console"/>
              </a:rPr>
            </a:br>
            <a:r>
              <a:rPr lang="en-US" dirty="0" smtClean="0">
                <a:latin typeface="Lucida Console"/>
              </a:rPr>
              <a:t>     &amp;event1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err="1" smtClean="0">
                <a:latin typeface="Lucida Console"/>
              </a:rPr>
              <a:t>WaitForEvent</a:t>
            </a:r>
            <a:r>
              <a:rPr lang="en-US" dirty="0" smtClean="0">
                <a:latin typeface="Lucida Console"/>
              </a:rPr>
              <a:t>(stream0</a:t>
            </a:r>
            <a:r>
              <a:rPr lang="en-US" dirty="0">
                <a:latin typeface="Lucida Console"/>
              </a:rPr>
              <a:t>, </a:t>
            </a:r>
            <a:r>
              <a:rPr lang="en-US" dirty="0" smtClean="0">
                <a:latin typeface="Lucida Console"/>
              </a:rPr>
              <a:t/>
            </a:r>
            <a:br>
              <a:rPr lang="en-US" dirty="0" smtClean="0">
                <a:latin typeface="Lucida Console"/>
              </a:rPr>
            </a:br>
            <a:r>
              <a:rPr lang="en-US" dirty="0" smtClean="0">
                <a:latin typeface="Lucida Console"/>
              </a:rPr>
              <a:t>     event1</a:t>
            </a:r>
            <a:r>
              <a:rPr lang="en-US" dirty="0">
                <a:latin typeface="Lucida Console"/>
              </a:rPr>
              <a:t>);</a:t>
            </a:r>
          </a:p>
          <a:p>
            <a:r>
              <a:rPr lang="en-US" dirty="0" err="1" smtClean="0">
                <a:latin typeface="Lucida Console"/>
              </a:rPr>
              <a:t>KernelExec</a:t>
            </a:r>
            <a:r>
              <a:rPr lang="en-US" dirty="0" smtClean="0">
                <a:latin typeface="Lucida Console"/>
              </a:rPr>
              <a:t>(dbuf0, stream0);</a:t>
            </a:r>
          </a:p>
        </p:txBody>
      </p:sp>
      <p:sp>
        <p:nvSpPr>
          <p:cNvPr id="34" name="Can 33"/>
          <p:cNvSpPr/>
          <p:nvPr/>
        </p:nvSpPr>
        <p:spPr bwMode="auto">
          <a:xfrm>
            <a:off x="4130040" y="426720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6" name="Straight Arrow Connector 35"/>
          <p:cNvCxnSpPr>
            <a:stCxn id="27" idx="2"/>
            <a:endCxn id="34" idx="4"/>
          </p:cNvCxnSpPr>
          <p:nvPr/>
        </p:nvCxnSpPr>
        <p:spPr bwMode="auto">
          <a:xfrm flipH="1">
            <a:off x="4953000" y="3847116"/>
            <a:ext cx="1926388" cy="648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53000" y="2858869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Implicit</a:t>
            </a:r>
          </a:p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20468374">
            <a:off x="4953000" y="387645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Explicit</a:t>
            </a:r>
          </a:p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 bwMode="auto">
          <a:xfrm>
            <a:off x="4953000" y="2456765"/>
            <a:ext cx="152400" cy="10972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2" name="Right Brace 41"/>
          <p:cNvSpPr/>
          <p:nvPr/>
        </p:nvSpPr>
        <p:spPr bwMode="auto">
          <a:xfrm rot="10800000">
            <a:off x="6702552" y="2465832"/>
            <a:ext cx="155448" cy="15544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8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9" grpId="0"/>
      <p:bldP spid="40" grpId="0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Semantics in GPUs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Streams? </a:t>
            </a:r>
            <a:endParaRPr lang="en-US" dirty="0"/>
          </a:p>
          <a:p>
            <a:pPr lvl="1"/>
            <a:r>
              <a:rPr lang="en-US" dirty="0" smtClean="0"/>
              <a:t>Workflow abstractions</a:t>
            </a:r>
          </a:p>
          <a:p>
            <a:pPr lvl="1"/>
            <a:r>
              <a:rPr lang="en-US" dirty="0" smtClean="0"/>
              <a:t>Mechanism to </a:t>
            </a:r>
            <a:r>
              <a:rPr lang="en-US" dirty="0" err="1" smtClean="0"/>
              <a:t>enqueue</a:t>
            </a:r>
            <a:r>
              <a:rPr lang="en-US" dirty="0" smtClean="0"/>
              <a:t> GPU commands</a:t>
            </a:r>
          </a:p>
          <a:p>
            <a:pPr lvl="2"/>
            <a:r>
              <a:rPr lang="en-US" dirty="0" smtClean="0"/>
              <a:t>H2DMemcpy, D2HMemcpy, </a:t>
            </a:r>
            <a:r>
              <a:rPr lang="en-US" dirty="0" err="1" smtClean="0"/>
              <a:t>KernelExec</a:t>
            </a:r>
            <a:endParaRPr lang="en-US" dirty="0" smtClean="0"/>
          </a:p>
          <a:p>
            <a:pPr lvl="1"/>
            <a:r>
              <a:rPr lang="en-US" dirty="0" smtClean="0"/>
              <a:t>Enforces dependency between two commands (executed in issue-order)</a:t>
            </a:r>
          </a:p>
          <a:p>
            <a:pPr lvl="1"/>
            <a:r>
              <a:rPr lang="en-US" i="1" dirty="0" smtClean="0"/>
              <a:t>Implicit </a:t>
            </a:r>
            <a:r>
              <a:rPr lang="en-US" i="1" dirty="0"/>
              <a:t>synchronization</a:t>
            </a:r>
            <a:r>
              <a:rPr lang="en-US" dirty="0"/>
              <a:t> within same </a:t>
            </a:r>
            <a:r>
              <a:rPr lang="en-US" dirty="0" smtClean="0"/>
              <a:t>stream</a:t>
            </a:r>
          </a:p>
          <a:p>
            <a:pPr lvl="1"/>
            <a:r>
              <a:rPr lang="en-US" dirty="0"/>
              <a:t>Explicit synchronization across </a:t>
            </a:r>
            <a:r>
              <a:rPr lang="en-US" dirty="0" smtClean="0"/>
              <a:t>streams</a:t>
            </a:r>
          </a:p>
          <a:p>
            <a:pPr lvl="1"/>
            <a:r>
              <a:rPr lang="en-US" dirty="0"/>
              <a:t>CUDA: stream; </a:t>
            </a:r>
            <a:r>
              <a:rPr lang="en-US" dirty="0" err="1"/>
              <a:t>OpenCL</a:t>
            </a:r>
            <a:r>
              <a:rPr lang="en-US" dirty="0"/>
              <a:t>: command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In this talk, we assume that all GPU commands are non-blocking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Semantics in </a:t>
            </a:r>
            <a:br>
              <a:rPr lang="en-US" dirty="0" smtClean="0"/>
            </a:br>
            <a:r>
              <a:rPr lang="en-US" dirty="0" smtClean="0"/>
              <a:t>GPU-integrated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3367" y="1295400"/>
            <a:ext cx="4572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MPI_Recv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r_dev_buf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No Sync before GPU */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r_dev_buf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 stream1);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3367" y="2133600"/>
            <a:ext cx="45720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MPI_Irecv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r_dev_buf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Explicit Sync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before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GPU </a:t>
            </a:r>
          </a:p>
          <a:p>
            <a:pPr lvl="0"/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* (MPI Standards) */</a:t>
            </a:r>
          </a:p>
          <a:p>
            <a:pPr lvl="0"/>
            <a:r>
              <a:rPr lang="en-US" sz="1600" dirty="0" err="1" smtClean="0">
                <a:latin typeface="Lucida Console"/>
              </a:rPr>
              <a:t>MPI_Wait</a:t>
            </a:r>
            <a:r>
              <a:rPr lang="en-US" sz="1600" dirty="0" smtClean="0">
                <a:latin typeface="Lucida Console"/>
              </a:rPr>
              <a:t>();</a:t>
            </a:r>
            <a:endParaRPr lang="en-US" sz="1600" dirty="0">
              <a:latin typeface="Lucida Console"/>
            </a:endParaRPr>
          </a:p>
          <a:p>
            <a:pPr lvl="0"/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r_dev_buf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stream1);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4075093"/>
            <a:ext cx="43434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s_dev_buf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stream1);</a:t>
            </a:r>
          </a:p>
          <a:p>
            <a:pPr lvl="0"/>
            <a:r>
              <a:rPr lang="en-US" sz="16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No Sync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before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MPI */</a:t>
            </a:r>
            <a:endParaRPr lang="en-US" sz="1600" dirty="0">
              <a:solidFill>
                <a:srgbClr val="0000BF"/>
              </a:solidFill>
              <a:latin typeface="Lucida Console"/>
            </a:endParaRPr>
          </a:p>
          <a:p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some_other_dev_buf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4924961"/>
            <a:ext cx="4343400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s_dev_buf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stream1);</a:t>
            </a:r>
          </a:p>
          <a:p>
            <a:pPr lvl="0"/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Sync before MPI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*/</a:t>
            </a:r>
          </a:p>
          <a:p>
            <a:pPr lvl="0"/>
            <a:r>
              <a:rPr lang="en-US" sz="1600" dirty="0" err="1" smtClean="0">
                <a:latin typeface="Lucida Console"/>
              </a:rPr>
              <a:t>StreamSynchronize</a:t>
            </a:r>
            <a:r>
              <a:rPr lang="en-US" sz="1600" dirty="0" smtClean="0">
                <a:latin typeface="Lucida Console"/>
              </a:rPr>
              <a:t>(stream1);</a:t>
            </a:r>
          </a:p>
          <a:p>
            <a:pPr lvl="0"/>
            <a:r>
              <a:rPr lang="en-US" sz="1600" dirty="0" err="1" smtClean="0">
                <a:latin typeface="Lucida Console"/>
              </a:rPr>
              <a:t>MPI_Send</a:t>
            </a:r>
            <a:r>
              <a:rPr lang="en-US" sz="1600" dirty="0" smtClean="0">
                <a:latin typeface="Lucida Console"/>
              </a:rPr>
              <a:t>(</a:t>
            </a:r>
            <a:r>
              <a:rPr lang="en-US" sz="1600" dirty="0" err="1" smtClean="0">
                <a:latin typeface="Lucida Console"/>
              </a:rPr>
              <a:t>s_dev_buf</a:t>
            </a:r>
            <a:r>
              <a:rPr lang="en-US" sz="1600" dirty="0" smtClean="0">
                <a:latin typeface="Lucida Console"/>
              </a:rPr>
              <a:t>);</a:t>
            </a:r>
            <a:endParaRPr lang="en-US" sz="1600" dirty="0">
              <a:latin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4075093"/>
            <a:ext cx="4572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s_dev_buf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stream1);</a:t>
            </a:r>
          </a:p>
          <a:p>
            <a:pPr lvl="0"/>
            <a:r>
              <a:rPr lang="en-US" sz="16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No Sync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before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MPI */</a:t>
            </a:r>
            <a:endParaRPr lang="en-US" sz="1600" dirty="0">
              <a:solidFill>
                <a:srgbClr val="0000BF"/>
              </a:solidFill>
              <a:latin typeface="Lucida Console"/>
            </a:endParaRPr>
          </a:p>
          <a:p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some_other_dev_buf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4924961"/>
            <a:ext cx="45720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KernelExec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s_dev_buf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stream1);</a:t>
            </a:r>
          </a:p>
          <a:p>
            <a:pPr lvl="0"/>
            <a:r>
              <a:rPr lang="en-US" sz="16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Implicit Sync using attributes*/</a:t>
            </a:r>
          </a:p>
          <a:p>
            <a:pPr lvl="0"/>
            <a:r>
              <a:rPr lang="en-US" sz="1600" dirty="0" err="1" smtClean="0">
                <a:latin typeface="Lucida Console"/>
              </a:rPr>
              <a:t>MPI_Type_set_attr</a:t>
            </a:r>
            <a:r>
              <a:rPr lang="en-US" sz="1600" dirty="0" smtClean="0">
                <a:latin typeface="Lucida Console"/>
              </a:rPr>
              <a:t>(type, STREAM,           			stream1);</a:t>
            </a:r>
            <a:endParaRPr lang="en-US" sz="1600" dirty="0">
              <a:latin typeface="Lucida Console"/>
            </a:endParaRPr>
          </a:p>
          <a:p>
            <a:pPr lvl="0"/>
            <a:r>
              <a:rPr lang="en-US" sz="1600" dirty="0" err="1" smtClean="0">
                <a:latin typeface="Lucida Console"/>
              </a:rPr>
              <a:t>MPI_Send</a:t>
            </a:r>
            <a:r>
              <a:rPr lang="en-US" sz="1600" dirty="0" smtClean="0">
                <a:latin typeface="Lucida Console"/>
              </a:rPr>
              <a:t>(</a:t>
            </a:r>
            <a:r>
              <a:rPr lang="en-US" sz="1600" dirty="0" err="1" smtClean="0">
                <a:latin typeface="Lucida Console"/>
              </a:rPr>
              <a:t>s_dev_buf</a:t>
            </a:r>
            <a:r>
              <a:rPr lang="en-US" sz="1600" dirty="0" smtClean="0">
                <a:latin typeface="Lucida Console"/>
              </a:rPr>
              <a:t>, type);</a:t>
            </a:r>
            <a:endParaRPr lang="en-US" sz="1600" dirty="0">
              <a:latin typeface="Lucida Conso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2192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MPI</a:t>
            </a:r>
            <a:r>
              <a:rPr lang="en-US" b="1" u="sng" dirty="0" smtClean="0">
                <a:sym typeface="Wingdings" pitchFamily="2" charset="2"/>
              </a:rPr>
              <a:t>GPU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336446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GPU</a:t>
            </a:r>
            <a:r>
              <a:rPr lang="en-US" b="1" u="sng" dirty="0" smtClean="0">
                <a:sym typeface="Wingdings" pitchFamily="2" charset="2"/>
              </a:rPr>
              <a:t>MPI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72043" y="3705761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UVA-based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694093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Attribute-based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GPU-Integrated MPI Frameworks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UVA-based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Attribute-based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Synchronization Semantics in GPU-Integrated MPI Programs</a:t>
            </a:r>
          </a:p>
          <a:p>
            <a:r>
              <a:rPr lang="en-US" b="1" dirty="0" smtClean="0"/>
              <a:t>Evaluating the Impact of Synchronization Semantics</a:t>
            </a:r>
          </a:p>
          <a:p>
            <a:pPr lvl="1"/>
            <a:r>
              <a:rPr lang="en-US" b="1" dirty="0" smtClean="0"/>
              <a:t>Programmability (Implicit vs. Explicit)</a:t>
            </a:r>
          </a:p>
          <a:p>
            <a:pPr lvl="1"/>
            <a:r>
              <a:rPr lang="en-US" b="1" dirty="0" smtClean="0"/>
              <a:t>Performance</a:t>
            </a:r>
          </a:p>
          <a:p>
            <a:r>
              <a:rPr lang="en-US" dirty="0" smtClean="0"/>
              <a:t>Conclusion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User Scenario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/>
              <a:t>program with </a:t>
            </a:r>
            <a:r>
              <a:rPr lang="en-US" dirty="0" smtClean="0"/>
              <a:t>3 processes</a:t>
            </a:r>
          </a:p>
          <a:p>
            <a:r>
              <a:rPr lang="en-US" dirty="0" smtClean="0"/>
              <a:t>Rank 0: sender; Rank 1 and Rank 2: receivers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MPI </a:t>
            </a:r>
            <a:r>
              <a:rPr lang="en-US" dirty="0"/>
              <a:t>rank 0 </a:t>
            </a:r>
            <a:r>
              <a:rPr lang="en-US" dirty="0" smtClean="0"/>
              <a:t>launches two GPU kernels to compute a </a:t>
            </a:r>
            <a:r>
              <a:rPr lang="en-US" dirty="0"/>
              <a:t>large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GPU kernels can occur concurrently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----------------------dependency-</a:t>
            </a:r>
            <a:r>
              <a:rPr lang="en-US" dirty="0">
                <a:solidFill>
                  <a:srgbClr val="FF0000"/>
                </a:solidFill>
              </a:rPr>
              <a:t>---------------------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MPI rank 0 </a:t>
            </a:r>
            <a:r>
              <a:rPr lang="en-US" dirty="0" smtClean="0"/>
              <a:t>scatters the large array </a:t>
            </a:r>
            <a:r>
              <a:rPr lang="en-US" dirty="0"/>
              <a:t>to </a:t>
            </a:r>
            <a:r>
              <a:rPr lang="en-US" dirty="0" smtClean="0"/>
              <a:t>the 2 receiver processes (via send/receive)</a:t>
            </a:r>
          </a:p>
          <a:p>
            <a:pPr lvl="1"/>
            <a:r>
              <a:rPr lang="en-US" dirty="0" smtClean="0"/>
              <a:t>MPI Send/Receive occurs sequentially in some order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UVA-based Design (Simple)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77724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+ 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sync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cudaStreamSynchronize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GPU-integrated MPI */    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2582" y="4038600"/>
            <a:ext cx="4750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Issue Order: K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-K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-MPI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-MPI</a:t>
            </a:r>
            <a:r>
              <a:rPr lang="en-US" sz="2200" baseline="-25000" dirty="0" smtClean="0"/>
              <a:t>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Execution Order: </a:t>
            </a:r>
            <a:r>
              <a:rPr lang="en-US" sz="2200" dirty="0"/>
              <a:t>K</a:t>
            </a:r>
            <a:r>
              <a:rPr lang="en-US" sz="2200" baseline="-25000" dirty="0"/>
              <a:t>1</a:t>
            </a:r>
            <a:r>
              <a:rPr lang="en-US" sz="2200" dirty="0"/>
              <a:t>-K</a:t>
            </a:r>
            <a:r>
              <a:rPr lang="en-US" sz="2200" baseline="-25000" dirty="0"/>
              <a:t>2</a:t>
            </a:r>
            <a:r>
              <a:rPr lang="en-US" sz="2200" dirty="0"/>
              <a:t>-MPI</a:t>
            </a:r>
            <a:r>
              <a:rPr lang="en-US" sz="2200" baseline="-25000" dirty="0"/>
              <a:t>1</a:t>
            </a:r>
            <a:r>
              <a:rPr lang="en-US" sz="2200" dirty="0"/>
              <a:t>-MPI</a:t>
            </a:r>
            <a:r>
              <a:rPr lang="en-US" sz="2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9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 flipV="1">
            <a:off x="3315848" y="52578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" idx="3"/>
          </p:cNvCxnSpPr>
          <p:nvPr/>
        </p:nvCxnSpPr>
        <p:spPr bwMode="auto">
          <a:xfrm>
            <a:off x="3315848" y="4131826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UVA-based Design (Simple)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77724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+ 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sync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cudaStreamSynchronize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GPU-integrated MPI */    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394716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Dest</a:t>
            </a:r>
            <a:r>
              <a:rPr lang="en-US" dirty="0" smtClean="0"/>
              <a:t> rank =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510182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Dest</a:t>
            </a:r>
            <a:r>
              <a:rPr lang="en-US" dirty="0" smtClean="0"/>
              <a:t> rank = 2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 bwMode="auto">
          <a:xfrm rot="16200000">
            <a:off x="4572562" y="38795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Can 21"/>
          <p:cNvSpPr/>
          <p:nvPr/>
        </p:nvSpPr>
        <p:spPr bwMode="auto">
          <a:xfrm rot="16200000">
            <a:off x="3855720" y="3611880"/>
            <a:ext cx="822960" cy="10668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Can 23"/>
          <p:cNvSpPr/>
          <p:nvPr/>
        </p:nvSpPr>
        <p:spPr bwMode="auto">
          <a:xfrm rot="16200000">
            <a:off x="5068843" y="50225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Can 24"/>
          <p:cNvSpPr/>
          <p:nvPr/>
        </p:nvSpPr>
        <p:spPr bwMode="auto">
          <a:xfrm rot="16200000">
            <a:off x="3550920" y="505968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114800" y="6063734"/>
            <a:ext cx="137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492565" y="587906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77434" y="4507467"/>
            <a:ext cx="2287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Overlap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 bwMode="auto">
          <a:xfrm flipH="1">
            <a:off x="4534884" y="4692133"/>
            <a:ext cx="142550" cy="550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7772401" y="76200"/>
            <a:ext cx="1295400" cy="1065817"/>
            <a:chOff x="7772401" y="76200"/>
            <a:chExt cx="1295400" cy="1065817"/>
          </a:xfrm>
        </p:grpSpPr>
        <p:sp>
          <p:nvSpPr>
            <p:cNvPr id="40" name="Can 39"/>
            <p:cNvSpPr/>
            <p:nvPr/>
          </p:nvSpPr>
          <p:spPr bwMode="auto">
            <a:xfrm>
              <a:off x="7772401" y="684817"/>
              <a:ext cx="1295400" cy="457200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MPI_Send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1" name="Can 40"/>
            <p:cNvSpPr/>
            <p:nvPr/>
          </p:nvSpPr>
          <p:spPr bwMode="auto">
            <a:xfrm>
              <a:off x="7772401" y="76200"/>
              <a:ext cx="129540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Kernel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1" grpId="0" animBg="1"/>
      <p:bldP spid="22" grpId="0" animBg="1"/>
      <p:bldP spid="24" grpId="0" animBg="1"/>
      <p:bldP spid="25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UVA-based Design (Simple: Issue-order Progress)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77724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+ 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sync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cudaStreamSynchronize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GPU-integrated MPI */    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MPI_Send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039850"/>
            <a:ext cx="731520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b="1" i="1" dirty="0" smtClean="0"/>
              <a:t>Issue-order </a:t>
            </a:r>
            <a:r>
              <a:rPr lang="en-US" sz="2200" dirty="0" smtClean="0"/>
              <a:t>progress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b="1" i="1" dirty="0" smtClean="0"/>
              <a:t>Explicit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synchronization</a:t>
            </a:r>
            <a:r>
              <a:rPr lang="en-US" sz="2200" b="1" dirty="0" smtClean="0"/>
              <a:t> </a:t>
            </a:r>
            <a:r>
              <a:rPr lang="en-US" sz="2200" dirty="0" smtClean="0"/>
              <a:t>between GPU and MPI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dirty="0" smtClean="0"/>
              <a:t>Poor performance, but reasonable programmability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Completion-order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72401" y="76200"/>
            <a:ext cx="1295400" cy="1065817"/>
            <a:chOff x="7772401" y="76200"/>
            <a:chExt cx="1295400" cy="1065817"/>
          </a:xfrm>
        </p:grpSpPr>
        <p:sp>
          <p:nvSpPr>
            <p:cNvPr id="39" name="Can 38"/>
            <p:cNvSpPr/>
            <p:nvPr/>
          </p:nvSpPr>
          <p:spPr bwMode="auto">
            <a:xfrm>
              <a:off x="7772401" y="684817"/>
              <a:ext cx="1295400" cy="457200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MPI_Send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0" name="Can 39"/>
            <p:cNvSpPr/>
            <p:nvPr/>
          </p:nvSpPr>
          <p:spPr bwMode="auto">
            <a:xfrm>
              <a:off x="7772401" y="76200"/>
              <a:ext cx="129540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Kernel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45" name="Straight Connector 44"/>
          <p:cNvCxnSpPr/>
          <p:nvPr/>
        </p:nvCxnSpPr>
        <p:spPr bwMode="auto">
          <a:xfrm flipV="1">
            <a:off x="3315848" y="44958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7" idx="3"/>
          </p:cNvCxnSpPr>
          <p:nvPr/>
        </p:nvCxnSpPr>
        <p:spPr bwMode="auto">
          <a:xfrm>
            <a:off x="3315848" y="3369826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752600" y="318516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Dest</a:t>
            </a:r>
            <a:r>
              <a:rPr lang="en-US" dirty="0" smtClean="0"/>
              <a:t> rank =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433982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Dest</a:t>
            </a:r>
            <a:r>
              <a:rPr lang="en-US" dirty="0" smtClean="0"/>
              <a:t> rank = 2</a:t>
            </a:r>
            <a:endParaRPr lang="en-US" dirty="0"/>
          </a:p>
        </p:txBody>
      </p:sp>
      <p:sp>
        <p:nvSpPr>
          <p:cNvPr id="49" name="Can 48"/>
          <p:cNvSpPr/>
          <p:nvPr/>
        </p:nvSpPr>
        <p:spPr bwMode="auto">
          <a:xfrm rot="16200000">
            <a:off x="4572562" y="31175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Can 49"/>
          <p:cNvSpPr/>
          <p:nvPr/>
        </p:nvSpPr>
        <p:spPr bwMode="auto">
          <a:xfrm rot="16200000">
            <a:off x="3855720" y="2849880"/>
            <a:ext cx="822960" cy="10668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Can 50"/>
          <p:cNvSpPr/>
          <p:nvPr/>
        </p:nvSpPr>
        <p:spPr bwMode="auto">
          <a:xfrm rot="16200000">
            <a:off x="3969037" y="42605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Can 51"/>
          <p:cNvSpPr/>
          <p:nvPr/>
        </p:nvSpPr>
        <p:spPr bwMode="auto">
          <a:xfrm rot="16200000">
            <a:off x="3550920" y="429768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4114800" y="5301734"/>
            <a:ext cx="137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492565" y="511706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7434" y="3745467"/>
            <a:ext cx="19159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Overlapped </a:t>
            </a:r>
            <a:r>
              <a:rPr lang="en-US" dirty="0" smtClean="0"/>
              <a:t>MPI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 bwMode="auto">
          <a:xfrm flipH="1">
            <a:off x="4534884" y="3930133"/>
            <a:ext cx="142550" cy="550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812582" y="1447800"/>
            <a:ext cx="4750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Issue Order: K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-K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-MPI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-MPI</a:t>
            </a:r>
            <a:r>
              <a:rPr lang="en-US" sz="2200" baseline="-25000" dirty="0" smtClean="0"/>
              <a:t>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Execution Order: K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-K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-</a:t>
            </a:r>
            <a:r>
              <a:rPr lang="en-US" sz="2200" b="1" dirty="0" smtClean="0"/>
              <a:t>MPI</a:t>
            </a:r>
            <a:r>
              <a:rPr lang="en-US" sz="2200" b="1" baseline="-25000" dirty="0" smtClean="0"/>
              <a:t>2</a:t>
            </a:r>
            <a:r>
              <a:rPr lang="en-US" sz="2200" b="1" dirty="0" smtClean="0"/>
              <a:t>-MPI</a:t>
            </a:r>
            <a:r>
              <a:rPr lang="en-US" sz="2200" b="1" baseline="-25000" dirty="0" smtClean="0"/>
              <a:t>1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692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101090"/>
            <a:ext cx="80010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en-US" sz="16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processed[N] = {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 rank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query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[rank])==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	/*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GPU-integrated MPI */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++;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processed[rank]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flag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find next rank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rank=(rank+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)%N; flag=processed[rank];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UVA-based Design (Advanced: Completion-order </a:t>
            </a:r>
            <a:r>
              <a:rPr lang="en-US" dirty="0"/>
              <a:t>Progress)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2766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2438400"/>
            <a:ext cx="7543800" cy="3810000"/>
          </a:xfrm>
          <a:prstGeom prst="roundRect">
            <a:avLst/>
          </a:prstGeom>
          <a:solidFill>
            <a:srgbClr val="BBE0E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Completion-order Progress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8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 CPU-GPU Clusters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>
            <a:off x="1392702" y="2377428"/>
            <a:ext cx="1418491" cy="96363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flipH="1">
            <a:off x="3725593" y="3341066"/>
            <a:ext cx="188038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-76200" y="4994028"/>
            <a:ext cx="4788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D2H)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4565" y="4991680"/>
            <a:ext cx="482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H2D)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990600" y="1828800"/>
            <a:ext cx="822960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9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8 0.2044 L 0.50608 0.20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3" grpId="0" animBg="1"/>
      <p:bldP spid="3" grpId="1" animBg="1"/>
      <p:bldP spid="3" grpId="2" animBg="1"/>
      <p:bldP spid="3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101090"/>
            <a:ext cx="80010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en-US" sz="16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processed[N] = {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 rank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query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[rank])==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	/*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GPU-integrated MPI */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++;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processed[rank]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flag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find next rank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rank=(rank+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)%N; flag=processed[rank];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UVA-based Design (Advanced: </a:t>
            </a:r>
            <a:r>
              <a:rPr lang="en-US" dirty="0"/>
              <a:t>Completion-order Progress)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4725650"/>
            <a:ext cx="731520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b="1" dirty="0" smtClean="0"/>
              <a:t>C</a:t>
            </a:r>
            <a:r>
              <a:rPr lang="en-US" sz="2200" b="1" i="1" dirty="0" smtClean="0"/>
              <a:t>ompletion-order</a:t>
            </a:r>
            <a:r>
              <a:rPr lang="en-US" sz="2200" i="1" dirty="0" smtClean="0"/>
              <a:t> </a:t>
            </a:r>
            <a:r>
              <a:rPr lang="en-US" sz="2200" dirty="0" smtClean="0"/>
              <a:t>progress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b="1" i="1" dirty="0" smtClean="0"/>
              <a:t>Explicit synchronization</a:t>
            </a:r>
            <a:r>
              <a:rPr lang="en-US" sz="2200" dirty="0" smtClean="0"/>
              <a:t> between GPU and MPI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dirty="0" smtClean="0"/>
              <a:t>Good performance, but poor programmability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6324600" y="32766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101090"/>
            <a:ext cx="80010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en-US" sz="16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processed[N] = {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&lt;&lt;&lt;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[rank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]&gt;&gt;&gt;(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 rank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GPU stream query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[rank])==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	/*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GPU-integrated MPI */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++; 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processed[rank]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flag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N -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find next rank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rank=(rank+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)%N; flag=processed[rank];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Programmability with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2766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2133600"/>
            <a:ext cx="7543800" cy="3581400"/>
          </a:xfrm>
          <a:prstGeom prst="roundRect">
            <a:avLst>
              <a:gd name="adj" fmla="val 12113"/>
            </a:avLst>
          </a:prstGeom>
          <a:solidFill>
            <a:srgbClr val="BBE0E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normalizeH="0" baseline="0" dirty="0" err="1" smtClean="0">
                <a:ln>
                  <a:noFill/>
                </a:ln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MPI_Isend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(</a:t>
            </a:r>
            <a:r>
              <a:rPr kumimoji="0" lang="en-US" sz="3000" b="1" i="0" u="none" strike="noStrike" cap="none" normalizeH="0" baseline="0" dirty="0" err="1" smtClean="0">
                <a:ln>
                  <a:noFill/>
                </a:ln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dev_buf+offset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)</a:t>
            </a:r>
            <a:endParaRPr kumimoji="0" lang="en-US" sz="3000" b="1" i="0" u="none" strike="noStrike" cap="none" normalizeH="0" baseline="0" dirty="0">
              <a:ln>
                <a:noFill/>
              </a:ln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7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Attribute-based Design: Completion-order </a:t>
            </a:r>
            <a:r>
              <a:rPr lang="en-US" dirty="0"/>
              <a:t>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220212"/>
            <a:ext cx="800100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cudaStream_t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[N];</a:t>
            </a:r>
          </a:p>
          <a:p>
            <a:r>
              <a:rPr lang="nn-NO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(rank = </a:t>
            </a:r>
            <a:r>
              <a:rPr lang="nn-NO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nn-NO" sz="1600" dirty="0">
                <a:solidFill>
                  <a:prstClr val="black"/>
                </a:solidFill>
                <a:latin typeface="Lucida Console"/>
              </a:rPr>
              <a:t>; rank &lt; N; rank++)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fooKernel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&lt;&lt;&lt;b, t,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[rank]&gt;&gt;&gt;(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implicit GPU stream sync before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MPI_Type_dup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(MPI_CHAR, &amp;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new_type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new_type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Lucida Console"/>
              </a:rPr>
              <a:t>BUF_TYPE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BUF_TYPE_CUDA);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MPI_Type_set_attr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new_type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Lucida Console"/>
              </a:rPr>
              <a:t>STREAM_TYPE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[rank]);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dev_buf+offset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new_type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rank,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MPI_Type_free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(&amp;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new_type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/* explicit MPI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sync (as per the MPI standard) */</a:t>
            </a:r>
            <a:endParaRPr lang="en-US" sz="1600" dirty="0">
              <a:solidFill>
                <a:srgbClr val="0000BF"/>
              </a:solidFill>
              <a:latin typeface="Lucida Console"/>
            </a:endParaRP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267200"/>
            <a:ext cx="792480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dirty="0"/>
              <a:t>MPI-ACC performs </a:t>
            </a:r>
            <a:r>
              <a:rPr lang="en-US" sz="2200" b="1" i="1" dirty="0"/>
              <a:t>completion-order </a:t>
            </a:r>
            <a:r>
              <a:rPr lang="en-US" sz="2200" i="1" dirty="0"/>
              <a:t>progress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b="1" i="1" dirty="0" smtClean="0"/>
              <a:t>Implicit synchronization</a:t>
            </a:r>
            <a:r>
              <a:rPr lang="en-US" sz="2200" dirty="0" smtClean="0"/>
              <a:t> between GPU and MPI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Good performance </a:t>
            </a:r>
            <a:r>
              <a:rPr lang="en-US" sz="2200" dirty="0">
                <a:solidFill>
                  <a:srgbClr val="000000"/>
                </a:solidFill>
              </a:rPr>
              <a:t>and good </a:t>
            </a:r>
            <a:r>
              <a:rPr lang="en-US" sz="2200" dirty="0" smtClean="0">
                <a:solidFill>
                  <a:srgbClr val="000000"/>
                </a:solidFill>
              </a:rPr>
              <a:t>programmability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095500" y="2764364"/>
            <a:ext cx="457200" cy="326766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MPI-ACC’s Implementation of </a:t>
            </a:r>
            <a:br>
              <a:rPr lang="en-US" dirty="0" smtClean="0"/>
            </a:br>
            <a:r>
              <a:rPr lang="en-US" dirty="0" smtClean="0"/>
              <a:t>Completion-order Progress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5157411"/>
            <a:ext cx="1292341" cy="40011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MPI_Isend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76400" y="2285539"/>
            <a:ext cx="1295400" cy="128441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GPU Stream Request Object</a:t>
            </a:r>
          </a:p>
        </p:txBody>
      </p:sp>
      <p:cxnSp>
        <p:nvCxnSpPr>
          <p:cNvPr id="21" name="Straight Arrow Connector 20"/>
          <p:cNvCxnSpPr>
            <a:stCxn id="19" idx="0"/>
            <a:endCxn id="20" idx="1"/>
          </p:cNvCxnSpPr>
          <p:nvPr/>
        </p:nvCxnSpPr>
        <p:spPr>
          <a:xfrm flipV="1">
            <a:off x="874771" y="2927748"/>
            <a:ext cx="801629" cy="222966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228600" y="3483114"/>
            <a:ext cx="1042273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Request</a:t>
            </a:r>
          </a:p>
          <a:p>
            <a:pPr algn="ctr"/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creation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71800" y="2927747"/>
            <a:ext cx="468782" cy="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grpSp>
        <p:nvGrpSpPr>
          <p:cNvPr id="24" name="Group 23"/>
          <p:cNvGrpSpPr/>
          <p:nvPr/>
        </p:nvGrpSpPr>
        <p:grpSpPr>
          <a:xfrm>
            <a:off x="3429000" y="1610380"/>
            <a:ext cx="3733800" cy="2634734"/>
            <a:chOff x="5105400" y="228600"/>
            <a:chExt cx="3733800" cy="26347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Cloud 24"/>
            <p:cNvSpPr/>
            <p:nvPr/>
          </p:nvSpPr>
          <p:spPr>
            <a:xfrm>
              <a:off x="5105400" y="228600"/>
              <a:ext cx="3733800" cy="2634734"/>
            </a:xfrm>
            <a:prstGeom prst="cloud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GPU Stream Request Pool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8968" y="838200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57568" y="1832722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705600" y="762000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96200" y="914400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2035434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24600" y="2035434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67600" y="1654434"/>
              <a:ext cx="457200" cy="32676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8" name="Straight Arrow Connector 37"/>
          <p:cNvCxnSpPr>
            <a:stCxn id="19" idx="3"/>
            <a:endCxn id="39" idx="1"/>
          </p:cNvCxnSpPr>
          <p:nvPr/>
        </p:nvCxnSpPr>
        <p:spPr>
          <a:xfrm>
            <a:off x="1520941" y="5357466"/>
            <a:ext cx="480365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9" name="Rectangle 38"/>
          <p:cNvSpPr/>
          <p:nvPr/>
        </p:nvSpPr>
        <p:spPr>
          <a:xfrm>
            <a:off x="6324600" y="4549914"/>
            <a:ext cx="2692107" cy="161510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handshake protocol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 payload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37780" y="3483114"/>
            <a:ext cx="137762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On request 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completion</a:t>
            </a:r>
            <a:endParaRPr lang="en-US" sz="20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>
            <a:stCxn id="25" idx="0"/>
            <a:endCxn id="39" idx="0"/>
          </p:cNvCxnSpPr>
          <p:nvPr/>
        </p:nvCxnSpPr>
        <p:spPr>
          <a:xfrm>
            <a:off x="7159689" y="2927747"/>
            <a:ext cx="510965" cy="162216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2" name="Rectangle 61"/>
          <p:cNvSpPr/>
          <p:nvPr/>
        </p:nvSpPr>
        <p:spPr>
          <a:xfrm>
            <a:off x="6781800" y="5464314"/>
            <a:ext cx="2234907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alibri"/>
              </a:rPr>
              <a:t>using multiple GPU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streams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24128" y="1044714"/>
            <a:ext cx="2403735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Progress Engine Loop</a:t>
            </a:r>
          </a:p>
        </p:txBody>
      </p:sp>
      <p:sp>
        <p:nvSpPr>
          <p:cNvPr id="74" name="Curved Down Arrow 73"/>
          <p:cNvSpPr/>
          <p:nvPr/>
        </p:nvSpPr>
        <p:spPr bwMode="auto">
          <a:xfrm>
            <a:off x="3578039" y="1456194"/>
            <a:ext cx="3359521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rot="10800000">
            <a:off x="3578039" y="3665993"/>
            <a:ext cx="3359521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501878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CPU buffer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7439912">
            <a:off x="786563" y="408761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GPU buffer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6042 1.11111E-6 C 0.23212 1.11111E-6 0.32083 -0.02477 0.32083 -0.04445 L 0.32083 -0.08889 " pathEditMode="relative" rAng="0" ptsTypes="FfFF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20" grpId="0" animBg="1"/>
      <p:bldP spid="22" grpId="0"/>
      <p:bldP spid="40" grpId="0"/>
      <p:bldP spid="62" grpId="0"/>
      <p:bldP spid="66" grpId="0"/>
      <p:bldP spid="74" grpId="0" animBg="1"/>
      <p:bldP spid="75" grpId="0" animBg="1"/>
      <p:bldP spid="2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GPU-Integrated MPI Frameworks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UVA-based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Attribute-based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Synchronization Semantics in GPU-Integrated MPI Programs</a:t>
            </a:r>
          </a:p>
          <a:p>
            <a:r>
              <a:rPr lang="en-US" b="1" dirty="0" smtClean="0"/>
              <a:t>Evaluating the Impact of Synchronization Semantics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Programmability (Implicit vs. Explicit)</a:t>
            </a:r>
          </a:p>
          <a:p>
            <a:pPr lvl="1"/>
            <a:r>
              <a:rPr lang="en-US" b="1" dirty="0" smtClean="0"/>
              <a:t>Performance (Issue-order vs. Completion-order progress)</a:t>
            </a:r>
          </a:p>
          <a:p>
            <a:r>
              <a:rPr lang="en-US" dirty="0" smtClean="0"/>
              <a:t>Conclusion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Measure the benefits of attribute-based approaches over </a:t>
            </a:r>
            <a:r>
              <a:rPr lang="en-US" dirty="0"/>
              <a:t>UVA-based (simple and advanced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Programmability benefits: Explicit vs. Implicit synchronization</a:t>
            </a:r>
          </a:p>
          <a:p>
            <a:pPr lvl="1"/>
            <a:r>
              <a:rPr lang="en-US" dirty="0" smtClean="0"/>
              <a:t>Performance benefits: Issue-order vs. Completion-order progress</a:t>
            </a:r>
          </a:p>
          <a:p>
            <a:r>
              <a:rPr lang="en-US" dirty="0" smtClean="0"/>
              <a:t>Example MPI implementation: MPI-ACC</a:t>
            </a:r>
          </a:p>
          <a:p>
            <a:pPr lvl="1"/>
            <a:r>
              <a:rPr lang="en-US" dirty="0" smtClean="0"/>
              <a:t>UVA-based design emulated by not passing any attributes except BUF_TYPE</a:t>
            </a:r>
          </a:p>
          <a:p>
            <a:r>
              <a:rPr lang="en-US" dirty="0" smtClean="0"/>
              <a:t>Hardware: 3-nodes of a cluster</a:t>
            </a:r>
          </a:p>
          <a:p>
            <a:pPr lvl="1"/>
            <a:r>
              <a:rPr lang="en-US" dirty="0" smtClean="0"/>
              <a:t>Dual-socket </a:t>
            </a:r>
            <a:r>
              <a:rPr lang="en-US" dirty="0" err="1" smtClean="0"/>
              <a:t>oct</a:t>
            </a:r>
            <a:r>
              <a:rPr lang="en-US" dirty="0" smtClean="0"/>
              <a:t>-core AMD Opteron 6134 CPU</a:t>
            </a:r>
          </a:p>
          <a:p>
            <a:pPr lvl="1"/>
            <a:r>
              <a:rPr lang="en-US" dirty="0" smtClean="0"/>
              <a:t>Two NVIDIA Tesla C2050 GPUs (GF100 Fermi architecture)</a:t>
            </a:r>
          </a:p>
          <a:p>
            <a:pPr lvl="1"/>
            <a:r>
              <a:rPr lang="en-US" dirty="0" smtClean="0"/>
              <a:t>CUDA toolkit v4.0; CUDA driver v285.05.23</a:t>
            </a:r>
          </a:p>
          <a:p>
            <a:r>
              <a:rPr lang="en-US" dirty="0" smtClean="0"/>
              <a:t>Process Setup: 1 sender; </a:t>
            </a:r>
            <a:r>
              <a:rPr lang="en-US" dirty="0"/>
              <a:t>2 </a:t>
            </a:r>
            <a:r>
              <a:rPr lang="en-US" dirty="0" smtClean="0"/>
              <a:t>receivers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NVIDIA Fermi GPUs have </a:t>
            </a:r>
            <a:r>
              <a:rPr lang="en-US" b="1" dirty="0" smtClean="0"/>
              <a:t>single hardware queues</a:t>
            </a:r>
            <a:r>
              <a:rPr lang="en-US" dirty="0" smtClean="0"/>
              <a:t> for H2D, D2H and kernel execution</a:t>
            </a:r>
          </a:p>
          <a:p>
            <a:pPr lvl="1"/>
            <a:r>
              <a:rPr lang="en-US" dirty="0" smtClean="0"/>
              <a:t>Always execute in issue-order</a:t>
            </a:r>
          </a:p>
          <a:p>
            <a:pPr lvl="1"/>
            <a:r>
              <a:rPr lang="en-US" dirty="0" smtClean="0"/>
              <a:t>No performance difference between UVA-based and attribute-based methods</a:t>
            </a:r>
          </a:p>
          <a:p>
            <a:r>
              <a:rPr lang="en-US" dirty="0" smtClean="0"/>
              <a:t>NVIDIA </a:t>
            </a:r>
            <a:r>
              <a:rPr lang="en-US" dirty="0" err="1" smtClean="0"/>
              <a:t>Kepler</a:t>
            </a:r>
            <a:r>
              <a:rPr lang="en-US" dirty="0" smtClean="0"/>
              <a:t> GPUs have multiple hardware queues</a:t>
            </a:r>
          </a:p>
          <a:p>
            <a:pPr lvl="1"/>
            <a:r>
              <a:rPr lang="en-US" dirty="0" smtClean="0"/>
              <a:t>Completion-order progress is expected to perform the best</a:t>
            </a:r>
          </a:p>
          <a:p>
            <a:r>
              <a:rPr lang="en-US" dirty="0" smtClean="0"/>
              <a:t>To enable multiple hardware queues, we use two NVIDIA Fermi GPUs, each GPU with a unique set of hardware 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1563248" y="5391834"/>
            <a:ext cx="7589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>
            <a:stCxn id="13" idx="3"/>
          </p:cNvCxnSpPr>
          <p:nvPr/>
        </p:nvCxnSpPr>
        <p:spPr bwMode="auto">
          <a:xfrm>
            <a:off x="1600200" y="1857494"/>
            <a:ext cx="76065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Can 7"/>
          <p:cNvSpPr/>
          <p:nvPr/>
        </p:nvSpPr>
        <p:spPr bwMode="auto">
          <a:xfrm rot="16200000">
            <a:off x="1911637" y="1605231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 rot="16200000">
            <a:off x="1493520" y="1642348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Can 10"/>
          <p:cNvSpPr/>
          <p:nvPr/>
        </p:nvSpPr>
        <p:spPr bwMode="auto">
          <a:xfrm rot="16200000">
            <a:off x="2447003" y="5110431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Can 11"/>
          <p:cNvSpPr/>
          <p:nvPr/>
        </p:nvSpPr>
        <p:spPr bwMode="auto">
          <a:xfrm rot="16200000">
            <a:off x="1588278" y="5052789"/>
            <a:ext cx="822960" cy="646717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415" y="167282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-MPI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207168"/>
            <a:ext cx="15632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-MPI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6" name="Can 15"/>
          <p:cNvSpPr/>
          <p:nvPr/>
        </p:nvSpPr>
        <p:spPr bwMode="auto">
          <a:xfrm rot="16200000">
            <a:off x="4656803" y="1605231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Can 16"/>
          <p:cNvSpPr/>
          <p:nvPr/>
        </p:nvSpPr>
        <p:spPr bwMode="auto">
          <a:xfrm rot="16200000">
            <a:off x="4027661" y="1433289"/>
            <a:ext cx="822960" cy="875318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Can 18"/>
          <p:cNvSpPr/>
          <p:nvPr/>
        </p:nvSpPr>
        <p:spPr bwMode="auto">
          <a:xfrm rot="16200000">
            <a:off x="4238685" y="5110431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Can 19"/>
          <p:cNvSpPr/>
          <p:nvPr/>
        </p:nvSpPr>
        <p:spPr bwMode="auto">
          <a:xfrm rot="16200000">
            <a:off x="3818602" y="5147548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77003" y="1459468"/>
            <a:ext cx="2020281" cy="822960"/>
            <a:chOff x="1516822" y="3977640"/>
            <a:chExt cx="2020281" cy="822960"/>
          </a:xfrm>
        </p:grpSpPr>
        <p:sp>
          <p:nvSpPr>
            <p:cNvPr id="22" name="Can 21"/>
            <p:cNvSpPr/>
            <p:nvPr/>
          </p:nvSpPr>
          <p:spPr bwMode="auto">
            <a:xfrm rot="16200000">
              <a:off x="2859907" y="4123403"/>
              <a:ext cx="822960" cy="531433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" name="Can 22"/>
            <p:cNvSpPr/>
            <p:nvPr/>
          </p:nvSpPr>
          <p:spPr bwMode="auto">
            <a:xfrm rot="16200000">
              <a:off x="1886883" y="3607579"/>
              <a:ext cx="822960" cy="1563082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7003" y="4964668"/>
            <a:ext cx="914396" cy="822960"/>
            <a:chOff x="1447801" y="5120640"/>
            <a:chExt cx="914396" cy="822960"/>
          </a:xfrm>
        </p:grpSpPr>
        <p:sp>
          <p:nvSpPr>
            <p:cNvPr id="25" name="Can 24"/>
            <p:cNvSpPr/>
            <p:nvPr/>
          </p:nvSpPr>
          <p:spPr bwMode="auto">
            <a:xfrm rot="16200000">
              <a:off x="1685001" y="5266403"/>
              <a:ext cx="822960" cy="531433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Can 25"/>
            <p:cNvSpPr/>
            <p:nvPr/>
          </p:nvSpPr>
          <p:spPr bwMode="auto">
            <a:xfrm rot="16200000">
              <a:off x="1264921" y="5303520"/>
              <a:ext cx="82296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3505200" y="6139934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68765" y="595526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1563248" y="2848094"/>
            <a:ext cx="7589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an 36"/>
          <p:cNvSpPr/>
          <p:nvPr/>
        </p:nvSpPr>
        <p:spPr bwMode="auto">
          <a:xfrm rot="16200000">
            <a:off x="2447003" y="25841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Can 37"/>
          <p:cNvSpPr/>
          <p:nvPr/>
        </p:nvSpPr>
        <p:spPr bwMode="auto">
          <a:xfrm rot="16200000">
            <a:off x="1588278" y="2526521"/>
            <a:ext cx="822960" cy="646717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4415" y="266342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-MPI</a:t>
            </a:r>
            <a:r>
              <a:rPr lang="en-US" baseline="-25000" dirty="0" smtClean="0"/>
              <a:t>1</a:t>
            </a:r>
          </a:p>
        </p:txBody>
      </p:sp>
      <p:sp>
        <p:nvSpPr>
          <p:cNvPr id="41" name="Can 40"/>
          <p:cNvSpPr/>
          <p:nvPr/>
        </p:nvSpPr>
        <p:spPr bwMode="auto">
          <a:xfrm rot="16200000">
            <a:off x="5153084" y="258416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2" name="Can 41"/>
          <p:cNvSpPr/>
          <p:nvPr/>
        </p:nvSpPr>
        <p:spPr bwMode="auto">
          <a:xfrm rot="16200000">
            <a:off x="3818602" y="262128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477003" y="2438400"/>
            <a:ext cx="2590797" cy="822960"/>
            <a:chOff x="1447801" y="5120640"/>
            <a:chExt cx="2590797" cy="822960"/>
          </a:xfrm>
        </p:grpSpPr>
        <p:sp>
          <p:nvSpPr>
            <p:cNvPr id="44" name="Can 43"/>
            <p:cNvSpPr/>
            <p:nvPr/>
          </p:nvSpPr>
          <p:spPr bwMode="auto">
            <a:xfrm rot="16200000">
              <a:off x="3361402" y="5266403"/>
              <a:ext cx="822960" cy="531433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5" name="Can 44"/>
            <p:cNvSpPr/>
            <p:nvPr/>
          </p:nvSpPr>
          <p:spPr bwMode="auto">
            <a:xfrm rot="16200000">
              <a:off x="1264921" y="5303520"/>
              <a:ext cx="82296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49" name="Straight Connector 48"/>
          <p:cNvCxnSpPr>
            <a:stCxn id="53" idx="3"/>
          </p:cNvCxnSpPr>
          <p:nvPr/>
        </p:nvCxnSpPr>
        <p:spPr bwMode="auto">
          <a:xfrm>
            <a:off x="1570634" y="4375666"/>
            <a:ext cx="758951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Can 50"/>
          <p:cNvSpPr/>
          <p:nvPr/>
        </p:nvSpPr>
        <p:spPr bwMode="auto">
          <a:xfrm rot="16200000">
            <a:off x="1919023" y="412340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Can 51"/>
          <p:cNvSpPr/>
          <p:nvPr/>
        </p:nvSpPr>
        <p:spPr bwMode="auto">
          <a:xfrm rot="16200000">
            <a:off x="1500906" y="4160520"/>
            <a:ext cx="822960" cy="45720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4849" y="41910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-MPI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5" name="Can 54"/>
          <p:cNvSpPr/>
          <p:nvPr/>
        </p:nvSpPr>
        <p:spPr bwMode="auto">
          <a:xfrm rot="16200000">
            <a:off x="4664189" y="4123403"/>
            <a:ext cx="822960" cy="531433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6" name="Can 55"/>
          <p:cNvSpPr/>
          <p:nvPr/>
        </p:nvSpPr>
        <p:spPr bwMode="auto">
          <a:xfrm rot="16200000">
            <a:off x="4035047" y="3951461"/>
            <a:ext cx="822960" cy="875318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84389" y="3977640"/>
            <a:ext cx="2020281" cy="822960"/>
            <a:chOff x="1516822" y="3977640"/>
            <a:chExt cx="2020281" cy="822960"/>
          </a:xfrm>
        </p:grpSpPr>
        <p:sp>
          <p:nvSpPr>
            <p:cNvPr id="58" name="Can 57"/>
            <p:cNvSpPr/>
            <p:nvPr/>
          </p:nvSpPr>
          <p:spPr bwMode="auto">
            <a:xfrm rot="16200000">
              <a:off x="2859907" y="4123403"/>
              <a:ext cx="822960" cy="531433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9" name="Can 58"/>
            <p:cNvSpPr/>
            <p:nvPr/>
          </p:nvSpPr>
          <p:spPr bwMode="auto">
            <a:xfrm rot="16200000">
              <a:off x="1886883" y="3607579"/>
              <a:ext cx="822960" cy="1563082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 rot="16200000">
            <a:off x="-462151" y="2020669"/>
            <a:ext cx="157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Issue-order progress</a:t>
            </a:r>
            <a:endParaRPr lang="en-US" baseline="-25000" dirty="0"/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0" y="3733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905000" y="107846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&lt; 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343400" y="1066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&gt; 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4200" y="10668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&gt;&gt; 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772401" y="76200"/>
            <a:ext cx="1295400" cy="1065817"/>
            <a:chOff x="7772401" y="76200"/>
            <a:chExt cx="1295400" cy="1065817"/>
          </a:xfrm>
        </p:grpSpPr>
        <p:sp>
          <p:nvSpPr>
            <p:cNvPr id="69" name="Can 68"/>
            <p:cNvSpPr/>
            <p:nvPr/>
          </p:nvSpPr>
          <p:spPr bwMode="auto">
            <a:xfrm>
              <a:off x="7772401" y="684817"/>
              <a:ext cx="1295400" cy="457200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MPI_Send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0" name="Can 69"/>
            <p:cNvSpPr/>
            <p:nvPr/>
          </p:nvSpPr>
          <p:spPr bwMode="auto">
            <a:xfrm>
              <a:off x="7772401" y="76200"/>
              <a:ext cx="129540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Kernel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 bwMode="auto">
          <a:xfrm>
            <a:off x="5334000" y="5181600"/>
            <a:ext cx="548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478294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 bwMode="auto">
          <a:xfrm flipH="1">
            <a:off x="5867400" y="2042160"/>
            <a:ext cx="0" cy="333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9067800" y="2057400"/>
            <a:ext cx="0" cy="333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8534400" y="3977640"/>
            <a:ext cx="0" cy="1428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5334000" y="3981213"/>
            <a:ext cx="0" cy="1428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8519160" y="5181600"/>
            <a:ext cx="548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8663454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 bwMode="auto">
          <a:xfrm flipH="1">
            <a:off x="3124200" y="2057400"/>
            <a:ext cx="0" cy="333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 rot="16200000">
            <a:off x="-542044" y="4611469"/>
            <a:ext cx="17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Completion-order progress</a:t>
            </a:r>
            <a:endParaRPr lang="en-US" baseline="-25000" dirty="0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37" grpId="0" animBg="1"/>
      <p:bldP spid="41" grpId="0" animBg="1"/>
      <p:bldP spid="42" grpId="0" animBg="1"/>
      <p:bldP spid="51" grpId="0" animBg="1"/>
      <p:bldP spid="55" grpId="0" animBg="1"/>
      <p:bldP spid="56" grpId="0" animBg="1"/>
      <p:bldP spid="66" grpId="0"/>
      <p:bldP spid="67" grpId="0"/>
      <p:bldP spid="72" grpId="0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kernel computation size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Effect of MPI data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77000" y="1600200"/>
            <a:ext cx="1332517" cy="822960"/>
            <a:chOff x="1479706" y="3977640"/>
            <a:chExt cx="1332517" cy="822960"/>
          </a:xfrm>
        </p:grpSpPr>
        <p:sp>
          <p:nvSpPr>
            <p:cNvPr id="6" name="Can 5"/>
            <p:cNvSpPr/>
            <p:nvPr/>
          </p:nvSpPr>
          <p:spPr bwMode="auto">
            <a:xfrm rot="16200000">
              <a:off x="2135027" y="4123403"/>
              <a:ext cx="822960" cy="531433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0</a:t>
              </a:r>
              <a:endPara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" name="Can 6"/>
            <p:cNvSpPr/>
            <p:nvPr/>
          </p:nvSpPr>
          <p:spPr bwMode="auto">
            <a:xfrm rot="16200000">
              <a:off x="1505885" y="3951461"/>
              <a:ext cx="822960" cy="875318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0</a:t>
              </a:r>
              <a:endPara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77000" y="2895600"/>
            <a:ext cx="1600203" cy="822960"/>
            <a:chOff x="1447801" y="5120640"/>
            <a:chExt cx="1600203" cy="822960"/>
          </a:xfrm>
        </p:grpSpPr>
        <p:sp>
          <p:nvSpPr>
            <p:cNvPr id="9" name="Can 8"/>
            <p:cNvSpPr/>
            <p:nvPr/>
          </p:nvSpPr>
          <p:spPr bwMode="auto">
            <a:xfrm rot="16200000">
              <a:off x="2485106" y="5380702"/>
              <a:ext cx="822960" cy="302836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0" name="Can 9"/>
            <p:cNvSpPr/>
            <p:nvPr/>
          </p:nvSpPr>
          <p:spPr bwMode="auto">
            <a:xfrm rot="16200000">
              <a:off x="1264921" y="5303520"/>
              <a:ext cx="82296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77000" y="3842266"/>
            <a:ext cx="1066803" cy="822960"/>
            <a:chOff x="1484919" y="5120640"/>
            <a:chExt cx="1066803" cy="822960"/>
          </a:xfrm>
        </p:grpSpPr>
        <p:sp>
          <p:nvSpPr>
            <p:cNvPr id="15" name="Can 14"/>
            <p:cNvSpPr/>
            <p:nvPr/>
          </p:nvSpPr>
          <p:spPr bwMode="auto">
            <a:xfrm rot="16200000">
              <a:off x="1798324" y="5190202"/>
              <a:ext cx="822960" cy="683836"/>
            </a:xfrm>
            <a:prstGeom prst="can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MPI</a:t>
              </a:r>
              <a:r>
                <a:rPr lang="en-US" sz="1600" baseline="-25000" dirty="0" smtClean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1600" baseline="-250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 rot="16200000">
              <a:off x="1302039" y="5303520"/>
              <a:ext cx="822960" cy="457200"/>
            </a:xfrm>
            <a:prstGeom prst="can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K</a:t>
              </a:r>
              <a:r>
                <a:rPr kumimoji="0" lang="en-US" sz="1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17" name="Straight Connector 16"/>
          <p:cNvCxnSpPr>
            <a:stCxn id="15" idx="3"/>
          </p:cNvCxnSpPr>
          <p:nvPr/>
        </p:nvCxnSpPr>
        <p:spPr bwMode="auto">
          <a:xfrm>
            <a:off x="7543803" y="4253746"/>
            <a:ext cx="731517" cy="13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764294" y="408253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477000" y="2667000"/>
            <a:ext cx="2011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72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kernel computation size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&gt; K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Vary K</a:t>
            </a:r>
            <a:r>
              <a:rPr lang="en-US" baseline="-25000" dirty="0" smtClean="0"/>
              <a:t>0</a:t>
            </a:r>
            <a:r>
              <a:rPr lang="en-US" dirty="0" smtClean="0"/>
              <a:t> and measure performance gains due to completion-order progress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700105"/>
              </p:ext>
            </p:extLst>
          </p:nvPr>
        </p:nvGraphicFramePr>
        <p:xfrm>
          <a:off x="0" y="2743200"/>
          <a:ext cx="9144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3669268"/>
            <a:ext cx="130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34% better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4599" y="2971800"/>
            <a:ext cx="1351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Issue-order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1779" y="3516868"/>
            <a:ext cx="1967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Completion-order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 bwMode="auto">
          <a:xfrm flipH="1">
            <a:off x="5562600" y="3156466"/>
            <a:ext cx="1721999" cy="360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H="1">
            <a:off x="5562600" y="3701534"/>
            <a:ext cx="1419179" cy="565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18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Chart bld="series" animBg="0"/>
        </p:bldSub>
      </p:bldGraphic>
      <p:bldP spid="11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 CPU-GPU Clusters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>
            <a:off x="1392702" y="2377428"/>
            <a:ext cx="1418491" cy="96363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flipH="1">
            <a:off x="3725593" y="3341066"/>
            <a:ext cx="188038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990600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52285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91827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8286" y="1066800"/>
            <a:ext cx="458611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processed[chunks] = {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++) 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{ </a:t>
            </a:r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/* Pipeline */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 err="1">
                <a:solidFill>
                  <a:srgbClr val="BFBF00"/>
                </a:solidFill>
                <a:latin typeface="Lucida Console"/>
              </a:rPr>
              <a:t>cudaMemcpyAsync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gpu_buf+offset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    D2H, streams[j], ...);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 j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 flag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&lt; chunks)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(streams[j] ==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)) 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        /*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start MPI */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,...); </a:t>
            </a:r>
            <a:endParaRPr lang="en-US" sz="1200" dirty="0">
              <a:solidFill>
                <a:srgbClr val="0000BF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++; processed[j]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&lt; chunks)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next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chunk */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    j=(j+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)%chunks; flag=processed[j];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7800" y="2590800"/>
            <a:ext cx="60198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1638" lvl="1" indent="-342900">
              <a:buFont typeface="Arial" pitchFamily="34" charset="0"/>
              <a:buChar char="•"/>
            </a:pPr>
            <a:r>
              <a:rPr lang="en-US" sz="2200" dirty="0"/>
              <a:t>Performance vs. Productivity </a:t>
            </a:r>
            <a:r>
              <a:rPr lang="en-US" sz="2200" dirty="0" smtClean="0"/>
              <a:t>tradeoff</a:t>
            </a:r>
            <a:endParaRPr lang="en-US" sz="2200" dirty="0"/>
          </a:p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Multiple optimizations for different...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…GPUs (AMD/Intel/NVIDIA)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…programming models (CUDA/</a:t>
            </a:r>
            <a:r>
              <a:rPr lang="en-US" sz="2000" dirty="0" err="1" smtClean="0"/>
              <a:t>OpenCL</a:t>
            </a:r>
            <a:r>
              <a:rPr lang="en-US" sz="2000" dirty="0" smtClean="0"/>
              <a:t>)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…library versions (CUDA v3/CUDA v4)</a:t>
            </a:r>
          </a:p>
        </p:txBody>
      </p:sp>
    </p:spTree>
    <p:extLst>
      <p:ext uri="{BB962C8B-B14F-4D97-AF65-F5344CB8AC3E}">
        <p14:creationId xmlns:p14="http://schemas.microsoft.com/office/powerpoint/2010/main" val="341800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MPI data size</a:t>
            </a:r>
          </a:p>
          <a:p>
            <a:pPr lvl="1"/>
            <a:r>
              <a:rPr lang="en-US" dirty="0" smtClean="0"/>
              <a:t>Fix K</a:t>
            </a:r>
            <a:r>
              <a:rPr lang="en-US" baseline="-25000" dirty="0" smtClean="0"/>
              <a:t>0</a:t>
            </a:r>
            <a:r>
              <a:rPr lang="en-US" dirty="0" smtClean="0"/>
              <a:t> and K</a:t>
            </a:r>
            <a:r>
              <a:rPr lang="en-US" baseline="-25000" dirty="0" smtClean="0"/>
              <a:t>1</a:t>
            </a:r>
            <a:r>
              <a:rPr lang="en-US" dirty="0" smtClean="0"/>
              <a:t>, but K</a:t>
            </a:r>
            <a:r>
              <a:rPr lang="en-US" baseline="-25000" dirty="0" smtClean="0"/>
              <a:t>0</a:t>
            </a:r>
            <a:r>
              <a:rPr lang="en-US" dirty="0" smtClean="0"/>
              <a:t> &gt; K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Vary data size of MPI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638223"/>
              </p:ext>
            </p:extLst>
          </p:nvPr>
        </p:nvGraphicFramePr>
        <p:xfrm>
          <a:off x="0" y="24384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472044" y="3440668"/>
            <a:ext cx="130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</a:rPr>
              <a:t>34% better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9799" y="2743200"/>
            <a:ext cx="1351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Issue-order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6979" y="3288268"/>
            <a:ext cx="1967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Completion-order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4521451" y="2927866"/>
            <a:ext cx="1803149" cy="360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4834184" y="3472934"/>
            <a:ext cx="1637860" cy="718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750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" animBg="0"/>
        </p:bldSub>
      </p:bldGraphic>
      <p:bldP spid="21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947275"/>
              </p:ext>
            </p:extLst>
          </p:nvPr>
        </p:nvGraphicFramePr>
        <p:xfrm>
          <a:off x="152400" y="1524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325070"/>
            <a:ext cx="33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Contact</a:t>
            </a:r>
          </a:p>
          <a:p>
            <a:r>
              <a:rPr lang="en-US" dirty="0" smtClean="0"/>
              <a:t>Ashwin Aji (</a:t>
            </a:r>
            <a:r>
              <a:rPr lang="en-US" dirty="0" smtClean="0">
                <a:hlinkClick r:id="rId7"/>
              </a:rPr>
              <a:t>aaji@cs.vt.edu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Pavan Balaji (</a:t>
            </a:r>
            <a:r>
              <a:rPr lang="en-US" dirty="0" smtClean="0">
                <a:hlinkClick r:id="rId8"/>
              </a:rPr>
              <a:t>balaji@mcs.anl.gov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744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3C7627-DB10-465C-BEA5-17FA63792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53C7627-DB10-465C-BEA5-17FA63792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B78B23-4EE4-447C-A20A-4957EEC0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A5B78B23-4EE4-447C-A20A-4957EEC0C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036B08-A8BA-4BA7-9C51-E45E0A584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AA036B08-A8BA-4BA7-9C51-E45E0A584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4F94A5-B241-48DD-8F19-53E51E1CD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094F94A5-B241-48DD-8F19-53E51E1CD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C3A7E-0FBB-462F-9C6E-071954248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620C3A7E-0FBB-462F-9C6E-071954248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B663B2-A9E2-4A37-A12C-365C656EB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8B663B2-A9E2-4A37-A12C-365C656EB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27BCCC-4EE9-444A-A608-65A252106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3627BCCC-4EE9-444A-A608-65A252106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58FCBC-439F-41BC-AA7D-60BB64C69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1658FCBC-439F-41BC-AA7D-60BB64C69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BB69CB-56A2-4079-AA04-E052C442F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14BB69CB-56A2-4079-AA04-E052C442F3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D6261E-72B7-4B85-B2EE-F0349874D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FFD6261E-72B7-4B85-B2EE-F0349874D0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04058-D985-45EA-B88D-3F877AC20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6DB04058-D985-45EA-B88D-3F877AC20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A004D8-574E-4913-B29B-FFE613C30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8BA004D8-574E-4913-B29B-FFE613C30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AA885-115E-440A-9F28-B726AF69A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0A6AA885-115E-440A-9F28-B726AF69A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5C7DA3-510C-48D4-BED2-5D35581C7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0E5C7DA3-510C-48D4-BED2-5D35581C7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6C7C51-2686-46D1-8740-F9637A8B4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826C7C51-2686-46D1-8740-F9637A8B4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</a:t>
            </a:r>
            <a:r>
              <a:rPr lang="en-US" dirty="0" err="1" smtClean="0"/>
              <a:t>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GPUs: Data and Workflow Abstractions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040188" cy="639762"/>
          </a:xfrm>
        </p:spPr>
        <p:txBody>
          <a:bodyPr anchor="ctr"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3951288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void *</a:t>
            </a:r>
          </a:p>
          <a:p>
            <a:r>
              <a:rPr lang="en-US" dirty="0" smtClean="0"/>
              <a:t>Workflow</a:t>
            </a:r>
            <a:endParaRPr lang="en-US" dirty="0"/>
          </a:p>
          <a:p>
            <a:pPr lvl="1"/>
            <a:r>
              <a:rPr lang="en-US" dirty="0" err="1" smtClean="0"/>
              <a:t>cudaStream_t</a:t>
            </a:r>
            <a:r>
              <a:rPr lang="en-US" dirty="0" smtClean="0"/>
              <a:t>, </a:t>
            </a:r>
            <a:r>
              <a:rPr lang="en-US" dirty="0" err="1" smtClean="0"/>
              <a:t>cudaEvent_t</a:t>
            </a:r>
            <a:endParaRPr lang="en-US" dirty="0" smtClean="0"/>
          </a:p>
          <a:p>
            <a:r>
              <a:rPr lang="en-US" dirty="0" smtClean="0"/>
              <a:t>Data Movement</a:t>
            </a:r>
          </a:p>
          <a:p>
            <a:pPr lvl="1"/>
            <a:r>
              <a:rPr lang="en-US" dirty="0" err="1" smtClean="0"/>
              <a:t>cudaMempcyAsync</a:t>
            </a:r>
            <a:r>
              <a:rPr lang="en-US" dirty="0" smtClean="0"/>
              <a:t>(void *, stream)</a:t>
            </a:r>
          </a:p>
          <a:p>
            <a:r>
              <a:rPr lang="en-US" dirty="0" smtClean="0"/>
              <a:t>Kernel Launch</a:t>
            </a:r>
          </a:p>
          <a:p>
            <a:pPr lvl="1"/>
            <a:r>
              <a:rPr lang="en-US" dirty="0" err="1" smtClean="0"/>
              <a:t>fooKernel</a:t>
            </a:r>
            <a:r>
              <a:rPr lang="en-US" dirty="0"/>
              <a:t> </a:t>
            </a:r>
            <a:r>
              <a:rPr lang="en-US" dirty="0" smtClean="0"/>
              <a:t>&lt;&lt;&lt;stream&gt;&gt;&gt; (void *)</a:t>
            </a:r>
          </a:p>
          <a:p>
            <a:pPr lvl="1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95800" y="1219200"/>
            <a:ext cx="4041775" cy="639762"/>
          </a:xfrm>
        </p:spPr>
        <p:txBody>
          <a:bodyPr anchor="ctr"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1752600"/>
            <a:ext cx="4495799" cy="3951288"/>
          </a:xfrm>
        </p:spPr>
        <p:txBody>
          <a:bodyPr/>
          <a:lstStyle/>
          <a:p>
            <a:r>
              <a:rPr lang="en-US" dirty="0"/>
              <a:t>Data Representation</a:t>
            </a:r>
            <a:endParaRPr lang="en-US" dirty="0" smtClean="0"/>
          </a:p>
          <a:p>
            <a:pPr lvl="1"/>
            <a:r>
              <a:rPr lang="en-US" dirty="0" err="1" smtClean="0"/>
              <a:t>cl_mem</a:t>
            </a:r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err="1" smtClean="0"/>
              <a:t>cl_command_queue</a:t>
            </a:r>
            <a:r>
              <a:rPr lang="en-US" dirty="0" smtClean="0"/>
              <a:t>, </a:t>
            </a:r>
            <a:r>
              <a:rPr lang="en-US" dirty="0" err="1" smtClean="0"/>
              <a:t>cl_event</a:t>
            </a:r>
            <a:endParaRPr lang="en-US" dirty="0" smtClean="0"/>
          </a:p>
          <a:p>
            <a:r>
              <a:rPr lang="en-US" dirty="0" smtClean="0"/>
              <a:t>Data Movement</a:t>
            </a:r>
          </a:p>
          <a:p>
            <a:pPr lvl="1"/>
            <a:r>
              <a:rPr lang="en-US" dirty="0" err="1" smtClean="0"/>
              <a:t>clEnqueueReadBuffer</a:t>
            </a:r>
            <a:r>
              <a:rPr lang="en-US" dirty="0" smtClean="0"/>
              <a:t>(</a:t>
            </a:r>
            <a:r>
              <a:rPr lang="en-US" dirty="0" err="1" smtClean="0"/>
              <a:t>command_queue</a:t>
            </a:r>
            <a:r>
              <a:rPr lang="en-US" dirty="0" smtClean="0"/>
              <a:t>, </a:t>
            </a:r>
            <a:r>
              <a:rPr lang="en-US" dirty="0" err="1" smtClean="0"/>
              <a:t>mem</a:t>
            </a:r>
            <a:r>
              <a:rPr lang="en-US" dirty="0" smtClean="0"/>
              <a:t>, event)</a:t>
            </a:r>
          </a:p>
          <a:p>
            <a:r>
              <a:rPr lang="en-US" dirty="0" smtClean="0"/>
              <a:t>Kernel Launch</a:t>
            </a:r>
          </a:p>
          <a:p>
            <a:pPr lvl="1"/>
            <a:r>
              <a:rPr lang="en-US" dirty="0" err="1" smtClean="0"/>
              <a:t>clEnqueueNDRangeKernel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command_queue</a:t>
            </a:r>
            <a:r>
              <a:rPr lang="en-US" dirty="0" smtClean="0"/>
              <a:t>, event)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Streams and Hardware Queues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5" name="Can 4"/>
          <p:cNvSpPr/>
          <p:nvPr/>
        </p:nvSpPr>
        <p:spPr bwMode="auto">
          <a:xfrm>
            <a:off x="4244340" y="4770120"/>
            <a:ext cx="822960" cy="109728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D2H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2301241" y="4770120"/>
            <a:ext cx="822960" cy="109728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H2D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6187440" y="4770120"/>
            <a:ext cx="822960" cy="10972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Kernel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Can 13"/>
          <p:cNvSpPr/>
          <p:nvPr/>
        </p:nvSpPr>
        <p:spPr bwMode="auto">
          <a:xfrm>
            <a:off x="3779520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2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1828800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Can 15"/>
          <p:cNvSpPr/>
          <p:nvPr/>
        </p:nvSpPr>
        <p:spPr bwMode="auto">
          <a:xfrm>
            <a:off x="5722620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</a:t>
            </a:r>
            <a:r>
              <a:rPr lang="en-US" sz="16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4</a:t>
            </a:r>
            <a:endParaRPr lang="en-US" sz="16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4754880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</a:t>
            </a:r>
            <a:r>
              <a:rPr lang="en-US" sz="16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3</a:t>
            </a:r>
            <a:endParaRPr lang="en-US" sz="16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2804160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</a:t>
            </a:r>
            <a:r>
              <a:rPr lang="en-US" sz="16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1</a:t>
            </a:r>
            <a:endParaRPr lang="en-US" sz="16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Can 18"/>
          <p:cNvSpPr/>
          <p:nvPr/>
        </p:nvSpPr>
        <p:spPr bwMode="auto">
          <a:xfrm>
            <a:off x="6705599" y="1524000"/>
            <a:ext cx="822960" cy="219456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stream </a:t>
            </a:r>
            <a:r>
              <a:rPr lang="en-US" sz="16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endParaRPr lang="en-US" sz="16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1828800" y="3323795"/>
            <a:ext cx="822960" cy="18288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1828800" y="2971800"/>
            <a:ext cx="822960" cy="18288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22620" y="3352800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22620" y="3169920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5722620" y="2987040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5722620" y="2817925"/>
            <a:ext cx="822960" cy="18288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1828800" y="3154680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Can 26"/>
          <p:cNvSpPr/>
          <p:nvPr/>
        </p:nvSpPr>
        <p:spPr bwMode="auto">
          <a:xfrm>
            <a:off x="2798754" y="3323795"/>
            <a:ext cx="822960" cy="18288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Can 27"/>
          <p:cNvSpPr/>
          <p:nvPr/>
        </p:nvSpPr>
        <p:spPr bwMode="auto">
          <a:xfrm>
            <a:off x="2798754" y="2971800"/>
            <a:ext cx="822960" cy="18288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2798754" y="3154680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Can 29"/>
          <p:cNvSpPr/>
          <p:nvPr/>
        </p:nvSpPr>
        <p:spPr bwMode="auto">
          <a:xfrm>
            <a:off x="3769198" y="3337560"/>
            <a:ext cx="822960" cy="18288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Can 30"/>
          <p:cNvSpPr/>
          <p:nvPr/>
        </p:nvSpPr>
        <p:spPr bwMode="auto">
          <a:xfrm>
            <a:off x="3769198" y="2985565"/>
            <a:ext cx="822960" cy="182880"/>
          </a:xfrm>
          <a:prstGeom prst="ca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Can 31"/>
          <p:cNvSpPr/>
          <p:nvPr/>
        </p:nvSpPr>
        <p:spPr bwMode="auto">
          <a:xfrm>
            <a:off x="3769198" y="3168445"/>
            <a:ext cx="822960" cy="18288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13159 3.33333E-6 C 0.19062 3.33333E-6 0.26336 0.08009 0.26336 0.14514 L 0.26336 0.2909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145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08281 0 C -0.11997 0 -0.16545 0.07662 -0.16545 0.13889 L -0.16545 0.27778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138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02725 -3.33333E-6 C 0.03941 -3.33333E-6 0.05451 0.07894 0.05451 0.14329 L 0.05451 0.28681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43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7865 3.33333E-6 C 0.11389 3.33333E-6 0.15729 0.08009 0.15729 0.14537 L 0.15729 0.29097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145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13385 -1.48148E-6 C 0.19392 -1.48148E-6 0.26788 0.08634 0.26788 0.15671 L 0.26788 0.31366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56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8698 1.85185E-6 C 0.27084 1.85185E-6 0.37396 0.08704 0.37396 0.15787 L 0.37396 0.31574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0.23993 1.85185E-6 C 0.34756 1.85185E-6 0.48003 0.08704 0.48003 0.15787 L 0.48003 0.31574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93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743 -2.96296E-6 C 0.03975 -2.96296E-6 0.05503 0.08635 0.05503 0.15672 L 0.05503 0.3134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Overhead of UVA-based Design for CPU-CPU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24976006"/>
              </p:ext>
            </p:extLst>
          </p:nvPr>
        </p:nvGraphicFramePr>
        <p:xfrm>
          <a:off x="685800" y="1219200"/>
          <a:ext cx="7620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in CPU-GPU </a:t>
            </a:r>
            <a:r>
              <a:rPr lang="en-US" dirty="0" smtClean="0"/>
              <a:t>Clusters (</a:t>
            </a:r>
            <a:r>
              <a:rPr lang="en-US" dirty="0" err="1"/>
              <a:t>e.g</a:t>
            </a:r>
            <a:r>
              <a:rPr lang="en-US" dirty="0" smtClean="0"/>
              <a:t>: MPI+CUDA)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724085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processed[chunks] = {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US" sz="16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++)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{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Pipeline data transfers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*/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cudaMemcpyAsync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gpu_buf+offset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D2H, streams[j],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 j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 flag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chunks)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(streams[j] ==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,...);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start MPI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++; processed[j] = 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 &lt; chunks) </a:t>
            </a:r>
            <a:r>
              <a:rPr lang="en-US" sz="1600" dirty="0">
                <a:solidFill>
                  <a:srgbClr val="0000BF"/>
                </a:solidFill>
                <a:latin typeface="Lucida Console"/>
              </a:rPr>
              <a:t>/* find next chunk */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    j=(j+</a:t>
            </a:r>
            <a:r>
              <a:rPr lang="en-US" sz="16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)%chunks; flag=processed[j];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2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Sender’s Logic Only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Topology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62400" cy="4830763"/>
          </a:xfrm>
        </p:spPr>
        <p:txBody>
          <a:bodyPr/>
          <a:lstStyle/>
          <a:p>
            <a:r>
              <a:rPr lang="en-US" altLang="zh-CN" sz="2000" dirty="0" smtClean="0"/>
              <a:t>Graphics Processing Units (GPUs)</a:t>
            </a:r>
          </a:p>
          <a:p>
            <a:pPr lvl="1"/>
            <a:r>
              <a:rPr lang="en-US" altLang="zh-CN" sz="1800" dirty="0" smtClean="0"/>
              <a:t>Many-core architecture</a:t>
            </a:r>
            <a:endParaRPr lang="en-US" sz="1800" dirty="0" smtClean="0"/>
          </a:p>
          <a:p>
            <a:pPr lvl="1"/>
            <a:r>
              <a:rPr lang="en-US" sz="1800" dirty="0" err="1" smtClean="0"/>
              <a:t>Prog</a:t>
            </a:r>
            <a:r>
              <a:rPr lang="en-US" sz="1800" dirty="0" smtClean="0"/>
              <a:t>. Models: CUDA, </a:t>
            </a:r>
            <a:r>
              <a:rPr lang="en-US" sz="1800" dirty="0" err="1" smtClean="0"/>
              <a:t>OpenCL</a:t>
            </a:r>
            <a:r>
              <a:rPr lang="en-US" sz="1800" dirty="0" smtClean="0"/>
              <a:t>, </a:t>
            </a:r>
            <a:r>
              <a:rPr lang="en-US" sz="1800" dirty="0" err="1" smtClean="0"/>
              <a:t>OpenACC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Explicitly managed global memory and separate address spaces</a:t>
            </a:r>
          </a:p>
          <a:p>
            <a:r>
              <a:rPr lang="en-US" altLang="zh-CN" sz="2000" dirty="0" smtClean="0"/>
              <a:t>CPU clusters</a:t>
            </a:r>
          </a:p>
          <a:p>
            <a:pPr lvl="1"/>
            <a:r>
              <a:rPr lang="en-US" sz="1800" dirty="0" smtClean="0"/>
              <a:t>Most popular parallel </a:t>
            </a:r>
            <a:r>
              <a:rPr lang="en-US" sz="1800" dirty="0" err="1" smtClean="0"/>
              <a:t>p</a:t>
            </a:r>
            <a:r>
              <a:rPr lang="en-US" altLang="zh-CN" sz="1800" dirty="0" err="1" smtClean="0"/>
              <a:t>rog</a:t>
            </a:r>
            <a:r>
              <a:rPr lang="en-US" altLang="zh-CN" sz="1800" dirty="0" smtClean="0"/>
              <a:t>. model: Message Passing Interface (MPI)</a:t>
            </a:r>
          </a:p>
          <a:p>
            <a:pPr lvl="1"/>
            <a:r>
              <a:rPr lang="en-US" altLang="zh-CN" sz="1800" dirty="0" smtClean="0"/>
              <a:t>Host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memory only</a:t>
            </a:r>
          </a:p>
          <a:p>
            <a:r>
              <a:rPr lang="en-US" sz="2000" dirty="0" smtClean="0"/>
              <a:t>Disjoint Memory Spaces!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pic>
        <p:nvPicPr>
          <p:cNvPr id="43" name="Picture 42" descr="system_model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403" y="2546003"/>
            <a:ext cx="4096597" cy="21783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54192" y="2088803"/>
            <a:ext cx="294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Keeneland Node Architecture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GPU-integrated MPI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100584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 rot="16200000" flipH="1">
            <a:off x="1620128" y="2150001"/>
            <a:ext cx="963638" cy="1418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rot="10800000">
            <a:off x="3817033" y="3341066"/>
            <a:ext cx="178894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-76200" y="4994028"/>
            <a:ext cx="478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4565" y="4991680"/>
            <a:ext cx="482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4400" y="2558296"/>
            <a:ext cx="7217898" cy="2123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Examples:</a:t>
            </a:r>
            <a:r>
              <a:rPr lang="en-US" sz="2200" dirty="0" smtClean="0"/>
              <a:t> MPI-ACC, MVAPICH, Open MPI</a:t>
            </a:r>
            <a:endParaRPr lang="en-US" sz="2200" dirty="0"/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/>
              <a:t>Programmability/Productivity:</a:t>
            </a:r>
            <a:r>
              <a:rPr lang="en-US" sz="2200" dirty="0"/>
              <a:t> </a:t>
            </a:r>
            <a:r>
              <a:rPr lang="en-US" sz="2200" dirty="0" smtClean="0"/>
              <a:t>multiple accelerators </a:t>
            </a:r>
            <a:r>
              <a:rPr lang="en-US" sz="2200" dirty="0"/>
              <a:t>and </a:t>
            </a:r>
            <a:r>
              <a:rPr lang="en-US" sz="2200" dirty="0" err="1"/>
              <a:t>prog</a:t>
            </a:r>
            <a:r>
              <a:rPr lang="en-US" sz="2200" dirty="0"/>
              <a:t>. models (CUDA, </a:t>
            </a:r>
            <a:r>
              <a:rPr lang="en-US" sz="2200" dirty="0" err="1"/>
              <a:t>OpenCL</a:t>
            </a:r>
            <a:r>
              <a:rPr lang="en-US" sz="2200" dirty="0"/>
              <a:t>)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/>
              <a:t>Performance:</a:t>
            </a:r>
            <a:r>
              <a:rPr lang="en-US" sz="2200" dirty="0"/>
              <a:t> </a:t>
            </a:r>
            <a:r>
              <a:rPr lang="en-US" sz="2200" dirty="0" smtClean="0"/>
              <a:t>system-specific  </a:t>
            </a:r>
            <a:r>
              <a:rPr lang="en-US" sz="2200" dirty="0"/>
              <a:t>and vendor-specific </a:t>
            </a:r>
            <a:r>
              <a:rPr lang="en-US" sz="2200" dirty="0" smtClean="0"/>
              <a:t>optimizations (Pipelining, </a:t>
            </a:r>
            <a:r>
              <a:rPr lang="en-US" sz="2200" dirty="0" err="1" smtClean="0"/>
              <a:t>GPUDirect</a:t>
            </a:r>
            <a:r>
              <a:rPr lang="en-US" sz="2200" dirty="0" smtClean="0"/>
              <a:t>, pinned host memory, IOH affinity)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990600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52285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91827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1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Synchronization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166747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foo_blocking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(buf_1);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Lucida Console"/>
              </a:rPr>
              <a:t>/* </a:t>
            </a:r>
            <a:r>
              <a:rPr lang="en-US" dirty="0" smtClean="0">
                <a:solidFill>
                  <a:srgbClr val="0070C0"/>
                </a:solidFill>
                <a:latin typeface="Lucida Console"/>
              </a:rPr>
              <a:t>No Sync Needed */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Lucida Console"/>
              </a:rPr>
              <a:t>bar(buf_1);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307717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foo_nonblocking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(buf_1);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  <a:latin typeface="Lucida Console"/>
              </a:rPr>
              <a:t>/* Sync Needed */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Lucida Console"/>
              </a:rPr>
              <a:t>bar(buf_1);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448687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  <a:latin typeface="Lucida Console"/>
              </a:rPr>
              <a:t>foo_nonblocking</a:t>
            </a:r>
            <a:r>
              <a:rPr lang="en-US" dirty="0" smtClean="0">
                <a:solidFill>
                  <a:prstClr val="black"/>
                </a:solidFill>
                <a:latin typeface="Lucida Console"/>
              </a:rPr>
              <a:t>(buf_1);</a:t>
            </a:r>
          </a:p>
          <a:p>
            <a:pPr lvl="0"/>
            <a:r>
              <a:rPr lang="en-US" dirty="0" smtClean="0">
                <a:solidFill>
                  <a:srgbClr val="0070C0"/>
                </a:solidFill>
                <a:latin typeface="Lucida Console"/>
              </a:rPr>
              <a:t>/* No Sync Needed */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Lucida Console"/>
              </a:rPr>
              <a:t>bar(buf_2);</a:t>
            </a:r>
            <a:endParaRPr 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190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Synchronization in GPU-integrated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200" y="1900297"/>
            <a:ext cx="47886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GPUExec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...);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MPI_Isend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other_buf</a:t>
            </a:r>
            <a:r>
              <a:rPr lang="en-US" sz="1600" b="1" dirty="0" smtClean="0">
                <a:latin typeface="Lucida Console" pitchFamily="49" charset="0"/>
              </a:rPr>
              <a:t>, ...)</a:t>
            </a:r>
          </a:p>
          <a:p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any_buf</a:t>
            </a:r>
            <a:r>
              <a:rPr lang="en-US" sz="1600" b="1" dirty="0">
                <a:latin typeface="Lucida Console" pitchFamily="49" charset="0"/>
              </a:rPr>
              <a:t>, ...)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H2D);</a:t>
            </a:r>
          </a:p>
          <a:p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 err="1" smtClean="0">
                <a:latin typeface="Lucida Console" pitchFamily="49" charset="0"/>
              </a:rPr>
              <a:t>MPI_Waitall</a:t>
            </a:r>
            <a:r>
              <a:rPr lang="en-US" sz="1600" b="1" dirty="0" smtClean="0">
                <a:latin typeface="Lucida Console" pitchFamily="49" charset="0"/>
              </a:rPr>
              <a:t>();</a:t>
            </a:r>
            <a:endParaRPr lang="en-US" sz="1600" b="1" dirty="0">
              <a:latin typeface="Lucida Console" pitchFamily="49" charset="0"/>
            </a:endParaRP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4565" y="1897949"/>
            <a:ext cx="4828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other_buf</a:t>
            </a:r>
            <a:r>
              <a:rPr lang="en-US" sz="1600" b="1" dirty="0">
                <a:latin typeface="Lucida Console" pitchFamily="49" charset="0"/>
              </a:rPr>
              <a:t>, H2D);</a:t>
            </a:r>
          </a:p>
          <a:p>
            <a:r>
              <a:rPr lang="en-US" sz="1600" b="1" dirty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GPUExec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other_buf</a:t>
            </a:r>
            <a:r>
              <a:rPr lang="en-US" sz="1600" b="1" dirty="0">
                <a:latin typeface="Lucida Console" pitchFamily="49" charset="0"/>
              </a:rPr>
              <a:t>, ...);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...)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any_buf</a:t>
            </a:r>
            <a:r>
              <a:rPr lang="en-US" sz="1600" b="1" dirty="0">
                <a:latin typeface="Lucida Console" pitchFamily="49" charset="0"/>
              </a:rPr>
              <a:t>, H2D);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MPI_Isend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other_buf</a:t>
            </a:r>
            <a:r>
              <a:rPr lang="en-US" sz="1600" b="1" dirty="0">
                <a:latin typeface="Lucida Console" pitchFamily="49" charset="0"/>
              </a:rPr>
              <a:t>, ...);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2250519"/>
            <a:ext cx="525780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Interleaved MPI and GPU operations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Dependent vs. Independent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Blocking vs. Non-blocking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00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synergy-template-office2007-8</Template>
  <TotalTime>3597</TotalTime>
  <Words>2910</Words>
  <Application>Microsoft Office PowerPoint</Application>
  <PresentationFormat>On-screen Show (4:3)</PresentationFormat>
  <Paragraphs>708</Paragraphs>
  <Slides>45</Slides>
  <Notes>7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VT</vt:lpstr>
      <vt:lpstr>Synchronization and Ordering Semantics in Hybrid MPI+GPU Programming</vt:lpstr>
      <vt:lpstr>Accelerator-Based Supercomputers</vt:lpstr>
      <vt:lpstr>Data Movement in CPU-GPU Clusters</vt:lpstr>
      <vt:lpstr>Data Movement in CPU-GPU Clusters</vt:lpstr>
      <vt:lpstr>Data Movement in CPU-GPU Clusters (e.g: MPI+CUDA)</vt:lpstr>
      <vt:lpstr>Intra-node Topology Awareness</vt:lpstr>
      <vt:lpstr>GPU-integrated MPI</vt:lpstr>
      <vt:lpstr>Need for Synchronization</vt:lpstr>
      <vt:lpstr>Need for Synchronization in GPU-integrated MPI</vt:lpstr>
      <vt:lpstr>Rest of this talk…</vt:lpstr>
      <vt:lpstr>GPU-integrated MPI: UVA-based Design</vt:lpstr>
      <vt:lpstr>GPU-integrated MPI: UVA-based Design</vt:lpstr>
      <vt:lpstr>GPU-integrated MPI: UVA-based Design</vt:lpstr>
      <vt:lpstr>GPU-integrated MPI: Attribute-based Design</vt:lpstr>
      <vt:lpstr>GPU-integrated MPI: Attribute-based Design</vt:lpstr>
      <vt:lpstr>Examples of GPU-Integrated MPI</vt:lpstr>
      <vt:lpstr>Outline</vt:lpstr>
      <vt:lpstr>Synchronization Semantics in MPI</vt:lpstr>
      <vt:lpstr>Synchronization Semantics in GPUs</vt:lpstr>
      <vt:lpstr>Synchronization Semantics in GPUs</vt:lpstr>
      <vt:lpstr>Synchronization Semantics in GPUs</vt:lpstr>
      <vt:lpstr>Synchronization Semantics in  GPU-integrated MPI</vt:lpstr>
      <vt:lpstr>Outline</vt:lpstr>
      <vt:lpstr>Example User Scenario</vt:lpstr>
      <vt:lpstr>UVA-based Design (Simple)</vt:lpstr>
      <vt:lpstr>UVA-based Design (Simple)</vt:lpstr>
      <vt:lpstr>UVA-based Design (Simple: Issue-order Progress)</vt:lpstr>
      <vt:lpstr>Completion-order Progress</vt:lpstr>
      <vt:lpstr>UVA-based Design (Advanced: Completion-order Progress)</vt:lpstr>
      <vt:lpstr>UVA-based Design (Advanced: Completion-order Progress)</vt:lpstr>
      <vt:lpstr>Ideal Programmability with Performance</vt:lpstr>
      <vt:lpstr>Attribute-based Design: Completion-order Progress</vt:lpstr>
      <vt:lpstr>MPI-ACC’s Implementation of  Completion-order Progress</vt:lpstr>
      <vt:lpstr>Outline</vt:lpstr>
      <vt:lpstr>Evaluation</vt:lpstr>
      <vt:lpstr>Experimental Setup Rationale</vt:lpstr>
      <vt:lpstr>Performance Evaluation</vt:lpstr>
      <vt:lpstr>Performance Evaluation</vt:lpstr>
      <vt:lpstr>Performance Evaluation</vt:lpstr>
      <vt:lpstr>Performance Evaluation</vt:lpstr>
      <vt:lpstr>Summary</vt:lpstr>
      <vt:lpstr>Backup SLides</vt:lpstr>
      <vt:lpstr>Programming with GPUs: Data and Workflow Abstractions</vt:lpstr>
      <vt:lpstr>GPU Streams and Hardware Queues</vt:lpstr>
      <vt:lpstr>Overhead of UVA-based Design for CPU-CPU Communication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and Ordering Semantics in Hybrid MPI+GPU Programming</dc:title>
  <dc:creator>Ashwin</dc:creator>
  <cp:lastModifiedBy>Ashwin</cp:lastModifiedBy>
  <cp:revision>1490</cp:revision>
  <dcterms:created xsi:type="dcterms:W3CDTF">2006-08-16T00:00:00Z</dcterms:created>
  <dcterms:modified xsi:type="dcterms:W3CDTF">2013-05-29T19:02:16Z</dcterms:modified>
</cp:coreProperties>
</file>