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97" r:id="rId3"/>
    <p:sldId id="292" r:id="rId4"/>
    <p:sldId id="296" r:id="rId5"/>
    <p:sldId id="300" r:id="rId6"/>
    <p:sldId id="295" r:id="rId7"/>
    <p:sldId id="303" r:id="rId8"/>
    <p:sldId id="327" r:id="rId9"/>
    <p:sldId id="337" r:id="rId10"/>
    <p:sldId id="339" r:id="rId11"/>
    <p:sldId id="323" r:id="rId12"/>
    <p:sldId id="328" r:id="rId13"/>
    <p:sldId id="261" r:id="rId14"/>
    <p:sldId id="262" r:id="rId15"/>
    <p:sldId id="306" r:id="rId16"/>
    <p:sldId id="307" r:id="rId17"/>
    <p:sldId id="331" r:id="rId18"/>
    <p:sldId id="340" r:id="rId19"/>
    <p:sldId id="281" r:id="rId20"/>
    <p:sldId id="341" r:id="rId21"/>
    <p:sldId id="342" r:id="rId22"/>
    <p:sldId id="329" r:id="rId23"/>
    <p:sldId id="334" r:id="rId24"/>
    <p:sldId id="309" r:id="rId25"/>
    <p:sldId id="312" r:id="rId26"/>
    <p:sldId id="343" r:id="rId27"/>
    <p:sldId id="344" r:id="rId28"/>
    <p:sldId id="313" r:id="rId29"/>
    <p:sldId id="314" r:id="rId30"/>
    <p:sldId id="345" r:id="rId31"/>
    <p:sldId id="330" r:id="rId32"/>
    <p:sldId id="277" r:id="rId33"/>
    <p:sldId id="316" r:id="rId34"/>
    <p:sldId id="271" r:id="rId35"/>
    <p:sldId id="322" r:id="rId36"/>
    <p:sldId id="324" r:id="rId37"/>
    <p:sldId id="346" r:id="rId38"/>
    <p:sldId id="338" r:id="rId39"/>
    <p:sldId id="335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33"/>
    <a:srgbClr val="57FF3C"/>
    <a:srgbClr val="9BFF83"/>
    <a:srgbClr val="B3CFBF"/>
    <a:srgbClr val="93D2FF"/>
    <a:srgbClr val="66CCFF"/>
    <a:srgbClr val="66FFFF"/>
    <a:srgbClr val="FFFF66"/>
    <a:srgbClr val="4E98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9860" autoAdjust="0"/>
  </p:normalViewPr>
  <p:slideViewPr>
    <p:cSldViewPr>
      <p:cViewPr varScale="1">
        <p:scale>
          <a:sx n="149" d="100"/>
          <a:sy n="149" d="100"/>
        </p:scale>
        <p:origin x="-20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C8FB-BC6C-47E1-BB10-A90AB47E61AA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26915-7E94-4F23-BA93-864470DD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93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3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0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3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7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9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9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2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9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3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2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8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3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1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2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18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9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4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4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5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789-EDFB-4540-9F8D-DC5C1BDAC0E9}" type="datetime1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D78-B1C3-47E5-9742-53EDD67E8EEF}" type="datetime1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0846-0FE4-4865-8E31-202CDD2FA444}" type="datetime1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806-D328-47F2-B342-4B99C61E87DE}" type="datetime1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915C-9C6F-40BD-B04A-F984E74A5C45}" type="datetime1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BC0D-9847-414D-A65E-C959273857FA}" type="datetime1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FE7E-FEA7-4155-A066-5517F36FEBBF}" type="datetime1">
              <a:rPr lang="en-US" smtClean="0"/>
              <a:t>7/26/14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86B-09F6-470D-92BF-4E704632C1C6}" type="datetime1">
              <a:rPr lang="en-US" smtClean="0"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7AA-F7A1-40C6-8985-E5618081813D}" type="datetime1">
              <a:rPr lang="en-US" smtClean="0"/>
              <a:t>7/26/14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9E3-83F6-493D-99CE-2652C97A2174}" type="datetime1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203-333F-4EDF-83B8-0E86CFB136EA}" type="datetime1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2F4FF7-8AF5-410A-9612-5842098CC082}" type="datetime1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B81304F-1B16-45B7-84D2-2AC0BE33D4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Towards </a:t>
            </a:r>
            <a:r>
              <a:rPr lang="en-US" sz="3800" dirty="0" smtClean="0"/>
              <a:t> Asynchronous</a:t>
            </a:r>
            <a:br>
              <a:rPr lang="en-US" sz="3800" dirty="0" smtClean="0"/>
            </a:br>
            <a:r>
              <a:rPr lang="en-US" sz="3800" dirty="0" smtClean="0"/>
              <a:t>and  MPI-Interoperable</a:t>
            </a:r>
            <a:br>
              <a:rPr lang="en-US" sz="3800" dirty="0" smtClean="0"/>
            </a:br>
            <a:r>
              <a:rPr lang="en-US" sz="3800" dirty="0" smtClean="0"/>
              <a:t>Active  Messages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18648" cy="157998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</a:rPr>
              <a:t>Xin</a:t>
            </a:r>
            <a:r>
              <a:rPr lang="en-US" b="1" dirty="0">
                <a:solidFill>
                  <a:srgbClr val="000000"/>
                </a:solidFill>
              </a:rPr>
              <a:t> Zhao</a:t>
            </a:r>
            <a:r>
              <a:rPr lang="en-US" dirty="0">
                <a:solidFill>
                  <a:srgbClr val="000000"/>
                </a:solidFill>
              </a:rPr>
              <a:t>, Darius </a:t>
            </a:r>
            <a:r>
              <a:rPr lang="en-US" dirty="0" err="1">
                <a:solidFill>
                  <a:srgbClr val="000000"/>
                </a:solidFill>
              </a:rPr>
              <a:t>Buntinas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Judicael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Zounmevo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James </a:t>
            </a:r>
            <a:r>
              <a:rPr lang="en-US" dirty="0" err="1">
                <a:solidFill>
                  <a:srgbClr val="000000"/>
                </a:solidFill>
              </a:rPr>
              <a:t>Dinan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David </a:t>
            </a:r>
            <a:r>
              <a:rPr lang="en-US" dirty="0" err="1">
                <a:solidFill>
                  <a:srgbClr val="000000"/>
                </a:solidFill>
              </a:rPr>
              <a:t>Goodell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Pavan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Balaji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Rajeev </a:t>
            </a:r>
            <a:r>
              <a:rPr lang="en-US" dirty="0">
                <a:solidFill>
                  <a:srgbClr val="000000"/>
                </a:solidFill>
              </a:rPr>
              <a:t>Thakur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Ahmad </a:t>
            </a:r>
            <a:r>
              <a:rPr lang="en-US" dirty="0" err="1">
                <a:solidFill>
                  <a:srgbClr val="000000"/>
                </a:solidFill>
              </a:rPr>
              <a:t>Afsahi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William </a:t>
            </a:r>
            <a:r>
              <a:rPr lang="en-US" dirty="0" err="1">
                <a:solidFill>
                  <a:srgbClr val="000000"/>
                </a:solidFill>
              </a:rPr>
              <a:t>Gropp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4987822"/>
            <a:ext cx="7918648" cy="157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University of Illinois at Urbana-Champaign,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Argonne National Laboratory,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Queen’s University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www.ranklogos.com/wp-content/uploads/2012/06/university-of-illinois-at-urbana-champa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727" y="4365104"/>
            <a:ext cx="920713" cy="11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18" y="5733256"/>
            <a:ext cx="1958021" cy="73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www.chem.queensu.ca/people/faculty/lemieux/QL_F_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93441"/>
            <a:ext cx="1394520" cy="95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7544" y="476672"/>
            <a:ext cx="8352928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13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</a:t>
            </a:r>
            <a:r>
              <a:rPr lang="en-US" sz="1800" dirty="0"/>
              <a:t>IEEE/ACM International Symposium on Cluster, Cloud and Grid Computing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7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Challenges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/>
              <a:t>Active Messages should work correctly with other MPI messages</a:t>
            </a:r>
          </a:p>
          <a:p>
            <a:r>
              <a:rPr kumimoji="1" lang="en-US" altLang="zh-CN" sz="3000" dirty="0" smtClean="0"/>
              <a:t>Memory consistency semantics</a:t>
            </a:r>
          </a:p>
          <a:p>
            <a:r>
              <a:rPr kumimoji="1" lang="en-US" altLang="zh-CN" sz="3000" dirty="0" smtClean="0"/>
              <a:t>Consistency between two different active messages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11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Challenges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>
                <a:solidFill>
                  <a:srgbClr val="A6A6A6"/>
                </a:solidFill>
              </a:rPr>
              <a:t>Active Messages should work correctly with other MPI messages</a:t>
            </a:r>
          </a:p>
          <a:p>
            <a:r>
              <a:rPr kumimoji="1" lang="en-US" altLang="zh-CN" sz="3000" dirty="0" smtClean="0">
                <a:solidFill>
                  <a:srgbClr val="A6A6A6"/>
                </a:solidFill>
              </a:rPr>
              <a:t>Memory consistency semantics</a:t>
            </a:r>
          </a:p>
          <a:p>
            <a:r>
              <a:rPr kumimoji="1" lang="en-US" altLang="zh-CN" sz="3000" dirty="0" smtClean="0">
                <a:solidFill>
                  <a:srgbClr val="A6A6A6"/>
                </a:solidFill>
              </a:rPr>
              <a:t>Consistency between two different active messages</a:t>
            </a:r>
          </a:p>
          <a:p>
            <a:r>
              <a:rPr kumimoji="1" lang="en-US" altLang="zh-CN" sz="3000" b="1" dirty="0" smtClean="0"/>
              <a:t>Leverage</a:t>
            </a:r>
            <a:r>
              <a:rPr kumimoji="1" lang="en-US" altLang="zh-CN" sz="3000" b="1" dirty="0" smtClean="0">
                <a:solidFill>
                  <a:srgbClr val="A6A6A6"/>
                </a:solidFill>
              </a:rPr>
              <a:t> </a:t>
            </a:r>
            <a:r>
              <a:rPr kumimoji="1" lang="en-US" altLang="zh-CN" sz="3000" b="1" dirty="0" smtClean="0"/>
              <a:t>MPI One-sided (RMA) Interface, which already address those challenges</a:t>
            </a:r>
            <a:endParaRPr kumimoji="1" lang="zh-CN" altLang="en-US" sz="30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12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533400"/>
            <a:ext cx="8435280" cy="990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MPI RMA Interface</a:t>
            </a:r>
            <a:endParaRPr lang="en-US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08912" cy="245787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cs typeface="Calibri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One-sided</a:t>
            </a:r>
            <a:r>
              <a:rPr lang="zh-CN" altLang="en-US" dirty="0" smtClean="0">
                <a:solidFill>
                  <a:srgbClr val="000000"/>
                </a:solidFill>
                <a:cs typeface="Calibri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 communication</a:t>
            </a:r>
          </a:p>
          <a:p>
            <a:pPr lvl="1"/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Origin process </a:t>
            </a:r>
            <a:r>
              <a:rPr lang="en-US" altLang="zh-CN" sz="2400" dirty="0">
                <a:solidFill>
                  <a:srgbClr val="000000"/>
                </a:solidFill>
                <a:cs typeface="Calibri" pitchFamily="34" charset="0"/>
              </a:rPr>
              <a:t>specifies all communication </a:t>
            </a:r>
            <a:r>
              <a:rPr lang="en-US" altLang="zh-CN" sz="2400" dirty="0" smtClean="0">
                <a:solidFill>
                  <a:srgbClr val="000000"/>
                </a:solidFill>
                <a:cs typeface="Calibri" pitchFamily="34" charset="0"/>
              </a:rPr>
              <a:t>parameters</a:t>
            </a:r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1"/>
            <a:r>
              <a:rPr lang="en-US" sz="2400" i="1" dirty="0" smtClean="0">
                <a:solidFill>
                  <a:srgbClr val="000000"/>
                </a:solidFill>
                <a:cs typeface="Calibri" pitchFamily="34" charset="0"/>
              </a:rPr>
              <a:t>Target process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exposes memory (“</a:t>
            </a:r>
            <a:r>
              <a:rPr lang="en-US" sz="2400" i="1" dirty="0" smtClean="0">
                <a:solidFill>
                  <a:srgbClr val="000000"/>
                </a:solidFill>
                <a:cs typeface="Calibri" pitchFamily="34" charset="0"/>
              </a:rPr>
              <a:t>window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”) accessed by other processes</a:t>
            </a:r>
            <a:endParaRPr lang="en-US" dirty="0" smtClean="0">
              <a:solidFill>
                <a:srgbClr val="000000"/>
              </a:solidFill>
              <a:cs typeface="Calibri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Three basic operations: Put / Get / Accumulate</a:t>
            </a:r>
          </a:p>
          <a:p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Accumulate: simple updates on 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target</a:t>
            </a:r>
            <a:r>
              <a:rPr lang="en-US" i="1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process</a:t>
            </a: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34" y="4077072"/>
            <a:ext cx="2246078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6" y="4077072"/>
            <a:ext cx="2318048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71" y="4077072"/>
            <a:ext cx="2374945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5949280"/>
            <a:ext cx="240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MPI_Put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5949280"/>
            <a:ext cx="240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MPI_Get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152" y="5949280"/>
            <a:ext cx="240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MPI_Accumulate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4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API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04528"/>
            <a:ext cx="9057184" cy="4876800"/>
          </a:xfrm>
        </p:spPr>
        <p:txBody>
          <a:bodyPr/>
          <a:lstStyle/>
          <a:p>
            <a:r>
              <a:rPr lang="en-US" sz="3000" dirty="0" smtClean="0">
                <a:solidFill>
                  <a:srgbClr val="000000"/>
                </a:solidFill>
              </a:rPr>
              <a:t>Extend </a:t>
            </a:r>
            <a:r>
              <a:rPr lang="en-US" sz="3000" dirty="0" err="1" smtClean="0">
                <a:solidFill>
                  <a:srgbClr val="000000"/>
                </a:solidFill>
              </a:rPr>
              <a:t>MPI_Accumulate</a:t>
            </a:r>
            <a:r>
              <a:rPr lang="en-US" sz="3000" dirty="0" smtClean="0">
                <a:solidFill>
                  <a:srgbClr val="000000"/>
                </a:solidFill>
              </a:rPr>
              <a:t> to support user function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User-defined function</a:t>
            </a:r>
          </a:p>
          <a:p>
            <a:pPr lvl="2"/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MPI_User_function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(void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invec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void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inoutvec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len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MPI_Datatype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dtype</a:t>
            </a:r>
            <a:r>
              <a:rPr lang="en-US" altLang="zh-CN" sz="2400" i="1" dirty="0" smtClean="0">
                <a:solidFill>
                  <a:srgbClr val="000000"/>
                </a:solidFill>
                <a:cs typeface="Calibri" pitchFamily="34" charset="0"/>
              </a:rPr>
              <a:t>)</a:t>
            </a:r>
            <a:endParaRPr lang="en-US" sz="2400" i="1" dirty="0" smtClean="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14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API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04528"/>
            <a:ext cx="9057184" cy="4876800"/>
          </a:xfrm>
        </p:spPr>
        <p:txBody>
          <a:bodyPr/>
          <a:lstStyle/>
          <a:p>
            <a:r>
              <a:rPr lang="en-US" sz="3000" dirty="0" smtClean="0">
                <a:solidFill>
                  <a:srgbClr val="000000"/>
                </a:solidFill>
              </a:rPr>
              <a:t>Extend </a:t>
            </a:r>
            <a:r>
              <a:rPr lang="en-US" sz="3000" dirty="0" err="1" smtClean="0">
                <a:solidFill>
                  <a:srgbClr val="000000"/>
                </a:solidFill>
              </a:rPr>
              <a:t>MPI_Accumulate</a:t>
            </a:r>
            <a:r>
              <a:rPr lang="en-US" sz="3000" dirty="0" smtClean="0">
                <a:solidFill>
                  <a:srgbClr val="000000"/>
                </a:solidFill>
              </a:rPr>
              <a:t> to support user function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User-defined function</a:t>
            </a:r>
          </a:p>
          <a:p>
            <a:pPr lvl="2"/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MPI_User_function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(void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invec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void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inoutvec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len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MPI_Datatype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dtype</a:t>
            </a:r>
            <a:r>
              <a:rPr lang="en-US" altLang="zh-CN" sz="2400" i="1" dirty="0" smtClean="0">
                <a:solidFill>
                  <a:srgbClr val="000000"/>
                </a:solidFill>
                <a:cs typeface="Calibri" pitchFamily="34" charset="0"/>
              </a:rPr>
              <a:t>)</a:t>
            </a:r>
            <a:endParaRPr lang="en-US" sz="2400" i="1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Operation creation</a:t>
            </a:r>
          </a:p>
          <a:p>
            <a:pPr lvl="2"/>
            <a:r>
              <a:rPr lang="en-US" altLang="zh-CN" sz="2400" i="1" dirty="0" err="1">
                <a:solidFill>
                  <a:srgbClr val="000000"/>
                </a:solidFill>
              </a:rPr>
              <a:t>MPI_Op_create</a:t>
            </a:r>
            <a:r>
              <a:rPr lang="en-US" altLang="zh-CN" sz="2400" i="1" dirty="0">
                <a:solidFill>
                  <a:srgbClr val="000000"/>
                </a:solidFill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</a:rPr>
              <a:t>MPI_User_function</a:t>
            </a:r>
            <a:r>
              <a:rPr lang="en-US" altLang="zh-CN" sz="2400" i="1" dirty="0">
                <a:solidFill>
                  <a:srgbClr val="000000"/>
                </a:solidFill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</a:rPr>
              <a:t>user_fn</a:t>
            </a:r>
            <a:r>
              <a:rPr lang="en-US" altLang="zh-CN" sz="2400" i="1" dirty="0">
                <a:solidFill>
                  <a:srgbClr val="000000"/>
                </a:solidFill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</a:rPr>
              <a:t> commute, </a:t>
            </a:r>
            <a:r>
              <a:rPr lang="en-US" altLang="zh-CN" sz="2400" i="1" dirty="0" err="1">
                <a:solidFill>
                  <a:srgbClr val="000000"/>
                </a:solidFill>
              </a:rPr>
              <a:t>MPI_Op</a:t>
            </a:r>
            <a:r>
              <a:rPr lang="en-US" altLang="zh-CN" sz="2400" i="1" dirty="0">
                <a:solidFill>
                  <a:srgbClr val="000000"/>
                </a:solidFill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</a:rPr>
              <a:t>user_op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)</a:t>
            </a:r>
            <a:endParaRPr lang="en-US" sz="2400" i="1" dirty="0" smtClean="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15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API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04528"/>
            <a:ext cx="9057184" cy="4876800"/>
          </a:xfrm>
        </p:spPr>
        <p:txBody>
          <a:bodyPr/>
          <a:lstStyle/>
          <a:p>
            <a:r>
              <a:rPr lang="en-US" sz="3000" dirty="0" smtClean="0">
                <a:solidFill>
                  <a:srgbClr val="000000"/>
                </a:solidFill>
              </a:rPr>
              <a:t>Extend </a:t>
            </a:r>
            <a:r>
              <a:rPr lang="en-US" sz="3000" dirty="0" err="1" smtClean="0">
                <a:solidFill>
                  <a:srgbClr val="000000"/>
                </a:solidFill>
              </a:rPr>
              <a:t>MPI_Accumulate</a:t>
            </a:r>
            <a:r>
              <a:rPr lang="en-US" sz="3000" dirty="0" smtClean="0">
                <a:solidFill>
                  <a:srgbClr val="000000"/>
                </a:solidFill>
              </a:rPr>
              <a:t> to support user function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User-defined function</a:t>
            </a:r>
          </a:p>
          <a:p>
            <a:pPr lvl="2"/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MPI_User_function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(void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invec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void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inoutvec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len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MPI_Datatype</a:t>
            </a:r>
            <a:r>
              <a:rPr lang="en-US" altLang="zh-CN" sz="2400" i="1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  <a:cs typeface="Calibri" pitchFamily="34" charset="0"/>
              </a:rPr>
              <a:t>dtype</a:t>
            </a:r>
            <a:r>
              <a:rPr lang="en-US" altLang="zh-CN" sz="2400" i="1" dirty="0" smtClean="0">
                <a:solidFill>
                  <a:srgbClr val="000000"/>
                </a:solidFill>
                <a:cs typeface="Calibri" pitchFamily="34" charset="0"/>
              </a:rPr>
              <a:t>)</a:t>
            </a:r>
            <a:endParaRPr lang="en-US" sz="2400" i="1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Operation creation</a:t>
            </a:r>
          </a:p>
          <a:p>
            <a:pPr lvl="2"/>
            <a:r>
              <a:rPr lang="en-US" altLang="zh-CN" sz="2400" i="1" dirty="0" err="1">
                <a:solidFill>
                  <a:srgbClr val="000000"/>
                </a:solidFill>
              </a:rPr>
              <a:t>MPI_Op_create</a:t>
            </a:r>
            <a:r>
              <a:rPr lang="en-US" altLang="zh-CN" sz="2400" i="1" dirty="0">
                <a:solidFill>
                  <a:srgbClr val="000000"/>
                </a:solidFill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</a:rPr>
              <a:t>MPI_User_function</a:t>
            </a:r>
            <a:r>
              <a:rPr lang="en-US" altLang="zh-CN" sz="2400" i="1" dirty="0">
                <a:solidFill>
                  <a:srgbClr val="000000"/>
                </a:solidFill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</a:rPr>
              <a:t>user_fn</a:t>
            </a:r>
            <a:r>
              <a:rPr lang="en-US" altLang="zh-CN" sz="2400" i="1" dirty="0">
                <a:solidFill>
                  <a:srgbClr val="000000"/>
                </a:solidFill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</a:rPr>
              <a:t> commute, </a:t>
            </a:r>
            <a:r>
              <a:rPr lang="en-US" altLang="zh-CN" sz="2400" i="1" dirty="0" err="1">
                <a:solidFill>
                  <a:srgbClr val="000000"/>
                </a:solidFill>
              </a:rPr>
              <a:t>MPI_Op</a:t>
            </a:r>
            <a:r>
              <a:rPr lang="en-US" altLang="zh-CN" sz="2400" i="1" dirty="0">
                <a:solidFill>
                  <a:srgbClr val="000000"/>
                </a:solidFill>
              </a:rPr>
              <a:t> *</a:t>
            </a:r>
            <a:r>
              <a:rPr lang="en-US" altLang="zh-CN" sz="2400" i="1" dirty="0" err="1">
                <a:solidFill>
                  <a:srgbClr val="000000"/>
                </a:solidFill>
              </a:rPr>
              <a:t>user_op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)</a:t>
            </a:r>
            <a:endParaRPr lang="en-US" sz="2400" i="1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Operation registration</a:t>
            </a:r>
          </a:p>
          <a:p>
            <a:pPr lvl="2"/>
            <a:r>
              <a:rPr lang="en-US" sz="2400" i="1" dirty="0" err="1" smtClean="0">
                <a:solidFill>
                  <a:srgbClr val="000000"/>
                </a:solidFill>
              </a:rPr>
              <a:t>MPIX_Op_register</a:t>
            </a:r>
            <a:r>
              <a:rPr lang="en-US" sz="2400" i="1" dirty="0" smtClean="0">
                <a:solidFill>
                  <a:srgbClr val="000000"/>
                </a:solidFill>
              </a:rPr>
              <a:t> (</a:t>
            </a:r>
            <a:r>
              <a:rPr lang="en-US" sz="2400" i="1" dirty="0" err="1" smtClean="0">
                <a:solidFill>
                  <a:srgbClr val="000000"/>
                </a:solidFill>
              </a:rPr>
              <a:t>MPI_Op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</a:rPr>
              <a:t>user_op</a:t>
            </a:r>
            <a:r>
              <a:rPr lang="en-US" sz="2400" i="1" dirty="0" smtClean="0">
                <a:solidFill>
                  <a:srgbClr val="000000"/>
                </a:solidFill>
              </a:rPr>
              <a:t>, </a:t>
            </a:r>
            <a:r>
              <a:rPr lang="en-US" sz="2400" i="1" dirty="0" err="1" smtClean="0">
                <a:solidFill>
                  <a:srgbClr val="000000"/>
                </a:solidFill>
              </a:rPr>
              <a:t>int</a:t>
            </a:r>
            <a:r>
              <a:rPr lang="en-US" sz="2400" i="1" dirty="0" smtClean="0">
                <a:solidFill>
                  <a:srgbClr val="000000"/>
                </a:solidFill>
              </a:rPr>
              <a:t> id, </a:t>
            </a:r>
            <a:r>
              <a:rPr lang="en-US" sz="2400" i="1" dirty="0" err="1" smtClean="0">
                <a:solidFill>
                  <a:srgbClr val="000000"/>
                </a:solidFill>
              </a:rPr>
              <a:t>MPI_Win</a:t>
            </a:r>
            <a:r>
              <a:rPr lang="en-US" sz="2400" i="1" dirty="0" smtClean="0">
                <a:solidFill>
                  <a:srgbClr val="000000"/>
                </a:solidFill>
              </a:rPr>
              <a:t> win)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Collective call on the window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16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6372200" y="6165304"/>
            <a:ext cx="986408" cy="4308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92934"/>
                </a:solidFill>
                <a:cs typeface="Calibri" pitchFamily="34" charset="0"/>
              </a:rPr>
              <a:t>r</a:t>
            </a:r>
            <a:r>
              <a:rPr lang="en-US" sz="2200" dirty="0" smtClean="0">
                <a:solidFill>
                  <a:srgbClr val="292934"/>
                </a:solidFill>
                <a:cs typeface="Calibri" pitchFamily="34" charset="0"/>
              </a:rPr>
              <a:t>ank 1</a:t>
            </a:r>
            <a:endParaRPr lang="en-US" sz="2200" dirty="0">
              <a:solidFill>
                <a:srgbClr val="292934"/>
              </a:solidFill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400" y="6166465"/>
            <a:ext cx="986408" cy="4308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92934"/>
                </a:solidFill>
                <a:cs typeface="Calibri" pitchFamily="34" charset="0"/>
              </a:rPr>
              <a:t>r</a:t>
            </a:r>
            <a:r>
              <a:rPr lang="en-US" sz="2200" dirty="0" smtClean="0">
                <a:solidFill>
                  <a:srgbClr val="292934"/>
                </a:solidFill>
                <a:cs typeface="Calibri" pitchFamily="34" charset="0"/>
              </a:rPr>
              <a:t>ank 0</a:t>
            </a:r>
            <a:endParaRPr lang="en-US" sz="2200" dirty="0">
              <a:solidFill>
                <a:srgbClr val="292934"/>
              </a:solidFill>
              <a:cs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+mn-lt"/>
              </a:rPr>
              <a:t>Example</a:t>
            </a:r>
            <a:endParaRPr kumimoji="1" lang="zh-CN" altLang="en-US" sz="44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700808"/>
            <a:ext cx="4460304" cy="864096"/>
          </a:xfrm>
          <a:prstGeom prst="rect">
            <a:avLst/>
          </a:prstGeom>
          <a:solidFill>
            <a:srgbClr val="93D2FF"/>
          </a:solidFill>
          <a:ln w="28575" cmpd="sng">
            <a:solidFill>
              <a:srgbClr val="00009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void func0 (void *in, void *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inout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                   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int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 *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len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MPI_Datatype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 *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dtype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2708920"/>
            <a:ext cx="4248472" cy="3456384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MPI_Win_create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(…, &amp;win);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292934"/>
                </a:solidFill>
                <a:cs typeface="Calibri" pitchFamily="34" charset="0"/>
              </a:rPr>
              <a:t>MPI_Op_create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(func1, 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...,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&amp;</a:t>
            </a: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);</a:t>
            </a: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292934"/>
                </a:solidFill>
                <a:cs typeface="Calibri" pitchFamily="34" charset="0"/>
              </a:rPr>
              <a:t>MPIX_Op_register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(</a:t>
            </a: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, 0, 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win);</a:t>
            </a:r>
          </a:p>
          <a:p>
            <a:pPr marL="0" indent="0">
              <a:buNone/>
            </a:pPr>
            <a:endParaRPr lang="en-US" sz="1700" dirty="0" smtClean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/* func1 is triggered at rank1 */ </a:t>
            </a: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</a:t>
            </a:r>
            <a:endParaRPr lang="en-US" sz="1200" dirty="0" smtClean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292934"/>
                </a:solidFill>
                <a:cs typeface="Calibri" pitchFamily="34" charset="0"/>
              </a:rPr>
              <a:t>MPIX_Op_deregister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(</a:t>
            </a: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, win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MPI_Win_free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 (&amp;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win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2708920"/>
            <a:ext cx="4464496" cy="3456384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MPI_Win_create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(…, &amp;win);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292934"/>
                </a:solidFill>
                <a:cs typeface="Calibri" pitchFamily="34" charset="0"/>
              </a:rPr>
              <a:t>MPI_Op_create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(func0, 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...,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&amp;</a:t>
            </a: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);</a:t>
            </a: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MPI_Win_lock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(…,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1, …, win);</a:t>
            </a: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292934"/>
                </a:solidFill>
                <a:cs typeface="Calibri" pitchFamily="34" charset="0"/>
              </a:rPr>
              <a:t>MPI_Accumulate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(…,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1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, …, </a:t>
            </a: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, 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win);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292934"/>
                </a:solidFill>
                <a:cs typeface="Calibri" pitchFamily="34" charset="0"/>
              </a:rPr>
              <a:t>MPI_Win_unlock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(1, win); </a:t>
            </a: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292934"/>
                </a:solidFill>
                <a:cs typeface="Calibri" pitchFamily="34" charset="0"/>
              </a:rPr>
              <a:t>MPIX_Op_deregister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(</a:t>
            </a: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, win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292934"/>
                </a:solidFill>
                <a:cs typeface="Calibri" pitchFamily="34" charset="0"/>
              </a:rPr>
              <a:t>MPI_Win_free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 (&amp;</a:t>
            </a:r>
            <a:r>
              <a:rPr lang="en-US" sz="1700" dirty="0">
                <a:solidFill>
                  <a:srgbClr val="292934"/>
                </a:solidFill>
                <a:cs typeface="Calibri" pitchFamily="34" charset="0"/>
              </a:rPr>
              <a:t>win</a:t>
            </a:r>
            <a:r>
              <a:rPr lang="en-US" sz="1700" dirty="0" smtClean="0">
                <a:solidFill>
                  <a:srgbClr val="292934"/>
                </a:solidFill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sz="1700" dirty="0">
              <a:solidFill>
                <a:srgbClr val="292934"/>
              </a:solidFill>
              <a:cs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88024" y="1700808"/>
            <a:ext cx="4248472" cy="864096"/>
          </a:xfrm>
          <a:prstGeom prst="rect">
            <a:avLst/>
          </a:prstGeom>
          <a:solidFill>
            <a:srgbClr val="93D2FF"/>
          </a:solidFill>
          <a:ln w="28575" cmpd="sng">
            <a:solidFill>
              <a:srgbClr val="00009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void func1 (void *in, void *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inout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92934"/>
                </a:solidFill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                  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int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 *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len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MPI_Datatype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 *</a:t>
            </a:r>
            <a:r>
              <a:rPr lang="en-US" sz="1600" b="1" dirty="0" err="1" smtClean="0">
                <a:solidFill>
                  <a:srgbClr val="292934"/>
                </a:solidFill>
                <a:cs typeface="Calibri" pitchFamily="34" charset="0"/>
              </a:rPr>
              <a:t>dtype</a:t>
            </a:r>
            <a:r>
              <a:rPr lang="en-US" sz="1600" b="1" dirty="0" smtClean="0">
                <a:solidFill>
                  <a:srgbClr val="292934"/>
                </a:solidFill>
                <a:cs typeface="Calibri" pitchFamily="34" charset="0"/>
              </a:rPr>
              <a:t>);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3429000"/>
            <a:ext cx="446449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292934"/>
                </a:solidFill>
                <a:cs typeface="Calibri" pitchFamily="34" charset="0"/>
              </a:rPr>
              <a:t>MPIX_Op_register</a:t>
            </a:r>
            <a:r>
              <a:rPr lang="en-US" altLang="zh-CN" dirty="0">
                <a:solidFill>
                  <a:srgbClr val="292934"/>
                </a:solidFill>
                <a:cs typeface="Calibri" pitchFamily="34" charset="0"/>
              </a:rPr>
              <a:t> (</a:t>
            </a:r>
            <a:r>
              <a:rPr lang="en-US" altLang="zh-CN" dirty="0" err="1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altLang="zh-CN" dirty="0">
                <a:solidFill>
                  <a:srgbClr val="292934"/>
                </a:solidFill>
                <a:cs typeface="Calibri" pitchFamily="34" charset="0"/>
              </a:rPr>
              <a:t>, 0, win);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6012160" y="836712"/>
            <a:ext cx="3042320" cy="720080"/>
          </a:xfr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func0 and func1 have the same functionality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17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8024" y="3429000"/>
            <a:ext cx="4248472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292934"/>
                </a:solidFill>
                <a:cs typeface="Calibri" pitchFamily="34" charset="0"/>
              </a:rPr>
              <a:t>MPIX_Op_register</a:t>
            </a:r>
            <a:r>
              <a:rPr lang="en-US" altLang="zh-CN" dirty="0">
                <a:solidFill>
                  <a:srgbClr val="292934"/>
                </a:solidFill>
                <a:cs typeface="Calibri" pitchFamily="34" charset="0"/>
              </a:rPr>
              <a:t> (</a:t>
            </a:r>
            <a:r>
              <a:rPr lang="en-US" altLang="zh-CN" dirty="0" err="1">
                <a:solidFill>
                  <a:srgbClr val="292934"/>
                </a:solidFill>
                <a:cs typeface="Calibri" pitchFamily="34" charset="0"/>
              </a:rPr>
              <a:t>user_op</a:t>
            </a:r>
            <a:r>
              <a:rPr lang="en-US" altLang="zh-CN" dirty="0">
                <a:solidFill>
                  <a:srgbClr val="292934"/>
                </a:solidFill>
                <a:cs typeface="Calibri" pitchFamily="34" charset="0"/>
              </a:rPr>
              <a:t>, 0, win);</a:t>
            </a:r>
          </a:p>
        </p:txBody>
      </p:sp>
    </p:spTree>
    <p:extLst>
      <p:ext uri="{BB962C8B-B14F-4D97-AF65-F5344CB8AC3E}">
        <p14:creationId xmlns:p14="http://schemas.microsoft.com/office/powerpoint/2010/main" val="417077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Asynchronous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9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Asynchronous execution models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45624" cy="496855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“NON-ASYNC”</a:t>
            </a:r>
          </a:p>
          <a:p>
            <a:pPr lvl="1"/>
            <a:r>
              <a:rPr lang="en-US" altLang="zh-CN" sz="2400" dirty="0" smtClean="0"/>
              <a:t>No </a:t>
            </a:r>
            <a:r>
              <a:rPr lang="en-US" altLang="zh-CN" sz="2400" dirty="0"/>
              <a:t>asynchronous processing, </a:t>
            </a:r>
            <a:r>
              <a:rPr lang="en-US" altLang="zh-CN" sz="2400" dirty="0" smtClean="0"/>
              <a:t>messages </a:t>
            </a:r>
            <a:r>
              <a:rPr lang="en-US" altLang="zh-CN" sz="2400" dirty="0"/>
              <a:t>are processed by single thread</a:t>
            </a:r>
          </a:p>
          <a:p>
            <a:pPr lvl="1"/>
            <a:r>
              <a:rPr lang="en-US" altLang="zh-CN" sz="2400" dirty="0" smtClean="0"/>
              <a:t>Disadvantage: messages </a:t>
            </a:r>
            <a:r>
              <a:rPr lang="en-US" altLang="zh-CN" sz="2400" dirty="0"/>
              <a:t>cannot be processed upon </a:t>
            </a:r>
            <a:r>
              <a:rPr lang="en-US" altLang="zh-CN" sz="2400" dirty="0" smtClean="0"/>
              <a:t>arrival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19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3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5904656" cy="53285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Many new important large-scale applications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</a:t>
            </a:r>
            <a:r>
              <a:rPr lang="en-US" sz="2400" dirty="0" smtClean="0">
                <a:solidFill>
                  <a:srgbClr val="000000"/>
                </a:solidFill>
              </a:rPr>
              <a:t>ioinformatics, social network analysis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</a:t>
            </a:fld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72" y="1052736"/>
            <a:ext cx="2667000" cy="24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http://itcilo.files.wordpress.com/2011/03/socialnetwo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45024"/>
            <a:ext cx="288032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8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Asynchronous execution models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45624" cy="496855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</a:rPr>
              <a:t>“NON-ASYNC”</a:t>
            </a:r>
          </a:p>
          <a:p>
            <a:pPr lvl="1"/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No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asynchronous processing,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messages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are processed by single thread</a:t>
            </a:r>
          </a:p>
          <a:p>
            <a:pPr lvl="1"/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Disadvantage: messages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cannot be processed upon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arrival</a:t>
            </a:r>
          </a:p>
          <a:p>
            <a:r>
              <a:rPr lang="en-US" sz="2800" dirty="0" smtClean="0"/>
              <a:t>“THREAD-ASYNC”</a:t>
            </a:r>
          </a:p>
          <a:p>
            <a:pPr lvl="1"/>
            <a:r>
              <a:rPr lang="en-US" sz="2400" dirty="0" smtClean="0"/>
              <a:t>Asynchronous processing is provided by thread on top of MPI library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isadvantage: “</a:t>
            </a:r>
            <a:r>
              <a:rPr lang="en-US" sz="2400" dirty="0"/>
              <a:t>a</a:t>
            </a:r>
            <a:r>
              <a:rPr lang="en-US" sz="2400" dirty="0" smtClean="0"/>
              <a:t>ctive polling” for intra-node messages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20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3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Asynchronous execution models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45624" cy="537321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A6A6A6"/>
                </a:solidFill>
              </a:rPr>
              <a:t>“NON-ASYNC”</a:t>
            </a:r>
          </a:p>
          <a:p>
            <a:pPr lvl="1"/>
            <a:r>
              <a:rPr lang="en-US" altLang="zh-CN" sz="2400" dirty="0" smtClean="0">
                <a:solidFill>
                  <a:srgbClr val="A6A6A6"/>
                </a:solidFill>
              </a:rPr>
              <a:t>No </a:t>
            </a:r>
            <a:r>
              <a:rPr lang="en-US" altLang="zh-CN" sz="2400" dirty="0">
                <a:solidFill>
                  <a:srgbClr val="A6A6A6"/>
                </a:solidFill>
              </a:rPr>
              <a:t>asynchronous processing, </a:t>
            </a:r>
            <a:r>
              <a:rPr lang="en-US" altLang="zh-CN" sz="2400" dirty="0" smtClean="0">
                <a:solidFill>
                  <a:srgbClr val="A6A6A6"/>
                </a:solidFill>
              </a:rPr>
              <a:t>messages </a:t>
            </a:r>
            <a:r>
              <a:rPr lang="en-US" altLang="zh-CN" sz="2400" dirty="0">
                <a:solidFill>
                  <a:srgbClr val="A6A6A6"/>
                </a:solidFill>
              </a:rPr>
              <a:t>are processed by single thread</a:t>
            </a:r>
          </a:p>
          <a:p>
            <a:pPr lvl="1"/>
            <a:r>
              <a:rPr lang="en-US" altLang="zh-CN" sz="2400" dirty="0" smtClean="0">
                <a:solidFill>
                  <a:srgbClr val="A6A6A6"/>
                </a:solidFill>
              </a:rPr>
              <a:t>Disadvantage: messages </a:t>
            </a:r>
            <a:r>
              <a:rPr lang="en-US" altLang="zh-CN" sz="2400" dirty="0">
                <a:solidFill>
                  <a:srgbClr val="A6A6A6"/>
                </a:solidFill>
              </a:rPr>
              <a:t>cannot be processed upon </a:t>
            </a:r>
            <a:r>
              <a:rPr lang="en-US" altLang="zh-CN" sz="2400" dirty="0" smtClean="0">
                <a:solidFill>
                  <a:srgbClr val="A6A6A6"/>
                </a:solidFill>
              </a:rPr>
              <a:t>arrival</a:t>
            </a:r>
          </a:p>
          <a:p>
            <a:r>
              <a:rPr lang="en-US" sz="2800" dirty="0" smtClean="0">
                <a:solidFill>
                  <a:srgbClr val="A6A6A6"/>
                </a:solidFill>
              </a:rPr>
              <a:t>“THREAD-ASYNC”</a:t>
            </a:r>
          </a:p>
          <a:p>
            <a:pPr lvl="1"/>
            <a:r>
              <a:rPr lang="en-US" sz="2400" dirty="0" smtClean="0">
                <a:solidFill>
                  <a:srgbClr val="A6A6A6"/>
                </a:solidFill>
              </a:rPr>
              <a:t>Asynchronous processing is provided by thread on top of MPI library</a:t>
            </a:r>
          </a:p>
          <a:p>
            <a:pPr lvl="1"/>
            <a:r>
              <a:rPr lang="en-US" sz="2400" dirty="0" smtClean="0">
                <a:solidFill>
                  <a:srgbClr val="A6A6A6"/>
                </a:solidFill>
              </a:rPr>
              <a:t>Disadvantage: “</a:t>
            </a:r>
            <a:r>
              <a:rPr lang="en-US" sz="2400" dirty="0">
                <a:solidFill>
                  <a:srgbClr val="A6A6A6"/>
                </a:solidFill>
              </a:rPr>
              <a:t>a</a:t>
            </a:r>
            <a:r>
              <a:rPr lang="en-US" sz="2400" dirty="0" smtClean="0">
                <a:solidFill>
                  <a:srgbClr val="A6A6A6"/>
                </a:solidFill>
              </a:rPr>
              <a:t>ctive polling” for intra-node messages</a:t>
            </a:r>
          </a:p>
          <a:p>
            <a:r>
              <a:rPr lang="en-US" altLang="zh-CN" sz="2800" dirty="0"/>
              <a:t>“INTEGRATED-ASYNC”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Asynchronous processing is supported </a:t>
            </a:r>
            <a:r>
              <a:rPr lang="en-US" altLang="zh-CN" sz="2400" dirty="0" smtClean="0">
                <a:solidFill>
                  <a:srgbClr val="000000"/>
                </a:solidFill>
              </a:rPr>
              <a:t>internally from MPI library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21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3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+mn-lt"/>
              </a:rPr>
              <a:t>Inter-node Communication</a:t>
            </a:r>
            <a:endParaRPr kumimoji="1" lang="zh-CN" altLang="en-US" sz="440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11" y="1484784"/>
            <a:ext cx="4610100" cy="492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/>
          <p:nvPr/>
        </p:nvSpPr>
        <p:spPr>
          <a:xfrm>
            <a:off x="4461520" y="5880699"/>
            <a:ext cx="495300" cy="5726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16023" y="1587584"/>
            <a:ext cx="4283969" cy="3569608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Calibri" pitchFamily="34" charset="0"/>
              </a:rPr>
              <a:t>Thread-based approach</a:t>
            </a:r>
          </a:p>
          <a:p>
            <a:pPr lvl="1"/>
            <a:r>
              <a:rPr lang="en-US" sz="2400" dirty="0" smtClean="0">
                <a:cs typeface="Calibri" pitchFamily="34" charset="0"/>
              </a:rPr>
              <a:t>Spawn thread </a:t>
            </a:r>
            <a:r>
              <a:rPr lang="en-US" sz="2400" dirty="0">
                <a:cs typeface="Calibri" pitchFamily="34" charset="0"/>
              </a:rPr>
              <a:t>in TCP </a:t>
            </a:r>
            <a:r>
              <a:rPr lang="en-US" sz="2400" dirty="0" smtClean="0">
                <a:cs typeface="Calibri" pitchFamily="34" charset="0"/>
              </a:rPr>
              <a:t>network module</a:t>
            </a:r>
          </a:p>
          <a:p>
            <a:pPr lvl="1"/>
            <a:r>
              <a:rPr lang="en-US" sz="2400" dirty="0" smtClean="0">
                <a:cs typeface="Calibri" pitchFamily="34" charset="0"/>
              </a:rPr>
              <a:t>Block polling for AM</a:t>
            </a:r>
            <a:endParaRPr lang="en-US" sz="2400" dirty="0">
              <a:cs typeface="Calibri" pitchFamily="34" charset="0"/>
            </a:endParaRPr>
          </a:p>
          <a:p>
            <a:pPr lvl="1"/>
            <a:r>
              <a:rPr lang="en-US" altLang="zh-CN" sz="2400" dirty="0" smtClean="0">
                <a:cs typeface="Calibri" pitchFamily="34" charset="0"/>
              </a:rPr>
              <a:t>Separate sockets </a:t>
            </a:r>
            <a:r>
              <a:rPr lang="en-US" altLang="zh-CN" sz="2400" dirty="0">
                <a:cs typeface="Calibri" pitchFamily="34" charset="0"/>
              </a:rPr>
              <a:t>for MPI </a:t>
            </a:r>
            <a:r>
              <a:rPr lang="en-US" altLang="zh-CN" sz="2400" dirty="0" smtClean="0">
                <a:cs typeface="Calibri" pitchFamily="34" charset="0"/>
              </a:rPr>
              <a:t>messages and AM</a:t>
            </a:r>
            <a:endParaRPr lang="en-US" altLang="zh-CN" sz="2400" dirty="0">
              <a:cs typeface="Calibri" pitchFamily="34" charset="0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690120" y="3747100"/>
            <a:ext cx="228600" cy="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147320" y="3747100"/>
            <a:ext cx="228600" cy="23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4537720" y="4813900"/>
            <a:ext cx="228600" cy="238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/>
          <p:cNvSpPr/>
          <p:nvPr/>
        </p:nvSpPr>
        <p:spPr>
          <a:xfrm>
            <a:off x="4994920" y="4813900"/>
            <a:ext cx="228600" cy="238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0"/>
          <p:cNvCxnSpPr>
            <a:stCxn id="8" idx="2"/>
            <a:endCxn id="10" idx="0"/>
          </p:cNvCxnSpPr>
          <p:nvPr/>
        </p:nvCxnSpPr>
        <p:spPr>
          <a:xfrm rot="5400000">
            <a:off x="4313993" y="4323472"/>
            <a:ext cx="828455" cy="15240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2"/>
            <a:endCxn id="11" idx="0"/>
          </p:cNvCxnSpPr>
          <p:nvPr/>
        </p:nvCxnSpPr>
        <p:spPr>
          <a:xfrm rot="5400000">
            <a:off x="4771193" y="4323472"/>
            <a:ext cx="828455" cy="15240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irect Access Storage 14"/>
          <p:cNvSpPr/>
          <p:nvPr/>
        </p:nvSpPr>
        <p:spPr>
          <a:xfrm>
            <a:off x="3851920" y="5909940"/>
            <a:ext cx="533400" cy="152401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6"/>
          <p:cNvSpPr/>
          <p:nvPr/>
        </p:nvSpPr>
        <p:spPr>
          <a:xfrm>
            <a:off x="3851920" y="6185499"/>
            <a:ext cx="533400" cy="152401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7"/>
          <p:cNvCxnSpPr>
            <a:stCxn id="10" idx="2"/>
            <a:endCxn id="14" idx="3"/>
          </p:cNvCxnSpPr>
          <p:nvPr/>
        </p:nvCxnSpPr>
        <p:spPr>
          <a:xfrm rot="5400000">
            <a:off x="3962822" y="5296943"/>
            <a:ext cx="933896" cy="4445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2"/>
          <p:cNvCxnSpPr>
            <a:stCxn id="11" idx="2"/>
            <a:endCxn id="15" idx="3"/>
          </p:cNvCxnSpPr>
          <p:nvPr/>
        </p:nvCxnSpPr>
        <p:spPr>
          <a:xfrm rot="5400000">
            <a:off x="4053643" y="5206122"/>
            <a:ext cx="1209455" cy="9017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29"/>
          <p:cNvSpPr/>
          <p:nvPr/>
        </p:nvSpPr>
        <p:spPr>
          <a:xfrm>
            <a:off x="6948264" y="5805264"/>
            <a:ext cx="1368152" cy="648072"/>
          </a:xfrm>
          <a:prstGeom prst="borderCallout1">
            <a:avLst>
              <a:gd name="adj1" fmla="val 91032"/>
              <a:gd name="adj2" fmla="val -554"/>
              <a:gd name="adj3" fmla="val 93459"/>
              <a:gd name="adj4" fmla="val -145714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cs typeface="Calibri" pitchFamily="34" charset="0"/>
              </a:rPr>
              <a:t>spawn AM thread</a:t>
            </a:r>
            <a:endParaRPr lang="en-US" dirty="0">
              <a:solidFill>
                <a:srgbClr val="C00000"/>
              </a:solidFill>
              <a:cs typeface="Calibri" pitchFamily="34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5856" y="57959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MPI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7864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8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Intra-node Communication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68552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solidFill>
                  <a:srgbClr val="000000"/>
                </a:solidFill>
              </a:rPr>
              <a:t>“Origin computation”</a:t>
            </a:r>
          </a:p>
          <a:p>
            <a:pPr lvl="2"/>
            <a:r>
              <a:rPr lang="en-US" altLang="zh-CN" sz="2600" dirty="0" smtClean="0">
                <a:solidFill>
                  <a:srgbClr val="000000"/>
                </a:solidFill>
              </a:rPr>
              <a:t>During window creation, processes on the same node allocate a shared-memory region</a:t>
            </a:r>
          </a:p>
          <a:p>
            <a:pPr lvl="2"/>
            <a:r>
              <a:rPr lang="en-US" altLang="zh-CN" sz="2600" dirty="0" smtClean="0">
                <a:solidFill>
                  <a:srgbClr val="000000"/>
                </a:solidFill>
              </a:rPr>
              <a:t>Origin process directly fetches data from target process, completes </a:t>
            </a:r>
            <a:r>
              <a:rPr lang="en-US" altLang="zh-CN" sz="2600" dirty="0">
                <a:solidFill>
                  <a:srgbClr val="000000"/>
                </a:solidFill>
              </a:rPr>
              <a:t>computation locally and </a:t>
            </a:r>
            <a:r>
              <a:rPr lang="en-US" altLang="zh-CN" sz="2600" dirty="0" smtClean="0">
                <a:solidFill>
                  <a:srgbClr val="000000"/>
                </a:solidFill>
              </a:rPr>
              <a:t>writes </a:t>
            </a:r>
            <a:r>
              <a:rPr lang="en-US" altLang="zh-CN" sz="2600" dirty="0">
                <a:solidFill>
                  <a:srgbClr val="000000"/>
                </a:solidFill>
              </a:rPr>
              <a:t>data back to target </a:t>
            </a:r>
            <a:r>
              <a:rPr lang="en-US" altLang="zh-CN" sz="2400" dirty="0" smtClean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23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1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线形标注 1 42"/>
          <p:cNvSpPr/>
          <p:nvPr/>
        </p:nvSpPr>
        <p:spPr>
          <a:xfrm>
            <a:off x="6012160" y="2996952"/>
            <a:ext cx="1224136" cy="432048"/>
          </a:xfrm>
          <a:prstGeom prst="borderCallout1">
            <a:avLst>
              <a:gd name="adj1" fmla="val 70023"/>
              <a:gd name="adj2" fmla="val 1474"/>
              <a:gd name="adj3" fmla="val 336146"/>
              <a:gd name="adj4" fmla="val -3045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dirty="0" smtClean="0"/>
              <a:t>etwork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Integrated Idea</a:t>
            </a:r>
            <a:endParaRPr kumimoji="1"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763688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9979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3955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/>
          <p:cNvCxnSpPr>
            <a:endCxn id="8" idx="6"/>
          </p:cNvCxnSpPr>
          <p:nvPr/>
        </p:nvCxnSpPr>
        <p:spPr>
          <a:xfrm flipH="1">
            <a:off x="2411760" y="2852936"/>
            <a:ext cx="144016" cy="1764196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555776" y="2852936"/>
            <a:ext cx="144016" cy="1872208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8" idx="1"/>
          </p:cNvCxnSpPr>
          <p:nvPr/>
        </p:nvCxnSpPr>
        <p:spPr>
          <a:xfrm flipH="1">
            <a:off x="813731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7" idx="7"/>
          </p:cNvCxnSpPr>
          <p:nvPr/>
        </p:nvCxnSpPr>
        <p:spPr>
          <a:xfrm>
            <a:off x="3347864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44208" y="3645024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2" name="直线连接符 31"/>
          <p:cNvCxnSpPr/>
          <p:nvPr/>
        </p:nvCxnSpPr>
        <p:spPr>
          <a:xfrm>
            <a:off x="5580112" y="2348880"/>
            <a:ext cx="0" cy="3888432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罐形 36"/>
          <p:cNvSpPr/>
          <p:nvPr/>
        </p:nvSpPr>
        <p:spPr>
          <a:xfrm rot="16200000">
            <a:off x="5220072" y="4005064"/>
            <a:ext cx="648072" cy="1224136"/>
          </a:xfrm>
          <a:prstGeom prst="can">
            <a:avLst/>
          </a:prstGeom>
          <a:solidFill>
            <a:srgbClr val="B3CFB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059832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0</a:t>
            </a:r>
          </a:p>
          <a:p>
            <a:pPr algn="ctr"/>
            <a:r>
              <a:rPr kumimoji="1" lang="en-US" altLang="zh-CN" sz="2400" dirty="0" smtClean="0"/>
              <a:t>(target)</a:t>
            </a:r>
            <a:endParaRPr kumimoji="1"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27584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rank 1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804248" y="555962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2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42" name="线形标注 1 41"/>
          <p:cNvSpPr/>
          <p:nvPr/>
        </p:nvSpPr>
        <p:spPr>
          <a:xfrm>
            <a:off x="3635896" y="1628800"/>
            <a:ext cx="1872208" cy="432048"/>
          </a:xfrm>
          <a:prstGeom prst="borderCallout1">
            <a:avLst>
              <a:gd name="adj1" fmla="val 70023"/>
              <a:gd name="adj2" fmla="val 1474"/>
              <a:gd name="adj3" fmla="val 165237"/>
              <a:gd name="adj4" fmla="val -1282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Shared-memory</a:t>
            </a:r>
            <a:endParaRPr kumimoji="1" lang="zh-CN" altLang="en-US" dirty="0"/>
          </a:p>
        </p:txBody>
      </p:sp>
      <p:sp>
        <p:nvSpPr>
          <p:cNvPr id="49" name="任意形状 48"/>
          <p:cNvSpPr/>
          <p:nvPr/>
        </p:nvSpPr>
        <p:spPr>
          <a:xfrm>
            <a:off x="1547664" y="4077072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任意形状 49"/>
          <p:cNvSpPr/>
          <p:nvPr/>
        </p:nvSpPr>
        <p:spPr>
          <a:xfrm>
            <a:off x="111561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3275856" y="4005064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382782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任意形状 54"/>
          <p:cNvSpPr/>
          <p:nvPr/>
        </p:nvSpPr>
        <p:spPr>
          <a:xfrm>
            <a:off x="7020272" y="3949235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任意形状 55"/>
          <p:cNvSpPr/>
          <p:nvPr/>
        </p:nvSpPr>
        <p:spPr>
          <a:xfrm>
            <a:off x="7524328" y="4149080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21196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0</a:t>
            </a:r>
            <a:endParaRPr kumimoji="1" lang="zh-CN" altLang="en-US" sz="2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565212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1</a:t>
            </a:r>
            <a:endParaRPr kumimoji="1" lang="zh-CN" altLang="en-US" sz="2400" dirty="0"/>
          </a:p>
        </p:txBody>
      </p: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24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5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/>
          <p:cNvCxnSpPr/>
          <p:nvPr/>
        </p:nvCxnSpPr>
        <p:spPr>
          <a:xfrm>
            <a:off x="5580112" y="2348880"/>
            <a:ext cx="0" cy="3888432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线形标注 1 42"/>
          <p:cNvSpPr/>
          <p:nvPr/>
        </p:nvSpPr>
        <p:spPr>
          <a:xfrm>
            <a:off x="6012160" y="2996952"/>
            <a:ext cx="1224136" cy="432048"/>
          </a:xfrm>
          <a:prstGeom prst="borderCallout1">
            <a:avLst>
              <a:gd name="adj1" fmla="val 70023"/>
              <a:gd name="adj2" fmla="val 1474"/>
              <a:gd name="adj3" fmla="val 336146"/>
              <a:gd name="adj4" fmla="val -3045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dirty="0" smtClean="0"/>
              <a:t>etwork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Integrated Idea</a:t>
            </a:r>
            <a:endParaRPr kumimoji="1"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763688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9979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3955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/>
          <p:cNvCxnSpPr>
            <a:endCxn id="8" idx="6"/>
          </p:cNvCxnSpPr>
          <p:nvPr/>
        </p:nvCxnSpPr>
        <p:spPr>
          <a:xfrm flipH="1">
            <a:off x="2411760" y="2852936"/>
            <a:ext cx="144016" cy="1764196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555776" y="2852936"/>
            <a:ext cx="144016" cy="1872208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8" idx="1"/>
          </p:cNvCxnSpPr>
          <p:nvPr/>
        </p:nvCxnSpPr>
        <p:spPr>
          <a:xfrm flipH="1">
            <a:off x="813731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7" idx="7"/>
          </p:cNvCxnSpPr>
          <p:nvPr/>
        </p:nvCxnSpPr>
        <p:spPr>
          <a:xfrm>
            <a:off x="3347864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44208" y="3645024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线形标注 1 41"/>
          <p:cNvSpPr/>
          <p:nvPr/>
        </p:nvSpPr>
        <p:spPr>
          <a:xfrm>
            <a:off x="3635896" y="1628800"/>
            <a:ext cx="1872208" cy="432048"/>
          </a:xfrm>
          <a:prstGeom prst="borderCallout1">
            <a:avLst>
              <a:gd name="adj1" fmla="val 70023"/>
              <a:gd name="adj2" fmla="val 1474"/>
              <a:gd name="adj3" fmla="val 165237"/>
              <a:gd name="adj4" fmla="val -1282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Shared-memory</a:t>
            </a:r>
            <a:endParaRPr kumimoji="1" lang="zh-CN" altLang="en-US" dirty="0"/>
          </a:p>
        </p:txBody>
      </p:sp>
      <p:sp>
        <p:nvSpPr>
          <p:cNvPr id="49" name="任意形状 48"/>
          <p:cNvSpPr/>
          <p:nvPr/>
        </p:nvSpPr>
        <p:spPr>
          <a:xfrm>
            <a:off x="1547664" y="4077072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任意形状 49"/>
          <p:cNvSpPr/>
          <p:nvPr/>
        </p:nvSpPr>
        <p:spPr>
          <a:xfrm>
            <a:off x="111561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3275856" y="4005064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382782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任意形状 54"/>
          <p:cNvSpPr/>
          <p:nvPr/>
        </p:nvSpPr>
        <p:spPr>
          <a:xfrm>
            <a:off x="7020272" y="3949235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任意形状 55"/>
          <p:cNvSpPr/>
          <p:nvPr/>
        </p:nvSpPr>
        <p:spPr>
          <a:xfrm>
            <a:off x="7524328" y="4149080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1196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0</a:t>
            </a:r>
            <a:endParaRPr kumimoji="1"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5212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1</a:t>
            </a:r>
            <a:endParaRPr kumimoji="1" lang="zh-CN" altLang="en-US" sz="2400" dirty="0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罐形 33"/>
          <p:cNvSpPr/>
          <p:nvPr/>
        </p:nvSpPr>
        <p:spPr>
          <a:xfrm rot="16200000">
            <a:off x="5220072" y="4005064"/>
            <a:ext cx="648072" cy="1224136"/>
          </a:xfrm>
          <a:prstGeom prst="can">
            <a:avLst/>
          </a:prstGeom>
          <a:solidFill>
            <a:srgbClr val="B3CFB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右箭头 65"/>
          <p:cNvSpPr/>
          <p:nvPr/>
        </p:nvSpPr>
        <p:spPr>
          <a:xfrm rot="10800000">
            <a:off x="4139952" y="4365104"/>
            <a:ext cx="2880319" cy="432048"/>
          </a:xfrm>
          <a:prstGeom prst="rightArrow">
            <a:avLst>
              <a:gd name="adj1" fmla="val 36327"/>
              <a:gd name="adj2" fmla="val 602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59832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0</a:t>
            </a:r>
          </a:p>
          <a:p>
            <a:pPr algn="ctr"/>
            <a:r>
              <a:rPr kumimoji="1" lang="en-US" altLang="zh-CN" sz="2400" dirty="0" smtClean="0"/>
              <a:t>(target)</a:t>
            </a:r>
            <a:endParaRPr kumimoji="1"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7584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rank 1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804248" y="555962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2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12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/>
          <p:cNvCxnSpPr/>
          <p:nvPr/>
        </p:nvCxnSpPr>
        <p:spPr>
          <a:xfrm>
            <a:off x="5580112" y="2348880"/>
            <a:ext cx="0" cy="3888432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线形标注 1 42"/>
          <p:cNvSpPr/>
          <p:nvPr/>
        </p:nvSpPr>
        <p:spPr>
          <a:xfrm>
            <a:off x="6012160" y="2996952"/>
            <a:ext cx="1224136" cy="432048"/>
          </a:xfrm>
          <a:prstGeom prst="borderCallout1">
            <a:avLst>
              <a:gd name="adj1" fmla="val 70023"/>
              <a:gd name="adj2" fmla="val 1474"/>
              <a:gd name="adj3" fmla="val 336146"/>
              <a:gd name="adj4" fmla="val -3045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dirty="0" smtClean="0"/>
              <a:t>etwork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Integrated Idea</a:t>
            </a:r>
            <a:endParaRPr kumimoji="1"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763688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9979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3955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/>
          <p:cNvCxnSpPr>
            <a:endCxn id="8" idx="6"/>
          </p:cNvCxnSpPr>
          <p:nvPr/>
        </p:nvCxnSpPr>
        <p:spPr>
          <a:xfrm flipH="1">
            <a:off x="2411760" y="2852936"/>
            <a:ext cx="144016" cy="1764196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555776" y="2852936"/>
            <a:ext cx="144016" cy="1872208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8" idx="1"/>
          </p:cNvCxnSpPr>
          <p:nvPr/>
        </p:nvCxnSpPr>
        <p:spPr>
          <a:xfrm flipH="1">
            <a:off x="813731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7" idx="7"/>
          </p:cNvCxnSpPr>
          <p:nvPr/>
        </p:nvCxnSpPr>
        <p:spPr>
          <a:xfrm>
            <a:off x="3347864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44208" y="3645024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线形标注 1 41"/>
          <p:cNvSpPr/>
          <p:nvPr/>
        </p:nvSpPr>
        <p:spPr>
          <a:xfrm>
            <a:off x="3635896" y="1628800"/>
            <a:ext cx="1872208" cy="432048"/>
          </a:xfrm>
          <a:prstGeom prst="borderCallout1">
            <a:avLst>
              <a:gd name="adj1" fmla="val 70023"/>
              <a:gd name="adj2" fmla="val 1474"/>
              <a:gd name="adj3" fmla="val 165237"/>
              <a:gd name="adj4" fmla="val -1282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Shared-memory</a:t>
            </a:r>
            <a:endParaRPr kumimoji="1" lang="zh-CN" altLang="en-US" dirty="0"/>
          </a:p>
        </p:txBody>
      </p:sp>
      <p:sp>
        <p:nvSpPr>
          <p:cNvPr id="49" name="任意形状 48"/>
          <p:cNvSpPr/>
          <p:nvPr/>
        </p:nvSpPr>
        <p:spPr>
          <a:xfrm>
            <a:off x="1547664" y="4077072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任意形状 49"/>
          <p:cNvSpPr/>
          <p:nvPr/>
        </p:nvSpPr>
        <p:spPr>
          <a:xfrm>
            <a:off x="111561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3275856" y="4005064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382782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任意形状 54"/>
          <p:cNvSpPr/>
          <p:nvPr/>
        </p:nvSpPr>
        <p:spPr>
          <a:xfrm>
            <a:off x="7020272" y="3949235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任意形状 55"/>
          <p:cNvSpPr/>
          <p:nvPr/>
        </p:nvSpPr>
        <p:spPr>
          <a:xfrm>
            <a:off x="7524328" y="4149080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1196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0</a:t>
            </a:r>
            <a:endParaRPr kumimoji="1"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5212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1</a:t>
            </a:r>
            <a:endParaRPr kumimoji="1" lang="zh-CN" altLang="en-US" sz="2400" dirty="0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罐形 33"/>
          <p:cNvSpPr/>
          <p:nvPr/>
        </p:nvSpPr>
        <p:spPr>
          <a:xfrm rot="16200000">
            <a:off x="5220072" y="4005064"/>
            <a:ext cx="648072" cy="1224136"/>
          </a:xfrm>
          <a:prstGeom prst="can">
            <a:avLst/>
          </a:prstGeom>
          <a:solidFill>
            <a:srgbClr val="B3CFB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59832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0</a:t>
            </a:r>
          </a:p>
          <a:p>
            <a:pPr algn="ctr"/>
            <a:r>
              <a:rPr kumimoji="1" lang="en-US" altLang="zh-CN" sz="2400" dirty="0" smtClean="0"/>
              <a:t>(target)</a:t>
            </a:r>
            <a:endParaRPr kumimoji="1"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7584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rank 1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804248" y="555962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2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" name="云形标注 2"/>
          <p:cNvSpPr/>
          <p:nvPr/>
        </p:nvSpPr>
        <p:spPr>
          <a:xfrm>
            <a:off x="3923928" y="4365104"/>
            <a:ext cx="504056" cy="360040"/>
          </a:xfrm>
          <a:prstGeom prst="cloudCallout">
            <a:avLst>
              <a:gd name="adj1" fmla="val 11334"/>
              <a:gd name="adj2" fmla="val 3998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87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/>
          <p:cNvCxnSpPr/>
          <p:nvPr/>
        </p:nvCxnSpPr>
        <p:spPr>
          <a:xfrm>
            <a:off x="5580112" y="2348880"/>
            <a:ext cx="0" cy="3888432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线形标注 1 42"/>
          <p:cNvSpPr/>
          <p:nvPr/>
        </p:nvSpPr>
        <p:spPr>
          <a:xfrm>
            <a:off x="6012160" y="2996952"/>
            <a:ext cx="1224136" cy="432048"/>
          </a:xfrm>
          <a:prstGeom prst="borderCallout1">
            <a:avLst>
              <a:gd name="adj1" fmla="val 70023"/>
              <a:gd name="adj2" fmla="val 1474"/>
              <a:gd name="adj3" fmla="val 336146"/>
              <a:gd name="adj4" fmla="val -3045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dirty="0" smtClean="0"/>
              <a:t>etwork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Integrated Idea</a:t>
            </a:r>
            <a:endParaRPr kumimoji="1"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763688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9979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3955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/>
          <p:cNvCxnSpPr>
            <a:endCxn id="8" idx="6"/>
          </p:cNvCxnSpPr>
          <p:nvPr/>
        </p:nvCxnSpPr>
        <p:spPr>
          <a:xfrm flipH="1">
            <a:off x="2411760" y="2852936"/>
            <a:ext cx="144016" cy="1764196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555776" y="2852936"/>
            <a:ext cx="144016" cy="1872208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8" idx="1"/>
          </p:cNvCxnSpPr>
          <p:nvPr/>
        </p:nvCxnSpPr>
        <p:spPr>
          <a:xfrm flipH="1">
            <a:off x="813731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7" idx="7"/>
          </p:cNvCxnSpPr>
          <p:nvPr/>
        </p:nvCxnSpPr>
        <p:spPr>
          <a:xfrm>
            <a:off x="3347864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44208" y="3645024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线形标注 1 41"/>
          <p:cNvSpPr/>
          <p:nvPr/>
        </p:nvSpPr>
        <p:spPr>
          <a:xfrm>
            <a:off x="3635896" y="1628800"/>
            <a:ext cx="1872208" cy="432048"/>
          </a:xfrm>
          <a:prstGeom prst="borderCallout1">
            <a:avLst>
              <a:gd name="adj1" fmla="val 70023"/>
              <a:gd name="adj2" fmla="val 1474"/>
              <a:gd name="adj3" fmla="val 165237"/>
              <a:gd name="adj4" fmla="val -1282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Shared-memory</a:t>
            </a:r>
            <a:endParaRPr kumimoji="1" lang="zh-CN" altLang="en-US" dirty="0"/>
          </a:p>
        </p:txBody>
      </p:sp>
      <p:sp>
        <p:nvSpPr>
          <p:cNvPr id="49" name="任意形状 48"/>
          <p:cNvSpPr/>
          <p:nvPr/>
        </p:nvSpPr>
        <p:spPr>
          <a:xfrm>
            <a:off x="1547664" y="4077072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任意形状 49"/>
          <p:cNvSpPr/>
          <p:nvPr/>
        </p:nvSpPr>
        <p:spPr>
          <a:xfrm>
            <a:off x="111561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3275856" y="4005064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382782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任意形状 54"/>
          <p:cNvSpPr/>
          <p:nvPr/>
        </p:nvSpPr>
        <p:spPr>
          <a:xfrm>
            <a:off x="7020272" y="3949235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任意形状 55"/>
          <p:cNvSpPr/>
          <p:nvPr/>
        </p:nvSpPr>
        <p:spPr>
          <a:xfrm>
            <a:off x="7524328" y="4149080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1196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0</a:t>
            </a:r>
            <a:endParaRPr kumimoji="1"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5212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1</a:t>
            </a:r>
            <a:endParaRPr kumimoji="1" lang="zh-CN" altLang="en-US" sz="2400" dirty="0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27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罐形 33"/>
          <p:cNvSpPr/>
          <p:nvPr/>
        </p:nvSpPr>
        <p:spPr>
          <a:xfrm rot="16200000">
            <a:off x="5220072" y="4005064"/>
            <a:ext cx="648072" cy="1224136"/>
          </a:xfrm>
          <a:prstGeom prst="can">
            <a:avLst/>
          </a:prstGeom>
          <a:solidFill>
            <a:srgbClr val="B3CFB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59832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0</a:t>
            </a:r>
          </a:p>
          <a:p>
            <a:pPr algn="ctr"/>
            <a:r>
              <a:rPr kumimoji="1" lang="en-US" altLang="zh-CN" sz="2400" dirty="0" smtClean="0"/>
              <a:t>(target)</a:t>
            </a:r>
            <a:endParaRPr kumimoji="1"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7584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rank 1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804248" y="555962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2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7" name="右箭头 36"/>
          <p:cNvSpPr/>
          <p:nvPr/>
        </p:nvSpPr>
        <p:spPr>
          <a:xfrm rot="7190247">
            <a:off x="1342402" y="3310849"/>
            <a:ext cx="2136158" cy="432048"/>
          </a:xfrm>
          <a:prstGeom prst="rightArrow">
            <a:avLst>
              <a:gd name="adj1" fmla="val 36327"/>
              <a:gd name="adj2" fmla="val 602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4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线连接符 28"/>
          <p:cNvCxnSpPr/>
          <p:nvPr/>
        </p:nvCxnSpPr>
        <p:spPr>
          <a:xfrm>
            <a:off x="5580112" y="2348880"/>
            <a:ext cx="0" cy="3888432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线形标注 1 42"/>
          <p:cNvSpPr/>
          <p:nvPr/>
        </p:nvSpPr>
        <p:spPr>
          <a:xfrm>
            <a:off x="6012160" y="2996952"/>
            <a:ext cx="1224136" cy="432048"/>
          </a:xfrm>
          <a:prstGeom prst="borderCallout1">
            <a:avLst>
              <a:gd name="adj1" fmla="val 70023"/>
              <a:gd name="adj2" fmla="val 1474"/>
              <a:gd name="adj3" fmla="val 336146"/>
              <a:gd name="adj4" fmla="val -3045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dirty="0" smtClean="0"/>
              <a:t>etwork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Integrated Idea</a:t>
            </a:r>
            <a:endParaRPr kumimoji="1"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763688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9979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3955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/>
          <p:cNvCxnSpPr>
            <a:endCxn id="8" idx="6"/>
          </p:cNvCxnSpPr>
          <p:nvPr/>
        </p:nvCxnSpPr>
        <p:spPr>
          <a:xfrm flipH="1">
            <a:off x="2411760" y="2852936"/>
            <a:ext cx="144016" cy="1764196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555776" y="2852936"/>
            <a:ext cx="144016" cy="1872208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8" idx="1"/>
          </p:cNvCxnSpPr>
          <p:nvPr/>
        </p:nvCxnSpPr>
        <p:spPr>
          <a:xfrm flipH="1">
            <a:off x="813731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7" idx="7"/>
          </p:cNvCxnSpPr>
          <p:nvPr/>
        </p:nvCxnSpPr>
        <p:spPr>
          <a:xfrm>
            <a:off x="3347864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44208" y="3645024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线形标注 1 41"/>
          <p:cNvSpPr/>
          <p:nvPr/>
        </p:nvSpPr>
        <p:spPr>
          <a:xfrm>
            <a:off x="3635896" y="1628800"/>
            <a:ext cx="1872208" cy="432048"/>
          </a:xfrm>
          <a:prstGeom prst="borderCallout1">
            <a:avLst>
              <a:gd name="adj1" fmla="val 70023"/>
              <a:gd name="adj2" fmla="val 1474"/>
              <a:gd name="adj3" fmla="val 165237"/>
              <a:gd name="adj4" fmla="val -1282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Shared-memory</a:t>
            </a:r>
            <a:endParaRPr kumimoji="1" lang="zh-CN" altLang="en-US" dirty="0"/>
          </a:p>
        </p:txBody>
      </p:sp>
      <p:sp>
        <p:nvSpPr>
          <p:cNvPr id="49" name="任意形状 48"/>
          <p:cNvSpPr/>
          <p:nvPr/>
        </p:nvSpPr>
        <p:spPr>
          <a:xfrm>
            <a:off x="1547664" y="4077072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任意形状 49"/>
          <p:cNvSpPr/>
          <p:nvPr/>
        </p:nvSpPr>
        <p:spPr>
          <a:xfrm>
            <a:off x="111561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3275856" y="4005064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382782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任意形状 54"/>
          <p:cNvSpPr/>
          <p:nvPr/>
        </p:nvSpPr>
        <p:spPr>
          <a:xfrm>
            <a:off x="7020272" y="3949235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任意形状 55"/>
          <p:cNvSpPr/>
          <p:nvPr/>
        </p:nvSpPr>
        <p:spPr>
          <a:xfrm>
            <a:off x="7524328" y="4149080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21196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0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65212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1</a:t>
            </a:r>
            <a:endParaRPr kumimoji="1" lang="zh-CN" altLang="en-US" sz="2400" dirty="0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5" name="罐形 34"/>
          <p:cNvSpPr/>
          <p:nvPr/>
        </p:nvSpPr>
        <p:spPr>
          <a:xfrm rot="16200000">
            <a:off x="5220072" y="4005064"/>
            <a:ext cx="648072" cy="1224136"/>
          </a:xfrm>
          <a:prstGeom prst="can">
            <a:avLst/>
          </a:prstGeom>
          <a:solidFill>
            <a:srgbClr val="B3CFB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59832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0</a:t>
            </a:r>
          </a:p>
          <a:p>
            <a:pPr algn="ctr"/>
            <a:r>
              <a:rPr kumimoji="1" lang="en-US" altLang="zh-CN" sz="2400" dirty="0" smtClean="0"/>
              <a:t>(target)</a:t>
            </a:r>
            <a:endParaRPr kumimoji="1"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27584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rank 1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804248" y="555962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2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8" name="云形标注 37"/>
          <p:cNvSpPr/>
          <p:nvPr/>
        </p:nvSpPr>
        <p:spPr>
          <a:xfrm>
            <a:off x="1691680" y="4437112"/>
            <a:ext cx="504056" cy="360040"/>
          </a:xfrm>
          <a:prstGeom prst="cloudCallout">
            <a:avLst>
              <a:gd name="adj1" fmla="val 11334"/>
              <a:gd name="adj2" fmla="val 3998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2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/>
          <p:cNvCxnSpPr/>
          <p:nvPr/>
        </p:nvCxnSpPr>
        <p:spPr>
          <a:xfrm>
            <a:off x="5580112" y="2348880"/>
            <a:ext cx="0" cy="3888432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线形标注 1 42"/>
          <p:cNvSpPr/>
          <p:nvPr/>
        </p:nvSpPr>
        <p:spPr>
          <a:xfrm>
            <a:off x="6012160" y="2996952"/>
            <a:ext cx="1224136" cy="432048"/>
          </a:xfrm>
          <a:prstGeom prst="borderCallout1">
            <a:avLst>
              <a:gd name="adj1" fmla="val 70023"/>
              <a:gd name="adj2" fmla="val 1474"/>
              <a:gd name="adj3" fmla="val 336146"/>
              <a:gd name="adj4" fmla="val -3045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dirty="0" smtClean="0"/>
              <a:t>etwork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Integrated Idea</a:t>
            </a:r>
            <a:endParaRPr kumimoji="1"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763688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1916832"/>
            <a:ext cx="79208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9979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39552" y="3717032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/>
          <p:cNvCxnSpPr>
            <a:endCxn id="8" idx="6"/>
          </p:cNvCxnSpPr>
          <p:nvPr/>
        </p:nvCxnSpPr>
        <p:spPr>
          <a:xfrm flipH="1">
            <a:off x="2411760" y="2852936"/>
            <a:ext cx="144016" cy="1764196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555776" y="2852936"/>
            <a:ext cx="144016" cy="1872208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8" idx="1"/>
          </p:cNvCxnSpPr>
          <p:nvPr/>
        </p:nvCxnSpPr>
        <p:spPr>
          <a:xfrm flipH="1">
            <a:off x="813731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7" idx="7"/>
          </p:cNvCxnSpPr>
          <p:nvPr/>
        </p:nvCxnSpPr>
        <p:spPr>
          <a:xfrm>
            <a:off x="3347864" y="2852936"/>
            <a:ext cx="949957" cy="1127729"/>
          </a:xfrm>
          <a:prstGeom prst="line">
            <a:avLst/>
          </a:prstGeom>
          <a:ln w="28575" cmpd="sng">
            <a:solidFill>
              <a:srgbClr val="29293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444208" y="3645024"/>
            <a:ext cx="1872208" cy="1800200"/>
          </a:xfrm>
          <a:prstGeom prst="ellipse">
            <a:avLst/>
          </a:prstGeom>
          <a:solidFill>
            <a:srgbClr val="93D2F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线形标注 1 41"/>
          <p:cNvSpPr/>
          <p:nvPr/>
        </p:nvSpPr>
        <p:spPr>
          <a:xfrm>
            <a:off x="3635896" y="1628800"/>
            <a:ext cx="1872208" cy="432048"/>
          </a:xfrm>
          <a:prstGeom prst="borderCallout1">
            <a:avLst>
              <a:gd name="adj1" fmla="val 70023"/>
              <a:gd name="adj2" fmla="val 1474"/>
              <a:gd name="adj3" fmla="val 165237"/>
              <a:gd name="adj4" fmla="val -12820"/>
            </a:avLst>
          </a:prstGeom>
          <a:ln>
            <a:prstDash val="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Shared-memory</a:t>
            </a:r>
            <a:endParaRPr kumimoji="1" lang="zh-CN" altLang="en-US" dirty="0"/>
          </a:p>
        </p:txBody>
      </p:sp>
      <p:sp>
        <p:nvSpPr>
          <p:cNvPr id="49" name="任意形状 48"/>
          <p:cNvSpPr/>
          <p:nvPr/>
        </p:nvSpPr>
        <p:spPr>
          <a:xfrm>
            <a:off x="1547664" y="4077072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任意形状 49"/>
          <p:cNvSpPr/>
          <p:nvPr/>
        </p:nvSpPr>
        <p:spPr>
          <a:xfrm>
            <a:off x="111561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3275856" y="4005064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3827826" y="4221088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任意形状 54"/>
          <p:cNvSpPr/>
          <p:nvPr/>
        </p:nvSpPr>
        <p:spPr>
          <a:xfrm>
            <a:off x="7020272" y="3949235"/>
            <a:ext cx="360040" cy="113594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任意形状 55"/>
          <p:cNvSpPr/>
          <p:nvPr/>
        </p:nvSpPr>
        <p:spPr>
          <a:xfrm>
            <a:off x="7524328" y="4149080"/>
            <a:ext cx="240118" cy="919925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1196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0</a:t>
            </a:r>
            <a:endParaRPr kumimoji="1"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52120" y="24208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NODE 1</a:t>
            </a:r>
            <a:endParaRPr kumimoji="1" lang="zh-CN" altLang="en-US" sz="2400" dirty="0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罐形 33"/>
          <p:cNvSpPr/>
          <p:nvPr/>
        </p:nvSpPr>
        <p:spPr>
          <a:xfrm rot="16200000">
            <a:off x="5220072" y="4005064"/>
            <a:ext cx="648072" cy="1224136"/>
          </a:xfrm>
          <a:prstGeom prst="can">
            <a:avLst/>
          </a:prstGeom>
          <a:solidFill>
            <a:srgbClr val="B3CFBF"/>
          </a:solidFill>
          <a:ln w="28575" cmpd="sng">
            <a:solidFill>
              <a:srgbClr val="29293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59832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0</a:t>
            </a:r>
          </a:p>
          <a:p>
            <a:pPr algn="ctr"/>
            <a:r>
              <a:rPr kumimoji="1" lang="en-US" altLang="zh-CN" sz="2400" dirty="0" smtClean="0"/>
              <a:t>(target)</a:t>
            </a:r>
            <a:endParaRPr kumimoji="1"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7584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rank 1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804248" y="555962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ank 2</a:t>
            </a:r>
          </a:p>
          <a:p>
            <a:pPr algn="ctr"/>
            <a:r>
              <a:rPr kumimoji="1" lang="en-US" altLang="zh-CN" sz="2400" dirty="0" smtClean="0"/>
              <a:t>(origin)</a:t>
            </a:r>
            <a:endParaRPr kumimoji="1" lang="zh-CN" altLang="en-US" sz="2400" dirty="0"/>
          </a:p>
        </p:txBody>
      </p:sp>
      <p:sp>
        <p:nvSpPr>
          <p:cNvPr id="37" name="右箭头 36"/>
          <p:cNvSpPr/>
          <p:nvPr/>
        </p:nvSpPr>
        <p:spPr>
          <a:xfrm rot="18054978">
            <a:off x="1248540" y="3225716"/>
            <a:ext cx="2288957" cy="432048"/>
          </a:xfrm>
          <a:prstGeom prst="rightArrow">
            <a:avLst>
              <a:gd name="adj1" fmla="val 36327"/>
              <a:gd name="adj2" fmla="val 6025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2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5904656" cy="53285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Many new important large-scale applications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ioinformatics, social network analysis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Different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 “</a:t>
            </a:r>
            <a:r>
              <a:rPr lang="en-US" altLang="zh-CN" sz="2800" dirty="0">
                <a:solidFill>
                  <a:srgbClr val="000000"/>
                </a:solidFill>
              </a:rPr>
              <a:t>traditional” </a:t>
            </a:r>
            <a:r>
              <a:rPr lang="en-US" altLang="zh-CN" sz="2800" dirty="0" smtClean="0">
                <a:solidFill>
                  <a:srgbClr val="000000"/>
                </a:solidFill>
              </a:rPr>
              <a:t>applications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Many small messages sent to random </a:t>
            </a:r>
            <a:r>
              <a:rPr lang="en-US" altLang="zh-CN" sz="2400" dirty="0" smtClean="0">
                <a:solidFill>
                  <a:srgbClr val="000000"/>
                </a:solidFill>
              </a:rPr>
              <a:t>targets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Communication pattern is irregular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Computation is data-</a:t>
            </a:r>
            <a:r>
              <a:rPr lang="en-US" altLang="zh-CN" sz="2400" dirty="0" smtClean="0">
                <a:solidFill>
                  <a:srgbClr val="000000"/>
                </a:solidFill>
              </a:rPr>
              <a:t>driven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3</a:t>
            </a:fld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72" y="1052736"/>
            <a:ext cx="2667000" cy="24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http://itcilo.files.wordpress.com/2011/03/socialnetwo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45024"/>
            <a:ext cx="288032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637339"/>
            <a:ext cx="4634483" cy="35918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Stencil Benchmark</a:t>
            </a:r>
            <a:endParaRPr kumimoji="1" lang="zh-CN" alt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31</a:t>
            </a:fld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00808"/>
            <a:ext cx="4250674" cy="34563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536" y="5229200"/>
            <a:ext cx="8324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/>
              <a:t>Number of processes: 2x2 to 20x20,  8 processes per node</a:t>
            </a:r>
          </a:p>
          <a:p>
            <a:pPr algn="ctr"/>
            <a:r>
              <a:rPr kumimoji="1" lang="en-US" altLang="zh-CN" sz="2000" dirty="0" smtClean="0"/>
              <a:t>(“Fusion” Cluster at ANL: 320 nodes, 8 cores per node, QDR </a:t>
            </a:r>
            <a:r>
              <a:rPr kumimoji="1" lang="en-US" altLang="zh-CN" sz="2000" dirty="0" err="1" smtClean="0"/>
              <a:t>Infiniband</a:t>
            </a:r>
            <a:r>
              <a:rPr kumimoji="1" lang="en-US" altLang="zh-CN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11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Graph500 Benchmark</a:t>
            </a:r>
            <a:endParaRPr lang="en-US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32</a:t>
            </a:fld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9" y="3323201"/>
            <a:ext cx="3711205" cy="291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376657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10952" y="6237312"/>
            <a:ext cx="8229600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(TEPS: Traversed Edges Per Second, higher is better)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95536" y="1432520"/>
            <a:ext cx="851763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600" dirty="0" smtClean="0"/>
              <a:t>Breadth-First Search (BFS)</a:t>
            </a:r>
          </a:p>
          <a:p>
            <a:r>
              <a:rPr kumimoji="1" lang="en-US" altLang="zh-CN" sz="2600" dirty="0" smtClean="0"/>
              <a:t>Large number of small messages to random targets</a:t>
            </a:r>
          </a:p>
          <a:p>
            <a:r>
              <a:rPr kumimoji="1" lang="en-US" altLang="zh-CN" sz="2600" dirty="0" smtClean="0"/>
              <a:t>Optimization: origin process accumulates local data and sends only one message to each target process</a:t>
            </a:r>
          </a:p>
        </p:txBody>
      </p:sp>
    </p:spTree>
    <p:extLst>
      <p:ext uri="{BB962C8B-B14F-4D97-AF65-F5344CB8AC3E}">
        <p14:creationId xmlns:p14="http://schemas.microsoft.com/office/powerpoint/2010/main" val="105625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Conclusion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en-US" altLang="zh-CN" sz="2800" dirty="0" smtClean="0">
                <a:solidFill>
                  <a:srgbClr val="000000"/>
                </a:solidFill>
              </a:rPr>
              <a:t>Why to support </a:t>
            </a:r>
            <a:r>
              <a:rPr lang="en-US" altLang="zh-CN" sz="2800" dirty="0">
                <a:solidFill>
                  <a:srgbClr val="000000"/>
                </a:solidFill>
              </a:rPr>
              <a:t>Active Messages in </a:t>
            </a:r>
            <a:r>
              <a:rPr lang="en-US" altLang="zh-CN" sz="2800" dirty="0" smtClean="0">
                <a:solidFill>
                  <a:srgbClr val="000000"/>
                </a:solidFill>
              </a:rPr>
              <a:t>MPI</a:t>
            </a:r>
          </a:p>
          <a:p>
            <a:pPr marL="182880" lvl="1"/>
            <a:r>
              <a:rPr lang="en-US" altLang="zh-CN" sz="2800" dirty="0" smtClean="0">
                <a:solidFill>
                  <a:srgbClr val="000000"/>
                </a:solidFill>
              </a:rPr>
              <a:t>Leverage MPI RMA Interface</a:t>
            </a:r>
          </a:p>
          <a:p>
            <a:pPr marL="182880" lvl="1"/>
            <a:r>
              <a:rPr lang="en-US" altLang="zh-CN" sz="2800" dirty="0" smtClean="0">
                <a:solidFill>
                  <a:srgbClr val="000000"/>
                </a:solidFill>
              </a:rPr>
              <a:t>API Design</a:t>
            </a:r>
          </a:p>
          <a:p>
            <a:pPr marL="182880" lvl="1"/>
            <a:r>
              <a:rPr lang="en-US" altLang="zh-CN" sz="2800" dirty="0" smtClean="0">
                <a:solidFill>
                  <a:srgbClr val="000000"/>
                </a:solidFill>
              </a:rPr>
              <a:t>Asynchronous processing</a:t>
            </a:r>
          </a:p>
          <a:p>
            <a:pPr marL="457200" lvl="2"/>
            <a:r>
              <a:rPr lang="en-US" altLang="zh-CN" sz="2600" dirty="0" smtClean="0">
                <a:solidFill>
                  <a:srgbClr val="000000"/>
                </a:solidFill>
              </a:rPr>
              <a:t>Intra-node messages</a:t>
            </a:r>
          </a:p>
          <a:p>
            <a:pPr marL="457200" lvl="2"/>
            <a:r>
              <a:rPr lang="en-US" altLang="zh-CN" sz="2600" dirty="0" smtClean="0">
                <a:solidFill>
                  <a:srgbClr val="000000"/>
                </a:solidFill>
              </a:rPr>
              <a:t>Inter-node messages</a:t>
            </a:r>
          </a:p>
          <a:p>
            <a:pPr marL="182880" lvl="1"/>
            <a:r>
              <a:rPr lang="en-US" altLang="zh-CN" sz="2800" dirty="0">
                <a:solidFill>
                  <a:srgbClr val="000000"/>
                </a:solidFill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</a:rPr>
              <a:t>tencil benchmark and Graph500 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33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cs typeface="Calibri" pitchFamily="34" charset="0"/>
              </a:rPr>
              <a:t>Message Passing </a:t>
            </a:r>
            <a:r>
              <a:rPr lang="en-US" sz="4400" dirty="0" smtClean="0">
                <a:cs typeface="Calibri" pitchFamily="34" charset="0"/>
              </a:rPr>
              <a:t>Models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363272" cy="475252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cs typeface="Calibri" pitchFamily="34" charset="0"/>
              </a:rPr>
              <a:t>Two-sided communication</a:t>
            </a:r>
            <a:endParaRPr lang="en-US" sz="3200" dirty="0">
              <a:solidFill>
                <a:srgbClr val="000000"/>
              </a:solidFill>
              <a:cs typeface="Calibri" pitchFamily="34" charset="0"/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Explicit </a:t>
            </a:r>
            <a:r>
              <a:rPr lang="en-US" sz="2800" dirty="0">
                <a:solidFill>
                  <a:srgbClr val="000000"/>
                </a:solidFill>
                <a:cs typeface="Calibri" pitchFamily="34" charset="0"/>
              </a:rPr>
              <a:t>sends and </a:t>
            </a:r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receives</a:t>
            </a:r>
          </a:p>
          <a:p>
            <a:r>
              <a:rPr lang="en-US" sz="3200" dirty="0" smtClean="0">
                <a:solidFill>
                  <a:srgbClr val="000000"/>
                </a:solidFill>
                <a:cs typeface="Calibri" pitchFamily="34" charset="0"/>
              </a:rPr>
              <a:t>One-sided communication</a:t>
            </a:r>
            <a:endParaRPr lang="en-US" sz="3200" dirty="0">
              <a:solidFill>
                <a:srgbClr val="000000"/>
              </a:solidFill>
              <a:cs typeface="Calibri" pitchFamily="34" charset="0"/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Explicit sends, implicit receives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Simple operations on remote process</a:t>
            </a:r>
          </a:p>
          <a:p>
            <a:r>
              <a:rPr lang="en-US" sz="3200" dirty="0" smtClean="0">
                <a:solidFill>
                  <a:srgbClr val="000000"/>
                </a:solidFill>
                <a:cs typeface="Calibri" pitchFamily="34" charset="0"/>
              </a:rPr>
              <a:t>Active </a:t>
            </a:r>
            <a:r>
              <a:rPr lang="en-US" sz="3200" dirty="0">
                <a:solidFill>
                  <a:srgbClr val="000000"/>
                </a:solidFill>
                <a:cs typeface="Calibri" pitchFamily="34" charset="0"/>
              </a:rPr>
              <a:t>Messages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Explicit </a:t>
            </a:r>
            <a:r>
              <a:rPr lang="en-US" sz="2800" dirty="0">
                <a:solidFill>
                  <a:srgbClr val="000000"/>
                </a:solidFill>
                <a:cs typeface="Calibri" pitchFamily="34" charset="0"/>
              </a:rPr>
              <a:t>sends, implicit </a:t>
            </a:r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receives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cs typeface="Calibri" pitchFamily="34" charset="0"/>
              </a:rPr>
              <a:t>User-defined operations on remote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36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5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Active Message Models</a:t>
            </a:r>
            <a:endParaRPr kumimoji="1" lang="zh-CN" alt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2304256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Calibri" pitchFamily="34" charset="0"/>
              </a:rPr>
              <a:t>Libraries and runtime systems</a:t>
            </a:r>
          </a:p>
          <a:p>
            <a:pPr lvl="1"/>
            <a:r>
              <a:rPr lang="en-US" sz="2400" dirty="0" smtClean="0">
                <a:cs typeface="Calibri" pitchFamily="34" charset="0"/>
              </a:rPr>
              <a:t>Low level: </a:t>
            </a:r>
            <a:r>
              <a:rPr lang="en-US" sz="2400" dirty="0" err="1" smtClean="0">
                <a:cs typeface="Calibri" pitchFamily="34" charset="0"/>
              </a:rPr>
              <a:t>GASNet</a:t>
            </a:r>
            <a:r>
              <a:rPr lang="en-US" sz="2400" dirty="0" smtClean="0">
                <a:cs typeface="Calibri" pitchFamily="34" charset="0"/>
              </a:rPr>
              <a:t>, IBM’s LAPI, DCMF and PAMI, AMMPI</a:t>
            </a:r>
          </a:p>
          <a:p>
            <a:pPr lvl="1"/>
            <a:r>
              <a:rPr lang="en-US" sz="2400" dirty="0" smtClean="0">
                <a:cs typeface="Calibri" pitchFamily="34" charset="0"/>
              </a:rPr>
              <a:t>High level: Charm++, X10</a:t>
            </a:r>
          </a:p>
          <a:p>
            <a:pPr lvl="1"/>
            <a:r>
              <a:rPr lang="en-US" sz="2400" dirty="0" smtClean="0">
                <a:cs typeface="Calibri" pitchFamily="34" charset="0"/>
              </a:rPr>
              <a:t>Middle: AM++</a:t>
            </a:r>
            <a:endParaRPr lang="en-US" sz="2400" dirty="0">
              <a:cs typeface="Calibri" pitchFamily="34" charset="0"/>
            </a:endParaRPr>
          </a:p>
        </p:txBody>
      </p:sp>
      <p:grpSp>
        <p:nvGrpSpPr>
          <p:cNvPr id="6" name="Group 12"/>
          <p:cNvGrpSpPr/>
          <p:nvPr/>
        </p:nvGrpSpPr>
        <p:grpSpPr>
          <a:xfrm>
            <a:off x="1403648" y="3933056"/>
            <a:ext cx="6148536" cy="2095128"/>
            <a:chOff x="1524000" y="4567706"/>
            <a:chExt cx="5734050" cy="160449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657725"/>
              <a:ext cx="57340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2"/>
            <p:cNvSpPr txBox="1"/>
            <p:nvPr/>
          </p:nvSpPr>
          <p:spPr>
            <a:xfrm>
              <a:off x="4267200" y="456770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AM++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" name="Straight Arrow Connector 10"/>
            <p:cNvCxnSpPr/>
            <p:nvPr/>
          </p:nvCxnSpPr>
          <p:spPr bwMode="auto">
            <a:xfrm flipH="1">
              <a:off x="4267200" y="4874657"/>
              <a:ext cx="281320" cy="5450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14"/>
            <p:cNvSpPr txBox="1"/>
            <p:nvPr/>
          </p:nvSpPr>
          <p:spPr>
            <a:xfrm>
              <a:off x="3352800" y="4657725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alibri" pitchFamily="34" charset="0"/>
                  <a:cs typeface="Calibri" pitchFamily="34" charset="0"/>
                </a:rPr>
                <a:t>AMMPI</a:t>
              </a:r>
              <a:endParaRPr lang="en-US" sz="15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227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+mn-lt"/>
              </a:rPr>
              <a:t>MPI RMA Interface</a:t>
            </a:r>
            <a:endParaRPr kumimoji="1" lang="zh-CN" altLang="en-US" sz="44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68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Two synchronization modes</a:t>
            </a:r>
            <a:endParaRPr kumimoji="1" lang="zh-CN" altLang="en-US" sz="2800" dirty="0"/>
          </a:p>
        </p:txBody>
      </p:sp>
      <p:grpSp>
        <p:nvGrpSpPr>
          <p:cNvPr id="5" name="Group 48"/>
          <p:cNvGrpSpPr/>
          <p:nvPr/>
        </p:nvGrpSpPr>
        <p:grpSpPr>
          <a:xfrm>
            <a:off x="4648200" y="2301564"/>
            <a:ext cx="2939997" cy="2675314"/>
            <a:chOff x="381000" y="2401210"/>
            <a:chExt cx="2939997" cy="2675314"/>
          </a:xfrm>
        </p:grpSpPr>
        <p:cxnSp>
          <p:nvCxnSpPr>
            <p:cNvPr id="6" name="Straight Connector 5"/>
            <p:cNvCxnSpPr/>
            <p:nvPr/>
          </p:nvCxnSpPr>
          <p:spPr bwMode="auto">
            <a:xfrm flipH="1">
              <a:off x="1458239" y="2755498"/>
              <a:ext cx="1672" cy="23210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/>
            <p:nvPr/>
          </p:nvSpPr>
          <p:spPr>
            <a:xfrm>
              <a:off x="536334" y="4396581"/>
              <a:ext cx="9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Unlock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1115387" y="2401210"/>
              <a:ext cx="74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origin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546063" y="2412037"/>
              <a:ext cx="77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target</a:t>
              </a:r>
              <a:endParaRPr lang="en-US" dirty="0">
                <a:cs typeface="Calibri" pitchFamily="34" charset="0"/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 bwMode="auto">
            <a:xfrm>
              <a:off x="2867987" y="2754761"/>
              <a:ext cx="11555" cy="23217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2"/>
            <p:cNvCxnSpPr/>
            <p:nvPr/>
          </p:nvCxnSpPr>
          <p:spPr bwMode="auto">
            <a:xfrm>
              <a:off x="1459075" y="3872554"/>
              <a:ext cx="1443375" cy="2828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4"/>
            <p:cNvSpPr txBox="1"/>
            <p:nvPr/>
          </p:nvSpPr>
          <p:spPr>
            <a:xfrm rot="802596">
              <a:off x="1810816" y="3722733"/>
              <a:ext cx="102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ACC(X)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13" name="Right Brace 16"/>
            <p:cNvSpPr/>
            <p:nvPr/>
          </p:nvSpPr>
          <p:spPr bwMode="auto">
            <a:xfrm rot="10800000">
              <a:off x="1138325" y="3250468"/>
              <a:ext cx="240563" cy="1131361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Calibri" pitchFamily="34" charset="0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381000" y="3593068"/>
              <a:ext cx="9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epoch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15" name="Oval 3"/>
            <p:cNvSpPr/>
            <p:nvPr/>
          </p:nvSpPr>
          <p:spPr>
            <a:xfrm>
              <a:off x="1378888" y="4313005"/>
              <a:ext cx="152400" cy="137648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Calibri" pitchFamily="34" charset="0"/>
              </a:endParaRPr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736848" y="2872581"/>
              <a:ext cx="9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alibri" pitchFamily="34" charset="0"/>
                </a:rPr>
                <a:t>L</a:t>
              </a:r>
              <a:r>
                <a:rPr lang="en-US" dirty="0" smtClean="0">
                  <a:cs typeface="Calibri" pitchFamily="34" charset="0"/>
                </a:rPr>
                <a:t>ock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17" name="Oval 21"/>
            <p:cNvSpPr/>
            <p:nvPr/>
          </p:nvSpPr>
          <p:spPr>
            <a:xfrm>
              <a:off x="1385305" y="3149143"/>
              <a:ext cx="152400" cy="137648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Calibri" pitchFamily="34" charset="0"/>
              </a:endParaRPr>
            </a:p>
          </p:txBody>
        </p:sp>
        <p:cxnSp>
          <p:nvCxnSpPr>
            <p:cNvPr id="18" name="Straight Arrow Connector 22"/>
            <p:cNvCxnSpPr/>
            <p:nvPr/>
          </p:nvCxnSpPr>
          <p:spPr bwMode="auto">
            <a:xfrm>
              <a:off x="1447800" y="3464439"/>
              <a:ext cx="1443375" cy="2828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23"/>
            <p:cNvSpPr txBox="1"/>
            <p:nvPr/>
          </p:nvSpPr>
          <p:spPr>
            <a:xfrm rot="802596">
              <a:off x="1799467" y="3315246"/>
              <a:ext cx="103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PUT(Y)</a:t>
              </a:r>
              <a:endParaRPr lang="en-US" dirty="0">
                <a:cs typeface="Calibri" pitchFamily="34" charset="0"/>
              </a:endParaRPr>
            </a:p>
          </p:txBody>
        </p:sp>
      </p:grpSp>
      <p:grpSp>
        <p:nvGrpSpPr>
          <p:cNvPr id="20" name="Group 57"/>
          <p:cNvGrpSpPr/>
          <p:nvPr/>
        </p:nvGrpSpPr>
        <p:grpSpPr>
          <a:xfrm>
            <a:off x="899592" y="2286000"/>
            <a:ext cx="3520008" cy="2743200"/>
            <a:chOff x="4252392" y="2314178"/>
            <a:chExt cx="3520008" cy="2743200"/>
          </a:xfrm>
        </p:grpSpPr>
        <p:sp>
          <p:nvSpPr>
            <p:cNvPr id="21" name="Right Brace 54"/>
            <p:cNvSpPr/>
            <p:nvPr/>
          </p:nvSpPr>
          <p:spPr bwMode="auto">
            <a:xfrm rot="10800000">
              <a:off x="5169637" y="3289434"/>
              <a:ext cx="240563" cy="1131361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Calibri" pitchFamily="34" charset="0"/>
              </a:endParaRPr>
            </a:p>
          </p:txBody>
        </p:sp>
        <p:sp>
          <p:nvSpPr>
            <p:cNvPr id="22" name="TextBox 55"/>
            <p:cNvSpPr txBox="1"/>
            <p:nvPr/>
          </p:nvSpPr>
          <p:spPr>
            <a:xfrm>
              <a:off x="4412312" y="3632034"/>
              <a:ext cx="9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epoch</a:t>
              </a:r>
              <a:endParaRPr lang="en-US" dirty="0">
                <a:cs typeface="Calibri" pitchFamily="34" charset="0"/>
              </a:endParaRPr>
            </a:p>
          </p:txBody>
        </p:sp>
        <p:cxnSp>
          <p:nvCxnSpPr>
            <p:cNvPr id="23" name="Straight Connector 24"/>
            <p:cNvCxnSpPr/>
            <p:nvPr/>
          </p:nvCxnSpPr>
          <p:spPr bwMode="auto">
            <a:xfrm flipH="1">
              <a:off x="5406759" y="2685869"/>
              <a:ext cx="1672" cy="23715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/>
            <p:nvPr/>
          </p:nvSpPr>
          <p:spPr>
            <a:xfrm>
              <a:off x="4252392" y="4355068"/>
              <a:ext cx="1234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Complete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25" name="TextBox 26"/>
            <p:cNvSpPr txBox="1"/>
            <p:nvPr/>
          </p:nvSpPr>
          <p:spPr>
            <a:xfrm>
              <a:off x="5056704" y="2314178"/>
              <a:ext cx="74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origin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26" name="TextBox 27"/>
            <p:cNvSpPr txBox="1"/>
            <p:nvPr/>
          </p:nvSpPr>
          <p:spPr>
            <a:xfrm>
              <a:off x="6506694" y="2325900"/>
              <a:ext cx="77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target</a:t>
              </a:r>
              <a:endParaRPr lang="en-US" dirty="0">
                <a:cs typeface="Calibri" pitchFamily="34" charset="0"/>
              </a:endParaRPr>
            </a:p>
          </p:txBody>
        </p:sp>
        <p:cxnSp>
          <p:nvCxnSpPr>
            <p:cNvPr id="27" name="Straight Connector 28"/>
            <p:cNvCxnSpPr/>
            <p:nvPr/>
          </p:nvCxnSpPr>
          <p:spPr bwMode="auto">
            <a:xfrm flipH="1">
              <a:off x="6851806" y="2668624"/>
              <a:ext cx="6097" cy="237224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9"/>
            <p:cNvCxnSpPr/>
            <p:nvPr/>
          </p:nvCxnSpPr>
          <p:spPr bwMode="auto">
            <a:xfrm>
              <a:off x="5419706" y="3996030"/>
              <a:ext cx="1443375" cy="2828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30"/>
            <p:cNvSpPr txBox="1"/>
            <p:nvPr/>
          </p:nvSpPr>
          <p:spPr>
            <a:xfrm rot="610381">
              <a:off x="5735283" y="3831982"/>
              <a:ext cx="104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ACC(X)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30" name="TextBox 34"/>
            <p:cNvSpPr txBox="1"/>
            <p:nvPr/>
          </p:nvSpPr>
          <p:spPr>
            <a:xfrm>
              <a:off x="4627942" y="3071336"/>
              <a:ext cx="9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Start</a:t>
              </a:r>
              <a:endParaRPr lang="en-US" dirty="0">
                <a:cs typeface="Calibri" pitchFamily="34" charset="0"/>
              </a:endParaRPr>
            </a:p>
          </p:txBody>
        </p:sp>
        <p:cxnSp>
          <p:nvCxnSpPr>
            <p:cNvPr id="31" name="Straight Arrow Connector 36"/>
            <p:cNvCxnSpPr/>
            <p:nvPr/>
          </p:nvCxnSpPr>
          <p:spPr bwMode="auto">
            <a:xfrm>
              <a:off x="5408431" y="3538828"/>
              <a:ext cx="1443375" cy="2828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TextBox 37"/>
            <p:cNvSpPr txBox="1"/>
            <p:nvPr/>
          </p:nvSpPr>
          <p:spPr>
            <a:xfrm rot="634826">
              <a:off x="5751452" y="3386372"/>
              <a:ext cx="110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PUT(Y)</a:t>
              </a:r>
              <a:endParaRPr lang="en-US" dirty="0">
                <a:cs typeface="Calibri" pitchFamily="34" charset="0"/>
              </a:endParaRPr>
            </a:p>
          </p:txBody>
        </p:sp>
        <p:sp>
          <p:nvSpPr>
            <p:cNvPr id="33" name="TextBox 38"/>
            <p:cNvSpPr txBox="1"/>
            <p:nvPr/>
          </p:nvSpPr>
          <p:spPr>
            <a:xfrm>
              <a:off x="6850037" y="2766536"/>
              <a:ext cx="9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Post</a:t>
              </a:r>
              <a:endParaRPr lang="en-US" dirty="0">
                <a:cs typeface="Calibri" pitchFamily="34" charset="0"/>
              </a:endParaRPr>
            </a:p>
          </p:txBody>
        </p:sp>
        <p:cxnSp>
          <p:nvCxnSpPr>
            <p:cNvPr id="34" name="Straight Arrow Connector 39"/>
            <p:cNvCxnSpPr/>
            <p:nvPr/>
          </p:nvCxnSpPr>
          <p:spPr bwMode="auto">
            <a:xfrm flipV="1">
              <a:off x="5340540" y="2995136"/>
              <a:ext cx="1569522" cy="267789"/>
            </a:xfrm>
            <a:prstGeom prst="straightConnector1">
              <a:avLst/>
            </a:prstGeom>
            <a:ln w="25400">
              <a:solidFill>
                <a:srgbClr val="F15339"/>
              </a:solidFill>
              <a:prstDash val="sysDash"/>
              <a:headEnd type="none" w="med" len="med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42"/>
            <p:cNvCxnSpPr/>
            <p:nvPr/>
          </p:nvCxnSpPr>
          <p:spPr bwMode="auto">
            <a:xfrm>
              <a:off x="5362909" y="4409899"/>
              <a:ext cx="1547153" cy="326169"/>
            </a:xfrm>
            <a:prstGeom prst="straightConnector1">
              <a:avLst/>
            </a:prstGeom>
            <a:ln w="25400">
              <a:solidFill>
                <a:srgbClr val="F15339"/>
              </a:solidFill>
              <a:prstDash val="sysDash"/>
              <a:headEnd type="none" w="med" len="med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47"/>
            <p:cNvSpPr txBox="1"/>
            <p:nvPr/>
          </p:nvSpPr>
          <p:spPr>
            <a:xfrm>
              <a:off x="6851806" y="4523978"/>
              <a:ext cx="9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alibri" pitchFamily="34" charset="0"/>
                </a:rPr>
                <a:t>Wait</a:t>
              </a:r>
              <a:endParaRPr lang="en-US" dirty="0">
                <a:cs typeface="Calibri" pitchFamily="34" charset="0"/>
              </a:endParaRPr>
            </a:p>
          </p:txBody>
        </p:sp>
      </p:grpSp>
      <p:sp>
        <p:nvSpPr>
          <p:cNvPr id="37" name="TextBox 58"/>
          <p:cNvSpPr txBox="1"/>
          <p:nvPr/>
        </p:nvSpPr>
        <p:spPr>
          <a:xfrm>
            <a:off x="5293455" y="5165090"/>
            <a:ext cx="25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Calibri" pitchFamily="34" charset="0"/>
              </a:rPr>
              <a:t>Passive </a:t>
            </a:r>
            <a:r>
              <a:rPr lang="en-US" sz="2000" dirty="0">
                <a:cs typeface="Calibri" pitchFamily="34" charset="0"/>
              </a:rPr>
              <a:t>T</a:t>
            </a:r>
            <a:r>
              <a:rPr lang="en-US" sz="2000" dirty="0" smtClean="0">
                <a:cs typeface="Calibri" pitchFamily="34" charset="0"/>
              </a:rPr>
              <a:t>arget Mode</a:t>
            </a:r>
          </a:p>
          <a:p>
            <a:pPr algn="ctr"/>
            <a:r>
              <a:rPr lang="en-US" sz="2000" dirty="0" smtClean="0">
                <a:cs typeface="Calibri" pitchFamily="34" charset="0"/>
              </a:rPr>
              <a:t>(Lock-Unlock)</a:t>
            </a:r>
            <a:endParaRPr lang="en-US" sz="2000" dirty="0">
              <a:cs typeface="Calibri" pitchFamily="34" charset="0"/>
            </a:endParaRPr>
          </a:p>
        </p:txBody>
      </p:sp>
      <p:sp>
        <p:nvSpPr>
          <p:cNvPr id="38" name="TextBox 61"/>
          <p:cNvSpPr txBox="1"/>
          <p:nvPr/>
        </p:nvSpPr>
        <p:spPr>
          <a:xfrm>
            <a:off x="1524000" y="5145980"/>
            <a:ext cx="2402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Calibri" pitchFamily="34" charset="0"/>
              </a:rPr>
              <a:t>Active Target Mode</a:t>
            </a:r>
          </a:p>
          <a:p>
            <a:pPr algn="ctr"/>
            <a:r>
              <a:rPr lang="en-US" sz="2000" dirty="0" smtClean="0">
                <a:cs typeface="Calibri" pitchFamily="34" charset="0"/>
              </a:rPr>
              <a:t>(PSCW, Fence)</a:t>
            </a:r>
            <a:endParaRPr lang="en-US" sz="20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+mn-lt"/>
              </a:rPr>
              <a:t>Inter-node Communication</a:t>
            </a:r>
            <a:endParaRPr kumimoji="1" lang="zh-CN" altLang="en-US" sz="4400" dirty="0">
              <a:latin typeface="+mn-lt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768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39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518864" y="1412776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Calibri" pitchFamily="34" charset="0"/>
              </a:rPr>
              <a:t>Separate sockets for Active Messages</a:t>
            </a:r>
            <a:endParaRPr lang="en-US" sz="3200" dirty="0">
              <a:cs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792" y="2780928"/>
            <a:ext cx="936104" cy="792088"/>
          </a:xfrm>
          <a:prstGeom prst="rect">
            <a:avLst/>
          </a:prstGeom>
          <a:gradFill flip="none" rotWithShape="1">
            <a:gsLst>
              <a:gs pos="48000">
                <a:srgbClr val="E4988A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4941168"/>
            <a:ext cx="936104" cy="792088"/>
          </a:xfrm>
          <a:prstGeom prst="rect">
            <a:avLst/>
          </a:prstGeom>
          <a:gradFill flip="none" rotWithShape="1">
            <a:gsLst>
              <a:gs pos="48000">
                <a:srgbClr val="E4988A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>
            <a:stCxn id="3" idx="2"/>
            <a:endCxn id="9" idx="0"/>
          </p:cNvCxnSpPr>
          <p:nvPr/>
        </p:nvCxnSpPr>
        <p:spPr>
          <a:xfrm>
            <a:off x="3167844" y="3573016"/>
            <a:ext cx="0" cy="1368152"/>
          </a:xfrm>
          <a:prstGeom prst="straightConnector1">
            <a:avLst/>
          </a:prstGeom>
          <a:ln w="28575" cmpd="sng">
            <a:solidFill>
              <a:schemeClr val="tx2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72000" y="2780928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4941168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12" idx="2"/>
            <a:endCxn id="13" idx="0"/>
          </p:cNvCxnSpPr>
          <p:nvPr/>
        </p:nvCxnSpPr>
        <p:spPr>
          <a:xfrm>
            <a:off x="5040052" y="3573016"/>
            <a:ext cx="0" cy="1368152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67744" y="2204864"/>
            <a:ext cx="3528392" cy="403244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55776" y="234888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o</a:t>
            </a:r>
            <a:r>
              <a:rPr kumimoji="1" lang="en-US" altLang="zh-CN" sz="2000" dirty="0" err="1" smtClean="0"/>
              <a:t>rigin_sc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627784" y="573325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o</a:t>
            </a:r>
            <a:r>
              <a:rPr kumimoji="1" lang="en-US" altLang="zh-CN" sz="2000" dirty="0" err="1" smtClean="0"/>
              <a:t>rigin_sc</a:t>
            </a:r>
            <a:endParaRPr kumimoji="1"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72000" y="569318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r</a:t>
            </a:r>
            <a:r>
              <a:rPr kumimoji="1" lang="en-US" altLang="zh-CN" sz="2000" dirty="0" err="1" smtClean="0"/>
              <a:t>ma_sc</a:t>
            </a:r>
            <a:endParaRPr kumimoji="1"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572000" y="234888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r</a:t>
            </a:r>
            <a:r>
              <a:rPr kumimoji="1" lang="en-US" altLang="zh-CN" sz="2000" dirty="0" err="1" smtClean="0"/>
              <a:t>ma_sc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3995936" y="2348880"/>
            <a:ext cx="2808312" cy="410445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71600" y="2204864"/>
            <a:ext cx="12241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 smtClean="0">
                <a:solidFill>
                  <a:srgbClr val="FF0000"/>
                </a:solidFill>
              </a:rPr>
              <a:t>main thread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76256" y="2348880"/>
            <a:ext cx="12241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AM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thread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9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5904656" cy="53285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Many new important large-scale applications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ioinformatics, social network analysis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rgbClr val="BFBFBF"/>
                </a:solidFill>
              </a:rPr>
              <a:t>Different </a:t>
            </a:r>
            <a:r>
              <a:rPr lang="en-US" altLang="zh-CN" sz="2800" dirty="0" smtClean="0">
                <a:solidFill>
                  <a:srgbClr val="BFBFBF"/>
                </a:solidFill>
              </a:rPr>
              <a:t>from “</a:t>
            </a:r>
            <a:r>
              <a:rPr lang="en-US" altLang="zh-CN" sz="2800" dirty="0">
                <a:solidFill>
                  <a:srgbClr val="BFBFBF"/>
                </a:solidFill>
              </a:rPr>
              <a:t>traditional” </a:t>
            </a:r>
            <a:r>
              <a:rPr lang="en-US" altLang="zh-CN" sz="2800" dirty="0" smtClean="0">
                <a:solidFill>
                  <a:srgbClr val="BFBFBF"/>
                </a:solidFill>
              </a:rPr>
              <a:t>applications</a:t>
            </a:r>
          </a:p>
          <a:p>
            <a:pPr lvl="1"/>
            <a:r>
              <a:rPr lang="en-US" altLang="zh-CN" sz="2400" dirty="0">
                <a:solidFill>
                  <a:srgbClr val="BFBFBF"/>
                </a:solidFill>
              </a:rPr>
              <a:t>Many small messages sent to random nodes</a:t>
            </a:r>
          </a:p>
          <a:p>
            <a:pPr lvl="1"/>
            <a:r>
              <a:rPr lang="en-US" altLang="zh-CN" sz="2400" dirty="0">
                <a:solidFill>
                  <a:srgbClr val="BFBFBF"/>
                </a:solidFill>
              </a:rPr>
              <a:t>Communication pattern is irregular</a:t>
            </a:r>
          </a:p>
          <a:p>
            <a:pPr lvl="1"/>
            <a:r>
              <a:rPr lang="en-US" altLang="zh-CN" sz="2400" dirty="0">
                <a:solidFill>
                  <a:srgbClr val="BFBFBF"/>
                </a:solidFill>
              </a:rPr>
              <a:t>Computation is data-</a:t>
            </a:r>
            <a:r>
              <a:rPr lang="en-US" altLang="zh-CN" sz="2400" dirty="0" smtClean="0">
                <a:solidFill>
                  <a:srgbClr val="BFBFBF"/>
                </a:solidFill>
              </a:rPr>
              <a:t>driven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Approaches for “traditional” applications are not </a:t>
            </a:r>
            <a:r>
              <a:rPr lang="en-US" altLang="zh-CN" sz="2800" dirty="0" smtClean="0">
                <a:solidFill>
                  <a:srgbClr val="000000"/>
                </a:solidFill>
              </a:rPr>
              <a:t>well-suited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4</a:t>
            </a:fld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72" y="1052736"/>
            <a:ext cx="2667000" cy="24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http://itcilo.files.wordpress.com/2011/03/socialnetwo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45024"/>
            <a:ext cx="288032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3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Inter-node Communication</a:t>
            </a:r>
            <a:endParaRPr kumimoji="1" lang="zh-CN" alt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18864" y="1412776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Calibri" pitchFamily="34" charset="0"/>
              </a:rPr>
              <a:t>Separate sockets for Active Messages</a:t>
            </a:r>
            <a:endParaRPr lang="en-US" sz="3200" dirty="0">
              <a:cs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996952"/>
            <a:ext cx="936104" cy="792088"/>
          </a:xfrm>
          <a:prstGeom prst="rect">
            <a:avLst/>
          </a:prstGeom>
          <a:gradFill flip="none" rotWithShape="1">
            <a:gsLst>
              <a:gs pos="48000">
                <a:srgbClr val="E4988A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15616" y="5157192"/>
            <a:ext cx="936104" cy="792088"/>
          </a:xfrm>
          <a:prstGeom prst="rect">
            <a:avLst/>
          </a:prstGeom>
          <a:gradFill flip="none" rotWithShape="1">
            <a:gsLst>
              <a:gs pos="48000">
                <a:srgbClr val="E4988A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2"/>
            <a:endCxn id="8" idx="0"/>
          </p:cNvCxnSpPr>
          <p:nvPr/>
        </p:nvCxnSpPr>
        <p:spPr>
          <a:xfrm>
            <a:off x="1583668" y="3789040"/>
            <a:ext cx="0" cy="1368152"/>
          </a:xfrm>
          <a:prstGeom prst="straightConnector1">
            <a:avLst/>
          </a:prstGeom>
          <a:ln w="28575" cmpd="sng">
            <a:solidFill>
              <a:schemeClr val="tx2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59832" y="2996952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59832" y="5157192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10" idx="2"/>
            <a:endCxn id="23" idx="0"/>
          </p:cNvCxnSpPr>
          <p:nvPr/>
        </p:nvCxnSpPr>
        <p:spPr>
          <a:xfrm>
            <a:off x="3527884" y="3789040"/>
            <a:ext cx="2016224" cy="1368152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7584" y="2420888"/>
            <a:ext cx="3672408" cy="403244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1600" y="25649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o</a:t>
            </a:r>
            <a:r>
              <a:rPr kumimoji="1" lang="en-US" altLang="zh-CN" sz="2000" dirty="0" err="1" smtClean="0"/>
              <a:t>rigin_sc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3608" y="594928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o</a:t>
            </a:r>
            <a:r>
              <a:rPr kumimoji="1" lang="en-US" altLang="zh-CN" sz="2000" dirty="0" err="1" smtClean="0"/>
              <a:t>rigin_sc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699792" y="590921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r</a:t>
            </a:r>
            <a:r>
              <a:rPr kumimoji="1" lang="en-US" altLang="zh-CN" sz="2000" dirty="0" err="1" smtClean="0"/>
              <a:t>ma_send_sc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699792" y="25649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rma_send_sc</a:t>
            </a:r>
            <a:endParaRPr kumimoji="1"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475656" y="1959223"/>
            <a:ext cx="208823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dirty="0" smtClean="0">
                <a:solidFill>
                  <a:srgbClr val="FF0000"/>
                </a:solidFill>
              </a:rPr>
              <a:t>main thread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4128" y="1988840"/>
            <a:ext cx="223224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AM</a:t>
            </a: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thread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4008" y="2420888"/>
            <a:ext cx="3816424" cy="403244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056" y="2996952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076056" y="5157192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22" idx="2"/>
            <a:endCxn id="11" idx="0"/>
          </p:cNvCxnSpPr>
          <p:nvPr/>
        </p:nvCxnSpPr>
        <p:spPr>
          <a:xfrm flipH="1">
            <a:off x="3527884" y="3789040"/>
            <a:ext cx="2016224" cy="1368152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16016" y="590921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rma_recv_sc</a:t>
            </a:r>
            <a:endParaRPr kumimoji="1"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716016" y="25649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rma_recv_sc</a:t>
            </a:r>
            <a:endParaRPr kumimoji="1"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948264" y="2996952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948264" y="5157192"/>
            <a:ext cx="936104" cy="792088"/>
          </a:xfrm>
          <a:prstGeom prst="rect">
            <a:avLst/>
          </a:prstGeom>
          <a:gradFill flip="none" rotWithShape="1">
            <a:gsLst>
              <a:gs pos="49000">
                <a:srgbClr val="99CC33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/>
          <p:cNvCxnSpPr>
            <a:stCxn id="27" idx="2"/>
            <a:endCxn id="28" idx="0"/>
          </p:cNvCxnSpPr>
          <p:nvPr/>
        </p:nvCxnSpPr>
        <p:spPr>
          <a:xfrm>
            <a:off x="7416316" y="3789040"/>
            <a:ext cx="0" cy="1368152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588224" y="590921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rma_resp_sc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88224" y="256490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rma_resp_sc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920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箭头连接符 77"/>
          <p:cNvCxnSpPr>
            <a:stCxn id="12" idx="2"/>
            <a:endCxn id="66" idx="0"/>
          </p:cNvCxnSpPr>
          <p:nvPr/>
        </p:nvCxnSpPr>
        <p:spPr>
          <a:xfrm>
            <a:off x="5292080" y="2771636"/>
            <a:ext cx="0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7020272" y="2771636"/>
            <a:ext cx="0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>
            <a:off x="8748464" y="2771636"/>
            <a:ext cx="0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3" idx="2"/>
            <a:endCxn id="70" idx="0"/>
          </p:cNvCxnSpPr>
          <p:nvPr/>
        </p:nvCxnSpPr>
        <p:spPr>
          <a:xfrm>
            <a:off x="5580112" y="2771636"/>
            <a:ext cx="1152128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14" idx="2"/>
            <a:endCxn id="74" idx="0"/>
          </p:cNvCxnSpPr>
          <p:nvPr/>
        </p:nvCxnSpPr>
        <p:spPr>
          <a:xfrm>
            <a:off x="5868144" y="2771636"/>
            <a:ext cx="2304256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50" idx="2"/>
            <a:endCxn id="67" idx="0"/>
          </p:cNvCxnSpPr>
          <p:nvPr/>
        </p:nvCxnSpPr>
        <p:spPr>
          <a:xfrm flipH="1">
            <a:off x="5580112" y="2771636"/>
            <a:ext cx="1152128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2" idx="2"/>
            <a:endCxn id="75" idx="0"/>
          </p:cNvCxnSpPr>
          <p:nvPr/>
        </p:nvCxnSpPr>
        <p:spPr>
          <a:xfrm>
            <a:off x="7308304" y="2771636"/>
            <a:ext cx="1152128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59" idx="2"/>
            <a:endCxn id="68" idx="0"/>
          </p:cNvCxnSpPr>
          <p:nvPr/>
        </p:nvCxnSpPr>
        <p:spPr>
          <a:xfrm flipH="1">
            <a:off x="5868144" y="2771636"/>
            <a:ext cx="2304256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60" idx="2"/>
            <a:endCxn id="72" idx="0"/>
          </p:cNvCxnSpPr>
          <p:nvPr/>
        </p:nvCxnSpPr>
        <p:spPr>
          <a:xfrm flipH="1">
            <a:off x="7308304" y="2771636"/>
            <a:ext cx="1152128" cy="648072"/>
          </a:xfrm>
          <a:prstGeom prst="straightConnector1">
            <a:avLst/>
          </a:prstGeom>
          <a:ln w="28575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梯形 99"/>
          <p:cNvSpPr/>
          <p:nvPr/>
        </p:nvSpPr>
        <p:spPr>
          <a:xfrm rot="10800000">
            <a:off x="8028384" y="3717032"/>
            <a:ext cx="864096" cy="576064"/>
          </a:xfrm>
          <a:prstGeom prst="trapezoid">
            <a:avLst>
              <a:gd name="adj" fmla="val 401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梯形 95"/>
          <p:cNvSpPr/>
          <p:nvPr/>
        </p:nvSpPr>
        <p:spPr>
          <a:xfrm rot="10800000">
            <a:off x="6588224" y="3717032"/>
            <a:ext cx="864096" cy="576064"/>
          </a:xfrm>
          <a:prstGeom prst="trapezoid">
            <a:avLst>
              <a:gd name="adj" fmla="val 401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梯形 94"/>
          <p:cNvSpPr/>
          <p:nvPr/>
        </p:nvSpPr>
        <p:spPr>
          <a:xfrm rot="10800000">
            <a:off x="5148064" y="3717032"/>
            <a:ext cx="864096" cy="576064"/>
          </a:xfrm>
          <a:prstGeom prst="trapezoid">
            <a:avLst>
              <a:gd name="adj" fmla="val 401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5832648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while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any rank’s queue is not empty: 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    for </a:t>
            </a:r>
            <a:r>
              <a:rPr lang="en-US" i="1" dirty="0" err="1" smtClean="0">
                <a:latin typeface="Calibri" pitchFamily="34" charset="0"/>
                <a:ea typeface="Cambria Math"/>
                <a:cs typeface="Calibri" pitchFamily="34" charset="0"/>
              </a:rPr>
              <a:t>i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 in 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ranks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      </a:t>
            </a:r>
            <a:r>
              <a:rPr lang="en-US" i="1" dirty="0" err="1" smtClean="0">
                <a:latin typeface="Calibri" pitchFamily="34" charset="0"/>
                <a:ea typeface="Cambria Math"/>
                <a:cs typeface="Calibri" pitchFamily="34" charset="0"/>
              </a:rPr>
              <a:t>out_queue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[</a:t>
            </a:r>
            <a:r>
              <a:rPr lang="en-US" i="1" dirty="0" err="1" smtClean="0">
                <a:latin typeface="Calibri" pitchFamily="34" charset="0"/>
                <a:ea typeface="Cambria Math"/>
                <a:cs typeface="Calibri" pitchFamily="34" charset="0"/>
              </a:rPr>
              <a:t>i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] </a:t>
            </a:r>
            <a:r>
              <a:rPr lang="en-US" altLang="zh-CN" dirty="0" smtClean="0">
                <a:latin typeface="Calibri" pitchFamily="34" charset="0"/>
                <a:ea typeface="Cambria Math"/>
                <a:cs typeface="Calibri" pitchFamily="34" charset="0"/>
              </a:rPr>
              <a:t>⟵ empty</a:t>
            </a:r>
            <a:endParaRPr lang="en-US" b="1" dirty="0" smtClean="0">
              <a:latin typeface="Calibri" pitchFamily="34" charset="0"/>
              <a:ea typeface="Cambria Math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    for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vertex 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in my queue: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      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if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color(v) 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is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white: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          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color(v</a:t>
            </a:r>
            <a:r>
              <a:rPr lang="en-US" i="1" dirty="0">
                <a:latin typeface="Calibri" pitchFamily="34" charset="0"/>
                <a:ea typeface="Cambria Math"/>
                <a:cs typeface="Calibri" pitchFamily="34" charset="0"/>
              </a:rPr>
              <a:t>) </a:t>
            </a:r>
            <a:r>
              <a:rPr lang="en-US" dirty="0">
                <a:latin typeface="Calibri" pitchFamily="34" charset="0"/>
                <a:ea typeface="Cambria Math"/>
                <a:cs typeface="Calibri" pitchFamily="34" charset="0"/>
              </a:rPr>
              <a:t>⟵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black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          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for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vertex w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in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neighbors(v)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          </a:t>
            </a:r>
            <a:r>
              <a:rPr lang="en-US" dirty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  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append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w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ea typeface="Cambria Math"/>
                <a:cs typeface="Calibri" pitchFamily="34" charset="0"/>
              </a:rPr>
              <a:t>to</a:t>
            </a:r>
            <a:r>
              <a:rPr lang="en-US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err="1" smtClean="0">
                <a:latin typeface="Calibri" pitchFamily="34" charset="0"/>
                <a:ea typeface="Cambria Math"/>
                <a:cs typeface="Calibri" pitchFamily="34" charset="0"/>
              </a:rPr>
              <a:t>out_queue</a:t>
            </a:r>
            <a:r>
              <a:rPr lang="en-US" i="1" dirty="0" smtClean="0">
                <a:latin typeface="Calibri" pitchFamily="34" charset="0"/>
                <a:ea typeface="Cambria Math"/>
                <a:cs typeface="Calibri" pitchFamily="34" charset="0"/>
              </a:rPr>
              <a:t>[owner(w)]</a:t>
            </a:r>
          </a:p>
        </p:txBody>
      </p:sp>
      <p:sp>
        <p:nvSpPr>
          <p:cNvPr id="45" name="梯形 44"/>
          <p:cNvSpPr/>
          <p:nvPr/>
        </p:nvSpPr>
        <p:spPr>
          <a:xfrm>
            <a:off x="5148064" y="2060848"/>
            <a:ext cx="864096" cy="432048"/>
          </a:xfrm>
          <a:prstGeom prst="trapezoid">
            <a:avLst>
              <a:gd name="adj" fmla="val 486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Breath-First Search</a:t>
            </a:r>
            <a:endParaRPr kumimoji="1" lang="zh-CN" alt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5085184"/>
            <a:ext cx="6768752" cy="1368152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for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in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ranks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start receiving </a:t>
            </a:r>
            <a:r>
              <a:rPr lang="en-US" sz="2400" i="1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in_queue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[i]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from rank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</a:t>
            </a:r>
          </a:p>
          <a:p>
            <a:pPr marL="0" indent="0">
              <a:buFont typeface="Wingdings 3"/>
              <a:buNone/>
            </a:pP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for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j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in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ranks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start sending </a:t>
            </a:r>
            <a:r>
              <a:rPr lang="en-US" sz="2400" i="1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out_queue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[j]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to rank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j</a:t>
            </a:r>
          </a:p>
          <a:p>
            <a:pPr marL="0" indent="0">
              <a:buFont typeface="Wingdings 3"/>
              <a:buNone/>
            </a:pPr>
            <a:r>
              <a:rPr lang="en-US" sz="2400" b="1" dirty="0">
                <a:latin typeface="Calibri" pitchFamily="34" charset="0"/>
                <a:ea typeface="Verdana" pitchFamily="34" charset="0"/>
                <a:cs typeface="Calibri" pitchFamily="34" charset="0"/>
              </a:rPr>
              <a:t>s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ynchronize and finish communications</a:t>
            </a:r>
            <a:endParaRPr lang="en-US" sz="2400" b="1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088" y="1844824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5148064" y="2483604"/>
            <a:ext cx="864096" cy="288032"/>
            <a:chOff x="4860032" y="2492896"/>
            <a:chExt cx="864096" cy="288032"/>
          </a:xfrm>
        </p:grpSpPr>
        <p:sp>
          <p:nvSpPr>
            <p:cNvPr id="12" name="矩形 11"/>
            <p:cNvSpPr/>
            <p:nvPr/>
          </p:nvSpPr>
          <p:spPr>
            <a:xfrm>
              <a:off x="4860032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48064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36096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220072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rank 0</a:t>
            </a:r>
          </a:p>
        </p:txBody>
      </p:sp>
      <p:cxnSp>
        <p:nvCxnSpPr>
          <p:cNvPr id="40" name="直线连接符 39"/>
          <p:cNvCxnSpPr/>
          <p:nvPr/>
        </p:nvCxnSpPr>
        <p:spPr>
          <a:xfrm flipH="1">
            <a:off x="5148064" y="2060848"/>
            <a:ext cx="216024" cy="432048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5796136" y="2060848"/>
            <a:ext cx="216024" cy="432048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梯形 46"/>
          <p:cNvSpPr/>
          <p:nvPr/>
        </p:nvSpPr>
        <p:spPr>
          <a:xfrm>
            <a:off x="6588224" y="2060848"/>
            <a:ext cx="864096" cy="432048"/>
          </a:xfrm>
          <a:prstGeom prst="trapezoid">
            <a:avLst>
              <a:gd name="adj" fmla="val 455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04248" y="1844824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9" name="组 48"/>
          <p:cNvGrpSpPr/>
          <p:nvPr/>
        </p:nvGrpSpPr>
        <p:grpSpPr>
          <a:xfrm>
            <a:off x="6588224" y="2483604"/>
            <a:ext cx="864096" cy="288032"/>
            <a:chOff x="4860032" y="2492896"/>
            <a:chExt cx="864096" cy="288032"/>
          </a:xfrm>
        </p:grpSpPr>
        <p:sp>
          <p:nvSpPr>
            <p:cNvPr id="50" name="矩形 49"/>
            <p:cNvSpPr/>
            <p:nvPr/>
          </p:nvSpPr>
          <p:spPr>
            <a:xfrm>
              <a:off x="4860032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148064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36096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660232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ank 1</a:t>
            </a:r>
          </a:p>
        </p:txBody>
      </p:sp>
      <p:cxnSp>
        <p:nvCxnSpPr>
          <p:cNvPr id="54" name="直线连接符 53"/>
          <p:cNvCxnSpPr/>
          <p:nvPr/>
        </p:nvCxnSpPr>
        <p:spPr>
          <a:xfrm flipH="1">
            <a:off x="6588224" y="2060848"/>
            <a:ext cx="216024" cy="432048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7236296" y="2060848"/>
            <a:ext cx="216024" cy="432048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梯形 55"/>
          <p:cNvSpPr/>
          <p:nvPr/>
        </p:nvSpPr>
        <p:spPr>
          <a:xfrm>
            <a:off x="8028384" y="2060848"/>
            <a:ext cx="864096" cy="432048"/>
          </a:xfrm>
          <a:prstGeom prst="trapezoid">
            <a:avLst>
              <a:gd name="adj" fmla="val 527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244408" y="1844824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8" name="组 57"/>
          <p:cNvGrpSpPr/>
          <p:nvPr/>
        </p:nvGrpSpPr>
        <p:grpSpPr>
          <a:xfrm>
            <a:off x="8028384" y="2483604"/>
            <a:ext cx="864096" cy="288032"/>
            <a:chOff x="4860032" y="2492896"/>
            <a:chExt cx="864096" cy="288032"/>
          </a:xfrm>
        </p:grpSpPr>
        <p:sp>
          <p:nvSpPr>
            <p:cNvPr id="59" name="矩形 58"/>
            <p:cNvSpPr/>
            <p:nvPr/>
          </p:nvSpPr>
          <p:spPr>
            <a:xfrm>
              <a:off x="4860032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148064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436096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8100392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rank 2</a:t>
            </a:r>
          </a:p>
        </p:txBody>
      </p:sp>
      <p:cxnSp>
        <p:nvCxnSpPr>
          <p:cNvPr id="63" name="直线连接符 62"/>
          <p:cNvCxnSpPr/>
          <p:nvPr/>
        </p:nvCxnSpPr>
        <p:spPr>
          <a:xfrm flipH="1">
            <a:off x="8028384" y="2060848"/>
            <a:ext cx="216024" cy="432048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8676456" y="2060848"/>
            <a:ext cx="216024" cy="432048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组 64"/>
          <p:cNvGrpSpPr/>
          <p:nvPr/>
        </p:nvGrpSpPr>
        <p:grpSpPr>
          <a:xfrm>
            <a:off x="5148064" y="3419708"/>
            <a:ext cx="864096" cy="288032"/>
            <a:chOff x="4860032" y="2492896"/>
            <a:chExt cx="864096" cy="288032"/>
          </a:xfrm>
        </p:grpSpPr>
        <p:sp>
          <p:nvSpPr>
            <p:cNvPr id="66" name="矩形 65"/>
            <p:cNvSpPr/>
            <p:nvPr/>
          </p:nvSpPr>
          <p:spPr>
            <a:xfrm>
              <a:off x="4860032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48064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436096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6588224" y="3419708"/>
            <a:ext cx="864096" cy="288032"/>
            <a:chOff x="4860032" y="2492896"/>
            <a:chExt cx="864096" cy="288032"/>
          </a:xfrm>
        </p:grpSpPr>
        <p:sp>
          <p:nvSpPr>
            <p:cNvPr id="70" name="矩形 69"/>
            <p:cNvSpPr/>
            <p:nvPr/>
          </p:nvSpPr>
          <p:spPr>
            <a:xfrm>
              <a:off x="4860032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148064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436096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8028384" y="3419708"/>
            <a:ext cx="864096" cy="288032"/>
            <a:chOff x="4860032" y="2492896"/>
            <a:chExt cx="864096" cy="288032"/>
          </a:xfrm>
        </p:grpSpPr>
        <p:sp>
          <p:nvSpPr>
            <p:cNvPr id="74" name="矩形 73"/>
            <p:cNvSpPr/>
            <p:nvPr/>
          </p:nvSpPr>
          <p:spPr>
            <a:xfrm>
              <a:off x="4860032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148064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36096" y="249289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644008" y="24115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out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6016" y="33477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364088" y="4293096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804248" y="4293096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244408" y="4293096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连接符 84"/>
          <p:cNvCxnSpPr/>
          <p:nvPr/>
        </p:nvCxnSpPr>
        <p:spPr>
          <a:xfrm>
            <a:off x="5148064" y="3717032"/>
            <a:ext cx="216024" cy="57606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6588224" y="3717032"/>
            <a:ext cx="216024" cy="57606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8028384" y="3717032"/>
            <a:ext cx="216024" cy="57606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 flipH="1">
            <a:off x="5796136" y="3717032"/>
            <a:ext cx="216024" cy="57606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/>
          <p:nvPr/>
        </p:nvCxnSpPr>
        <p:spPr>
          <a:xfrm flipH="1">
            <a:off x="7236296" y="3717032"/>
            <a:ext cx="216024" cy="57606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/>
          <p:nvPr/>
        </p:nvCxnSpPr>
        <p:spPr>
          <a:xfrm flipH="1">
            <a:off x="8676456" y="3717032"/>
            <a:ext cx="216024" cy="576064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5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0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Active Messages (AM)</a:t>
            </a:r>
            <a:endParaRPr lang="en-US" sz="4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78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6</a:t>
            </a:fld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56258" y="1484784"/>
            <a:ext cx="2551283" cy="4572000"/>
            <a:chOff x="6296793" y="1371600"/>
            <a:chExt cx="2551283" cy="45720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6609649" y="1753394"/>
              <a:ext cx="1" cy="4190206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96793" y="1371600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rank 0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96911" y="1383268"/>
              <a:ext cx="851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r</a:t>
              </a:r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ank 1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8305800" y="1752600"/>
              <a:ext cx="3512" cy="4191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622942" y="1968981"/>
              <a:ext cx="1572070" cy="621819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8195012" y="2578580"/>
              <a:ext cx="228600" cy="130761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 bwMode="auto">
            <a:xfrm flipH="1">
              <a:off x="6717919" y="3886199"/>
              <a:ext cx="1591393" cy="609601"/>
            </a:xfrm>
            <a:prstGeom prst="straightConnector1">
              <a:avLst/>
            </a:prstGeom>
            <a:ln>
              <a:solidFill>
                <a:srgbClr val="F15339"/>
              </a:solidFill>
              <a:prstDash val="sysDash"/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89319" y="4495800"/>
              <a:ext cx="228600" cy="762000"/>
            </a:xfrm>
            <a:prstGeom prst="rect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298548">
              <a:off x="6920789" y="1949565"/>
              <a:ext cx="120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Messages</a:t>
              </a:r>
              <a:endParaRPr lang="en-US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4713" y="2895600"/>
              <a:ext cx="1201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Messages </a:t>
              </a:r>
            </a:p>
            <a:p>
              <a:pPr algn="r"/>
              <a:r>
                <a:rPr lang="en-US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handler</a:t>
              </a:r>
              <a:endParaRPr lang="en-US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232728">
              <a:off x="7031370" y="3842227"/>
              <a:ext cx="755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15339"/>
                  </a:solidFill>
                  <a:latin typeface="Calibri" pitchFamily="34" charset="0"/>
                  <a:cs typeface="Calibri" pitchFamily="34" charset="0"/>
                </a:rPr>
                <a:t>Reply</a:t>
              </a:r>
              <a:endParaRPr lang="en-US" b="1" dirty="0">
                <a:solidFill>
                  <a:srgbClr val="F15339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5600" y="4840069"/>
              <a:ext cx="1201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15339"/>
                  </a:solidFill>
                  <a:latin typeface="Calibri" pitchFamily="34" charset="0"/>
                  <a:cs typeface="Calibri" pitchFamily="34" charset="0"/>
                </a:rPr>
                <a:t>Reply handler</a:t>
              </a:r>
              <a:endParaRPr lang="en-US" b="1" dirty="0">
                <a:solidFill>
                  <a:srgbClr val="F15339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67544" y="1484784"/>
            <a:ext cx="5832648" cy="4937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000000"/>
                </a:solidFill>
                <a:cs typeface="Calibri" pitchFamily="34" charset="0"/>
              </a:rPr>
              <a:t>Proposed by von </a:t>
            </a:r>
            <a:r>
              <a:rPr lang="en-US" sz="2600" dirty="0" err="1" smtClean="0">
                <a:solidFill>
                  <a:srgbClr val="000000"/>
                </a:solidFill>
                <a:cs typeface="Calibri" pitchFamily="34" charset="0"/>
              </a:rPr>
              <a:t>Eicken</a:t>
            </a:r>
            <a:r>
              <a:rPr lang="en-US" sz="2600" dirty="0" smtClean="0">
                <a:solidFill>
                  <a:srgbClr val="000000"/>
                </a:solidFill>
                <a:cs typeface="Calibri" pitchFamily="34" charset="0"/>
              </a:rPr>
              <a:t> et al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cs typeface="Calibri" pitchFamily="34" charset="0"/>
              </a:rPr>
              <a:t> for Split-C in 1992</a:t>
            </a:r>
          </a:p>
          <a:p>
            <a:r>
              <a:rPr lang="en-US" sz="2600" dirty="0" smtClean="0">
                <a:solidFill>
                  <a:srgbClr val="000000"/>
                </a:solidFill>
                <a:cs typeface="Calibri" pitchFamily="34" charset="0"/>
              </a:rPr>
              <a:t>Sender explicitly sends message</a:t>
            </a:r>
          </a:p>
          <a:p>
            <a:r>
              <a:rPr lang="en-US" sz="2600" dirty="0" smtClean="0">
                <a:solidFill>
                  <a:srgbClr val="000000"/>
                </a:solidFill>
                <a:cs typeface="Calibri" pitchFamily="34" charset="0"/>
              </a:rPr>
              <a:t>Upon message’s arrival, message handler is triggered</a:t>
            </a:r>
          </a:p>
          <a:p>
            <a:r>
              <a:rPr lang="en-US" sz="2600" dirty="0" smtClean="0">
                <a:solidFill>
                  <a:srgbClr val="000000"/>
                </a:solidFill>
                <a:cs typeface="Calibri" pitchFamily="34" charset="0"/>
              </a:rPr>
              <a:t>Receiver is not explicitly involved</a:t>
            </a:r>
          </a:p>
          <a:p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A suitable paradigm for data-driven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applications</a:t>
            </a:r>
            <a:endParaRPr lang="en-US" sz="2600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Data is sent immediately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Communication is asynchronous</a:t>
            </a:r>
          </a:p>
        </p:txBody>
      </p:sp>
    </p:spTree>
    <p:extLst>
      <p:ext uri="{BB962C8B-B14F-4D97-AF65-F5344CB8AC3E}">
        <p14:creationId xmlns:p14="http://schemas.microsoft.com/office/powerpoint/2010/main" val="587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线箭头连接符 109"/>
          <p:cNvCxnSpPr>
            <a:stCxn id="108" idx="3"/>
            <a:endCxn id="113" idx="7"/>
          </p:cNvCxnSpPr>
          <p:nvPr/>
        </p:nvCxnSpPr>
        <p:spPr>
          <a:xfrm flipH="1">
            <a:off x="6783157" y="2399797"/>
            <a:ext cx="1266318" cy="618246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85" idx="5"/>
            <a:endCxn id="92" idx="0"/>
          </p:cNvCxnSpPr>
          <p:nvPr/>
        </p:nvCxnSpPr>
        <p:spPr>
          <a:xfrm>
            <a:off x="6711149" y="2399797"/>
            <a:ext cx="1245227" cy="669163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85" idx="3"/>
            <a:endCxn id="90" idx="7"/>
          </p:cNvCxnSpPr>
          <p:nvPr/>
        </p:nvCxnSpPr>
        <p:spPr>
          <a:xfrm flipH="1">
            <a:off x="5342997" y="2399797"/>
            <a:ext cx="1266318" cy="618246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61" idx="6"/>
            <a:endCxn id="74" idx="0"/>
          </p:cNvCxnSpPr>
          <p:nvPr/>
        </p:nvCxnSpPr>
        <p:spPr>
          <a:xfrm>
            <a:off x="5292080" y="2348880"/>
            <a:ext cx="2880320" cy="720080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1" idx="5"/>
            <a:endCxn id="73" idx="0"/>
          </p:cNvCxnSpPr>
          <p:nvPr/>
        </p:nvCxnSpPr>
        <p:spPr>
          <a:xfrm>
            <a:off x="5270989" y="2399797"/>
            <a:ext cx="1245227" cy="597155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Breadth-First Search in Active Messages</a:t>
            </a:r>
            <a:endParaRPr kumimoji="1"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4205" y="1340768"/>
            <a:ext cx="8229600" cy="3279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while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queue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is not empty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i="1" dirty="0" err="1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new_queue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⟵ 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  begin AM epoch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   for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vertex </a:t>
            </a:r>
            <a:r>
              <a:rPr lang="en-US" i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v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in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queue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     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for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vertex </a:t>
            </a:r>
            <a:r>
              <a:rPr lang="en-US" i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w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in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neighbors(v)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         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send AM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to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i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owner(w)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b="1" i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  </a:t>
            </a:r>
            <a:r>
              <a:rPr lang="en-US" b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end AM epoch</a:t>
            </a:r>
            <a:endParaRPr lang="en-US" b="1" i="1" dirty="0" smtClean="0">
              <a:solidFill>
                <a:srgbClr val="292934"/>
              </a:solidFill>
              <a:latin typeface="Calibri" pitchFamily="34" charset="0"/>
              <a:ea typeface="Cambria Math"/>
              <a:cs typeface="Calibri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   queue</a:t>
            </a:r>
            <a:r>
              <a:rPr lang="en-US" dirty="0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dirty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⟵ </a:t>
            </a:r>
            <a:r>
              <a:rPr lang="en-US" i="1" dirty="0" err="1" smtClean="0">
                <a:solidFill>
                  <a:srgbClr val="292934"/>
                </a:solidFill>
                <a:latin typeface="Calibri" pitchFamily="34" charset="0"/>
                <a:ea typeface="Cambria Math"/>
                <a:cs typeface="Calibri" pitchFamily="34" charset="0"/>
              </a:rPr>
              <a:t>new_queue</a:t>
            </a:r>
            <a:endParaRPr lang="en-US" i="1" dirty="0">
              <a:solidFill>
                <a:srgbClr val="29293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1600" y="4941168"/>
            <a:ext cx="3528392" cy="1728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rgbClr val="8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400" b="1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AM_handler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(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vertex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v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)</a:t>
            </a:r>
          </a:p>
          <a:p>
            <a:pPr marL="0" indent="0">
              <a:buFont typeface="Wingdings 3"/>
              <a:buNone/>
            </a:pPr>
            <a:r>
              <a:rPr lang="en-US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 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if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color(v)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is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white: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     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color(v)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mbria Math"/>
                <a:cs typeface="Calibri" pitchFamily="34" charset="0"/>
              </a:rPr>
              <a:t>⟵ </a:t>
            </a:r>
            <a:r>
              <a:rPr lang="en-US" sz="2400" dirty="0" smtClean="0">
                <a:latin typeface="Calibri" pitchFamily="34" charset="0"/>
                <a:ea typeface="Cambria Math"/>
                <a:cs typeface="Calibri" pitchFamily="34" charset="0"/>
              </a:rPr>
              <a:t>black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mbria Math"/>
                <a:cs typeface="Calibri" pitchFamily="34" charset="0"/>
              </a:rPr>
              <a:t>       </a:t>
            </a:r>
            <a:r>
              <a:rPr lang="en-US" altLang="zh-CN" sz="2400" b="1" dirty="0" smtClean="0">
                <a:latin typeface="Calibri" pitchFamily="34" charset="0"/>
                <a:ea typeface="Cambria Math"/>
                <a:cs typeface="Calibri" pitchFamily="34" charset="0"/>
              </a:rPr>
              <a:t>insert</a:t>
            </a:r>
            <a:r>
              <a:rPr lang="en-US" sz="2400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ea typeface="Cambria Math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Cambria Math"/>
                <a:cs typeface="Calibri" pitchFamily="34" charset="0"/>
              </a:rPr>
              <a:t>to</a:t>
            </a:r>
            <a:r>
              <a:rPr lang="en-US" sz="2400" dirty="0" smtClean="0">
                <a:latin typeface="Calibri" pitchFamily="34" charset="0"/>
                <a:ea typeface="Cambria Math"/>
                <a:cs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  <a:ea typeface="Cambria Math"/>
                <a:cs typeface="Calibri" pitchFamily="34" charset="0"/>
              </a:rPr>
              <a:t>new_queue</a:t>
            </a:r>
            <a:endParaRPr lang="en-US" sz="2400" i="1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7" name="右弧形箭头 6"/>
          <p:cNvSpPr/>
          <p:nvPr/>
        </p:nvSpPr>
        <p:spPr>
          <a:xfrm rot="172290">
            <a:off x="380417" y="3670436"/>
            <a:ext cx="733831" cy="2289576"/>
          </a:xfrm>
          <a:prstGeom prst="curvedRightArrow">
            <a:avLst>
              <a:gd name="adj1" fmla="val 21307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4048" y="1700808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60032" y="13407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rank 0</a:t>
            </a:r>
          </a:p>
        </p:txBody>
      </p:sp>
      <p:sp>
        <p:nvSpPr>
          <p:cNvPr id="18" name="矩形 17"/>
          <p:cNvSpPr/>
          <p:nvPr/>
        </p:nvSpPr>
        <p:spPr>
          <a:xfrm>
            <a:off x="6444208" y="1700808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00192" y="13407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ank 1</a:t>
            </a:r>
          </a:p>
        </p:txBody>
      </p:sp>
      <p:sp>
        <p:nvSpPr>
          <p:cNvPr id="27" name="矩形 26"/>
          <p:cNvSpPr/>
          <p:nvPr/>
        </p:nvSpPr>
        <p:spPr>
          <a:xfrm>
            <a:off x="7884368" y="1700808"/>
            <a:ext cx="432048" cy="216024"/>
          </a:xfrm>
          <a:prstGeom prst="rect">
            <a:avLst/>
          </a:prstGeom>
          <a:solidFill>
            <a:srgbClr val="4E98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740352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rank 2</a:t>
            </a: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5220072" y="1916832"/>
            <a:ext cx="0" cy="3600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61" idx="3"/>
            <a:endCxn id="71" idx="0"/>
          </p:cNvCxnSpPr>
          <p:nvPr/>
        </p:nvCxnSpPr>
        <p:spPr>
          <a:xfrm flipH="1">
            <a:off x="5076056" y="2399797"/>
            <a:ext cx="93099" cy="597155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5148064" y="2276872"/>
            <a:ext cx="144016" cy="144016"/>
          </a:xfrm>
          <a:prstGeom prst="ellipse">
            <a:avLst/>
          </a:prstGeom>
          <a:solidFill>
            <a:srgbClr val="66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5004048" y="2996952"/>
            <a:ext cx="144016" cy="144016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6444208" y="2996952"/>
            <a:ext cx="144016" cy="144016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8100392" y="3068960"/>
            <a:ext cx="144016" cy="144016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004048" y="3789040"/>
            <a:ext cx="432048" cy="216024"/>
          </a:xfrm>
          <a:prstGeom prst="rect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箭头连接符 77"/>
          <p:cNvCxnSpPr>
            <a:stCxn id="71" idx="4"/>
          </p:cNvCxnSpPr>
          <p:nvPr/>
        </p:nvCxnSpPr>
        <p:spPr>
          <a:xfrm>
            <a:off x="5076056" y="3140968"/>
            <a:ext cx="0" cy="64807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6444208" y="3789040"/>
            <a:ext cx="432048" cy="216024"/>
          </a:xfrm>
          <a:prstGeom prst="rect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884368" y="3789040"/>
            <a:ext cx="432048" cy="216024"/>
          </a:xfrm>
          <a:prstGeom prst="rect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/>
          <p:cNvCxnSpPr/>
          <p:nvPr/>
        </p:nvCxnSpPr>
        <p:spPr>
          <a:xfrm>
            <a:off x="6516216" y="3140968"/>
            <a:ext cx="0" cy="64807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8172400" y="3212976"/>
            <a:ext cx="0" cy="5760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6588224" y="2276872"/>
            <a:ext cx="144016" cy="144016"/>
          </a:xfrm>
          <a:prstGeom prst="ellipse">
            <a:avLst/>
          </a:prstGeom>
          <a:solidFill>
            <a:srgbClr val="66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6" name="直线箭头连接符 85"/>
          <p:cNvCxnSpPr/>
          <p:nvPr/>
        </p:nvCxnSpPr>
        <p:spPr>
          <a:xfrm>
            <a:off x="6660232" y="1916832"/>
            <a:ext cx="0" cy="3600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220072" y="2996952"/>
            <a:ext cx="144016" cy="144016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7884368" y="3068960"/>
            <a:ext cx="144016" cy="144016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4" name="直线箭头连接符 103"/>
          <p:cNvCxnSpPr/>
          <p:nvPr/>
        </p:nvCxnSpPr>
        <p:spPr>
          <a:xfrm>
            <a:off x="5292080" y="3140968"/>
            <a:ext cx="0" cy="64807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>
            <a:off x="7956376" y="3212976"/>
            <a:ext cx="0" cy="5760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028384" y="2276872"/>
            <a:ext cx="144016" cy="144016"/>
          </a:xfrm>
          <a:prstGeom prst="ellipse">
            <a:avLst/>
          </a:prstGeom>
          <a:solidFill>
            <a:srgbClr val="66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9" name="直线箭头连接符 108"/>
          <p:cNvCxnSpPr/>
          <p:nvPr/>
        </p:nvCxnSpPr>
        <p:spPr>
          <a:xfrm>
            <a:off x="8100392" y="1916832"/>
            <a:ext cx="0" cy="3600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6660232" y="2996952"/>
            <a:ext cx="144016" cy="144016"/>
          </a:xfrm>
          <a:prstGeom prst="ellipse">
            <a:avLst/>
          </a:prstGeom>
          <a:solidFill>
            <a:srgbClr val="CCFFCC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6" name="直线箭头连接符 115"/>
          <p:cNvCxnSpPr/>
          <p:nvPr/>
        </p:nvCxnSpPr>
        <p:spPr>
          <a:xfrm>
            <a:off x="6732240" y="3140968"/>
            <a:ext cx="0" cy="64807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78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7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468052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Most applications are MPI-based, but we don</a:t>
            </a:r>
            <a:r>
              <a:rPr lang="fr-FR" sz="3000" dirty="0" smtClean="0"/>
              <a:t>’</a:t>
            </a:r>
            <a:r>
              <a:rPr lang="en-US" sz="3000" dirty="0" smtClean="0"/>
              <a:t>t want to rewrite the entire application</a:t>
            </a:r>
          </a:p>
          <a:p>
            <a:pPr lvl="1"/>
            <a:r>
              <a:rPr lang="en-US" sz="2600" dirty="0"/>
              <a:t>A</a:t>
            </a:r>
            <a:r>
              <a:rPr lang="en-US" sz="2600" dirty="0" smtClean="0"/>
              <a:t>n incremental approach is needed to modify the application</a:t>
            </a:r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78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8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0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468052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Most applications are MPI-based, but we don</a:t>
            </a:r>
            <a:r>
              <a:rPr lang="fr-FR" sz="3000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t want to rewrite the entire application</a:t>
            </a:r>
          </a:p>
          <a:p>
            <a:pPr lvl="1"/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n incremental approach is needed to modify the application</a:t>
            </a:r>
          </a:p>
          <a:p>
            <a:r>
              <a:rPr lang="en-US" altLang="zh-CN" sz="3000" dirty="0"/>
              <a:t>This paper tackles the challenge of </a:t>
            </a:r>
            <a:r>
              <a:rPr lang="en-US" altLang="zh-CN" sz="3000" b="1" dirty="0"/>
              <a:t>supporting Active Messages within MPI framework</a:t>
            </a:r>
            <a:r>
              <a:rPr lang="en-US" altLang="zh-CN" sz="3000" dirty="0"/>
              <a:t>, so that both traditional MPI communication and </a:t>
            </a:r>
            <a:r>
              <a:rPr lang="en-US" altLang="zh-CN" sz="3000" dirty="0" smtClean="0"/>
              <a:t>Active Messages </a:t>
            </a:r>
            <a:r>
              <a:rPr lang="en-US" altLang="zh-CN" sz="3000" dirty="0"/>
              <a:t>can be simultaneously utilized by applications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784" y="6381328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9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7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2919</TotalTime>
  <Words>1621</Words>
  <Application>Microsoft Macintosh PowerPoint</Application>
  <PresentationFormat>On-screen Show (4:3)</PresentationFormat>
  <Paragraphs>392</Paragraphs>
  <Slides>40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Towards  Asynchronous and  MPI-Interoperable Active  Messages</vt:lpstr>
      <vt:lpstr>Motivation</vt:lpstr>
      <vt:lpstr>Motivation</vt:lpstr>
      <vt:lpstr>Motivation</vt:lpstr>
      <vt:lpstr>Breath-First Search</vt:lpstr>
      <vt:lpstr>Active Messages (AM)</vt:lpstr>
      <vt:lpstr>Breadth-First Search in Active Messages</vt:lpstr>
      <vt:lpstr>Motivation</vt:lpstr>
      <vt:lpstr>Motivation</vt:lpstr>
      <vt:lpstr>API design</vt:lpstr>
      <vt:lpstr>Challenges</vt:lpstr>
      <vt:lpstr>Challenges</vt:lpstr>
      <vt:lpstr>MPI RMA Interface</vt:lpstr>
      <vt:lpstr>API Design</vt:lpstr>
      <vt:lpstr>API Design</vt:lpstr>
      <vt:lpstr>API Design</vt:lpstr>
      <vt:lpstr>Example</vt:lpstr>
      <vt:lpstr>Asynchronous processing</vt:lpstr>
      <vt:lpstr>Asynchronous execution models</vt:lpstr>
      <vt:lpstr>Asynchronous execution models</vt:lpstr>
      <vt:lpstr>Asynchronous execution models</vt:lpstr>
      <vt:lpstr>Inter-node Communication</vt:lpstr>
      <vt:lpstr>Intra-node Communication</vt:lpstr>
      <vt:lpstr>Integrated Idea</vt:lpstr>
      <vt:lpstr>Integrated Idea</vt:lpstr>
      <vt:lpstr>Integrated Idea</vt:lpstr>
      <vt:lpstr>Integrated Idea</vt:lpstr>
      <vt:lpstr>Integrated Idea</vt:lpstr>
      <vt:lpstr>Integrated Idea</vt:lpstr>
      <vt:lpstr>Performance</vt:lpstr>
      <vt:lpstr>Stencil Benchmark</vt:lpstr>
      <vt:lpstr>Graph500 Benchmark</vt:lpstr>
      <vt:lpstr>Conclusion</vt:lpstr>
      <vt:lpstr>QUESTIONS</vt:lpstr>
      <vt:lpstr>Backup slides</vt:lpstr>
      <vt:lpstr>Message Passing Models</vt:lpstr>
      <vt:lpstr>Active Message Models</vt:lpstr>
      <vt:lpstr>MPI RMA Interface</vt:lpstr>
      <vt:lpstr>Inter-node Communication</vt:lpstr>
      <vt:lpstr>Inter-node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Asynchronous and MPI-Interoperable Active Messages</dc:title>
  <dc:creator>xinzhao3</dc:creator>
  <cp:lastModifiedBy>Pavan Balaji</cp:lastModifiedBy>
  <cp:revision>2240</cp:revision>
  <dcterms:created xsi:type="dcterms:W3CDTF">2013-05-05T15:07:24Z</dcterms:created>
  <dcterms:modified xsi:type="dcterms:W3CDTF">2014-07-27T04:11:35Z</dcterms:modified>
</cp:coreProperties>
</file>