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57" r:id="rId4"/>
    <p:sldId id="263" r:id="rId5"/>
    <p:sldId id="265" r:id="rId6"/>
    <p:sldId id="266" r:id="rId7"/>
    <p:sldId id="258" r:id="rId8"/>
    <p:sldId id="272" r:id="rId9"/>
    <p:sldId id="271" r:id="rId10"/>
    <p:sldId id="267" r:id="rId11"/>
    <p:sldId id="273" r:id="rId12"/>
    <p:sldId id="260" r:id="rId13"/>
    <p:sldId id="275" r:id="rId14"/>
    <p:sldId id="261" r:id="rId15"/>
    <p:sldId id="274" r:id="rId16"/>
    <p:sldId id="262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B5C29"/>
    <a:srgbClr val="5C0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slide footer_gray_41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04250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slide header_gray_41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8600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548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73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
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is an “ASIC that has NICs</a:t>
            </a:r>
            <a:r>
              <a:rPr lang="en-US" baseline="0" dirty="0" smtClean="0"/>
              <a:t> from </a:t>
            </a:r>
            <a:r>
              <a:rPr lang="en-US" dirty="0" smtClean="0"/>
              <a:t>two</a:t>
            </a:r>
            <a:r>
              <a:rPr lang="en-US" baseline="0" dirty="0" smtClean="0"/>
              <a:t> nodes inside it”.  Link within is faster.</a:t>
            </a:r>
          </a:p>
          <a:p>
            <a:r>
              <a:rPr lang="en-US" baseline="0" dirty="0" smtClean="0"/>
              <a:t>Missing is Y link between the boxes.  Note there is only one link.  In X (and Z), there are two links between adjacent boxes.  Link speed between cabinets is slower than within cabinet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is an “ASIC that has NICs</a:t>
            </a:r>
            <a:r>
              <a:rPr lang="en-US" baseline="0" dirty="0" smtClean="0"/>
              <a:t> from </a:t>
            </a:r>
            <a:r>
              <a:rPr lang="en-US" dirty="0" smtClean="0"/>
              <a:t>two</a:t>
            </a:r>
            <a:r>
              <a:rPr lang="en-US" baseline="0" dirty="0" smtClean="0"/>
              <a:t> nodes inside it”.  Link within is faster.</a:t>
            </a:r>
          </a:p>
          <a:p>
            <a:r>
              <a:rPr lang="en-US" baseline="0" dirty="0" smtClean="0"/>
              <a:t>Missing is Y link between the boxes.  Note there is only one link.  In X (and Z), there are two links between adjacent boxes.  Link speed between cabinets is slower than within cabinet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is an “ASIC that has NICs</a:t>
            </a:r>
            <a:r>
              <a:rPr lang="en-US" baseline="0" dirty="0" smtClean="0"/>
              <a:t> from </a:t>
            </a:r>
            <a:r>
              <a:rPr lang="en-US" dirty="0" smtClean="0"/>
              <a:t>two</a:t>
            </a:r>
            <a:r>
              <a:rPr lang="en-US" baseline="0" dirty="0" smtClean="0"/>
              <a:t> nodes inside it”.  Link within is faster.</a:t>
            </a:r>
          </a:p>
          <a:p>
            <a:r>
              <a:rPr lang="en-US" baseline="0" dirty="0" smtClean="0"/>
              <a:t>Missing is Y link between the boxes.  Note there is only one link.  In X (and Z), there are two links between adjacent boxes.  Link speed between cabinets is slower than within cabinet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title header_gray_417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title footer_gray_417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775450"/>
            <a:ext cx="91440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6E8BA-D92B-4E1E-B9DE-6CFEBCCCD27F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491668-01C2-4135-ADC7-18BD819F2F12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FFC718-9CF3-4021-AEAA-8CBC5D0F976C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876BE5-ACC5-4EFF-9C65-3E207DACAA16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4440A-7410-4066-ABAF-3A49A7A05E90}" type="datetime1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605B58-A822-43F3-9965-C72BA1030734}" type="datetime1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58FEB2-157A-4D6A-9480-1388D2828136}" type="datetime1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AED36-8AA9-4DDA-A079-F1D81036AC84}" type="datetime1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599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614A2-4BA8-4BD4-819A-97A23AEBB140}" type="datetime1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24B5A5-37DD-44F4-88F9-04573D1CA27C}" type="datetime1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slide footer_gray_417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18250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2F54BFD-BF2C-4FD9-9367-206DE1C73F76}" type="datetime1">
              <a:rPr lang="en-US" smtClean="0"/>
              <a:t>9/16/2013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EuroMPI 2013 - Madrid (Spain) - 15-18 September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4" descr="slide header_gray_417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Topology-Dependent MPI Performance on Gemini Networks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Antonio J</a:t>
            </a:r>
            <a:r>
              <a:rPr lang="en-US" dirty="0"/>
              <a:t>. </a:t>
            </a:r>
            <a:r>
              <a:rPr lang="en-US" dirty="0" smtClean="0"/>
              <a:t>Peña, Ralf G. Correa Carvalho, James Dinan,</a:t>
            </a:r>
          </a:p>
          <a:p>
            <a:r>
              <a:rPr lang="en-US" dirty="0" smtClean="0"/>
              <a:t>Pavan Balaji, Rajeev Thakur, and William Gropp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Micro-benchmarks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EuroMPI 2013 - Madrid (Spain) - 15-18 September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396503"/>
            <a:ext cx="4041775" cy="2278873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96951"/>
            <a:ext cx="4040188" cy="2277978"/>
          </a:xfr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15128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indent="-342900">
              <a:buChar char="§"/>
            </a:pPr>
            <a:r>
              <a:rPr lang="en-US" sz="1800" b="0" dirty="0"/>
              <a:t>Point-to-point benchmarking</a:t>
            </a:r>
          </a:p>
          <a:p>
            <a:pPr marL="342900" indent="-342900">
              <a:buChar char="§"/>
            </a:pPr>
            <a:r>
              <a:rPr lang="en-US" sz="1800" b="0" dirty="0" smtClean="0"/>
              <a:t>Anisotropic </a:t>
            </a:r>
            <a:r>
              <a:rPr lang="en-US" sz="1800" b="0" dirty="0"/>
              <a:t>behavior illustrated</a:t>
            </a:r>
          </a:p>
          <a:p>
            <a:pPr marL="342900" indent="-342900">
              <a:buChar char="§"/>
            </a:pPr>
            <a:r>
              <a:rPr lang="en-US" sz="1800" b="0" dirty="0"/>
              <a:t>Communications in the Y direction perform signifficantly lower: ½ links</a:t>
            </a:r>
          </a:p>
          <a:p>
            <a:pPr marL="342900" indent="-342900">
              <a:buChar char="§"/>
            </a:pPr>
            <a:r>
              <a:rPr lang="en-US" sz="1800" b="0" dirty="0"/>
              <a:t>Z links </a:t>
            </a:r>
            <a:r>
              <a:rPr lang="en-US" sz="1800" b="0" dirty="0" smtClean="0"/>
              <a:t>offer much higher TR </a:t>
            </a:r>
            <a:r>
              <a:rPr lang="en-US" sz="1800" b="0" dirty="0"/>
              <a:t>than Y</a:t>
            </a:r>
          </a:p>
          <a:p>
            <a:pPr marL="342900" indent="-342900">
              <a:buChar char="§"/>
            </a:pPr>
            <a:r>
              <a:rPr lang="en-US" sz="1800" b="0" dirty="0"/>
              <a:t>X and </a:t>
            </a:r>
            <a:r>
              <a:rPr lang="en-US" sz="1800" b="0" dirty="0" smtClean="0"/>
              <a:t>Z: largely </a:t>
            </a:r>
            <a:r>
              <a:rPr lang="en-US" sz="1800" b="0" dirty="0"/>
              <a:t>different </a:t>
            </a:r>
            <a:r>
              <a:rPr lang="en-US" sz="1800" b="0" dirty="0" smtClean="0"/>
              <a:t>behaviors</a:t>
            </a:r>
          </a:p>
          <a:p>
            <a:pPr marL="342900" indent="-342900">
              <a:buChar char="§"/>
            </a:pPr>
            <a:r>
              <a:rPr lang="en-US" sz="1800" b="0" dirty="0" smtClean="0"/>
              <a:t>Latency per hop: ~0.1µs</a:t>
            </a:r>
            <a:endParaRPr lang="en-US" sz="1800" b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Communication (single process)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4343401" y="5003072"/>
            <a:ext cx="583650" cy="33092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8534400" y="5029200"/>
            <a:ext cx="583650" cy="33092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24600" y="4133622"/>
            <a:ext cx="457200" cy="666978"/>
            <a:chOff x="6477000" y="4191524"/>
            <a:chExt cx="457200" cy="8877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flipV="1">
              <a:off x="6477000" y="4192049"/>
              <a:ext cx="0" cy="8872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V="1">
              <a:off x="6705600" y="4191524"/>
              <a:ext cx="0" cy="8872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6934200" y="4192049"/>
              <a:ext cx="0" cy="8872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133600" y="4191000"/>
            <a:ext cx="457200" cy="455555"/>
            <a:chOff x="2286000" y="4191523"/>
            <a:chExt cx="457200" cy="887748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2286000" y="4192048"/>
              <a:ext cx="0" cy="8872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2514600" y="4191523"/>
              <a:ext cx="0" cy="8872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2743200" y="4192048"/>
              <a:ext cx="0" cy="8872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  <p:sp>
        <p:nvSpPr>
          <p:cNvPr id="27" name="Right Arrow 26"/>
          <p:cNvSpPr/>
          <p:nvPr/>
        </p:nvSpPr>
        <p:spPr bwMode="auto">
          <a:xfrm rot="8063746">
            <a:off x="2421141" y="3891916"/>
            <a:ext cx="304133" cy="17803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8063746">
            <a:off x="1999126" y="4235851"/>
            <a:ext cx="304133" cy="17803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8063746">
            <a:off x="6875926" y="3854851"/>
            <a:ext cx="304133" cy="17803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8063746">
            <a:off x="6190126" y="4272916"/>
            <a:ext cx="304133" cy="178033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1755" y="5864423"/>
            <a:ext cx="1241045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Unidirectional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800" y="5864423"/>
            <a:ext cx="1130438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Bidirectional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8" grpId="1" animBg="1"/>
      <p:bldP spid="16" grpId="0" animBg="1"/>
      <p:bldP spid="1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Communication (multiple processes)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19700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indent="-342900">
              <a:buChar char="§"/>
            </a:pPr>
            <a:r>
              <a:rPr lang="en-US" sz="1800" b="0" dirty="0" smtClean="0"/>
              <a:t>Internode aggregate transfer rate</a:t>
            </a:r>
          </a:p>
          <a:p>
            <a:pPr marL="342900" indent="-342900">
              <a:buChar char="§"/>
            </a:pPr>
            <a:r>
              <a:rPr lang="en-US" sz="1800" b="0" dirty="0" smtClean="0"/>
              <a:t>2 parallel paths transfer concurrently</a:t>
            </a:r>
          </a:p>
          <a:p>
            <a:pPr marL="342900" indent="-342900">
              <a:buChar char="§"/>
            </a:pPr>
            <a:r>
              <a:rPr lang="en-US" sz="1800" b="0" dirty="0" smtClean="0"/>
              <a:t>Optimal node ordering and matching between MPI ranks and network topo.</a:t>
            </a:r>
          </a:p>
          <a:p>
            <a:pPr marL="342900" indent="-342900">
              <a:buChar char="§"/>
            </a:pPr>
            <a:r>
              <a:rPr lang="en-US" sz="1800" b="0" dirty="0" smtClean="0"/>
              <a:t>Collectives saturating links greatly improve performance on Y direction</a:t>
            </a:r>
          </a:p>
          <a:p>
            <a:pPr marL="342900" indent="-342900">
              <a:buChar char="§"/>
            </a:pPr>
            <a:r>
              <a:rPr lang="en-US" sz="1800" b="0" dirty="0" smtClean="0"/>
              <a:t>Contiguous nodes in these experiments</a:t>
            </a:r>
          </a:p>
          <a:p>
            <a:pPr marL="342900" indent="-342900">
              <a:buChar char="§"/>
            </a:pPr>
            <a:r>
              <a:rPr lang="en-US" sz="1800" b="0" dirty="0" smtClean="0"/>
              <a:t>Double X and Z links become shared</a:t>
            </a:r>
          </a:p>
          <a:p>
            <a:pPr marL="800100" lvl="1" indent="-342900">
              <a:buChar char="§"/>
            </a:pPr>
            <a:r>
              <a:rPr lang="en-US" sz="1800" b="0" dirty="0" smtClean="0"/>
              <a:t>Aggregate TR increases for Y</a:t>
            </a:r>
          </a:p>
          <a:p>
            <a:pPr marL="342900" indent="-342900">
              <a:buChar char="§"/>
            </a:pPr>
            <a:r>
              <a:rPr lang="en-US" sz="1800" b="0" dirty="0" smtClean="0"/>
              <a:t>Placement of dual nodes/ASIC along Y</a:t>
            </a:r>
          </a:p>
          <a:p>
            <a:pPr marL="800100" lvl="1" indent="-342900">
              <a:buChar char="§"/>
            </a:pPr>
            <a:r>
              <a:rPr lang="en-US" sz="1800" b="0" dirty="0" smtClean="0"/>
              <a:t>Extra performance improvement</a:t>
            </a:r>
            <a:endParaRPr lang="en-US" sz="1800" b="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3" y="3436127"/>
            <a:ext cx="4041775" cy="2278873"/>
          </a:xfrm>
        </p:spPr>
      </p:pic>
    </p:spTree>
    <p:extLst>
      <p:ext uri="{BB962C8B-B14F-4D97-AF65-F5344CB8AC3E}">
        <p14:creationId xmlns:p14="http://schemas.microsoft.com/office/powerpoint/2010/main" val="11611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Straight Connector 229"/>
          <p:cNvCxnSpPr/>
          <p:nvPr/>
        </p:nvCxnSpPr>
        <p:spPr bwMode="auto">
          <a:xfrm flipH="1">
            <a:off x="4180150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 flipH="1">
            <a:off x="4631371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Straight Connector 227"/>
          <p:cNvCxnSpPr/>
          <p:nvPr/>
        </p:nvCxnSpPr>
        <p:spPr bwMode="auto">
          <a:xfrm flipH="1">
            <a:off x="2407125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 flipH="1">
            <a:off x="2858346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Connector 230"/>
          <p:cNvCxnSpPr/>
          <p:nvPr/>
        </p:nvCxnSpPr>
        <p:spPr bwMode="auto">
          <a:xfrm flipH="1">
            <a:off x="5919997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>
            <a:off x="6371218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Waters Network Layout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3200400" y="1524000"/>
            <a:ext cx="2743200" cy="158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9624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Y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rot="16200000">
            <a:off x="146567" y="3961606"/>
            <a:ext cx="2743200" cy="158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 rot="16200000">
            <a:off x="908567" y="35806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 bwMode="auto">
          <a:xfrm flipH="1">
            <a:off x="2407126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 flipH="1">
            <a:off x="2858347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flipH="1">
            <a:off x="4180151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 flipH="1">
            <a:off x="5919998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/>
          <p:cNvCxnSpPr/>
          <p:nvPr/>
        </p:nvCxnSpPr>
        <p:spPr bwMode="auto">
          <a:xfrm flipH="1">
            <a:off x="4180150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 flipH="1">
            <a:off x="4631371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/>
          <p:cNvCxnSpPr/>
          <p:nvPr/>
        </p:nvCxnSpPr>
        <p:spPr bwMode="auto">
          <a:xfrm flipH="1">
            <a:off x="2407125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 flipH="1">
            <a:off x="2858346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/>
          <p:nvPr/>
        </p:nvCxnSpPr>
        <p:spPr bwMode="auto">
          <a:xfrm flipH="1">
            <a:off x="5919997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 flipH="1">
            <a:off x="6371218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H="1">
            <a:off x="2407126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H="1">
            <a:off x="2858347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H="1">
            <a:off x="4180151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>
            <a:off x="5919998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/>
          <p:nvPr/>
        </p:nvCxnSpPr>
        <p:spPr bwMode="auto">
          <a:xfrm flipH="1">
            <a:off x="6371219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/>
          <p:nvPr/>
        </p:nvCxnSpPr>
        <p:spPr bwMode="auto">
          <a:xfrm flipH="1">
            <a:off x="4631372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flipH="1">
            <a:off x="6371219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 flipH="1">
            <a:off x="4631372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3" name="Group 112"/>
          <p:cNvGrpSpPr/>
          <p:nvPr/>
        </p:nvGrpSpPr>
        <p:grpSpPr>
          <a:xfrm>
            <a:off x="1905000" y="1751806"/>
            <a:ext cx="5029200" cy="4344194"/>
            <a:chOff x="2209800" y="1980406"/>
            <a:chExt cx="5029200" cy="4344194"/>
          </a:xfrm>
        </p:grpSpPr>
        <p:sp>
          <p:nvSpPr>
            <p:cNvPr id="208" name="Rectangle 207"/>
            <p:cNvSpPr/>
            <p:nvPr/>
          </p:nvSpPr>
          <p:spPr bwMode="auto">
            <a:xfrm>
              <a:off x="2209800" y="23622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3962400" y="23622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5715000" y="23622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209800" y="33528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3962400" y="33528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715000" y="33528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209800" y="43434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3962400" y="43434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5715000" y="43434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53340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3962400" y="53340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5715000" y="53340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 bwMode="auto">
            <a:xfrm rot="5400000">
              <a:off x="25527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30091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43053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rot="5400000">
              <a:off x="47617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rot="5400000">
              <a:off x="60579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rot="5400000">
              <a:off x="65143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rot="5400000">
              <a:off x="25534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rot="5400000">
              <a:off x="30099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43060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47625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rot="5400000">
              <a:off x="60586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 rot="5400000">
              <a:off x="65151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rot="5400000">
              <a:off x="25534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rot="5400000">
              <a:off x="30099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rot="5400000">
              <a:off x="43060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47625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60586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rot="5400000">
              <a:off x="65151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rot="5400000">
              <a:off x="25534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rot="5400000">
              <a:off x="30099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rot="5400000">
              <a:off x="43060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rot="5400000">
              <a:off x="47625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60586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5400000">
              <a:off x="65151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rot="5400000">
              <a:off x="25534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rot="5400000">
              <a:off x="30099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 rot="5400000">
              <a:off x="43060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 rot="5400000">
              <a:off x="47625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 rot="5400000">
              <a:off x="60586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rot="5400000">
              <a:off x="65151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>
              <a:stCxn id="208" idx="3"/>
              <a:endCxn id="204" idx="1"/>
            </p:cNvCxnSpPr>
            <p:nvPr/>
          </p:nvCxnSpPr>
          <p:spPr bwMode="auto">
            <a:xfrm>
              <a:off x="3733800" y="2667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>
              <a:stCxn id="204" idx="3"/>
              <a:endCxn id="200" idx="1"/>
            </p:cNvCxnSpPr>
            <p:nvPr/>
          </p:nvCxnSpPr>
          <p:spPr bwMode="auto">
            <a:xfrm>
              <a:off x="5486400" y="2667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98" idx="3"/>
              <a:endCxn id="194" idx="1"/>
            </p:cNvCxnSpPr>
            <p:nvPr/>
          </p:nvCxnSpPr>
          <p:spPr bwMode="auto">
            <a:xfrm>
              <a:off x="3733800" y="3657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stCxn id="184" idx="3"/>
              <a:endCxn id="180" idx="1"/>
            </p:cNvCxnSpPr>
            <p:nvPr/>
          </p:nvCxnSpPr>
          <p:spPr bwMode="auto">
            <a:xfrm>
              <a:off x="3733800" y="4648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80" idx="3"/>
              <a:endCxn id="176" idx="1"/>
            </p:cNvCxnSpPr>
            <p:nvPr/>
          </p:nvCxnSpPr>
          <p:spPr bwMode="auto">
            <a:xfrm>
              <a:off x="5486400" y="4648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>
              <a:stCxn id="172" idx="3"/>
              <a:endCxn id="168" idx="1"/>
            </p:cNvCxnSpPr>
            <p:nvPr/>
          </p:nvCxnSpPr>
          <p:spPr bwMode="auto">
            <a:xfrm>
              <a:off x="3733800" y="5638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68" idx="3"/>
              <a:endCxn id="164" idx="1"/>
            </p:cNvCxnSpPr>
            <p:nvPr/>
          </p:nvCxnSpPr>
          <p:spPr bwMode="auto">
            <a:xfrm>
              <a:off x="5486400" y="5638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7" name="Straight Connector 106"/>
          <p:cNvCxnSpPr/>
          <p:nvPr/>
        </p:nvCxnSpPr>
        <p:spPr bwMode="auto">
          <a:xfrm flipH="1">
            <a:off x="2154819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 flipH="1">
            <a:off x="2606040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 flipH="1">
            <a:off x="3927844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 flipH="1">
            <a:off x="4379065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/>
          <p:nvPr/>
        </p:nvCxnSpPr>
        <p:spPr bwMode="auto">
          <a:xfrm flipH="1">
            <a:off x="5667691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 flipH="1">
            <a:off x="6118912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/>
          <p:nvPr/>
        </p:nvCxnSpPr>
        <p:spPr bwMode="auto">
          <a:xfrm flipH="1">
            <a:off x="2154818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/>
          <p:cNvCxnSpPr/>
          <p:nvPr/>
        </p:nvCxnSpPr>
        <p:spPr bwMode="auto">
          <a:xfrm flipH="1">
            <a:off x="2606039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/>
          <p:cNvCxnSpPr/>
          <p:nvPr/>
        </p:nvCxnSpPr>
        <p:spPr bwMode="auto">
          <a:xfrm flipH="1">
            <a:off x="3927843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 flipH="1">
            <a:off x="4379064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/>
          <p:cNvCxnSpPr/>
          <p:nvPr/>
        </p:nvCxnSpPr>
        <p:spPr bwMode="auto">
          <a:xfrm flipH="1">
            <a:off x="5667690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 flipH="1">
            <a:off x="6118911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H="1">
            <a:off x="2154819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H="1">
            <a:off x="2606040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H="1">
            <a:off x="3927844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>
            <a:off x="4379065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H="1">
            <a:off x="5667691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6118912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>
            <a:off x="2154818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/>
          <p:nvPr/>
        </p:nvCxnSpPr>
        <p:spPr bwMode="auto">
          <a:xfrm flipH="1">
            <a:off x="2606039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/>
          <p:nvPr/>
        </p:nvCxnSpPr>
        <p:spPr bwMode="auto">
          <a:xfrm flipH="1">
            <a:off x="3927843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>
            <a:off x="4379064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 flipH="1">
            <a:off x="5667690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 flipH="1">
            <a:off x="6118911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Straight Arrow Connector 263"/>
          <p:cNvCxnSpPr/>
          <p:nvPr/>
        </p:nvCxnSpPr>
        <p:spPr bwMode="auto">
          <a:xfrm flipV="1">
            <a:off x="1213565" y="1181102"/>
            <a:ext cx="1183397" cy="110489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65" name="TextBox 264"/>
          <p:cNvSpPr txBox="1"/>
          <p:nvPr/>
        </p:nvSpPr>
        <p:spPr>
          <a:xfrm rot="19017881">
            <a:off x="921848" y="143423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dirty="0" smtClean="0"/>
              <a:t>EuroMPI 2013 - Madrid (Spain) - 15-18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Communications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EuroMPI 2013 - Madrid (Spain) - 15-18 September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5726668"/>
            <a:ext cx="233974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Row-wise MPI_Alltoall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623605" y="5726668"/>
            <a:ext cx="252979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Row-wise MPI_Allgather</a:t>
            </a:r>
            <a:endParaRPr lang="en-US" b="1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12842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har char="§"/>
            </a:pPr>
            <a:r>
              <a:rPr lang="en-US" b="0" dirty="0" smtClean="0"/>
              <a:t>Topology matching exploited by row-wise and plane-wise collectives</a:t>
            </a:r>
          </a:p>
          <a:p>
            <a:pPr marL="342900" indent="-342900"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Y direction faster!</a:t>
            </a:r>
          </a:p>
          <a:p>
            <a:pPr marL="800100" lvl="1" indent="-342900">
              <a:buChar char="§"/>
            </a:pPr>
            <a:r>
              <a:rPr lang="en-US" b="0" dirty="0" smtClean="0"/>
              <a:t>Row-wise: up to 74% (alltoall) and 54% (</a:t>
            </a:r>
            <a:r>
              <a:rPr lang="en-US" b="0" dirty="0" err="1" smtClean="0"/>
              <a:t>allgather</a:t>
            </a:r>
            <a:r>
              <a:rPr lang="en-US" b="0" dirty="0" smtClean="0"/>
              <a:t>)</a:t>
            </a:r>
            <a:endParaRPr lang="en-US" b="0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03794"/>
            <a:ext cx="4040188" cy="230305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76600"/>
            <a:ext cx="4041775" cy="2303954"/>
          </a:xfrm>
        </p:spPr>
      </p:pic>
    </p:spTree>
    <p:extLst>
      <p:ext uri="{BB962C8B-B14F-4D97-AF65-F5344CB8AC3E}">
        <p14:creationId xmlns:p14="http://schemas.microsoft.com/office/powerpoint/2010/main" val="22646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Communications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5726668"/>
            <a:ext cx="245535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Plane-wise MPI_Alltoall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62600" y="5726668"/>
            <a:ext cx="264540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Plane-wise MPI_Allgather</a:t>
            </a:r>
            <a:endParaRPr lang="en-US" b="1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12842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har char="§"/>
            </a:pPr>
            <a:r>
              <a:rPr lang="en-US" b="0" dirty="0" smtClean="0"/>
              <a:t>Topology matching exploited by row-wise and plane-wise collectives</a:t>
            </a:r>
          </a:p>
          <a:p>
            <a:pPr marL="342900" indent="-342900"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Y direction faster!</a:t>
            </a:r>
          </a:p>
          <a:p>
            <a:pPr marL="800100" lvl="1" indent="-342900">
              <a:buChar char="§"/>
            </a:pPr>
            <a:r>
              <a:rPr lang="en-US" b="0" dirty="0" smtClean="0"/>
              <a:t>Row-wise: up to 74% (alltoall) and 54% (allgather)</a:t>
            </a:r>
          </a:p>
          <a:p>
            <a:pPr marL="800100" lvl="1" indent="-342900">
              <a:buChar char="§"/>
            </a:pPr>
            <a:r>
              <a:rPr lang="en-US" b="0" dirty="0" smtClean="0"/>
              <a:t>Plane-wise: up to 59% (alltoall) and 53% (allgather)</a:t>
            </a:r>
          </a:p>
          <a:p>
            <a:pPr marL="342900" indent="-342900">
              <a:buChar char="§"/>
            </a:pPr>
            <a:endParaRPr lang="en-US" b="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303342"/>
            <a:ext cx="4041775" cy="2303954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6600"/>
            <a:ext cx="4040188" cy="2303050"/>
          </a:xfrm>
        </p:spPr>
      </p:pic>
    </p:spTree>
    <p:extLst>
      <p:ext uri="{BB962C8B-B14F-4D97-AF65-F5344CB8AC3E}">
        <p14:creationId xmlns:p14="http://schemas.microsoft.com/office/powerpoint/2010/main" val="1993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Communications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3510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indent="-342900">
              <a:buChar char="§"/>
            </a:pPr>
            <a:r>
              <a:rPr lang="en-US" sz="1800" b="0" dirty="0" smtClean="0"/>
              <a:t>Cray MPICH ignores the </a:t>
            </a:r>
            <a:r>
              <a:rPr lang="en-US" sz="1800" b="0" i="1" dirty="0" smtClean="0"/>
              <a:t>reorder </a:t>
            </a:r>
            <a:r>
              <a:rPr lang="en-US" sz="1800" b="0" dirty="0" smtClean="0"/>
              <a:t>parameter in MPI_Cart_create</a:t>
            </a:r>
          </a:p>
          <a:p>
            <a:pPr marL="800100" lvl="1" indent="-342900">
              <a:buChar char="§"/>
            </a:pPr>
            <a:r>
              <a:rPr lang="en-US" sz="1800" b="0" dirty="0" smtClean="0"/>
              <a:t>MPI topo. not matching network</a:t>
            </a:r>
          </a:p>
          <a:p>
            <a:pPr marL="342900" indent="-342900">
              <a:buChar char="§"/>
            </a:pPr>
            <a:r>
              <a:rPr lang="en-US" sz="1800" b="0" dirty="0" smtClean="0"/>
              <a:t>2D &amp; 3D halo exchange (contig. </a:t>
            </a:r>
            <a:r>
              <a:rPr lang="en-US" sz="1800" b="0" dirty="0"/>
              <a:t>n</a:t>
            </a:r>
            <a:r>
              <a:rPr lang="en-US" sz="1800" b="0" dirty="0" smtClean="0"/>
              <a:t>odes):</a:t>
            </a:r>
          </a:p>
          <a:p>
            <a:pPr marL="800100" lvl="1" indent="-342900">
              <a:buChar char="§"/>
            </a:pPr>
            <a:r>
              <a:rPr lang="en-US" sz="1800" dirty="0" smtClean="0"/>
              <a:t>Plain: </a:t>
            </a:r>
            <a:r>
              <a:rPr lang="en-US" sz="1800" b="0" dirty="0" smtClean="0"/>
              <a:t>Manual ordering X-Y-Z</a:t>
            </a:r>
          </a:p>
          <a:p>
            <a:pPr marL="800100" lvl="1" indent="-342900">
              <a:buChar char="§"/>
            </a:pPr>
            <a:r>
              <a:rPr lang="en-US" sz="1800" dirty="0" smtClean="0"/>
              <a:t>Cart_create:</a:t>
            </a:r>
            <a:r>
              <a:rPr lang="en-US" sz="1800" b="0" dirty="0" smtClean="0"/>
              <a:t> Y-major / Z-Y-X</a:t>
            </a:r>
          </a:p>
          <a:p>
            <a:pPr marL="800100" lvl="1" indent="-342900">
              <a:buChar char="§"/>
            </a:pPr>
            <a:r>
              <a:rPr lang="en-US" sz="1800" dirty="0" smtClean="0"/>
              <a:t>Custom: </a:t>
            </a:r>
            <a:r>
              <a:rPr lang="en-US" sz="1800" b="0" dirty="0" smtClean="0"/>
              <a:t>MPI-network matching</a:t>
            </a:r>
            <a:endParaRPr lang="en-US" sz="1800" dirty="0" smtClean="0"/>
          </a:p>
          <a:p>
            <a:pPr marL="342900" indent="-342900">
              <a:buChar char="§"/>
            </a:pPr>
            <a:r>
              <a:rPr lang="en-US" sz="1800" b="0" dirty="0" smtClean="0"/>
              <a:t>2D:</a:t>
            </a:r>
          </a:p>
          <a:p>
            <a:pPr marL="800100" lvl="1" indent="-342900">
              <a:buChar char="§"/>
            </a:pPr>
            <a:r>
              <a:rPr lang="en-US" sz="1800" b="0" i="1" dirty="0" smtClean="0"/>
              <a:t>Cart_create </a:t>
            </a:r>
            <a:r>
              <a:rPr lang="en-US" sz="1800" b="0" dirty="0" smtClean="0"/>
              <a:t>worst performance</a:t>
            </a:r>
          </a:p>
          <a:p>
            <a:pPr marL="800100" lvl="1" indent="-342900">
              <a:buChar char="§"/>
            </a:pPr>
            <a:r>
              <a:rPr lang="en-US" sz="1800" b="0" i="1" dirty="0" smtClean="0"/>
              <a:t>Plain</a:t>
            </a:r>
            <a:r>
              <a:rPr lang="en-US" sz="1800" b="0" dirty="0" smtClean="0"/>
              <a:t> up to 1.4%; </a:t>
            </a:r>
            <a:r>
              <a:rPr lang="en-US" sz="1800" b="0" i="1" dirty="0" smtClean="0"/>
              <a:t>Cart_create</a:t>
            </a:r>
            <a:r>
              <a:rPr lang="en-US" sz="1800" b="0" dirty="0" smtClean="0"/>
              <a:t> 4%</a:t>
            </a:r>
            <a:endParaRPr lang="en-US" sz="1800" b="0" i="1" dirty="0" smtClean="0"/>
          </a:p>
          <a:p>
            <a:pPr marL="342900" indent="-342900">
              <a:buChar char="§"/>
            </a:pPr>
            <a:r>
              <a:rPr lang="en-US" sz="1800" b="0" dirty="0" smtClean="0"/>
              <a:t>3D:</a:t>
            </a:r>
          </a:p>
          <a:p>
            <a:pPr marL="800100" lvl="1" indent="-342900">
              <a:buChar char="§"/>
            </a:pPr>
            <a:r>
              <a:rPr lang="en-US" sz="1800" b="0" dirty="0" smtClean="0"/>
              <a:t>Topology matching outperforms MPI-assisted sorting up to 5%</a:t>
            </a:r>
            <a:endParaRPr lang="en-US" sz="1800" b="0" dirty="0"/>
          </a:p>
          <a:p>
            <a:pPr marL="342900" indent="-342900">
              <a:buChar char="§"/>
            </a:pPr>
            <a:r>
              <a:rPr lang="en-US" sz="1800" dirty="0" smtClean="0">
                <a:solidFill>
                  <a:srgbClr val="FF0000"/>
                </a:solidFill>
              </a:rPr>
              <a:t>Topology matching favors scalability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8042" y="5867400"/>
            <a:ext cx="44755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715242" y="5867400"/>
            <a:ext cx="44755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3D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6585"/>
            <a:ext cx="4040188" cy="227081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592111"/>
            <a:ext cx="4041775" cy="2275289"/>
          </a:xfrm>
        </p:spPr>
      </p:pic>
    </p:spTree>
    <p:extLst>
      <p:ext uri="{BB962C8B-B14F-4D97-AF65-F5344CB8AC3E}">
        <p14:creationId xmlns:p14="http://schemas.microsoft.com/office/powerpoint/2010/main" val="7351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the </a:t>
            </a:r>
            <a:r>
              <a:rPr lang="en-US" b="1" dirty="0" smtClean="0">
                <a:solidFill>
                  <a:srgbClr val="FF0000"/>
                </a:solidFill>
              </a:rPr>
              <a:t>anisotropic implications </a:t>
            </a:r>
            <a:r>
              <a:rPr lang="en-US" dirty="0" smtClean="0"/>
              <a:t>of Cray </a:t>
            </a:r>
            <a:r>
              <a:rPr lang="en-US" b="1" dirty="0" smtClean="0">
                <a:solidFill>
                  <a:srgbClr val="FF0000"/>
                </a:solidFill>
              </a:rPr>
              <a:t>Gemini</a:t>
            </a:r>
            <a:r>
              <a:rPr lang="en-US" dirty="0" smtClean="0"/>
              <a:t> networks on </a:t>
            </a:r>
            <a:r>
              <a:rPr lang="en-US" b="1" dirty="0" smtClean="0">
                <a:solidFill>
                  <a:srgbClr val="FF0000"/>
                </a:solidFill>
              </a:rPr>
              <a:t>MPI</a:t>
            </a:r>
            <a:r>
              <a:rPr lang="en-US" dirty="0" smtClean="0"/>
              <a:t> comms.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Characterized this network </a:t>
            </a:r>
            <a:r>
              <a:rPr lang="en-US" dirty="0" smtClean="0"/>
              <a:t>be means of point-to-point micro-benchmarks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tudied the behavior of </a:t>
            </a:r>
            <a:r>
              <a:rPr lang="en-US" b="1" dirty="0" smtClean="0">
                <a:solidFill>
                  <a:srgbClr val="FF0000"/>
                </a:solidFill>
              </a:rPr>
              <a:t>MPI collectives along the different dimensions / planes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Considering the </a:t>
            </a:r>
            <a:r>
              <a:rPr lang="en-US" b="1" dirty="0" smtClean="0">
                <a:solidFill>
                  <a:srgbClr val="FF0000"/>
                </a:solidFill>
              </a:rPr>
              <a:t>nodes sharing a network Cartesian coordinate along the Y dimension</a:t>
            </a:r>
            <a:r>
              <a:rPr lang="en-US" dirty="0" smtClean="0"/>
              <a:t> is highly beneficial, maximizing the use of the network resources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b="1" dirty="0" smtClean="0">
                <a:solidFill>
                  <a:srgbClr val="FF0000"/>
                </a:solidFill>
              </a:rPr>
              <a:t>awareness of the network topology in the MPI library </a:t>
            </a:r>
            <a:r>
              <a:rPr lang="en-US" dirty="0" smtClean="0"/>
              <a:t>outperforms the available heuristic-based rank ordering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Future work:</a:t>
            </a:r>
            <a:r>
              <a:rPr lang="en-US" dirty="0" smtClean="0"/>
              <a:t> non-contiguous allocations employing existing mapping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properties can have a significant impact on application performance</a:t>
            </a:r>
          </a:p>
          <a:p>
            <a:r>
              <a:rPr lang="en-US" dirty="0" smtClean="0"/>
              <a:t>BW uses a 3-dimensional Cray Gemini torus featuring anisotropic properties</a:t>
            </a:r>
          </a:p>
          <a:p>
            <a:pPr lvl="1"/>
            <a:r>
              <a:rPr lang="en-US" dirty="0" smtClean="0"/>
              <a:t>Twice the Y-dimension bandwidth in the X and Z dimensions</a:t>
            </a:r>
          </a:p>
          <a:p>
            <a:pPr lvl="1"/>
            <a:r>
              <a:rPr lang="en-US" dirty="0" smtClean="0"/>
              <a:t>A Gemini ASIC is shared by two nodes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Task placement considering these properties is highly beneficial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227" y="3926205"/>
            <a:ext cx="3864545" cy="158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722239"/>
            <a:ext cx="4038600" cy="19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Background</a:t>
            </a:r>
          </a:p>
          <a:p>
            <a:r>
              <a:rPr lang="en-US" sz="2800" dirty="0" smtClean="0"/>
              <a:t>Contributions</a:t>
            </a:r>
          </a:p>
          <a:p>
            <a:r>
              <a:rPr lang="en-US" sz="2800" dirty="0" smtClean="0"/>
              <a:t>System:</a:t>
            </a:r>
          </a:p>
          <a:p>
            <a:pPr lvl="1"/>
            <a:r>
              <a:rPr lang="en-US" sz="2600" dirty="0" smtClean="0"/>
              <a:t>Job </a:t>
            </a:r>
            <a:r>
              <a:rPr lang="en-US" sz="2600" dirty="0" smtClean="0"/>
              <a:t>Placement and Rank Ordering in </a:t>
            </a:r>
            <a:r>
              <a:rPr lang="en-US" sz="2600" dirty="0" smtClean="0"/>
              <a:t>BW</a:t>
            </a:r>
          </a:p>
          <a:p>
            <a:pPr lvl="1"/>
            <a:r>
              <a:rPr lang="en-US" sz="2600" dirty="0" smtClean="0"/>
              <a:t>Network Layout</a:t>
            </a:r>
            <a:endParaRPr lang="en-US" sz="2600" dirty="0" smtClean="0"/>
          </a:p>
          <a:p>
            <a:r>
              <a:rPr lang="en-US" sz="2800" dirty="0" smtClean="0"/>
              <a:t>Experimental Evaluation</a:t>
            </a:r>
          </a:p>
          <a:p>
            <a:pPr lvl="1"/>
            <a:r>
              <a:rPr lang="en-US" sz="2400" dirty="0" smtClean="0"/>
              <a:t>Basic Micro-benchmarks</a:t>
            </a:r>
          </a:p>
          <a:p>
            <a:pPr lvl="1"/>
            <a:r>
              <a:rPr lang="en-US" sz="2400" dirty="0" smtClean="0"/>
              <a:t>Collective Communications</a:t>
            </a:r>
          </a:p>
          <a:p>
            <a:pPr lvl="1"/>
            <a:r>
              <a:rPr lang="en-US" sz="2400" dirty="0" smtClean="0"/>
              <a:t>Stencil Communications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Characterization of the Gemini anisotropic behavior based in point-to-point micro-benchmarks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Prove Y-wise placement of the dual nodes per network Cartesian point to be highly beneficial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Demonstrate potential gains of MPI-network topology matching versus the available node placement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Job </a:t>
            </a:r>
            <a:r>
              <a:rPr lang="en-US" dirty="0" smtClean="0"/>
              <a:t>Placement </a:t>
            </a:r>
            <a:r>
              <a:rPr lang="en-US" dirty="0" smtClean="0"/>
              <a:t>/ Rank Ordering</a:t>
            </a:r>
            <a:br>
              <a:rPr lang="en-US" dirty="0" smtClean="0"/>
            </a:br>
            <a:r>
              <a:rPr lang="en-US" dirty="0" smtClean="0"/>
              <a:t>Network Layout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Placement and Rank Ordering in BW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4038600" cy="302894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EuroMPI 2013 - Madrid (Spain) - 15-18 September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Cray MPICH follows the node ordering assigned by the job scheduler</a:t>
            </a:r>
          </a:p>
          <a:p>
            <a:r>
              <a:rPr lang="en-US" dirty="0" smtClean="0"/>
              <a:t>Ranks are ordered in a zigzag fashion</a:t>
            </a:r>
          </a:p>
          <a:p>
            <a:pPr lvl="1"/>
            <a:r>
              <a:rPr lang="en-US" dirty="0" smtClean="0"/>
              <a:t>First and last ranks are adjacent</a:t>
            </a:r>
          </a:p>
          <a:p>
            <a:pPr lvl="1"/>
            <a:r>
              <a:rPr lang="en-US" dirty="0" smtClean="0"/>
              <a:t>Decrease hop count</a:t>
            </a:r>
          </a:p>
          <a:p>
            <a:pPr lvl="1"/>
            <a:r>
              <a:rPr lang="en-US" dirty="0" smtClean="0"/>
              <a:t>Increase bisection bandwidth</a:t>
            </a:r>
          </a:p>
          <a:p>
            <a:r>
              <a:rPr lang="en-US" dirty="0" smtClean="0"/>
              <a:t>Given that:</a:t>
            </a:r>
          </a:p>
          <a:p>
            <a:pPr lvl="1"/>
            <a:r>
              <a:rPr lang="en-US" dirty="0" smtClean="0"/>
              <a:t>XE6 routers contain two nodes</a:t>
            </a:r>
          </a:p>
          <a:p>
            <a:pPr lvl="1"/>
            <a:r>
              <a:rPr lang="en-US" dirty="0" smtClean="0"/>
              <a:t>Z links are faster than X links</a:t>
            </a:r>
          </a:p>
          <a:p>
            <a:pPr lvl="1"/>
            <a:r>
              <a:rPr lang="en-US" dirty="0" smtClean="0"/>
              <a:t>Every 5</a:t>
            </a:r>
            <a:r>
              <a:rPr lang="en-US" baseline="30000" dirty="0" smtClean="0"/>
              <a:t>th</a:t>
            </a:r>
            <a:r>
              <a:rPr lang="en-US" dirty="0" smtClean="0"/>
              <a:t> link is crossing a cabinet (slower)</a:t>
            </a:r>
          </a:p>
          <a:p>
            <a:pPr lvl="1"/>
            <a:r>
              <a:rPr lang="en-US" dirty="0" smtClean="0"/>
              <a:t>4 x 2 x 8 building blocks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85799" y="5410200"/>
            <a:ext cx="7543801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Carl Albing, Norm Troullier, Stephen Whalen, Ryan Olson, Joe Glenski, Howard Pritchard, and Hugo Mills. Scalable node allocation for improved performance in regular and anisotropic 3D torus supercomputers. In </a:t>
            </a:r>
            <a:r>
              <a:rPr lang="en-US" sz="1400" b="1" i="1" dirty="0" smtClean="0"/>
              <a:t>Recent Advances in the Message Passing Interface</a:t>
            </a:r>
            <a:r>
              <a:rPr lang="en-US" sz="1400" b="1" dirty="0" smtClean="0"/>
              <a:t>, volume 6960 of </a:t>
            </a:r>
            <a:r>
              <a:rPr lang="en-US" sz="1400" b="1" i="1" dirty="0" smtClean="0"/>
              <a:t>LNCS</a:t>
            </a:r>
            <a:r>
              <a:rPr lang="en-US" sz="1400" b="1" dirty="0" smtClean="0"/>
              <a:t>, 2011.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8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Straight Connector 229"/>
          <p:cNvCxnSpPr/>
          <p:nvPr/>
        </p:nvCxnSpPr>
        <p:spPr bwMode="auto">
          <a:xfrm flipH="1">
            <a:off x="4180150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 flipH="1">
            <a:off x="4631371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Straight Connector 227"/>
          <p:cNvCxnSpPr/>
          <p:nvPr/>
        </p:nvCxnSpPr>
        <p:spPr bwMode="auto">
          <a:xfrm flipH="1">
            <a:off x="2407125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 flipH="1">
            <a:off x="2858346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Connector 230"/>
          <p:cNvCxnSpPr/>
          <p:nvPr/>
        </p:nvCxnSpPr>
        <p:spPr bwMode="auto">
          <a:xfrm flipH="1">
            <a:off x="5919997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 flipH="1">
            <a:off x="6371218" y="3041372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Waters Network Layout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3200400" y="1524000"/>
            <a:ext cx="2743200" cy="158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9624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Y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rot="16200000">
            <a:off x="146567" y="3961606"/>
            <a:ext cx="2743200" cy="158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 rot="16200000">
            <a:off x="908567" y="35806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 bwMode="auto">
          <a:xfrm flipH="1">
            <a:off x="2407126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 flipH="1">
            <a:off x="2858347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flipH="1">
            <a:off x="4180151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 flipH="1">
            <a:off x="5919998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/>
          <p:cNvCxnSpPr/>
          <p:nvPr/>
        </p:nvCxnSpPr>
        <p:spPr bwMode="auto">
          <a:xfrm flipH="1">
            <a:off x="4180150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 flipH="1">
            <a:off x="4631371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/>
          <p:cNvCxnSpPr/>
          <p:nvPr/>
        </p:nvCxnSpPr>
        <p:spPr bwMode="auto">
          <a:xfrm flipH="1">
            <a:off x="2407125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 flipH="1">
            <a:off x="2858346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/>
          <p:nvPr/>
        </p:nvCxnSpPr>
        <p:spPr bwMode="auto">
          <a:xfrm flipH="1">
            <a:off x="5919997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 flipH="1">
            <a:off x="6371218" y="50292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H="1">
            <a:off x="2407126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H="1">
            <a:off x="2858347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H="1">
            <a:off x="4180151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>
            <a:off x="5919998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/>
          <p:nvPr/>
        </p:nvCxnSpPr>
        <p:spPr bwMode="auto">
          <a:xfrm flipH="1">
            <a:off x="6371219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/>
          <p:nvPr/>
        </p:nvCxnSpPr>
        <p:spPr bwMode="auto">
          <a:xfrm flipH="1">
            <a:off x="4631372" y="4045228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flipH="1">
            <a:off x="6371219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 flipH="1">
            <a:off x="4631372" y="2057400"/>
            <a:ext cx="423333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3" name="Group 112"/>
          <p:cNvGrpSpPr/>
          <p:nvPr/>
        </p:nvGrpSpPr>
        <p:grpSpPr>
          <a:xfrm>
            <a:off x="1905000" y="1751806"/>
            <a:ext cx="5029200" cy="4344194"/>
            <a:chOff x="2209800" y="1980406"/>
            <a:chExt cx="5029200" cy="4344194"/>
          </a:xfrm>
        </p:grpSpPr>
        <p:sp>
          <p:nvSpPr>
            <p:cNvPr id="208" name="Rectangle 207"/>
            <p:cNvSpPr/>
            <p:nvPr/>
          </p:nvSpPr>
          <p:spPr bwMode="auto">
            <a:xfrm>
              <a:off x="2209800" y="23622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3962400" y="23622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5715000" y="23622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209800" y="33528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3962400" y="33528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715000" y="33528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209800" y="43434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3962400" y="43434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5715000" y="43434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53340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3962400" y="53340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5715000" y="53340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 bwMode="auto">
            <a:xfrm rot="5400000">
              <a:off x="25527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30091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43053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rot="5400000">
              <a:off x="47617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rot="5400000">
              <a:off x="60579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rot="5400000">
              <a:off x="65143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rot="5400000">
              <a:off x="25534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rot="5400000">
              <a:off x="30099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43060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47625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rot="5400000">
              <a:off x="60586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 rot="5400000">
              <a:off x="65151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rot="5400000">
              <a:off x="25534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rot="5400000">
              <a:off x="30099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rot="5400000">
              <a:off x="43060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47625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60586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rot="5400000">
              <a:off x="65151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rot="5400000">
              <a:off x="25534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rot="5400000">
              <a:off x="30099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rot="5400000">
              <a:off x="43060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rot="5400000">
              <a:off x="47625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60586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5400000">
              <a:off x="65151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rot="5400000">
              <a:off x="25534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rot="5400000">
              <a:off x="30099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 rot="5400000">
              <a:off x="43060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 rot="5400000">
              <a:off x="47625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 rot="5400000">
              <a:off x="60586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rot="5400000">
              <a:off x="65151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>
              <a:stCxn id="208" idx="3"/>
              <a:endCxn id="204" idx="1"/>
            </p:cNvCxnSpPr>
            <p:nvPr/>
          </p:nvCxnSpPr>
          <p:spPr bwMode="auto">
            <a:xfrm>
              <a:off x="3733800" y="2667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>
              <a:stCxn id="204" idx="3"/>
              <a:endCxn id="200" idx="1"/>
            </p:cNvCxnSpPr>
            <p:nvPr/>
          </p:nvCxnSpPr>
          <p:spPr bwMode="auto">
            <a:xfrm>
              <a:off x="5486400" y="2667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98" idx="3"/>
              <a:endCxn id="194" idx="1"/>
            </p:cNvCxnSpPr>
            <p:nvPr/>
          </p:nvCxnSpPr>
          <p:spPr bwMode="auto">
            <a:xfrm>
              <a:off x="3733800" y="3657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stCxn id="184" idx="3"/>
              <a:endCxn id="180" idx="1"/>
            </p:cNvCxnSpPr>
            <p:nvPr/>
          </p:nvCxnSpPr>
          <p:spPr bwMode="auto">
            <a:xfrm>
              <a:off x="3733800" y="4648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80" idx="3"/>
              <a:endCxn id="176" idx="1"/>
            </p:cNvCxnSpPr>
            <p:nvPr/>
          </p:nvCxnSpPr>
          <p:spPr bwMode="auto">
            <a:xfrm>
              <a:off x="5486400" y="4648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>
              <a:stCxn id="172" idx="3"/>
              <a:endCxn id="168" idx="1"/>
            </p:cNvCxnSpPr>
            <p:nvPr/>
          </p:nvCxnSpPr>
          <p:spPr bwMode="auto">
            <a:xfrm>
              <a:off x="3733800" y="5638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68" idx="3"/>
              <a:endCxn id="164" idx="1"/>
            </p:cNvCxnSpPr>
            <p:nvPr/>
          </p:nvCxnSpPr>
          <p:spPr bwMode="auto">
            <a:xfrm>
              <a:off x="5486400" y="5638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7" name="Straight Connector 106"/>
          <p:cNvCxnSpPr/>
          <p:nvPr/>
        </p:nvCxnSpPr>
        <p:spPr bwMode="auto">
          <a:xfrm flipH="1">
            <a:off x="2154819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 flipH="1">
            <a:off x="2606040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 flipH="1">
            <a:off x="3927844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 flipH="1">
            <a:off x="4379065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/>
          <p:nvPr/>
        </p:nvCxnSpPr>
        <p:spPr bwMode="auto">
          <a:xfrm flipH="1">
            <a:off x="5667691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 flipH="1">
            <a:off x="6118912" y="24193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/>
          <p:nvPr/>
        </p:nvCxnSpPr>
        <p:spPr bwMode="auto">
          <a:xfrm flipH="1">
            <a:off x="2154818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/>
          <p:cNvCxnSpPr/>
          <p:nvPr/>
        </p:nvCxnSpPr>
        <p:spPr bwMode="auto">
          <a:xfrm flipH="1">
            <a:off x="2606039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/>
          <p:cNvCxnSpPr/>
          <p:nvPr/>
        </p:nvCxnSpPr>
        <p:spPr bwMode="auto">
          <a:xfrm flipH="1">
            <a:off x="3927843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 flipH="1">
            <a:off x="4379064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/>
          <p:cNvCxnSpPr/>
          <p:nvPr/>
        </p:nvCxnSpPr>
        <p:spPr bwMode="auto">
          <a:xfrm flipH="1">
            <a:off x="5667690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 flipH="1">
            <a:off x="6118911" y="3403322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H="1">
            <a:off x="2154819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H="1">
            <a:off x="2606040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 flipH="1">
            <a:off x="3927844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>
            <a:off x="4379065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H="1">
            <a:off x="5667691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6118912" y="4407178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>
            <a:off x="2154818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/>
          <p:nvPr/>
        </p:nvCxnSpPr>
        <p:spPr bwMode="auto">
          <a:xfrm flipH="1">
            <a:off x="2606039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/>
          <p:nvPr/>
        </p:nvCxnSpPr>
        <p:spPr bwMode="auto">
          <a:xfrm flipH="1">
            <a:off x="3927843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>
            <a:off x="4379064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 flipH="1">
            <a:off x="5667690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 flipH="1">
            <a:off x="6118911" y="5391150"/>
            <a:ext cx="275167" cy="24765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Straight Arrow Connector 263"/>
          <p:cNvCxnSpPr/>
          <p:nvPr/>
        </p:nvCxnSpPr>
        <p:spPr bwMode="auto">
          <a:xfrm flipV="1">
            <a:off x="1213565" y="1181102"/>
            <a:ext cx="1183397" cy="110489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65" name="TextBox 264"/>
          <p:cNvSpPr txBox="1"/>
          <p:nvPr/>
        </p:nvSpPr>
        <p:spPr>
          <a:xfrm rot="19017881">
            <a:off x="921848" y="143423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dirty="0" smtClean="0"/>
              <a:t>EuroMPI 2013 - Madrid (Spain) - 15-18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Waters Network Layout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3200400" y="1524000"/>
            <a:ext cx="2743200" cy="158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9624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Y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rot="16200000">
            <a:off x="146567" y="3961606"/>
            <a:ext cx="2743200" cy="1588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 rot="16200000">
            <a:off x="908567" y="35806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X dimension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905000" y="1751806"/>
            <a:ext cx="5029200" cy="4344194"/>
            <a:chOff x="2209800" y="1980406"/>
            <a:chExt cx="5029200" cy="4344194"/>
          </a:xfrm>
        </p:grpSpPr>
        <p:grpSp>
          <p:nvGrpSpPr>
            <p:cNvPr id="114" name="Group 113"/>
            <p:cNvGrpSpPr/>
            <p:nvPr/>
          </p:nvGrpSpPr>
          <p:grpSpPr>
            <a:xfrm>
              <a:off x="2209800" y="2362200"/>
              <a:ext cx="1524000" cy="609600"/>
              <a:chOff x="1752600" y="2057400"/>
              <a:chExt cx="1524000" cy="609600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11" name="Straight Connector 210"/>
              <p:cNvCxnSpPr>
                <a:stCxn id="209" idx="6"/>
                <a:endCxn id="210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3962400" y="2362200"/>
              <a:ext cx="1524000" cy="609600"/>
              <a:chOff x="1752600" y="2057400"/>
              <a:chExt cx="1524000" cy="609600"/>
            </a:xfrm>
          </p:grpSpPr>
          <p:sp>
            <p:nvSpPr>
              <p:cNvPr id="204" name="Rectangle 203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07" name="Straight Connector 206"/>
              <p:cNvCxnSpPr>
                <a:stCxn id="205" idx="6"/>
                <a:endCxn id="206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6" name="Group 115"/>
            <p:cNvGrpSpPr/>
            <p:nvPr/>
          </p:nvGrpSpPr>
          <p:grpSpPr>
            <a:xfrm>
              <a:off x="5715000" y="2362200"/>
              <a:ext cx="1524000" cy="609600"/>
              <a:chOff x="1752600" y="2057400"/>
              <a:chExt cx="1524000" cy="609600"/>
            </a:xfrm>
          </p:grpSpPr>
          <p:sp>
            <p:nvSpPr>
              <p:cNvPr id="200" name="Rectangle 199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03" name="Straight Connector 202"/>
              <p:cNvCxnSpPr>
                <a:stCxn id="201" idx="6"/>
                <a:endCxn id="202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2209800" y="3352800"/>
              <a:ext cx="1524000" cy="609600"/>
              <a:chOff x="1752600" y="2057400"/>
              <a:chExt cx="1524000" cy="609600"/>
            </a:xfrm>
          </p:grpSpPr>
          <p:sp>
            <p:nvSpPr>
              <p:cNvPr id="196" name="Oval 195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99" name="Straight Connector 198"/>
              <p:cNvCxnSpPr>
                <a:stCxn id="196" idx="6"/>
                <a:endCxn id="197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3962400" y="3352800"/>
              <a:ext cx="1524000" cy="609600"/>
              <a:chOff x="1752600" y="2057400"/>
              <a:chExt cx="1524000" cy="609600"/>
            </a:xfrm>
          </p:grpSpPr>
          <p:sp>
            <p:nvSpPr>
              <p:cNvPr id="192" name="Oval 191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95" name="Straight Connector 194"/>
              <p:cNvCxnSpPr>
                <a:stCxn id="192" idx="6"/>
                <a:endCxn id="193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9" name="Group 118"/>
            <p:cNvGrpSpPr/>
            <p:nvPr/>
          </p:nvGrpSpPr>
          <p:grpSpPr>
            <a:xfrm>
              <a:off x="5715000" y="3352800"/>
              <a:ext cx="1524000" cy="609600"/>
              <a:chOff x="1752600" y="2057400"/>
              <a:chExt cx="1524000" cy="609600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91" name="Straight Connector 190"/>
              <p:cNvCxnSpPr>
                <a:stCxn id="189" idx="6"/>
                <a:endCxn id="190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0" name="Group 119"/>
            <p:cNvGrpSpPr/>
            <p:nvPr/>
          </p:nvGrpSpPr>
          <p:grpSpPr>
            <a:xfrm>
              <a:off x="2209800" y="4343400"/>
              <a:ext cx="1524000" cy="609600"/>
              <a:chOff x="1752600" y="2057400"/>
              <a:chExt cx="1524000" cy="609600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87" name="Straight Connector 186"/>
              <p:cNvCxnSpPr>
                <a:stCxn id="185" idx="6"/>
                <a:endCxn id="186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Group 120"/>
            <p:cNvGrpSpPr/>
            <p:nvPr/>
          </p:nvGrpSpPr>
          <p:grpSpPr>
            <a:xfrm>
              <a:off x="3962400" y="4343400"/>
              <a:ext cx="1524000" cy="609600"/>
              <a:chOff x="1752600" y="2057400"/>
              <a:chExt cx="1524000" cy="609600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83" name="Straight Connector 182"/>
              <p:cNvCxnSpPr>
                <a:stCxn id="181" idx="6"/>
                <a:endCxn id="182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5715000" y="4343400"/>
              <a:ext cx="1524000" cy="609600"/>
              <a:chOff x="1752600" y="2057400"/>
              <a:chExt cx="1524000" cy="609600"/>
            </a:xfrm>
          </p:grpSpPr>
          <p:sp>
            <p:nvSpPr>
              <p:cNvPr id="176" name="Rectangle 175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79" name="Straight Connector 178"/>
              <p:cNvCxnSpPr>
                <a:stCxn id="177" idx="6"/>
                <a:endCxn id="178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2209800" y="5334000"/>
              <a:ext cx="1524000" cy="609600"/>
              <a:chOff x="1752600" y="2057400"/>
              <a:chExt cx="1524000" cy="609600"/>
            </a:xfrm>
          </p:grpSpPr>
          <p:sp>
            <p:nvSpPr>
              <p:cNvPr id="172" name="Rectangle 171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75" name="Straight Connector 174"/>
              <p:cNvCxnSpPr>
                <a:stCxn id="173" idx="6"/>
                <a:endCxn id="174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4" name="Group 123"/>
            <p:cNvGrpSpPr/>
            <p:nvPr/>
          </p:nvGrpSpPr>
          <p:grpSpPr>
            <a:xfrm>
              <a:off x="3962400" y="5334000"/>
              <a:ext cx="1524000" cy="609600"/>
              <a:chOff x="1752600" y="2057400"/>
              <a:chExt cx="1524000" cy="609600"/>
            </a:xfrm>
          </p:grpSpPr>
          <p:sp>
            <p:nvSpPr>
              <p:cNvPr id="168" name="Rectangle 167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71" name="Straight Connector 170"/>
              <p:cNvCxnSpPr>
                <a:stCxn id="169" idx="6"/>
                <a:endCxn id="170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5" name="Group 124"/>
            <p:cNvGrpSpPr/>
            <p:nvPr/>
          </p:nvGrpSpPr>
          <p:grpSpPr>
            <a:xfrm>
              <a:off x="5715000" y="5334000"/>
              <a:ext cx="1524000" cy="609600"/>
              <a:chOff x="1752600" y="2057400"/>
              <a:chExt cx="1524000" cy="609600"/>
            </a:xfrm>
          </p:grpSpPr>
          <p:sp>
            <p:nvSpPr>
              <p:cNvPr id="164" name="Rectangle 163"/>
              <p:cNvSpPr/>
              <p:nvPr/>
            </p:nvSpPr>
            <p:spPr bwMode="auto">
              <a:xfrm>
                <a:off x="1752600" y="20574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>
                <a:off x="18288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 bwMode="auto">
              <a:xfrm>
                <a:off x="2743200" y="213360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67" name="Straight Connector 166"/>
              <p:cNvCxnSpPr>
                <a:stCxn id="165" idx="6"/>
                <a:endCxn id="166" idx="2"/>
              </p:cNvCxnSpPr>
              <p:nvPr/>
            </p:nvCxnSpPr>
            <p:spPr bwMode="auto">
              <a:xfrm>
                <a:off x="2286000" y="2362200"/>
                <a:ext cx="457200" cy="15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6" name="Straight Connector 125"/>
            <p:cNvCxnSpPr/>
            <p:nvPr/>
          </p:nvCxnSpPr>
          <p:spPr bwMode="auto">
            <a:xfrm rot="5400000">
              <a:off x="25527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30091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43053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rot="5400000">
              <a:off x="47617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rot="5400000">
              <a:off x="6057900" y="3162300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rot="5400000">
              <a:off x="6514306" y="31615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rot="5400000">
              <a:off x="25534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rot="5400000">
              <a:off x="30099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43060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47625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rot="5400000">
              <a:off x="6058694" y="41521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 rot="5400000">
              <a:off x="6515100" y="41513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rot="5400000">
              <a:off x="25534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rot="5400000">
              <a:off x="30099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rot="5400000">
              <a:off x="43060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47625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6058694" y="51427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rot="5400000">
              <a:off x="6515100" y="51419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rot="5400000">
              <a:off x="25534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rot="5400000">
              <a:off x="30099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rot="5400000">
              <a:off x="43060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rot="5400000">
              <a:off x="47625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6058694" y="61333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5400000">
              <a:off x="6515100" y="61325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rot="5400000">
              <a:off x="25534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rot="5400000">
              <a:off x="30099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 rot="5400000">
              <a:off x="43060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 rot="5400000">
              <a:off x="47625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 rot="5400000">
              <a:off x="6058694" y="2170906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rot="5400000">
              <a:off x="6515100" y="2170112"/>
              <a:ext cx="381000" cy="1588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>
              <a:stCxn id="208" idx="3"/>
              <a:endCxn id="204" idx="1"/>
            </p:cNvCxnSpPr>
            <p:nvPr/>
          </p:nvCxnSpPr>
          <p:spPr bwMode="auto">
            <a:xfrm>
              <a:off x="3733800" y="2667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>
              <a:stCxn id="204" idx="3"/>
              <a:endCxn id="200" idx="1"/>
            </p:cNvCxnSpPr>
            <p:nvPr/>
          </p:nvCxnSpPr>
          <p:spPr bwMode="auto">
            <a:xfrm>
              <a:off x="5486400" y="2667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98" idx="3"/>
              <a:endCxn id="194" idx="1"/>
            </p:cNvCxnSpPr>
            <p:nvPr/>
          </p:nvCxnSpPr>
          <p:spPr bwMode="auto">
            <a:xfrm>
              <a:off x="3733800" y="3657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/>
            <p:cNvCxnSpPr>
              <a:stCxn id="194" idx="3"/>
              <a:endCxn id="188" idx="1"/>
            </p:cNvCxnSpPr>
            <p:nvPr/>
          </p:nvCxnSpPr>
          <p:spPr bwMode="auto">
            <a:xfrm>
              <a:off x="5486400" y="3657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>
              <a:stCxn id="184" idx="3"/>
              <a:endCxn id="180" idx="1"/>
            </p:cNvCxnSpPr>
            <p:nvPr/>
          </p:nvCxnSpPr>
          <p:spPr bwMode="auto">
            <a:xfrm>
              <a:off x="3733800" y="4648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80" idx="3"/>
              <a:endCxn id="176" idx="1"/>
            </p:cNvCxnSpPr>
            <p:nvPr/>
          </p:nvCxnSpPr>
          <p:spPr bwMode="auto">
            <a:xfrm>
              <a:off x="5486400" y="4648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>
              <a:stCxn id="172" idx="3"/>
              <a:endCxn id="168" idx="1"/>
            </p:cNvCxnSpPr>
            <p:nvPr/>
          </p:nvCxnSpPr>
          <p:spPr bwMode="auto">
            <a:xfrm>
              <a:off x="3733800" y="5638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168" idx="3"/>
              <a:endCxn id="164" idx="1"/>
            </p:cNvCxnSpPr>
            <p:nvPr/>
          </p:nvCxnSpPr>
          <p:spPr bwMode="auto">
            <a:xfrm>
              <a:off x="5486400" y="5638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225" y="6307138"/>
            <a:ext cx="5942013" cy="228600"/>
          </a:xfrm>
        </p:spPr>
        <p:txBody>
          <a:bodyPr/>
          <a:lstStyle/>
          <a:p>
            <a:r>
              <a:rPr lang="en-US" dirty="0" smtClean="0"/>
              <a:t>EuroMPI 2013 - Madrid (Spain) - 15-18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1121</Words>
  <Application>Microsoft Office PowerPoint</Application>
  <PresentationFormat>On-screen Show (4:3)</PresentationFormat>
  <Paragraphs>161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 design</vt:lpstr>
      <vt:lpstr>Analysis of Topology-Dependent MPI Performance on Gemini Networks</vt:lpstr>
      <vt:lpstr>Motivation</vt:lpstr>
      <vt:lpstr>Outline</vt:lpstr>
      <vt:lpstr>Contributions</vt:lpstr>
      <vt:lpstr>Contributions</vt:lpstr>
      <vt:lpstr>System: Job Placement / Rank Ordering Network Layout</vt:lpstr>
      <vt:lpstr>Job Placement and Rank Ordering in BW</vt:lpstr>
      <vt:lpstr>Blue Waters Network Layout</vt:lpstr>
      <vt:lpstr>Blue Waters Network Layout</vt:lpstr>
      <vt:lpstr>Experimental Evaluation</vt:lpstr>
      <vt:lpstr>Point-to-Point Communication (single process)</vt:lpstr>
      <vt:lpstr>Point-to-Point Communication (multiple processes)</vt:lpstr>
      <vt:lpstr>Blue Waters Network Layout</vt:lpstr>
      <vt:lpstr>Collective Communications</vt:lpstr>
      <vt:lpstr>Collective Communications</vt:lpstr>
      <vt:lpstr>Stencil Communications</vt:lpstr>
      <vt:lpstr>Conclusions</vt:lpstr>
      <vt:lpstr>Conclusions</vt:lpstr>
      <vt:lpstr>Thank you!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apenya</cp:lastModifiedBy>
  <cp:revision>77</cp:revision>
  <dcterms:created xsi:type="dcterms:W3CDTF">2009-09-22T20:46:34Z</dcterms:created>
  <dcterms:modified xsi:type="dcterms:W3CDTF">2013-09-16T06:13:33Z</dcterms:modified>
</cp:coreProperties>
</file>