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72" r:id="rId3"/>
    <p:sldId id="289" r:id="rId4"/>
    <p:sldId id="293" r:id="rId5"/>
    <p:sldId id="273" r:id="rId6"/>
    <p:sldId id="274" r:id="rId7"/>
    <p:sldId id="275" r:id="rId8"/>
    <p:sldId id="276" r:id="rId9"/>
    <p:sldId id="281" r:id="rId10"/>
    <p:sldId id="282" r:id="rId11"/>
    <p:sldId id="283" r:id="rId12"/>
    <p:sldId id="284" r:id="rId13"/>
    <p:sldId id="292" r:id="rId14"/>
    <p:sldId id="279" r:id="rId15"/>
    <p:sldId id="285" r:id="rId16"/>
    <p:sldId id="287" r:id="rId17"/>
    <p:sldId id="288" r:id="rId18"/>
    <p:sldId id="280" r:id="rId19"/>
    <p:sldId id="278" r:id="rId20"/>
    <p:sldId id="290" r:id="rId21"/>
    <p:sldId id="29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1" autoAdjust="0"/>
    <p:restoredTop sz="86786" autoAdjust="0"/>
  </p:normalViewPr>
  <p:slideViewPr>
    <p:cSldViewPr>
      <p:cViewPr varScale="1">
        <p:scale>
          <a:sx n="101" d="100"/>
          <a:sy n="101" d="100"/>
        </p:scale>
        <p:origin x="-1728" y="-120"/>
      </p:cViewPr>
      <p:guideLst>
        <p:guide orient="horz" pos="2160"/>
        <p:guide pos="2880"/>
      </p:guideLst>
    </p:cSldViewPr>
  </p:slideViewPr>
  <p:outlineViewPr>
    <p:cViewPr>
      <p:scale>
        <a:sx n="33" d="100"/>
        <a:sy n="33" d="100"/>
      </p:scale>
      <p:origin x="0" y="20792"/>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jpeg"/><Relationship Id="rId3" Type="http://schemas.openxmlformats.org/officeDocument/2006/relationships/image" Target="../media/image5.jpeg"/></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5" descr="slide footer_blue_646.jpg"/>
          <p:cNvPicPr>
            <a:picLocks noChangeAspect="1"/>
          </p:cNvPicPr>
          <p:nvPr/>
        </p:nvPicPr>
        <p:blipFill>
          <a:blip r:embed="rId2" cstate="print"/>
          <a:srcRect/>
          <a:stretch>
            <a:fillRect/>
          </a:stretch>
        </p:blipFill>
        <p:spPr bwMode="auto">
          <a:xfrm>
            <a:off x="0" y="8613775"/>
            <a:ext cx="9144000" cy="530225"/>
          </a:xfrm>
          <a:prstGeom prst="rect">
            <a:avLst/>
          </a:prstGeom>
          <a:noFill/>
          <a:ln w="9525">
            <a:noFill/>
            <a:miter lim="800000"/>
            <a:headEnd/>
            <a:tailEnd/>
          </a:ln>
        </p:spPr>
      </p:pic>
      <p:pic>
        <p:nvPicPr>
          <p:cNvPr id="6" name="Picture 7" descr="slide header_646.jpg"/>
          <p:cNvPicPr>
            <a:picLocks noChangeAspect="1"/>
          </p:cNvPicPr>
          <p:nvPr/>
        </p:nvPicPr>
        <p:blipFill>
          <a:blip r:embed="rId3" cstate="print"/>
          <a:srcRect/>
          <a:stretch>
            <a:fillRect/>
          </a:stretch>
        </p:blipFill>
        <p:spPr bwMode="auto">
          <a:xfrm>
            <a:off x="-2286000" y="0"/>
            <a:ext cx="9144000" cy="155575"/>
          </a:xfrm>
          <a:prstGeom prst="rect">
            <a:avLst/>
          </a:prstGeom>
          <a:noFill/>
          <a:ln w="9525">
            <a:noFill/>
            <a:miter lim="800000"/>
            <a:headEnd/>
            <a:tailEnd/>
          </a:ln>
        </p:spPr>
      </p:pic>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952999" y="152400"/>
            <a:ext cx="1903413" cy="304800"/>
          </a:xfrm>
          <a:prstGeom prst="rect">
            <a:avLst/>
          </a:prstGeom>
        </p:spPr>
        <p:txBody>
          <a:bodyPr vert="horz" lIns="91440" tIns="45720" rIns="91440" bIns="45720" rtlCol="0"/>
          <a:lstStyle>
            <a:lvl1pPr algn="r">
              <a:defRPr sz="1200"/>
            </a:lvl1pPr>
          </a:lstStyle>
          <a:p>
            <a:fld id="{80B18B65-4CBA-DB46-9D73-AD0C58E7BE22}" type="datetime1">
              <a:rPr lang="en-US" smtClean="0"/>
              <a:pPr/>
              <a:t>9/16/13</a:t>
            </a:fld>
            <a:endParaRPr lang="en-US"/>
          </a:p>
        </p:txBody>
      </p:sp>
      <p:sp>
        <p:nvSpPr>
          <p:cNvPr id="4" name="Footer Placeholder 3"/>
          <p:cNvSpPr>
            <a:spLocks noGrp="1"/>
          </p:cNvSpPr>
          <p:nvPr>
            <p:ph type="ftr" sz="quarter" idx="2"/>
          </p:nvPr>
        </p:nvSpPr>
        <p:spPr>
          <a:xfrm>
            <a:off x="762000" y="8610601"/>
            <a:ext cx="5486400" cy="228600"/>
          </a:xfrm>
          <a:prstGeom prst="rect">
            <a:avLst/>
          </a:prstGeom>
        </p:spPr>
        <p:txBody>
          <a:bodyPr vert="horz" lIns="91440" tIns="45720" rIns="91440" bIns="45720" rtlCol="0" anchor="b"/>
          <a:lstStyle>
            <a:lvl1pPr algn="l">
              <a:defRPr sz="1200"/>
            </a:lvl1pPr>
          </a:lstStyle>
          <a:p>
            <a:r>
              <a:rPr lang="en-US" smtClean="0"/>
              <a:t>Go to ”Insert (View) | Header and Footer" to add your organization, sponsor, meeting name here; then, click "Apply to All"</a:t>
            </a:r>
            <a:endParaRPr lang="en-US" dirty="0"/>
          </a:p>
        </p:txBody>
      </p:sp>
      <p:sp>
        <p:nvSpPr>
          <p:cNvPr id="5" name="Slide Number Placeholder 4"/>
          <p:cNvSpPr>
            <a:spLocks noGrp="1"/>
          </p:cNvSpPr>
          <p:nvPr>
            <p:ph type="sldNum" sz="quarter" idx="3"/>
          </p:nvPr>
        </p:nvSpPr>
        <p:spPr>
          <a:xfrm>
            <a:off x="6324599" y="8685213"/>
            <a:ext cx="531813" cy="457200"/>
          </a:xfrm>
          <a:prstGeom prst="rect">
            <a:avLst/>
          </a:prstGeom>
        </p:spPr>
        <p:txBody>
          <a:bodyPr vert="horz" lIns="91440" tIns="45720" rIns="91440" bIns="45720" rtlCol="0" anchor="b"/>
          <a:lstStyle>
            <a:lvl1pPr algn="r">
              <a:defRPr sz="1200"/>
            </a:lvl1pPr>
          </a:lstStyle>
          <a:p>
            <a:fld id="{9CA05E24-A365-DF40-BF27-0C4D1E380F5C}" type="slidenum">
              <a:rPr lang="en-US" smtClean="0"/>
              <a:pPr/>
              <a:t>‹#›</a:t>
            </a:fld>
            <a:endParaRPr lang="en-US" dirty="0"/>
          </a:p>
        </p:txBody>
      </p:sp>
    </p:spTree>
    <p:extLst>
      <p:ext uri="{BB962C8B-B14F-4D97-AF65-F5344CB8AC3E}">
        <p14:creationId xmlns:p14="http://schemas.microsoft.com/office/powerpoint/2010/main" val="318717476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269693-4B73-3F4B-BE08-27CE2957F7EB}" type="datetime1">
              <a:rPr lang="en-US" smtClean="0"/>
              <a:pPr/>
              <a:t>9/16/13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Go to ”Insert (View) | Header and Footer" to add your organization, sponsor, meeting name here; then, click "Apply to All"</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1A7F71-A600-874B-8C52-75C3F91F2DFD}" type="slidenum">
              <a:rPr lang="en-US" smtClean="0"/>
              <a:pPr/>
              <a:t>‹#›</a:t>
            </a:fld>
            <a:endParaRPr lang="en-US"/>
          </a:p>
        </p:txBody>
      </p:sp>
    </p:spTree>
    <p:extLst>
      <p:ext uri="{BB962C8B-B14F-4D97-AF65-F5344CB8AC3E}">
        <p14:creationId xmlns:p14="http://schemas.microsoft.com/office/powerpoint/2010/main" val="2158227917"/>
      </p:ext>
    </p:extLst>
  </p:cSld>
  <p:clrMap bg1="lt1" tx1="dk1" bg2="lt2" tx2="dk2" accent1="accent1" accent2="accent2" accent3="accent3" accent4="accent4" accent5="accent5" accent6="accent6" hlink="hlink" folHlink="folHlink"/>
  <p:hf hd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Endpoints effectively</a:t>
            </a:r>
            <a:r>
              <a:rPr lang="en-US" baseline="0" dirty="0" smtClean="0"/>
              <a:t> adds another component (thread ID) to the match</a:t>
            </a:r>
          </a:p>
          <a:p>
            <a:pPr marL="171450" indent="-171450">
              <a:buFont typeface="Arial"/>
              <a:buChar char="•"/>
            </a:pPr>
            <a:r>
              <a:rPr lang="en-US" baseline="0" dirty="0" smtClean="0"/>
              <a:t>Addresses limitations of current approaches</a:t>
            </a:r>
            <a:endParaRPr lang="en-US" dirty="0"/>
          </a:p>
        </p:txBody>
      </p:sp>
      <p:sp>
        <p:nvSpPr>
          <p:cNvPr id="4" name="Footer Placeholder 3"/>
          <p:cNvSpPr>
            <a:spLocks noGrp="1"/>
          </p:cNvSpPr>
          <p:nvPr>
            <p:ph type="ftr" sz="quarter" idx="10"/>
          </p:nvPr>
        </p:nvSpPr>
        <p:spPr/>
        <p:txBody>
          <a:bodyPr/>
          <a:lstStyle/>
          <a:p>
            <a:r>
              <a:rPr lang="en-US" smtClean="0"/>
              <a:t>Go to ”Insert (View) | Header and Footer" to add your organization, sponsor, meeting name here; then, click "Apply to All"</a:t>
            </a:r>
            <a:endParaRPr lang="en-US"/>
          </a:p>
        </p:txBody>
      </p:sp>
      <p:sp>
        <p:nvSpPr>
          <p:cNvPr id="5" name="Slide Number Placeholder 4"/>
          <p:cNvSpPr>
            <a:spLocks noGrp="1"/>
          </p:cNvSpPr>
          <p:nvPr>
            <p:ph type="sldNum" sz="quarter" idx="11"/>
          </p:nvPr>
        </p:nvSpPr>
        <p:spPr/>
        <p:txBody>
          <a:bodyPr/>
          <a:lstStyle/>
          <a:p>
            <a:fld id="{BB1A7F71-A600-874B-8C52-75C3F91F2DFD}" type="slidenum">
              <a:rPr lang="en-US" smtClean="0"/>
              <a:pPr/>
              <a:t>3</a:t>
            </a:fld>
            <a:endParaRPr lang="en-US"/>
          </a:p>
        </p:txBody>
      </p:sp>
    </p:spTree>
    <p:extLst>
      <p:ext uri="{BB962C8B-B14F-4D97-AF65-F5344CB8AC3E}">
        <p14:creationId xmlns:p14="http://schemas.microsoft.com/office/powerpoint/2010/main" val="3269992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Go to ”Insert (View) | Header and Footer" to add your organization, sponsor, meeting name here; then, click "Apply to All"</a:t>
            </a:r>
            <a:endParaRPr lang="en-US"/>
          </a:p>
        </p:txBody>
      </p:sp>
      <p:sp>
        <p:nvSpPr>
          <p:cNvPr id="5" name="Slide Number Placeholder 4"/>
          <p:cNvSpPr>
            <a:spLocks noGrp="1"/>
          </p:cNvSpPr>
          <p:nvPr>
            <p:ph type="sldNum" sz="quarter" idx="11"/>
          </p:nvPr>
        </p:nvSpPr>
        <p:spPr/>
        <p:txBody>
          <a:bodyPr/>
          <a:lstStyle/>
          <a:p>
            <a:fld id="{BB1A7F71-A600-874B-8C52-75C3F91F2DFD}" type="slidenum">
              <a:rPr lang="en-US" smtClean="0"/>
              <a:pPr/>
              <a:t>8</a:t>
            </a:fld>
            <a:endParaRPr lang="en-US"/>
          </a:p>
        </p:txBody>
      </p:sp>
    </p:spTree>
    <p:extLst>
      <p:ext uri="{BB962C8B-B14F-4D97-AF65-F5344CB8AC3E}">
        <p14:creationId xmlns:p14="http://schemas.microsoft.com/office/powerpoint/2010/main" val="4243364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Go to ”Insert (View) | Header and Footer" to add your organization, sponsor, meeting name here; then, click "Apply to All"</a:t>
            </a:r>
            <a:endParaRPr lang="en-US"/>
          </a:p>
        </p:txBody>
      </p:sp>
      <p:sp>
        <p:nvSpPr>
          <p:cNvPr id="5" name="Slide Number Placeholder 4"/>
          <p:cNvSpPr>
            <a:spLocks noGrp="1"/>
          </p:cNvSpPr>
          <p:nvPr>
            <p:ph type="sldNum" sz="quarter" idx="11"/>
          </p:nvPr>
        </p:nvSpPr>
        <p:spPr/>
        <p:txBody>
          <a:bodyPr/>
          <a:lstStyle/>
          <a:p>
            <a:fld id="{BB1A7F71-A600-874B-8C52-75C3F91F2DFD}" type="slidenum">
              <a:rPr lang="en-US" smtClean="0"/>
              <a:pPr/>
              <a:t>9</a:t>
            </a:fld>
            <a:endParaRPr lang="en-US"/>
          </a:p>
        </p:txBody>
      </p:sp>
    </p:spTree>
    <p:extLst>
      <p:ext uri="{BB962C8B-B14F-4D97-AF65-F5344CB8AC3E}">
        <p14:creationId xmlns:p14="http://schemas.microsoft.com/office/powerpoint/2010/main" val="4243364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Go to ”Insert (View) | Header and Footer" to add your organization, sponsor, meeting name here; then, click "Apply to All"</a:t>
            </a:r>
            <a:endParaRPr lang="en-US"/>
          </a:p>
        </p:txBody>
      </p:sp>
      <p:sp>
        <p:nvSpPr>
          <p:cNvPr id="5" name="Slide Number Placeholder 4"/>
          <p:cNvSpPr>
            <a:spLocks noGrp="1"/>
          </p:cNvSpPr>
          <p:nvPr>
            <p:ph type="sldNum" sz="quarter" idx="11"/>
          </p:nvPr>
        </p:nvSpPr>
        <p:spPr/>
        <p:txBody>
          <a:bodyPr/>
          <a:lstStyle/>
          <a:p>
            <a:fld id="{BB1A7F71-A600-874B-8C52-75C3F91F2DFD}" type="slidenum">
              <a:rPr lang="en-US" smtClean="0"/>
              <a:pPr/>
              <a:t>11</a:t>
            </a:fld>
            <a:endParaRPr lang="en-US"/>
          </a:p>
        </p:txBody>
      </p:sp>
    </p:spTree>
    <p:extLst>
      <p:ext uri="{BB962C8B-B14F-4D97-AF65-F5344CB8AC3E}">
        <p14:creationId xmlns:p14="http://schemas.microsoft.com/office/powerpoint/2010/main" val="1051871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Go to ”Insert (View) | Header and Footer" to add your organization, sponsor, meeting name here; then, click "Apply to All"</a:t>
            </a:r>
            <a:endParaRPr lang="en-US"/>
          </a:p>
        </p:txBody>
      </p:sp>
      <p:sp>
        <p:nvSpPr>
          <p:cNvPr id="5" name="Slide Number Placeholder 4"/>
          <p:cNvSpPr>
            <a:spLocks noGrp="1"/>
          </p:cNvSpPr>
          <p:nvPr>
            <p:ph type="sldNum" sz="quarter" idx="11"/>
          </p:nvPr>
        </p:nvSpPr>
        <p:spPr/>
        <p:txBody>
          <a:bodyPr/>
          <a:lstStyle/>
          <a:p>
            <a:fld id="{BB1A7F71-A600-874B-8C52-75C3F91F2DFD}" type="slidenum">
              <a:rPr lang="en-US" smtClean="0"/>
              <a:pPr/>
              <a:t>12</a:t>
            </a:fld>
            <a:endParaRPr lang="en-US"/>
          </a:p>
        </p:txBody>
      </p:sp>
    </p:spTree>
    <p:extLst>
      <p:ext uri="{BB962C8B-B14F-4D97-AF65-F5344CB8AC3E}">
        <p14:creationId xmlns:p14="http://schemas.microsoft.com/office/powerpoint/2010/main" val="1051871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85838" y="1671638"/>
            <a:ext cx="7696200" cy="1069975"/>
          </a:xfrm>
        </p:spPr>
        <p:txBody>
          <a:bodyPr/>
          <a:lstStyle>
            <a:lvl1pPr>
              <a:defRPr sz="3000"/>
            </a:lvl1pPr>
          </a:lstStyle>
          <a:p>
            <a:r>
              <a:rPr lang="en-US" dirty="0" smtClean="0"/>
              <a:t>Click to edit Master title style</a:t>
            </a:r>
            <a:endParaRPr lang="en-US" dirty="0"/>
          </a:p>
        </p:txBody>
      </p:sp>
      <p:sp>
        <p:nvSpPr>
          <p:cNvPr id="3075" name="Rectangle 3"/>
          <p:cNvSpPr>
            <a:spLocks noGrp="1" noChangeArrowheads="1"/>
          </p:cNvSpPr>
          <p:nvPr>
            <p:ph type="subTitle" idx="1"/>
          </p:nvPr>
        </p:nvSpPr>
        <p:spPr>
          <a:xfrm>
            <a:off x="985838" y="3125788"/>
            <a:ext cx="6400800" cy="1752600"/>
          </a:xfrm>
        </p:spPr>
        <p:txBody>
          <a:bodyPr/>
          <a:lstStyle>
            <a:lvl1pPr marL="0" indent="0">
              <a:buFont typeface="Wingdings" pitchFamily="2" charset="2"/>
              <a:buNone/>
              <a:defRPr/>
            </a:lvl1pPr>
          </a:lstStyle>
          <a:p>
            <a:r>
              <a:rPr lang="en-US" dirty="0" smtClean="0"/>
              <a:t>Click to edit Master subtitle style</a:t>
            </a:r>
            <a:endParaRPr lang="en-US" dirty="0"/>
          </a:p>
        </p:txBody>
      </p:sp>
      <p:pic>
        <p:nvPicPr>
          <p:cNvPr id="3080" name="Picture 7" descr="doe_black.jpg"/>
          <p:cNvPicPr>
            <a:picLocks noChangeAspect="1"/>
          </p:cNvPicPr>
          <p:nvPr/>
        </p:nvPicPr>
        <p:blipFill>
          <a:blip r:embed="rId2" cstate="print"/>
          <a:srcRect/>
          <a:stretch>
            <a:fillRect/>
          </a:stretch>
        </p:blipFill>
        <p:spPr bwMode="auto">
          <a:xfrm>
            <a:off x="7954963" y="6456363"/>
            <a:ext cx="960437" cy="231775"/>
          </a:xfrm>
          <a:prstGeom prst="rect">
            <a:avLst/>
          </a:prstGeom>
          <a:noFill/>
          <a:ln w="9525">
            <a:noFill/>
            <a:miter lim="800000"/>
            <a:headEnd/>
            <a:tailEnd/>
          </a:ln>
        </p:spPr>
      </p:pic>
      <p:pic>
        <p:nvPicPr>
          <p:cNvPr id="3081" name="Picture 8" descr="title footer_Blue_646.jpg"/>
          <p:cNvPicPr>
            <a:picLocks noChangeAspect="1"/>
          </p:cNvPicPr>
          <p:nvPr/>
        </p:nvPicPr>
        <p:blipFill>
          <a:blip r:embed="rId3" cstate="print"/>
          <a:srcRect/>
          <a:stretch>
            <a:fillRect/>
          </a:stretch>
        </p:blipFill>
        <p:spPr bwMode="auto">
          <a:xfrm>
            <a:off x="0" y="6794500"/>
            <a:ext cx="9144000" cy="6350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sz="1800"/>
            </a:lvl1pPr>
            <a:lvl2pPr>
              <a:defRPr sz="16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fld id="{23155F7B-9C0A-0B4E-8A63-3E426153177C}" type="datetime1">
              <a:rPr lang="en-US" smtClean="0"/>
              <a:pPr/>
              <a:t>9/16/13</a:t>
            </a:fld>
            <a:endParaRPr lang="en-US"/>
          </a:p>
        </p:txBody>
      </p:sp>
      <p:sp>
        <p:nvSpPr>
          <p:cNvPr id="5" name="Footer Placeholder 4"/>
          <p:cNvSpPr>
            <a:spLocks noGrp="1"/>
          </p:cNvSpPr>
          <p:nvPr>
            <p:ph type="ftr" sz="quarter" idx="11"/>
          </p:nvPr>
        </p:nvSpPr>
        <p:spPr/>
        <p:txBody>
          <a:bodyPr/>
          <a:lstStyle>
            <a:lvl1pPr>
              <a:defRPr/>
            </a:lvl1pPr>
          </a:lstStyle>
          <a:p>
            <a:r>
              <a:rPr lang="en-US" smtClean="0"/>
              <a:t>Go to ”Insert (View) | Header and Footer" to add your organization, sponsor, meeting name here; then, click "Apply to All"</a:t>
            </a:r>
            <a:endParaRPr lang="en-US"/>
          </a:p>
        </p:txBody>
      </p:sp>
      <p:sp>
        <p:nvSpPr>
          <p:cNvPr id="6" name="Slide Number Placeholder 5"/>
          <p:cNvSpPr>
            <a:spLocks noGrp="1"/>
          </p:cNvSpPr>
          <p:nvPr>
            <p:ph type="sldNum" sz="quarter" idx="12"/>
          </p:nvPr>
        </p:nvSpPr>
        <p:spPr/>
        <p:txBody>
          <a:bodyPr/>
          <a:lstStyle>
            <a:lvl1pPr>
              <a:defRPr/>
            </a:lvl1pPr>
          </a:lstStyle>
          <a:p>
            <a:fld id="{87034D8C-3CB4-402A-BC46-2AB14C0FE90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sz="26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lvl1pPr>
              <a:defRPr sz="1800"/>
            </a:lvl1pPr>
            <a:lvl2pPr>
              <a:defRPr sz="16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fld id="{D4A681E4-6596-A544-82FC-E67BCE55E877}" type="datetime1">
              <a:rPr lang="en-US" smtClean="0"/>
              <a:pPr/>
              <a:t>9/16/13</a:t>
            </a:fld>
            <a:endParaRPr lang="en-US"/>
          </a:p>
        </p:txBody>
      </p:sp>
      <p:sp>
        <p:nvSpPr>
          <p:cNvPr id="5" name="Footer Placeholder 4"/>
          <p:cNvSpPr>
            <a:spLocks noGrp="1"/>
          </p:cNvSpPr>
          <p:nvPr>
            <p:ph type="ftr" sz="quarter" idx="11"/>
          </p:nvPr>
        </p:nvSpPr>
        <p:spPr/>
        <p:txBody>
          <a:bodyPr/>
          <a:lstStyle>
            <a:lvl1pPr>
              <a:defRPr/>
            </a:lvl1pPr>
          </a:lstStyle>
          <a:p>
            <a:r>
              <a:rPr lang="en-US" smtClean="0"/>
              <a:t>Go to ”Insert (View) | Header and Footer" to add your organization, sponsor, meeting name here; then, click "Apply to All"</a:t>
            </a:r>
            <a:endParaRPr lang="en-US"/>
          </a:p>
        </p:txBody>
      </p:sp>
      <p:sp>
        <p:nvSpPr>
          <p:cNvPr id="6" name="Slide Number Placeholder 5"/>
          <p:cNvSpPr>
            <a:spLocks noGrp="1"/>
          </p:cNvSpPr>
          <p:nvPr>
            <p:ph type="sldNum" sz="quarter" idx="12"/>
          </p:nvPr>
        </p:nvSpPr>
        <p:spPr/>
        <p:txBody>
          <a:bodyPr/>
          <a:lstStyle>
            <a:lvl1pPr>
              <a:defRPr/>
            </a:lvl1pPr>
          </a:lstStyle>
          <a:p>
            <a:fld id="{87034D8C-3CB4-402A-BC46-2AB14C0FE90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fld id="{024EBEF8-AA9F-3240-B6BA-D470F51683CA}" type="datetime1">
              <a:rPr lang="en-US" smtClean="0"/>
              <a:pPr/>
              <a:t>9/16/13</a:t>
            </a:fld>
            <a:endParaRPr lang="en-US"/>
          </a:p>
        </p:txBody>
      </p:sp>
      <p:sp>
        <p:nvSpPr>
          <p:cNvPr id="5" name="Footer Placeholder 4"/>
          <p:cNvSpPr>
            <a:spLocks noGrp="1"/>
          </p:cNvSpPr>
          <p:nvPr>
            <p:ph type="ftr" sz="quarter" idx="11"/>
          </p:nvPr>
        </p:nvSpPr>
        <p:spPr/>
        <p:txBody>
          <a:bodyPr/>
          <a:lstStyle>
            <a:lvl1pPr>
              <a:defRPr/>
            </a:lvl1pPr>
          </a:lstStyle>
          <a:p>
            <a:r>
              <a:rPr lang="en-US" smtClean="0"/>
              <a:t>Go to ”Insert (View) | Header and Footer" to add your organization, sponsor, meeting name here; then, click "Apply to All"</a:t>
            </a:r>
            <a:endParaRPr lang="en-US"/>
          </a:p>
        </p:txBody>
      </p:sp>
      <p:sp>
        <p:nvSpPr>
          <p:cNvPr id="6" name="Slide Number Placeholder 5"/>
          <p:cNvSpPr>
            <a:spLocks noGrp="1"/>
          </p:cNvSpPr>
          <p:nvPr>
            <p:ph type="sldNum" sz="quarter" idx="12"/>
          </p:nvPr>
        </p:nvSpPr>
        <p:spPr/>
        <p:txBody>
          <a:bodyPr/>
          <a:lstStyle>
            <a:lvl1pPr>
              <a:defRPr/>
            </a:lvl1pPr>
          </a:lstStyle>
          <a:p>
            <a:fld id="{87034D8C-3CB4-402A-BC46-2AB14C0FE90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lstStyle>
            <a:lvl1pPr algn="l">
              <a:defRPr sz="3000" b="1" cap="none" baseline="0"/>
            </a:lvl1pPr>
          </a:lstStyle>
          <a:p>
            <a:r>
              <a:rPr lang="en-US" dirty="0" smtClean="0"/>
              <a:t>Click to Edit Master Text Styles</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defRPr/>
            </a:lvl1pPr>
          </a:lstStyle>
          <a:p>
            <a:fld id="{6A24F376-380F-4F43-B40D-127D595B9104}" type="datetime1">
              <a:rPr lang="en-US" smtClean="0"/>
              <a:pPr/>
              <a:t>9/16/13</a:t>
            </a:fld>
            <a:endParaRPr lang="en-US"/>
          </a:p>
        </p:txBody>
      </p:sp>
      <p:sp>
        <p:nvSpPr>
          <p:cNvPr id="5" name="Footer Placeholder 4"/>
          <p:cNvSpPr>
            <a:spLocks noGrp="1"/>
          </p:cNvSpPr>
          <p:nvPr>
            <p:ph type="ftr" sz="quarter" idx="11"/>
          </p:nvPr>
        </p:nvSpPr>
        <p:spPr/>
        <p:txBody>
          <a:bodyPr/>
          <a:lstStyle>
            <a:lvl1pPr>
              <a:defRPr/>
            </a:lvl1pPr>
          </a:lstStyle>
          <a:p>
            <a:r>
              <a:rPr lang="en-US" smtClean="0"/>
              <a:t>Go to ”Insert (View) | Header and Footer" to add your organization, sponsor, meeting name here; then, click "Apply to All"</a:t>
            </a:r>
            <a:endParaRPr lang="en-US"/>
          </a:p>
        </p:txBody>
      </p:sp>
      <p:sp>
        <p:nvSpPr>
          <p:cNvPr id="6" name="Slide Number Placeholder 5"/>
          <p:cNvSpPr>
            <a:spLocks noGrp="1"/>
          </p:cNvSpPr>
          <p:nvPr>
            <p:ph type="sldNum" sz="quarter" idx="12"/>
          </p:nvPr>
        </p:nvSpPr>
        <p:spPr/>
        <p:txBody>
          <a:bodyPr/>
          <a:lstStyle>
            <a:lvl1pPr>
              <a:defRPr/>
            </a:lvl1pPr>
          </a:lstStyle>
          <a:p>
            <a:fld id="{87034D8C-3CB4-402A-BC46-2AB14C0FE90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295400"/>
            <a:ext cx="4038600" cy="4830763"/>
          </a:xfrm>
        </p:spPr>
        <p:txBody>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295400"/>
            <a:ext cx="4038600" cy="4830763"/>
          </a:xfrm>
        </p:spPr>
        <p:txBody>
          <a:bodyPr/>
          <a:lstStyle>
            <a:lvl1pPr>
              <a:defRPr sz="1800"/>
            </a:lvl1pPr>
            <a:lvl2pPr>
              <a:defRPr sz="1600"/>
            </a:lvl2pPr>
            <a:lvl3pPr>
              <a:defRPr sz="1600"/>
            </a:lvl3pPr>
            <a:lvl4pPr>
              <a:defRPr sz="1600"/>
            </a:lvl4pPr>
            <a:lvl5pPr>
              <a:defRPr sz="1600" u="none"/>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lvl1pPr>
              <a:defRPr/>
            </a:lvl1pPr>
          </a:lstStyle>
          <a:p>
            <a:fld id="{2732AE0F-AA2A-1C48-A88B-2E72029DECA4}" type="datetime1">
              <a:rPr lang="en-US" smtClean="0"/>
              <a:pPr/>
              <a:t>9/16/13</a:t>
            </a:fld>
            <a:endParaRPr lang="en-US"/>
          </a:p>
        </p:txBody>
      </p:sp>
      <p:sp>
        <p:nvSpPr>
          <p:cNvPr id="6" name="Footer Placeholder 5"/>
          <p:cNvSpPr>
            <a:spLocks noGrp="1"/>
          </p:cNvSpPr>
          <p:nvPr>
            <p:ph type="ftr" sz="quarter" idx="11"/>
          </p:nvPr>
        </p:nvSpPr>
        <p:spPr/>
        <p:txBody>
          <a:bodyPr/>
          <a:lstStyle>
            <a:lvl1pPr>
              <a:defRPr/>
            </a:lvl1pPr>
          </a:lstStyle>
          <a:p>
            <a:r>
              <a:rPr lang="en-US" smtClean="0"/>
              <a:t>Go to ”Insert (View) | Header and Footer" to add your organization, sponsor, meeting name here; then, click "Apply to All"</a:t>
            </a:r>
            <a:endParaRPr lang="en-US"/>
          </a:p>
        </p:txBody>
      </p:sp>
      <p:sp>
        <p:nvSpPr>
          <p:cNvPr id="7" name="Slide Number Placeholder 6"/>
          <p:cNvSpPr>
            <a:spLocks noGrp="1"/>
          </p:cNvSpPr>
          <p:nvPr>
            <p:ph type="sldNum" sz="quarter" idx="12"/>
          </p:nvPr>
        </p:nvSpPr>
        <p:spPr/>
        <p:txBody>
          <a:bodyPr/>
          <a:lstStyle>
            <a:lvl1pPr>
              <a:defRPr/>
            </a:lvl1pPr>
          </a:lstStyle>
          <a:p>
            <a:fld id="{87034D8C-3CB4-402A-BC46-2AB14C0FE90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lvl1pPr>
              <a:defRPr/>
            </a:lvl1pPr>
          </a:lstStyle>
          <a:p>
            <a:fld id="{6250F714-18F8-3F4B-AD72-C8221F5C154E}" type="datetime1">
              <a:rPr lang="en-US" smtClean="0"/>
              <a:pPr/>
              <a:t>9/16/13</a:t>
            </a:fld>
            <a:endParaRPr lang="en-US"/>
          </a:p>
        </p:txBody>
      </p:sp>
      <p:sp>
        <p:nvSpPr>
          <p:cNvPr id="8" name="Footer Placeholder 7"/>
          <p:cNvSpPr>
            <a:spLocks noGrp="1"/>
          </p:cNvSpPr>
          <p:nvPr>
            <p:ph type="ftr" sz="quarter" idx="11"/>
          </p:nvPr>
        </p:nvSpPr>
        <p:spPr/>
        <p:txBody>
          <a:bodyPr/>
          <a:lstStyle>
            <a:lvl1pPr>
              <a:defRPr/>
            </a:lvl1pPr>
          </a:lstStyle>
          <a:p>
            <a:r>
              <a:rPr lang="en-US" smtClean="0"/>
              <a:t>Go to ”Insert (View) | Header and Footer" to add your organization, sponsor, meeting name here; then, click "Apply to All"</a:t>
            </a:r>
            <a:endParaRPr lang="en-US"/>
          </a:p>
        </p:txBody>
      </p:sp>
      <p:sp>
        <p:nvSpPr>
          <p:cNvPr id="9" name="Slide Number Placeholder 8"/>
          <p:cNvSpPr>
            <a:spLocks noGrp="1"/>
          </p:cNvSpPr>
          <p:nvPr>
            <p:ph type="sldNum" sz="quarter" idx="12"/>
          </p:nvPr>
        </p:nvSpPr>
        <p:spPr/>
        <p:txBody>
          <a:bodyPr/>
          <a:lstStyle>
            <a:lvl1pPr>
              <a:defRPr/>
            </a:lvl1pPr>
          </a:lstStyle>
          <a:p>
            <a:fld id="{87034D8C-3CB4-402A-BC46-2AB14C0FE90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fld id="{A6C8AE45-5AB5-F04F-BDC5-FE6DC48E0A0C}" type="datetime1">
              <a:rPr lang="en-US" smtClean="0"/>
              <a:pPr/>
              <a:t>9/16/13</a:t>
            </a:fld>
            <a:endParaRPr lang="en-US"/>
          </a:p>
        </p:txBody>
      </p:sp>
      <p:sp>
        <p:nvSpPr>
          <p:cNvPr id="4" name="Footer Placeholder 3"/>
          <p:cNvSpPr>
            <a:spLocks noGrp="1"/>
          </p:cNvSpPr>
          <p:nvPr>
            <p:ph type="ftr" sz="quarter" idx="11"/>
          </p:nvPr>
        </p:nvSpPr>
        <p:spPr/>
        <p:txBody>
          <a:bodyPr/>
          <a:lstStyle>
            <a:lvl1pPr>
              <a:defRPr/>
            </a:lvl1pPr>
          </a:lstStyle>
          <a:p>
            <a:r>
              <a:rPr lang="en-US" smtClean="0"/>
              <a:t>Go to ”Insert (View) | Header and Footer" to add your organization, sponsor, meeting name here; then, click "Apply to All"</a:t>
            </a:r>
            <a:endParaRPr lang="en-US"/>
          </a:p>
        </p:txBody>
      </p:sp>
      <p:sp>
        <p:nvSpPr>
          <p:cNvPr id="5" name="Slide Number Placeholder 4"/>
          <p:cNvSpPr>
            <a:spLocks noGrp="1"/>
          </p:cNvSpPr>
          <p:nvPr>
            <p:ph type="sldNum" sz="quarter" idx="12"/>
          </p:nvPr>
        </p:nvSpPr>
        <p:spPr/>
        <p:txBody>
          <a:bodyPr/>
          <a:lstStyle>
            <a:lvl1pPr>
              <a:defRPr/>
            </a:lvl1pPr>
          </a:lstStyle>
          <a:p>
            <a:fld id="{87034D8C-3CB4-402A-BC46-2AB14C0FE90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58C7531D-2238-6543-938D-B3237130B1AD}" type="datetime1">
              <a:rPr lang="en-US" smtClean="0"/>
              <a:pPr/>
              <a:t>9/16/13</a:t>
            </a:fld>
            <a:endParaRPr lang="en-US"/>
          </a:p>
        </p:txBody>
      </p:sp>
      <p:sp>
        <p:nvSpPr>
          <p:cNvPr id="3" name="Footer Placeholder 2"/>
          <p:cNvSpPr>
            <a:spLocks noGrp="1"/>
          </p:cNvSpPr>
          <p:nvPr>
            <p:ph type="ftr" sz="quarter" idx="11"/>
          </p:nvPr>
        </p:nvSpPr>
        <p:spPr/>
        <p:txBody>
          <a:bodyPr/>
          <a:lstStyle>
            <a:lvl1pPr>
              <a:defRPr/>
            </a:lvl1pPr>
          </a:lstStyle>
          <a:p>
            <a:r>
              <a:rPr lang="en-US" smtClean="0"/>
              <a:t>Go to ”Insert (View) | Header and Footer" to add your organization, sponsor, meeting name here; then, click "Apply to All"</a:t>
            </a:r>
            <a:endParaRPr lang="en-US"/>
          </a:p>
        </p:txBody>
      </p:sp>
      <p:sp>
        <p:nvSpPr>
          <p:cNvPr id="4" name="Slide Number Placeholder 3"/>
          <p:cNvSpPr>
            <a:spLocks noGrp="1"/>
          </p:cNvSpPr>
          <p:nvPr>
            <p:ph type="sldNum" sz="quarter" idx="12"/>
          </p:nvPr>
        </p:nvSpPr>
        <p:spPr/>
        <p:txBody>
          <a:bodyPr/>
          <a:lstStyle>
            <a:lvl1pPr>
              <a:defRPr/>
            </a:lvl1pPr>
          </a:lstStyle>
          <a:p>
            <a:fld id="{87034D8C-3CB4-402A-BC46-2AB14C0FE90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479550"/>
          </a:xfrm>
        </p:spPr>
        <p:txBody>
          <a:bodyPr anchor="t"/>
          <a:lstStyle>
            <a:lvl1pPr algn="l">
              <a:defRPr sz="26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1800"/>
            </a:lvl1pPr>
            <a:lvl2pPr>
              <a:defRPr sz="1600"/>
            </a:lvl2pPr>
            <a:lvl3pPr>
              <a:defRPr sz="1400"/>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752601"/>
            <a:ext cx="3008313" cy="4419600"/>
          </a:xfrm>
        </p:spPr>
        <p:txBody>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lvl1pPr>
              <a:defRPr/>
            </a:lvl1pPr>
          </a:lstStyle>
          <a:p>
            <a:fld id="{9E13C915-4855-0B49-B63A-F9D62B3014CD}" type="datetime1">
              <a:rPr lang="en-US" smtClean="0"/>
              <a:pPr/>
              <a:t>9/16/13</a:t>
            </a:fld>
            <a:endParaRPr lang="en-US"/>
          </a:p>
        </p:txBody>
      </p:sp>
      <p:sp>
        <p:nvSpPr>
          <p:cNvPr id="6" name="Footer Placeholder 5"/>
          <p:cNvSpPr>
            <a:spLocks noGrp="1"/>
          </p:cNvSpPr>
          <p:nvPr>
            <p:ph type="ftr" sz="quarter" idx="11"/>
          </p:nvPr>
        </p:nvSpPr>
        <p:spPr/>
        <p:txBody>
          <a:bodyPr/>
          <a:lstStyle>
            <a:lvl1pPr>
              <a:defRPr/>
            </a:lvl1pPr>
          </a:lstStyle>
          <a:p>
            <a:r>
              <a:rPr lang="en-US" smtClean="0"/>
              <a:t>Go to ”Insert (View) | Header and Footer" to add your organization, sponsor, meeting name here; then, click "Apply to All"</a:t>
            </a:r>
            <a:endParaRPr lang="en-US"/>
          </a:p>
        </p:txBody>
      </p:sp>
      <p:sp>
        <p:nvSpPr>
          <p:cNvPr id="7" name="Slide Number Placeholder 6"/>
          <p:cNvSpPr>
            <a:spLocks noGrp="1"/>
          </p:cNvSpPr>
          <p:nvPr>
            <p:ph type="sldNum" sz="quarter" idx="12"/>
          </p:nvPr>
        </p:nvSpPr>
        <p:spPr/>
        <p:txBody>
          <a:bodyPr/>
          <a:lstStyle>
            <a:lvl1pPr>
              <a:defRPr/>
            </a:lvl1pPr>
          </a:lstStyle>
          <a:p>
            <a:fld id="{87034D8C-3CB4-402A-BC46-2AB14C0FE90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6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lvl1pPr>
              <a:defRPr/>
            </a:lvl1pPr>
          </a:lstStyle>
          <a:p>
            <a:fld id="{2FA85A98-D041-1A48-8981-4E70C8B76B60}" type="datetime1">
              <a:rPr lang="en-US" smtClean="0"/>
              <a:pPr/>
              <a:t>9/16/13</a:t>
            </a:fld>
            <a:endParaRPr lang="en-US"/>
          </a:p>
        </p:txBody>
      </p:sp>
      <p:sp>
        <p:nvSpPr>
          <p:cNvPr id="6" name="Footer Placeholder 5"/>
          <p:cNvSpPr>
            <a:spLocks noGrp="1"/>
          </p:cNvSpPr>
          <p:nvPr>
            <p:ph type="ftr" sz="quarter" idx="11"/>
          </p:nvPr>
        </p:nvSpPr>
        <p:spPr/>
        <p:txBody>
          <a:bodyPr/>
          <a:lstStyle>
            <a:lvl1pPr>
              <a:defRPr/>
            </a:lvl1pPr>
          </a:lstStyle>
          <a:p>
            <a:r>
              <a:rPr lang="en-US" smtClean="0"/>
              <a:t>Go to ”Insert (View) | Header and Footer" to add your organization, sponsor, meeting name here; then, click "Apply to All"</a:t>
            </a:r>
            <a:endParaRPr lang="en-US"/>
          </a:p>
        </p:txBody>
      </p:sp>
      <p:sp>
        <p:nvSpPr>
          <p:cNvPr id="7" name="Slide Number Placeholder 6"/>
          <p:cNvSpPr>
            <a:spLocks noGrp="1"/>
          </p:cNvSpPr>
          <p:nvPr>
            <p:ph type="sldNum" sz="quarter" idx="12"/>
          </p:nvPr>
        </p:nvSpPr>
        <p:spPr/>
        <p:txBody>
          <a:bodyPr/>
          <a:lstStyle>
            <a:lvl1pPr>
              <a:defRPr/>
            </a:lvl1pPr>
          </a:lstStyle>
          <a:p>
            <a:fld id="{87034D8C-3CB4-402A-BC46-2AB14C0FE90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2" name="Picture 5" descr="slide footer_blue_646.jpg"/>
          <p:cNvPicPr>
            <a:picLocks noChangeAspect="1"/>
          </p:cNvPicPr>
          <p:nvPr/>
        </p:nvPicPr>
        <p:blipFill>
          <a:blip r:embed="rId13" cstate="print"/>
          <a:srcRect/>
          <a:stretch>
            <a:fillRect/>
          </a:stretch>
        </p:blipFill>
        <p:spPr bwMode="auto">
          <a:xfrm>
            <a:off x="0" y="6324600"/>
            <a:ext cx="9144000" cy="530225"/>
          </a:xfrm>
          <a:prstGeom prst="rect">
            <a:avLst/>
          </a:prstGeom>
          <a:noFill/>
          <a:ln w="9525">
            <a:noFill/>
            <a:miter lim="800000"/>
            <a:headEnd/>
            <a:tailEnd/>
          </a:ln>
        </p:spPr>
      </p:pic>
      <p:sp>
        <p:nvSpPr>
          <p:cNvPr id="1026" name="Rectangle 2"/>
          <p:cNvSpPr>
            <a:spLocks noGrp="1" noChangeArrowheads="1"/>
          </p:cNvSpPr>
          <p:nvPr>
            <p:ph type="title"/>
          </p:nvPr>
        </p:nvSpPr>
        <p:spPr bwMode="auto">
          <a:xfrm>
            <a:off x="457200" y="274638"/>
            <a:ext cx="8229600" cy="9445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457200" y="1295400"/>
            <a:ext cx="8229600" cy="48307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dt" sz="half" idx="2"/>
          </p:nvPr>
        </p:nvSpPr>
        <p:spPr bwMode="auto">
          <a:xfrm>
            <a:off x="7010400" y="6572250"/>
            <a:ext cx="1371600" cy="209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fld id="{BAD65ADE-7CC6-C14D-8C86-B3F14AF61B2C}" type="datetime1">
              <a:rPr lang="en-US" smtClean="0"/>
              <a:pPr/>
              <a:t>9/16/13</a:t>
            </a:fld>
            <a:endParaRPr lang="en-US"/>
          </a:p>
        </p:txBody>
      </p:sp>
      <p:sp>
        <p:nvSpPr>
          <p:cNvPr id="1029" name="Rectangle 5"/>
          <p:cNvSpPr>
            <a:spLocks noGrp="1" noChangeArrowheads="1"/>
          </p:cNvSpPr>
          <p:nvPr>
            <p:ph type="ftr" sz="quarter" idx="3"/>
          </p:nvPr>
        </p:nvSpPr>
        <p:spPr bwMode="auto">
          <a:xfrm>
            <a:off x="657225" y="6307138"/>
            <a:ext cx="5942013"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a:lvl1pPr>
          </a:lstStyle>
          <a:p>
            <a:r>
              <a:rPr lang="en-US" smtClean="0"/>
              <a:t>Go to ”Insert (View) | Header and Footer" to add your organization, sponsor, meeting name here; then, click "Apply to All"</a:t>
            </a:r>
            <a:endParaRPr lang="en-US" dirty="0"/>
          </a:p>
        </p:txBody>
      </p:sp>
      <p:pic>
        <p:nvPicPr>
          <p:cNvPr id="9" name="Picture 8" descr="Intel_footer_121410.png"/>
          <p:cNvPicPr>
            <a:picLocks noChangeAspect="1"/>
          </p:cNvPicPr>
          <p:nvPr userDrawn="1"/>
        </p:nvPicPr>
        <p:blipFill>
          <a:blip r:embed="rId14" cstate="print"/>
          <a:stretch>
            <a:fillRect/>
          </a:stretch>
        </p:blipFill>
        <p:spPr>
          <a:xfrm>
            <a:off x="8820" y="6371519"/>
            <a:ext cx="9144000" cy="495300"/>
          </a:xfrm>
          <a:prstGeom prst="rect">
            <a:avLst/>
          </a:prstGeom>
        </p:spPr>
      </p:pic>
      <p:sp>
        <p:nvSpPr>
          <p:cNvPr id="1030" name="Rectangle 6"/>
          <p:cNvSpPr>
            <a:spLocks noGrp="1" noChangeArrowheads="1"/>
          </p:cNvSpPr>
          <p:nvPr>
            <p:ph type="sldNum" sz="quarter" idx="4"/>
          </p:nvPr>
        </p:nvSpPr>
        <p:spPr bwMode="auto">
          <a:xfrm>
            <a:off x="73025" y="6457599"/>
            <a:ext cx="384175" cy="365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200"/>
            </a:lvl1pPr>
          </a:lstStyle>
          <a:p>
            <a:fld id="{87034D8C-3CB4-402A-BC46-2AB14C0FE90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fontAlgn="base" hangingPunct="1">
        <a:spcBef>
          <a:spcPct val="0"/>
        </a:spcBef>
        <a:spcAft>
          <a:spcPct val="0"/>
        </a:spcAft>
        <a:defRPr sz="2600" b="1">
          <a:solidFill>
            <a:schemeClr val="tx2"/>
          </a:solidFill>
          <a:latin typeface="+mj-lt"/>
          <a:ea typeface="+mj-ea"/>
          <a:cs typeface="+mj-cs"/>
        </a:defRPr>
      </a:lvl1pPr>
      <a:lvl2pPr algn="l" rtl="0" eaLnBrk="1" fontAlgn="base" hangingPunct="1">
        <a:spcBef>
          <a:spcPct val="0"/>
        </a:spcBef>
        <a:spcAft>
          <a:spcPct val="0"/>
        </a:spcAft>
        <a:defRPr sz="2600" b="1">
          <a:solidFill>
            <a:schemeClr val="tx2"/>
          </a:solidFill>
          <a:latin typeface="Trebuchet MS" pitchFamily="34" charset="0"/>
        </a:defRPr>
      </a:lvl2pPr>
      <a:lvl3pPr algn="l" rtl="0" eaLnBrk="1" fontAlgn="base" hangingPunct="1">
        <a:spcBef>
          <a:spcPct val="0"/>
        </a:spcBef>
        <a:spcAft>
          <a:spcPct val="0"/>
        </a:spcAft>
        <a:defRPr sz="2600" b="1">
          <a:solidFill>
            <a:schemeClr val="tx2"/>
          </a:solidFill>
          <a:latin typeface="Trebuchet MS" pitchFamily="34" charset="0"/>
        </a:defRPr>
      </a:lvl3pPr>
      <a:lvl4pPr algn="l" rtl="0" eaLnBrk="1" fontAlgn="base" hangingPunct="1">
        <a:spcBef>
          <a:spcPct val="0"/>
        </a:spcBef>
        <a:spcAft>
          <a:spcPct val="0"/>
        </a:spcAft>
        <a:defRPr sz="2600" b="1">
          <a:solidFill>
            <a:schemeClr val="tx2"/>
          </a:solidFill>
          <a:latin typeface="Trebuchet MS" pitchFamily="34" charset="0"/>
        </a:defRPr>
      </a:lvl4pPr>
      <a:lvl5pPr algn="l" rtl="0" eaLnBrk="1" fontAlgn="base" hangingPunct="1">
        <a:spcBef>
          <a:spcPct val="0"/>
        </a:spcBef>
        <a:spcAft>
          <a:spcPct val="0"/>
        </a:spcAft>
        <a:defRPr sz="2600" b="1">
          <a:solidFill>
            <a:schemeClr val="tx2"/>
          </a:solidFill>
          <a:latin typeface="Trebuchet MS" pitchFamily="34" charset="0"/>
        </a:defRPr>
      </a:lvl5pPr>
      <a:lvl6pPr marL="457200" algn="l" rtl="0" eaLnBrk="1" fontAlgn="base" hangingPunct="1">
        <a:spcBef>
          <a:spcPct val="0"/>
        </a:spcBef>
        <a:spcAft>
          <a:spcPct val="0"/>
        </a:spcAft>
        <a:defRPr sz="2600" b="1">
          <a:solidFill>
            <a:schemeClr val="tx2"/>
          </a:solidFill>
          <a:latin typeface="Trebuchet MS" pitchFamily="34" charset="0"/>
        </a:defRPr>
      </a:lvl6pPr>
      <a:lvl7pPr marL="914400" algn="l" rtl="0" eaLnBrk="1" fontAlgn="base" hangingPunct="1">
        <a:spcBef>
          <a:spcPct val="0"/>
        </a:spcBef>
        <a:spcAft>
          <a:spcPct val="0"/>
        </a:spcAft>
        <a:defRPr sz="2600" b="1">
          <a:solidFill>
            <a:schemeClr val="tx2"/>
          </a:solidFill>
          <a:latin typeface="Trebuchet MS" pitchFamily="34" charset="0"/>
        </a:defRPr>
      </a:lvl7pPr>
      <a:lvl8pPr marL="1371600" algn="l" rtl="0" eaLnBrk="1" fontAlgn="base" hangingPunct="1">
        <a:spcBef>
          <a:spcPct val="0"/>
        </a:spcBef>
        <a:spcAft>
          <a:spcPct val="0"/>
        </a:spcAft>
        <a:defRPr sz="2600" b="1">
          <a:solidFill>
            <a:schemeClr val="tx2"/>
          </a:solidFill>
          <a:latin typeface="Trebuchet MS" pitchFamily="34" charset="0"/>
        </a:defRPr>
      </a:lvl8pPr>
      <a:lvl9pPr marL="1828800" algn="l" rtl="0" eaLnBrk="1" fontAlgn="base" hangingPunct="1">
        <a:spcBef>
          <a:spcPct val="0"/>
        </a:spcBef>
        <a:spcAft>
          <a:spcPct val="0"/>
        </a:spcAft>
        <a:defRPr sz="2600" b="1">
          <a:solidFill>
            <a:schemeClr val="tx2"/>
          </a:solidFill>
          <a:latin typeface="Trebuchet MS" pitchFamily="34" charset="0"/>
        </a:defRPr>
      </a:lvl9pPr>
    </p:titleStyle>
    <p:bodyStyle>
      <a:lvl1pPr marL="342900" indent="-342900" algn="l" rtl="0" eaLnBrk="1" fontAlgn="base" hangingPunct="1">
        <a:spcBef>
          <a:spcPct val="20000"/>
        </a:spcBef>
        <a:spcAft>
          <a:spcPct val="0"/>
        </a:spcAft>
        <a:buClr>
          <a:srgbClr val="1F497D"/>
        </a:buClr>
        <a:buFont typeface="Wingdings" pitchFamily="2" charset="2"/>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1F497D"/>
        </a:buClr>
        <a:buChar char="–"/>
        <a:defRPr sz="2000">
          <a:solidFill>
            <a:schemeClr val="tx1"/>
          </a:solidFill>
          <a:latin typeface="+mn-lt"/>
        </a:defRPr>
      </a:lvl2pPr>
      <a:lvl3pPr marL="1143000" indent="-228600" algn="l" rtl="0" eaLnBrk="1" fontAlgn="base" hangingPunct="1">
        <a:spcBef>
          <a:spcPct val="20000"/>
        </a:spcBef>
        <a:spcAft>
          <a:spcPct val="0"/>
        </a:spcAft>
        <a:buClr>
          <a:srgbClr val="1F497D"/>
        </a:buClr>
        <a:buChar char="•"/>
        <a:defRPr sz="1800">
          <a:solidFill>
            <a:schemeClr val="tx1"/>
          </a:solidFill>
          <a:latin typeface="+mn-lt"/>
        </a:defRPr>
      </a:lvl3pPr>
      <a:lvl4pPr marL="1600200" indent="-228600" algn="l" rtl="0" eaLnBrk="1" fontAlgn="base" hangingPunct="1">
        <a:spcBef>
          <a:spcPct val="20000"/>
        </a:spcBef>
        <a:spcAft>
          <a:spcPct val="0"/>
        </a:spcAft>
        <a:buClr>
          <a:srgbClr val="1F497D"/>
        </a:buClr>
        <a:buChar char="–"/>
        <a:defRPr sz="1800">
          <a:solidFill>
            <a:schemeClr val="tx1"/>
          </a:solidFill>
          <a:latin typeface="+mn-lt"/>
        </a:defRPr>
      </a:lvl4pPr>
      <a:lvl5pPr marL="2057400" indent="-228600" algn="l" rtl="0" eaLnBrk="1" fontAlgn="base" hangingPunct="1">
        <a:spcBef>
          <a:spcPct val="20000"/>
        </a:spcBef>
        <a:spcAft>
          <a:spcPct val="0"/>
        </a:spcAft>
        <a:buClr>
          <a:srgbClr val="1F497D"/>
        </a:buClr>
        <a:buFont typeface="Arial" charset="0"/>
        <a:buChar char="»"/>
        <a:defRPr sz="1800">
          <a:solidFill>
            <a:schemeClr val="tx1"/>
          </a:solidFill>
          <a:latin typeface="+mn-lt"/>
        </a:defRPr>
      </a:lvl5pPr>
      <a:lvl6pPr marL="25146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vn.mpi-forum.org/trac/mpi-forum-web/ticket/38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985838" y="1295400"/>
            <a:ext cx="7167562" cy="1069975"/>
          </a:xfrm>
        </p:spPr>
        <p:txBody>
          <a:bodyPr/>
          <a:lstStyle/>
          <a:p>
            <a:r>
              <a:rPr lang="en-US" dirty="0"/>
              <a:t>Enabling MPI Interoperability Through Flexible Communication </a:t>
            </a:r>
            <a:r>
              <a:rPr lang="en-US" dirty="0" smtClean="0"/>
              <a:t>Endpoints</a:t>
            </a:r>
            <a:endParaRPr lang="en-US" dirty="0"/>
          </a:p>
        </p:txBody>
      </p:sp>
      <p:sp>
        <p:nvSpPr>
          <p:cNvPr id="8" name="Subtitle 7"/>
          <p:cNvSpPr>
            <a:spLocks noGrp="1"/>
          </p:cNvSpPr>
          <p:nvPr>
            <p:ph type="subTitle" idx="1"/>
          </p:nvPr>
        </p:nvSpPr>
        <p:spPr>
          <a:xfrm>
            <a:off x="985838" y="3052762"/>
            <a:ext cx="7167562" cy="914400"/>
          </a:xfrm>
        </p:spPr>
        <p:txBody>
          <a:bodyPr>
            <a:normAutofit/>
          </a:bodyPr>
          <a:lstStyle/>
          <a:p>
            <a:pPr algn="r"/>
            <a:r>
              <a:rPr lang="en-US" dirty="0"/>
              <a:t>James Dinan</a:t>
            </a:r>
            <a:r>
              <a:rPr lang="en-US" dirty="0" smtClean="0"/>
              <a:t>, </a:t>
            </a:r>
            <a:r>
              <a:rPr lang="en-US" dirty="0" err="1"/>
              <a:t>Pavan</a:t>
            </a:r>
            <a:r>
              <a:rPr lang="en-US" dirty="0"/>
              <a:t> </a:t>
            </a:r>
            <a:r>
              <a:rPr lang="en-US" dirty="0" err="1"/>
              <a:t>Balaji</a:t>
            </a:r>
            <a:r>
              <a:rPr lang="en-US" dirty="0" smtClean="0"/>
              <a:t>, </a:t>
            </a:r>
            <a:r>
              <a:rPr lang="en-US" dirty="0"/>
              <a:t>David </a:t>
            </a:r>
            <a:r>
              <a:rPr lang="en-US" dirty="0" err="1"/>
              <a:t>Goodell</a:t>
            </a:r>
            <a:r>
              <a:rPr lang="en-US" dirty="0" smtClean="0"/>
              <a:t>,</a:t>
            </a:r>
            <a:br>
              <a:rPr lang="en-US" dirty="0" smtClean="0"/>
            </a:br>
            <a:r>
              <a:rPr lang="en-US" dirty="0" smtClean="0"/>
              <a:t>Douglas </a:t>
            </a:r>
            <a:r>
              <a:rPr lang="en-US" dirty="0"/>
              <a:t>Miller</a:t>
            </a:r>
            <a:r>
              <a:rPr lang="en-US" dirty="0" smtClean="0"/>
              <a:t>, Marc </a:t>
            </a:r>
            <a:r>
              <a:rPr lang="en-US" dirty="0" err="1"/>
              <a:t>Snir</a:t>
            </a:r>
            <a:r>
              <a:rPr lang="en-US" dirty="0" smtClean="0"/>
              <a:t>, </a:t>
            </a:r>
            <a:r>
              <a:rPr lang="en-US" dirty="0"/>
              <a:t>and Rajeev </a:t>
            </a:r>
            <a:r>
              <a:rPr lang="en-US" dirty="0" smtClean="0"/>
              <a:t>Thakur</a:t>
            </a:r>
            <a:endParaRPr lang="en-US" dirty="0"/>
          </a:p>
        </p:txBody>
      </p:sp>
      <p:grpSp>
        <p:nvGrpSpPr>
          <p:cNvPr id="5" name="Group 4"/>
          <p:cNvGrpSpPr/>
          <p:nvPr/>
        </p:nvGrpSpPr>
        <p:grpSpPr>
          <a:xfrm>
            <a:off x="1371600" y="4343400"/>
            <a:ext cx="6542222" cy="1529117"/>
            <a:chOff x="1534978" y="5024083"/>
            <a:chExt cx="6542222" cy="1529117"/>
          </a:xfrm>
        </p:grpSpPr>
        <p:pic>
          <p:nvPicPr>
            <p:cNvPr id="2" name="Picture 1"/>
            <p:cNvPicPr>
              <a:picLocks noChangeAspect="1"/>
            </p:cNvPicPr>
            <p:nvPr/>
          </p:nvPicPr>
          <p:blipFill>
            <a:blip r:embed="rId2"/>
            <a:stretch>
              <a:fillRect/>
            </a:stretch>
          </p:blipFill>
          <p:spPr>
            <a:xfrm>
              <a:off x="3733653" y="5105400"/>
              <a:ext cx="1676547" cy="1109166"/>
            </a:xfrm>
            <a:prstGeom prst="rect">
              <a:avLst/>
            </a:prstGeom>
          </p:spPr>
        </p:pic>
        <p:pic>
          <p:nvPicPr>
            <p:cNvPr id="3" name="Picture 2"/>
            <p:cNvPicPr>
              <a:picLocks noChangeAspect="1"/>
            </p:cNvPicPr>
            <p:nvPr/>
          </p:nvPicPr>
          <p:blipFill>
            <a:blip r:embed="rId3"/>
            <a:stretch>
              <a:fillRect/>
            </a:stretch>
          </p:blipFill>
          <p:spPr>
            <a:xfrm>
              <a:off x="6248400" y="5283708"/>
              <a:ext cx="1828800" cy="736092"/>
            </a:xfrm>
            <a:prstGeom prst="rect">
              <a:avLst/>
            </a:prstGeom>
          </p:spPr>
        </p:pic>
        <p:pic>
          <p:nvPicPr>
            <p:cNvPr id="4" name="Picture 3"/>
            <p:cNvPicPr>
              <a:picLocks noChangeAspect="1"/>
            </p:cNvPicPr>
            <p:nvPr/>
          </p:nvPicPr>
          <p:blipFill>
            <a:blip r:embed="rId4"/>
            <a:stretch>
              <a:fillRect/>
            </a:stretch>
          </p:blipFill>
          <p:spPr>
            <a:xfrm>
              <a:off x="1534978" y="5024083"/>
              <a:ext cx="1665422" cy="1529117"/>
            </a:xfrm>
            <a:prstGeom prst="rect">
              <a:avLst/>
            </a:prstGeom>
          </p:spPr>
        </p:pic>
      </p:gr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 of Endpoints (Static/Dynamic)</a:t>
            </a:r>
            <a:endParaRPr lang="en-US" dirty="0"/>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US" dirty="0" smtClean="0"/>
              <a:t>One handle: MPI_COMM_EP / </a:t>
            </a:r>
            <a:r>
              <a:rPr lang="en-US" dirty="0" err="1" smtClean="0"/>
              <a:t>my_ep_comm</a:t>
            </a:r>
            <a:endParaRPr lang="en-US" dirty="0" smtClean="0"/>
          </a:p>
          <a:p>
            <a:pPr lvl="1"/>
            <a:r>
              <a:rPr lang="en-US" dirty="0" smtClean="0"/>
              <a:t>Single communicator handle given to parent process</a:t>
            </a:r>
          </a:p>
          <a:p>
            <a:pPr lvl="1"/>
            <a:r>
              <a:rPr lang="en-US" dirty="0" smtClean="0"/>
              <a:t>How to identify desired endpoints in MPI calls?</a:t>
            </a:r>
          </a:p>
          <a:p>
            <a:pPr lvl="2"/>
            <a:r>
              <a:rPr lang="en-US" dirty="0" smtClean="0"/>
              <a:t>Threads/processes must attach/detach prior to making an MPI call</a:t>
            </a:r>
          </a:p>
          <a:p>
            <a:pPr lvl="2"/>
            <a:r>
              <a:rPr lang="en-US" dirty="0" smtClean="0"/>
              <a:t>Endpoint I am using is cached in per-thread state</a:t>
            </a:r>
          </a:p>
          <a:p>
            <a:pPr lvl="1"/>
            <a:r>
              <a:rPr lang="en-US" dirty="0" smtClean="0"/>
              <a:t>Requires MPI to use thread-local storage (TLS)</a:t>
            </a:r>
          </a:p>
          <a:p>
            <a:pPr lvl="1"/>
            <a:r>
              <a:rPr lang="en-US" dirty="0" smtClean="0"/>
              <a:t>Adds a TLS lookup on the critical path for every operation</a:t>
            </a:r>
          </a:p>
          <a:p>
            <a:pPr lvl="1"/>
            <a:endParaRPr lang="en-US" dirty="0" smtClean="0"/>
          </a:p>
          <a:p>
            <a:pPr marL="457200" indent="-457200">
              <a:buFont typeface="+mj-lt"/>
              <a:buAutoNum type="arabicPeriod"/>
            </a:pPr>
            <a:r>
              <a:rPr lang="en-US" dirty="0" smtClean="0"/>
              <a:t>N handles: MPI_COMM_EP[MY_EP] / </a:t>
            </a:r>
            <a:r>
              <a:rPr lang="en-US" dirty="0" err="1" smtClean="0"/>
              <a:t>my_ep_comm</a:t>
            </a:r>
            <a:r>
              <a:rPr lang="en-US" dirty="0" smtClean="0"/>
              <a:t>[MY_EP]</a:t>
            </a:r>
          </a:p>
          <a:p>
            <a:pPr lvl="1"/>
            <a:r>
              <a:rPr lang="en-US" dirty="0" smtClean="0"/>
              <a:t>Multiple communicator handles, one per endpoint</a:t>
            </a:r>
          </a:p>
          <a:p>
            <a:pPr lvl="1"/>
            <a:r>
              <a:rPr lang="en-US" dirty="0" smtClean="0"/>
              <a:t>Attach/detach is not needed (but could be helpful)</a:t>
            </a:r>
          </a:p>
          <a:p>
            <a:pPr lvl="1"/>
            <a:r>
              <a:rPr lang="en-US" dirty="0" smtClean="0"/>
              <a:t>MPI does not need to use TLS</a:t>
            </a:r>
          </a:p>
          <a:p>
            <a:pPr lvl="1"/>
            <a:r>
              <a:rPr lang="en-US" dirty="0" smtClean="0"/>
              <a:t>Improves interoperability with threading packages</a:t>
            </a:r>
            <a:endParaRPr lang="en-US" dirty="0"/>
          </a:p>
        </p:txBody>
      </p:sp>
      <p:sp>
        <p:nvSpPr>
          <p:cNvPr id="4" name="Slide Number Placeholder 3"/>
          <p:cNvSpPr>
            <a:spLocks noGrp="1"/>
          </p:cNvSpPr>
          <p:nvPr>
            <p:ph type="sldNum" sz="quarter" idx="12"/>
          </p:nvPr>
        </p:nvSpPr>
        <p:spPr/>
        <p:txBody>
          <a:bodyPr/>
          <a:lstStyle/>
          <a:p>
            <a:fld id="{87034D8C-3CB4-402A-BC46-2AB14C0FE90A}" type="slidenum">
              <a:rPr lang="en-US" smtClean="0"/>
              <a:pPr/>
              <a:t>10</a:t>
            </a:fld>
            <a:endParaRPr lang="en-US"/>
          </a:p>
        </p:txBody>
      </p:sp>
    </p:spTree>
    <p:extLst>
      <p:ext uri="{BB962C8B-B14F-4D97-AF65-F5344CB8AC3E}">
        <p14:creationId xmlns:p14="http://schemas.microsoft.com/office/powerpoint/2010/main" val="134301249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All Together: Proposed Interface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000" dirty="0" err="1">
                <a:latin typeface="Consolas"/>
                <a:cs typeface="Consolas"/>
              </a:rPr>
              <a:t>int</a:t>
            </a:r>
            <a:r>
              <a:rPr lang="en-US" sz="2000" dirty="0">
                <a:latin typeface="Consolas"/>
                <a:cs typeface="Consolas"/>
              </a:rPr>
              <a:t> </a:t>
            </a:r>
            <a:r>
              <a:rPr lang="en-US" sz="2000" dirty="0" err="1">
                <a:latin typeface="Consolas"/>
                <a:cs typeface="Consolas"/>
              </a:rPr>
              <a:t>MPI_Comm_create_endpoints</a:t>
            </a:r>
            <a:r>
              <a:rPr lang="en-US" sz="2000" dirty="0" smtClean="0">
                <a:latin typeface="Consolas"/>
                <a:cs typeface="Consolas"/>
              </a:rPr>
              <a:t>(</a:t>
            </a:r>
          </a:p>
          <a:p>
            <a:pPr marL="0" indent="0">
              <a:buNone/>
            </a:pPr>
            <a:r>
              <a:rPr lang="en-US" sz="2000" dirty="0">
                <a:latin typeface="Consolas"/>
                <a:cs typeface="Consolas"/>
              </a:rPr>
              <a:t>	</a:t>
            </a:r>
            <a:r>
              <a:rPr lang="en-US" sz="2000" dirty="0" err="1" smtClean="0">
                <a:latin typeface="Consolas"/>
                <a:cs typeface="Consolas"/>
              </a:rPr>
              <a:t>MPI_Comm</a:t>
            </a:r>
            <a:r>
              <a:rPr lang="en-US" sz="2000" dirty="0" smtClean="0">
                <a:latin typeface="Consolas"/>
                <a:cs typeface="Consolas"/>
              </a:rPr>
              <a:t> </a:t>
            </a:r>
            <a:r>
              <a:rPr lang="en-US" sz="2000" dirty="0">
                <a:latin typeface="Consolas"/>
                <a:cs typeface="Consolas"/>
              </a:rPr>
              <a:t>parent_comm</a:t>
            </a:r>
            <a:r>
              <a:rPr lang="en-US" sz="2000" dirty="0" smtClean="0">
                <a:latin typeface="Consolas"/>
                <a:cs typeface="Consolas"/>
              </a:rPr>
              <a:t>,</a:t>
            </a:r>
          </a:p>
          <a:p>
            <a:pPr marL="0" indent="0">
              <a:buNone/>
            </a:pPr>
            <a:r>
              <a:rPr lang="en-US" sz="2000" dirty="0">
                <a:latin typeface="Consolas"/>
                <a:cs typeface="Consolas"/>
              </a:rPr>
              <a:t>	</a:t>
            </a:r>
            <a:r>
              <a:rPr lang="en-US" sz="2000" dirty="0" err="1" smtClean="0">
                <a:latin typeface="Consolas"/>
                <a:cs typeface="Consolas"/>
              </a:rPr>
              <a:t>int</a:t>
            </a:r>
            <a:r>
              <a:rPr lang="en-US" sz="2000" dirty="0" smtClean="0">
                <a:latin typeface="Consolas"/>
                <a:cs typeface="Consolas"/>
              </a:rPr>
              <a:t> my_num_ep,</a:t>
            </a:r>
          </a:p>
          <a:p>
            <a:pPr marL="0" indent="0">
              <a:buNone/>
            </a:pPr>
            <a:r>
              <a:rPr lang="en-US" sz="2000" dirty="0" smtClean="0">
                <a:latin typeface="Consolas"/>
                <a:cs typeface="Consolas"/>
              </a:rPr>
              <a:t>	</a:t>
            </a:r>
            <a:r>
              <a:rPr lang="en-US" sz="2000" dirty="0" err="1" smtClean="0">
                <a:latin typeface="Consolas"/>
                <a:cs typeface="Consolas"/>
              </a:rPr>
              <a:t>MPI_Info</a:t>
            </a:r>
            <a:r>
              <a:rPr lang="en-US" sz="2000" dirty="0" smtClean="0">
                <a:latin typeface="Consolas"/>
                <a:cs typeface="Consolas"/>
              </a:rPr>
              <a:t> </a:t>
            </a:r>
            <a:r>
              <a:rPr lang="en-US" sz="2000" dirty="0">
                <a:latin typeface="Consolas"/>
                <a:cs typeface="Consolas"/>
              </a:rPr>
              <a:t>info</a:t>
            </a:r>
            <a:r>
              <a:rPr lang="en-US" sz="2000" dirty="0" smtClean="0">
                <a:latin typeface="Consolas"/>
                <a:cs typeface="Consolas"/>
              </a:rPr>
              <a:t>,</a:t>
            </a:r>
          </a:p>
          <a:p>
            <a:pPr marL="0" indent="0">
              <a:buNone/>
            </a:pPr>
            <a:r>
              <a:rPr lang="en-US" sz="2000" dirty="0">
                <a:latin typeface="Consolas"/>
                <a:cs typeface="Consolas"/>
              </a:rPr>
              <a:t>	</a:t>
            </a:r>
            <a:r>
              <a:rPr lang="en-US" sz="2000" dirty="0" err="1" smtClean="0">
                <a:latin typeface="Consolas"/>
                <a:cs typeface="Consolas"/>
              </a:rPr>
              <a:t>MPI_Comm</a:t>
            </a:r>
            <a:r>
              <a:rPr lang="en-US" sz="2000" dirty="0" smtClean="0">
                <a:latin typeface="Consolas"/>
                <a:cs typeface="Consolas"/>
              </a:rPr>
              <a:t> </a:t>
            </a:r>
            <a:r>
              <a:rPr lang="en-US" sz="2000" dirty="0">
                <a:latin typeface="Consolas"/>
                <a:cs typeface="Consolas"/>
              </a:rPr>
              <a:t>*</a:t>
            </a:r>
            <a:r>
              <a:rPr lang="en-US" sz="2000" dirty="0" err="1">
                <a:latin typeface="Consolas"/>
                <a:cs typeface="Consolas"/>
              </a:rPr>
              <a:t>out_comm_hdls</a:t>
            </a:r>
            <a:r>
              <a:rPr lang="en-US" sz="2000" dirty="0" smtClean="0">
                <a:latin typeface="Consolas"/>
                <a:cs typeface="Consolas"/>
              </a:rPr>
              <a:t>[])</a:t>
            </a:r>
          </a:p>
          <a:p>
            <a:pPr marL="0" indent="0">
              <a:buNone/>
            </a:pPr>
            <a:endParaRPr lang="en-US" dirty="0"/>
          </a:p>
          <a:p>
            <a:r>
              <a:rPr lang="en-US" dirty="0" smtClean="0"/>
              <a:t>Each rank in </a:t>
            </a:r>
            <a:r>
              <a:rPr lang="en-US" i="1" dirty="0" err="1" smtClean="0"/>
              <a:t>parent_comm</a:t>
            </a:r>
            <a:r>
              <a:rPr lang="en-US" dirty="0" smtClean="0"/>
              <a:t> gets </a:t>
            </a:r>
            <a:r>
              <a:rPr lang="en-US" i="1" dirty="0" err="1" smtClean="0"/>
              <a:t>my_num_ep</a:t>
            </a:r>
            <a:r>
              <a:rPr lang="en-US" dirty="0" smtClean="0"/>
              <a:t> ranks in </a:t>
            </a:r>
            <a:r>
              <a:rPr lang="en-US" i="1" dirty="0" err="1" smtClean="0"/>
              <a:t>out_comm</a:t>
            </a:r>
            <a:endParaRPr lang="en-US" i="1" dirty="0" smtClean="0"/>
          </a:p>
          <a:p>
            <a:pPr lvl="1"/>
            <a:r>
              <a:rPr lang="en-US" i="1" dirty="0" smtClean="0"/>
              <a:t>My_num_ep</a:t>
            </a:r>
            <a:r>
              <a:rPr lang="en-US" dirty="0" smtClean="0"/>
              <a:t> can be different at each process</a:t>
            </a:r>
          </a:p>
          <a:p>
            <a:pPr lvl="1"/>
            <a:r>
              <a:rPr lang="en-US" dirty="0" smtClean="0"/>
              <a:t>Rank order: process 0’s ranks, process 1’s ranks, etc.</a:t>
            </a:r>
          </a:p>
          <a:p>
            <a:r>
              <a:rPr lang="en-US" dirty="0" smtClean="0"/>
              <a:t>Output is an array of communicator handles</a:t>
            </a:r>
          </a:p>
          <a:p>
            <a:pPr lvl="1"/>
            <a:r>
              <a:rPr lang="en-US" i="1" dirty="0" err="1" smtClean="0"/>
              <a:t>i</a:t>
            </a:r>
            <a:r>
              <a:rPr lang="en-US" i="1" baseline="30000" dirty="0" err="1" smtClean="0"/>
              <a:t>th</a:t>
            </a:r>
            <a:r>
              <a:rPr lang="en-US" i="1" dirty="0" smtClean="0"/>
              <a:t> </a:t>
            </a:r>
            <a:r>
              <a:rPr lang="en-US" dirty="0" smtClean="0"/>
              <a:t>handle corresponds to </a:t>
            </a:r>
            <a:r>
              <a:rPr lang="en-US" i="1" dirty="0" err="1" smtClean="0"/>
              <a:t>i</a:t>
            </a:r>
            <a:r>
              <a:rPr lang="en-US" i="1" baseline="30000" dirty="0" err="1" smtClean="0"/>
              <a:t>th</a:t>
            </a:r>
            <a:r>
              <a:rPr lang="en-US" i="1" baseline="30000" dirty="0" smtClean="0"/>
              <a:t> </a:t>
            </a:r>
            <a:r>
              <a:rPr lang="en-US" dirty="0" smtClean="0"/>
              <a:t>endpoint create by parent process</a:t>
            </a:r>
          </a:p>
          <a:p>
            <a:pPr lvl="1"/>
            <a:r>
              <a:rPr lang="en-US" dirty="0" smtClean="0"/>
              <a:t>To use that endpoint, use the corresponding handle</a:t>
            </a:r>
          </a:p>
        </p:txBody>
      </p:sp>
      <p:sp>
        <p:nvSpPr>
          <p:cNvPr id="4" name="Slide Number Placeholder 3"/>
          <p:cNvSpPr>
            <a:spLocks noGrp="1"/>
          </p:cNvSpPr>
          <p:nvPr>
            <p:ph type="sldNum" sz="quarter" idx="12"/>
          </p:nvPr>
        </p:nvSpPr>
        <p:spPr/>
        <p:txBody>
          <a:bodyPr/>
          <a:lstStyle/>
          <a:p>
            <a:fld id="{87034D8C-3CB4-402A-BC46-2AB14C0FE90A}" type="slidenum">
              <a:rPr lang="en-US" smtClean="0"/>
              <a:pPr/>
              <a:t>11</a:t>
            </a:fld>
            <a:endParaRPr lang="en-US"/>
          </a:p>
        </p:txBody>
      </p:sp>
      <p:sp>
        <p:nvSpPr>
          <p:cNvPr id="20" name="Oval 19"/>
          <p:cNvSpPr/>
          <p:nvPr/>
        </p:nvSpPr>
        <p:spPr bwMode="auto">
          <a:xfrm>
            <a:off x="5105400" y="2095500"/>
            <a:ext cx="342900" cy="342900"/>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tx1"/>
                </a:solidFill>
                <a:latin typeface="Calibri" pitchFamily="34" charset="0"/>
              </a:rPr>
              <a:t>0</a:t>
            </a:r>
            <a:endParaRPr kumimoji="0" lang="en-US" sz="1200" b="1" i="0" u="none" strike="noStrike" cap="none" normalizeH="0" baseline="0" dirty="0" smtClean="0">
              <a:ln>
                <a:noFill/>
              </a:ln>
              <a:solidFill>
                <a:schemeClr val="tx1"/>
              </a:solidFill>
              <a:effectLst/>
              <a:latin typeface="Calibri" pitchFamily="34" charset="0"/>
            </a:endParaRPr>
          </a:p>
        </p:txBody>
      </p:sp>
      <p:sp>
        <p:nvSpPr>
          <p:cNvPr id="23" name="Oval 22"/>
          <p:cNvSpPr/>
          <p:nvPr/>
        </p:nvSpPr>
        <p:spPr bwMode="auto">
          <a:xfrm>
            <a:off x="6400800" y="2095500"/>
            <a:ext cx="342900" cy="342900"/>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tx1"/>
                </a:solidFill>
                <a:latin typeface="Calibri" pitchFamily="34" charset="0"/>
              </a:rPr>
              <a:t>2</a:t>
            </a:r>
            <a:endParaRPr kumimoji="0" lang="en-US" sz="1200" b="1" i="0" u="none" strike="noStrike" cap="none" normalizeH="0" baseline="0" dirty="0" smtClean="0">
              <a:ln>
                <a:noFill/>
              </a:ln>
              <a:solidFill>
                <a:schemeClr val="tx1"/>
              </a:solidFill>
              <a:effectLst/>
              <a:latin typeface="Calibri" pitchFamily="34" charset="0"/>
            </a:endParaRPr>
          </a:p>
        </p:txBody>
      </p:sp>
      <p:sp>
        <p:nvSpPr>
          <p:cNvPr id="24" name="Oval 23"/>
          <p:cNvSpPr/>
          <p:nvPr/>
        </p:nvSpPr>
        <p:spPr bwMode="auto">
          <a:xfrm>
            <a:off x="7086600" y="2095500"/>
            <a:ext cx="342900" cy="342900"/>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tx1"/>
                </a:solidFill>
                <a:latin typeface="Calibri" pitchFamily="34" charset="0"/>
              </a:rPr>
              <a:t>3</a:t>
            </a:r>
            <a:endParaRPr kumimoji="0" lang="en-US" sz="1200" b="1" i="0" u="none" strike="noStrike" cap="none" normalizeH="0" baseline="0" dirty="0" smtClean="0">
              <a:ln>
                <a:noFill/>
              </a:ln>
              <a:solidFill>
                <a:schemeClr val="tx1"/>
              </a:solidFill>
              <a:effectLst/>
              <a:latin typeface="Calibri" pitchFamily="34" charset="0"/>
            </a:endParaRPr>
          </a:p>
        </p:txBody>
      </p:sp>
      <p:sp>
        <p:nvSpPr>
          <p:cNvPr id="25" name="Oval 24"/>
          <p:cNvSpPr/>
          <p:nvPr/>
        </p:nvSpPr>
        <p:spPr bwMode="auto">
          <a:xfrm>
            <a:off x="7696200" y="2095500"/>
            <a:ext cx="342900" cy="342900"/>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tx1"/>
                </a:solidFill>
                <a:latin typeface="Calibri" pitchFamily="34" charset="0"/>
              </a:rPr>
              <a:t>4</a:t>
            </a:r>
            <a:endParaRPr kumimoji="0" lang="en-US" sz="1200" b="1" i="0" u="none" strike="noStrike" cap="none" normalizeH="0" baseline="0" dirty="0" smtClean="0">
              <a:ln>
                <a:noFill/>
              </a:ln>
              <a:solidFill>
                <a:schemeClr val="tx1"/>
              </a:solidFill>
              <a:effectLst/>
              <a:latin typeface="Calibri" pitchFamily="34" charset="0"/>
            </a:endParaRPr>
          </a:p>
        </p:txBody>
      </p:sp>
      <p:cxnSp>
        <p:nvCxnSpPr>
          <p:cNvPr id="26" name="Straight Arrow Connector 25"/>
          <p:cNvCxnSpPr>
            <a:endCxn id="20" idx="0"/>
          </p:cNvCxnSpPr>
          <p:nvPr/>
        </p:nvCxnSpPr>
        <p:spPr bwMode="auto">
          <a:xfrm rot="5400000">
            <a:off x="5133975" y="1609725"/>
            <a:ext cx="628650" cy="3429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27" name="Straight Arrow Connector 26"/>
          <p:cNvCxnSpPr>
            <a:endCxn id="34" idx="0"/>
          </p:cNvCxnSpPr>
          <p:nvPr/>
        </p:nvCxnSpPr>
        <p:spPr bwMode="auto">
          <a:xfrm rot="16200000" flipH="1">
            <a:off x="5476875" y="1609725"/>
            <a:ext cx="628650" cy="3429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a:endCxn id="23" idx="0"/>
          </p:cNvCxnSpPr>
          <p:nvPr/>
        </p:nvCxnSpPr>
        <p:spPr bwMode="auto">
          <a:xfrm rot="5400000">
            <a:off x="6429376" y="1609724"/>
            <a:ext cx="628650" cy="34290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29" name="Straight Arrow Connector 28"/>
          <p:cNvCxnSpPr/>
          <p:nvPr/>
        </p:nvCxnSpPr>
        <p:spPr bwMode="auto">
          <a:xfrm rot="5400000">
            <a:off x="7724775" y="1609725"/>
            <a:ext cx="628650" cy="3429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0" name="Straight Arrow Connector 29"/>
          <p:cNvCxnSpPr>
            <a:endCxn id="24" idx="0"/>
          </p:cNvCxnSpPr>
          <p:nvPr/>
        </p:nvCxnSpPr>
        <p:spPr bwMode="auto">
          <a:xfrm rot="16200000" flipH="1">
            <a:off x="6772275" y="1609725"/>
            <a:ext cx="628650" cy="3429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31" name="Oval 30"/>
          <p:cNvSpPr/>
          <p:nvPr/>
        </p:nvSpPr>
        <p:spPr bwMode="auto">
          <a:xfrm>
            <a:off x="6743700" y="1295400"/>
            <a:ext cx="342900" cy="3429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tx1"/>
                </a:solidFill>
                <a:latin typeface="Calibri" pitchFamily="34" charset="0"/>
              </a:rPr>
              <a:t>1</a:t>
            </a:r>
            <a:endParaRPr kumimoji="0" lang="en-US" sz="1200" b="1" i="0" u="none" strike="noStrike" cap="none" normalizeH="0" baseline="0" dirty="0" smtClean="0">
              <a:ln>
                <a:noFill/>
              </a:ln>
              <a:solidFill>
                <a:schemeClr val="tx1"/>
              </a:solidFill>
              <a:effectLst/>
              <a:latin typeface="Calibri" pitchFamily="34" charset="0"/>
            </a:endParaRPr>
          </a:p>
        </p:txBody>
      </p:sp>
      <p:sp>
        <p:nvSpPr>
          <p:cNvPr id="32" name="Oval 31"/>
          <p:cNvSpPr/>
          <p:nvPr/>
        </p:nvSpPr>
        <p:spPr bwMode="auto">
          <a:xfrm>
            <a:off x="8039100" y="1295400"/>
            <a:ext cx="342900" cy="3429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tx1"/>
                </a:solidFill>
                <a:latin typeface="Calibri" pitchFamily="34" charset="0"/>
              </a:rPr>
              <a:t>2</a:t>
            </a:r>
            <a:endParaRPr kumimoji="0" lang="en-US" sz="1200" b="1" i="0" u="none" strike="noStrike" cap="none" normalizeH="0" baseline="0" dirty="0" smtClean="0">
              <a:ln>
                <a:noFill/>
              </a:ln>
              <a:solidFill>
                <a:schemeClr val="tx1"/>
              </a:solidFill>
              <a:effectLst/>
              <a:latin typeface="Calibri" pitchFamily="34" charset="0"/>
            </a:endParaRPr>
          </a:p>
        </p:txBody>
      </p:sp>
      <p:sp>
        <p:nvSpPr>
          <p:cNvPr id="33" name="Oval 32"/>
          <p:cNvSpPr/>
          <p:nvPr/>
        </p:nvSpPr>
        <p:spPr bwMode="auto">
          <a:xfrm>
            <a:off x="5448300" y="1295400"/>
            <a:ext cx="342900" cy="3429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Calibri" pitchFamily="34" charset="0"/>
              </a:rPr>
              <a:t>0</a:t>
            </a:r>
          </a:p>
        </p:txBody>
      </p:sp>
      <p:sp>
        <p:nvSpPr>
          <p:cNvPr id="34" name="Oval 33"/>
          <p:cNvSpPr/>
          <p:nvPr/>
        </p:nvSpPr>
        <p:spPr bwMode="auto">
          <a:xfrm>
            <a:off x="5791200" y="2095500"/>
            <a:ext cx="342900" cy="342900"/>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tx1"/>
                </a:solidFill>
                <a:latin typeface="Calibri" pitchFamily="34" charset="0"/>
              </a:rPr>
              <a:t>1</a:t>
            </a:r>
            <a:endParaRPr kumimoji="0" lang="en-US" sz="1200" b="1" i="0" u="none" strike="noStrike" cap="none" normalizeH="0" baseline="0" dirty="0" smtClean="0">
              <a:ln>
                <a:noFill/>
              </a:ln>
              <a:solidFill>
                <a:schemeClr val="tx1"/>
              </a:solidFill>
              <a:effectLst/>
              <a:latin typeface="Calibri" pitchFamily="34" charset="0"/>
            </a:endParaRPr>
          </a:p>
        </p:txBody>
      </p:sp>
    </p:spTree>
    <p:extLst>
      <p:ext uri="{BB962C8B-B14F-4D97-AF65-F5344CB8AC3E}">
        <p14:creationId xmlns:p14="http://schemas.microsoft.com/office/powerpoint/2010/main" val="292862662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Collectives and Endpoints</a:t>
            </a:r>
            <a:endParaRPr lang="en-US" dirty="0"/>
          </a:p>
        </p:txBody>
      </p:sp>
      <p:sp>
        <p:nvSpPr>
          <p:cNvPr id="3" name="Content Placeholder 2"/>
          <p:cNvSpPr>
            <a:spLocks noGrp="1"/>
          </p:cNvSpPr>
          <p:nvPr>
            <p:ph idx="1"/>
          </p:nvPr>
        </p:nvSpPr>
        <p:spPr/>
        <p:txBody>
          <a:bodyPr>
            <a:normAutofit lnSpcReduction="10000"/>
          </a:bodyPr>
          <a:lstStyle/>
          <a:p>
            <a:r>
              <a:rPr lang="en-US" dirty="0"/>
              <a:t>Endpoints have exactly </a:t>
            </a:r>
            <a:r>
              <a:rPr lang="en-US" dirty="0" smtClean="0"/>
              <a:t>the</a:t>
            </a:r>
            <a:br>
              <a:rPr lang="en-US" dirty="0" smtClean="0"/>
            </a:br>
            <a:r>
              <a:rPr lang="en-US" dirty="0" smtClean="0"/>
              <a:t>same </a:t>
            </a:r>
            <a:r>
              <a:rPr lang="en-US" dirty="0"/>
              <a:t>semantics as MPI </a:t>
            </a:r>
            <a:r>
              <a:rPr lang="en-US" dirty="0" smtClean="0"/>
              <a:t>processes</a:t>
            </a:r>
          </a:p>
          <a:p>
            <a:pPr lvl="1"/>
            <a:endParaRPr lang="en-US" dirty="0" smtClean="0"/>
          </a:p>
          <a:p>
            <a:r>
              <a:rPr lang="en-US" dirty="0" smtClean="0"/>
              <a:t>Collective routines must be called</a:t>
            </a:r>
            <a:br>
              <a:rPr lang="en-US" dirty="0" smtClean="0"/>
            </a:br>
            <a:r>
              <a:rPr lang="en-US" dirty="0" smtClean="0"/>
              <a:t>by all ranks in the communicator concurrently</a:t>
            </a:r>
          </a:p>
          <a:p>
            <a:pPr lvl="1"/>
            <a:r>
              <a:rPr lang="en-US" dirty="0" smtClean="0"/>
              <a:t>MPI_THREAD_MULTIPLE required for collectives to be used with endpoints</a:t>
            </a:r>
          </a:p>
          <a:p>
            <a:pPr lvl="1"/>
            <a:endParaRPr lang="en-US" dirty="0"/>
          </a:p>
          <a:p>
            <a:r>
              <a:rPr lang="en-US" dirty="0" smtClean="0"/>
              <a:t>Exception: Freeing the communicator</a:t>
            </a:r>
          </a:p>
          <a:p>
            <a:pPr lvl="1"/>
            <a:r>
              <a:rPr lang="en-US" dirty="0" smtClean="0"/>
              <a:t>Want to avoid requiring MPI_THREAD_MULTIPLE</a:t>
            </a:r>
          </a:p>
          <a:p>
            <a:pPr lvl="1"/>
            <a:r>
              <a:rPr lang="en-US" dirty="0" smtClean="0"/>
              <a:t>Allow usages where endpoints are used with </a:t>
            </a:r>
            <a:r>
              <a:rPr lang="en-US" dirty="0" smtClean="0"/>
              <a:t>MPI_THREAD_FUNNELED</a:t>
            </a:r>
            <a:endParaRPr lang="en-US" dirty="0" smtClean="0"/>
          </a:p>
          <a:p>
            <a:pPr lvl="1"/>
            <a:r>
              <a:rPr lang="en-US" dirty="0" smtClean="0"/>
              <a:t>The implementation must allow a single thread to free the communicator by calling MPI_COMM_FREE once per endpoint</a:t>
            </a:r>
          </a:p>
        </p:txBody>
      </p:sp>
      <p:sp>
        <p:nvSpPr>
          <p:cNvPr id="4" name="Slide Number Placeholder 3"/>
          <p:cNvSpPr>
            <a:spLocks noGrp="1"/>
          </p:cNvSpPr>
          <p:nvPr>
            <p:ph type="sldNum" sz="quarter" idx="12"/>
          </p:nvPr>
        </p:nvSpPr>
        <p:spPr/>
        <p:txBody>
          <a:bodyPr/>
          <a:lstStyle/>
          <a:p>
            <a:fld id="{87034D8C-3CB4-402A-BC46-2AB14C0FE90A}" type="slidenum">
              <a:rPr lang="en-US" smtClean="0"/>
              <a:pPr/>
              <a:t>12</a:t>
            </a:fld>
            <a:endParaRPr lang="en-US"/>
          </a:p>
        </p:txBody>
      </p:sp>
      <p:sp>
        <p:nvSpPr>
          <p:cNvPr id="20" name="Oval 19"/>
          <p:cNvSpPr/>
          <p:nvPr/>
        </p:nvSpPr>
        <p:spPr bwMode="auto">
          <a:xfrm>
            <a:off x="5334000" y="2171700"/>
            <a:ext cx="342900" cy="342900"/>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tx1"/>
                </a:solidFill>
                <a:latin typeface="Calibri" pitchFamily="34" charset="0"/>
              </a:rPr>
              <a:t>0</a:t>
            </a:r>
            <a:endParaRPr kumimoji="0" lang="en-US" sz="1200" b="1" i="0" u="none" strike="noStrike" cap="none" normalizeH="0" baseline="0" dirty="0" smtClean="0">
              <a:ln>
                <a:noFill/>
              </a:ln>
              <a:solidFill>
                <a:schemeClr val="tx1"/>
              </a:solidFill>
              <a:effectLst/>
              <a:latin typeface="Calibri" pitchFamily="34" charset="0"/>
            </a:endParaRPr>
          </a:p>
        </p:txBody>
      </p:sp>
      <p:sp>
        <p:nvSpPr>
          <p:cNvPr id="23" name="Oval 22"/>
          <p:cNvSpPr/>
          <p:nvPr/>
        </p:nvSpPr>
        <p:spPr bwMode="auto">
          <a:xfrm>
            <a:off x="6629400" y="2171700"/>
            <a:ext cx="342900" cy="342900"/>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tx1"/>
                </a:solidFill>
                <a:latin typeface="Calibri" pitchFamily="34" charset="0"/>
              </a:rPr>
              <a:t>2</a:t>
            </a:r>
            <a:endParaRPr kumimoji="0" lang="en-US" sz="1200" b="1" i="0" u="none" strike="noStrike" cap="none" normalizeH="0" baseline="0" dirty="0" smtClean="0">
              <a:ln>
                <a:noFill/>
              </a:ln>
              <a:solidFill>
                <a:schemeClr val="tx1"/>
              </a:solidFill>
              <a:effectLst/>
              <a:latin typeface="Calibri" pitchFamily="34" charset="0"/>
            </a:endParaRPr>
          </a:p>
        </p:txBody>
      </p:sp>
      <p:sp>
        <p:nvSpPr>
          <p:cNvPr id="24" name="Oval 23"/>
          <p:cNvSpPr/>
          <p:nvPr/>
        </p:nvSpPr>
        <p:spPr bwMode="auto">
          <a:xfrm>
            <a:off x="7315200" y="2171700"/>
            <a:ext cx="342900" cy="342900"/>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tx1"/>
                </a:solidFill>
                <a:latin typeface="Calibri" pitchFamily="34" charset="0"/>
              </a:rPr>
              <a:t>3</a:t>
            </a:r>
            <a:endParaRPr kumimoji="0" lang="en-US" sz="1200" b="1" i="0" u="none" strike="noStrike" cap="none" normalizeH="0" baseline="0" dirty="0" smtClean="0">
              <a:ln>
                <a:noFill/>
              </a:ln>
              <a:solidFill>
                <a:schemeClr val="tx1"/>
              </a:solidFill>
              <a:effectLst/>
              <a:latin typeface="Calibri" pitchFamily="34" charset="0"/>
            </a:endParaRPr>
          </a:p>
        </p:txBody>
      </p:sp>
      <p:sp>
        <p:nvSpPr>
          <p:cNvPr id="25" name="Oval 24"/>
          <p:cNvSpPr/>
          <p:nvPr/>
        </p:nvSpPr>
        <p:spPr bwMode="auto">
          <a:xfrm>
            <a:off x="7924800" y="2171700"/>
            <a:ext cx="342900" cy="342900"/>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tx1"/>
                </a:solidFill>
                <a:latin typeface="Calibri" pitchFamily="34" charset="0"/>
              </a:rPr>
              <a:t>4</a:t>
            </a:r>
            <a:endParaRPr kumimoji="0" lang="en-US" sz="1200" b="1" i="0" u="none" strike="noStrike" cap="none" normalizeH="0" baseline="0" dirty="0" smtClean="0">
              <a:ln>
                <a:noFill/>
              </a:ln>
              <a:solidFill>
                <a:schemeClr val="tx1"/>
              </a:solidFill>
              <a:effectLst/>
              <a:latin typeface="Calibri" pitchFamily="34" charset="0"/>
            </a:endParaRPr>
          </a:p>
        </p:txBody>
      </p:sp>
      <p:cxnSp>
        <p:nvCxnSpPr>
          <p:cNvPr id="26" name="Straight Arrow Connector 25"/>
          <p:cNvCxnSpPr>
            <a:endCxn id="20" idx="0"/>
          </p:cNvCxnSpPr>
          <p:nvPr/>
        </p:nvCxnSpPr>
        <p:spPr bwMode="auto">
          <a:xfrm rot="5400000">
            <a:off x="5362575" y="1685925"/>
            <a:ext cx="628650" cy="3429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27" name="Straight Arrow Connector 26"/>
          <p:cNvCxnSpPr>
            <a:endCxn id="34" idx="0"/>
          </p:cNvCxnSpPr>
          <p:nvPr/>
        </p:nvCxnSpPr>
        <p:spPr bwMode="auto">
          <a:xfrm rot="16200000" flipH="1">
            <a:off x="5705475" y="1685925"/>
            <a:ext cx="628650" cy="3429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a:endCxn id="23" idx="0"/>
          </p:cNvCxnSpPr>
          <p:nvPr/>
        </p:nvCxnSpPr>
        <p:spPr bwMode="auto">
          <a:xfrm rot="5400000">
            <a:off x="6657976" y="1685924"/>
            <a:ext cx="628650" cy="34290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29" name="Straight Arrow Connector 28"/>
          <p:cNvCxnSpPr/>
          <p:nvPr/>
        </p:nvCxnSpPr>
        <p:spPr bwMode="auto">
          <a:xfrm rot="5400000">
            <a:off x="7953375" y="1685925"/>
            <a:ext cx="628650" cy="3429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0" name="Straight Arrow Connector 29"/>
          <p:cNvCxnSpPr>
            <a:endCxn id="24" idx="0"/>
          </p:cNvCxnSpPr>
          <p:nvPr/>
        </p:nvCxnSpPr>
        <p:spPr bwMode="auto">
          <a:xfrm rot="16200000" flipH="1">
            <a:off x="7000875" y="1685925"/>
            <a:ext cx="628650" cy="3429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31" name="Oval 30"/>
          <p:cNvSpPr/>
          <p:nvPr/>
        </p:nvSpPr>
        <p:spPr bwMode="auto">
          <a:xfrm>
            <a:off x="6972300" y="1371600"/>
            <a:ext cx="342900" cy="3429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tx1"/>
                </a:solidFill>
                <a:latin typeface="Calibri" pitchFamily="34" charset="0"/>
              </a:rPr>
              <a:t>1</a:t>
            </a:r>
            <a:endParaRPr kumimoji="0" lang="en-US" sz="1200" b="1" i="0" u="none" strike="noStrike" cap="none" normalizeH="0" baseline="0" dirty="0" smtClean="0">
              <a:ln>
                <a:noFill/>
              </a:ln>
              <a:solidFill>
                <a:schemeClr val="tx1"/>
              </a:solidFill>
              <a:effectLst/>
              <a:latin typeface="Calibri" pitchFamily="34" charset="0"/>
            </a:endParaRPr>
          </a:p>
        </p:txBody>
      </p:sp>
      <p:sp>
        <p:nvSpPr>
          <p:cNvPr id="32" name="Oval 31"/>
          <p:cNvSpPr/>
          <p:nvPr/>
        </p:nvSpPr>
        <p:spPr bwMode="auto">
          <a:xfrm>
            <a:off x="8267700" y="1371600"/>
            <a:ext cx="342900" cy="3429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tx1"/>
                </a:solidFill>
                <a:latin typeface="Calibri" pitchFamily="34" charset="0"/>
              </a:rPr>
              <a:t>2</a:t>
            </a:r>
            <a:endParaRPr kumimoji="0" lang="en-US" sz="1200" b="1" i="0" u="none" strike="noStrike" cap="none" normalizeH="0" baseline="0" dirty="0" smtClean="0">
              <a:ln>
                <a:noFill/>
              </a:ln>
              <a:solidFill>
                <a:schemeClr val="tx1"/>
              </a:solidFill>
              <a:effectLst/>
              <a:latin typeface="Calibri" pitchFamily="34" charset="0"/>
            </a:endParaRPr>
          </a:p>
        </p:txBody>
      </p:sp>
      <p:sp>
        <p:nvSpPr>
          <p:cNvPr id="33" name="Oval 32"/>
          <p:cNvSpPr/>
          <p:nvPr/>
        </p:nvSpPr>
        <p:spPr bwMode="auto">
          <a:xfrm>
            <a:off x="5676900" y="1371600"/>
            <a:ext cx="342900" cy="3429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Calibri" pitchFamily="34" charset="0"/>
              </a:rPr>
              <a:t>0</a:t>
            </a:r>
          </a:p>
        </p:txBody>
      </p:sp>
      <p:sp>
        <p:nvSpPr>
          <p:cNvPr id="34" name="Oval 33"/>
          <p:cNvSpPr/>
          <p:nvPr/>
        </p:nvSpPr>
        <p:spPr bwMode="auto">
          <a:xfrm>
            <a:off x="6019800" y="2171700"/>
            <a:ext cx="342900" cy="342900"/>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tx1"/>
                </a:solidFill>
                <a:latin typeface="Calibri" pitchFamily="34" charset="0"/>
              </a:rPr>
              <a:t>1</a:t>
            </a:r>
            <a:endParaRPr kumimoji="0" lang="en-US" sz="1200" b="1" i="0" u="none" strike="noStrike" cap="none" normalizeH="0" baseline="0" dirty="0" smtClean="0">
              <a:ln>
                <a:noFill/>
              </a:ln>
              <a:solidFill>
                <a:schemeClr val="tx1"/>
              </a:solidFill>
              <a:effectLst/>
              <a:latin typeface="Calibri" pitchFamily="34" charset="0"/>
            </a:endParaRPr>
          </a:p>
        </p:txBody>
      </p:sp>
    </p:spTree>
    <p:extLst>
      <p:ext uri="{BB962C8B-B14F-4D97-AF65-F5344CB8AC3E}">
        <p14:creationId xmlns:p14="http://schemas.microsoft.com/office/powerpoint/2010/main" val="136473612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Models are Many…</a:t>
            </a:r>
            <a:endParaRPr lang="en-US" dirty="0"/>
          </a:p>
        </p:txBody>
      </p:sp>
      <p:sp>
        <p:nvSpPr>
          <p:cNvPr id="3" name="Content Placeholder 2"/>
          <p:cNvSpPr>
            <a:spLocks noGrp="1"/>
          </p:cNvSpPr>
          <p:nvPr>
            <p:ph idx="1"/>
          </p:nvPr>
        </p:nvSpPr>
        <p:spPr/>
        <p:txBody>
          <a:bodyPr>
            <a:normAutofit lnSpcReduction="10000"/>
          </a:bodyPr>
          <a:lstStyle/>
          <a:p>
            <a:r>
              <a:rPr lang="en-US" dirty="0" smtClean="0"/>
              <a:t>Intranode parallel programming with MPI</a:t>
            </a:r>
          </a:p>
          <a:p>
            <a:pPr lvl="1"/>
            <a:r>
              <a:rPr lang="en-US" dirty="0" smtClean="0"/>
              <a:t>Spawn endpoints off MPI_COMM_SELF</a:t>
            </a:r>
          </a:p>
          <a:p>
            <a:pPr lvl="1"/>
            <a:endParaRPr lang="en-US" dirty="0"/>
          </a:p>
          <a:p>
            <a:r>
              <a:rPr lang="en-US" dirty="0" smtClean="0"/>
              <a:t>Allow true thread multiple, with each thread addressable</a:t>
            </a:r>
          </a:p>
          <a:p>
            <a:pPr lvl="1"/>
            <a:r>
              <a:rPr lang="en-US" dirty="0" smtClean="0"/>
              <a:t>Spawn endpoints off MPI_COMM_WORLD</a:t>
            </a:r>
          </a:p>
          <a:p>
            <a:pPr marL="0" indent="0">
              <a:buNone/>
            </a:pPr>
            <a:endParaRPr lang="en-US" dirty="0"/>
          </a:p>
          <a:p>
            <a:r>
              <a:rPr lang="en-US" dirty="0" smtClean="0"/>
              <a:t>Obtain better performance</a:t>
            </a:r>
          </a:p>
          <a:p>
            <a:pPr lvl="1"/>
            <a:r>
              <a:rPr lang="en-US" dirty="0" smtClean="0"/>
              <a:t>Partition threads into groups and assign a rank to each group</a:t>
            </a:r>
          </a:p>
          <a:p>
            <a:pPr lvl="1"/>
            <a:r>
              <a:rPr lang="en-US" dirty="0" smtClean="0"/>
              <a:t>Performance benefits without partitioning shared memory programming model</a:t>
            </a:r>
          </a:p>
          <a:p>
            <a:pPr lvl="1"/>
            <a:endParaRPr lang="en-US" dirty="0"/>
          </a:p>
          <a:p>
            <a:r>
              <a:rPr lang="en-US" dirty="0" smtClean="0"/>
              <a:t>Interoperability</a:t>
            </a:r>
          </a:p>
          <a:p>
            <a:pPr lvl="1"/>
            <a:r>
              <a:rPr lang="en-US" dirty="0" smtClean="0"/>
              <a:t>Examples: </a:t>
            </a:r>
            <a:r>
              <a:rPr lang="en-US" dirty="0" err="1" smtClean="0"/>
              <a:t>OpenMP</a:t>
            </a:r>
            <a:r>
              <a:rPr lang="en-US" dirty="0" smtClean="0"/>
              <a:t> and UPC</a:t>
            </a:r>
            <a:endParaRPr lang="en-US" dirty="0"/>
          </a:p>
        </p:txBody>
      </p:sp>
      <p:sp>
        <p:nvSpPr>
          <p:cNvPr id="4" name="Slide Number Placeholder 3"/>
          <p:cNvSpPr>
            <a:spLocks noGrp="1"/>
          </p:cNvSpPr>
          <p:nvPr>
            <p:ph type="sldNum" sz="quarter" idx="12"/>
          </p:nvPr>
        </p:nvSpPr>
        <p:spPr/>
        <p:txBody>
          <a:bodyPr/>
          <a:lstStyle/>
          <a:p>
            <a:fld id="{87034D8C-3CB4-402A-BC46-2AB14C0FE90A}" type="slidenum">
              <a:rPr lang="en-US" smtClean="0"/>
              <a:pPr/>
              <a:t>13</a:t>
            </a:fld>
            <a:endParaRPr lang="en-US"/>
          </a:p>
        </p:txBody>
      </p:sp>
    </p:spTree>
    <p:extLst>
      <p:ext uri="{BB962C8B-B14F-4D97-AF65-F5344CB8AC3E}">
        <p14:creationId xmlns:p14="http://schemas.microsoft.com/office/powerpoint/2010/main" val="407128985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 </a:t>
            </a:r>
            <a:r>
              <a:rPr lang="en-US" dirty="0" err="1" smtClean="0"/>
              <a:t>OpenMP</a:t>
            </a:r>
            <a:r>
              <a:rPr lang="en-US" dirty="0" smtClean="0"/>
              <a:t> Threads in MPI Collectives</a:t>
            </a:r>
            <a:endParaRPr lang="en-US" dirty="0"/>
          </a:p>
        </p:txBody>
      </p:sp>
      <p:sp>
        <p:nvSpPr>
          <p:cNvPr id="3" name="Content Placeholder 2"/>
          <p:cNvSpPr>
            <a:spLocks noGrp="1"/>
          </p:cNvSpPr>
          <p:nvPr>
            <p:ph idx="1"/>
          </p:nvPr>
        </p:nvSpPr>
        <p:spPr>
          <a:xfrm>
            <a:off x="457200" y="1295400"/>
            <a:ext cx="2743200" cy="4830763"/>
          </a:xfrm>
        </p:spPr>
        <p:txBody>
          <a:bodyPr/>
          <a:lstStyle/>
          <a:p>
            <a:r>
              <a:rPr lang="en-US" dirty="0" smtClean="0"/>
              <a:t>Hybrid </a:t>
            </a:r>
            <a:r>
              <a:rPr lang="en-US" dirty="0" err="1" smtClean="0"/>
              <a:t>MPI+OpenMP</a:t>
            </a:r>
            <a:r>
              <a:rPr lang="en-US" dirty="0" smtClean="0"/>
              <a:t> code</a:t>
            </a:r>
          </a:p>
          <a:p>
            <a:endParaRPr lang="en-US" dirty="0" smtClean="0"/>
          </a:p>
          <a:p>
            <a:r>
              <a:rPr lang="en-US" dirty="0" smtClean="0"/>
              <a:t>Endpoints are used to enable </a:t>
            </a:r>
            <a:r>
              <a:rPr lang="en-US" dirty="0" err="1" smtClean="0"/>
              <a:t>OpenMP</a:t>
            </a:r>
            <a:r>
              <a:rPr lang="en-US" dirty="0" smtClean="0"/>
              <a:t> threads to fully utilize MPI</a:t>
            </a:r>
            <a:endParaRPr lang="en-US" dirty="0"/>
          </a:p>
        </p:txBody>
      </p:sp>
      <p:sp>
        <p:nvSpPr>
          <p:cNvPr id="4" name="Slide Number Placeholder 3"/>
          <p:cNvSpPr>
            <a:spLocks noGrp="1"/>
          </p:cNvSpPr>
          <p:nvPr>
            <p:ph type="sldNum" sz="quarter" idx="12"/>
          </p:nvPr>
        </p:nvSpPr>
        <p:spPr/>
        <p:txBody>
          <a:bodyPr/>
          <a:lstStyle/>
          <a:p>
            <a:fld id="{87034D8C-3CB4-402A-BC46-2AB14C0FE90A}" type="slidenum">
              <a:rPr lang="en-US" smtClean="0"/>
              <a:pPr/>
              <a:t>14</a:t>
            </a:fld>
            <a:endParaRPr lang="en-US"/>
          </a:p>
        </p:txBody>
      </p:sp>
      <p:pic>
        <p:nvPicPr>
          <p:cNvPr id="6" name="Picture 5"/>
          <p:cNvPicPr>
            <a:picLocks noChangeAspect="1"/>
          </p:cNvPicPr>
          <p:nvPr/>
        </p:nvPicPr>
        <p:blipFill>
          <a:blip r:embed="rId2"/>
          <a:stretch>
            <a:fillRect/>
          </a:stretch>
        </p:blipFill>
        <p:spPr>
          <a:xfrm>
            <a:off x="3505200" y="1219200"/>
            <a:ext cx="5228839" cy="4995409"/>
          </a:xfrm>
          <a:prstGeom prst="rect">
            <a:avLst/>
          </a:prstGeom>
          <a:solidFill>
            <a:schemeClr val="bg1"/>
          </a:solidFill>
          <a:ln>
            <a:solidFill>
              <a:schemeClr val="tx1"/>
            </a:solidFill>
          </a:ln>
          <a:effectLst>
            <a:outerShdw blurRad="50800" dist="38100" dir="2700000" algn="tl" rotWithShape="0">
              <a:srgbClr val="000000">
                <a:alpha val="43000"/>
              </a:srgbClr>
            </a:outerShdw>
          </a:effectLst>
        </p:spPr>
      </p:pic>
      <p:sp>
        <p:nvSpPr>
          <p:cNvPr id="5" name="Rectangle 4"/>
          <p:cNvSpPr/>
          <p:nvPr/>
        </p:nvSpPr>
        <p:spPr bwMode="auto">
          <a:xfrm>
            <a:off x="4191000" y="4572000"/>
            <a:ext cx="4495800" cy="18796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Tree>
    <p:extLst>
      <p:ext uri="{BB962C8B-B14F-4D97-AF65-F5344CB8AC3E}">
        <p14:creationId xmlns:p14="http://schemas.microsoft.com/office/powerpoint/2010/main" val="59485300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 UPC+MPI Interoperability: User Code</a:t>
            </a:r>
            <a:endParaRPr lang="en-US" sz="2000" dirty="0">
              <a:solidFill>
                <a:schemeClr val="tx1"/>
              </a:solidFill>
            </a:endParaRPr>
          </a:p>
        </p:txBody>
      </p:sp>
      <p:sp>
        <p:nvSpPr>
          <p:cNvPr id="3" name="Content Placeholder 2"/>
          <p:cNvSpPr>
            <a:spLocks noGrp="1"/>
          </p:cNvSpPr>
          <p:nvPr>
            <p:ph idx="1"/>
          </p:nvPr>
        </p:nvSpPr>
        <p:spPr>
          <a:xfrm>
            <a:off x="457200" y="3886200"/>
            <a:ext cx="8229600" cy="2239963"/>
          </a:xfrm>
        </p:spPr>
        <p:txBody>
          <a:bodyPr>
            <a:normAutofit lnSpcReduction="10000"/>
          </a:bodyPr>
          <a:lstStyle/>
          <a:p>
            <a:r>
              <a:rPr lang="en-US" dirty="0" smtClean="0"/>
              <a:t>UPC runtime may be using threads within the node</a:t>
            </a:r>
          </a:p>
          <a:p>
            <a:r>
              <a:rPr lang="en-US" dirty="0" smtClean="0"/>
              <a:t>UPC compiler substitutes its own world communicator for MPI_COMM_WORLD</a:t>
            </a:r>
          </a:p>
          <a:p>
            <a:pPr lvl="1"/>
            <a:r>
              <a:rPr lang="en-US" dirty="0" smtClean="0"/>
              <a:t>Can use the PMPI interface, if needed</a:t>
            </a:r>
          </a:p>
          <a:p>
            <a:r>
              <a:rPr lang="en-US" dirty="0" smtClean="0"/>
              <a:t>Compiler generates MPI calls needed to give a rank to each UPC thread</a:t>
            </a:r>
            <a:endParaRPr lang="en-US" dirty="0"/>
          </a:p>
        </p:txBody>
      </p:sp>
      <p:sp>
        <p:nvSpPr>
          <p:cNvPr id="4" name="Slide Number Placeholder 3"/>
          <p:cNvSpPr>
            <a:spLocks noGrp="1"/>
          </p:cNvSpPr>
          <p:nvPr>
            <p:ph type="sldNum" sz="quarter" idx="12"/>
          </p:nvPr>
        </p:nvSpPr>
        <p:spPr/>
        <p:txBody>
          <a:bodyPr/>
          <a:lstStyle/>
          <a:p>
            <a:fld id="{87034D8C-3CB4-402A-BC46-2AB14C0FE90A}" type="slidenum">
              <a:rPr lang="en-US" smtClean="0"/>
              <a:pPr/>
              <a:t>15</a:t>
            </a:fld>
            <a:endParaRPr lang="en-US"/>
          </a:p>
        </p:txBody>
      </p:sp>
      <p:pic>
        <p:nvPicPr>
          <p:cNvPr id="5" name="Picture 4"/>
          <p:cNvPicPr>
            <a:picLocks noChangeAspect="1"/>
          </p:cNvPicPr>
          <p:nvPr/>
        </p:nvPicPr>
        <p:blipFill>
          <a:blip r:embed="rId2"/>
          <a:stretch>
            <a:fillRect/>
          </a:stretch>
        </p:blipFill>
        <p:spPr>
          <a:xfrm>
            <a:off x="1905000" y="1371600"/>
            <a:ext cx="5326144" cy="2286000"/>
          </a:xfrm>
          <a:prstGeom prst="rect">
            <a:avLst/>
          </a:prstGeom>
          <a:solidFill>
            <a:schemeClr val="bg1"/>
          </a:solidFill>
          <a:ln>
            <a:solidFill>
              <a:schemeClr val="tx1"/>
            </a:solidFill>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5238059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 UPC+MPI Interoperability: Generated Code</a:t>
            </a:r>
            <a:endParaRPr lang="en-US" sz="2000" dirty="0">
              <a:solidFill>
                <a:schemeClr val="tx1"/>
              </a:solidFill>
            </a:endParaRPr>
          </a:p>
        </p:txBody>
      </p:sp>
      <p:sp>
        <p:nvSpPr>
          <p:cNvPr id="4" name="Slide Number Placeholder 3"/>
          <p:cNvSpPr>
            <a:spLocks noGrp="1"/>
          </p:cNvSpPr>
          <p:nvPr>
            <p:ph type="sldNum" sz="quarter" idx="12"/>
          </p:nvPr>
        </p:nvSpPr>
        <p:spPr/>
        <p:txBody>
          <a:bodyPr/>
          <a:lstStyle/>
          <a:p>
            <a:fld id="{87034D8C-3CB4-402A-BC46-2AB14C0FE90A}" type="slidenum">
              <a:rPr lang="en-US" smtClean="0"/>
              <a:pPr/>
              <a:t>16</a:t>
            </a:fld>
            <a:endParaRPr lang="en-US"/>
          </a:p>
        </p:txBody>
      </p:sp>
      <p:pic>
        <p:nvPicPr>
          <p:cNvPr id="6" name="Picture 5"/>
          <p:cNvPicPr>
            <a:picLocks noChangeAspect="1"/>
          </p:cNvPicPr>
          <p:nvPr/>
        </p:nvPicPr>
        <p:blipFill>
          <a:blip r:embed="rId2"/>
          <a:stretch>
            <a:fillRect/>
          </a:stretch>
        </p:blipFill>
        <p:spPr>
          <a:xfrm>
            <a:off x="1219199" y="1295400"/>
            <a:ext cx="6711011" cy="4648200"/>
          </a:xfrm>
          <a:prstGeom prst="rect">
            <a:avLst/>
          </a:prstGeom>
          <a:solidFill>
            <a:schemeClr val="bg1"/>
          </a:solidFill>
          <a:ln>
            <a:solidFill>
              <a:schemeClr val="tx1"/>
            </a:solidFill>
          </a:ln>
          <a:effectLst>
            <a:outerShdw blurRad="50800" dist="38100" dir="2700000" algn="tl" rotWithShape="0">
              <a:srgbClr val="000000">
                <a:alpha val="43000"/>
              </a:srgbClr>
            </a:outerShdw>
          </a:effectLst>
        </p:spPr>
      </p:pic>
      <p:sp>
        <p:nvSpPr>
          <p:cNvPr id="5" name="Rectangle 4"/>
          <p:cNvSpPr/>
          <p:nvPr/>
        </p:nvSpPr>
        <p:spPr bwMode="auto">
          <a:xfrm>
            <a:off x="1676400" y="5069840"/>
            <a:ext cx="4495800" cy="18796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Tree>
    <p:extLst>
      <p:ext uri="{BB962C8B-B14F-4D97-AF65-F5344CB8AC3E}">
        <p14:creationId xmlns:p14="http://schemas.microsoft.com/office/powerpoint/2010/main" val="322550004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48"/>
          <p:cNvSpPr/>
          <p:nvPr/>
        </p:nvSpPr>
        <p:spPr bwMode="auto">
          <a:xfrm>
            <a:off x="4114800" y="1219200"/>
            <a:ext cx="1828800" cy="2590800"/>
          </a:xfrm>
          <a:prstGeom prst="roundRect">
            <a:avLst/>
          </a:prstGeom>
          <a:solidFill>
            <a:schemeClr val="tx2">
              <a:lumMod val="20000"/>
              <a:lumOff val="80000"/>
            </a:schemeClr>
          </a:solid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Calibri" pitchFamily="34" charset="0"/>
            </a:endParaRPr>
          </a:p>
        </p:txBody>
      </p:sp>
      <p:sp>
        <p:nvSpPr>
          <p:cNvPr id="50" name="Rounded Rectangle 49"/>
          <p:cNvSpPr/>
          <p:nvPr/>
        </p:nvSpPr>
        <p:spPr bwMode="auto">
          <a:xfrm>
            <a:off x="2209800" y="1219200"/>
            <a:ext cx="1828800" cy="2590800"/>
          </a:xfrm>
          <a:prstGeom prst="roundRect">
            <a:avLst/>
          </a:prstGeom>
          <a:solidFill>
            <a:schemeClr val="tx2">
              <a:lumMod val="20000"/>
              <a:lumOff val="80000"/>
            </a:schemeClr>
          </a:solid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Calibri" pitchFamily="34" charset="0"/>
            </a:endParaRPr>
          </a:p>
        </p:txBody>
      </p:sp>
      <p:sp>
        <p:nvSpPr>
          <p:cNvPr id="48" name="Rounded Rectangle 47"/>
          <p:cNvSpPr/>
          <p:nvPr/>
        </p:nvSpPr>
        <p:spPr bwMode="auto">
          <a:xfrm>
            <a:off x="6019800" y="1219200"/>
            <a:ext cx="1828800" cy="2590800"/>
          </a:xfrm>
          <a:prstGeom prst="roundRect">
            <a:avLst/>
          </a:prstGeom>
          <a:solidFill>
            <a:schemeClr val="tx2">
              <a:lumMod val="20000"/>
              <a:lumOff val="80000"/>
            </a:schemeClr>
          </a:solid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Calibri" pitchFamily="34" charset="0"/>
            </a:endParaRPr>
          </a:p>
        </p:txBody>
      </p:sp>
      <p:sp>
        <p:nvSpPr>
          <p:cNvPr id="2" name="Title 1"/>
          <p:cNvSpPr>
            <a:spLocks noGrp="1"/>
          </p:cNvSpPr>
          <p:nvPr>
            <p:ph type="title"/>
          </p:nvPr>
        </p:nvSpPr>
        <p:spPr/>
        <p:txBody>
          <a:bodyPr/>
          <a:lstStyle/>
          <a:p>
            <a:r>
              <a:rPr lang="en-US" dirty="0" smtClean="0"/>
              <a:t>Flexible Computation Mapping</a:t>
            </a:r>
            <a:endParaRPr lang="en-US" dirty="0"/>
          </a:p>
        </p:txBody>
      </p:sp>
      <p:sp>
        <p:nvSpPr>
          <p:cNvPr id="3" name="Content Placeholder 2"/>
          <p:cNvSpPr>
            <a:spLocks noGrp="1"/>
          </p:cNvSpPr>
          <p:nvPr>
            <p:ph idx="1"/>
          </p:nvPr>
        </p:nvSpPr>
        <p:spPr>
          <a:xfrm>
            <a:off x="457200" y="4038600"/>
            <a:ext cx="8229600" cy="2087563"/>
          </a:xfrm>
        </p:spPr>
        <p:txBody>
          <a:bodyPr>
            <a:normAutofit/>
          </a:bodyPr>
          <a:lstStyle/>
          <a:p>
            <a:r>
              <a:rPr lang="en-US" dirty="0" smtClean="0"/>
              <a:t>Ranks correspond to work units, e.g., mesh tiles</a:t>
            </a:r>
          </a:p>
          <a:p>
            <a:r>
              <a:rPr lang="en-US" dirty="0" smtClean="0"/>
              <a:t>Data exchange between work units maps to communication between ranks</a:t>
            </a:r>
          </a:p>
          <a:p>
            <a:r>
              <a:rPr lang="en-US" dirty="0" smtClean="0"/>
              <a:t>Periodic load balancing redistributes work (i.e. ranks)</a:t>
            </a:r>
          </a:p>
          <a:p>
            <a:pPr lvl="1"/>
            <a:r>
              <a:rPr lang="en-US" dirty="0" smtClean="0"/>
              <a:t>Communication is preserved, because it follows the ranks</a:t>
            </a:r>
            <a:endParaRPr lang="en-US" dirty="0"/>
          </a:p>
        </p:txBody>
      </p:sp>
      <p:sp>
        <p:nvSpPr>
          <p:cNvPr id="4" name="Slide Number Placeholder 3"/>
          <p:cNvSpPr>
            <a:spLocks noGrp="1"/>
          </p:cNvSpPr>
          <p:nvPr>
            <p:ph type="sldNum" sz="quarter" idx="12"/>
          </p:nvPr>
        </p:nvSpPr>
        <p:spPr/>
        <p:txBody>
          <a:bodyPr/>
          <a:lstStyle/>
          <a:p>
            <a:fld id="{87034D8C-3CB4-402A-BC46-2AB14C0FE90A}" type="slidenum">
              <a:rPr lang="en-US" smtClean="0"/>
              <a:pPr/>
              <a:t>17</a:t>
            </a:fld>
            <a:endParaRPr lang="en-US"/>
          </a:p>
        </p:txBody>
      </p:sp>
      <p:sp>
        <p:nvSpPr>
          <p:cNvPr id="6" name="Oval 5"/>
          <p:cNvSpPr/>
          <p:nvPr/>
        </p:nvSpPr>
        <p:spPr bwMode="auto">
          <a:xfrm>
            <a:off x="2667000" y="2209800"/>
            <a:ext cx="342900" cy="342900"/>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tx1"/>
                </a:solidFill>
                <a:latin typeface="Calibri" pitchFamily="34" charset="0"/>
              </a:rPr>
              <a:t>0</a:t>
            </a:r>
            <a:endParaRPr kumimoji="0" lang="en-US" sz="1200" b="1" i="0" u="none" strike="noStrike" cap="none" normalizeH="0" baseline="0" dirty="0" smtClean="0">
              <a:ln>
                <a:noFill/>
              </a:ln>
              <a:solidFill>
                <a:schemeClr val="tx1"/>
              </a:solidFill>
              <a:effectLst/>
              <a:latin typeface="Calibri" pitchFamily="34" charset="0"/>
            </a:endParaRPr>
          </a:p>
        </p:txBody>
      </p:sp>
      <p:sp>
        <p:nvSpPr>
          <p:cNvPr id="7" name="Oval 6"/>
          <p:cNvSpPr/>
          <p:nvPr/>
        </p:nvSpPr>
        <p:spPr bwMode="auto">
          <a:xfrm>
            <a:off x="4572000" y="2209800"/>
            <a:ext cx="342900" cy="342900"/>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tx1"/>
                </a:solidFill>
                <a:latin typeface="Calibri" pitchFamily="34" charset="0"/>
              </a:rPr>
              <a:t>2</a:t>
            </a:r>
            <a:endParaRPr kumimoji="0" lang="en-US" sz="1200" b="1" i="0" u="none" strike="noStrike" cap="none" normalizeH="0" baseline="0" dirty="0" smtClean="0">
              <a:ln>
                <a:noFill/>
              </a:ln>
              <a:solidFill>
                <a:schemeClr val="tx1"/>
              </a:solidFill>
              <a:effectLst/>
              <a:latin typeface="Calibri" pitchFamily="34" charset="0"/>
            </a:endParaRPr>
          </a:p>
        </p:txBody>
      </p:sp>
      <p:sp>
        <p:nvSpPr>
          <p:cNvPr id="8" name="Oval 7"/>
          <p:cNvSpPr/>
          <p:nvPr/>
        </p:nvSpPr>
        <p:spPr bwMode="auto">
          <a:xfrm>
            <a:off x="5181600" y="2209800"/>
            <a:ext cx="342900" cy="342900"/>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tx1"/>
                </a:solidFill>
                <a:latin typeface="Calibri" pitchFamily="34" charset="0"/>
              </a:rPr>
              <a:t>3</a:t>
            </a:r>
            <a:endParaRPr kumimoji="0" lang="en-US" sz="1200" b="1" i="0" u="none" strike="noStrike" cap="none" normalizeH="0" baseline="0" dirty="0" smtClean="0">
              <a:ln>
                <a:noFill/>
              </a:ln>
              <a:solidFill>
                <a:schemeClr val="tx1"/>
              </a:solidFill>
              <a:effectLst/>
              <a:latin typeface="Calibri" pitchFamily="34" charset="0"/>
            </a:endParaRPr>
          </a:p>
        </p:txBody>
      </p:sp>
      <p:sp>
        <p:nvSpPr>
          <p:cNvPr id="9" name="Oval 8"/>
          <p:cNvSpPr/>
          <p:nvPr/>
        </p:nvSpPr>
        <p:spPr bwMode="auto">
          <a:xfrm>
            <a:off x="6134100" y="2209800"/>
            <a:ext cx="342900" cy="342900"/>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tx1"/>
                </a:solidFill>
                <a:latin typeface="Calibri" pitchFamily="34" charset="0"/>
              </a:rPr>
              <a:t>4</a:t>
            </a:r>
            <a:endParaRPr kumimoji="0" lang="en-US" sz="1200" b="1" i="0" u="none" strike="noStrike" cap="none" normalizeH="0" baseline="0" dirty="0" smtClean="0">
              <a:ln>
                <a:noFill/>
              </a:ln>
              <a:solidFill>
                <a:schemeClr val="tx1"/>
              </a:solidFill>
              <a:effectLst/>
              <a:latin typeface="Calibri" pitchFamily="34" charset="0"/>
            </a:endParaRPr>
          </a:p>
        </p:txBody>
      </p:sp>
      <p:cxnSp>
        <p:nvCxnSpPr>
          <p:cNvPr id="10" name="Straight Arrow Connector 9"/>
          <p:cNvCxnSpPr>
            <a:stCxn id="17" idx="4"/>
            <a:endCxn id="6" idx="0"/>
          </p:cNvCxnSpPr>
          <p:nvPr/>
        </p:nvCxnSpPr>
        <p:spPr bwMode="auto">
          <a:xfrm flipH="1">
            <a:off x="2838450" y="1714500"/>
            <a:ext cx="304800" cy="4953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a:stCxn id="17" idx="4"/>
            <a:endCxn id="18" idx="0"/>
          </p:cNvCxnSpPr>
          <p:nvPr/>
        </p:nvCxnSpPr>
        <p:spPr bwMode="auto">
          <a:xfrm>
            <a:off x="3143250" y="1714500"/>
            <a:ext cx="304800" cy="4953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a:stCxn id="15" idx="4"/>
            <a:endCxn id="7" idx="0"/>
          </p:cNvCxnSpPr>
          <p:nvPr/>
        </p:nvCxnSpPr>
        <p:spPr bwMode="auto">
          <a:xfrm flipH="1">
            <a:off x="4743450" y="1714500"/>
            <a:ext cx="304800" cy="4953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a:stCxn id="16" idx="4"/>
          </p:cNvCxnSpPr>
          <p:nvPr/>
        </p:nvCxnSpPr>
        <p:spPr bwMode="auto">
          <a:xfrm flipH="1">
            <a:off x="6267450" y="1714500"/>
            <a:ext cx="647700" cy="4572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a:stCxn id="15" idx="4"/>
            <a:endCxn id="8" idx="0"/>
          </p:cNvCxnSpPr>
          <p:nvPr/>
        </p:nvCxnSpPr>
        <p:spPr bwMode="auto">
          <a:xfrm>
            <a:off x="5048250" y="1714500"/>
            <a:ext cx="304800" cy="4953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5" name="Oval 14"/>
          <p:cNvSpPr/>
          <p:nvPr/>
        </p:nvSpPr>
        <p:spPr bwMode="auto">
          <a:xfrm>
            <a:off x="4876800" y="1371600"/>
            <a:ext cx="342900" cy="3429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tx1"/>
                </a:solidFill>
                <a:latin typeface="Calibri" pitchFamily="34" charset="0"/>
              </a:rPr>
              <a:t>1</a:t>
            </a:r>
            <a:endParaRPr kumimoji="0" lang="en-US" sz="1200" b="1" i="0" u="none" strike="noStrike" cap="none" normalizeH="0" baseline="0" dirty="0" smtClean="0">
              <a:ln>
                <a:noFill/>
              </a:ln>
              <a:solidFill>
                <a:schemeClr val="tx1"/>
              </a:solidFill>
              <a:effectLst/>
              <a:latin typeface="Calibri" pitchFamily="34" charset="0"/>
            </a:endParaRPr>
          </a:p>
        </p:txBody>
      </p:sp>
      <p:sp>
        <p:nvSpPr>
          <p:cNvPr id="16" name="Oval 15"/>
          <p:cNvSpPr/>
          <p:nvPr/>
        </p:nvSpPr>
        <p:spPr bwMode="auto">
          <a:xfrm>
            <a:off x="6743700" y="1371600"/>
            <a:ext cx="342900" cy="3429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tx1"/>
                </a:solidFill>
                <a:latin typeface="Calibri" pitchFamily="34" charset="0"/>
              </a:rPr>
              <a:t>2</a:t>
            </a:r>
            <a:endParaRPr kumimoji="0" lang="en-US" sz="1200" b="1" i="0" u="none" strike="noStrike" cap="none" normalizeH="0" baseline="0" dirty="0" smtClean="0">
              <a:ln>
                <a:noFill/>
              </a:ln>
              <a:solidFill>
                <a:schemeClr val="tx1"/>
              </a:solidFill>
              <a:effectLst/>
              <a:latin typeface="Calibri" pitchFamily="34" charset="0"/>
            </a:endParaRPr>
          </a:p>
        </p:txBody>
      </p:sp>
      <p:sp>
        <p:nvSpPr>
          <p:cNvPr id="17" name="Oval 16"/>
          <p:cNvSpPr/>
          <p:nvPr/>
        </p:nvSpPr>
        <p:spPr bwMode="auto">
          <a:xfrm>
            <a:off x="2971800" y="1371600"/>
            <a:ext cx="342900" cy="3429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Calibri" pitchFamily="34" charset="0"/>
              </a:rPr>
              <a:t>0</a:t>
            </a:r>
          </a:p>
        </p:txBody>
      </p:sp>
      <p:sp>
        <p:nvSpPr>
          <p:cNvPr id="18" name="Oval 17"/>
          <p:cNvSpPr/>
          <p:nvPr/>
        </p:nvSpPr>
        <p:spPr bwMode="auto">
          <a:xfrm>
            <a:off x="3276600" y="2209800"/>
            <a:ext cx="342900" cy="342900"/>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tx1"/>
                </a:solidFill>
                <a:latin typeface="Calibri" pitchFamily="34" charset="0"/>
              </a:rPr>
              <a:t>1</a:t>
            </a:r>
            <a:endParaRPr kumimoji="0" lang="en-US" sz="1200" b="1" i="0" u="none" strike="noStrike" cap="none" normalizeH="0" baseline="0" dirty="0" smtClean="0">
              <a:ln>
                <a:noFill/>
              </a:ln>
              <a:solidFill>
                <a:schemeClr val="tx1"/>
              </a:solidFill>
              <a:effectLst/>
              <a:latin typeface="Calibri" pitchFamily="34" charset="0"/>
            </a:endParaRPr>
          </a:p>
        </p:txBody>
      </p:sp>
      <p:sp>
        <p:nvSpPr>
          <p:cNvPr id="19" name="Oval 18"/>
          <p:cNvSpPr/>
          <p:nvPr/>
        </p:nvSpPr>
        <p:spPr bwMode="auto">
          <a:xfrm>
            <a:off x="6743700" y="2209800"/>
            <a:ext cx="342900" cy="342900"/>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chemeClr val="tx1"/>
                </a:solidFill>
                <a:latin typeface="Calibri" pitchFamily="34" charset="0"/>
              </a:rPr>
              <a:t>5</a:t>
            </a:r>
            <a:endParaRPr kumimoji="0" lang="en-US" sz="1200" b="1" i="0" u="none" strike="noStrike" cap="none" normalizeH="0" baseline="0" dirty="0" smtClean="0">
              <a:ln>
                <a:noFill/>
              </a:ln>
              <a:solidFill>
                <a:schemeClr val="tx1"/>
              </a:solidFill>
              <a:effectLst/>
              <a:latin typeface="Calibri" pitchFamily="34" charset="0"/>
            </a:endParaRPr>
          </a:p>
        </p:txBody>
      </p:sp>
      <p:sp>
        <p:nvSpPr>
          <p:cNvPr id="20" name="Oval 19"/>
          <p:cNvSpPr/>
          <p:nvPr/>
        </p:nvSpPr>
        <p:spPr bwMode="auto">
          <a:xfrm>
            <a:off x="7353300" y="2209800"/>
            <a:ext cx="342900" cy="342900"/>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chemeClr val="tx1"/>
                </a:solidFill>
                <a:latin typeface="Calibri" pitchFamily="34" charset="0"/>
              </a:rPr>
              <a:t>6</a:t>
            </a:r>
            <a:endParaRPr kumimoji="0" lang="en-US" sz="1200" b="1" i="0" u="none" strike="noStrike" cap="none" normalizeH="0" baseline="0" dirty="0" smtClean="0">
              <a:ln>
                <a:noFill/>
              </a:ln>
              <a:solidFill>
                <a:schemeClr val="tx1"/>
              </a:solidFill>
              <a:effectLst/>
              <a:latin typeface="Calibri" pitchFamily="34" charset="0"/>
            </a:endParaRPr>
          </a:p>
        </p:txBody>
      </p:sp>
      <p:cxnSp>
        <p:nvCxnSpPr>
          <p:cNvPr id="27" name="Straight Arrow Connector 26"/>
          <p:cNvCxnSpPr>
            <a:stCxn id="16" idx="4"/>
            <a:endCxn id="19" idx="0"/>
          </p:cNvCxnSpPr>
          <p:nvPr/>
        </p:nvCxnSpPr>
        <p:spPr bwMode="auto">
          <a:xfrm>
            <a:off x="6915150" y="1714500"/>
            <a:ext cx="0" cy="4953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a:stCxn id="16" idx="4"/>
            <a:endCxn id="20" idx="0"/>
          </p:cNvCxnSpPr>
          <p:nvPr/>
        </p:nvCxnSpPr>
        <p:spPr bwMode="auto">
          <a:xfrm>
            <a:off x="6915150" y="1714500"/>
            <a:ext cx="609600" cy="4953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41" name="Oval 40"/>
          <p:cNvSpPr/>
          <p:nvPr/>
        </p:nvSpPr>
        <p:spPr bwMode="auto">
          <a:xfrm>
            <a:off x="6134100" y="3162300"/>
            <a:ext cx="342900" cy="342900"/>
          </a:xfrm>
          <a:prstGeom prst="ellipse">
            <a:avLst/>
          </a:prstGeom>
          <a:solidFill>
            <a:schemeClr val="accent2">
              <a:lumMod val="20000"/>
              <a:lumOff val="80000"/>
            </a:schemeClr>
          </a:solidFill>
          <a:ln>
            <a:solidFill>
              <a:schemeClr val="accent2">
                <a:lumMod val="75000"/>
              </a:schemeClr>
            </a:solid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tx1"/>
                </a:solidFill>
                <a:latin typeface="Calibri" pitchFamily="34" charset="0"/>
              </a:rPr>
              <a:t>4</a:t>
            </a:r>
            <a:endParaRPr kumimoji="0" lang="en-US" sz="1200" b="1" i="0" u="none" strike="noStrike" cap="none" normalizeH="0" baseline="0" dirty="0" smtClean="0">
              <a:ln>
                <a:noFill/>
              </a:ln>
              <a:solidFill>
                <a:schemeClr val="tx1"/>
              </a:solidFill>
              <a:effectLst/>
              <a:latin typeface="Calibri" pitchFamily="34" charset="0"/>
            </a:endParaRPr>
          </a:p>
        </p:txBody>
      </p:sp>
      <p:sp>
        <p:nvSpPr>
          <p:cNvPr id="42" name="Oval 41"/>
          <p:cNvSpPr/>
          <p:nvPr/>
        </p:nvSpPr>
        <p:spPr bwMode="auto">
          <a:xfrm>
            <a:off x="2971800" y="3162300"/>
            <a:ext cx="342900" cy="342900"/>
          </a:xfrm>
          <a:prstGeom prst="ellipse">
            <a:avLst/>
          </a:prstGeom>
          <a:solidFill>
            <a:schemeClr val="accent2">
              <a:lumMod val="20000"/>
              <a:lumOff val="80000"/>
            </a:schemeClr>
          </a:solidFill>
          <a:ln>
            <a:solidFill>
              <a:schemeClr val="accent2">
                <a:lumMod val="75000"/>
              </a:schemeClr>
            </a:solid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tx1"/>
                </a:solidFill>
                <a:latin typeface="Calibri" pitchFamily="34" charset="0"/>
              </a:rPr>
              <a:t>6</a:t>
            </a:r>
            <a:endParaRPr kumimoji="0" lang="en-US" sz="1200" b="1" i="0" u="none" strike="noStrike" cap="none" normalizeH="0" baseline="0" dirty="0" smtClean="0">
              <a:ln>
                <a:noFill/>
              </a:ln>
              <a:solidFill>
                <a:schemeClr val="tx1"/>
              </a:solidFill>
              <a:effectLst/>
              <a:latin typeface="Calibri" pitchFamily="34" charset="0"/>
            </a:endParaRPr>
          </a:p>
        </p:txBody>
      </p:sp>
      <p:sp>
        <p:nvSpPr>
          <p:cNvPr id="43" name="Oval 42"/>
          <p:cNvSpPr/>
          <p:nvPr/>
        </p:nvSpPr>
        <p:spPr bwMode="auto">
          <a:xfrm>
            <a:off x="6743700" y="3162300"/>
            <a:ext cx="342900" cy="342900"/>
          </a:xfrm>
          <a:prstGeom prst="ellipse">
            <a:avLst/>
          </a:prstGeom>
          <a:solidFill>
            <a:schemeClr val="accent2">
              <a:lumMod val="20000"/>
              <a:lumOff val="80000"/>
            </a:schemeClr>
          </a:solidFill>
          <a:ln>
            <a:solidFill>
              <a:schemeClr val="accent2">
                <a:lumMod val="75000"/>
              </a:schemeClr>
            </a:solid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tx1"/>
                </a:solidFill>
                <a:latin typeface="Calibri" pitchFamily="34" charset="0"/>
              </a:rPr>
              <a:t>5</a:t>
            </a:r>
            <a:endParaRPr kumimoji="0" lang="en-US" sz="1200" b="1" i="0" u="none" strike="noStrike" cap="none" normalizeH="0" baseline="0" dirty="0" smtClean="0">
              <a:ln>
                <a:noFill/>
              </a:ln>
              <a:solidFill>
                <a:schemeClr val="tx1"/>
              </a:solidFill>
              <a:effectLst/>
              <a:latin typeface="Calibri" pitchFamily="34" charset="0"/>
            </a:endParaRPr>
          </a:p>
        </p:txBody>
      </p:sp>
      <p:sp>
        <p:nvSpPr>
          <p:cNvPr id="44" name="Oval 43"/>
          <p:cNvSpPr/>
          <p:nvPr/>
        </p:nvSpPr>
        <p:spPr bwMode="auto">
          <a:xfrm>
            <a:off x="7353300" y="3162300"/>
            <a:ext cx="342900" cy="342900"/>
          </a:xfrm>
          <a:prstGeom prst="ellipse">
            <a:avLst/>
          </a:prstGeom>
          <a:solidFill>
            <a:schemeClr val="accent2">
              <a:lumMod val="20000"/>
              <a:lumOff val="80000"/>
            </a:schemeClr>
          </a:solidFill>
          <a:ln>
            <a:solidFill>
              <a:schemeClr val="accent2">
                <a:lumMod val="75000"/>
              </a:schemeClr>
            </a:solid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tx1"/>
                </a:solidFill>
                <a:latin typeface="Calibri" pitchFamily="34" charset="0"/>
              </a:rPr>
              <a:t>6</a:t>
            </a:r>
            <a:endParaRPr kumimoji="0" lang="en-US" sz="1200" b="1" i="0" u="none" strike="noStrike" cap="none" normalizeH="0" baseline="0" dirty="0" smtClean="0">
              <a:ln>
                <a:noFill/>
              </a:ln>
              <a:solidFill>
                <a:schemeClr val="tx1"/>
              </a:solidFill>
              <a:effectLst/>
              <a:latin typeface="Calibri" pitchFamily="34" charset="0"/>
            </a:endParaRPr>
          </a:p>
        </p:txBody>
      </p:sp>
      <p:sp>
        <p:nvSpPr>
          <p:cNvPr id="52" name="Oval 51"/>
          <p:cNvSpPr/>
          <p:nvPr/>
        </p:nvSpPr>
        <p:spPr bwMode="auto">
          <a:xfrm>
            <a:off x="4267200" y="3162300"/>
            <a:ext cx="342900" cy="342900"/>
          </a:xfrm>
          <a:prstGeom prst="ellipse">
            <a:avLst/>
          </a:prstGeom>
          <a:solidFill>
            <a:schemeClr val="accent2">
              <a:lumMod val="20000"/>
              <a:lumOff val="80000"/>
            </a:schemeClr>
          </a:solidFill>
          <a:ln>
            <a:solidFill>
              <a:schemeClr val="accent2">
                <a:lumMod val="75000"/>
              </a:schemeClr>
            </a:solid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Calibri" pitchFamily="34" charset="0"/>
              </a:rPr>
              <a:t>3</a:t>
            </a:r>
          </a:p>
        </p:txBody>
      </p:sp>
      <p:sp>
        <p:nvSpPr>
          <p:cNvPr id="53" name="Oval 52"/>
          <p:cNvSpPr/>
          <p:nvPr/>
        </p:nvSpPr>
        <p:spPr bwMode="auto">
          <a:xfrm>
            <a:off x="4876800" y="3162300"/>
            <a:ext cx="342900" cy="342900"/>
          </a:xfrm>
          <a:prstGeom prst="ellipse">
            <a:avLst/>
          </a:prstGeom>
          <a:solidFill>
            <a:schemeClr val="accent2">
              <a:lumMod val="20000"/>
              <a:lumOff val="80000"/>
            </a:schemeClr>
          </a:solidFill>
          <a:ln>
            <a:solidFill>
              <a:schemeClr val="accent2">
                <a:lumMod val="75000"/>
              </a:schemeClr>
            </a:solid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tx1"/>
                </a:solidFill>
                <a:latin typeface="Calibri" pitchFamily="34" charset="0"/>
              </a:rPr>
              <a:t>5</a:t>
            </a:r>
            <a:endParaRPr kumimoji="0" lang="en-US" sz="1200" b="1" i="0" u="none" strike="noStrike" cap="none" normalizeH="0" baseline="0" dirty="0" smtClean="0">
              <a:ln>
                <a:noFill/>
              </a:ln>
              <a:solidFill>
                <a:schemeClr val="tx1"/>
              </a:solidFill>
              <a:effectLst/>
              <a:latin typeface="Calibri" pitchFamily="34" charset="0"/>
            </a:endParaRPr>
          </a:p>
        </p:txBody>
      </p:sp>
      <p:sp>
        <p:nvSpPr>
          <p:cNvPr id="54" name="Oval 53"/>
          <p:cNvSpPr/>
          <p:nvPr/>
        </p:nvSpPr>
        <p:spPr bwMode="auto">
          <a:xfrm>
            <a:off x="5486400" y="3162300"/>
            <a:ext cx="342900" cy="342900"/>
          </a:xfrm>
          <a:prstGeom prst="ellipse">
            <a:avLst/>
          </a:prstGeom>
          <a:solidFill>
            <a:schemeClr val="accent2">
              <a:lumMod val="20000"/>
              <a:lumOff val="80000"/>
            </a:schemeClr>
          </a:solidFill>
          <a:ln>
            <a:solidFill>
              <a:schemeClr val="accent2">
                <a:lumMod val="75000"/>
              </a:schemeClr>
            </a:solid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Calibri" pitchFamily="34" charset="0"/>
              </a:rPr>
              <a:t>5</a:t>
            </a:r>
          </a:p>
        </p:txBody>
      </p:sp>
      <p:sp>
        <p:nvSpPr>
          <p:cNvPr id="56" name="Quad Arrow 55"/>
          <p:cNvSpPr/>
          <p:nvPr/>
        </p:nvSpPr>
        <p:spPr bwMode="auto">
          <a:xfrm>
            <a:off x="4648200" y="2590800"/>
            <a:ext cx="838200" cy="457200"/>
          </a:xfrm>
          <a:prstGeom prst="quadArrow">
            <a:avLst>
              <a:gd name="adj1" fmla="val 8611"/>
              <a:gd name="adj2" fmla="val 22500"/>
              <a:gd name="adj3" fmla="val 22500"/>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57" name="TextBox 56"/>
          <p:cNvSpPr txBox="1"/>
          <p:nvPr/>
        </p:nvSpPr>
        <p:spPr>
          <a:xfrm>
            <a:off x="457200" y="1371600"/>
            <a:ext cx="1697901" cy="369332"/>
          </a:xfrm>
          <a:prstGeom prst="rect">
            <a:avLst/>
          </a:prstGeom>
          <a:noFill/>
        </p:spPr>
        <p:txBody>
          <a:bodyPr wrap="none" rtlCol="0">
            <a:spAutoFit/>
          </a:bodyPr>
          <a:lstStyle/>
          <a:p>
            <a:r>
              <a:rPr lang="en-US" dirty="0" smtClean="0"/>
              <a:t>COMM_WORLD</a:t>
            </a:r>
          </a:p>
        </p:txBody>
      </p:sp>
      <p:sp>
        <p:nvSpPr>
          <p:cNvPr id="58" name="TextBox 57"/>
          <p:cNvSpPr txBox="1"/>
          <p:nvPr/>
        </p:nvSpPr>
        <p:spPr>
          <a:xfrm>
            <a:off x="773695" y="2209800"/>
            <a:ext cx="1359905" cy="369332"/>
          </a:xfrm>
          <a:prstGeom prst="rect">
            <a:avLst/>
          </a:prstGeom>
          <a:noFill/>
        </p:spPr>
        <p:txBody>
          <a:bodyPr wrap="none" rtlCol="0">
            <a:spAutoFit/>
          </a:bodyPr>
          <a:lstStyle/>
          <a:p>
            <a:r>
              <a:rPr lang="en-US" dirty="0" err="1" smtClean="0"/>
              <a:t>work_comm</a:t>
            </a:r>
            <a:endParaRPr lang="en-US" dirty="0"/>
          </a:p>
        </p:txBody>
      </p:sp>
      <p:sp>
        <p:nvSpPr>
          <p:cNvPr id="59" name="TextBox 58"/>
          <p:cNvSpPr txBox="1"/>
          <p:nvPr/>
        </p:nvSpPr>
        <p:spPr>
          <a:xfrm>
            <a:off x="395436" y="3200400"/>
            <a:ext cx="1738164" cy="369332"/>
          </a:xfrm>
          <a:prstGeom prst="rect">
            <a:avLst/>
          </a:prstGeom>
          <a:noFill/>
        </p:spPr>
        <p:txBody>
          <a:bodyPr wrap="none" rtlCol="0">
            <a:spAutoFit/>
          </a:bodyPr>
          <a:lstStyle/>
          <a:p>
            <a:r>
              <a:rPr lang="en-US" dirty="0" err="1"/>
              <a:t>b</a:t>
            </a:r>
            <a:r>
              <a:rPr lang="en-US" dirty="0" err="1" smtClean="0"/>
              <a:t>alanced_comm</a:t>
            </a:r>
            <a:endParaRPr lang="en-US" dirty="0"/>
          </a:p>
        </p:txBody>
      </p:sp>
      <p:sp>
        <p:nvSpPr>
          <p:cNvPr id="60" name="TextBox 59"/>
          <p:cNvSpPr txBox="1"/>
          <p:nvPr/>
        </p:nvSpPr>
        <p:spPr>
          <a:xfrm>
            <a:off x="4388908" y="838200"/>
            <a:ext cx="1326092" cy="369332"/>
          </a:xfrm>
          <a:prstGeom prst="rect">
            <a:avLst/>
          </a:prstGeom>
          <a:noFill/>
        </p:spPr>
        <p:txBody>
          <a:bodyPr wrap="none" rtlCol="0">
            <a:spAutoFit/>
          </a:bodyPr>
          <a:lstStyle/>
          <a:p>
            <a:pPr algn="ctr"/>
            <a:r>
              <a:rPr lang="en-US" dirty="0" smtClean="0">
                <a:solidFill>
                  <a:schemeClr val="tx2"/>
                </a:solidFill>
              </a:rPr>
              <a:t>MPI Process</a:t>
            </a:r>
            <a:endParaRPr lang="en-US" dirty="0">
              <a:solidFill>
                <a:schemeClr val="tx2"/>
              </a:solidFill>
            </a:endParaRPr>
          </a:p>
        </p:txBody>
      </p:sp>
      <p:sp>
        <p:nvSpPr>
          <p:cNvPr id="61" name="TextBox 60"/>
          <p:cNvSpPr txBox="1"/>
          <p:nvPr/>
        </p:nvSpPr>
        <p:spPr>
          <a:xfrm>
            <a:off x="6248400" y="838200"/>
            <a:ext cx="1326092" cy="369332"/>
          </a:xfrm>
          <a:prstGeom prst="rect">
            <a:avLst/>
          </a:prstGeom>
          <a:noFill/>
        </p:spPr>
        <p:txBody>
          <a:bodyPr wrap="none" rtlCol="0">
            <a:spAutoFit/>
          </a:bodyPr>
          <a:lstStyle/>
          <a:p>
            <a:pPr algn="ctr"/>
            <a:r>
              <a:rPr lang="en-US" dirty="0" smtClean="0">
                <a:solidFill>
                  <a:schemeClr val="tx2"/>
                </a:solidFill>
              </a:rPr>
              <a:t>MPI Process</a:t>
            </a:r>
            <a:endParaRPr lang="en-US" dirty="0">
              <a:solidFill>
                <a:schemeClr val="tx2"/>
              </a:solidFill>
            </a:endParaRPr>
          </a:p>
        </p:txBody>
      </p:sp>
      <p:sp>
        <p:nvSpPr>
          <p:cNvPr id="62" name="TextBox 61"/>
          <p:cNvSpPr txBox="1"/>
          <p:nvPr/>
        </p:nvSpPr>
        <p:spPr>
          <a:xfrm>
            <a:off x="2438400" y="838200"/>
            <a:ext cx="1326092" cy="369332"/>
          </a:xfrm>
          <a:prstGeom prst="rect">
            <a:avLst/>
          </a:prstGeom>
          <a:noFill/>
        </p:spPr>
        <p:txBody>
          <a:bodyPr wrap="none" rtlCol="0">
            <a:spAutoFit/>
          </a:bodyPr>
          <a:lstStyle/>
          <a:p>
            <a:pPr algn="ctr"/>
            <a:r>
              <a:rPr lang="en-US" dirty="0" smtClean="0">
                <a:solidFill>
                  <a:schemeClr val="tx2"/>
                </a:solidFill>
              </a:rPr>
              <a:t>MPI Process</a:t>
            </a:r>
            <a:endParaRPr lang="en-US" dirty="0">
              <a:solidFill>
                <a:schemeClr val="tx2"/>
              </a:solidFill>
            </a:endParaRPr>
          </a:p>
        </p:txBody>
      </p:sp>
    </p:spTree>
    <p:extLst>
      <p:ext uri="{BB962C8B-B14F-4D97-AF65-F5344CB8AC3E}">
        <p14:creationId xmlns:p14="http://schemas.microsoft.com/office/powerpoint/2010/main" val="423416119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and Acknowledgements</a:t>
            </a:r>
            <a:endParaRPr lang="en-US" dirty="0"/>
          </a:p>
        </p:txBody>
      </p:sp>
      <p:sp>
        <p:nvSpPr>
          <p:cNvPr id="3" name="Content Placeholder 2"/>
          <p:cNvSpPr>
            <a:spLocks noGrp="1"/>
          </p:cNvSpPr>
          <p:nvPr>
            <p:ph idx="1"/>
          </p:nvPr>
        </p:nvSpPr>
        <p:spPr/>
        <p:txBody>
          <a:bodyPr>
            <a:normAutofit/>
          </a:bodyPr>
          <a:lstStyle/>
          <a:p>
            <a:r>
              <a:rPr lang="en-US" dirty="0" smtClean="0"/>
              <a:t>We thank the </a:t>
            </a:r>
            <a:r>
              <a:rPr lang="en-US" i="1" dirty="0" smtClean="0"/>
              <a:t>many</a:t>
            </a:r>
            <a:r>
              <a:rPr lang="en-US" dirty="0" smtClean="0"/>
              <a:t> members of the MPI community and MPI forum who contributed to this work!</a:t>
            </a:r>
          </a:p>
          <a:p>
            <a:endParaRPr lang="en-US" dirty="0"/>
          </a:p>
          <a:p>
            <a:r>
              <a:rPr lang="en-US" dirty="0" smtClean="0"/>
              <a:t>Review the formal proposal:</a:t>
            </a:r>
          </a:p>
          <a:p>
            <a:pPr lvl="1"/>
            <a:r>
              <a:rPr lang="en-US" dirty="0">
                <a:hlinkClick r:id="rId2"/>
              </a:rPr>
              <a:t>https://svn.mpi-forum.org/trac/mpi-forum-web/ticket/</a:t>
            </a:r>
            <a:r>
              <a:rPr lang="en-US" dirty="0" smtClean="0">
                <a:hlinkClick r:id="rId2"/>
              </a:rPr>
              <a:t>380</a:t>
            </a:r>
            <a:endParaRPr lang="en-US" dirty="0" smtClean="0"/>
          </a:p>
          <a:p>
            <a:pPr lvl="1"/>
            <a:endParaRPr lang="en-US" dirty="0"/>
          </a:p>
          <a:p>
            <a:r>
              <a:rPr lang="en-US" dirty="0" smtClean="0"/>
              <a:t>Send comments to MPI Forum’s hybrid working group or </a:t>
            </a:r>
            <a:r>
              <a:rPr lang="en-US" dirty="0" err="1" smtClean="0"/>
              <a:t>james.dinan@intel.com</a:t>
            </a:r>
            <a:endParaRPr lang="en-US" dirty="0" smtClean="0"/>
          </a:p>
          <a:p>
            <a:pPr lvl="1"/>
            <a:endParaRPr lang="en-US" dirty="0" smtClean="0"/>
          </a:p>
          <a:p>
            <a:pPr lvl="1"/>
            <a:endParaRPr lang="en-US" dirty="0" smtClean="0"/>
          </a:p>
          <a:p>
            <a:pPr marL="0" indent="0" algn="ctr">
              <a:buNone/>
            </a:pPr>
            <a:r>
              <a:rPr lang="en-US" i="1" dirty="0" smtClean="0"/>
              <a:t>Disclaimer: This presentation represents the views of the authors, and does not necessarily represent the views of Intel.</a:t>
            </a:r>
          </a:p>
          <a:p>
            <a:pPr marL="0" indent="0">
              <a:buNone/>
            </a:pPr>
            <a:endParaRPr lang="en-US" dirty="0"/>
          </a:p>
        </p:txBody>
      </p:sp>
      <p:sp>
        <p:nvSpPr>
          <p:cNvPr id="4" name="Slide Number Placeholder 3"/>
          <p:cNvSpPr>
            <a:spLocks noGrp="1"/>
          </p:cNvSpPr>
          <p:nvPr>
            <p:ph type="sldNum" sz="quarter" idx="12"/>
          </p:nvPr>
        </p:nvSpPr>
        <p:spPr/>
        <p:txBody>
          <a:bodyPr/>
          <a:lstStyle/>
          <a:p>
            <a:fld id="{87034D8C-3CB4-402A-BC46-2AB14C0FE90A}" type="slidenum">
              <a:rPr lang="en-US" smtClean="0"/>
              <a:pPr/>
              <a:t>18</a:t>
            </a:fld>
            <a:endParaRPr lang="en-US"/>
          </a:p>
        </p:txBody>
      </p:sp>
    </p:spTree>
    <p:extLst>
      <p:ext uri="{BB962C8B-B14F-4D97-AF65-F5344CB8AC3E}">
        <p14:creationId xmlns:p14="http://schemas.microsoft.com/office/powerpoint/2010/main" val="374798157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Endpoints Proposal, Prototype</a:t>
            </a:r>
            <a:endParaRPr lang="en-US" dirty="0"/>
          </a:p>
        </p:txBody>
      </p:sp>
      <p:sp>
        <p:nvSpPr>
          <p:cNvPr id="3" name="Content Placeholder 2"/>
          <p:cNvSpPr>
            <a:spLocks noGrp="1"/>
          </p:cNvSpPr>
          <p:nvPr>
            <p:ph idx="1"/>
          </p:nvPr>
        </p:nvSpPr>
        <p:spPr/>
        <p:txBody>
          <a:bodyPr>
            <a:noAutofit/>
          </a:bodyPr>
          <a:lstStyle/>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MPI_Comm_create_endpoints</a:t>
            </a:r>
            <a:r>
              <a:rPr lang="en-US" sz="1800" dirty="0">
                <a:latin typeface="Consolas"/>
                <a:cs typeface="Consolas"/>
              </a:rPr>
              <a:t>(</a:t>
            </a:r>
            <a:r>
              <a:rPr lang="en-US" sz="1800" dirty="0" err="1">
                <a:latin typeface="Consolas"/>
                <a:cs typeface="Consolas"/>
              </a:rPr>
              <a:t>MPI_Comm</a:t>
            </a:r>
            <a:r>
              <a:rPr lang="en-US" sz="1800" dirty="0">
                <a:latin typeface="Consolas"/>
                <a:cs typeface="Consolas"/>
              </a:rPr>
              <a:t> parent_comm</a:t>
            </a:r>
            <a:r>
              <a:rPr lang="en-US" sz="1800" dirty="0" smtClean="0">
                <a:latin typeface="Consolas"/>
                <a:cs typeface="Consolas"/>
              </a:rPr>
              <a:t>,</a:t>
            </a:r>
            <a:br>
              <a:rPr lang="en-US" sz="1800" dirty="0" smtClean="0">
                <a:latin typeface="Consolas"/>
                <a:cs typeface="Consolas"/>
              </a:rPr>
            </a:br>
            <a:r>
              <a:rPr lang="en-US" sz="1800" dirty="0" smtClean="0">
                <a:latin typeface="Consolas"/>
                <a:cs typeface="Consolas"/>
              </a:rPr>
              <a:t>	</a:t>
            </a:r>
            <a:r>
              <a:rPr lang="en-US" sz="1800" dirty="0" err="1" smtClean="0">
                <a:latin typeface="Consolas"/>
                <a:cs typeface="Consolas"/>
              </a:rPr>
              <a:t>int</a:t>
            </a:r>
            <a:r>
              <a:rPr lang="en-US" sz="1800" dirty="0" smtClean="0">
                <a:latin typeface="Consolas"/>
                <a:cs typeface="Consolas"/>
              </a:rPr>
              <a:t> </a:t>
            </a:r>
            <a:r>
              <a:rPr lang="en-US" sz="1800" dirty="0">
                <a:latin typeface="Consolas"/>
                <a:cs typeface="Consolas"/>
              </a:rPr>
              <a:t>my_num_ep</a:t>
            </a:r>
            <a:r>
              <a:rPr lang="en-US" sz="1800" dirty="0" smtClean="0">
                <a:latin typeface="Consolas"/>
                <a:cs typeface="Consolas"/>
              </a:rPr>
              <a:t>, </a:t>
            </a:r>
            <a:r>
              <a:rPr lang="en-US" sz="1800" dirty="0" err="1" smtClean="0">
                <a:latin typeface="Consolas"/>
                <a:cs typeface="Consolas"/>
              </a:rPr>
              <a:t>MPI_Info</a:t>
            </a:r>
            <a:r>
              <a:rPr lang="en-US" sz="1800" dirty="0" smtClean="0">
                <a:latin typeface="Consolas"/>
                <a:cs typeface="Consolas"/>
              </a:rPr>
              <a:t> </a:t>
            </a:r>
            <a:r>
              <a:rPr lang="en-US" sz="1800" dirty="0">
                <a:latin typeface="Consolas"/>
                <a:cs typeface="Consolas"/>
              </a:rPr>
              <a:t>info, </a:t>
            </a:r>
            <a:r>
              <a:rPr lang="en-US" sz="1800" dirty="0" err="1">
                <a:latin typeface="Consolas"/>
                <a:cs typeface="Consolas"/>
              </a:rPr>
              <a:t>MPI_Comm</a:t>
            </a:r>
            <a:r>
              <a:rPr lang="en-US" sz="1800" dirty="0">
                <a:latin typeface="Consolas"/>
                <a:cs typeface="Consolas"/>
              </a:rPr>
              <a:t> *</a:t>
            </a:r>
            <a:r>
              <a:rPr lang="en-US" sz="1800" dirty="0" err="1">
                <a:latin typeface="Consolas"/>
                <a:cs typeface="Consolas"/>
              </a:rPr>
              <a:t>out_comm_hdls</a:t>
            </a:r>
            <a:r>
              <a:rPr lang="en-US" sz="1800" dirty="0">
                <a:latin typeface="Consolas"/>
                <a:cs typeface="Consolas"/>
              </a:rPr>
              <a:t>[])</a:t>
            </a:r>
          </a:p>
          <a:p>
            <a:pPr marL="0" indent="0">
              <a:buNone/>
            </a:pPr>
            <a:endParaRPr lang="en-US" sz="1800" dirty="0">
              <a:latin typeface="Consolas"/>
              <a:cs typeface="Consolas"/>
            </a:endParaRPr>
          </a:p>
          <a:p>
            <a:pPr marL="0" indent="0">
              <a:buNone/>
            </a:pPr>
            <a:r>
              <a:rPr lang="en-US" sz="1800" dirty="0" err="1">
                <a:latin typeface="Consolas"/>
                <a:cs typeface="Consolas"/>
              </a:rPr>
              <a:t>MPI_Comm_create_endpoints</a:t>
            </a:r>
            <a:r>
              <a:rPr lang="en-US" sz="1800" dirty="0">
                <a:latin typeface="Consolas"/>
                <a:cs typeface="Consolas"/>
              </a:rPr>
              <a:t>(parent_comm, my_num_ep, info</a:t>
            </a:r>
            <a:r>
              <a:rPr lang="en-US" sz="1800" dirty="0" smtClean="0">
                <a:latin typeface="Consolas"/>
                <a:cs typeface="Consolas"/>
              </a:rPr>
              <a:t>,</a:t>
            </a:r>
            <a:br>
              <a:rPr lang="en-US" sz="1800" dirty="0" smtClean="0">
                <a:latin typeface="Consolas"/>
                <a:cs typeface="Consolas"/>
              </a:rPr>
            </a:br>
            <a:r>
              <a:rPr lang="en-US" sz="1800" dirty="0" smtClean="0">
                <a:latin typeface="Consolas"/>
                <a:cs typeface="Consolas"/>
              </a:rPr>
              <a:t>	</a:t>
            </a:r>
            <a:r>
              <a:rPr lang="en-US" sz="1800" dirty="0" err="1" smtClean="0">
                <a:latin typeface="Consolas"/>
                <a:cs typeface="Consolas"/>
              </a:rPr>
              <a:t>out_comm_hdls</a:t>
            </a:r>
            <a:r>
              <a:rPr lang="en-US" sz="1800" dirty="0">
                <a:latin typeface="Consolas"/>
                <a:cs typeface="Consolas"/>
              </a:rPr>
              <a:t>) BIND(C)</a:t>
            </a:r>
          </a:p>
          <a:p>
            <a:pPr marL="0" indent="0">
              <a:buNone/>
            </a:pPr>
            <a:r>
              <a:rPr lang="en-US" sz="1800" dirty="0">
                <a:latin typeface="Consolas"/>
                <a:cs typeface="Consolas"/>
              </a:rPr>
              <a:t>    Type(</a:t>
            </a:r>
            <a:r>
              <a:rPr lang="en-US" sz="1800" dirty="0" err="1">
                <a:latin typeface="Consolas"/>
                <a:cs typeface="Consolas"/>
              </a:rPr>
              <a:t>MPI_Comm</a:t>
            </a:r>
            <a:r>
              <a:rPr lang="en-US" sz="1800" dirty="0">
                <a:latin typeface="Consolas"/>
                <a:cs typeface="Consolas"/>
              </a:rPr>
              <a:t>), INTENT(IN) :: parent_comm</a:t>
            </a:r>
          </a:p>
          <a:p>
            <a:pPr marL="0" indent="0">
              <a:buNone/>
            </a:pPr>
            <a:r>
              <a:rPr lang="en-US" sz="1800" dirty="0">
                <a:latin typeface="Consolas"/>
                <a:cs typeface="Consolas"/>
              </a:rPr>
              <a:t>    INTEGER, INTENT(IN) ::  my_num_ep</a:t>
            </a:r>
          </a:p>
          <a:p>
            <a:pPr marL="0" indent="0">
              <a:buNone/>
            </a:pPr>
            <a:r>
              <a:rPr lang="en-US" sz="1800" dirty="0">
                <a:latin typeface="Consolas"/>
                <a:cs typeface="Consolas"/>
              </a:rPr>
              <a:t>    TYPE(</a:t>
            </a:r>
            <a:r>
              <a:rPr lang="en-US" sz="1800" dirty="0" err="1">
                <a:latin typeface="Consolas"/>
                <a:cs typeface="Consolas"/>
              </a:rPr>
              <a:t>MPI_Info</a:t>
            </a:r>
            <a:r>
              <a:rPr lang="en-US" sz="1800" dirty="0">
                <a:latin typeface="Consolas"/>
                <a:cs typeface="Consolas"/>
              </a:rPr>
              <a:t>), INTENT(IN) ::  info</a:t>
            </a:r>
          </a:p>
          <a:p>
            <a:pPr marL="0" indent="0">
              <a:buNone/>
            </a:pPr>
            <a:r>
              <a:rPr lang="en-US" sz="1800" dirty="0">
                <a:latin typeface="Consolas"/>
                <a:cs typeface="Consolas"/>
              </a:rPr>
              <a:t>    Type(</a:t>
            </a:r>
            <a:r>
              <a:rPr lang="en-US" sz="1800" dirty="0" err="1">
                <a:latin typeface="Consolas"/>
                <a:cs typeface="Consolas"/>
              </a:rPr>
              <a:t>MPI_Comm</a:t>
            </a:r>
            <a:r>
              <a:rPr lang="en-US" sz="1800" dirty="0">
                <a:latin typeface="Consolas"/>
                <a:cs typeface="Consolas"/>
              </a:rPr>
              <a:t>), INTENT(OUT) ::  </a:t>
            </a:r>
            <a:r>
              <a:rPr lang="en-US" sz="1800" dirty="0" err="1">
                <a:latin typeface="Consolas"/>
                <a:cs typeface="Consolas"/>
              </a:rPr>
              <a:t>out_comm_hdls</a:t>
            </a:r>
            <a:r>
              <a:rPr lang="en-US" sz="1800" dirty="0">
                <a:latin typeface="Consolas"/>
                <a:cs typeface="Consolas"/>
              </a:rPr>
              <a:t>(my_num_ep)</a:t>
            </a:r>
          </a:p>
          <a:p>
            <a:pPr marL="0" indent="0">
              <a:buNone/>
            </a:pPr>
            <a:r>
              <a:rPr lang="en-US" sz="1800" dirty="0">
                <a:latin typeface="Consolas"/>
                <a:cs typeface="Consolas"/>
              </a:rPr>
              <a:t>    INTEGER, OPTIONAL, INTENT(OUT) ::  </a:t>
            </a:r>
            <a:r>
              <a:rPr lang="en-US" sz="1800" dirty="0" err="1">
                <a:latin typeface="Consolas"/>
                <a:cs typeface="Consolas"/>
              </a:rPr>
              <a:t>ierror</a:t>
            </a:r>
            <a:endParaRPr lang="en-US" sz="1800" dirty="0">
              <a:latin typeface="Consolas"/>
              <a:cs typeface="Consolas"/>
            </a:endParaRPr>
          </a:p>
          <a:p>
            <a:pPr marL="0" indent="0">
              <a:buNone/>
            </a:pPr>
            <a:endParaRPr lang="en-US" sz="1800" dirty="0">
              <a:latin typeface="Consolas"/>
              <a:cs typeface="Consolas"/>
            </a:endParaRPr>
          </a:p>
          <a:p>
            <a:pPr marL="0" indent="0">
              <a:buNone/>
            </a:pPr>
            <a:r>
              <a:rPr lang="en-US" sz="1800" dirty="0">
                <a:latin typeface="Consolas"/>
                <a:cs typeface="Consolas"/>
              </a:rPr>
              <a:t>MPI_COMM_CREATE_ENDPOINTS(PARENT_COMM, MY_NUM_EP, INFO</a:t>
            </a:r>
            <a:r>
              <a:rPr lang="en-US" sz="1800" dirty="0" smtClean="0">
                <a:latin typeface="Consolas"/>
                <a:cs typeface="Consolas"/>
              </a:rPr>
              <a:t>,</a:t>
            </a:r>
            <a:br>
              <a:rPr lang="en-US" sz="1800" dirty="0" smtClean="0">
                <a:latin typeface="Consolas"/>
                <a:cs typeface="Consolas"/>
              </a:rPr>
            </a:br>
            <a:r>
              <a:rPr lang="en-US" sz="1800" dirty="0" smtClean="0">
                <a:latin typeface="Consolas"/>
                <a:cs typeface="Consolas"/>
              </a:rPr>
              <a:t>	OUT_COMM_HDLS</a:t>
            </a:r>
            <a:r>
              <a:rPr lang="en-US" sz="1800" dirty="0">
                <a:latin typeface="Consolas"/>
                <a:cs typeface="Consolas"/>
              </a:rPr>
              <a:t>, IERROR)</a:t>
            </a:r>
          </a:p>
          <a:p>
            <a:pPr marL="0" indent="0">
              <a:buNone/>
            </a:pPr>
            <a:r>
              <a:rPr lang="en-US" sz="1800" dirty="0">
                <a:latin typeface="Consolas"/>
                <a:cs typeface="Consolas"/>
              </a:rPr>
              <a:t>    INTEGER PARENT_COMM, MY_NUM_EP, INFO, OUT_COMM_HDLS(*)</a:t>
            </a:r>
            <a:r>
              <a:rPr lang="en-US" sz="1800" dirty="0" smtClean="0">
                <a:latin typeface="Consolas"/>
                <a:cs typeface="Consolas"/>
              </a:rPr>
              <a:t>,</a:t>
            </a:r>
            <a:br>
              <a:rPr lang="en-US" sz="1800" dirty="0" smtClean="0">
                <a:latin typeface="Consolas"/>
                <a:cs typeface="Consolas"/>
              </a:rPr>
            </a:br>
            <a:r>
              <a:rPr lang="en-US" sz="1800" dirty="0" smtClean="0">
                <a:latin typeface="Consolas"/>
                <a:cs typeface="Consolas"/>
              </a:rPr>
              <a:t>	IERROR</a:t>
            </a:r>
            <a:endParaRPr lang="en-US" sz="1800" dirty="0">
              <a:latin typeface="Consolas"/>
              <a:cs typeface="Consolas"/>
            </a:endParaRPr>
          </a:p>
          <a:p>
            <a:pPr marL="0" indent="0">
              <a:buNone/>
            </a:pPr>
            <a:endParaRPr lang="en-US" sz="1800" dirty="0">
              <a:latin typeface="Consolas"/>
              <a:cs typeface="Consolas"/>
            </a:endParaRPr>
          </a:p>
        </p:txBody>
      </p:sp>
      <p:sp>
        <p:nvSpPr>
          <p:cNvPr id="4" name="Slide Number Placeholder 3"/>
          <p:cNvSpPr>
            <a:spLocks noGrp="1"/>
          </p:cNvSpPr>
          <p:nvPr>
            <p:ph type="sldNum" sz="quarter" idx="12"/>
          </p:nvPr>
        </p:nvSpPr>
        <p:spPr/>
        <p:txBody>
          <a:bodyPr/>
          <a:lstStyle/>
          <a:p>
            <a:fld id="{87034D8C-3CB4-402A-BC46-2AB14C0FE90A}" type="slidenum">
              <a:rPr lang="en-US" smtClean="0"/>
              <a:pPr/>
              <a:t>19</a:t>
            </a:fld>
            <a:endParaRPr lang="en-US"/>
          </a:p>
        </p:txBody>
      </p:sp>
    </p:spTree>
    <p:extLst>
      <p:ext uri="{BB962C8B-B14F-4D97-AF65-F5344CB8AC3E}">
        <p14:creationId xmlns:p14="http://schemas.microsoft.com/office/powerpoint/2010/main" val="37685054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of Ranks to Processes in MPI</a:t>
            </a:r>
            <a:endParaRPr lang="en-US" dirty="0"/>
          </a:p>
        </p:txBody>
      </p:sp>
      <p:sp>
        <p:nvSpPr>
          <p:cNvPr id="3" name="Content Placeholder 2"/>
          <p:cNvSpPr>
            <a:spLocks noGrp="1"/>
          </p:cNvSpPr>
          <p:nvPr>
            <p:ph idx="1"/>
          </p:nvPr>
        </p:nvSpPr>
        <p:spPr>
          <a:xfrm>
            <a:off x="457200" y="4038600"/>
            <a:ext cx="8229600" cy="2209800"/>
          </a:xfrm>
        </p:spPr>
        <p:txBody>
          <a:bodyPr>
            <a:normAutofit lnSpcReduction="10000"/>
          </a:bodyPr>
          <a:lstStyle/>
          <a:p>
            <a:r>
              <a:rPr lang="en-US" dirty="0" smtClean="0"/>
              <a:t>MPI provides a 1-to-1 mapping of ranks to processes</a:t>
            </a:r>
          </a:p>
          <a:p>
            <a:r>
              <a:rPr lang="en-US" dirty="0" smtClean="0"/>
              <a:t>This was good in the past, but usage models have evolved</a:t>
            </a:r>
          </a:p>
          <a:p>
            <a:pPr lvl="1"/>
            <a:r>
              <a:rPr lang="en-US" dirty="0" smtClean="0"/>
              <a:t>Programmers use many-to-one mapping of threads to processes</a:t>
            </a:r>
          </a:p>
          <a:p>
            <a:pPr lvl="2"/>
            <a:r>
              <a:rPr lang="en-US" dirty="0" smtClean="0"/>
              <a:t>E.g. Hybrid parallel programming with </a:t>
            </a:r>
            <a:r>
              <a:rPr lang="en-US" dirty="0" err="1" smtClean="0"/>
              <a:t>OpenMP</a:t>
            </a:r>
            <a:r>
              <a:rPr lang="en-US" dirty="0" smtClean="0"/>
              <a:t>/threads</a:t>
            </a:r>
          </a:p>
          <a:p>
            <a:pPr lvl="1"/>
            <a:r>
              <a:rPr lang="en-US" dirty="0" smtClean="0"/>
              <a:t>Other programming models also use many-to-one mapping</a:t>
            </a:r>
          </a:p>
          <a:p>
            <a:pPr lvl="2"/>
            <a:r>
              <a:rPr lang="en-US" dirty="0" smtClean="0"/>
              <a:t>Interoperability is a key objective, e.g. with Charm++, etc…</a:t>
            </a:r>
            <a:endParaRPr lang="en-US" dirty="0"/>
          </a:p>
        </p:txBody>
      </p:sp>
      <p:sp>
        <p:nvSpPr>
          <p:cNvPr id="4" name="Slide Number Placeholder 3"/>
          <p:cNvSpPr>
            <a:spLocks noGrp="1"/>
          </p:cNvSpPr>
          <p:nvPr>
            <p:ph type="sldNum" sz="quarter" idx="12"/>
          </p:nvPr>
        </p:nvSpPr>
        <p:spPr/>
        <p:txBody>
          <a:bodyPr/>
          <a:lstStyle/>
          <a:p>
            <a:fld id="{87034D8C-3CB4-402A-BC46-2AB14C0FE90A}" type="slidenum">
              <a:rPr lang="en-US" smtClean="0"/>
              <a:pPr/>
              <a:t>2</a:t>
            </a:fld>
            <a:endParaRPr lang="en-US"/>
          </a:p>
        </p:txBody>
      </p:sp>
      <p:sp>
        <p:nvSpPr>
          <p:cNvPr id="5" name="Rectangle 4"/>
          <p:cNvSpPr/>
          <p:nvPr/>
        </p:nvSpPr>
        <p:spPr bwMode="auto">
          <a:xfrm>
            <a:off x="1295400" y="1371600"/>
            <a:ext cx="6096000" cy="2362200"/>
          </a:xfrm>
          <a:prstGeom prst="rect">
            <a:avLst/>
          </a:prstGeom>
          <a:noFill/>
          <a:ln w="254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6" name="Rounded Rectangle 5"/>
          <p:cNvSpPr/>
          <p:nvPr/>
        </p:nvSpPr>
        <p:spPr bwMode="auto">
          <a:xfrm>
            <a:off x="1447800" y="1524000"/>
            <a:ext cx="2057400" cy="2057400"/>
          </a:xfrm>
          <a:prstGeom prst="roundRect">
            <a:avLst/>
          </a:prstGeom>
          <a:solidFill>
            <a:schemeClr val="tx2">
              <a:lumMod val="20000"/>
              <a:lumOff val="80000"/>
            </a:schemeClr>
          </a:solid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7" name="Rounded Rectangle 6"/>
          <p:cNvSpPr/>
          <p:nvPr/>
        </p:nvSpPr>
        <p:spPr bwMode="auto">
          <a:xfrm>
            <a:off x="1600200" y="1905000"/>
            <a:ext cx="1752600" cy="609600"/>
          </a:xfrm>
          <a:prstGeom prst="roundRect">
            <a:avLst/>
          </a:prstGeom>
          <a:solidFill>
            <a:schemeClr val="accent4">
              <a:lumMod val="20000"/>
              <a:lumOff val="80000"/>
            </a:schemeClr>
          </a:solidFill>
          <a:ln>
            <a:solidFill>
              <a:schemeClr val="accent4">
                <a:lumMod val="5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Rank</a:t>
            </a:r>
          </a:p>
        </p:txBody>
      </p:sp>
      <p:sp>
        <p:nvSpPr>
          <p:cNvPr id="8" name="Oval 7"/>
          <p:cNvSpPr/>
          <p:nvPr/>
        </p:nvSpPr>
        <p:spPr bwMode="auto">
          <a:xfrm>
            <a:off x="1600200" y="2819400"/>
            <a:ext cx="533400" cy="533400"/>
          </a:xfrm>
          <a:prstGeom prst="ellipse">
            <a:avLst/>
          </a:prstGeom>
          <a:solidFill>
            <a:schemeClr val="accent3">
              <a:lumMod val="20000"/>
              <a:lumOff val="8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p:txBody>
      </p:sp>
      <p:sp>
        <p:nvSpPr>
          <p:cNvPr id="10" name="Oval 9"/>
          <p:cNvSpPr/>
          <p:nvPr/>
        </p:nvSpPr>
        <p:spPr bwMode="auto">
          <a:xfrm>
            <a:off x="2209800" y="2819400"/>
            <a:ext cx="533400" cy="533400"/>
          </a:xfrm>
          <a:prstGeom prst="ellipse">
            <a:avLst/>
          </a:prstGeom>
          <a:solidFill>
            <a:schemeClr val="accent3">
              <a:lumMod val="20000"/>
              <a:lumOff val="8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p:txBody>
      </p:sp>
      <p:sp>
        <p:nvSpPr>
          <p:cNvPr id="11" name="Oval 10"/>
          <p:cNvSpPr/>
          <p:nvPr/>
        </p:nvSpPr>
        <p:spPr bwMode="auto">
          <a:xfrm>
            <a:off x="2819400" y="2819400"/>
            <a:ext cx="533400" cy="533400"/>
          </a:xfrm>
          <a:prstGeom prst="ellipse">
            <a:avLst/>
          </a:prstGeom>
          <a:solidFill>
            <a:schemeClr val="accent3">
              <a:lumMod val="20000"/>
              <a:lumOff val="8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p:txBody>
      </p:sp>
      <p:sp>
        <p:nvSpPr>
          <p:cNvPr id="12" name="TextBox 11"/>
          <p:cNvSpPr txBox="1"/>
          <p:nvPr/>
        </p:nvSpPr>
        <p:spPr>
          <a:xfrm>
            <a:off x="1219200" y="990600"/>
            <a:ext cx="2877711" cy="369332"/>
          </a:xfrm>
          <a:prstGeom prst="rect">
            <a:avLst/>
          </a:prstGeom>
          <a:noFill/>
        </p:spPr>
        <p:txBody>
          <a:bodyPr wrap="none" rtlCol="0">
            <a:spAutoFit/>
          </a:bodyPr>
          <a:lstStyle/>
          <a:p>
            <a:r>
              <a:rPr lang="en-US" dirty="0" smtClean="0"/>
              <a:t>Conventional Communicator</a:t>
            </a:r>
            <a:endParaRPr lang="en-US" dirty="0"/>
          </a:p>
        </p:txBody>
      </p:sp>
      <p:sp>
        <p:nvSpPr>
          <p:cNvPr id="13" name="TextBox 12"/>
          <p:cNvSpPr txBox="1"/>
          <p:nvPr/>
        </p:nvSpPr>
        <p:spPr>
          <a:xfrm>
            <a:off x="2057400" y="1524000"/>
            <a:ext cx="902811" cy="369332"/>
          </a:xfrm>
          <a:prstGeom prst="rect">
            <a:avLst/>
          </a:prstGeom>
          <a:noFill/>
        </p:spPr>
        <p:txBody>
          <a:bodyPr wrap="none" rtlCol="0">
            <a:spAutoFit/>
          </a:bodyPr>
          <a:lstStyle/>
          <a:p>
            <a:pPr algn="ctr"/>
            <a:r>
              <a:rPr lang="en-US" dirty="0" smtClean="0"/>
              <a:t>Process</a:t>
            </a:r>
            <a:endParaRPr lang="en-US" dirty="0"/>
          </a:p>
        </p:txBody>
      </p:sp>
      <p:cxnSp>
        <p:nvCxnSpPr>
          <p:cNvPr id="15" name="Straight Connector 14"/>
          <p:cNvCxnSpPr>
            <a:stCxn id="8" idx="0"/>
            <a:endCxn id="7" idx="2"/>
          </p:cNvCxnSpPr>
          <p:nvPr/>
        </p:nvCxnSpPr>
        <p:spPr bwMode="auto">
          <a:xfrm flipV="1">
            <a:off x="1866900" y="2514600"/>
            <a:ext cx="609600" cy="304800"/>
          </a:xfrm>
          <a:prstGeom prst="line">
            <a:avLst/>
          </a:prstGeom>
          <a:noFill/>
          <a:ln w="25400" cap="flat" cmpd="sng" algn="ctr">
            <a:solidFill>
              <a:schemeClr val="tx1"/>
            </a:solidFill>
            <a:prstDash val="dash"/>
            <a:round/>
            <a:headEnd type="none" w="med" len="med"/>
            <a:tailEnd type="none" w="med" len="med"/>
          </a:ln>
          <a:effectLst/>
        </p:spPr>
      </p:cxnSp>
      <p:cxnSp>
        <p:nvCxnSpPr>
          <p:cNvPr id="16" name="Straight Connector 15"/>
          <p:cNvCxnSpPr>
            <a:stCxn id="10" idx="0"/>
            <a:endCxn id="7" idx="2"/>
          </p:cNvCxnSpPr>
          <p:nvPr/>
        </p:nvCxnSpPr>
        <p:spPr bwMode="auto">
          <a:xfrm flipV="1">
            <a:off x="2476500" y="2514600"/>
            <a:ext cx="0" cy="304800"/>
          </a:xfrm>
          <a:prstGeom prst="line">
            <a:avLst/>
          </a:prstGeom>
          <a:noFill/>
          <a:ln w="25400" cap="flat" cmpd="sng" algn="ctr">
            <a:solidFill>
              <a:schemeClr val="tx1"/>
            </a:solidFill>
            <a:prstDash val="dash"/>
            <a:round/>
            <a:headEnd type="none" w="med" len="med"/>
            <a:tailEnd type="none" w="med" len="med"/>
          </a:ln>
          <a:effectLst/>
        </p:spPr>
      </p:cxnSp>
      <p:cxnSp>
        <p:nvCxnSpPr>
          <p:cNvPr id="19" name="Straight Connector 18"/>
          <p:cNvCxnSpPr>
            <a:stCxn id="11" idx="0"/>
            <a:endCxn id="7" idx="2"/>
          </p:cNvCxnSpPr>
          <p:nvPr/>
        </p:nvCxnSpPr>
        <p:spPr bwMode="auto">
          <a:xfrm flipH="1" flipV="1">
            <a:off x="2476500" y="2514600"/>
            <a:ext cx="609600" cy="304800"/>
          </a:xfrm>
          <a:prstGeom prst="line">
            <a:avLst/>
          </a:prstGeom>
          <a:noFill/>
          <a:ln w="25400" cap="flat" cmpd="sng" algn="ctr">
            <a:solidFill>
              <a:schemeClr val="tx1"/>
            </a:solidFill>
            <a:prstDash val="dash"/>
            <a:round/>
            <a:headEnd type="none" w="med" len="med"/>
            <a:tailEnd type="none" w="med" len="med"/>
          </a:ln>
          <a:effectLst/>
        </p:spPr>
      </p:cxnSp>
      <p:sp>
        <p:nvSpPr>
          <p:cNvPr id="22" name="Rounded Rectangle 21"/>
          <p:cNvSpPr/>
          <p:nvPr/>
        </p:nvSpPr>
        <p:spPr bwMode="auto">
          <a:xfrm>
            <a:off x="3733800" y="1524000"/>
            <a:ext cx="2057400" cy="2057400"/>
          </a:xfrm>
          <a:prstGeom prst="roundRect">
            <a:avLst/>
          </a:prstGeom>
          <a:solidFill>
            <a:schemeClr val="tx2">
              <a:lumMod val="20000"/>
              <a:lumOff val="80000"/>
            </a:schemeClr>
          </a:solid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23" name="Rounded Rectangle 22"/>
          <p:cNvSpPr/>
          <p:nvPr/>
        </p:nvSpPr>
        <p:spPr bwMode="auto">
          <a:xfrm>
            <a:off x="3886200" y="1905000"/>
            <a:ext cx="1752600" cy="609600"/>
          </a:xfrm>
          <a:prstGeom prst="roundRect">
            <a:avLst/>
          </a:prstGeom>
          <a:solidFill>
            <a:schemeClr val="accent4">
              <a:lumMod val="20000"/>
              <a:lumOff val="80000"/>
            </a:schemeClr>
          </a:solidFill>
          <a:ln>
            <a:solidFill>
              <a:schemeClr val="accent4">
                <a:lumMod val="5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Rank</a:t>
            </a:r>
          </a:p>
        </p:txBody>
      </p:sp>
      <p:sp>
        <p:nvSpPr>
          <p:cNvPr id="24" name="Oval 23"/>
          <p:cNvSpPr/>
          <p:nvPr/>
        </p:nvSpPr>
        <p:spPr bwMode="auto">
          <a:xfrm>
            <a:off x="4114800" y="2819400"/>
            <a:ext cx="533400" cy="533400"/>
          </a:xfrm>
          <a:prstGeom prst="ellipse">
            <a:avLst/>
          </a:prstGeom>
          <a:solidFill>
            <a:schemeClr val="accent3">
              <a:lumMod val="20000"/>
              <a:lumOff val="8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p:txBody>
      </p:sp>
      <p:sp>
        <p:nvSpPr>
          <p:cNvPr id="26" name="Oval 25"/>
          <p:cNvSpPr/>
          <p:nvPr/>
        </p:nvSpPr>
        <p:spPr bwMode="auto">
          <a:xfrm>
            <a:off x="4876800" y="2819400"/>
            <a:ext cx="533400" cy="533400"/>
          </a:xfrm>
          <a:prstGeom prst="ellipse">
            <a:avLst/>
          </a:prstGeom>
          <a:solidFill>
            <a:schemeClr val="accent3">
              <a:lumMod val="20000"/>
              <a:lumOff val="8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p:txBody>
      </p:sp>
      <p:sp>
        <p:nvSpPr>
          <p:cNvPr id="27" name="TextBox 26"/>
          <p:cNvSpPr txBox="1"/>
          <p:nvPr/>
        </p:nvSpPr>
        <p:spPr>
          <a:xfrm>
            <a:off x="4343400" y="1524000"/>
            <a:ext cx="902811" cy="369332"/>
          </a:xfrm>
          <a:prstGeom prst="rect">
            <a:avLst/>
          </a:prstGeom>
          <a:noFill/>
        </p:spPr>
        <p:txBody>
          <a:bodyPr wrap="none" rtlCol="0">
            <a:spAutoFit/>
          </a:bodyPr>
          <a:lstStyle/>
          <a:p>
            <a:pPr algn="ctr"/>
            <a:r>
              <a:rPr lang="en-US" dirty="0" smtClean="0"/>
              <a:t>Process</a:t>
            </a:r>
            <a:endParaRPr lang="en-US" dirty="0"/>
          </a:p>
        </p:txBody>
      </p:sp>
      <p:cxnSp>
        <p:nvCxnSpPr>
          <p:cNvPr id="28" name="Straight Connector 27"/>
          <p:cNvCxnSpPr>
            <a:stCxn id="24" idx="0"/>
            <a:endCxn id="23" idx="2"/>
          </p:cNvCxnSpPr>
          <p:nvPr/>
        </p:nvCxnSpPr>
        <p:spPr bwMode="auto">
          <a:xfrm flipV="1">
            <a:off x="4381500" y="2514600"/>
            <a:ext cx="381000" cy="304800"/>
          </a:xfrm>
          <a:prstGeom prst="line">
            <a:avLst/>
          </a:prstGeom>
          <a:noFill/>
          <a:ln w="25400" cap="flat" cmpd="sng" algn="ctr">
            <a:solidFill>
              <a:schemeClr val="tx1"/>
            </a:solidFill>
            <a:prstDash val="dash"/>
            <a:round/>
            <a:headEnd type="none" w="med" len="med"/>
            <a:tailEnd type="none" w="med" len="med"/>
          </a:ln>
          <a:effectLst/>
        </p:spPr>
      </p:cxnSp>
      <p:cxnSp>
        <p:nvCxnSpPr>
          <p:cNvPr id="30" name="Straight Connector 29"/>
          <p:cNvCxnSpPr>
            <a:stCxn id="26" idx="0"/>
            <a:endCxn id="23" idx="2"/>
          </p:cNvCxnSpPr>
          <p:nvPr/>
        </p:nvCxnSpPr>
        <p:spPr bwMode="auto">
          <a:xfrm flipH="1" flipV="1">
            <a:off x="4762500" y="2514600"/>
            <a:ext cx="381000" cy="304800"/>
          </a:xfrm>
          <a:prstGeom prst="line">
            <a:avLst/>
          </a:prstGeom>
          <a:noFill/>
          <a:ln w="25400" cap="flat" cmpd="sng" algn="ctr">
            <a:solidFill>
              <a:schemeClr val="tx1"/>
            </a:solidFill>
            <a:prstDash val="dash"/>
            <a:round/>
            <a:headEnd type="none" w="med" len="med"/>
            <a:tailEnd type="none" w="med" len="med"/>
          </a:ln>
          <a:effectLst/>
        </p:spPr>
      </p:cxnSp>
      <p:sp>
        <p:nvSpPr>
          <p:cNvPr id="31" name="TextBox 30"/>
          <p:cNvSpPr txBox="1"/>
          <p:nvPr/>
        </p:nvSpPr>
        <p:spPr>
          <a:xfrm>
            <a:off x="6319171" y="2057400"/>
            <a:ext cx="538829" cy="707886"/>
          </a:xfrm>
          <a:prstGeom prst="rect">
            <a:avLst/>
          </a:prstGeom>
          <a:noFill/>
        </p:spPr>
        <p:txBody>
          <a:bodyPr wrap="none" rtlCol="0">
            <a:spAutoFit/>
          </a:bodyPr>
          <a:lstStyle/>
          <a:p>
            <a:r>
              <a:rPr lang="en-US" sz="4000" dirty="0" smtClean="0"/>
              <a:t>…</a:t>
            </a:r>
            <a:endParaRPr lang="en-US" sz="4000" dirty="0"/>
          </a:p>
        </p:txBody>
      </p:sp>
    </p:spTree>
    <p:extLst>
      <p:ext uri="{BB962C8B-B14F-4D97-AF65-F5344CB8AC3E}">
        <p14:creationId xmlns:p14="http://schemas.microsoft.com/office/powerpoint/2010/main" val="277321966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Endpoints Proposal, Text Part 1</a:t>
            </a:r>
            <a:endParaRPr lang="en-US" dirty="0"/>
          </a:p>
        </p:txBody>
      </p:sp>
      <p:sp>
        <p:nvSpPr>
          <p:cNvPr id="3" name="Content Placeholder 2"/>
          <p:cNvSpPr>
            <a:spLocks noGrp="1"/>
          </p:cNvSpPr>
          <p:nvPr>
            <p:ph idx="1"/>
          </p:nvPr>
        </p:nvSpPr>
        <p:spPr>
          <a:xfrm>
            <a:off x="457200" y="1066800"/>
            <a:ext cx="8229600" cy="5059363"/>
          </a:xfrm>
        </p:spPr>
        <p:txBody>
          <a:bodyPr>
            <a:normAutofit fontScale="70000" lnSpcReduction="20000"/>
          </a:bodyPr>
          <a:lstStyle/>
          <a:p>
            <a:pPr marL="0" indent="0">
              <a:buNone/>
            </a:pPr>
            <a:r>
              <a:rPr lang="en-US" dirty="0"/>
              <a:t>This function creates a new communicator from an existing communicator, </a:t>
            </a:r>
            <a:r>
              <a:rPr lang="en-US" i="1" dirty="0"/>
              <a:t>parent_comm</a:t>
            </a:r>
            <a:r>
              <a:rPr lang="en-US" dirty="0"/>
              <a:t>, </a:t>
            </a:r>
            <a:r>
              <a:rPr lang="en-US" dirty="0" smtClean="0"/>
              <a:t>where </a:t>
            </a:r>
            <a:r>
              <a:rPr lang="en-US" i="1" dirty="0" smtClean="0"/>
              <a:t>my_num_ep</a:t>
            </a:r>
            <a:r>
              <a:rPr lang="en-US" dirty="0" smtClean="0"/>
              <a:t> </a:t>
            </a:r>
            <a:r>
              <a:rPr lang="en-US" dirty="0"/>
              <a:t>ranks in the output communicator are associated with a single calling rank in </a:t>
            </a:r>
            <a:r>
              <a:rPr lang="en-US" i="1" dirty="0"/>
              <a:t>parent_comm</a:t>
            </a:r>
            <a:r>
              <a:rPr lang="en-US" dirty="0"/>
              <a:t>. This function is collective on </a:t>
            </a:r>
            <a:r>
              <a:rPr lang="en-US" i="1" dirty="0"/>
              <a:t>parent_comm</a:t>
            </a:r>
            <a:r>
              <a:rPr lang="en-US" dirty="0"/>
              <a:t>. Distinct handles for each associated rank in the output communicator are returned in the </a:t>
            </a:r>
            <a:r>
              <a:rPr lang="en-US" i="1" dirty="0"/>
              <a:t>new_comm_hdls</a:t>
            </a:r>
            <a:r>
              <a:rPr lang="en-US" dirty="0"/>
              <a:t> array at the corresponding rank in </a:t>
            </a:r>
            <a:r>
              <a:rPr lang="en-US" i="1" dirty="0"/>
              <a:t>parent_comm</a:t>
            </a:r>
            <a:r>
              <a:rPr lang="en-US" dirty="0"/>
              <a:t>. Ranks associated with a process in </a:t>
            </a:r>
            <a:r>
              <a:rPr lang="en-US" i="1" dirty="0"/>
              <a:t>parent_comm</a:t>
            </a:r>
            <a:r>
              <a:rPr lang="en-US" dirty="0"/>
              <a:t> are numbered contiguously in the output communicator, and the starting rank is defined by the order of the associated rank in the parent communicator</a:t>
            </a:r>
            <a:r>
              <a:rPr lang="en-US" dirty="0" smtClean="0"/>
              <a:t>.</a:t>
            </a:r>
          </a:p>
          <a:p>
            <a:pPr marL="0" indent="0">
              <a:buNone/>
            </a:pPr>
            <a:endParaRPr lang="en-US" dirty="0"/>
          </a:p>
          <a:p>
            <a:pPr marL="0" indent="0">
              <a:buNone/>
            </a:pPr>
            <a:r>
              <a:rPr lang="en-US" dirty="0"/>
              <a:t>If </a:t>
            </a:r>
            <a:r>
              <a:rPr lang="en-US" i="1" dirty="0"/>
              <a:t>parent_comm</a:t>
            </a:r>
            <a:r>
              <a:rPr lang="en-US" dirty="0"/>
              <a:t> is an intracommunicator, this function returns a new intracommunicator </a:t>
            </a:r>
            <a:r>
              <a:rPr lang="en-US" i="1" dirty="0" err="1"/>
              <a:t>new_comm</a:t>
            </a:r>
            <a:r>
              <a:rPr lang="en-US" dirty="0"/>
              <a:t> with a communication group of size equal to the sum of the values </a:t>
            </a:r>
            <a:r>
              <a:rPr lang="en-US" dirty="0" smtClean="0"/>
              <a:t>of </a:t>
            </a:r>
            <a:r>
              <a:rPr lang="en-US" i="1" dirty="0"/>
              <a:t>my_num_ep</a:t>
            </a:r>
            <a:r>
              <a:rPr lang="en-US" dirty="0"/>
              <a:t> on all calling processes. No cached information propagates from </a:t>
            </a:r>
            <a:r>
              <a:rPr lang="en-US" i="1" dirty="0"/>
              <a:t>parent_comm</a:t>
            </a:r>
            <a:r>
              <a:rPr lang="en-US" dirty="0"/>
              <a:t> to </a:t>
            </a:r>
            <a:r>
              <a:rPr lang="en-US" i="1" dirty="0" err="1"/>
              <a:t>new_comm</a:t>
            </a:r>
            <a:r>
              <a:rPr lang="en-US" dirty="0"/>
              <a:t>. Each process in </a:t>
            </a:r>
            <a:r>
              <a:rPr lang="en-US" i="1" dirty="0"/>
              <a:t>parent_comm</a:t>
            </a:r>
            <a:r>
              <a:rPr lang="en-US" dirty="0"/>
              <a:t> must call MPI_COMM_CREATE_ENDPOINTS with a </a:t>
            </a:r>
            <a:r>
              <a:rPr lang="en-US" i="1" dirty="0"/>
              <a:t>my_num_ep</a:t>
            </a:r>
            <a:r>
              <a:rPr lang="en-US" dirty="0"/>
              <a:t> argument that ranges from 0 to the value of the MPI_COMM_MAX_ENDPOINTS attribute on </a:t>
            </a:r>
            <a:r>
              <a:rPr lang="en-US" i="1" dirty="0"/>
              <a:t>parent_comm</a:t>
            </a:r>
            <a:r>
              <a:rPr lang="en-US" dirty="0"/>
              <a:t>. Each process may specify a different value for </a:t>
            </a:r>
            <a:r>
              <a:rPr lang="en-US" dirty="0" smtClean="0"/>
              <a:t>the </a:t>
            </a:r>
            <a:r>
              <a:rPr lang="en-US" i="1" dirty="0" smtClean="0"/>
              <a:t>my_num_ep</a:t>
            </a:r>
            <a:r>
              <a:rPr lang="en-US" dirty="0" smtClean="0"/>
              <a:t> </a:t>
            </a:r>
            <a:r>
              <a:rPr lang="en-US" dirty="0"/>
              <a:t>argument. When </a:t>
            </a:r>
            <a:r>
              <a:rPr lang="en-US" i="1" dirty="0"/>
              <a:t>my_num_ep</a:t>
            </a:r>
            <a:r>
              <a:rPr lang="en-US" dirty="0"/>
              <a:t> is 0, no output communicator is returned</a:t>
            </a:r>
            <a:r>
              <a:rPr lang="en-US" dirty="0" smtClean="0"/>
              <a:t>.</a:t>
            </a:r>
          </a:p>
          <a:p>
            <a:pPr marL="0" indent="0">
              <a:buNone/>
            </a:pPr>
            <a:endParaRPr lang="en-US" dirty="0"/>
          </a:p>
          <a:p>
            <a:pPr marL="0" indent="0">
              <a:buNone/>
            </a:pPr>
            <a:r>
              <a:rPr lang="en-US" dirty="0"/>
              <a:t>If </a:t>
            </a:r>
            <a:r>
              <a:rPr lang="en-US" i="1" dirty="0"/>
              <a:t>parent_comm</a:t>
            </a:r>
            <a:r>
              <a:rPr lang="en-US" dirty="0"/>
              <a:t> is an intercommunicator, then the output communicator is also an intercommunicator where the local group consists of endpoint ranks associated with ranks in the local group of </a:t>
            </a:r>
            <a:r>
              <a:rPr lang="en-US" i="1" dirty="0" smtClean="0"/>
              <a:t>parent_comm </a:t>
            </a:r>
            <a:r>
              <a:rPr lang="en-US" dirty="0" smtClean="0"/>
              <a:t>and </a:t>
            </a:r>
            <a:r>
              <a:rPr lang="en-US" dirty="0"/>
              <a:t>the remote group consists of endpoint ranks associated with ranks in the remote group </a:t>
            </a:r>
            <a:r>
              <a:rPr lang="en-US" dirty="0" smtClean="0"/>
              <a:t>of </a:t>
            </a:r>
            <a:r>
              <a:rPr lang="en-US" i="1" dirty="0" smtClean="0"/>
              <a:t>parent_comm</a:t>
            </a:r>
            <a:r>
              <a:rPr lang="en-US" dirty="0"/>
              <a:t>. If either the local or remote group is empty, MPI_COMM_NULL is returned in all entries </a:t>
            </a:r>
            <a:r>
              <a:rPr lang="en-US" dirty="0" smtClean="0"/>
              <a:t>of </a:t>
            </a:r>
            <a:r>
              <a:rPr lang="en-US" i="1" dirty="0" smtClean="0"/>
              <a:t>new_comm_hdls</a:t>
            </a:r>
            <a:r>
              <a:rPr lang="en-US" dirty="0" smtClean="0"/>
              <a:t>.</a:t>
            </a:r>
          </a:p>
        </p:txBody>
      </p:sp>
      <p:sp>
        <p:nvSpPr>
          <p:cNvPr id="4" name="Slide Number Placeholder 3"/>
          <p:cNvSpPr>
            <a:spLocks noGrp="1"/>
          </p:cNvSpPr>
          <p:nvPr>
            <p:ph type="sldNum" sz="quarter" idx="12"/>
          </p:nvPr>
        </p:nvSpPr>
        <p:spPr/>
        <p:txBody>
          <a:bodyPr/>
          <a:lstStyle/>
          <a:p>
            <a:fld id="{87034D8C-3CB4-402A-BC46-2AB14C0FE90A}" type="slidenum">
              <a:rPr lang="en-US" smtClean="0"/>
              <a:pPr/>
              <a:t>20</a:t>
            </a:fld>
            <a:endParaRPr lang="en-US"/>
          </a:p>
        </p:txBody>
      </p:sp>
    </p:spTree>
    <p:extLst>
      <p:ext uri="{BB962C8B-B14F-4D97-AF65-F5344CB8AC3E}">
        <p14:creationId xmlns:p14="http://schemas.microsoft.com/office/powerpoint/2010/main" val="191498662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Endpoints Proposal, Text Part 2</a:t>
            </a:r>
            <a:endParaRPr lang="en-US" dirty="0"/>
          </a:p>
        </p:txBody>
      </p:sp>
      <p:sp>
        <p:nvSpPr>
          <p:cNvPr id="3" name="Content Placeholder 2"/>
          <p:cNvSpPr>
            <a:spLocks noGrp="1"/>
          </p:cNvSpPr>
          <p:nvPr>
            <p:ph idx="1"/>
          </p:nvPr>
        </p:nvSpPr>
        <p:spPr>
          <a:xfrm>
            <a:off x="457200" y="1066800"/>
            <a:ext cx="8229600" cy="5059363"/>
          </a:xfrm>
        </p:spPr>
        <p:txBody>
          <a:bodyPr>
            <a:normAutofit fontScale="70000" lnSpcReduction="20000"/>
          </a:bodyPr>
          <a:lstStyle/>
          <a:p>
            <a:pPr marL="0" indent="0">
              <a:buNone/>
            </a:pPr>
            <a:r>
              <a:rPr lang="en-US" dirty="0" smtClean="0"/>
              <a:t>Ranks </a:t>
            </a:r>
            <a:r>
              <a:rPr lang="en-US" dirty="0"/>
              <a:t>in </a:t>
            </a:r>
            <a:r>
              <a:rPr lang="en-US" i="1" dirty="0" err="1"/>
              <a:t>new_comm</a:t>
            </a:r>
            <a:r>
              <a:rPr lang="en-US" dirty="0"/>
              <a:t> behave as MPI processes. For example, a collective function on </a:t>
            </a:r>
            <a:r>
              <a:rPr lang="en-US" i="1" dirty="0" err="1"/>
              <a:t>new_comm</a:t>
            </a:r>
            <a:r>
              <a:rPr lang="en-US" dirty="0"/>
              <a:t> must be called concurrently on every rank in this communicator. An exception to this rule is made for MPI_COMM_FREE, which must be called for every rank in </a:t>
            </a:r>
            <a:r>
              <a:rPr lang="en-US" i="1" dirty="0" err="1"/>
              <a:t>new_comm</a:t>
            </a:r>
            <a:r>
              <a:rPr lang="en-US" dirty="0"/>
              <a:t>, but must permit a single thread to perform these calls serially.</a:t>
            </a:r>
          </a:p>
          <a:p>
            <a:pPr marL="0" indent="0">
              <a:buNone/>
            </a:pPr>
            <a:endParaRPr lang="en-US" dirty="0"/>
          </a:p>
          <a:p>
            <a:pPr marL="0" indent="0">
              <a:buNone/>
            </a:pPr>
            <a:r>
              <a:rPr lang="en-US" dirty="0"/>
              <a:t>Rationale: The concurrency exception for MPI_COMM_FREE is made to enable MPI_COMM_CREATE_ENDPOINTS to be used when the MPI library has not been initialized with MPI_THREAD_MULTIPLE, or when the threading package cannot satisfy the concurrency requirement for collective operations.</a:t>
            </a:r>
          </a:p>
          <a:p>
            <a:pPr marL="0" indent="0">
              <a:buNone/>
            </a:pPr>
            <a:endParaRPr lang="en-US" dirty="0"/>
          </a:p>
          <a:p>
            <a:pPr marL="0" indent="0">
              <a:buNone/>
            </a:pPr>
            <a:r>
              <a:rPr lang="en-US" dirty="0"/>
              <a:t>Advice to Users: Although threads can acquire individual ranks through the MPI_COMM_CREATE_ENDPOINTS function, they still share an instance of the MPI library. Users must ensure that the threading level with which MPI was initialized is maintained. Some operations, such as collective operations, cannot be used by multiple threads sharing an instance of the MPI library, when MPI was initialized with MPI_THREAD_MULTIPLE</a:t>
            </a:r>
            <a:r>
              <a:rPr lang="en-US" dirty="0" smtClean="0"/>
              <a:t>.</a:t>
            </a:r>
          </a:p>
          <a:p>
            <a:pPr marL="0" indent="0">
              <a:buNone/>
            </a:pPr>
            <a:endParaRPr lang="en-US" b="1" dirty="0" smtClean="0"/>
          </a:p>
          <a:p>
            <a:pPr marL="0" indent="0">
              <a:buNone/>
            </a:pPr>
            <a:r>
              <a:rPr lang="en-US" b="1" dirty="0" smtClean="0"/>
              <a:t>Proposed </a:t>
            </a:r>
            <a:r>
              <a:rPr lang="en-US" b="1" dirty="0"/>
              <a:t>New Error Classes</a:t>
            </a:r>
          </a:p>
          <a:p>
            <a:pPr marL="0" indent="0">
              <a:buNone/>
            </a:pPr>
            <a:r>
              <a:rPr lang="en-US" dirty="0"/>
              <a:t> </a:t>
            </a:r>
            <a:r>
              <a:rPr lang="en-US" dirty="0" smtClean="0"/>
              <a:t>   MPI_ERR_ENDPOINTS </a:t>
            </a:r>
            <a:r>
              <a:rPr lang="en-US" dirty="0"/>
              <a:t>-- The requested number of endpoints could not be provided.</a:t>
            </a:r>
          </a:p>
          <a:p>
            <a:pPr marL="0" indent="0">
              <a:buNone/>
            </a:pPr>
            <a:r>
              <a:rPr lang="en-US" b="1" dirty="0"/>
              <a:t>Proposed New Info Keys</a:t>
            </a:r>
          </a:p>
          <a:p>
            <a:pPr marL="0" indent="0">
              <a:buNone/>
            </a:pPr>
            <a:r>
              <a:rPr lang="en-US" dirty="0" smtClean="0"/>
              <a:t>    </a:t>
            </a:r>
            <a:r>
              <a:rPr lang="en-US" dirty="0" err="1" smtClean="0"/>
              <a:t>same_num_ep</a:t>
            </a:r>
            <a:r>
              <a:rPr lang="en-US" dirty="0" smtClean="0"/>
              <a:t> </a:t>
            </a:r>
            <a:r>
              <a:rPr lang="en-US" dirty="0"/>
              <a:t>-- All processes will provide the same </a:t>
            </a:r>
            <a:r>
              <a:rPr lang="en-US" i="1" dirty="0"/>
              <a:t>my_num_ep</a:t>
            </a:r>
            <a:r>
              <a:rPr lang="en-US" dirty="0"/>
              <a:t> argument to </a:t>
            </a:r>
            <a:r>
              <a:rPr lang="en-US" dirty="0" smtClean="0"/>
              <a:t>MPI_COMM_CREATE_ENDPOINTS</a:t>
            </a:r>
            <a:r>
              <a:rPr lang="en-US" dirty="0"/>
              <a:t>.</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87034D8C-3CB4-402A-BC46-2AB14C0FE90A}" type="slidenum">
              <a:rPr lang="en-US" smtClean="0"/>
              <a:pPr/>
              <a:t>21</a:t>
            </a:fld>
            <a:endParaRPr lang="en-US"/>
          </a:p>
        </p:txBody>
      </p:sp>
    </p:spTree>
    <p:extLst>
      <p:ext uri="{BB962C8B-B14F-4D97-AF65-F5344CB8AC3E}">
        <p14:creationId xmlns:p14="http://schemas.microsoft.com/office/powerpoint/2010/main" val="188271649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Approaches to Hybrid </a:t>
            </a:r>
            <a:r>
              <a:rPr lang="en-US" dirty="0" err="1" smtClean="0"/>
              <a:t>MPI+Threads</a:t>
            </a:r>
            <a:endParaRPr lang="en-US" dirty="0"/>
          </a:p>
        </p:txBody>
      </p:sp>
      <p:sp>
        <p:nvSpPr>
          <p:cNvPr id="3" name="Content Placeholder 2"/>
          <p:cNvSpPr>
            <a:spLocks noGrp="1"/>
          </p:cNvSpPr>
          <p:nvPr>
            <p:ph idx="1"/>
          </p:nvPr>
        </p:nvSpPr>
        <p:spPr/>
        <p:txBody>
          <a:bodyPr>
            <a:normAutofit fontScale="92500"/>
          </a:bodyPr>
          <a:lstStyle/>
          <a:p>
            <a:r>
              <a:rPr lang="en-US" dirty="0" smtClean="0"/>
              <a:t>MPI message matching space: </a:t>
            </a:r>
            <a:r>
              <a:rPr lang="en-US" dirty="0" smtClean="0">
                <a:latin typeface="Consolas"/>
                <a:cs typeface="Consolas"/>
              </a:rPr>
              <a:t>&lt;communicator, sender, tag&gt;</a:t>
            </a:r>
          </a:p>
          <a:p>
            <a:r>
              <a:rPr lang="en-US" dirty="0" smtClean="0"/>
              <a:t>Two approaches to using THREAD_MULTIPLE</a:t>
            </a:r>
          </a:p>
          <a:p>
            <a:pPr lvl="1"/>
            <a:endParaRPr lang="en-US" dirty="0"/>
          </a:p>
          <a:p>
            <a:pPr marL="457200" indent="-457200">
              <a:buFont typeface="+mj-lt"/>
              <a:buAutoNum type="arabicPeriod"/>
            </a:pPr>
            <a:r>
              <a:rPr lang="en-US" dirty="0" smtClean="0"/>
              <a:t>Match specific thread using the tag:</a:t>
            </a:r>
          </a:p>
          <a:p>
            <a:pPr lvl="1"/>
            <a:r>
              <a:rPr lang="en-US" dirty="0" smtClean="0"/>
              <a:t>Partition the tag space to address individual threads</a:t>
            </a:r>
          </a:p>
          <a:p>
            <a:pPr lvl="1"/>
            <a:r>
              <a:rPr lang="en-US" dirty="0" smtClean="0"/>
              <a:t>Limitations:</a:t>
            </a:r>
          </a:p>
          <a:p>
            <a:pPr lvl="2"/>
            <a:r>
              <a:rPr lang="en-US" dirty="0"/>
              <a:t>Collectives – </a:t>
            </a:r>
            <a:r>
              <a:rPr lang="en-US" dirty="0" smtClean="0"/>
              <a:t>Multiple threads at a process can’t participate concurrently</a:t>
            </a:r>
          </a:p>
          <a:p>
            <a:pPr lvl="2"/>
            <a:r>
              <a:rPr lang="en-US" dirty="0" smtClean="0"/>
              <a:t>Wildcards – Multiple threads concurrently requires care</a:t>
            </a:r>
          </a:p>
          <a:p>
            <a:pPr lvl="1"/>
            <a:endParaRPr lang="en-US" dirty="0"/>
          </a:p>
          <a:p>
            <a:pPr marL="457200" indent="-457200">
              <a:buFont typeface="+mj-lt"/>
              <a:buAutoNum type="arabicPeriod"/>
            </a:pPr>
            <a:r>
              <a:rPr lang="en-US" dirty="0" smtClean="0"/>
              <a:t>Match specific thread using the communicator:</a:t>
            </a:r>
          </a:p>
          <a:p>
            <a:pPr lvl="1"/>
            <a:r>
              <a:rPr lang="en-US" dirty="0" smtClean="0"/>
              <a:t>Split threads across different communicators (e.g. Dup and assign)</a:t>
            </a:r>
          </a:p>
          <a:p>
            <a:pPr lvl="1"/>
            <a:r>
              <a:rPr lang="en-US" dirty="0" smtClean="0"/>
              <a:t>Can use wildcards and collectives</a:t>
            </a:r>
          </a:p>
          <a:p>
            <a:pPr lvl="1"/>
            <a:r>
              <a:rPr lang="en-US" dirty="0" smtClean="0"/>
              <a:t>However, limits connectivity of threads with each other</a:t>
            </a:r>
          </a:p>
        </p:txBody>
      </p:sp>
      <p:sp>
        <p:nvSpPr>
          <p:cNvPr id="4" name="Slide Number Placeholder 3"/>
          <p:cNvSpPr>
            <a:spLocks noGrp="1"/>
          </p:cNvSpPr>
          <p:nvPr>
            <p:ph type="sldNum" sz="quarter" idx="12"/>
          </p:nvPr>
        </p:nvSpPr>
        <p:spPr/>
        <p:txBody>
          <a:bodyPr/>
          <a:lstStyle/>
          <a:p>
            <a:fld id="{87034D8C-3CB4-402A-BC46-2AB14C0FE90A}" type="slidenum">
              <a:rPr lang="en-US" smtClean="0"/>
              <a:pPr/>
              <a:t>3</a:t>
            </a:fld>
            <a:endParaRPr lang="en-US"/>
          </a:p>
        </p:txBody>
      </p:sp>
    </p:spTree>
    <p:extLst>
      <p:ext uri="{BB962C8B-B14F-4D97-AF65-F5344CB8AC3E}">
        <p14:creationId xmlns:p14="http://schemas.microsoft.com/office/powerpoint/2010/main" val="22925019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of Light Cores and Threads on Message Rate</a:t>
            </a:r>
            <a:endParaRPr lang="en-US" dirty="0"/>
          </a:p>
        </p:txBody>
      </p:sp>
      <p:sp>
        <p:nvSpPr>
          <p:cNvPr id="8" name="Content Placeholder 7"/>
          <p:cNvSpPr>
            <a:spLocks noGrp="1"/>
          </p:cNvSpPr>
          <p:nvPr>
            <p:ph idx="1"/>
          </p:nvPr>
        </p:nvSpPr>
        <p:spPr>
          <a:xfrm>
            <a:off x="457200" y="4495800"/>
            <a:ext cx="8229600" cy="1828800"/>
          </a:xfrm>
        </p:spPr>
        <p:txBody>
          <a:bodyPr>
            <a:normAutofit fontScale="92500" lnSpcReduction="10000"/>
          </a:bodyPr>
          <a:lstStyle/>
          <a:p>
            <a:r>
              <a:rPr lang="en-US" dirty="0" smtClean="0"/>
              <a:t>Shamelessly stolen from Brian Barrett, et al. [</a:t>
            </a:r>
            <a:r>
              <a:rPr lang="en-US" dirty="0" err="1" smtClean="0"/>
              <a:t>EuroMPI</a:t>
            </a:r>
            <a:r>
              <a:rPr lang="en-US" dirty="0" smtClean="0"/>
              <a:t> ‘13]</a:t>
            </a:r>
          </a:p>
          <a:p>
            <a:r>
              <a:rPr lang="en-US" dirty="0" smtClean="0"/>
              <a:t>Threads sharing a rank increase posted receive queue depth (x-axis)</a:t>
            </a:r>
          </a:p>
          <a:p>
            <a:r>
              <a:rPr lang="en-US" dirty="0" smtClean="0"/>
              <a:t>Solution: More ranks!</a:t>
            </a:r>
          </a:p>
          <a:p>
            <a:pPr lvl="1"/>
            <a:r>
              <a:rPr lang="en-US" dirty="0" smtClean="0"/>
              <a:t>Adding more MPI processes fragments the node</a:t>
            </a:r>
          </a:p>
          <a:p>
            <a:pPr lvl="1"/>
            <a:r>
              <a:rPr lang="en-US" dirty="0" smtClean="0"/>
              <a:t>Can’t do shared memory programming across the whole node</a:t>
            </a:r>
            <a:endParaRPr lang="en-US" dirty="0"/>
          </a:p>
        </p:txBody>
      </p:sp>
      <p:sp>
        <p:nvSpPr>
          <p:cNvPr id="4" name="Slide Number Placeholder 3"/>
          <p:cNvSpPr>
            <a:spLocks noGrp="1"/>
          </p:cNvSpPr>
          <p:nvPr>
            <p:ph type="sldNum" sz="quarter" idx="12"/>
          </p:nvPr>
        </p:nvSpPr>
        <p:spPr/>
        <p:txBody>
          <a:bodyPr/>
          <a:lstStyle/>
          <a:p>
            <a:fld id="{87034D8C-3CB4-402A-BC46-2AB14C0FE90A}" type="slidenum">
              <a:rPr lang="en-US" smtClean="0"/>
              <a:pPr/>
              <a:t>4</a:t>
            </a:fld>
            <a:endParaRPr lang="en-US"/>
          </a:p>
        </p:txBody>
      </p:sp>
      <p:pic>
        <p:nvPicPr>
          <p:cNvPr id="7" name="Picture 6"/>
          <p:cNvPicPr>
            <a:picLocks noChangeAspect="1"/>
          </p:cNvPicPr>
          <p:nvPr/>
        </p:nvPicPr>
        <p:blipFill>
          <a:blip r:embed="rId2"/>
          <a:stretch>
            <a:fillRect/>
          </a:stretch>
        </p:blipFill>
        <p:spPr>
          <a:xfrm>
            <a:off x="2362200" y="914400"/>
            <a:ext cx="4742978" cy="3415725"/>
          </a:xfrm>
          <a:prstGeom prst="rect">
            <a:avLst/>
          </a:prstGeom>
          <a:solidFill>
            <a:schemeClr val="bg1"/>
          </a:solidFill>
          <a:ln>
            <a:solidFill>
              <a:schemeClr val="tx1"/>
            </a:solidFill>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52480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Endpoints: Flexible Mapping of Ranks to Processes</a:t>
            </a:r>
            <a:endParaRPr lang="en-US" dirty="0"/>
          </a:p>
        </p:txBody>
      </p:sp>
      <p:sp>
        <p:nvSpPr>
          <p:cNvPr id="3" name="Content Placeholder 2"/>
          <p:cNvSpPr>
            <a:spLocks noGrp="1"/>
          </p:cNvSpPr>
          <p:nvPr>
            <p:ph idx="1"/>
          </p:nvPr>
        </p:nvSpPr>
        <p:spPr>
          <a:xfrm>
            <a:off x="457200" y="4038600"/>
            <a:ext cx="8229600" cy="2209800"/>
          </a:xfrm>
        </p:spPr>
        <p:txBody>
          <a:bodyPr>
            <a:normAutofit fontScale="85000" lnSpcReduction="10000"/>
          </a:bodyPr>
          <a:lstStyle/>
          <a:p>
            <a:r>
              <a:rPr lang="en-US" dirty="0" smtClean="0"/>
              <a:t>Provide </a:t>
            </a:r>
            <a:r>
              <a:rPr lang="en-US" dirty="0"/>
              <a:t>a many-to-one mapping of ranks to </a:t>
            </a:r>
            <a:r>
              <a:rPr lang="en-US" dirty="0" smtClean="0"/>
              <a:t>processes</a:t>
            </a:r>
          </a:p>
          <a:p>
            <a:pPr lvl="1"/>
            <a:r>
              <a:rPr lang="en-US" dirty="0"/>
              <a:t>Allows threads to act as first-class participants in MPI </a:t>
            </a:r>
            <a:r>
              <a:rPr lang="en-US" dirty="0" smtClean="0"/>
              <a:t>operations</a:t>
            </a:r>
          </a:p>
          <a:p>
            <a:pPr lvl="1"/>
            <a:r>
              <a:rPr lang="en-US" dirty="0" smtClean="0"/>
              <a:t>Improve programmability of MPI + node-level and MPI + system-level models</a:t>
            </a:r>
          </a:p>
          <a:p>
            <a:pPr lvl="1"/>
            <a:r>
              <a:rPr lang="en-US" dirty="0" smtClean="0"/>
              <a:t>Potential for improving performance of hybrid MPI + X</a:t>
            </a:r>
          </a:p>
          <a:p>
            <a:r>
              <a:rPr lang="en-US" dirty="0"/>
              <a:t>A rank represents a communication “endpoint”</a:t>
            </a:r>
          </a:p>
          <a:p>
            <a:pPr lvl="1"/>
            <a:r>
              <a:rPr lang="en-US" dirty="0" smtClean="0"/>
              <a:t>Set </a:t>
            </a:r>
            <a:r>
              <a:rPr lang="en-US" dirty="0"/>
              <a:t>of resources that supports the independent execution of MPI </a:t>
            </a:r>
            <a:r>
              <a:rPr lang="en-US" dirty="0" smtClean="0"/>
              <a:t>communications</a:t>
            </a:r>
          </a:p>
          <a:p>
            <a:r>
              <a:rPr lang="en-US" dirty="0" smtClean="0"/>
              <a:t>Note: Figure demonstrates many usages, some may impact performance</a:t>
            </a:r>
          </a:p>
        </p:txBody>
      </p:sp>
      <p:sp>
        <p:nvSpPr>
          <p:cNvPr id="4" name="Slide Number Placeholder 3"/>
          <p:cNvSpPr>
            <a:spLocks noGrp="1"/>
          </p:cNvSpPr>
          <p:nvPr>
            <p:ph type="sldNum" sz="quarter" idx="12"/>
          </p:nvPr>
        </p:nvSpPr>
        <p:spPr/>
        <p:txBody>
          <a:bodyPr/>
          <a:lstStyle/>
          <a:p>
            <a:fld id="{87034D8C-3CB4-402A-BC46-2AB14C0FE90A}" type="slidenum">
              <a:rPr lang="en-US" smtClean="0"/>
              <a:pPr/>
              <a:t>5</a:t>
            </a:fld>
            <a:endParaRPr lang="en-US"/>
          </a:p>
        </p:txBody>
      </p:sp>
      <p:sp>
        <p:nvSpPr>
          <p:cNvPr id="5" name="Rectangle 4"/>
          <p:cNvSpPr/>
          <p:nvPr/>
        </p:nvSpPr>
        <p:spPr bwMode="auto">
          <a:xfrm>
            <a:off x="533400" y="1371600"/>
            <a:ext cx="8077200" cy="2362200"/>
          </a:xfrm>
          <a:prstGeom prst="rect">
            <a:avLst/>
          </a:prstGeom>
          <a:noFill/>
          <a:ln w="254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6" name="Rounded Rectangle 5"/>
          <p:cNvSpPr/>
          <p:nvPr/>
        </p:nvSpPr>
        <p:spPr bwMode="auto">
          <a:xfrm>
            <a:off x="685800" y="1524000"/>
            <a:ext cx="2057400" cy="2057400"/>
          </a:xfrm>
          <a:prstGeom prst="roundRect">
            <a:avLst/>
          </a:prstGeom>
          <a:solidFill>
            <a:schemeClr val="tx2">
              <a:lumMod val="20000"/>
              <a:lumOff val="80000"/>
            </a:schemeClr>
          </a:solid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7" name="Rounded Rectangle 6"/>
          <p:cNvSpPr/>
          <p:nvPr/>
        </p:nvSpPr>
        <p:spPr bwMode="auto">
          <a:xfrm>
            <a:off x="838200" y="1905000"/>
            <a:ext cx="533400" cy="609600"/>
          </a:xfrm>
          <a:prstGeom prst="roundRect">
            <a:avLst/>
          </a:prstGeom>
          <a:solidFill>
            <a:schemeClr val="accent4">
              <a:lumMod val="20000"/>
              <a:lumOff val="80000"/>
            </a:schemeClr>
          </a:solidFill>
          <a:ln>
            <a:solidFill>
              <a:schemeClr val="accent4">
                <a:lumMod val="5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rPr>
              <a:t>Rank</a:t>
            </a:r>
          </a:p>
        </p:txBody>
      </p:sp>
      <p:sp>
        <p:nvSpPr>
          <p:cNvPr id="8" name="Oval 7"/>
          <p:cNvSpPr/>
          <p:nvPr/>
        </p:nvSpPr>
        <p:spPr bwMode="auto">
          <a:xfrm>
            <a:off x="838200" y="2819400"/>
            <a:ext cx="533400" cy="533400"/>
          </a:xfrm>
          <a:prstGeom prst="ellipse">
            <a:avLst/>
          </a:prstGeom>
          <a:solidFill>
            <a:schemeClr val="accent3">
              <a:lumMod val="20000"/>
              <a:lumOff val="8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p:txBody>
      </p:sp>
      <p:sp>
        <p:nvSpPr>
          <p:cNvPr id="10" name="Oval 9"/>
          <p:cNvSpPr/>
          <p:nvPr/>
        </p:nvSpPr>
        <p:spPr bwMode="auto">
          <a:xfrm>
            <a:off x="1447800" y="2819400"/>
            <a:ext cx="533400" cy="533400"/>
          </a:xfrm>
          <a:prstGeom prst="ellipse">
            <a:avLst/>
          </a:prstGeom>
          <a:solidFill>
            <a:schemeClr val="accent3">
              <a:lumMod val="20000"/>
              <a:lumOff val="8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p:txBody>
      </p:sp>
      <p:sp>
        <p:nvSpPr>
          <p:cNvPr id="11" name="Oval 10"/>
          <p:cNvSpPr/>
          <p:nvPr/>
        </p:nvSpPr>
        <p:spPr bwMode="auto">
          <a:xfrm>
            <a:off x="2057400" y="2819400"/>
            <a:ext cx="533400" cy="533400"/>
          </a:xfrm>
          <a:prstGeom prst="ellipse">
            <a:avLst/>
          </a:prstGeom>
          <a:solidFill>
            <a:schemeClr val="accent3">
              <a:lumMod val="20000"/>
              <a:lumOff val="8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p:txBody>
      </p:sp>
      <p:sp>
        <p:nvSpPr>
          <p:cNvPr id="12" name="TextBox 11"/>
          <p:cNvSpPr txBox="1"/>
          <p:nvPr/>
        </p:nvSpPr>
        <p:spPr>
          <a:xfrm>
            <a:off x="457200" y="990600"/>
            <a:ext cx="2573804" cy="369332"/>
          </a:xfrm>
          <a:prstGeom prst="rect">
            <a:avLst/>
          </a:prstGeom>
          <a:noFill/>
        </p:spPr>
        <p:txBody>
          <a:bodyPr wrap="none" rtlCol="0">
            <a:spAutoFit/>
          </a:bodyPr>
          <a:lstStyle/>
          <a:p>
            <a:r>
              <a:rPr lang="en-US" dirty="0" smtClean="0"/>
              <a:t>Endpoints Communicator</a:t>
            </a:r>
            <a:endParaRPr lang="en-US" dirty="0"/>
          </a:p>
        </p:txBody>
      </p:sp>
      <p:sp>
        <p:nvSpPr>
          <p:cNvPr id="13" name="TextBox 12"/>
          <p:cNvSpPr txBox="1"/>
          <p:nvPr/>
        </p:nvSpPr>
        <p:spPr>
          <a:xfrm>
            <a:off x="1295400" y="1524000"/>
            <a:ext cx="902811" cy="369332"/>
          </a:xfrm>
          <a:prstGeom prst="rect">
            <a:avLst/>
          </a:prstGeom>
          <a:noFill/>
        </p:spPr>
        <p:txBody>
          <a:bodyPr wrap="none" rtlCol="0">
            <a:spAutoFit/>
          </a:bodyPr>
          <a:lstStyle/>
          <a:p>
            <a:pPr algn="ctr"/>
            <a:r>
              <a:rPr lang="en-US" dirty="0" smtClean="0"/>
              <a:t>Process</a:t>
            </a:r>
            <a:endParaRPr lang="en-US" dirty="0"/>
          </a:p>
        </p:txBody>
      </p:sp>
      <p:cxnSp>
        <p:nvCxnSpPr>
          <p:cNvPr id="15" name="Straight Connector 14"/>
          <p:cNvCxnSpPr>
            <a:stCxn id="8" idx="0"/>
            <a:endCxn id="7" idx="2"/>
          </p:cNvCxnSpPr>
          <p:nvPr/>
        </p:nvCxnSpPr>
        <p:spPr bwMode="auto">
          <a:xfrm flipV="1">
            <a:off x="1104900" y="2514600"/>
            <a:ext cx="0" cy="304800"/>
          </a:xfrm>
          <a:prstGeom prst="line">
            <a:avLst/>
          </a:prstGeom>
          <a:noFill/>
          <a:ln w="25400" cap="flat" cmpd="sng" algn="ctr">
            <a:solidFill>
              <a:schemeClr val="tx1"/>
            </a:solidFill>
            <a:prstDash val="sysDash"/>
            <a:round/>
            <a:headEnd type="none" w="med" len="med"/>
            <a:tailEnd type="none" w="med" len="med"/>
          </a:ln>
          <a:effectLst/>
        </p:spPr>
      </p:cxnSp>
      <p:cxnSp>
        <p:nvCxnSpPr>
          <p:cNvPr id="16" name="Straight Connector 15"/>
          <p:cNvCxnSpPr>
            <a:stCxn id="10" idx="0"/>
            <a:endCxn id="35" idx="2"/>
          </p:cNvCxnSpPr>
          <p:nvPr/>
        </p:nvCxnSpPr>
        <p:spPr bwMode="auto">
          <a:xfrm flipV="1">
            <a:off x="1714500" y="2514600"/>
            <a:ext cx="0" cy="304800"/>
          </a:xfrm>
          <a:prstGeom prst="line">
            <a:avLst/>
          </a:prstGeom>
          <a:noFill/>
          <a:ln w="25400" cap="flat" cmpd="sng" algn="ctr">
            <a:solidFill>
              <a:schemeClr val="tx1"/>
            </a:solidFill>
            <a:prstDash val="sysDash"/>
            <a:round/>
            <a:headEnd type="none" w="med" len="med"/>
            <a:tailEnd type="none" w="med" len="med"/>
          </a:ln>
          <a:effectLst/>
        </p:spPr>
      </p:cxnSp>
      <p:cxnSp>
        <p:nvCxnSpPr>
          <p:cNvPr id="19" name="Straight Connector 18"/>
          <p:cNvCxnSpPr>
            <a:stCxn id="11" idx="0"/>
            <a:endCxn id="34" idx="2"/>
          </p:cNvCxnSpPr>
          <p:nvPr/>
        </p:nvCxnSpPr>
        <p:spPr bwMode="auto">
          <a:xfrm flipV="1">
            <a:off x="2324100" y="2514600"/>
            <a:ext cx="0" cy="304800"/>
          </a:xfrm>
          <a:prstGeom prst="line">
            <a:avLst/>
          </a:prstGeom>
          <a:noFill/>
          <a:ln w="25400" cap="flat" cmpd="sng" algn="ctr">
            <a:solidFill>
              <a:schemeClr val="tx1"/>
            </a:solidFill>
            <a:prstDash val="sysDash"/>
            <a:round/>
            <a:headEnd type="none" w="med" len="med"/>
            <a:tailEnd type="none" w="med" len="med"/>
          </a:ln>
          <a:effectLst/>
        </p:spPr>
      </p:cxnSp>
      <p:sp>
        <p:nvSpPr>
          <p:cNvPr id="22" name="Rounded Rectangle 21"/>
          <p:cNvSpPr/>
          <p:nvPr/>
        </p:nvSpPr>
        <p:spPr bwMode="auto">
          <a:xfrm>
            <a:off x="2971800" y="1524000"/>
            <a:ext cx="2057400" cy="2057400"/>
          </a:xfrm>
          <a:prstGeom prst="roundRect">
            <a:avLst/>
          </a:prstGeom>
          <a:solidFill>
            <a:schemeClr val="tx2">
              <a:lumMod val="20000"/>
              <a:lumOff val="80000"/>
            </a:schemeClr>
          </a:solid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23" name="Rounded Rectangle 22"/>
          <p:cNvSpPr/>
          <p:nvPr/>
        </p:nvSpPr>
        <p:spPr bwMode="auto">
          <a:xfrm>
            <a:off x="3124200" y="1905000"/>
            <a:ext cx="838200" cy="609600"/>
          </a:xfrm>
          <a:prstGeom prst="roundRect">
            <a:avLst/>
          </a:prstGeom>
          <a:solidFill>
            <a:schemeClr val="accent4">
              <a:lumMod val="20000"/>
              <a:lumOff val="80000"/>
            </a:schemeClr>
          </a:solidFill>
          <a:ln>
            <a:solidFill>
              <a:schemeClr val="accent4">
                <a:lumMod val="5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Rank</a:t>
            </a:r>
          </a:p>
        </p:txBody>
      </p:sp>
      <p:sp>
        <p:nvSpPr>
          <p:cNvPr id="24" name="Oval 23"/>
          <p:cNvSpPr/>
          <p:nvPr/>
        </p:nvSpPr>
        <p:spPr bwMode="auto">
          <a:xfrm>
            <a:off x="3276600" y="2819400"/>
            <a:ext cx="533400" cy="533400"/>
          </a:xfrm>
          <a:prstGeom prst="ellipse">
            <a:avLst/>
          </a:prstGeom>
          <a:solidFill>
            <a:schemeClr val="accent3">
              <a:lumMod val="20000"/>
              <a:lumOff val="8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p:txBody>
      </p:sp>
      <p:sp>
        <p:nvSpPr>
          <p:cNvPr id="26" name="Oval 25"/>
          <p:cNvSpPr/>
          <p:nvPr/>
        </p:nvSpPr>
        <p:spPr bwMode="auto">
          <a:xfrm>
            <a:off x="4191000" y="2819400"/>
            <a:ext cx="533400" cy="533400"/>
          </a:xfrm>
          <a:prstGeom prst="ellipse">
            <a:avLst/>
          </a:prstGeom>
          <a:solidFill>
            <a:schemeClr val="accent3">
              <a:lumMod val="20000"/>
              <a:lumOff val="8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p:txBody>
      </p:sp>
      <p:sp>
        <p:nvSpPr>
          <p:cNvPr id="27" name="TextBox 26"/>
          <p:cNvSpPr txBox="1"/>
          <p:nvPr/>
        </p:nvSpPr>
        <p:spPr>
          <a:xfrm>
            <a:off x="3581400" y="1524000"/>
            <a:ext cx="902811" cy="369332"/>
          </a:xfrm>
          <a:prstGeom prst="rect">
            <a:avLst/>
          </a:prstGeom>
          <a:noFill/>
        </p:spPr>
        <p:txBody>
          <a:bodyPr wrap="none" rtlCol="0">
            <a:spAutoFit/>
          </a:bodyPr>
          <a:lstStyle/>
          <a:p>
            <a:pPr algn="ctr"/>
            <a:r>
              <a:rPr lang="en-US" dirty="0" smtClean="0"/>
              <a:t>Process</a:t>
            </a:r>
            <a:endParaRPr lang="en-US" dirty="0"/>
          </a:p>
        </p:txBody>
      </p:sp>
      <p:cxnSp>
        <p:nvCxnSpPr>
          <p:cNvPr id="28" name="Straight Connector 27"/>
          <p:cNvCxnSpPr>
            <a:stCxn id="24" idx="0"/>
            <a:endCxn id="23" idx="2"/>
          </p:cNvCxnSpPr>
          <p:nvPr/>
        </p:nvCxnSpPr>
        <p:spPr bwMode="auto">
          <a:xfrm flipV="1">
            <a:off x="3543300" y="2514600"/>
            <a:ext cx="0" cy="304800"/>
          </a:xfrm>
          <a:prstGeom prst="line">
            <a:avLst/>
          </a:prstGeom>
          <a:noFill/>
          <a:ln w="25400" cap="flat" cmpd="sng" algn="ctr">
            <a:solidFill>
              <a:schemeClr val="tx1"/>
            </a:solidFill>
            <a:prstDash val="sysDash"/>
            <a:round/>
            <a:headEnd type="none" w="med" len="med"/>
            <a:tailEnd type="none" w="med" len="med"/>
          </a:ln>
          <a:effectLst/>
        </p:spPr>
      </p:cxnSp>
      <p:cxnSp>
        <p:nvCxnSpPr>
          <p:cNvPr id="30" name="Straight Connector 29"/>
          <p:cNvCxnSpPr>
            <a:stCxn id="26" idx="0"/>
            <a:endCxn id="43" idx="2"/>
          </p:cNvCxnSpPr>
          <p:nvPr/>
        </p:nvCxnSpPr>
        <p:spPr bwMode="auto">
          <a:xfrm flipV="1">
            <a:off x="4457700" y="2514600"/>
            <a:ext cx="0" cy="304800"/>
          </a:xfrm>
          <a:prstGeom prst="line">
            <a:avLst/>
          </a:prstGeom>
          <a:noFill/>
          <a:ln w="25400" cap="flat" cmpd="sng" algn="ctr">
            <a:solidFill>
              <a:schemeClr val="tx1"/>
            </a:solidFill>
            <a:prstDash val="sysDash"/>
            <a:round/>
            <a:headEnd type="none" w="med" len="med"/>
            <a:tailEnd type="none" w="med" len="med"/>
          </a:ln>
          <a:effectLst/>
        </p:spPr>
      </p:cxnSp>
      <p:sp>
        <p:nvSpPr>
          <p:cNvPr id="31" name="TextBox 30"/>
          <p:cNvSpPr txBox="1"/>
          <p:nvPr/>
        </p:nvSpPr>
        <p:spPr>
          <a:xfrm>
            <a:off x="7696200" y="2057400"/>
            <a:ext cx="538829" cy="707886"/>
          </a:xfrm>
          <a:prstGeom prst="rect">
            <a:avLst/>
          </a:prstGeom>
          <a:noFill/>
        </p:spPr>
        <p:txBody>
          <a:bodyPr wrap="none" rtlCol="0">
            <a:spAutoFit/>
          </a:bodyPr>
          <a:lstStyle/>
          <a:p>
            <a:r>
              <a:rPr lang="en-US" sz="4000" dirty="0" smtClean="0"/>
              <a:t>…</a:t>
            </a:r>
            <a:endParaRPr lang="en-US" sz="4000" dirty="0"/>
          </a:p>
        </p:txBody>
      </p:sp>
      <p:sp>
        <p:nvSpPr>
          <p:cNvPr id="34" name="Rounded Rectangle 33"/>
          <p:cNvSpPr/>
          <p:nvPr/>
        </p:nvSpPr>
        <p:spPr bwMode="auto">
          <a:xfrm>
            <a:off x="2057400" y="1905000"/>
            <a:ext cx="533400" cy="609600"/>
          </a:xfrm>
          <a:prstGeom prst="roundRect">
            <a:avLst/>
          </a:prstGeom>
          <a:solidFill>
            <a:schemeClr val="accent4">
              <a:lumMod val="20000"/>
              <a:lumOff val="80000"/>
            </a:schemeClr>
          </a:solidFill>
          <a:ln>
            <a:solidFill>
              <a:schemeClr val="accent4">
                <a:lumMod val="5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rPr>
              <a:t>Rank</a:t>
            </a:r>
          </a:p>
        </p:txBody>
      </p:sp>
      <p:sp>
        <p:nvSpPr>
          <p:cNvPr id="35" name="Rounded Rectangle 34"/>
          <p:cNvSpPr/>
          <p:nvPr/>
        </p:nvSpPr>
        <p:spPr bwMode="auto">
          <a:xfrm>
            <a:off x="1447800" y="1905000"/>
            <a:ext cx="533400" cy="609600"/>
          </a:xfrm>
          <a:prstGeom prst="roundRect">
            <a:avLst/>
          </a:prstGeom>
          <a:solidFill>
            <a:schemeClr val="accent4">
              <a:lumMod val="20000"/>
              <a:lumOff val="80000"/>
            </a:schemeClr>
          </a:solidFill>
          <a:ln>
            <a:solidFill>
              <a:schemeClr val="accent4">
                <a:lumMod val="5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rPr>
              <a:t>Rank</a:t>
            </a:r>
          </a:p>
        </p:txBody>
      </p:sp>
      <p:sp>
        <p:nvSpPr>
          <p:cNvPr id="43" name="Rounded Rectangle 42"/>
          <p:cNvSpPr/>
          <p:nvPr/>
        </p:nvSpPr>
        <p:spPr bwMode="auto">
          <a:xfrm>
            <a:off x="4038600" y="1905000"/>
            <a:ext cx="838200" cy="609600"/>
          </a:xfrm>
          <a:prstGeom prst="roundRect">
            <a:avLst/>
          </a:prstGeom>
          <a:solidFill>
            <a:schemeClr val="accent4">
              <a:lumMod val="20000"/>
              <a:lumOff val="80000"/>
            </a:schemeClr>
          </a:solidFill>
          <a:ln>
            <a:solidFill>
              <a:schemeClr val="accent4">
                <a:lumMod val="5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Rank</a:t>
            </a:r>
          </a:p>
        </p:txBody>
      </p:sp>
      <p:sp>
        <p:nvSpPr>
          <p:cNvPr id="56" name="Rounded Rectangle 55"/>
          <p:cNvSpPr/>
          <p:nvPr/>
        </p:nvSpPr>
        <p:spPr bwMode="auto">
          <a:xfrm>
            <a:off x="5257800" y="1524000"/>
            <a:ext cx="2057400" cy="2057400"/>
          </a:xfrm>
          <a:prstGeom prst="roundRect">
            <a:avLst/>
          </a:prstGeom>
          <a:solidFill>
            <a:schemeClr val="tx2">
              <a:lumMod val="20000"/>
              <a:lumOff val="80000"/>
            </a:schemeClr>
          </a:solid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57" name="Rounded Rectangle 56"/>
          <p:cNvSpPr/>
          <p:nvPr/>
        </p:nvSpPr>
        <p:spPr bwMode="auto">
          <a:xfrm>
            <a:off x="5410200" y="1905000"/>
            <a:ext cx="1752600" cy="609600"/>
          </a:xfrm>
          <a:prstGeom prst="roundRect">
            <a:avLst/>
          </a:prstGeom>
          <a:solidFill>
            <a:schemeClr val="accent4">
              <a:lumMod val="20000"/>
              <a:lumOff val="80000"/>
            </a:schemeClr>
          </a:solidFill>
          <a:ln>
            <a:solidFill>
              <a:schemeClr val="accent4">
                <a:lumMod val="5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Rank</a:t>
            </a:r>
          </a:p>
        </p:txBody>
      </p:sp>
      <p:sp>
        <p:nvSpPr>
          <p:cNvPr id="58" name="Oval 57"/>
          <p:cNvSpPr/>
          <p:nvPr/>
        </p:nvSpPr>
        <p:spPr bwMode="auto">
          <a:xfrm>
            <a:off x="5638800" y="2819400"/>
            <a:ext cx="533400" cy="533400"/>
          </a:xfrm>
          <a:prstGeom prst="ellipse">
            <a:avLst/>
          </a:prstGeom>
          <a:solidFill>
            <a:schemeClr val="accent3">
              <a:lumMod val="20000"/>
              <a:lumOff val="8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p:txBody>
      </p:sp>
      <p:sp>
        <p:nvSpPr>
          <p:cNvPr id="59" name="Oval 58"/>
          <p:cNvSpPr/>
          <p:nvPr/>
        </p:nvSpPr>
        <p:spPr bwMode="auto">
          <a:xfrm>
            <a:off x="6400800" y="2819400"/>
            <a:ext cx="533400" cy="533400"/>
          </a:xfrm>
          <a:prstGeom prst="ellipse">
            <a:avLst/>
          </a:prstGeom>
          <a:solidFill>
            <a:schemeClr val="accent3">
              <a:lumMod val="20000"/>
              <a:lumOff val="8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p:txBody>
      </p:sp>
      <p:sp>
        <p:nvSpPr>
          <p:cNvPr id="60" name="TextBox 59"/>
          <p:cNvSpPr txBox="1"/>
          <p:nvPr/>
        </p:nvSpPr>
        <p:spPr>
          <a:xfrm>
            <a:off x="5867400" y="1524000"/>
            <a:ext cx="902811" cy="369332"/>
          </a:xfrm>
          <a:prstGeom prst="rect">
            <a:avLst/>
          </a:prstGeom>
          <a:noFill/>
        </p:spPr>
        <p:txBody>
          <a:bodyPr wrap="none" rtlCol="0">
            <a:spAutoFit/>
          </a:bodyPr>
          <a:lstStyle/>
          <a:p>
            <a:pPr algn="ctr"/>
            <a:r>
              <a:rPr lang="en-US" dirty="0" smtClean="0"/>
              <a:t>Process</a:t>
            </a:r>
            <a:endParaRPr lang="en-US" dirty="0"/>
          </a:p>
        </p:txBody>
      </p:sp>
      <p:cxnSp>
        <p:nvCxnSpPr>
          <p:cNvPr id="61" name="Straight Connector 60"/>
          <p:cNvCxnSpPr>
            <a:stCxn id="58" idx="0"/>
            <a:endCxn id="57" idx="2"/>
          </p:cNvCxnSpPr>
          <p:nvPr/>
        </p:nvCxnSpPr>
        <p:spPr bwMode="auto">
          <a:xfrm flipV="1">
            <a:off x="5905500" y="2514600"/>
            <a:ext cx="381000" cy="304800"/>
          </a:xfrm>
          <a:prstGeom prst="line">
            <a:avLst/>
          </a:prstGeom>
          <a:noFill/>
          <a:ln w="25400" cap="flat" cmpd="sng" algn="ctr">
            <a:solidFill>
              <a:schemeClr val="tx1"/>
            </a:solidFill>
            <a:prstDash val="sysDash"/>
            <a:round/>
            <a:headEnd type="none" w="med" len="med"/>
            <a:tailEnd type="none" w="med" len="med"/>
          </a:ln>
          <a:effectLst/>
        </p:spPr>
      </p:cxnSp>
      <p:cxnSp>
        <p:nvCxnSpPr>
          <p:cNvPr id="62" name="Straight Connector 61"/>
          <p:cNvCxnSpPr>
            <a:stCxn id="59" idx="0"/>
            <a:endCxn id="57" idx="2"/>
          </p:cNvCxnSpPr>
          <p:nvPr/>
        </p:nvCxnSpPr>
        <p:spPr bwMode="auto">
          <a:xfrm flipH="1" flipV="1">
            <a:off x="6286500" y="2514600"/>
            <a:ext cx="381000" cy="304800"/>
          </a:xfrm>
          <a:prstGeom prst="line">
            <a:avLst/>
          </a:prstGeom>
          <a:noFill/>
          <a:ln w="25400" cap="flat" cmpd="sng" algn="ctr">
            <a:solidFill>
              <a:schemeClr val="tx1"/>
            </a:solidFill>
            <a:prstDash val="sysDash"/>
            <a:round/>
            <a:headEnd type="none" w="med" len="med"/>
            <a:tailEnd type="none" w="med" len="med"/>
          </a:ln>
          <a:effectLst/>
        </p:spPr>
      </p:cxnSp>
      <p:cxnSp>
        <p:nvCxnSpPr>
          <p:cNvPr id="36" name="Straight Connector 35"/>
          <p:cNvCxnSpPr>
            <a:stCxn id="26" idx="0"/>
            <a:endCxn id="23" idx="2"/>
          </p:cNvCxnSpPr>
          <p:nvPr/>
        </p:nvCxnSpPr>
        <p:spPr bwMode="auto">
          <a:xfrm flipH="1" flipV="1">
            <a:off x="3543300" y="2514600"/>
            <a:ext cx="914400" cy="304800"/>
          </a:xfrm>
          <a:prstGeom prst="line">
            <a:avLst/>
          </a:prstGeom>
          <a:noFill/>
          <a:ln w="25400" cap="flat" cmpd="sng" algn="ctr">
            <a:solidFill>
              <a:schemeClr val="tx1"/>
            </a:solidFill>
            <a:prstDash val="sysDash"/>
            <a:round/>
            <a:headEnd type="none" w="med" len="med"/>
            <a:tailEnd type="none" w="med" len="med"/>
          </a:ln>
          <a:effectLst/>
        </p:spPr>
      </p:cxnSp>
      <p:cxnSp>
        <p:nvCxnSpPr>
          <p:cNvPr id="37" name="Straight Connector 36"/>
          <p:cNvCxnSpPr>
            <a:endCxn id="24" idx="0"/>
          </p:cNvCxnSpPr>
          <p:nvPr/>
        </p:nvCxnSpPr>
        <p:spPr bwMode="auto">
          <a:xfrm flipH="1">
            <a:off x="3543300" y="2514600"/>
            <a:ext cx="952500" cy="304800"/>
          </a:xfrm>
          <a:prstGeom prst="line">
            <a:avLst/>
          </a:prstGeom>
          <a:noFill/>
          <a:ln w="25400" cap="flat" cmpd="sng" algn="ctr">
            <a:solidFill>
              <a:schemeClr val="tx1"/>
            </a:solidFill>
            <a:prstDash val="sysDash"/>
            <a:round/>
            <a:headEnd type="none" w="med" len="med"/>
            <a:tailEnd type="none" w="med" len="med"/>
          </a:ln>
          <a:effectLst/>
        </p:spPr>
      </p:cxnSp>
    </p:spTree>
    <p:extLst>
      <p:ext uri="{BB962C8B-B14F-4D97-AF65-F5344CB8AC3E}">
        <p14:creationId xmlns:p14="http://schemas.microsoft.com/office/powerpoint/2010/main" val="230260070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on MPI Implementations</a:t>
            </a:r>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20000"/>
          </a:bodyPr>
          <a:lstStyle/>
          <a:p>
            <a:r>
              <a:rPr lang="en-US" dirty="0" smtClean="0"/>
              <a:t>Two implementation strategies</a:t>
            </a:r>
          </a:p>
          <a:p>
            <a:pPr marL="914400" lvl="1" indent="-457200">
              <a:buFont typeface="+mj-lt"/>
              <a:buAutoNum type="arabicPeriod"/>
            </a:pPr>
            <a:r>
              <a:rPr lang="en-US" dirty="0" smtClean="0"/>
              <a:t>Each rank is a distinct network endpoint</a:t>
            </a:r>
          </a:p>
          <a:p>
            <a:pPr marL="914400" lvl="1" indent="-457200">
              <a:buFont typeface="+mj-lt"/>
              <a:buAutoNum type="arabicPeriod"/>
            </a:pPr>
            <a:r>
              <a:rPr lang="en-US" dirty="0" smtClean="0"/>
              <a:t>Ranks are multiplexed on endpoints</a:t>
            </a:r>
          </a:p>
          <a:p>
            <a:pPr lvl="2"/>
            <a:r>
              <a:rPr lang="en-US" dirty="0"/>
              <a:t>Effectively adds destination rank </a:t>
            </a:r>
            <a:r>
              <a:rPr lang="en-US" dirty="0" smtClean="0"/>
              <a:t>to</a:t>
            </a:r>
            <a:br>
              <a:rPr lang="en-US" dirty="0" smtClean="0"/>
            </a:br>
            <a:r>
              <a:rPr lang="en-US" dirty="0" smtClean="0"/>
              <a:t>the </a:t>
            </a:r>
            <a:r>
              <a:rPr lang="en-US" dirty="0"/>
              <a:t>matching </a:t>
            </a:r>
            <a:r>
              <a:rPr lang="en-US" dirty="0" smtClean="0"/>
              <a:t>criteria</a:t>
            </a:r>
          </a:p>
          <a:p>
            <a:pPr lvl="2"/>
            <a:r>
              <a:rPr lang="en-US" dirty="0"/>
              <a:t>Currently rank is not </a:t>
            </a:r>
            <a:r>
              <a:rPr lang="en-US" dirty="0" smtClean="0"/>
              <a:t>included,</a:t>
            </a:r>
            <a:br>
              <a:rPr lang="en-US" dirty="0" smtClean="0"/>
            </a:br>
            <a:r>
              <a:rPr lang="en-US" dirty="0" smtClean="0"/>
              <a:t>because </a:t>
            </a:r>
            <a:r>
              <a:rPr lang="en-US" dirty="0"/>
              <a:t>there is </a:t>
            </a:r>
            <a:r>
              <a:rPr lang="en-US" dirty="0" smtClean="0"/>
              <a:t>one per process</a:t>
            </a:r>
          </a:p>
          <a:p>
            <a:pPr marL="914400" lvl="1" indent="-457200">
              <a:buFont typeface="+mj-lt"/>
              <a:buAutoNum type="arabicPeriod"/>
            </a:pPr>
            <a:r>
              <a:rPr lang="en-US" dirty="0" smtClean="0"/>
              <a:t>Combination of the above</a:t>
            </a:r>
          </a:p>
          <a:p>
            <a:pPr lvl="1"/>
            <a:endParaRPr lang="en-US" dirty="0" smtClean="0"/>
          </a:p>
          <a:p>
            <a:r>
              <a:rPr lang="en-US" dirty="0" smtClean="0"/>
              <a:t>Potential to reduce threading overheads</a:t>
            </a:r>
          </a:p>
          <a:p>
            <a:pPr lvl="1"/>
            <a:r>
              <a:rPr lang="en-US" dirty="0" smtClean="0"/>
              <a:t>Separate resources per thread</a:t>
            </a:r>
          </a:p>
          <a:p>
            <a:pPr lvl="2"/>
            <a:r>
              <a:rPr lang="en-US" dirty="0" smtClean="0"/>
              <a:t>Rank can represent distinct network resources</a:t>
            </a:r>
          </a:p>
          <a:p>
            <a:pPr lvl="2"/>
            <a:r>
              <a:rPr lang="en-US" dirty="0" smtClean="0"/>
              <a:t>Increase HFI/NIC concurrency</a:t>
            </a:r>
          </a:p>
          <a:p>
            <a:pPr lvl="1"/>
            <a:r>
              <a:rPr lang="en-US" dirty="0" smtClean="0"/>
              <a:t>Separate software state per thread</a:t>
            </a:r>
          </a:p>
          <a:p>
            <a:pPr lvl="2"/>
            <a:r>
              <a:rPr lang="en-US" dirty="0" smtClean="0"/>
              <a:t>Per-endpoint message queues/matching</a:t>
            </a:r>
          </a:p>
          <a:p>
            <a:pPr lvl="3"/>
            <a:r>
              <a:rPr lang="en-US" dirty="0"/>
              <a:t>Split up progress across </a:t>
            </a:r>
            <a:r>
              <a:rPr lang="en-US" dirty="0" smtClean="0"/>
              <a:t>threads, increase progress engine concurrency</a:t>
            </a:r>
          </a:p>
          <a:p>
            <a:pPr lvl="2"/>
            <a:r>
              <a:rPr lang="en-US" dirty="0" smtClean="0"/>
              <a:t>Enable per-communicator threading </a:t>
            </a:r>
            <a:r>
              <a:rPr lang="en-US" dirty="0" smtClean="0"/>
              <a:t>levels</a:t>
            </a:r>
            <a:endParaRPr lang="en-US" dirty="0" smtClean="0"/>
          </a:p>
          <a:p>
            <a:pPr lvl="3"/>
            <a:r>
              <a:rPr lang="en-US" dirty="0" smtClean="0"/>
              <a:t>COMM_WORLD = THREAD_MULTIPLE, </a:t>
            </a:r>
            <a:r>
              <a:rPr lang="en-US" dirty="0" err="1" smtClean="0"/>
              <a:t>my_comm</a:t>
            </a:r>
            <a:r>
              <a:rPr lang="en-US" dirty="0" smtClean="0"/>
              <a:t> = </a:t>
            </a:r>
            <a:r>
              <a:rPr lang="en-US" dirty="0" smtClean="0"/>
              <a:t>THREAD_FUNNELED</a:t>
            </a:r>
            <a:endParaRPr lang="en-US" dirty="0" smtClean="0"/>
          </a:p>
        </p:txBody>
      </p:sp>
      <p:sp>
        <p:nvSpPr>
          <p:cNvPr id="4" name="Slide Number Placeholder 3"/>
          <p:cNvSpPr>
            <a:spLocks noGrp="1"/>
          </p:cNvSpPr>
          <p:nvPr>
            <p:ph type="sldNum" sz="quarter" idx="12"/>
          </p:nvPr>
        </p:nvSpPr>
        <p:spPr/>
        <p:txBody>
          <a:bodyPr/>
          <a:lstStyle/>
          <a:p>
            <a:fld id="{87034D8C-3CB4-402A-BC46-2AB14C0FE90A}" type="slidenum">
              <a:rPr lang="en-US" smtClean="0"/>
              <a:pPr/>
              <a:t>6</a:t>
            </a:fld>
            <a:endParaRPr lang="en-US"/>
          </a:p>
        </p:txBody>
      </p:sp>
      <p:sp>
        <p:nvSpPr>
          <p:cNvPr id="5" name="Rounded Rectangle 4"/>
          <p:cNvSpPr/>
          <p:nvPr/>
        </p:nvSpPr>
        <p:spPr bwMode="auto">
          <a:xfrm>
            <a:off x="6248400" y="1219200"/>
            <a:ext cx="2057400" cy="2057400"/>
          </a:xfrm>
          <a:prstGeom prst="roundRect">
            <a:avLst/>
          </a:prstGeom>
          <a:solidFill>
            <a:schemeClr val="tx2">
              <a:lumMod val="20000"/>
              <a:lumOff val="80000"/>
            </a:schemeClr>
          </a:solid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6" name="Rounded Rectangle 5"/>
          <p:cNvSpPr/>
          <p:nvPr/>
        </p:nvSpPr>
        <p:spPr bwMode="auto">
          <a:xfrm>
            <a:off x="6400800" y="1600200"/>
            <a:ext cx="533400" cy="609600"/>
          </a:xfrm>
          <a:prstGeom prst="roundRect">
            <a:avLst/>
          </a:prstGeom>
          <a:solidFill>
            <a:schemeClr val="accent4">
              <a:lumMod val="20000"/>
              <a:lumOff val="80000"/>
            </a:schemeClr>
          </a:solidFill>
          <a:ln>
            <a:solidFill>
              <a:schemeClr val="accent4">
                <a:lumMod val="5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rPr>
              <a:t>Rank</a:t>
            </a:r>
          </a:p>
        </p:txBody>
      </p:sp>
      <p:sp>
        <p:nvSpPr>
          <p:cNvPr id="7" name="Oval 6"/>
          <p:cNvSpPr/>
          <p:nvPr/>
        </p:nvSpPr>
        <p:spPr bwMode="auto">
          <a:xfrm>
            <a:off x="6400800" y="2514600"/>
            <a:ext cx="533400" cy="533400"/>
          </a:xfrm>
          <a:prstGeom prst="ellipse">
            <a:avLst/>
          </a:prstGeom>
          <a:solidFill>
            <a:schemeClr val="accent3">
              <a:lumMod val="20000"/>
              <a:lumOff val="8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p:txBody>
      </p:sp>
      <p:sp>
        <p:nvSpPr>
          <p:cNvPr id="8" name="Oval 7"/>
          <p:cNvSpPr/>
          <p:nvPr/>
        </p:nvSpPr>
        <p:spPr bwMode="auto">
          <a:xfrm>
            <a:off x="7010400" y="2514600"/>
            <a:ext cx="533400" cy="533400"/>
          </a:xfrm>
          <a:prstGeom prst="ellipse">
            <a:avLst/>
          </a:prstGeom>
          <a:solidFill>
            <a:schemeClr val="accent3">
              <a:lumMod val="20000"/>
              <a:lumOff val="8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p:txBody>
      </p:sp>
      <p:sp>
        <p:nvSpPr>
          <p:cNvPr id="9" name="Oval 8"/>
          <p:cNvSpPr/>
          <p:nvPr/>
        </p:nvSpPr>
        <p:spPr bwMode="auto">
          <a:xfrm>
            <a:off x="7620000" y="2514600"/>
            <a:ext cx="533400" cy="533400"/>
          </a:xfrm>
          <a:prstGeom prst="ellipse">
            <a:avLst/>
          </a:prstGeom>
          <a:solidFill>
            <a:schemeClr val="accent3">
              <a:lumMod val="20000"/>
              <a:lumOff val="8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p:txBody>
      </p:sp>
      <p:sp>
        <p:nvSpPr>
          <p:cNvPr id="10" name="TextBox 9"/>
          <p:cNvSpPr txBox="1"/>
          <p:nvPr/>
        </p:nvSpPr>
        <p:spPr>
          <a:xfrm>
            <a:off x="6858000" y="1219200"/>
            <a:ext cx="902811" cy="369332"/>
          </a:xfrm>
          <a:prstGeom prst="rect">
            <a:avLst/>
          </a:prstGeom>
          <a:noFill/>
        </p:spPr>
        <p:txBody>
          <a:bodyPr wrap="none" rtlCol="0">
            <a:spAutoFit/>
          </a:bodyPr>
          <a:lstStyle/>
          <a:p>
            <a:pPr algn="ctr"/>
            <a:r>
              <a:rPr lang="en-US" dirty="0" smtClean="0"/>
              <a:t>Process</a:t>
            </a:r>
            <a:endParaRPr lang="en-US" dirty="0"/>
          </a:p>
        </p:txBody>
      </p:sp>
      <p:cxnSp>
        <p:nvCxnSpPr>
          <p:cNvPr id="11" name="Straight Connector 10"/>
          <p:cNvCxnSpPr>
            <a:stCxn id="7" idx="0"/>
            <a:endCxn id="6" idx="2"/>
          </p:cNvCxnSpPr>
          <p:nvPr/>
        </p:nvCxnSpPr>
        <p:spPr bwMode="auto">
          <a:xfrm flipV="1">
            <a:off x="6667500" y="2209800"/>
            <a:ext cx="0" cy="304800"/>
          </a:xfrm>
          <a:prstGeom prst="line">
            <a:avLst/>
          </a:prstGeom>
          <a:noFill/>
          <a:ln w="25400" cap="flat" cmpd="sng" algn="ctr">
            <a:solidFill>
              <a:schemeClr val="tx1"/>
            </a:solidFill>
            <a:prstDash val="sysDash"/>
            <a:round/>
            <a:headEnd type="none" w="med" len="med"/>
            <a:tailEnd type="none" w="med" len="med"/>
          </a:ln>
          <a:effectLst/>
        </p:spPr>
      </p:cxnSp>
      <p:cxnSp>
        <p:nvCxnSpPr>
          <p:cNvPr id="12" name="Straight Connector 11"/>
          <p:cNvCxnSpPr>
            <a:stCxn id="8" idx="0"/>
            <a:endCxn id="15" idx="2"/>
          </p:cNvCxnSpPr>
          <p:nvPr/>
        </p:nvCxnSpPr>
        <p:spPr bwMode="auto">
          <a:xfrm flipV="1">
            <a:off x="7277100" y="2209800"/>
            <a:ext cx="0" cy="304800"/>
          </a:xfrm>
          <a:prstGeom prst="line">
            <a:avLst/>
          </a:prstGeom>
          <a:noFill/>
          <a:ln w="25400" cap="flat" cmpd="sng" algn="ctr">
            <a:solidFill>
              <a:schemeClr val="tx1"/>
            </a:solidFill>
            <a:prstDash val="sysDash"/>
            <a:round/>
            <a:headEnd type="none" w="med" len="med"/>
            <a:tailEnd type="none" w="med" len="med"/>
          </a:ln>
          <a:effectLst/>
        </p:spPr>
      </p:cxnSp>
      <p:cxnSp>
        <p:nvCxnSpPr>
          <p:cNvPr id="13" name="Straight Connector 12"/>
          <p:cNvCxnSpPr>
            <a:stCxn id="9" idx="0"/>
            <a:endCxn id="14" idx="2"/>
          </p:cNvCxnSpPr>
          <p:nvPr/>
        </p:nvCxnSpPr>
        <p:spPr bwMode="auto">
          <a:xfrm flipV="1">
            <a:off x="7886700" y="2209800"/>
            <a:ext cx="0" cy="304800"/>
          </a:xfrm>
          <a:prstGeom prst="line">
            <a:avLst/>
          </a:prstGeom>
          <a:noFill/>
          <a:ln w="25400" cap="flat" cmpd="sng" algn="ctr">
            <a:solidFill>
              <a:schemeClr val="tx1"/>
            </a:solidFill>
            <a:prstDash val="sysDash"/>
            <a:round/>
            <a:headEnd type="none" w="med" len="med"/>
            <a:tailEnd type="none" w="med" len="med"/>
          </a:ln>
          <a:effectLst/>
        </p:spPr>
      </p:cxnSp>
      <p:sp>
        <p:nvSpPr>
          <p:cNvPr id="14" name="Rounded Rectangle 13"/>
          <p:cNvSpPr/>
          <p:nvPr/>
        </p:nvSpPr>
        <p:spPr bwMode="auto">
          <a:xfrm>
            <a:off x="7620000" y="1600200"/>
            <a:ext cx="533400" cy="609600"/>
          </a:xfrm>
          <a:prstGeom prst="roundRect">
            <a:avLst/>
          </a:prstGeom>
          <a:solidFill>
            <a:schemeClr val="accent4">
              <a:lumMod val="20000"/>
              <a:lumOff val="80000"/>
            </a:schemeClr>
          </a:solidFill>
          <a:ln>
            <a:solidFill>
              <a:schemeClr val="accent4">
                <a:lumMod val="5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rPr>
              <a:t>Rank</a:t>
            </a:r>
          </a:p>
        </p:txBody>
      </p:sp>
      <p:sp>
        <p:nvSpPr>
          <p:cNvPr id="15" name="Rounded Rectangle 14"/>
          <p:cNvSpPr/>
          <p:nvPr/>
        </p:nvSpPr>
        <p:spPr bwMode="auto">
          <a:xfrm>
            <a:off x="7010400" y="1600200"/>
            <a:ext cx="533400" cy="609600"/>
          </a:xfrm>
          <a:prstGeom prst="roundRect">
            <a:avLst/>
          </a:prstGeom>
          <a:solidFill>
            <a:schemeClr val="accent4">
              <a:lumMod val="20000"/>
              <a:lumOff val="80000"/>
            </a:schemeClr>
          </a:solidFill>
          <a:ln>
            <a:solidFill>
              <a:schemeClr val="accent4">
                <a:lumMod val="5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rPr>
              <a:t>Rank</a:t>
            </a:r>
          </a:p>
        </p:txBody>
      </p:sp>
    </p:spTree>
    <p:extLst>
      <p:ext uri="{BB962C8B-B14F-4D97-AF65-F5344CB8AC3E}">
        <p14:creationId xmlns:p14="http://schemas.microsoft.com/office/powerpoint/2010/main" val="141223885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Endpoints Programming Interface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Interface choices impact performance and usability</a:t>
            </a:r>
          </a:p>
          <a:p>
            <a:r>
              <a:rPr lang="en-US" dirty="0" smtClean="0"/>
              <a:t>Key parameter, creation of Endpoints:</a:t>
            </a:r>
          </a:p>
          <a:p>
            <a:pPr marL="914400" lvl="1" indent="-457200">
              <a:buFont typeface="+mj-lt"/>
              <a:buAutoNum type="arabicPeriod"/>
            </a:pPr>
            <a:r>
              <a:rPr lang="en-US" dirty="0" smtClean="0"/>
              <a:t>Static interface</a:t>
            </a:r>
          </a:p>
          <a:p>
            <a:pPr lvl="2"/>
            <a:r>
              <a:rPr lang="en-US" dirty="0" smtClean="0"/>
              <a:t>Endpoints fixed for entire execution</a:t>
            </a:r>
          </a:p>
          <a:p>
            <a:pPr lvl="2"/>
            <a:r>
              <a:rPr lang="en-US" dirty="0" smtClean="0"/>
              <a:t>Pro: Allows simpler implementation</a:t>
            </a:r>
          </a:p>
          <a:p>
            <a:pPr lvl="2"/>
            <a:r>
              <a:rPr lang="en-US" dirty="0" smtClean="0"/>
              <a:t>Con: Interface is restrictive, not usable with libraries</a:t>
            </a:r>
          </a:p>
          <a:p>
            <a:pPr lvl="2"/>
            <a:r>
              <a:rPr lang="en-US" dirty="0"/>
              <a:t>Proposed for, but not included in MPI </a:t>
            </a:r>
            <a:r>
              <a:rPr lang="en-US" dirty="0" smtClean="0"/>
              <a:t>3.0</a:t>
            </a:r>
          </a:p>
          <a:p>
            <a:pPr marL="914400" lvl="1" indent="-457200">
              <a:buFont typeface="+mj-lt"/>
              <a:buAutoNum type="arabicPeriod"/>
            </a:pPr>
            <a:r>
              <a:rPr lang="en-US" dirty="0" smtClean="0"/>
              <a:t>Dynamic</a:t>
            </a:r>
            <a:r>
              <a:rPr lang="en-US" dirty="0"/>
              <a:t> </a:t>
            </a:r>
            <a:r>
              <a:rPr lang="en-US" dirty="0" smtClean="0"/>
              <a:t>interface</a:t>
            </a:r>
          </a:p>
          <a:p>
            <a:pPr lvl="2"/>
            <a:r>
              <a:rPr lang="en-US" dirty="0" smtClean="0"/>
              <a:t>Additional endpoints can be added dynamically</a:t>
            </a:r>
          </a:p>
          <a:p>
            <a:pPr lvl="2"/>
            <a:r>
              <a:rPr lang="en-US" dirty="0" smtClean="0"/>
              <a:t>Pro: More expressive interface</a:t>
            </a:r>
          </a:p>
          <a:p>
            <a:pPr lvl="2"/>
            <a:r>
              <a:rPr lang="en-US" dirty="0" smtClean="0"/>
              <a:t>Con: Implementation is not as simple</a:t>
            </a:r>
          </a:p>
          <a:p>
            <a:pPr lvl="2"/>
            <a:r>
              <a:rPr lang="en-US" dirty="0" smtClean="0"/>
              <a:t>Proposed for MPI &lt;next&gt;</a:t>
            </a:r>
          </a:p>
          <a:p>
            <a:r>
              <a:rPr lang="en-US" dirty="0" smtClean="0"/>
              <a:t>Association of endpoints with threads</a:t>
            </a:r>
          </a:p>
          <a:p>
            <a:pPr lvl="1"/>
            <a:r>
              <a:rPr lang="en-US" dirty="0" smtClean="0"/>
              <a:t>Explicit attach/detach or implicit</a:t>
            </a:r>
          </a:p>
          <a:p>
            <a:pPr lvl="1"/>
            <a:r>
              <a:rPr lang="en-US" dirty="0" smtClean="0"/>
              <a:t>Goal: Avoid dependence on particular threading packages</a:t>
            </a:r>
            <a:endParaRPr lang="en-US" dirty="0"/>
          </a:p>
        </p:txBody>
      </p:sp>
      <p:sp>
        <p:nvSpPr>
          <p:cNvPr id="4" name="Slide Number Placeholder 3"/>
          <p:cNvSpPr>
            <a:spLocks noGrp="1"/>
          </p:cNvSpPr>
          <p:nvPr>
            <p:ph type="sldNum" sz="quarter" idx="12"/>
          </p:nvPr>
        </p:nvSpPr>
        <p:spPr/>
        <p:txBody>
          <a:bodyPr/>
          <a:lstStyle/>
          <a:p>
            <a:fld id="{87034D8C-3CB4-402A-BC46-2AB14C0FE90A}" type="slidenum">
              <a:rPr lang="en-US" smtClean="0"/>
              <a:pPr/>
              <a:t>7</a:t>
            </a:fld>
            <a:endParaRPr lang="en-US"/>
          </a:p>
        </p:txBody>
      </p:sp>
    </p:spTree>
    <p:extLst>
      <p:ext uri="{BB962C8B-B14F-4D97-AF65-F5344CB8AC3E}">
        <p14:creationId xmlns:p14="http://schemas.microsoft.com/office/powerpoint/2010/main" val="304443507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Endpoint Creation</a:t>
            </a:r>
            <a:endParaRPr lang="en-US" sz="1800" dirty="0">
              <a:solidFill>
                <a:schemeClr val="tx1"/>
              </a:solidFill>
            </a:endParaRPr>
          </a:p>
        </p:txBody>
      </p:sp>
      <p:sp>
        <p:nvSpPr>
          <p:cNvPr id="3" name="Content Placeholder 2"/>
          <p:cNvSpPr>
            <a:spLocks noGrp="1"/>
          </p:cNvSpPr>
          <p:nvPr>
            <p:ph idx="1"/>
          </p:nvPr>
        </p:nvSpPr>
        <p:spPr>
          <a:xfrm>
            <a:off x="457200" y="3733800"/>
            <a:ext cx="8229600" cy="2590800"/>
          </a:xfrm>
        </p:spPr>
        <p:txBody>
          <a:bodyPr>
            <a:normAutofit fontScale="92500" lnSpcReduction="20000"/>
          </a:bodyPr>
          <a:lstStyle/>
          <a:p>
            <a:r>
              <a:rPr lang="en-US" dirty="0" smtClean="0"/>
              <a:t>MPI_COMM_ENDPOINTS defined statically</a:t>
            </a:r>
          </a:p>
          <a:p>
            <a:pPr lvl="1"/>
            <a:r>
              <a:rPr lang="en-US" dirty="0" smtClean="0"/>
              <a:t>New MPI_INIT_ENDPOINTS function</a:t>
            </a:r>
          </a:p>
          <a:p>
            <a:pPr lvl="1"/>
            <a:r>
              <a:rPr lang="en-US" dirty="0" smtClean="0">
                <a:cs typeface="Consolas"/>
              </a:rPr>
              <a:t>“</a:t>
            </a:r>
            <a:r>
              <a:rPr lang="en-US" dirty="0" err="1" smtClean="0">
                <a:cs typeface="Consolas"/>
              </a:rPr>
              <a:t>mpiexec</a:t>
            </a:r>
            <a:r>
              <a:rPr lang="en-US" dirty="0" smtClean="0">
                <a:cs typeface="Consolas"/>
              </a:rPr>
              <a:t> --</a:t>
            </a:r>
            <a:r>
              <a:rPr lang="en-US" dirty="0" err="1" smtClean="0">
                <a:cs typeface="Consolas"/>
              </a:rPr>
              <a:t>num_ep</a:t>
            </a:r>
            <a:r>
              <a:rPr lang="en-US" dirty="0" smtClean="0">
                <a:cs typeface="Consolas"/>
              </a:rPr>
              <a:t> XX”</a:t>
            </a:r>
            <a:r>
              <a:rPr lang="en-US" dirty="0" smtClean="0"/>
              <a:t>, requires calling </a:t>
            </a:r>
            <a:r>
              <a:rPr lang="en-US" dirty="0" err="1" smtClean="0"/>
              <a:t>Init</a:t>
            </a:r>
            <a:r>
              <a:rPr lang="en-US" dirty="0" smtClean="0"/>
              <a:t> for each EP, OOB </a:t>
            </a:r>
            <a:r>
              <a:rPr lang="en-US" dirty="0" err="1" smtClean="0"/>
              <a:t>num_ep</a:t>
            </a:r>
            <a:endParaRPr lang="en-US" dirty="0" smtClean="0"/>
          </a:p>
          <a:p>
            <a:pPr lvl="2"/>
            <a:r>
              <a:rPr lang="en-US" dirty="0" smtClean="0"/>
              <a:t>E.g. for (</a:t>
            </a:r>
            <a:r>
              <a:rPr lang="en-US" dirty="0" err="1" smtClean="0"/>
              <a:t>ep</a:t>
            </a:r>
            <a:r>
              <a:rPr lang="en-US" dirty="0" smtClean="0"/>
              <a:t> = 0; </a:t>
            </a:r>
            <a:r>
              <a:rPr lang="en-US" dirty="0" err="1" smtClean="0"/>
              <a:t>ep</a:t>
            </a:r>
            <a:r>
              <a:rPr lang="en-US" dirty="0" smtClean="0"/>
              <a:t> &lt; </a:t>
            </a:r>
            <a:r>
              <a:rPr lang="en-US" dirty="0" err="1" smtClean="0"/>
              <a:t>my_num_ep</a:t>
            </a:r>
            <a:r>
              <a:rPr lang="en-US" dirty="0" smtClean="0"/>
              <a:t>) </a:t>
            </a:r>
            <a:r>
              <a:rPr lang="en-US" dirty="0" err="1" smtClean="0"/>
              <a:t>MPI_Init</a:t>
            </a:r>
            <a:r>
              <a:rPr lang="en-US" dirty="0" smtClean="0"/>
              <a:t>();</a:t>
            </a:r>
            <a:endParaRPr lang="en-US" dirty="0"/>
          </a:p>
          <a:p>
            <a:r>
              <a:rPr lang="en-US" dirty="0" smtClean="0"/>
              <a:t>Allows simple resource management</a:t>
            </a:r>
          </a:p>
          <a:p>
            <a:pPr lvl="1"/>
            <a:r>
              <a:rPr lang="en-US" dirty="0" smtClean="0"/>
              <a:t>Creation/freeing/mapping of network endpoints at startup/exit</a:t>
            </a:r>
          </a:p>
          <a:p>
            <a:r>
              <a:rPr lang="en-US" dirty="0" smtClean="0"/>
              <a:t>Interface is inflexible</a:t>
            </a:r>
          </a:p>
          <a:p>
            <a:pPr lvl="1"/>
            <a:r>
              <a:rPr lang="en-US" dirty="0"/>
              <a:t>N</a:t>
            </a:r>
            <a:r>
              <a:rPr lang="en-US" dirty="0" smtClean="0"/>
              <a:t>ot easy for libraries and apps to both use static endpoints</a:t>
            </a:r>
          </a:p>
        </p:txBody>
      </p:sp>
      <p:sp>
        <p:nvSpPr>
          <p:cNvPr id="4" name="Slide Number Placeholder 3"/>
          <p:cNvSpPr>
            <a:spLocks noGrp="1"/>
          </p:cNvSpPr>
          <p:nvPr>
            <p:ph type="sldNum" sz="quarter" idx="12"/>
          </p:nvPr>
        </p:nvSpPr>
        <p:spPr/>
        <p:txBody>
          <a:bodyPr/>
          <a:lstStyle/>
          <a:p>
            <a:fld id="{87034D8C-3CB4-402A-BC46-2AB14C0FE90A}" type="slidenum">
              <a:rPr lang="en-US" smtClean="0"/>
              <a:pPr/>
              <a:t>8</a:t>
            </a:fld>
            <a:endParaRPr lang="en-US"/>
          </a:p>
        </p:txBody>
      </p:sp>
      <p:sp>
        <p:nvSpPr>
          <p:cNvPr id="7" name="Rectangle 6"/>
          <p:cNvSpPr/>
          <p:nvPr/>
        </p:nvSpPr>
        <p:spPr bwMode="auto">
          <a:xfrm>
            <a:off x="2438400" y="1219200"/>
            <a:ext cx="3352800" cy="304800"/>
          </a:xfrm>
          <a:prstGeom prst="rect">
            <a:avLst/>
          </a:prstGeom>
          <a:solidFill>
            <a:schemeClr val="accent4">
              <a:lumMod val="20000"/>
              <a:lumOff val="80000"/>
            </a:schemeClr>
          </a:solidFill>
          <a:ln w="25400" cap="flat" cmpd="sng" algn="ctr">
            <a:solidFill>
              <a:schemeClr val="accent4">
                <a:lumMod val="50000"/>
              </a:schemeClr>
            </a:solidFill>
            <a:prstDash val="solid"/>
            <a:round/>
            <a:headEnd type="none" w="med" len="med"/>
            <a:tailEnd type="none" w="med" len="med"/>
          </a:ln>
          <a:effectLst>
            <a:outerShdw blurRad="50800" dist="38100" dir="2700000" algn="tl" rotWithShape="0">
              <a:srgbClr val="000000">
                <a:alpha val="43000"/>
              </a:srgb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rPr>
              <a:t>0</a:t>
            </a:r>
            <a:r>
              <a:rPr kumimoji="0" lang="en-US" sz="1400" b="1" i="0" u="none" strike="noStrike" cap="none" normalizeH="0" dirty="0" smtClean="0">
                <a:ln>
                  <a:noFill/>
                </a:ln>
                <a:solidFill>
                  <a:schemeClr val="tx1"/>
                </a:solidFill>
                <a:effectLst/>
                <a:latin typeface="Calibri" pitchFamily="34" charset="0"/>
              </a:rPr>
              <a:t>                   </a:t>
            </a:r>
            <a:r>
              <a:rPr kumimoji="0" lang="en-US" sz="1400" b="1" i="0" u="none" strike="noStrike" cap="none" normalizeH="0" baseline="0" dirty="0" smtClean="0">
                <a:ln>
                  <a:noFill/>
                </a:ln>
                <a:solidFill>
                  <a:schemeClr val="tx1"/>
                </a:solidFill>
                <a:effectLst/>
                <a:latin typeface="Calibri" pitchFamily="34" charset="0"/>
              </a:rPr>
              <a:t>1</a:t>
            </a:r>
            <a:r>
              <a:rPr lang="en-US" sz="1400" b="1" dirty="0">
                <a:latin typeface="Calibri" pitchFamily="34" charset="0"/>
              </a:rPr>
              <a:t> </a:t>
            </a:r>
            <a:r>
              <a:rPr lang="en-US" sz="1400" b="1" dirty="0" smtClean="0">
                <a:latin typeface="Calibri" pitchFamily="34" charset="0"/>
              </a:rPr>
              <a:t>                </a:t>
            </a:r>
            <a:r>
              <a:rPr kumimoji="0" lang="en-US" sz="1400" b="1" i="0" u="none" strike="noStrike" cap="none" normalizeH="0" baseline="0" dirty="0" smtClean="0">
                <a:ln>
                  <a:noFill/>
                </a:ln>
                <a:solidFill>
                  <a:schemeClr val="tx1"/>
                </a:solidFill>
                <a:effectLst/>
                <a:latin typeface="Calibri" pitchFamily="34" charset="0"/>
              </a:rPr>
              <a:t>2               </a:t>
            </a:r>
            <a:r>
              <a:rPr lang="en-US" sz="1400" b="1" dirty="0" smtClean="0">
                <a:latin typeface="Calibri" pitchFamily="34" charset="0"/>
              </a:rPr>
              <a:t>3              </a:t>
            </a:r>
            <a:r>
              <a:rPr kumimoji="0" lang="en-US" sz="1400" b="1" i="0" u="none" strike="noStrike" cap="none" normalizeH="0" baseline="0" dirty="0" smtClean="0">
                <a:ln>
                  <a:noFill/>
                </a:ln>
                <a:solidFill>
                  <a:schemeClr val="tx1"/>
                </a:solidFill>
                <a:effectLst/>
                <a:latin typeface="Calibri" pitchFamily="34" charset="0"/>
              </a:rPr>
              <a:t>4</a:t>
            </a:r>
          </a:p>
        </p:txBody>
      </p:sp>
      <p:sp>
        <p:nvSpPr>
          <p:cNvPr id="8" name="Rectangle 7"/>
          <p:cNvSpPr/>
          <p:nvPr/>
        </p:nvSpPr>
        <p:spPr bwMode="auto">
          <a:xfrm>
            <a:off x="2438400" y="1676400"/>
            <a:ext cx="1981200" cy="304800"/>
          </a:xfrm>
          <a:prstGeom prst="rect">
            <a:avLst/>
          </a:prstGeom>
          <a:solidFill>
            <a:schemeClr val="accent2">
              <a:lumMod val="20000"/>
              <a:lumOff val="80000"/>
            </a:schemeClr>
          </a:solidFill>
          <a:ln w="25400" cap="flat" cmpd="sng" algn="ctr">
            <a:solidFill>
              <a:srgbClr val="D8AC28"/>
            </a:solidFill>
            <a:prstDash val="solid"/>
            <a:round/>
            <a:headEnd type="none" w="med" len="med"/>
            <a:tailEnd type="none" w="med" len="med"/>
          </a:ln>
          <a:effectLst>
            <a:outerShdw blurRad="50800" dist="38100" dir="2700000" algn="tl" rotWithShape="0">
              <a:srgbClr val="000000">
                <a:alpha val="43000"/>
              </a:srgb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rPr>
              <a:t>0                                      1</a:t>
            </a:r>
          </a:p>
        </p:txBody>
      </p:sp>
      <p:sp>
        <p:nvSpPr>
          <p:cNvPr id="16" name="TextBox 15"/>
          <p:cNvSpPr txBox="1"/>
          <p:nvPr/>
        </p:nvSpPr>
        <p:spPr>
          <a:xfrm>
            <a:off x="5943600" y="1219200"/>
            <a:ext cx="2033329" cy="307777"/>
          </a:xfrm>
          <a:prstGeom prst="rect">
            <a:avLst/>
          </a:prstGeom>
          <a:noFill/>
        </p:spPr>
        <p:txBody>
          <a:bodyPr wrap="none" rtlCol="0">
            <a:spAutoFit/>
          </a:bodyPr>
          <a:lstStyle/>
          <a:p>
            <a:r>
              <a:rPr lang="en-US" sz="1400" dirty="0" smtClean="0">
                <a:solidFill>
                  <a:schemeClr val="tx1">
                    <a:lumMod val="50000"/>
                  </a:schemeClr>
                </a:solidFill>
              </a:rPr>
              <a:t>MPI_COMM_ENDPOINTS</a:t>
            </a:r>
            <a:endParaRPr lang="en-US" sz="1400" dirty="0">
              <a:solidFill>
                <a:schemeClr val="tx1">
                  <a:lumMod val="50000"/>
                </a:schemeClr>
              </a:solidFill>
            </a:endParaRPr>
          </a:p>
        </p:txBody>
      </p:sp>
      <p:sp>
        <p:nvSpPr>
          <p:cNvPr id="17" name="TextBox 16"/>
          <p:cNvSpPr txBox="1"/>
          <p:nvPr/>
        </p:nvSpPr>
        <p:spPr>
          <a:xfrm>
            <a:off x="5943600" y="1676400"/>
            <a:ext cx="1738602" cy="307777"/>
          </a:xfrm>
          <a:prstGeom prst="rect">
            <a:avLst/>
          </a:prstGeom>
          <a:noFill/>
        </p:spPr>
        <p:txBody>
          <a:bodyPr wrap="none" rtlCol="0">
            <a:spAutoFit/>
          </a:bodyPr>
          <a:lstStyle/>
          <a:p>
            <a:r>
              <a:rPr lang="en-US" sz="1400" dirty="0" smtClean="0">
                <a:solidFill>
                  <a:schemeClr val="tx1">
                    <a:lumMod val="50000"/>
                  </a:schemeClr>
                </a:solidFill>
              </a:rPr>
              <a:t>MPI_COMM_WORLD</a:t>
            </a:r>
            <a:endParaRPr lang="en-US" sz="1400" dirty="0">
              <a:solidFill>
                <a:schemeClr val="tx1">
                  <a:lumMod val="50000"/>
                </a:schemeClr>
              </a:solidFill>
            </a:endParaRPr>
          </a:p>
        </p:txBody>
      </p:sp>
      <p:sp>
        <p:nvSpPr>
          <p:cNvPr id="20" name="Rounded Rectangle 19"/>
          <p:cNvSpPr/>
          <p:nvPr/>
        </p:nvSpPr>
        <p:spPr bwMode="auto">
          <a:xfrm>
            <a:off x="3940628" y="2133600"/>
            <a:ext cx="2079172" cy="1371600"/>
          </a:xfrm>
          <a:prstGeom prst="roundRect">
            <a:avLst/>
          </a:prstGeom>
          <a:solidFill>
            <a:schemeClr val="tx2">
              <a:lumMod val="20000"/>
              <a:lumOff val="80000"/>
            </a:schemeClr>
          </a:solid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Calibri" pitchFamily="34" charset="0"/>
            </a:endParaRPr>
          </a:p>
        </p:txBody>
      </p:sp>
      <p:sp>
        <p:nvSpPr>
          <p:cNvPr id="21" name="Rounded Rectangle 20"/>
          <p:cNvSpPr/>
          <p:nvPr/>
        </p:nvSpPr>
        <p:spPr bwMode="auto">
          <a:xfrm>
            <a:off x="4114800" y="2465456"/>
            <a:ext cx="533400" cy="406400"/>
          </a:xfrm>
          <a:prstGeom prst="roundRect">
            <a:avLst/>
          </a:prstGeom>
          <a:solidFill>
            <a:schemeClr val="accent4">
              <a:lumMod val="20000"/>
              <a:lumOff val="80000"/>
            </a:schemeClr>
          </a:solidFill>
          <a:ln>
            <a:solidFill>
              <a:schemeClr val="accent4">
                <a:lumMod val="5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rPr>
              <a:t>Rank</a:t>
            </a:r>
          </a:p>
        </p:txBody>
      </p:sp>
      <p:sp>
        <p:nvSpPr>
          <p:cNvPr id="22" name="Oval 21"/>
          <p:cNvSpPr/>
          <p:nvPr/>
        </p:nvSpPr>
        <p:spPr bwMode="auto">
          <a:xfrm>
            <a:off x="4191000" y="3001904"/>
            <a:ext cx="381000" cy="384048"/>
          </a:xfrm>
          <a:prstGeom prst="ellipse">
            <a:avLst/>
          </a:prstGeom>
          <a:solidFill>
            <a:schemeClr val="accent3">
              <a:lumMod val="20000"/>
              <a:lumOff val="8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rPr>
              <a:t>T</a:t>
            </a:r>
          </a:p>
        </p:txBody>
      </p:sp>
      <p:sp>
        <p:nvSpPr>
          <p:cNvPr id="25" name="TextBox 24"/>
          <p:cNvSpPr txBox="1"/>
          <p:nvPr/>
        </p:nvSpPr>
        <p:spPr>
          <a:xfrm>
            <a:off x="4648200" y="2133600"/>
            <a:ext cx="732655" cy="307777"/>
          </a:xfrm>
          <a:prstGeom prst="rect">
            <a:avLst/>
          </a:prstGeom>
          <a:noFill/>
        </p:spPr>
        <p:txBody>
          <a:bodyPr wrap="square" rtlCol="0">
            <a:spAutoFit/>
          </a:bodyPr>
          <a:lstStyle/>
          <a:p>
            <a:pPr algn="ctr"/>
            <a:r>
              <a:rPr lang="en-US" sz="1400" dirty="0" smtClean="0"/>
              <a:t>Process</a:t>
            </a:r>
            <a:endParaRPr lang="en-US" sz="1400" dirty="0"/>
          </a:p>
        </p:txBody>
      </p:sp>
      <p:cxnSp>
        <p:nvCxnSpPr>
          <p:cNvPr id="26" name="Straight Connector 25"/>
          <p:cNvCxnSpPr>
            <a:stCxn id="22" idx="0"/>
            <a:endCxn id="21" idx="2"/>
          </p:cNvCxnSpPr>
          <p:nvPr/>
        </p:nvCxnSpPr>
        <p:spPr bwMode="auto">
          <a:xfrm flipV="1">
            <a:off x="4381500" y="2871856"/>
            <a:ext cx="0" cy="130048"/>
          </a:xfrm>
          <a:prstGeom prst="line">
            <a:avLst/>
          </a:prstGeom>
          <a:noFill/>
          <a:ln w="25400" cap="flat" cmpd="sng" algn="ctr">
            <a:solidFill>
              <a:schemeClr val="tx1"/>
            </a:solidFill>
            <a:prstDash val="sysDash"/>
            <a:round/>
            <a:headEnd type="none" w="med" len="med"/>
            <a:tailEnd type="none" w="med" len="med"/>
          </a:ln>
          <a:effectLst/>
        </p:spPr>
      </p:cxnSp>
      <p:sp>
        <p:nvSpPr>
          <p:cNvPr id="29" name="Rounded Rectangle 28"/>
          <p:cNvSpPr/>
          <p:nvPr/>
        </p:nvSpPr>
        <p:spPr bwMode="auto">
          <a:xfrm>
            <a:off x="5334000" y="2465456"/>
            <a:ext cx="533400" cy="406400"/>
          </a:xfrm>
          <a:prstGeom prst="roundRect">
            <a:avLst/>
          </a:prstGeom>
          <a:solidFill>
            <a:schemeClr val="accent4">
              <a:lumMod val="20000"/>
              <a:lumOff val="80000"/>
            </a:schemeClr>
          </a:solidFill>
          <a:ln>
            <a:solidFill>
              <a:schemeClr val="accent4">
                <a:lumMod val="5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rPr>
              <a:t>Rank</a:t>
            </a:r>
          </a:p>
        </p:txBody>
      </p:sp>
      <p:sp>
        <p:nvSpPr>
          <p:cNvPr id="30" name="Rounded Rectangle 29"/>
          <p:cNvSpPr/>
          <p:nvPr/>
        </p:nvSpPr>
        <p:spPr bwMode="auto">
          <a:xfrm>
            <a:off x="4724400" y="2465456"/>
            <a:ext cx="533400" cy="406400"/>
          </a:xfrm>
          <a:prstGeom prst="roundRect">
            <a:avLst/>
          </a:prstGeom>
          <a:solidFill>
            <a:schemeClr val="accent4">
              <a:lumMod val="20000"/>
              <a:lumOff val="80000"/>
            </a:schemeClr>
          </a:solidFill>
          <a:ln>
            <a:solidFill>
              <a:schemeClr val="accent4">
                <a:lumMod val="5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rPr>
              <a:t>Rank</a:t>
            </a:r>
          </a:p>
        </p:txBody>
      </p:sp>
      <p:sp>
        <p:nvSpPr>
          <p:cNvPr id="40" name="Rounded Rectangle 39"/>
          <p:cNvSpPr/>
          <p:nvPr/>
        </p:nvSpPr>
        <p:spPr bwMode="auto">
          <a:xfrm>
            <a:off x="2286000" y="2133600"/>
            <a:ext cx="1447800" cy="1371600"/>
          </a:xfrm>
          <a:prstGeom prst="roundRect">
            <a:avLst/>
          </a:prstGeom>
          <a:solidFill>
            <a:schemeClr val="tx2">
              <a:lumMod val="20000"/>
              <a:lumOff val="80000"/>
            </a:schemeClr>
          </a:solid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Calibri" pitchFamily="34" charset="0"/>
            </a:endParaRPr>
          </a:p>
        </p:txBody>
      </p:sp>
      <p:sp>
        <p:nvSpPr>
          <p:cNvPr id="41" name="Rounded Rectangle 40"/>
          <p:cNvSpPr/>
          <p:nvPr/>
        </p:nvSpPr>
        <p:spPr bwMode="auto">
          <a:xfrm>
            <a:off x="2438400" y="2465456"/>
            <a:ext cx="533400" cy="406400"/>
          </a:xfrm>
          <a:prstGeom prst="roundRect">
            <a:avLst/>
          </a:prstGeom>
          <a:solidFill>
            <a:schemeClr val="accent4">
              <a:lumMod val="20000"/>
              <a:lumOff val="80000"/>
            </a:schemeClr>
          </a:solidFill>
          <a:ln>
            <a:solidFill>
              <a:schemeClr val="accent4">
                <a:lumMod val="5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rPr>
              <a:t>Rank</a:t>
            </a:r>
          </a:p>
        </p:txBody>
      </p:sp>
      <p:sp>
        <p:nvSpPr>
          <p:cNvPr id="42" name="Oval 41"/>
          <p:cNvSpPr/>
          <p:nvPr/>
        </p:nvSpPr>
        <p:spPr bwMode="auto">
          <a:xfrm>
            <a:off x="2514600" y="2998856"/>
            <a:ext cx="381000" cy="384048"/>
          </a:xfrm>
          <a:prstGeom prst="ellipse">
            <a:avLst/>
          </a:prstGeom>
          <a:solidFill>
            <a:schemeClr val="accent3">
              <a:lumMod val="20000"/>
              <a:lumOff val="8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rPr>
              <a:t>T</a:t>
            </a:r>
          </a:p>
        </p:txBody>
      </p:sp>
      <p:sp>
        <p:nvSpPr>
          <p:cNvPr id="43" name="TextBox 42"/>
          <p:cNvSpPr txBox="1"/>
          <p:nvPr/>
        </p:nvSpPr>
        <p:spPr>
          <a:xfrm>
            <a:off x="2590800" y="2133600"/>
            <a:ext cx="808855" cy="307777"/>
          </a:xfrm>
          <a:prstGeom prst="rect">
            <a:avLst/>
          </a:prstGeom>
          <a:noFill/>
        </p:spPr>
        <p:txBody>
          <a:bodyPr wrap="square" rtlCol="0">
            <a:spAutoFit/>
          </a:bodyPr>
          <a:lstStyle/>
          <a:p>
            <a:pPr algn="ctr"/>
            <a:r>
              <a:rPr lang="en-US" sz="1400" dirty="0" smtClean="0"/>
              <a:t>Process</a:t>
            </a:r>
            <a:endParaRPr lang="en-US" sz="1400" dirty="0"/>
          </a:p>
        </p:txBody>
      </p:sp>
      <p:cxnSp>
        <p:nvCxnSpPr>
          <p:cNvPr id="44" name="Straight Connector 43"/>
          <p:cNvCxnSpPr>
            <a:stCxn id="42" idx="0"/>
            <a:endCxn id="41" idx="2"/>
          </p:cNvCxnSpPr>
          <p:nvPr/>
        </p:nvCxnSpPr>
        <p:spPr bwMode="auto">
          <a:xfrm flipV="1">
            <a:off x="2705100" y="2871856"/>
            <a:ext cx="0" cy="127000"/>
          </a:xfrm>
          <a:prstGeom prst="line">
            <a:avLst/>
          </a:prstGeom>
          <a:noFill/>
          <a:ln w="25400" cap="flat" cmpd="sng" algn="ctr">
            <a:solidFill>
              <a:schemeClr val="tx1"/>
            </a:solidFill>
            <a:prstDash val="sysDash"/>
            <a:round/>
            <a:headEnd type="none" w="med" len="med"/>
            <a:tailEnd type="none" w="med" len="med"/>
          </a:ln>
          <a:effectLst/>
        </p:spPr>
      </p:cxnSp>
      <p:sp>
        <p:nvSpPr>
          <p:cNvPr id="45" name="Rounded Rectangle 44"/>
          <p:cNvSpPr/>
          <p:nvPr/>
        </p:nvSpPr>
        <p:spPr bwMode="auto">
          <a:xfrm>
            <a:off x="3048000" y="2465456"/>
            <a:ext cx="533400" cy="406400"/>
          </a:xfrm>
          <a:prstGeom prst="roundRect">
            <a:avLst/>
          </a:prstGeom>
          <a:solidFill>
            <a:schemeClr val="accent4">
              <a:lumMod val="20000"/>
              <a:lumOff val="80000"/>
            </a:schemeClr>
          </a:solidFill>
          <a:ln>
            <a:solidFill>
              <a:schemeClr val="accent4">
                <a:lumMod val="5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rPr>
              <a:t>Rank</a:t>
            </a:r>
          </a:p>
        </p:txBody>
      </p:sp>
      <p:sp>
        <p:nvSpPr>
          <p:cNvPr id="46" name="Oval 45"/>
          <p:cNvSpPr/>
          <p:nvPr/>
        </p:nvSpPr>
        <p:spPr bwMode="auto">
          <a:xfrm>
            <a:off x="3124200" y="2998856"/>
            <a:ext cx="381000" cy="384048"/>
          </a:xfrm>
          <a:prstGeom prst="ellipse">
            <a:avLst/>
          </a:prstGeom>
          <a:solidFill>
            <a:schemeClr val="accent3">
              <a:lumMod val="20000"/>
              <a:lumOff val="8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rPr>
              <a:t>T</a:t>
            </a:r>
          </a:p>
        </p:txBody>
      </p:sp>
      <p:cxnSp>
        <p:nvCxnSpPr>
          <p:cNvPr id="47" name="Straight Connector 46"/>
          <p:cNvCxnSpPr>
            <a:stCxn id="46" idx="0"/>
            <a:endCxn id="45" idx="2"/>
          </p:cNvCxnSpPr>
          <p:nvPr/>
        </p:nvCxnSpPr>
        <p:spPr bwMode="auto">
          <a:xfrm flipV="1">
            <a:off x="3314700" y="2871856"/>
            <a:ext cx="0" cy="127000"/>
          </a:xfrm>
          <a:prstGeom prst="line">
            <a:avLst/>
          </a:prstGeom>
          <a:noFill/>
          <a:ln w="25400" cap="flat" cmpd="sng" algn="ctr">
            <a:solidFill>
              <a:schemeClr val="tx1"/>
            </a:solidFill>
            <a:prstDash val="sysDash"/>
            <a:round/>
            <a:headEnd type="none" w="med" len="med"/>
            <a:tailEnd type="none" w="med" len="med"/>
          </a:ln>
          <a:effectLst/>
        </p:spPr>
      </p:cxnSp>
    </p:spTree>
    <p:extLst>
      <p:ext uri="{BB962C8B-B14F-4D97-AF65-F5344CB8AC3E}">
        <p14:creationId xmlns:p14="http://schemas.microsoft.com/office/powerpoint/2010/main" val="10778816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Endpoint Creation</a:t>
            </a:r>
            <a:endParaRPr lang="en-US" sz="1800" dirty="0">
              <a:solidFill>
                <a:schemeClr val="tx1"/>
              </a:solidFill>
            </a:endParaRPr>
          </a:p>
        </p:txBody>
      </p:sp>
      <p:sp>
        <p:nvSpPr>
          <p:cNvPr id="3" name="Content Placeholder 2"/>
          <p:cNvSpPr>
            <a:spLocks noGrp="1"/>
          </p:cNvSpPr>
          <p:nvPr>
            <p:ph idx="1"/>
          </p:nvPr>
        </p:nvSpPr>
        <p:spPr>
          <a:xfrm>
            <a:off x="457200" y="3886200"/>
            <a:ext cx="8229600" cy="2239963"/>
          </a:xfrm>
        </p:spPr>
        <p:txBody>
          <a:bodyPr>
            <a:normAutofit fontScale="92500" lnSpcReduction="20000"/>
          </a:bodyPr>
          <a:lstStyle/>
          <a:p>
            <a:r>
              <a:rPr lang="en-US" dirty="0" smtClean="0"/>
              <a:t>Endpoints communicator is created dynamically</a:t>
            </a:r>
          </a:p>
          <a:p>
            <a:pPr lvl="1"/>
            <a:r>
              <a:rPr lang="en-US" dirty="0" smtClean="0"/>
              <a:t>Through new MPI_COMM_CREATE_ENDPOINTS operation</a:t>
            </a:r>
          </a:p>
          <a:p>
            <a:r>
              <a:rPr lang="en-US" dirty="0" smtClean="0"/>
              <a:t>More expressive interface</a:t>
            </a:r>
          </a:p>
          <a:p>
            <a:pPr lvl="1"/>
            <a:r>
              <a:rPr lang="en-US" dirty="0" smtClean="0"/>
              <a:t>Allows libraries and apps equal access to endpoints</a:t>
            </a:r>
            <a:endParaRPr lang="en-US" dirty="0"/>
          </a:p>
          <a:p>
            <a:r>
              <a:rPr lang="en-US" dirty="0" smtClean="0"/>
              <a:t>Dynamic resource management</a:t>
            </a:r>
          </a:p>
          <a:p>
            <a:pPr lvl="1"/>
            <a:r>
              <a:rPr lang="en-US" dirty="0" smtClean="0"/>
              <a:t>Endpoints are added/removed dynamically</a:t>
            </a:r>
          </a:p>
          <a:p>
            <a:pPr lvl="1"/>
            <a:r>
              <a:rPr lang="en-US" dirty="0" smtClean="0"/>
              <a:t>More sophisticated implementation required (Option #2 or #3)</a:t>
            </a:r>
          </a:p>
        </p:txBody>
      </p:sp>
      <p:sp>
        <p:nvSpPr>
          <p:cNvPr id="4" name="Slide Number Placeholder 3"/>
          <p:cNvSpPr>
            <a:spLocks noGrp="1"/>
          </p:cNvSpPr>
          <p:nvPr>
            <p:ph type="sldNum" sz="quarter" idx="12"/>
          </p:nvPr>
        </p:nvSpPr>
        <p:spPr/>
        <p:txBody>
          <a:bodyPr/>
          <a:lstStyle/>
          <a:p>
            <a:fld id="{87034D8C-3CB4-402A-BC46-2AB14C0FE90A}" type="slidenum">
              <a:rPr lang="en-US" smtClean="0"/>
              <a:pPr/>
              <a:t>9</a:t>
            </a:fld>
            <a:endParaRPr lang="en-US"/>
          </a:p>
        </p:txBody>
      </p:sp>
      <p:sp>
        <p:nvSpPr>
          <p:cNvPr id="7" name="Rectangle 6"/>
          <p:cNvSpPr/>
          <p:nvPr/>
        </p:nvSpPr>
        <p:spPr bwMode="auto">
          <a:xfrm>
            <a:off x="2438400" y="1673423"/>
            <a:ext cx="3352800" cy="304800"/>
          </a:xfrm>
          <a:prstGeom prst="rect">
            <a:avLst/>
          </a:prstGeom>
          <a:solidFill>
            <a:srgbClr val="E9FFBE"/>
          </a:solidFill>
          <a:ln w="25400" cap="flat" cmpd="sng" algn="ctr">
            <a:solidFill>
              <a:srgbClr val="3D5C00"/>
            </a:solidFill>
            <a:prstDash val="solid"/>
            <a:round/>
            <a:headEnd type="none" w="med" len="med"/>
            <a:tailEnd type="none" w="med" len="med"/>
          </a:ln>
          <a:effectLst>
            <a:outerShdw blurRad="50800" dist="38100" dir="2700000" algn="tl" rotWithShape="0">
              <a:srgbClr val="000000">
                <a:alpha val="43000"/>
              </a:srgb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rPr>
              <a:t>0</a:t>
            </a:r>
            <a:r>
              <a:rPr kumimoji="0" lang="en-US" sz="1400" b="1" i="0" u="none" strike="noStrike" cap="none" normalizeH="0" dirty="0" smtClean="0">
                <a:ln>
                  <a:noFill/>
                </a:ln>
                <a:solidFill>
                  <a:schemeClr val="tx1"/>
                </a:solidFill>
                <a:effectLst/>
                <a:latin typeface="Calibri" pitchFamily="34" charset="0"/>
              </a:rPr>
              <a:t>                   </a:t>
            </a:r>
            <a:r>
              <a:rPr kumimoji="0" lang="en-US" sz="1400" b="1" i="0" u="none" strike="noStrike" cap="none" normalizeH="0" baseline="0" dirty="0" smtClean="0">
                <a:ln>
                  <a:noFill/>
                </a:ln>
                <a:solidFill>
                  <a:schemeClr val="tx1"/>
                </a:solidFill>
                <a:effectLst/>
                <a:latin typeface="Calibri" pitchFamily="34" charset="0"/>
              </a:rPr>
              <a:t>1</a:t>
            </a:r>
            <a:r>
              <a:rPr lang="en-US" sz="1400" b="1" dirty="0">
                <a:latin typeface="Calibri" pitchFamily="34" charset="0"/>
              </a:rPr>
              <a:t> </a:t>
            </a:r>
            <a:r>
              <a:rPr lang="en-US" sz="1400" b="1" dirty="0" smtClean="0">
                <a:latin typeface="Calibri" pitchFamily="34" charset="0"/>
              </a:rPr>
              <a:t>                </a:t>
            </a:r>
            <a:r>
              <a:rPr kumimoji="0" lang="en-US" sz="1400" b="1" i="0" u="none" strike="noStrike" cap="none" normalizeH="0" baseline="0" dirty="0" smtClean="0">
                <a:ln>
                  <a:noFill/>
                </a:ln>
                <a:solidFill>
                  <a:schemeClr val="tx1"/>
                </a:solidFill>
                <a:effectLst/>
                <a:latin typeface="Calibri" pitchFamily="34" charset="0"/>
              </a:rPr>
              <a:t>2               </a:t>
            </a:r>
            <a:r>
              <a:rPr lang="en-US" sz="1400" b="1" dirty="0" smtClean="0">
                <a:latin typeface="Calibri" pitchFamily="34" charset="0"/>
              </a:rPr>
              <a:t>3              </a:t>
            </a:r>
            <a:r>
              <a:rPr kumimoji="0" lang="en-US" sz="1400" b="1" i="0" u="none" strike="noStrike" cap="none" normalizeH="0" baseline="0" dirty="0" smtClean="0">
                <a:ln>
                  <a:noFill/>
                </a:ln>
                <a:solidFill>
                  <a:schemeClr val="tx1"/>
                </a:solidFill>
                <a:effectLst/>
                <a:latin typeface="Calibri" pitchFamily="34" charset="0"/>
              </a:rPr>
              <a:t>4</a:t>
            </a:r>
          </a:p>
        </p:txBody>
      </p:sp>
      <p:sp>
        <p:nvSpPr>
          <p:cNvPr id="8" name="Rectangle 7"/>
          <p:cNvSpPr/>
          <p:nvPr/>
        </p:nvSpPr>
        <p:spPr bwMode="auto">
          <a:xfrm>
            <a:off x="2438400" y="1216223"/>
            <a:ext cx="1981200" cy="304800"/>
          </a:xfrm>
          <a:prstGeom prst="rect">
            <a:avLst/>
          </a:prstGeom>
          <a:solidFill>
            <a:schemeClr val="accent2">
              <a:lumMod val="20000"/>
              <a:lumOff val="80000"/>
            </a:schemeClr>
          </a:solidFill>
          <a:ln w="25400" cap="flat" cmpd="sng" algn="ctr">
            <a:solidFill>
              <a:srgbClr val="D8AC28"/>
            </a:solidFill>
            <a:prstDash val="solid"/>
            <a:round/>
            <a:headEnd type="none" w="med" len="med"/>
            <a:tailEnd type="none" w="med" len="med"/>
          </a:ln>
          <a:effectLst>
            <a:outerShdw blurRad="50800" dist="38100" dir="2700000" algn="tl" rotWithShape="0">
              <a:srgbClr val="000000">
                <a:alpha val="43000"/>
              </a:srgb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rPr>
              <a:t>0                                      1</a:t>
            </a:r>
          </a:p>
        </p:txBody>
      </p:sp>
      <p:sp>
        <p:nvSpPr>
          <p:cNvPr id="16" name="TextBox 15"/>
          <p:cNvSpPr txBox="1"/>
          <p:nvPr/>
        </p:nvSpPr>
        <p:spPr>
          <a:xfrm>
            <a:off x="5943600" y="1673423"/>
            <a:ext cx="1229273" cy="307777"/>
          </a:xfrm>
          <a:prstGeom prst="rect">
            <a:avLst/>
          </a:prstGeom>
          <a:noFill/>
        </p:spPr>
        <p:txBody>
          <a:bodyPr wrap="none" rtlCol="0">
            <a:spAutoFit/>
          </a:bodyPr>
          <a:lstStyle/>
          <a:p>
            <a:r>
              <a:rPr lang="en-US" sz="1400" dirty="0" err="1" smtClean="0">
                <a:solidFill>
                  <a:schemeClr val="tx1">
                    <a:lumMod val="50000"/>
                  </a:schemeClr>
                </a:solidFill>
              </a:rPr>
              <a:t>my_ep_comm</a:t>
            </a:r>
            <a:endParaRPr lang="en-US" sz="1400" dirty="0">
              <a:solidFill>
                <a:schemeClr val="tx1">
                  <a:lumMod val="50000"/>
                </a:schemeClr>
              </a:solidFill>
            </a:endParaRPr>
          </a:p>
        </p:txBody>
      </p:sp>
      <p:sp>
        <p:nvSpPr>
          <p:cNvPr id="17" name="TextBox 16"/>
          <p:cNvSpPr txBox="1"/>
          <p:nvPr/>
        </p:nvSpPr>
        <p:spPr>
          <a:xfrm>
            <a:off x="5943600" y="1216223"/>
            <a:ext cx="1738602" cy="307777"/>
          </a:xfrm>
          <a:prstGeom prst="rect">
            <a:avLst/>
          </a:prstGeom>
          <a:noFill/>
        </p:spPr>
        <p:txBody>
          <a:bodyPr wrap="none" rtlCol="0">
            <a:spAutoFit/>
          </a:bodyPr>
          <a:lstStyle/>
          <a:p>
            <a:r>
              <a:rPr lang="en-US" sz="1400" dirty="0" smtClean="0">
                <a:solidFill>
                  <a:schemeClr val="tx1">
                    <a:lumMod val="50000"/>
                  </a:schemeClr>
                </a:solidFill>
              </a:rPr>
              <a:t>MPI_COMM_WORLD</a:t>
            </a:r>
            <a:endParaRPr lang="en-US" sz="1400" dirty="0">
              <a:solidFill>
                <a:schemeClr val="tx1">
                  <a:lumMod val="50000"/>
                </a:schemeClr>
              </a:solidFill>
            </a:endParaRPr>
          </a:p>
        </p:txBody>
      </p:sp>
      <p:sp>
        <p:nvSpPr>
          <p:cNvPr id="20" name="Rounded Rectangle 19"/>
          <p:cNvSpPr/>
          <p:nvPr/>
        </p:nvSpPr>
        <p:spPr bwMode="auto">
          <a:xfrm>
            <a:off x="3940628" y="2133600"/>
            <a:ext cx="2079172" cy="1371600"/>
          </a:xfrm>
          <a:prstGeom prst="roundRect">
            <a:avLst/>
          </a:prstGeom>
          <a:solidFill>
            <a:schemeClr val="tx2">
              <a:lumMod val="20000"/>
              <a:lumOff val="80000"/>
            </a:schemeClr>
          </a:solid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Calibri" pitchFamily="34" charset="0"/>
            </a:endParaRPr>
          </a:p>
        </p:txBody>
      </p:sp>
      <p:sp>
        <p:nvSpPr>
          <p:cNvPr id="21" name="Rounded Rectangle 20"/>
          <p:cNvSpPr/>
          <p:nvPr/>
        </p:nvSpPr>
        <p:spPr bwMode="auto">
          <a:xfrm>
            <a:off x="4114800" y="2465456"/>
            <a:ext cx="533400" cy="406400"/>
          </a:xfrm>
          <a:prstGeom prst="roundRect">
            <a:avLst/>
          </a:prstGeom>
          <a:solidFill>
            <a:schemeClr val="accent4">
              <a:lumMod val="20000"/>
              <a:lumOff val="80000"/>
            </a:schemeClr>
          </a:solidFill>
          <a:ln>
            <a:solidFill>
              <a:schemeClr val="accent4">
                <a:lumMod val="5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rPr>
              <a:t>Rank</a:t>
            </a:r>
          </a:p>
        </p:txBody>
      </p:sp>
      <p:sp>
        <p:nvSpPr>
          <p:cNvPr id="22" name="Oval 21"/>
          <p:cNvSpPr/>
          <p:nvPr/>
        </p:nvSpPr>
        <p:spPr bwMode="auto">
          <a:xfrm>
            <a:off x="4191000" y="3001904"/>
            <a:ext cx="381000" cy="384048"/>
          </a:xfrm>
          <a:prstGeom prst="ellipse">
            <a:avLst/>
          </a:prstGeom>
          <a:solidFill>
            <a:schemeClr val="accent3">
              <a:lumMod val="20000"/>
              <a:lumOff val="8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rPr>
              <a:t>T</a:t>
            </a:r>
          </a:p>
        </p:txBody>
      </p:sp>
      <p:sp>
        <p:nvSpPr>
          <p:cNvPr id="25" name="TextBox 24"/>
          <p:cNvSpPr txBox="1"/>
          <p:nvPr/>
        </p:nvSpPr>
        <p:spPr>
          <a:xfrm>
            <a:off x="4648200" y="2130623"/>
            <a:ext cx="732655" cy="307777"/>
          </a:xfrm>
          <a:prstGeom prst="rect">
            <a:avLst/>
          </a:prstGeom>
          <a:noFill/>
        </p:spPr>
        <p:txBody>
          <a:bodyPr wrap="square" rtlCol="0">
            <a:spAutoFit/>
          </a:bodyPr>
          <a:lstStyle/>
          <a:p>
            <a:pPr algn="ctr"/>
            <a:r>
              <a:rPr lang="en-US" sz="1400" dirty="0" smtClean="0"/>
              <a:t>Process</a:t>
            </a:r>
            <a:endParaRPr lang="en-US" sz="1400" dirty="0"/>
          </a:p>
        </p:txBody>
      </p:sp>
      <p:cxnSp>
        <p:nvCxnSpPr>
          <p:cNvPr id="26" name="Straight Connector 25"/>
          <p:cNvCxnSpPr>
            <a:stCxn id="22" idx="0"/>
            <a:endCxn id="21" idx="2"/>
          </p:cNvCxnSpPr>
          <p:nvPr/>
        </p:nvCxnSpPr>
        <p:spPr bwMode="auto">
          <a:xfrm flipV="1">
            <a:off x="4381500" y="2871856"/>
            <a:ext cx="0" cy="130048"/>
          </a:xfrm>
          <a:prstGeom prst="line">
            <a:avLst/>
          </a:prstGeom>
          <a:noFill/>
          <a:ln w="25400" cap="flat" cmpd="sng" algn="ctr">
            <a:solidFill>
              <a:schemeClr val="tx1"/>
            </a:solidFill>
            <a:prstDash val="sysDash"/>
            <a:round/>
            <a:headEnd type="none" w="med" len="med"/>
            <a:tailEnd type="none" w="med" len="med"/>
          </a:ln>
          <a:effectLst/>
        </p:spPr>
      </p:cxnSp>
      <p:sp>
        <p:nvSpPr>
          <p:cNvPr id="29" name="Rounded Rectangle 28"/>
          <p:cNvSpPr/>
          <p:nvPr/>
        </p:nvSpPr>
        <p:spPr bwMode="auto">
          <a:xfrm>
            <a:off x="5334000" y="2465456"/>
            <a:ext cx="533400" cy="406400"/>
          </a:xfrm>
          <a:prstGeom prst="roundRect">
            <a:avLst/>
          </a:prstGeom>
          <a:solidFill>
            <a:schemeClr val="accent4">
              <a:lumMod val="20000"/>
              <a:lumOff val="80000"/>
            </a:schemeClr>
          </a:solidFill>
          <a:ln>
            <a:solidFill>
              <a:schemeClr val="accent4">
                <a:lumMod val="5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rPr>
              <a:t>Rank</a:t>
            </a:r>
          </a:p>
        </p:txBody>
      </p:sp>
      <p:sp>
        <p:nvSpPr>
          <p:cNvPr id="30" name="Rounded Rectangle 29"/>
          <p:cNvSpPr/>
          <p:nvPr/>
        </p:nvSpPr>
        <p:spPr bwMode="auto">
          <a:xfrm>
            <a:off x="4724400" y="2465456"/>
            <a:ext cx="533400" cy="406400"/>
          </a:xfrm>
          <a:prstGeom prst="roundRect">
            <a:avLst/>
          </a:prstGeom>
          <a:solidFill>
            <a:schemeClr val="accent4">
              <a:lumMod val="20000"/>
              <a:lumOff val="80000"/>
            </a:schemeClr>
          </a:solidFill>
          <a:ln>
            <a:solidFill>
              <a:schemeClr val="accent4">
                <a:lumMod val="5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rPr>
              <a:t>Rank</a:t>
            </a:r>
          </a:p>
        </p:txBody>
      </p:sp>
      <p:sp>
        <p:nvSpPr>
          <p:cNvPr id="40" name="Rounded Rectangle 39"/>
          <p:cNvSpPr/>
          <p:nvPr/>
        </p:nvSpPr>
        <p:spPr bwMode="auto">
          <a:xfrm>
            <a:off x="2286000" y="2133600"/>
            <a:ext cx="1447800" cy="1371600"/>
          </a:xfrm>
          <a:prstGeom prst="roundRect">
            <a:avLst/>
          </a:prstGeom>
          <a:solidFill>
            <a:schemeClr val="tx2">
              <a:lumMod val="20000"/>
              <a:lumOff val="80000"/>
            </a:schemeClr>
          </a:solid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Calibri" pitchFamily="34" charset="0"/>
            </a:endParaRPr>
          </a:p>
        </p:txBody>
      </p:sp>
      <p:sp>
        <p:nvSpPr>
          <p:cNvPr id="41" name="Rounded Rectangle 40"/>
          <p:cNvSpPr/>
          <p:nvPr/>
        </p:nvSpPr>
        <p:spPr bwMode="auto">
          <a:xfrm>
            <a:off x="2438400" y="2465456"/>
            <a:ext cx="533400" cy="406400"/>
          </a:xfrm>
          <a:prstGeom prst="roundRect">
            <a:avLst/>
          </a:prstGeom>
          <a:solidFill>
            <a:schemeClr val="accent4">
              <a:lumMod val="20000"/>
              <a:lumOff val="80000"/>
            </a:schemeClr>
          </a:solidFill>
          <a:ln>
            <a:solidFill>
              <a:schemeClr val="accent4">
                <a:lumMod val="5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rPr>
              <a:t>Rank</a:t>
            </a:r>
          </a:p>
        </p:txBody>
      </p:sp>
      <p:sp>
        <p:nvSpPr>
          <p:cNvPr id="42" name="Oval 41"/>
          <p:cNvSpPr/>
          <p:nvPr/>
        </p:nvSpPr>
        <p:spPr bwMode="auto">
          <a:xfrm>
            <a:off x="2514600" y="2998856"/>
            <a:ext cx="381000" cy="384048"/>
          </a:xfrm>
          <a:prstGeom prst="ellipse">
            <a:avLst/>
          </a:prstGeom>
          <a:solidFill>
            <a:schemeClr val="accent3">
              <a:lumMod val="20000"/>
              <a:lumOff val="8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rPr>
              <a:t>T</a:t>
            </a:r>
          </a:p>
        </p:txBody>
      </p:sp>
      <p:sp>
        <p:nvSpPr>
          <p:cNvPr id="43" name="TextBox 42"/>
          <p:cNvSpPr txBox="1"/>
          <p:nvPr/>
        </p:nvSpPr>
        <p:spPr>
          <a:xfrm>
            <a:off x="2590800" y="2130623"/>
            <a:ext cx="808855" cy="307777"/>
          </a:xfrm>
          <a:prstGeom prst="rect">
            <a:avLst/>
          </a:prstGeom>
          <a:noFill/>
        </p:spPr>
        <p:txBody>
          <a:bodyPr wrap="square" rtlCol="0">
            <a:spAutoFit/>
          </a:bodyPr>
          <a:lstStyle/>
          <a:p>
            <a:pPr algn="ctr"/>
            <a:r>
              <a:rPr lang="en-US" sz="1400" dirty="0" smtClean="0"/>
              <a:t>Process</a:t>
            </a:r>
            <a:endParaRPr lang="en-US" sz="1400" dirty="0"/>
          </a:p>
        </p:txBody>
      </p:sp>
      <p:cxnSp>
        <p:nvCxnSpPr>
          <p:cNvPr id="44" name="Straight Connector 43"/>
          <p:cNvCxnSpPr>
            <a:stCxn id="42" idx="0"/>
            <a:endCxn id="41" idx="2"/>
          </p:cNvCxnSpPr>
          <p:nvPr/>
        </p:nvCxnSpPr>
        <p:spPr bwMode="auto">
          <a:xfrm flipV="1">
            <a:off x="2705100" y="2871856"/>
            <a:ext cx="0" cy="127000"/>
          </a:xfrm>
          <a:prstGeom prst="line">
            <a:avLst/>
          </a:prstGeom>
          <a:noFill/>
          <a:ln w="25400" cap="flat" cmpd="sng" algn="ctr">
            <a:solidFill>
              <a:schemeClr val="tx1"/>
            </a:solidFill>
            <a:prstDash val="sysDash"/>
            <a:round/>
            <a:headEnd type="none" w="med" len="med"/>
            <a:tailEnd type="none" w="med" len="med"/>
          </a:ln>
          <a:effectLst/>
        </p:spPr>
      </p:cxnSp>
      <p:sp>
        <p:nvSpPr>
          <p:cNvPr id="45" name="Rounded Rectangle 44"/>
          <p:cNvSpPr/>
          <p:nvPr/>
        </p:nvSpPr>
        <p:spPr bwMode="auto">
          <a:xfrm>
            <a:off x="3048000" y="2465456"/>
            <a:ext cx="533400" cy="406400"/>
          </a:xfrm>
          <a:prstGeom prst="roundRect">
            <a:avLst/>
          </a:prstGeom>
          <a:solidFill>
            <a:schemeClr val="accent4">
              <a:lumMod val="20000"/>
              <a:lumOff val="80000"/>
            </a:schemeClr>
          </a:solidFill>
          <a:ln>
            <a:solidFill>
              <a:schemeClr val="accent4">
                <a:lumMod val="5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rPr>
              <a:t>Rank</a:t>
            </a:r>
          </a:p>
        </p:txBody>
      </p:sp>
      <p:sp>
        <p:nvSpPr>
          <p:cNvPr id="46" name="Oval 45"/>
          <p:cNvSpPr/>
          <p:nvPr/>
        </p:nvSpPr>
        <p:spPr bwMode="auto">
          <a:xfrm>
            <a:off x="3124200" y="2998856"/>
            <a:ext cx="381000" cy="384048"/>
          </a:xfrm>
          <a:prstGeom prst="ellipse">
            <a:avLst/>
          </a:prstGeom>
          <a:solidFill>
            <a:schemeClr val="accent3">
              <a:lumMod val="20000"/>
              <a:lumOff val="8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rPr>
              <a:t>T</a:t>
            </a:r>
          </a:p>
        </p:txBody>
      </p:sp>
      <p:cxnSp>
        <p:nvCxnSpPr>
          <p:cNvPr id="47" name="Straight Connector 46"/>
          <p:cNvCxnSpPr>
            <a:stCxn id="46" idx="0"/>
            <a:endCxn id="45" idx="2"/>
          </p:cNvCxnSpPr>
          <p:nvPr/>
        </p:nvCxnSpPr>
        <p:spPr bwMode="auto">
          <a:xfrm flipV="1">
            <a:off x="3314700" y="2871856"/>
            <a:ext cx="0" cy="127000"/>
          </a:xfrm>
          <a:prstGeom prst="line">
            <a:avLst/>
          </a:prstGeom>
          <a:noFill/>
          <a:ln w="25400" cap="flat" cmpd="sng" algn="ctr">
            <a:solidFill>
              <a:schemeClr val="tx1"/>
            </a:solidFill>
            <a:prstDash val="sysDash"/>
            <a:round/>
            <a:headEnd type="none" w="med" len="med"/>
            <a:tailEnd type="none" w="med" len="med"/>
          </a:ln>
          <a:effectLst/>
        </p:spPr>
      </p:cxnSp>
    </p:spTree>
    <p:extLst>
      <p:ext uri="{BB962C8B-B14F-4D97-AF65-F5344CB8AC3E}">
        <p14:creationId xmlns:p14="http://schemas.microsoft.com/office/powerpoint/2010/main" val="338938666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ue_2007">
  <a:themeElements>
    <a:clrScheme name="Custom 7">
      <a:dk1>
        <a:srgbClr val="616161"/>
      </a:dk1>
      <a:lt1>
        <a:srgbClr val="FFFFFF"/>
      </a:lt1>
      <a:dk2>
        <a:srgbClr val="1F497D"/>
      </a:dk2>
      <a:lt2>
        <a:srgbClr val="D2D2D2"/>
      </a:lt2>
      <a:accent1>
        <a:srgbClr val="A6C4DE"/>
      </a:accent1>
      <a:accent2>
        <a:srgbClr val="D8AC28"/>
      </a:accent2>
      <a:accent3>
        <a:srgbClr val="A22B38"/>
      </a:accent3>
      <a:accent4>
        <a:srgbClr val="7AB800"/>
      </a:accent4>
      <a:accent5>
        <a:srgbClr val="9D7D9E"/>
      </a:accent5>
      <a:accent6>
        <a:srgbClr val="BF5C28"/>
      </a:accent6>
      <a:hlink>
        <a:srgbClr val="4D8ABE"/>
      </a:hlink>
      <a:folHlink>
        <a:srgbClr val="4D8ABE"/>
      </a:folHlink>
    </a:clrScheme>
    <a:fontScheme name="Blue design">
      <a:majorFont>
        <a:latin typeface="Trebuchet MS"/>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Blue design 1">
        <a:dk1>
          <a:srgbClr val="616161"/>
        </a:dk1>
        <a:lt1>
          <a:srgbClr val="FFFFFF"/>
        </a:lt1>
        <a:dk2>
          <a:srgbClr val="1F497D"/>
        </a:dk2>
        <a:lt2>
          <a:srgbClr val="D2D2D2"/>
        </a:lt2>
        <a:accent1>
          <a:srgbClr val="5C0426"/>
        </a:accent1>
        <a:accent2>
          <a:srgbClr val="9D7D9E"/>
        </a:accent2>
        <a:accent3>
          <a:srgbClr val="FFFFFF"/>
        </a:accent3>
        <a:accent4>
          <a:srgbClr val="525252"/>
        </a:accent4>
        <a:accent5>
          <a:srgbClr val="B5AAAC"/>
        </a:accent5>
        <a:accent6>
          <a:srgbClr val="8E718F"/>
        </a:accent6>
        <a:hlink>
          <a:srgbClr val="253D51"/>
        </a:hlink>
        <a:folHlink>
          <a:srgbClr val="0D204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Custom 11">
      <a:dk1>
        <a:srgbClr val="616161"/>
      </a:dk1>
      <a:lt1>
        <a:sysClr val="window" lastClr="FFFFFF"/>
      </a:lt1>
      <a:dk2>
        <a:srgbClr val="1F497D"/>
      </a:dk2>
      <a:lt2>
        <a:srgbClr val="D2D2D2"/>
      </a:lt2>
      <a:accent1>
        <a:srgbClr val="A6C4DE"/>
      </a:accent1>
      <a:accent2>
        <a:srgbClr val="D8AC28"/>
      </a:accent2>
      <a:accent3>
        <a:srgbClr val="A22B38"/>
      </a:accent3>
      <a:accent4>
        <a:srgbClr val="7AB800"/>
      </a:accent4>
      <a:accent5>
        <a:srgbClr val="4B7D9E"/>
      </a:accent5>
      <a:accent6>
        <a:srgbClr val="BF5C28"/>
      </a:accent6>
      <a:hlink>
        <a:srgbClr val="4D8ABE"/>
      </a:hlink>
      <a:folHlink>
        <a:srgbClr val="4D8AB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blue_2007.potx</Template>
  <TotalTime>2388</TotalTime>
  <Words>1746</Words>
  <Application>Microsoft Macintosh PowerPoint</Application>
  <PresentationFormat>On-screen Show (4:3)</PresentationFormat>
  <Paragraphs>326</Paragraphs>
  <Slides>21</Slides>
  <Notes>5</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blue_2007</vt:lpstr>
      <vt:lpstr>Enabling MPI Interoperability Through Flexible Communication Endpoints</vt:lpstr>
      <vt:lpstr>Mapping of Ranks to Processes in MPI</vt:lpstr>
      <vt:lpstr>Current Approaches to Hybrid MPI+Threads</vt:lpstr>
      <vt:lpstr>Impact of Light Cores and Threads on Message Rate</vt:lpstr>
      <vt:lpstr>Endpoints: Flexible Mapping of Ranks to Processes</vt:lpstr>
      <vt:lpstr>Impact on MPI Implementations</vt:lpstr>
      <vt:lpstr>The Endpoints Programming Interface</vt:lpstr>
      <vt:lpstr>Static Endpoint Creation</vt:lpstr>
      <vt:lpstr>Dynamic Endpoint Creation</vt:lpstr>
      <vt:lpstr>Representation of Endpoints (Static/Dynamic)</vt:lpstr>
      <vt:lpstr>Putting It All Together: Proposed Interface</vt:lpstr>
      <vt:lpstr>Collectives and Endpoints</vt:lpstr>
      <vt:lpstr>Usage Models are Many…</vt:lpstr>
      <vt:lpstr>Enabling OpenMP Threads in MPI Collectives</vt:lpstr>
      <vt:lpstr>Enabling UPC+MPI Interoperability: User Code</vt:lpstr>
      <vt:lpstr>Enabling UPC+MPI Interoperability: Generated Code</vt:lpstr>
      <vt:lpstr>Flexible Computation Mapping</vt:lpstr>
      <vt:lpstr>Thank you and Acknowledgements</vt:lpstr>
      <vt:lpstr>Endpoints Proposal, Prototype</vt:lpstr>
      <vt:lpstr>Endpoints Proposal, Text Part 1</vt:lpstr>
      <vt:lpstr>Endpoints Proposal, Text Part 2</vt:lpstr>
    </vt:vector>
  </TitlesOfParts>
  <Manager/>
  <Company>Argonne National Laboratory</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Flexible Communication Endpoints</dc:title>
  <dc:subject/>
  <dc:creator>James Dinan</dc:creator>
  <cp:keywords/>
  <dc:description/>
  <cp:lastModifiedBy>James Dinan</cp:lastModifiedBy>
  <cp:revision>234</cp:revision>
  <dcterms:created xsi:type="dcterms:W3CDTF">2013-03-14T13:56:24Z</dcterms:created>
  <dcterms:modified xsi:type="dcterms:W3CDTF">2013-09-16T13:12:49Z</dcterms:modified>
  <cp:category/>
</cp:coreProperties>
</file>