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21575" cy="43895963"/>
  <p:notesSz cx="6797675" cy="9928225"/>
  <p:defaultTextStyle>
    <a:defPPr>
      <a:defRPr lang="ja-JP"/>
    </a:defPPr>
    <a:lvl1pPr marL="0" algn="l" defTabSz="4389227" rtl="0" eaLnBrk="1" latinLnBrk="0" hangingPunct="1">
      <a:defRPr kumimoji="1" sz="8700" kern="1200">
        <a:solidFill>
          <a:schemeClr val="tx1"/>
        </a:solidFill>
        <a:latin typeface="+mn-lt"/>
        <a:ea typeface="+mn-ea"/>
        <a:cs typeface="+mn-cs"/>
      </a:defRPr>
    </a:lvl1pPr>
    <a:lvl2pPr marL="2194613" algn="l" defTabSz="4389227" rtl="0" eaLnBrk="1" latinLnBrk="0" hangingPunct="1">
      <a:defRPr kumimoji="1" sz="8700" kern="1200">
        <a:solidFill>
          <a:schemeClr val="tx1"/>
        </a:solidFill>
        <a:latin typeface="+mn-lt"/>
        <a:ea typeface="+mn-ea"/>
        <a:cs typeface="+mn-cs"/>
      </a:defRPr>
    </a:lvl2pPr>
    <a:lvl3pPr marL="4389227" algn="l" defTabSz="4389227" rtl="0" eaLnBrk="1" latinLnBrk="0" hangingPunct="1">
      <a:defRPr kumimoji="1" sz="8700" kern="1200">
        <a:solidFill>
          <a:schemeClr val="tx1"/>
        </a:solidFill>
        <a:latin typeface="+mn-lt"/>
        <a:ea typeface="+mn-ea"/>
        <a:cs typeface="+mn-cs"/>
      </a:defRPr>
    </a:lvl3pPr>
    <a:lvl4pPr marL="6583840" algn="l" defTabSz="4389227" rtl="0" eaLnBrk="1" latinLnBrk="0" hangingPunct="1">
      <a:defRPr kumimoji="1" sz="8700" kern="1200">
        <a:solidFill>
          <a:schemeClr val="tx1"/>
        </a:solidFill>
        <a:latin typeface="+mn-lt"/>
        <a:ea typeface="+mn-ea"/>
        <a:cs typeface="+mn-cs"/>
      </a:defRPr>
    </a:lvl4pPr>
    <a:lvl5pPr marL="8778454" algn="l" defTabSz="4389227" rtl="0" eaLnBrk="1" latinLnBrk="0" hangingPunct="1">
      <a:defRPr kumimoji="1" sz="8700" kern="1200">
        <a:solidFill>
          <a:schemeClr val="tx1"/>
        </a:solidFill>
        <a:latin typeface="+mn-lt"/>
        <a:ea typeface="+mn-ea"/>
        <a:cs typeface="+mn-cs"/>
      </a:defRPr>
    </a:lvl5pPr>
    <a:lvl6pPr marL="10973067" algn="l" defTabSz="4389227" rtl="0" eaLnBrk="1" latinLnBrk="0" hangingPunct="1">
      <a:defRPr kumimoji="1" sz="8700" kern="1200">
        <a:solidFill>
          <a:schemeClr val="tx1"/>
        </a:solidFill>
        <a:latin typeface="+mn-lt"/>
        <a:ea typeface="+mn-ea"/>
        <a:cs typeface="+mn-cs"/>
      </a:defRPr>
    </a:lvl6pPr>
    <a:lvl7pPr marL="13167681" algn="l" defTabSz="4389227" rtl="0" eaLnBrk="1" latinLnBrk="0" hangingPunct="1">
      <a:defRPr kumimoji="1" sz="8700" kern="1200">
        <a:solidFill>
          <a:schemeClr val="tx1"/>
        </a:solidFill>
        <a:latin typeface="+mn-lt"/>
        <a:ea typeface="+mn-ea"/>
        <a:cs typeface="+mn-cs"/>
      </a:defRPr>
    </a:lvl7pPr>
    <a:lvl8pPr marL="15362295" algn="l" defTabSz="4389227" rtl="0" eaLnBrk="1" latinLnBrk="0" hangingPunct="1">
      <a:defRPr kumimoji="1" sz="8700" kern="1200">
        <a:solidFill>
          <a:schemeClr val="tx1"/>
        </a:solidFill>
        <a:latin typeface="+mn-lt"/>
        <a:ea typeface="+mn-ea"/>
        <a:cs typeface="+mn-cs"/>
      </a:defRPr>
    </a:lvl8pPr>
    <a:lvl9pPr marL="17556909" algn="l" defTabSz="4389227" rtl="0" eaLnBrk="1" latinLnBrk="0" hangingPunct="1">
      <a:defRPr kumimoji="1" sz="8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2454" y="4536"/>
      </p:cViewPr>
      <p:guideLst>
        <p:guide orient="horz" pos="24531"/>
        <p:guide pos="103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469119" y="13636209"/>
            <a:ext cx="27983339" cy="940917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938237" y="24874379"/>
            <a:ext cx="23045103" cy="112178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3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B6E7-5F7C-45DC-9581-71F4D20AC957}" type="datetimeFigureOut">
              <a:rPr kumimoji="1" lang="ja-JP" altLang="en-US" smtClean="0"/>
              <a:t>2013/5/1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338E-550D-42A2-80C2-04B15AB8C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32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B6E7-5F7C-45DC-9581-71F4D20AC957}" type="datetimeFigureOut">
              <a:rPr kumimoji="1" lang="ja-JP" altLang="en-US" smtClean="0"/>
              <a:t>2013/5/1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338E-550D-42A2-80C2-04B15AB8C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62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23868142" y="1757881"/>
            <a:ext cx="7407354" cy="3745382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646079" y="1757881"/>
            <a:ext cx="21673370" cy="3745382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B6E7-5F7C-45DC-9581-71F4D20AC957}" type="datetimeFigureOut">
              <a:rPr kumimoji="1" lang="ja-JP" altLang="en-US" smtClean="0"/>
              <a:t>2013/5/1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338E-550D-42A2-80C2-04B15AB8C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80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B6E7-5F7C-45DC-9581-71F4D20AC957}" type="datetimeFigureOut">
              <a:rPr kumimoji="1" lang="ja-JP" altLang="en-US" smtClean="0"/>
              <a:t>2013/5/1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338E-550D-42A2-80C2-04B15AB8C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34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600580" y="28207222"/>
            <a:ext cx="27983339" cy="8718227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600580" y="18604988"/>
            <a:ext cx="27983339" cy="9602237"/>
          </a:xfrm>
        </p:spPr>
        <p:txBody>
          <a:bodyPr anchor="b"/>
          <a:lstStyle>
            <a:lvl1pPr marL="0" indent="0">
              <a:buNone/>
              <a:defRPr sz="9700">
                <a:solidFill>
                  <a:schemeClr val="tx1">
                    <a:tint val="75000"/>
                  </a:schemeClr>
                </a:solidFill>
              </a:defRPr>
            </a:lvl1pPr>
            <a:lvl2pPr marL="2194613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9227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8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45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306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68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2295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90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B6E7-5F7C-45DC-9581-71F4D20AC957}" type="datetimeFigureOut">
              <a:rPr kumimoji="1" lang="ja-JP" altLang="en-US" smtClean="0"/>
              <a:t>2013/5/1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338E-550D-42A2-80C2-04B15AB8C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8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646079" y="10242399"/>
            <a:ext cx="14540362" cy="28969306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7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6735134" y="10242399"/>
            <a:ext cx="14540362" cy="28969306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7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B6E7-5F7C-45DC-9581-71F4D20AC957}" type="datetimeFigureOut">
              <a:rPr kumimoji="1" lang="ja-JP" altLang="en-US" smtClean="0"/>
              <a:t>2013/5/1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338E-550D-42A2-80C2-04B15AB8C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39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46080" y="9825788"/>
            <a:ext cx="14546080" cy="4094921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613" indent="0">
              <a:buNone/>
              <a:defRPr sz="9700" b="1"/>
            </a:lvl2pPr>
            <a:lvl3pPr marL="4389227" indent="0">
              <a:buNone/>
              <a:defRPr sz="8700" b="1"/>
            </a:lvl3pPr>
            <a:lvl4pPr marL="6583840" indent="0">
              <a:buNone/>
              <a:defRPr sz="7700" b="1"/>
            </a:lvl4pPr>
            <a:lvl5pPr marL="8778454" indent="0">
              <a:buNone/>
              <a:defRPr sz="7700" b="1"/>
            </a:lvl5pPr>
            <a:lvl6pPr marL="10973067" indent="0">
              <a:buNone/>
              <a:defRPr sz="7700" b="1"/>
            </a:lvl6pPr>
            <a:lvl7pPr marL="13167681" indent="0">
              <a:buNone/>
              <a:defRPr sz="7700" b="1"/>
            </a:lvl7pPr>
            <a:lvl8pPr marL="15362295" indent="0">
              <a:buNone/>
              <a:defRPr sz="7700" b="1"/>
            </a:lvl8pPr>
            <a:lvl9pPr marL="17556909" indent="0">
              <a:buNone/>
              <a:defRPr sz="77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646080" y="13920709"/>
            <a:ext cx="14546080" cy="25290988"/>
          </a:xfrm>
        </p:spPr>
        <p:txBody>
          <a:bodyPr/>
          <a:lstStyle>
            <a:lvl1pPr>
              <a:defRPr sz="11500"/>
            </a:lvl1pPr>
            <a:lvl2pPr>
              <a:defRPr sz="97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6723707" y="9825788"/>
            <a:ext cx="14551793" cy="4094921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613" indent="0">
              <a:buNone/>
              <a:defRPr sz="9700" b="1"/>
            </a:lvl2pPr>
            <a:lvl3pPr marL="4389227" indent="0">
              <a:buNone/>
              <a:defRPr sz="8700" b="1"/>
            </a:lvl3pPr>
            <a:lvl4pPr marL="6583840" indent="0">
              <a:buNone/>
              <a:defRPr sz="7700" b="1"/>
            </a:lvl4pPr>
            <a:lvl5pPr marL="8778454" indent="0">
              <a:buNone/>
              <a:defRPr sz="7700" b="1"/>
            </a:lvl5pPr>
            <a:lvl6pPr marL="10973067" indent="0">
              <a:buNone/>
              <a:defRPr sz="7700" b="1"/>
            </a:lvl6pPr>
            <a:lvl7pPr marL="13167681" indent="0">
              <a:buNone/>
              <a:defRPr sz="7700" b="1"/>
            </a:lvl7pPr>
            <a:lvl8pPr marL="15362295" indent="0">
              <a:buNone/>
              <a:defRPr sz="7700" b="1"/>
            </a:lvl8pPr>
            <a:lvl9pPr marL="17556909" indent="0">
              <a:buNone/>
              <a:defRPr sz="77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6723707" y="13920709"/>
            <a:ext cx="14551793" cy="25290988"/>
          </a:xfrm>
        </p:spPr>
        <p:txBody>
          <a:bodyPr/>
          <a:lstStyle>
            <a:lvl1pPr>
              <a:defRPr sz="11500"/>
            </a:lvl1pPr>
            <a:lvl2pPr>
              <a:defRPr sz="97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B6E7-5F7C-45DC-9581-71F4D20AC957}" type="datetimeFigureOut">
              <a:rPr kumimoji="1" lang="ja-JP" altLang="en-US" smtClean="0"/>
              <a:t>2013/5/1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338E-550D-42A2-80C2-04B15AB8C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08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B6E7-5F7C-45DC-9581-71F4D20AC957}" type="datetimeFigureOut">
              <a:rPr kumimoji="1" lang="ja-JP" altLang="en-US" smtClean="0"/>
              <a:t>2013/5/1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338E-550D-42A2-80C2-04B15AB8C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29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B6E7-5F7C-45DC-9581-71F4D20AC957}" type="datetimeFigureOut">
              <a:rPr kumimoji="1" lang="ja-JP" altLang="en-US" smtClean="0"/>
              <a:t>2013/5/1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338E-550D-42A2-80C2-04B15AB8C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25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46081" y="1747712"/>
            <a:ext cx="10830973" cy="7437927"/>
          </a:xfrm>
        </p:spPr>
        <p:txBody>
          <a:bodyPr anchor="b"/>
          <a:lstStyle>
            <a:lvl1pPr algn="l">
              <a:defRPr sz="97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871422" y="1747715"/>
            <a:ext cx="18404078" cy="37463989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700"/>
            </a:lvl4pPr>
            <a:lvl5pPr>
              <a:defRPr sz="9700"/>
            </a:lvl5pPr>
            <a:lvl6pPr>
              <a:defRPr sz="9700"/>
            </a:lvl6pPr>
            <a:lvl7pPr>
              <a:defRPr sz="9700"/>
            </a:lvl7pPr>
            <a:lvl8pPr>
              <a:defRPr sz="9700"/>
            </a:lvl8pPr>
            <a:lvl9pPr>
              <a:defRPr sz="9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46081" y="9185642"/>
            <a:ext cx="10830973" cy="30026062"/>
          </a:xfrm>
        </p:spPr>
        <p:txBody>
          <a:bodyPr/>
          <a:lstStyle>
            <a:lvl1pPr marL="0" indent="0">
              <a:buNone/>
              <a:defRPr sz="6700"/>
            </a:lvl1pPr>
            <a:lvl2pPr marL="2194613" indent="0">
              <a:buNone/>
              <a:defRPr sz="5700"/>
            </a:lvl2pPr>
            <a:lvl3pPr marL="4389227" indent="0">
              <a:buNone/>
              <a:defRPr sz="4800"/>
            </a:lvl3pPr>
            <a:lvl4pPr marL="6583840" indent="0">
              <a:buNone/>
              <a:defRPr sz="4300"/>
            </a:lvl4pPr>
            <a:lvl5pPr marL="8778454" indent="0">
              <a:buNone/>
              <a:defRPr sz="4300"/>
            </a:lvl5pPr>
            <a:lvl6pPr marL="10973067" indent="0">
              <a:buNone/>
              <a:defRPr sz="4300"/>
            </a:lvl6pPr>
            <a:lvl7pPr marL="13167681" indent="0">
              <a:buNone/>
              <a:defRPr sz="4300"/>
            </a:lvl7pPr>
            <a:lvl8pPr marL="15362295" indent="0">
              <a:buNone/>
              <a:defRPr sz="4300"/>
            </a:lvl8pPr>
            <a:lvl9pPr marL="17556909" indent="0">
              <a:buNone/>
              <a:defRPr sz="4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B6E7-5F7C-45DC-9581-71F4D20AC957}" type="datetimeFigureOut">
              <a:rPr kumimoji="1" lang="ja-JP" altLang="en-US" smtClean="0"/>
              <a:t>2013/5/1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338E-550D-42A2-80C2-04B15AB8C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90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52861" y="30727176"/>
            <a:ext cx="19752945" cy="3627518"/>
          </a:xfrm>
        </p:spPr>
        <p:txBody>
          <a:bodyPr anchor="b"/>
          <a:lstStyle>
            <a:lvl1pPr algn="l">
              <a:defRPr sz="97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452861" y="3922184"/>
            <a:ext cx="19752945" cy="26337578"/>
          </a:xfrm>
        </p:spPr>
        <p:txBody>
          <a:bodyPr/>
          <a:lstStyle>
            <a:lvl1pPr marL="0" indent="0">
              <a:buNone/>
              <a:defRPr sz="15400"/>
            </a:lvl1pPr>
            <a:lvl2pPr marL="2194613" indent="0">
              <a:buNone/>
              <a:defRPr sz="13400"/>
            </a:lvl2pPr>
            <a:lvl3pPr marL="4389227" indent="0">
              <a:buNone/>
              <a:defRPr sz="11500"/>
            </a:lvl3pPr>
            <a:lvl4pPr marL="6583840" indent="0">
              <a:buNone/>
              <a:defRPr sz="9700"/>
            </a:lvl4pPr>
            <a:lvl5pPr marL="8778454" indent="0">
              <a:buNone/>
              <a:defRPr sz="9700"/>
            </a:lvl5pPr>
            <a:lvl6pPr marL="10973067" indent="0">
              <a:buNone/>
              <a:defRPr sz="9700"/>
            </a:lvl6pPr>
            <a:lvl7pPr marL="13167681" indent="0">
              <a:buNone/>
              <a:defRPr sz="9700"/>
            </a:lvl7pPr>
            <a:lvl8pPr marL="15362295" indent="0">
              <a:buNone/>
              <a:defRPr sz="9700"/>
            </a:lvl8pPr>
            <a:lvl9pPr marL="17556909" indent="0">
              <a:buNone/>
              <a:defRPr sz="97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52861" y="34354695"/>
            <a:ext cx="19752945" cy="5151674"/>
          </a:xfrm>
        </p:spPr>
        <p:txBody>
          <a:bodyPr/>
          <a:lstStyle>
            <a:lvl1pPr marL="0" indent="0">
              <a:buNone/>
              <a:defRPr sz="6700"/>
            </a:lvl1pPr>
            <a:lvl2pPr marL="2194613" indent="0">
              <a:buNone/>
              <a:defRPr sz="5700"/>
            </a:lvl2pPr>
            <a:lvl3pPr marL="4389227" indent="0">
              <a:buNone/>
              <a:defRPr sz="4800"/>
            </a:lvl3pPr>
            <a:lvl4pPr marL="6583840" indent="0">
              <a:buNone/>
              <a:defRPr sz="4300"/>
            </a:lvl4pPr>
            <a:lvl5pPr marL="8778454" indent="0">
              <a:buNone/>
              <a:defRPr sz="4300"/>
            </a:lvl5pPr>
            <a:lvl6pPr marL="10973067" indent="0">
              <a:buNone/>
              <a:defRPr sz="4300"/>
            </a:lvl6pPr>
            <a:lvl7pPr marL="13167681" indent="0">
              <a:buNone/>
              <a:defRPr sz="4300"/>
            </a:lvl7pPr>
            <a:lvl8pPr marL="15362295" indent="0">
              <a:buNone/>
              <a:defRPr sz="4300"/>
            </a:lvl8pPr>
            <a:lvl9pPr marL="17556909" indent="0">
              <a:buNone/>
              <a:defRPr sz="4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B6E7-5F7C-45DC-9581-71F4D20AC957}" type="datetimeFigureOut">
              <a:rPr kumimoji="1" lang="ja-JP" altLang="en-US" smtClean="0"/>
              <a:t>2013/5/1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338E-550D-42A2-80C2-04B15AB8C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32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646079" y="1757875"/>
            <a:ext cx="29629418" cy="7315994"/>
          </a:xfrm>
          <a:prstGeom prst="rect">
            <a:avLst/>
          </a:prstGeom>
        </p:spPr>
        <p:txBody>
          <a:bodyPr vert="horz" lIns="438923" tIns="219461" rIns="438923" bIns="219461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46079" y="10242399"/>
            <a:ext cx="29629418" cy="28969306"/>
          </a:xfrm>
          <a:prstGeom prst="rect">
            <a:avLst/>
          </a:prstGeom>
        </p:spPr>
        <p:txBody>
          <a:bodyPr vert="horz" lIns="438923" tIns="219461" rIns="438923" bIns="219461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646080" y="40685060"/>
            <a:ext cx="7681701" cy="2337052"/>
          </a:xfrm>
          <a:prstGeom prst="rect">
            <a:avLst/>
          </a:prstGeom>
        </p:spPr>
        <p:txBody>
          <a:bodyPr vert="horz" lIns="438923" tIns="219461" rIns="438923" bIns="219461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4B6E7-5F7C-45DC-9581-71F4D20AC957}" type="datetimeFigureOut">
              <a:rPr kumimoji="1" lang="ja-JP" altLang="en-US" smtClean="0"/>
              <a:t>2013/5/1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1248206" y="40685060"/>
            <a:ext cx="10425165" cy="2337052"/>
          </a:xfrm>
          <a:prstGeom prst="rect">
            <a:avLst/>
          </a:prstGeom>
        </p:spPr>
        <p:txBody>
          <a:bodyPr vert="horz" lIns="438923" tIns="219461" rIns="438923" bIns="219461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3593796" y="40685060"/>
            <a:ext cx="7681701" cy="2337052"/>
          </a:xfrm>
          <a:prstGeom prst="rect">
            <a:avLst/>
          </a:prstGeom>
        </p:spPr>
        <p:txBody>
          <a:bodyPr vert="horz" lIns="438923" tIns="219461" rIns="438923" bIns="219461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C338E-550D-42A2-80C2-04B15AB8C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51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227" rtl="0" eaLnBrk="1" latinLnBrk="0" hangingPunct="1">
        <a:spcBef>
          <a:spcPct val="0"/>
        </a:spcBef>
        <a:buNone/>
        <a:defRPr kumimoji="1"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60" indent="-1645960" algn="l" defTabSz="4389227" rtl="0" eaLnBrk="1" latinLnBrk="0" hangingPunct="1">
        <a:spcBef>
          <a:spcPct val="20000"/>
        </a:spcBef>
        <a:buFont typeface="Arial" pitchFamily="34" charset="0"/>
        <a:buChar char="•"/>
        <a:defRPr kumimoji="1"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247" indent="-1371633" algn="l" defTabSz="4389227" rtl="0" eaLnBrk="1" latinLnBrk="0" hangingPunct="1">
        <a:spcBef>
          <a:spcPct val="20000"/>
        </a:spcBef>
        <a:buFont typeface="Arial" pitchFamily="34" charset="0"/>
        <a:buChar char="–"/>
        <a:defRPr kumimoji="1"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534" indent="-1097307" algn="l" defTabSz="4389227" rtl="0" eaLnBrk="1" latinLnBrk="0" hangingPunct="1">
        <a:spcBef>
          <a:spcPct val="20000"/>
        </a:spcBef>
        <a:buFont typeface="Arial" pitchFamily="34" charset="0"/>
        <a:buChar char="•"/>
        <a:defRPr kumimoji="1"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1148" indent="-1097307" algn="l" defTabSz="4389227" rtl="0" eaLnBrk="1" latinLnBrk="0" hangingPunct="1">
        <a:spcBef>
          <a:spcPct val="20000"/>
        </a:spcBef>
        <a:buFont typeface="Arial" pitchFamily="34" charset="0"/>
        <a:buChar char="–"/>
        <a:defRPr kumimoji="1" sz="97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761" indent="-1097307" algn="l" defTabSz="4389227" rtl="0" eaLnBrk="1" latinLnBrk="0" hangingPunct="1">
        <a:spcBef>
          <a:spcPct val="20000"/>
        </a:spcBef>
        <a:buFont typeface="Arial" pitchFamily="34" charset="0"/>
        <a:buChar char="»"/>
        <a:defRPr kumimoji="1" sz="97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375" indent="-1097307" algn="l" defTabSz="4389227" rtl="0" eaLnBrk="1" latinLnBrk="0" hangingPunct="1">
        <a:spcBef>
          <a:spcPct val="20000"/>
        </a:spcBef>
        <a:buFont typeface="Arial" pitchFamily="34" charset="0"/>
        <a:buChar char="•"/>
        <a:defRPr kumimoji="1" sz="97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988" indent="-1097307" algn="l" defTabSz="4389227" rtl="0" eaLnBrk="1" latinLnBrk="0" hangingPunct="1">
        <a:spcBef>
          <a:spcPct val="20000"/>
        </a:spcBef>
        <a:buFont typeface="Arial" pitchFamily="34" charset="0"/>
        <a:buChar char="•"/>
        <a:defRPr kumimoji="1" sz="97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601" indent="-1097307" algn="l" defTabSz="4389227" rtl="0" eaLnBrk="1" latinLnBrk="0" hangingPunct="1">
        <a:spcBef>
          <a:spcPct val="20000"/>
        </a:spcBef>
        <a:buFont typeface="Arial" pitchFamily="34" charset="0"/>
        <a:buChar char="•"/>
        <a:defRPr kumimoji="1" sz="97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4215" indent="-1097307" algn="l" defTabSz="4389227" rtl="0" eaLnBrk="1" latinLnBrk="0" hangingPunct="1">
        <a:spcBef>
          <a:spcPct val="20000"/>
        </a:spcBef>
        <a:buFont typeface="Arial" pitchFamily="34" charset="0"/>
        <a:buChar char="•"/>
        <a:defRPr kumimoji="1" sz="9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89227" rtl="0" eaLnBrk="1" latinLnBrk="0" hangingPunct="1">
        <a:defRPr kumimoji="1"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613" algn="l" defTabSz="4389227" rtl="0" eaLnBrk="1" latinLnBrk="0" hangingPunct="1">
        <a:defRPr kumimoji="1"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227" algn="l" defTabSz="4389227" rtl="0" eaLnBrk="1" latinLnBrk="0" hangingPunct="1">
        <a:defRPr kumimoji="1"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840" algn="l" defTabSz="4389227" rtl="0" eaLnBrk="1" latinLnBrk="0" hangingPunct="1">
        <a:defRPr kumimoji="1"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454" algn="l" defTabSz="4389227" rtl="0" eaLnBrk="1" latinLnBrk="0" hangingPunct="1">
        <a:defRPr kumimoji="1"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3067" algn="l" defTabSz="4389227" rtl="0" eaLnBrk="1" latinLnBrk="0" hangingPunct="1">
        <a:defRPr kumimoji="1"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681" algn="l" defTabSz="4389227" rtl="0" eaLnBrk="1" latinLnBrk="0" hangingPunct="1">
        <a:defRPr kumimoji="1"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2295" algn="l" defTabSz="4389227" rtl="0" eaLnBrk="1" latinLnBrk="0" hangingPunct="1">
        <a:defRPr kumimoji="1"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909" algn="l" defTabSz="4389227" rtl="0" eaLnBrk="1" latinLnBrk="0" hangingPunct="1">
        <a:defRPr kumimoji="1"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jpeg"/><Relationship Id="rId7" Type="http://schemas.openxmlformats.org/officeDocument/2006/relationships/image" Target="../media/image6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テキスト ボックス 121"/>
          <p:cNvSpPr txBox="1"/>
          <p:nvPr/>
        </p:nvSpPr>
        <p:spPr>
          <a:xfrm>
            <a:off x="1663856" y="1305438"/>
            <a:ext cx="29701868" cy="1237252"/>
          </a:xfrm>
          <a:prstGeom prst="rect">
            <a:avLst/>
          </a:prstGeom>
          <a:noFill/>
        </p:spPr>
        <p:txBody>
          <a:bodyPr wrap="square" lIns="128007" tIns="64003" rIns="128007" bIns="64003" rtlCol="0">
            <a:spAutoFit/>
          </a:bodyPr>
          <a:lstStyle/>
          <a:p>
            <a:pPr algn="ctr"/>
            <a:r>
              <a:rPr lang="en-US" altLang="ja-JP" sz="7200" dirty="0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The Global View Resilience Model</a:t>
            </a:r>
            <a:endParaRPr lang="ja-JP" altLang="en-US" sz="7200" dirty="0">
              <a:latin typeface="Arial" pitchFamily="34" charset="0"/>
              <a:ea typeface="Arial Unicode MS" pitchFamily="50" charset="-128"/>
              <a:cs typeface="Arial" pitchFamily="34" charset="0"/>
            </a:endParaRPr>
          </a:p>
        </p:txBody>
      </p:sp>
      <p:sp>
        <p:nvSpPr>
          <p:cNvPr id="290" name="正方形/長方形 289"/>
          <p:cNvSpPr/>
          <p:nvPr/>
        </p:nvSpPr>
        <p:spPr>
          <a:xfrm>
            <a:off x="1625134" y="22815656"/>
            <a:ext cx="14156097" cy="900000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7" tIns="64003" rIns="128007" bIns="64003" rtlCol="0" anchor="ctr"/>
          <a:lstStyle/>
          <a:p>
            <a:pPr algn="ctr"/>
            <a:r>
              <a:rPr lang="en-US" altLang="ja-JP" sz="4800" dirty="0"/>
              <a:t>Approach</a:t>
            </a:r>
            <a:endParaRPr lang="ja-JP" altLang="en-US" sz="4800" dirty="0"/>
          </a:p>
        </p:txBody>
      </p:sp>
      <p:sp>
        <p:nvSpPr>
          <p:cNvPr id="291" name="テキスト ボックス 290"/>
          <p:cNvSpPr txBox="1"/>
          <p:nvPr/>
        </p:nvSpPr>
        <p:spPr>
          <a:xfrm>
            <a:off x="1771155" y="23978672"/>
            <a:ext cx="14039533" cy="2591469"/>
          </a:xfrm>
          <a:prstGeom prst="rect">
            <a:avLst/>
          </a:prstGeom>
          <a:noFill/>
        </p:spPr>
        <p:txBody>
          <a:bodyPr wrap="square" lIns="128007" tIns="64003" rIns="128007" bIns="64003" rtlCol="0">
            <a:spAutoFit/>
          </a:bodyPr>
          <a:lstStyle/>
          <a:p>
            <a:pPr marL="639763" indent="-639763"/>
            <a:r>
              <a:rPr lang="en-US" altLang="ja-JP" sz="3200" b="1" dirty="0"/>
              <a:t>GVR (Global View for Resilience)</a:t>
            </a:r>
          </a:p>
          <a:p>
            <a:pPr marL="358775" indent="-358775">
              <a:buFont typeface="Arial" pitchFamily="34" charset="0"/>
              <a:buChar char="•"/>
              <a:tabLst>
                <a:tab pos="358775" algn="l"/>
              </a:tabLst>
            </a:pPr>
            <a:r>
              <a:rPr lang="en-US" altLang="ja-JP" sz="3200" dirty="0"/>
              <a:t>Exploits a global-view data model, which enables irregular, adaptive algorithms and </a:t>
            </a:r>
            <a:r>
              <a:rPr lang="en-US" altLang="ja-JP" sz="3200" dirty="0" err="1"/>
              <a:t>exascale</a:t>
            </a:r>
            <a:r>
              <a:rPr lang="en-US" altLang="ja-JP" sz="3200" dirty="0"/>
              <a:t> variability</a:t>
            </a:r>
          </a:p>
          <a:p>
            <a:pPr marL="358775" indent="-358775">
              <a:buFont typeface="Arial" pitchFamily="34" charset="0"/>
              <a:buChar char="•"/>
              <a:tabLst>
                <a:tab pos="358775" algn="l"/>
              </a:tabLst>
            </a:pPr>
            <a:r>
              <a:rPr lang="en-US" altLang="ja-JP" sz="3200" dirty="0"/>
              <a:t>Provides an abstraction of data representation which offers resilience and seamless integration of various </a:t>
            </a:r>
            <a:r>
              <a:rPr lang="en-US" altLang="ja-JP" sz="3200" dirty="0" smtClean="0"/>
              <a:t>components of memory/storage </a:t>
            </a:r>
            <a:r>
              <a:rPr lang="en-US" altLang="ja-JP" sz="3200" dirty="0"/>
              <a:t>hierarchy</a:t>
            </a:r>
          </a:p>
        </p:txBody>
      </p:sp>
      <p:grpSp>
        <p:nvGrpSpPr>
          <p:cNvPr id="98" name="グループ化 97"/>
          <p:cNvGrpSpPr/>
          <p:nvPr/>
        </p:nvGrpSpPr>
        <p:grpSpPr>
          <a:xfrm>
            <a:off x="2139858" y="26776096"/>
            <a:ext cx="13252419" cy="3477610"/>
            <a:chOff x="1426641" y="19613251"/>
            <a:chExt cx="8835372" cy="2608176"/>
          </a:xfrm>
        </p:grpSpPr>
        <p:grpSp>
          <p:nvGrpSpPr>
            <p:cNvPr id="129" name="グループ化 128"/>
            <p:cNvGrpSpPr/>
            <p:nvPr/>
          </p:nvGrpSpPr>
          <p:grpSpPr>
            <a:xfrm>
              <a:off x="1426641" y="20674185"/>
              <a:ext cx="5382673" cy="1547242"/>
              <a:chOff x="5281588" y="24128035"/>
              <a:chExt cx="5382673" cy="1547242"/>
            </a:xfrm>
          </p:grpSpPr>
          <p:grpSp>
            <p:nvGrpSpPr>
              <p:cNvPr id="125" name="グループ化 124"/>
              <p:cNvGrpSpPr/>
              <p:nvPr/>
            </p:nvGrpSpPr>
            <p:grpSpPr>
              <a:xfrm>
                <a:off x="5281588" y="24128035"/>
                <a:ext cx="4925473" cy="1090042"/>
                <a:chOff x="1325315" y="24587769"/>
                <a:chExt cx="4925473" cy="1090042"/>
              </a:xfrm>
            </p:grpSpPr>
            <p:pic>
              <p:nvPicPr>
                <p:cNvPr id="147" name="Picture 3" descr="C:\Users\hfujita\AppData\Local\Microsoft\Windows\Temporary Internet Files\Content.IE5\3FDGWGLI\MCj04348450000[1]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5315" y="24587769"/>
                  <a:ext cx="1090043" cy="1090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8" name="Picture 3" descr="C:\Users\hfujita\AppData\Local\Microsoft\Windows\Temporary Internet Files\Content.IE5\3FDGWGLI\MCj04348450000[1]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69101" y="24587769"/>
                  <a:ext cx="1090043" cy="1090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9" name="Picture 3" descr="C:\Users\hfujita\AppData\Local\Microsoft\Windows\Temporary Internet Files\Content.IE5\3FDGWGLI\MCj04348450000[1]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12887" y="24587769"/>
                  <a:ext cx="1090043" cy="1090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0" name="Picture 3" descr="C:\Users\hfujita\AppData\Local\Microsoft\Windows\Temporary Internet Files\Content.IE5\3FDGWGLI\MCj04348450000[1]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56673" y="24587769"/>
                  <a:ext cx="1090043" cy="1090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2" name="Picture 3" descr="C:\Users\hfujita\AppData\Local\Microsoft\Windows\Temporary Internet Files\Content.IE5\3FDGWGLI\MCj04348450000[1]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00459" y="24587769"/>
                  <a:ext cx="1090043" cy="1090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3" name="Picture 3" descr="C:\Users\hfujita\AppData\Local\Microsoft\Windows\Temporary Internet Files\Content.IE5\3FDGWGLI\MCj04348450000[1]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44245" y="24587769"/>
                  <a:ext cx="1090043" cy="1090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4" name="Picture 3" descr="C:\Users\hfujita\AppData\Local\Microsoft\Windows\Temporary Internet Files\Content.IE5\3FDGWGLI\MCj04348450000[1]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88031" y="24587769"/>
                  <a:ext cx="1090043" cy="1090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5" name="Picture 3" descr="C:\Users\hfujita\AppData\Local\Microsoft\Windows\Temporary Internet Files\Content.IE5\3FDGWGLI\MCj04348450000[1]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60745" y="24587769"/>
                  <a:ext cx="1090043" cy="1090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63" name="グループ化 362"/>
              <p:cNvGrpSpPr/>
              <p:nvPr/>
            </p:nvGrpSpPr>
            <p:grpSpPr>
              <a:xfrm>
                <a:off x="5433988" y="24280435"/>
                <a:ext cx="4925473" cy="1090042"/>
                <a:chOff x="1325315" y="24587769"/>
                <a:chExt cx="4925473" cy="1090042"/>
              </a:xfrm>
            </p:grpSpPr>
            <p:pic>
              <p:nvPicPr>
                <p:cNvPr id="364" name="Picture 3" descr="C:\Users\hfujita\AppData\Local\Microsoft\Windows\Temporary Internet Files\Content.IE5\3FDGWGLI\MCj04348450000[1]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5315" y="24587769"/>
                  <a:ext cx="1090043" cy="1090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65" name="Picture 3" descr="C:\Users\hfujita\AppData\Local\Microsoft\Windows\Temporary Internet Files\Content.IE5\3FDGWGLI\MCj04348450000[1]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69101" y="24587769"/>
                  <a:ext cx="1090043" cy="1090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66" name="Picture 3" descr="C:\Users\hfujita\AppData\Local\Microsoft\Windows\Temporary Internet Files\Content.IE5\3FDGWGLI\MCj04348450000[1]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12887" y="24587769"/>
                  <a:ext cx="1090043" cy="1090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67" name="Picture 3" descr="C:\Users\hfujita\AppData\Local\Microsoft\Windows\Temporary Internet Files\Content.IE5\3FDGWGLI\MCj04348450000[1]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56673" y="24587769"/>
                  <a:ext cx="1090043" cy="1090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68" name="Picture 3" descr="C:\Users\hfujita\AppData\Local\Microsoft\Windows\Temporary Internet Files\Content.IE5\3FDGWGLI\MCj04348450000[1]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00459" y="24587769"/>
                  <a:ext cx="1090043" cy="1090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69" name="Picture 3" descr="C:\Users\hfujita\AppData\Local\Microsoft\Windows\Temporary Internet Files\Content.IE5\3FDGWGLI\MCj04348450000[1]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44245" y="24587769"/>
                  <a:ext cx="1090043" cy="1090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70" name="Picture 3" descr="C:\Users\hfujita\AppData\Local\Microsoft\Windows\Temporary Internet Files\Content.IE5\3FDGWGLI\MCj04348450000[1]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88031" y="24587769"/>
                  <a:ext cx="1090043" cy="1090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71" name="Picture 3" descr="C:\Users\hfujita\AppData\Local\Microsoft\Windows\Temporary Internet Files\Content.IE5\3FDGWGLI\MCj04348450000[1]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60745" y="24587769"/>
                  <a:ext cx="1090043" cy="1090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72" name="グループ化 371"/>
              <p:cNvGrpSpPr/>
              <p:nvPr/>
            </p:nvGrpSpPr>
            <p:grpSpPr>
              <a:xfrm>
                <a:off x="5586388" y="24432835"/>
                <a:ext cx="4925473" cy="1090042"/>
                <a:chOff x="1325315" y="24587769"/>
                <a:chExt cx="4925473" cy="1090042"/>
              </a:xfrm>
            </p:grpSpPr>
            <p:pic>
              <p:nvPicPr>
                <p:cNvPr id="373" name="Picture 3" descr="C:\Users\hfujita\AppData\Local\Microsoft\Windows\Temporary Internet Files\Content.IE5\3FDGWGLI\MCj04348450000[1]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5315" y="24587769"/>
                  <a:ext cx="1090043" cy="1090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74" name="Picture 3" descr="C:\Users\hfujita\AppData\Local\Microsoft\Windows\Temporary Internet Files\Content.IE5\3FDGWGLI\MCj04348450000[1]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69101" y="24587769"/>
                  <a:ext cx="1090043" cy="1090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75" name="Picture 3" descr="C:\Users\hfujita\AppData\Local\Microsoft\Windows\Temporary Internet Files\Content.IE5\3FDGWGLI\MCj04348450000[1]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12887" y="24587769"/>
                  <a:ext cx="1090043" cy="1090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76" name="Picture 3" descr="C:\Users\hfujita\AppData\Local\Microsoft\Windows\Temporary Internet Files\Content.IE5\3FDGWGLI\MCj04348450000[1]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56673" y="24587769"/>
                  <a:ext cx="1090043" cy="1090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77" name="Picture 3" descr="C:\Users\hfujita\AppData\Local\Microsoft\Windows\Temporary Internet Files\Content.IE5\3FDGWGLI\MCj04348450000[1]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00459" y="24587769"/>
                  <a:ext cx="1090043" cy="1090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78" name="Picture 3" descr="C:\Users\hfujita\AppData\Local\Microsoft\Windows\Temporary Internet Files\Content.IE5\3FDGWGLI\MCj04348450000[1]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44245" y="24587769"/>
                  <a:ext cx="1090043" cy="1090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79" name="Picture 3" descr="C:\Users\hfujita\AppData\Local\Microsoft\Windows\Temporary Internet Files\Content.IE5\3FDGWGLI\MCj04348450000[1]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88031" y="24587769"/>
                  <a:ext cx="1090043" cy="1090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80" name="Picture 3" descr="C:\Users\hfujita\AppData\Local\Microsoft\Windows\Temporary Internet Files\Content.IE5\3FDGWGLI\MCj04348450000[1]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60745" y="24587769"/>
                  <a:ext cx="1090043" cy="1090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81" name="グループ化 380"/>
              <p:cNvGrpSpPr/>
              <p:nvPr/>
            </p:nvGrpSpPr>
            <p:grpSpPr>
              <a:xfrm>
                <a:off x="5738788" y="24585235"/>
                <a:ext cx="4925473" cy="1090042"/>
                <a:chOff x="1325315" y="24587769"/>
                <a:chExt cx="4925473" cy="1090042"/>
              </a:xfrm>
            </p:grpSpPr>
            <p:pic>
              <p:nvPicPr>
                <p:cNvPr id="382" name="Picture 3" descr="C:\Users\hfujita\AppData\Local\Microsoft\Windows\Temporary Internet Files\Content.IE5\3FDGWGLI\MCj04348450000[1]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5315" y="24587769"/>
                  <a:ext cx="1090043" cy="1090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83" name="Picture 3" descr="C:\Users\hfujita\AppData\Local\Microsoft\Windows\Temporary Internet Files\Content.IE5\3FDGWGLI\MCj04348450000[1]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69101" y="24587769"/>
                  <a:ext cx="1090043" cy="1090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84" name="Picture 3" descr="C:\Users\hfujita\AppData\Local\Microsoft\Windows\Temporary Internet Files\Content.IE5\3FDGWGLI\MCj04348450000[1]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12887" y="24587769"/>
                  <a:ext cx="1090043" cy="1090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85" name="Picture 3" descr="C:\Users\hfujita\AppData\Local\Microsoft\Windows\Temporary Internet Files\Content.IE5\3FDGWGLI\MCj04348450000[1]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56673" y="24587769"/>
                  <a:ext cx="1090043" cy="1090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86" name="Picture 3" descr="C:\Users\hfujita\AppData\Local\Microsoft\Windows\Temporary Internet Files\Content.IE5\3FDGWGLI\MCj04348450000[1]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00459" y="24587769"/>
                  <a:ext cx="1090043" cy="1090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87" name="Picture 3" descr="C:\Users\hfujita\AppData\Local\Microsoft\Windows\Temporary Internet Files\Content.IE5\3FDGWGLI\MCj04348450000[1]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44245" y="24587769"/>
                  <a:ext cx="1090043" cy="1090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88" name="Picture 3" descr="C:\Users\hfujita\AppData\Local\Microsoft\Windows\Temporary Internet Files\Content.IE5\3FDGWGLI\MCj04348450000[1]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88031" y="24587769"/>
                  <a:ext cx="1090043" cy="1090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89" name="Picture 3" descr="C:\Users\hfujita\AppData\Local\Microsoft\Windows\Temporary Internet Files\Content.IE5\3FDGWGLI\MCj04348450000[1]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60745" y="24587769"/>
                  <a:ext cx="1090043" cy="1090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51" name="円/楕円 150"/>
            <p:cNvSpPr/>
            <p:nvPr/>
          </p:nvSpPr>
          <p:spPr>
            <a:xfrm>
              <a:off x="1672798" y="20493235"/>
              <a:ext cx="4572581" cy="120508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テキスト ボックス 167"/>
            <p:cNvSpPr txBox="1"/>
            <p:nvPr/>
          </p:nvSpPr>
          <p:spPr>
            <a:xfrm>
              <a:off x="6569342" y="20475232"/>
              <a:ext cx="3692671" cy="43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/>
                <a:t>Global-view Distributed Arrays</a:t>
              </a:r>
              <a:endParaRPr lang="ja-JP" altLang="en-US" sz="3200" dirty="0"/>
            </a:p>
          </p:txBody>
        </p:sp>
        <p:sp>
          <p:nvSpPr>
            <p:cNvPr id="169" name="テキスト ボックス 168"/>
            <p:cNvSpPr txBox="1"/>
            <p:nvPr/>
          </p:nvSpPr>
          <p:spPr>
            <a:xfrm>
              <a:off x="6578246" y="19613251"/>
              <a:ext cx="2232248" cy="43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/>
                <a:t>Processes</a:t>
              </a:r>
              <a:endParaRPr lang="ja-JP" altLang="en-US" sz="3200" dirty="0"/>
            </a:p>
          </p:txBody>
        </p:sp>
        <p:grpSp>
          <p:nvGrpSpPr>
            <p:cNvPr id="309" name="Group 72"/>
            <p:cNvGrpSpPr/>
            <p:nvPr/>
          </p:nvGrpSpPr>
          <p:grpSpPr>
            <a:xfrm>
              <a:off x="2155278" y="19648303"/>
              <a:ext cx="3684588" cy="510869"/>
              <a:chOff x="6908053" y="1164857"/>
              <a:chExt cx="2332700" cy="514967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321" name="Cloud 84"/>
              <p:cNvSpPr/>
              <p:nvPr/>
            </p:nvSpPr>
            <p:spPr>
              <a:xfrm rot="16200000">
                <a:off x="7642117" y="1323767"/>
                <a:ext cx="492084" cy="220030"/>
              </a:xfrm>
              <a:prstGeom prst="cloud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200"/>
              </a:p>
            </p:txBody>
          </p:sp>
          <p:sp>
            <p:nvSpPr>
              <p:cNvPr id="322" name="Cloud 85"/>
              <p:cNvSpPr/>
              <p:nvPr/>
            </p:nvSpPr>
            <p:spPr>
              <a:xfrm rot="16200000">
                <a:off x="8884696" y="1323767"/>
                <a:ext cx="492084" cy="220030"/>
              </a:xfrm>
              <a:prstGeom prst="cloud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200"/>
              </a:p>
            </p:txBody>
          </p:sp>
          <p:sp>
            <p:nvSpPr>
              <p:cNvPr id="323" name="Cloud 86"/>
              <p:cNvSpPr/>
              <p:nvPr/>
            </p:nvSpPr>
            <p:spPr>
              <a:xfrm rot="16200000">
                <a:off x="7352087" y="1316140"/>
                <a:ext cx="492084" cy="220030"/>
              </a:xfrm>
              <a:prstGeom prst="cloud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200"/>
              </a:p>
            </p:txBody>
          </p:sp>
          <p:sp>
            <p:nvSpPr>
              <p:cNvPr id="324" name="Cloud 87"/>
              <p:cNvSpPr/>
              <p:nvPr/>
            </p:nvSpPr>
            <p:spPr>
              <a:xfrm rot="16200000">
                <a:off x="8594665" y="1316140"/>
                <a:ext cx="492084" cy="220030"/>
              </a:xfrm>
              <a:prstGeom prst="cloud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200"/>
              </a:p>
            </p:txBody>
          </p:sp>
          <p:sp>
            <p:nvSpPr>
              <p:cNvPr id="325" name="Cloud 88"/>
              <p:cNvSpPr/>
              <p:nvPr/>
            </p:nvSpPr>
            <p:spPr>
              <a:xfrm rot="16200000">
                <a:off x="7062057" y="1308512"/>
                <a:ext cx="492084" cy="220030"/>
              </a:xfrm>
              <a:prstGeom prst="cloud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200"/>
              </a:p>
            </p:txBody>
          </p:sp>
          <p:sp>
            <p:nvSpPr>
              <p:cNvPr id="326" name="Cloud 89"/>
              <p:cNvSpPr/>
              <p:nvPr/>
            </p:nvSpPr>
            <p:spPr>
              <a:xfrm rot="16200000">
                <a:off x="8304635" y="1308512"/>
                <a:ext cx="492084" cy="220030"/>
              </a:xfrm>
              <a:prstGeom prst="cloud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200"/>
              </a:p>
            </p:txBody>
          </p:sp>
          <p:sp>
            <p:nvSpPr>
              <p:cNvPr id="327" name="Cloud 90"/>
              <p:cNvSpPr/>
              <p:nvPr/>
            </p:nvSpPr>
            <p:spPr>
              <a:xfrm rot="16200000">
                <a:off x="6772026" y="1300884"/>
                <a:ext cx="492084" cy="220030"/>
              </a:xfrm>
              <a:prstGeom prst="cloud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200"/>
              </a:p>
            </p:txBody>
          </p:sp>
          <p:sp>
            <p:nvSpPr>
              <p:cNvPr id="328" name="Cloud 91"/>
              <p:cNvSpPr/>
              <p:nvPr/>
            </p:nvSpPr>
            <p:spPr>
              <a:xfrm rot="16200000">
                <a:off x="8014605" y="1300884"/>
                <a:ext cx="492084" cy="220030"/>
              </a:xfrm>
              <a:prstGeom prst="cloud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200"/>
              </a:p>
            </p:txBody>
          </p:sp>
        </p:grpSp>
        <p:grpSp>
          <p:nvGrpSpPr>
            <p:cNvPr id="351" name="グループ化 350"/>
            <p:cNvGrpSpPr/>
            <p:nvPr/>
          </p:nvGrpSpPr>
          <p:grpSpPr>
            <a:xfrm>
              <a:off x="2016397" y="20206121"/>
              <a:ext cx="3823496" cy="325353"/>
              <a:chOff x="1780601" y="21700350"/>
              <a:chExt cx="3823496" cy="1201656"/>
            </a:xfrm>
          </p:grpSpPr>
          <p:cxnSp>
            <p:nvCxnSpPr>
              <p:cNvPr id="317" name="Straight Arrow Connector 80"/>
              <p:cNvCxnSpPr/>
              <p:nvPr/>
            </p:nvCxnSpPr>
            <p:spPr>
              <a:xfrm rot="16200000" flipH="1" flipV="1">
                <a:off x="1886855" y="22037541"/>
                <a:ext cx="1120094" cy="44571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73"/>
              <p:cNvCxnSpPr/>
              <p:nvPr/>
            </p:nvCxnSpPr>
            <p:spPr>
              <a:xfrm rot="16200000" flipH="1" flipV="1">
                <a:off x="3819479" y="22119102"/>
                <a:ext cx="1120094" cy="44571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74"/>
              <p:cNvCxnSpPr/>
              <p:nvPr/>
            </p:nvCxnSpPr>
            <p:spPr>
              <a:xfrm rot="16200000" flipH="1" flipV="1">
                <a:off x="4262924" y="22108349"/>
                <a:ext cx="1120094" cy="44571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Arrow Connector 75"/>
              <p:cNvCxnSpPr/>
              <p:nvPr/>
            </p:nvCxnSpPr>
            <p:spPr>
              <a:xfrm rot="16200000" flipH="1">
                <a:off x="4854147" y="22152057"/>
                <a:ext cx="1117943" cy="38195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Arrow Connector 76"/>
              <p:cNvCxnSpPr/>
              <p:nvPr/>
            </p:nvCxnSpPr>
            <p:spPr>
              <a:xfrm rot="16200000" flipH="1" flipV="1">
                <a:off x="3294586" y="22069803"/>
                <a:ext cx="1120094" cy="44571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Arrow Connector 77"/>
              <p:cNvCxnSpPr/>
              <p:nvPr/>
            </p:nvCxnSpPr>
            <p:spPr>
              <a:xfrm rot="16200000" flipH="1" flipV="1">
                <a:off x="2368997" y="22059049"/>
                <a:ext cx="1120094" cy="44571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Arrow Connector 78"/>
              <p:cNvCxnSpPr/>
              <p:nvPr/>
            </p:nvCxnSpPr>
            <p:spPr>
              <a:xfrm rot="16200000" flipH="1" flipV="1">
                <a:off x="2812442" y="22048294"/>
                <a:ext cx="1120094" cy="44571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Arrow Connector 79"/>
              <p:cNvCxnSpPr/>
              <p:nvPr/>
            </p:nvCxnSpPr>
            <p:spPr>
              <a:xfrm rot="16200000" flipH="1" flipV="1">
                <a:off x="1443410" y="22048294"/>
                <a:ext cx="1120094" cy="44571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Arrow Connector 81"/>
              <p:cNvCxnSpPr/>
              <p:nvPr/>
            </p:nvCxnSpPr>
            <p:spPr>
              <a:xfrm rot="16200000" flipH="1">
                <a:off x="4329252" y="22141304"/>
                <a:ext cx="1117943" cy="38195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Arrow Connector 82"/>
              <p:cNvCxnSpPr/>
              <p:nvPr/>
            </p:nvCxnSpPr>
            <p:spPr>
              <a:xfrm rot="16200000" flipH="1">
                <a:off x="2836016" y="22130548"/>
                <a:ext cx="1117943" cy="38195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Arrow Connector 83"/>
              <p:cNvCxnSpPr/>
              <p:nvPr/>
            </p:nvCxnSpPr>
            <p:spPr>
              <a:xfrm rot="16200000" flipH="1">
                <a:off x="1776863" y="22119793"/>
                <a:ext cx="1117943" cy="38195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 57"/>
            <p:cNvGrpSpPr/>
            <p:nvPr/>
          </p:nvGrpSpPr>
          <p:grpSpPr>
            <a:xfrm>
              <a:off x="1937795" y="20730185"/>
              <a:ext cx="3889779" cy="700735"/>
              <a:chOff x="476797" y="3061528"/>
              <a:chExt cx="2462597" cy="497005"/>
            </a:xfrm>
            <a:solidFill>
              <a:schemeClr val="tx2">
                <a:lumMod val="60000"/>
                <a:lumOff val="40000"/>
                <a:alpha val="25000"/>
              </a:schemeClr>
            </a:solidFill>
          </p:grpSpPr>
          <p:sp>
            <p:nvSpPr>
              <p:cNvPr id="303" name="Rectangle 66"/>
              <p:cNvSpPr/>
              <p:nvPr/>
            </p:nvSpPr>
            <p:spPr>
              <a:xfrm>
                <a:off x="476797" y="3061528"/>
                <a:ext cx="107117" cy="49700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200"/>
              </a:p>
            </p:txBody>
          </p:sp>
          <p:sp>
            <p:nvSpPr>
              <p:cNvPr id="304" name="Rectangle 67"/>
              <p:cNvSpPr/>
              <p:nvPr/>
            </p:nvSpPr>
            <p:spPr>
              <a:xfrm>
                <a:off x="642565" y="3061528"/>
                <a:ext cx="107117" cy="49700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200"/>
              </a:p>
            </p:txBody>
          </p:sp>
          <p:sp>
            <p:nvSpPr>
              <p:cNvPr id="305" name="Rectangle 68"/>
              <p:cNvSpPr/>
              <p:nvPr/>
            </p:nvSpPr>
            <p:spPr>
              <a:xfrm>
                <a:off x="1139869" y="3061528"/>
                <a:ext cx="357288" cy="49700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200"/>
              </a:p>
            </p:txBody>
          </p:sp>
          <p:sp>
            <p:nvSpPr>
              <p:cNvPr id="306" name="Rectangle 69"/>
              <p:cNvSpPr/>
              <p:nvPr/>
            </p:nvSpPr>
            <p:spPr>
              <a:xfrm>
                <a:off x="2832277" y="3061528"/>
                <a:ext cx="107117" cy="49700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200"/>
              </a:p>
            </p:txBody>
          </p:sp>
          <p:sp>
            <p:nvSpPr>
              <p:cNvPr id="307" name="Rectangle 70"/>
              <p:cNvSpPr/>
              <p:nvPr/>
            </p:nvSpPr>
            <p:spPr>
              <a:xfrm>
                <a:off x="1968709" y="3061528"/>
                <a:ext cx="107117" cy="49700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200"/>
              </a:p>
            </p:txBody>
          </p:sp>
          <p:sp>
            <p:nvSpPr>
              <p:cNvPr id="308" name="Rectangle 71"/>
              <p:cNvSpPr/>
              <p:nvPr/>
            </p:nvSpPr>
            <p:spPr>
              <a:xfrm>
                <a:off x="2134477" y="3061528"/>
                <a:ext cx="532032" cy="49700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200"/>
              </a:p>
            </p:txBody>
          </p:sp>
        </p:grpSp>
        <p:cxnSp>
          <p:nvCxnSpPr>
            <p:cNvPr id="295" name="Straight Connector 58"/>
            <p:cNvCxnSpPr/>
            <p:nvPr/>
          </p:nvCxnSpPr>
          <p:spPr>
            <a:xfrm>
              <a:off x="2132985" y="20637251"/>
              <a:ext cx="3685791" cy="18848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0" name="テキスト ボックス 329"/>
          <p:cNvSpPr txBox="1"/>
          <p:nvPr/>
        </p:nvSpPr>
        <p:spPr>
          <a:xfrm>
            <a:off x="1923136" y="30518468"/>
            <a:ext cx="13887552" cy="1606584"/>
          </a:xfrm>
          <a:prstGeom prst="rect">
            <a:avLst/>
          </a:prstGeom>
          <a:noFill/>
        </p:spPr>
        <p:txBody>
          <a:bodyPr wrap="square" lIns="128007" tIns="64003" rIns="128007" bIns="64003" rtlCol="0">
            <a:spAutoFit/>
          </a:bodyPr>
          <a:lstStyle/>
          <a:p>
            <a:r>
              <a:rPr lang="en-US" altLang="ja-JP" sz="3200" b="1" dirty="0"/>
              <a:t>Non-uniform, Proportional Resilience</a:t>
            </a:r>
          </a:p>
          <a:p>
            <a:pPr marL="261938" indent="-261938">
              <a:buFont typeface="Arial" pitchFamily="34" charset="0"/>
              <a:buChar char="•"/>
            </a:pPr>
            <a:r>
              <a:rPr lang="en-US" altLang="ja-JP" sz="3200" dirty="0"/>
              <a:t>Applications can specify which data are more important in order to manage reliability overheads</a:t>
            </a:r>
          </a:p>
        </p:txBody>
      </p:sp>
      <p:sp>
        <p:nvSpPr>
          <p:cNvPr id="336" name="正方形/長方形 335"/>
          <p:cNvSpPr/>
          <p:nvPr/>
        </p:nvSpPr>
        <p:spPr>
          <a:xfrm>
            <a:off x="1625134" y="8952172"/>
            <a:ext cx="14156097" cy="900000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7" tIns="64003" rIns="128007" bIns="64003" rtlCol="0" anchor="ctr"/>
          <a:lstStyle/>
          <a:p>
            <a:pPr algn="ctr"/>
            <a:r>
              <a:rPr lang="en-US" altLang="ja-JP" sz="4800" dirty="0"/>
              <a:t>Goals</a:t>
            </a:r>
            <a:endParaRPr lang="ja-JP" altLang="en-US" sz="4800" dirty="0"/>
          </a:p>
        </p:txBody>
      </p:sp>
      <p:sp>
        <p:nvSpPr>
          <p:cNvPr id="337" name="正方形/長方形 336"/>
          <p:cNvSpPr/>
          <p:nvPr/>
        </p:nvSpPr>
        <p:spPr>
          <a:xfrm>
            <a:off x="1625134" y="17922663"/>
            <a:ext cx="14156097" cy="900000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7" tIns="64003" rIns="128007" bIns="64003" rtlCol="0" anchor="ctr"/>
          <a:lstStyle/>
          <a:p>
            <a:pPr algn="ctr"/>
            <a:r>
              <a:rPr lang="en-US" altLang="ja-JP" sz="4800" dirty="0"/>
              <a:t>Research Challenges</a:t>
            </a:r>
            <a:endParaRPr lang="ja-JP" altLang="en-US" sz="4800" dirty="0"/>
          </a:p>
        </p:txBody>
      </p:sp>
      <p:sp>
        <p:nvSpPr>
          <p:cNvPr id="339" name="正方形/長方形 338"/>
          <p:cNvSpPr/>
          <p:nvPr/>
        </p:nvSpPr>
        <p:spPr>
          <a:xfrm>
            <a:off x="1625134" y="14856828"/>
            <a:ext cx="14156097" cy="900000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7" tIns="64003" rIns="128007" bIns="64003" rtlCol="0" anchor="ctr"/>
          <a:lstStyle/>
          <a:p>
            <a:pPr algn="ctr"/>
            <a:r>
              <a:rPr lang="en-US" altLang="ja-JP" sz="4800" dirty="0"/>
              <a:t>Impact</a:t>
            </a:r>
            <a:endParaRPr lang="ja-JP" altLang="en-US" sz="4800" dirty="0"/>
          </a:p>
        </p:txBody>
      </p:sp>
      <p:sp>
        <p:nvSpPr>
          <p:cNvPr id="457" name="テキスト ボックス 456"/>
          <p:cNvSpPr txBox="1"/>
          <p:nvPr/>
        </p:nvSpPr>
        <p:spPr>
          <a:xfrm>
            <a:off x="1771154" y="12562577"/>
            <a:ext cx="14041537" cy="2099026"/>
          </a:xfrm>
          <a:prstGeom prst="rect">
            <a:avLst/>
          </a:prstGeom>
          <a:noFill/>
        </p:spPr>
        <p:txBody>
          <a:bodyPr wrap="square" lIns="128007" tIns="64003" rIns="128007" bIns="64003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en-US" altLang="ja-JP" sz="3200" dirty="0" smtClean="0"/>
              <a:t>Understand and create </a:t>
            </a:r>
            <a:r>
              <a:rPr lang="en-US" altLang="ja-JP" sz="3200" dirty="0"/>
              <a:t>application-system partnership for flexible resilience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ja-JP" sz="3200" dirty="0"/>
              <a:t>Explore efficient implementation of resilient and multi-version data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ja-JP" sz="3200" dirty="0"/>
              <a:t>Create empirical understanding of GVR’s effectiveness and performance requirements</a:t>
            </a:r>
            <a:endParaRPr lang="ja-JP" altLang="en-US" sz="3200" dirty="0"/>
          </a:p>
        </p:txBody>
      </p:sp>
      <p:sp>
        <p:nvSpPr>
          <p:cNvPr id="458" name="テキスト ボックス 457"/>
          <p:cNvSpPr txBox="1"/>
          <p:nvPr/>
        </p:nvSpPr>
        <p:spPr>
          <a:xfrm>
            <a:off x="1771155" y="16041147"/>
            <a:ext cx="14039532" cy="1606584"/>
          </a:xfrm>
          <a:prstGeom prst="rect">
            <a:avLst/>
          </a:prstGeom>
          <a:noFill/>
        </p:spPr>
        <p:txBody>
          <a:bodyPr wrap="square" lIns="128007" tIns="64003" rIns="128007" bIns="64003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en-US" altLang="ja-JP" sz="3200" dirty="0"/>
              <a:t>Resilient, globally-visible data store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ja-JP" sz="3200" dirty="0"/>
              <a:t>Incremental, portable approach to resilience for large-scale applications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ja-JP" sz="3200" dirty="0"/>
              <a:t>Flexible, application-managed cost and coverage for resilience</a:t>
            </a:r>
            <a:endParaRPr lang="ja-JP" altLang="en-US" sz="3200" dirty="0"/>
          </a:p>
        </p:txBody>
      </p:sp>
      <p:sp>
        <p:nvSpPr>
          <p:cNvPr id="459" name="テキスト ボックス 458"/>
          <p:cNvSpPr txBox="1"/>
          <p:nvPr/>
        </p:nvSpPr>
        <p:spPr>
          <a:xfrm>
            <a:off x="1788561" y="19002783"/>
            <a:ext cx="13974414" cy="3576354"/>
          </a:xfrm>
          <a:prstGeom prst="rect">
            <a:avLst/>
          </a:prstGeom>
          <a:noFill/>
        </p:spPr>
        <p:txBody>
          <a:bodyPr wrap="square" lIns="128007" tIns="64003" rIns="128007" bIns="64003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en-US" altLang="ja-JP" sz="3200" dirty="0"/>
              <a:t>Understand application needs for flexible, portable resilience and performance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ja-JP" sz="3200" dirty="0"/>
              <a:t>Design of API suitable for use by application/library developers and tools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ja-JP" sz="3200" dirty="0"/>
              <a:t>Achieve efficient GVR runtime implementation for multi-version memory and flexible resilience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ja-JP" sz="3200" dirty="0"/>
              <a:t>Understand architecture support and its benefits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ja-JP" sz="3200" dirty="0"/>
              <a:t>Explore new opportunities created by GVR abstractions and its implementation technologies</a:t>
            </a:r>
            <a:endParaRPr lang="ja-JP" altLang="en-US" sz="3200" dirty="0"/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17609464" y="41984079"/>
            <a:ext cx="13695415" cy="560143"/>
          </a:xfrm>
          <a:prstGeom prst="rect">
            <a:avLst/>
          </a:prstGeom>
          <a:noFill/>
        </p:spPr>
        <p:txBody>
          <a:bodyPr wrap="square" lIns="128007" tIns="64003" rIns="128007" bIns="64003" rtlCol="0">
            <a:spAutoFit/>
          </a:bodyPr>
          <a:lstStyle/>
          <a:p>
            <a:pPr algn="r"/>
            <a:r>
              <a:rPr lang="en-US" altLang="ja-JP" sz="2800" dirty="0"/>
              <a:t>ASCR X-Stack Awards DE-SC0008603/57K68-00-145</a:t>
            </a:r>
            <a:endParaRPr lang="ja-JP" altLang="en-US" sz="2800" dirty="0"/>
          </a:p>
        </p:txBody>
      </p:sp>
      <p:grpSp>
        <p:nvGrpSpPr>
          <p:cNvPr id="103" name="グループ化 102"/>
          <p:cNvGrpSpPr/>
          <p:nvPr/>
        </p:nvGrpSpPr>
        <p:grpSpPr>
          <a:xfrm>
            <a:off x="2144375" y="9970258"/>
            <a:ext cx="13347127" cy="2483319"/>
            <a:chOff x="1541339" y="12356331"/>
            <a:chExt cx="8898514" cy="1862467"/>
          </a:xfrm>
        </p:grpSpPr>
        <p:sp>
          <p:nvSpPr>
            <p:cNvPr id="342" name="Rectangle 10"/>
            <p:cNvSpPr/>
            <p:nvPr/>
          </p:nvSpPr>
          <p:spPr>
            <a:xfrm>
              <a:off x="1541339" y="12788780"/>
              <a:ext cx="1775203" cy="801265"/>
            </a:xfrm>
            <a:prstGeom prst="rect">
              <a:avLst/>
            </a:prstGeom>
            <a:ln w="28575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dirty="0"/>
                <a:t>Applications</a:t>
              </a:r>
            </a:p>
          </p:txBody>
        </p:sp>
        <p:sp>
          <p:nvSpPr>
            <p:cNvPr id="343" name="Rectangle 11"/>
            <p:cNvSpPr/>
            <p:nvPr/>
          </p:nvSpPr>
          <p:spPr>
            <a:xfrm>
              <a:off x="5141739" y="12788780"/>
              <a:ext cx="1482846" cy="801265"/>
            </a:xfrm>
            <a:prstGeom prst="rect">
              <a:avLst/>
            </a:prstGeom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dirty="0"/>
                <a:t>Runtime</a:t>
              </a:r>
            </a:p>
          </p:txBody>
        </p:sp>
        <p:sp>
          <p:nvSpPr>
            <p:cNvPr id="344" name="Rectangle 12"/>
            <p:cNvSpPr/>
            <p:nvPr/>
          </p:nvSpPr>
          <p:spPr>
            <a:xfrm>
              <a:off x="7301979" y="12788780"/>
              <a:ext cx="864096" cy="801265"/>
            </a:xfrm>
            <a:prstGeom prst="rect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dirty="0"/>
                <a:t>OS</a:t>
              </a:r>
              <a:endParaRPr lang="en-US" sz="3400" dirty="0"/>
            </a:p>
          </p:txBody>
        </p:sp>
        <p:cxnSp>
          <p:nvCxnSpPr>
            <p:cNvPr id="345" name="Straight Arrow Connector 13"/>
            <p:cNvCxnSpPr>
              <a:stCxn id="342" idx="3"/>
              <a:endCxn id="343" idx="1"/>
            </p:cNvCxnSpPr>
            <p:nvPr/>
          </p:nvCxnSpPr>
          <p:spPr>
            <a:xfrm>
              <a:off x="3316542" y="13189413"/>
              <a:ext cx="1825197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14"/>
            <p:cNvCxnSpPr>
              <a:stCxn id="343" idx="3"/>
              <a:endCxn id="344" idx="1"/>
            </p:cNvCxnSpPr>
            <p:nvPr/>
          </p:nvCxnSpPr>
          <p:spPr>
            <a:xfrm>
              <a:off x="6624585" y="13189413"/>
              <a:ext cx="67739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テキスト ボックス 130"/>
            <p:cNvSpPr txBox="1"/>
            <p:nvPr/>
          </p:nvSpPr>
          <p:spPr>
            <a:xfrm>
              <a:off x="3353237" y="12399008"/>
              <a:ext cx="1932518" cy="807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/>
                <a:t>Programming Abstractions</a:t>
              </a:r>
              <a:endParaRPr lang="ja-JP" altLang="en-US" sz="3200" dirty="0"/>
            </a:p>
          </p:txBody>
        </p:sp>
        <p:sp>
          <p:nvSpPr>
            <p:cNvPr id="356" name="Rectangle 12"/>
            <p:cNvSpPr/>
            <p:nvPr/>
          </p:nvSpPr>
          <p:spPr>
            <a:xfrm>
              <a:off x="8670131" y="12788379"/>
              <a:ext cx="1769722" cy="801265"/>
            </a:xfrm>
            <a:prstGeom prst="rect">
              <a:avLst/>
            </a:prstGeom>
            <a:ln w="2857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dirty="0"/>
                <a:t>Architecture</a:t>
              </a:r>
            </a:p>
          </p:txBody>
        </p:sp>
        <p:cxnSp>
          <p:nvCxnSpPr>
            <p:cNvPr id="357" name="Straight Arrow Connector 14"/>
            <p:cNvCxnSpPr>
              <a:stCxn id="344" idx="3"/>
              <a:endCxn id="356" idx="1"/>
            </p:cNvCxnSpPr>
            <p:nvPr/>
          </p:nvCxnSpPr>
          <p:spPr>
            <a:xfrm flipV="1">
              <a:off x="8166075" y="13189012"/>
              <a:ext cx="504056" cy="40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テキスト ボックス 357"/>
            <p:cNvSpPr txBox="1"/>
            <p:nvPr/>
          </p:nvSpPr>
          <p:spPr>
            <a:xfrm>
              <a:off x="6161549" y="12356331"/>
              <a:ext cx="3660710" cy="43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200" dirty="0"/>
                <a:t>Open Reliability</a:t>
              </a:r>
              <a:endParaRPr lang="ja-JP" altLang="en-US" sz="3200" dirty="0"/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5213747" y="13724483"/>
              <a:ext cx="5159953" cy="494315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/>
                <a:t>Efficient Implementation</a:t>
              </a:r>
              <a:endParaRPr lang="ja-JP" altLang="en-US" sz="3200" dirty="0"/>
            </a:p>
          </p:txBody>
        </p:sp>
      </p:grpSp>
      <p:sp>
        <p:nvSpPr>
          <p:cNvPr id="91" name="正方形/長方形 90"/>
          <p:cNvSpPr/>
          <p:nvPr/>
        </p:nvSpPr>
        <p:spPr>
          <a:xfrm>
            <a:off x="1625134" y="10027161"/>
            <a:ext cx="14156097" cy="4634442"/>
          </a:xfrm>
          <a:prstGeom prst="rect">
            <a:avLst/>
          </a:prstGeom>
          <a:noFill/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7" tIns="64003" rIns="128007" bIns="64003" rtlCol="0" anchor="ctr"/>
          <a:lstStyle/>
          <a:p>
            <a:pPr algn="ctr"/>
            <a:endParaRPr kumimoji="1" lang="ja-JP" altLang="en-US"/>
          </a:p>
        </p:txBody>
      </p:sp>
      <p:sp>
        <p:nvSpPr>
          <p:cNvPr id="331" name="正方形/長方形 330"/>
          <p:cNvSpPr/>
          <p:nvPr/>
        </p:nvSpPr>
        <p:spPr>
          <a:xfrm>
            <a:off x="1625134" y="23978673"/>
            <a:ext cx="14156097" cy="17195444"/>
          </a:xfrm>
          <a:prstGeom prst="rect">
            <a:avLst/>
          </a:prstGeom>
          <a:noFill/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7" tIns="64003" rIns="128007" bIns="64003" rtlCol="0" anchor="ctr"/>
          <a:lstStyle/>
          <a:p>
            <a:pPr algn="ctr"/>
            <a:endParaRPr kumimoji="1" lang="ja-JP" altLang="en-US"/>
          </a:p>
        </p:txBody>
      </p:sp>
      <p:sp>
        <p:nvSpPr>
          <p:cNvPr id="335" name="正方形/長方形 334"/>
          <p:cNvSpPr/>
          <p:nvPr/>
        </p:nvSpPr>
        <p:spPr>
          <a:xfrm>
            <a:off x="1625134" y="15972852"/>
            <a:ext cx="14156097" cy="1674879"/>
          </a:xfrm>
          <a:prstGeom prst="rect">
            <a:avLst/>
          </a:prstGeom>
          <a:noFill/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7" tIns="64003" rIns="128007" bIns="64003" rtlCol="0" anchor="ctr"/>
          <a:lstStyle/>
          <a:p>
            <a:pPr algn="ctr"/>
            <a:endParaRPr kumimoji="1" lang="ja-JP" altLang="en-US"/>
          </a:p>
        </p:txBody>
      </p:sp>
      <p:sp>
        <p:nvSpPr>
          <p:cNvPr id="341" name="正方形/長方形 340"/>
          <p:cNvSpPr/>
          <p:nvPr/>
        </p:nvSpPr>
        <p:spPr>
          <a:xfrm>
            <a:off x="1625134" y="19097265"/>
            <a:ext cx="14156097" cy="3490448"/>
          </a:xfrm>
          <a:prstGeom prst="rect">
            <a:avLst/>
          </a:prstGeom>
          <a:noFill/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7" tIns="64003" rIns="128007" bIns="64003" rtlCol="0" anchor="ctr"/>
          <a:lstStyle/>
          <a:p>
            <a:pPr algn="ctr"/>
            <a:endParaRPr kumimoji="1" lang="ja-JP" altLang="en-US"/>
          </a:p>
        </p:txBody>
      </p:sp>
      <p:sp>
        <p:nvSpPr>
          <p:cNvPr id="361" name="テキスト ボックス 360"/>
          <p:cNvSpPr txBox="1"/>
          <p:nvPr/>
        </p:nvSpPr>
        <p:spPr>
          <a:xfrm>
            <a:off x="1843163" y="32174652"/>
            <a:ext cx="13818327" cy="1606584"/>
          </a:xfrm>
          <a:prstGeom prst="rect">
            <a:avLst/>
          </a:prstGeom>
          <a:noFill/>
        </p:spPr>
        <p:txBody>
          <a:bodyPr wrap="square" lIns="128007" tIns="64003" rIns="128007" bIns="64003" rtlCol="0">
            <a:spAutoFit/>
          </a:bodyPr>
          <a:lstStyle/>
          <a:p>
            <a:r>
              <a:rPr lang="en-US" altLang="ja-JP" sz="3200" b="1" dirty="0"/>
              <a:t>Multi-version Memory</a:t>
            </a:r>
          </a:p>
          <a:p>
            <a:pPr marL="261938" indent="-261938">
              <a:buFont typeface="Arial" pitchFamily="34" charset="0"/>
              <a:buChar char="•"/>
            </a:pPr>
            <a:r>
              <a:rPr lang="en-US" altLang="ja-JP" sz="3200" dirty="0"/>
              <a:t>Computation phases form “versions” of data</a:t>
            </a:r>
          </a:p>
          <a:p>
            <a:pPr marL="261938" indent="-261938">
              <a:buFont typeface="Arial" pitchFamily="34" charset="0"/>
              <a:buChar char="•"/>
            </a:pPr>
            <a:r>
              <a:rPr lang="en-US" altLang="ja-JP" sz="3200" dirty="0"/>
              <a:t>A program can obtain and recover from earlier versions if needed</a:t>
            </a:r>
          </a:p>
        </p:txBody>
      </p:sp>
      <p:grpSp>
        <p:nvGrpSpPr>
          <p:cNvPr id="362" name="グループ化 361"/>
          <p:cNvGrpSpPr/>
          <p:nvPr/>
        </p:nvGrpSpPr>
        <p:grpSpPr>
          <a:xfrm>
            <a:off x="2265332" y="33974852"/>
            <a:ext cx="12863481" cy="4681536"/>
            <a:chOff x="11606635" y="5370389"/>
            <a:chExt cx="8576068" cy="3511110"/>
          </a:xfrm>
        </p:grpSpPr>
        <p:grpSp>
          <p:nvGrpSpPr>
            <p:cNvPr id="390" name="Group 7"/>
            <p:cNvGrpSpPr/>
            <p:nvPr/>
          </p:nvGrpSpPr>
          <p:grpSpPr>
            <a:xfrm>
              <a:off x="13864426" y="7147265"/>
              <a:ext cx="3909404" cy="1734234"/>
              <a:chOff x="2154283" y="4414940"/>
              <a:chExt cx="4476918" cy="2307960"/>
            </a:xfrm>
          </p:grpSpPr>
          <p:sp>
            <p:nvSpPr>
              <p:cNvPr id="543" name="Bent Arrow 121"/>
              <p:cNvSpPr/>
              <p:nvPr/>
            </p:nvSpPr>
            <p:spPr>
              <a:xfrm rot="13142329">
                <a:off x="5891877" y="4414940"/>
                <a:ext cx="739324" cy="637194"/>
              </a:xfrm>
              <a:prstGeom prst="ben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3400">
                  <a:solidFill>
                    <a:schemeClr val="tx1"/>
                  </a:solidFill>
                </a:endParaRPr>
              </a:p>
            </p:txBody>
          </p:sp>
          <p:sp>
            <p:nvSpPr>
              <p:cNvPr id="544" name="Bent Arrow 122"/>
              <p:cNvSpPr/>
              <p:nvPr/>
            </p:nvSpPr>
            <p:spPr>
              <a:xfrm rot="13509263">
                <a:off x="2168921" y="4402048"/>
                <a:ext cx="739324" cy="768599"/>
              </a:xfrm>
              <a:prstGeom prst="ben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3400">
                  <a:solidFill>
                    <a:schemeClr val="tx1"/>
                  </a:solidFill>
                </a:endParaRPr>
              </a:p>
            </p:txBody>
          </p:sp>
          <p:sp>
            <p:nvSpPr>
              <p:cNvPr id="545" name="TextBox 123"/>
              <p:cNvSpPr txBox="1"/>
              <p:nvPr/>
            </p:nvSpPr>
            <p:spPr>
              <a:xfrm>
                <a:off x="2717439" y="5647722"/>
                <a:ext cx="3406165" cy="1075178"/>
              </a:xfrm>
              <a:prstGeom prst="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sz="3200" dirty="0"/>
                  <a:t>Rollback &amp; </a:t>
                </a:r>
                <a:r>
                  <a:rPr lang="en-US" altLang="ja-JP" sz="3200" dirty="0" err="1"/>
                  <a:t>recompute</a:t>
                </a:r>
                <a:r>
                  <a:rPr lang="en-US" altLang="ja-JP" sz="3200" dirty="0"/>
                  <a:t> if uncorrected error</a:t>
                </a:r>
              </a:p>
            </p:txBody>
          </p:sp>
        </p:grpSp>
        <p:grpSp>
          <p:nvGrpSpPr>
            <p:cNvPr id="391" name="Group 8"/>
            <p:cNvGrpSpPr/>
            <p:nvPr/>
          </p:nvGrpSpPr>
          <p:grpSpPr>
            <a:xfrm>
              <a:off x="12103908" y="5370389"/>
              <a:ext cx="6563082" cy="1304059"/>
              <a:chOff x="138197" y="1580330"/>
              <a:chExt cx="7515821" cy="1735474"/>
            </a:xfrm>
          </p:grpSpPr>
          <p:sp>
            <p:nvSpPr>
              <p:cNvPr id="539" name="TextBox 117"/>
              <p:cNvSpPr txBox="1"/>
              <p:nvPr/>
            </p:nvSpPr>
            <p:spPr>
              <a:xfrm>
                <a:off x="138197" y="1580330"/>
                <a:ext cx="4720961" cy="107517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sz="3200" dirty="0"/>
                  <a:t>Parallel Computation proceeds from </a:t>
                </a:r>
                <a:r>
                  <a:rPr lang="en-US" altLang="ja-JP" sz="3200" dirty="0" smtClean="0"/>
                  <a:t>phase to phase</a:t>
                </a:r>
                <a:endParaRPr lang="en-US" altLang="ja-JP" sz="3200" dirty="0"/>
              </a:p>
            </p:txBody>
          </p:sp>
          <p:sp>
            <p:nvSpPr>
              <p:cNvPr id="540" name="Right Arrow 118"/>
              <p:cNvSpPr/>
              <p:nvPr/>
            </p:nvSpPr>
            <p:spPr>
              <a:xfrm>
                <a:off x="2342669" y="2929077"/>
                <a:ext cx="966242" cy="386727"/>
              </a:xfrm>
              <a:prstGeom prst="rightArrow">
                <a:avLst/>
              </a:prstGeom>
              <a:ln w="190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200"/>
              </a:p>
            </p:txBody>
          </p:sp>
          <p:sp>
            <p:nvSpPr>
              <p:cNvPr id="541" name="TextBox 119"/>
              <p:cNvSpPr txBox="1"/>
              <p:nvPr/>
            </p:nvSpPr>
            <p:spPr>
              <a:xfrm>
                <a:off x="5153079" y="1581882"/>
                <a:ext cx="2500939" cy="107517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Phases create new</a:t>
                </a:r>
              </a:p>
              <a:p>
                <a:r>
                  <a:rPr lang="en-US" sz="3200" dirty="0"/>
                  <a:t>logical versions</a:t>
                </a:r>
              </a:p>
            </p:txBody>
          </p:sp>
          <p:sp>
            <p:nvSpPr>
              <p:cNvPr id="542" name="Right Arrow 120"/>
              <p:cNvSpPr/>
              <p:nvPr/>
            </p:nvSpPr>
            <p:spPr>
              <a:xfrm>
                <a:off x="5640483" y="2931214"/>
                <a:ext cx="966242" cy="382453"/>
              </a:xfrm>
              <a:prstGeom prst="rightArrow">
                <a:avLst/>
              </a:prstGeom>
              <a:ln w="190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200"/>
              </a:p>
            </p:txBody>
          </p:sp>
        </p:grpSp>
        <p:grpSp>
          <p:nvGrpSpPr>
            <p:cNvPr id="392" name="Group 10"/>
            <p:cNvGrpSpPr/>
            <p:nvPr/>
          </p:nvGrpSpPr>
          <p:grpSpPr>
            <a:xfrm>
              <a:off x="14601322" y="6185925"/>
              <a:ext cx="2165452" cy="1739517"/>
              <a:chOff x="3641008" y="2665667"/>
              <a:chExt cx="1632496" cy="1523999"/>
            </a:xfrm>
          </p:grpSpPr>
          <p:grpSp>
            <p:nvGrpSpPr>
              <p:cNvPr id="503" name="Group 56"/>
              <p:cNvGrpSpPr/>
              <p:nvPr/>
            </p:nvGrpSpPr>
            <p:grpSpPr>
              <a:xfrm>
                <a:off x="3673294" y="2665667"/>
                <a:ext cx="1570518" cy="885298"/>
                <a:chOff x="3673294" y="2665667"/>
                <a:chExt cx="1570518" cy="885298"/>
              </a:xfrm>
            </p:grpSpPr>
            <p:grpSp>
              <p:nvGrpSpPr>
                <p:cNvPr id="519" name="Group 72"/>
                <p:cNvGrpSpPr/>
                <p:nvPr/>
              </p:nvGrpSpPr>
              <p:grpSpPr>
                <a:xfrm>
                  <a:off x="3730340" y="2665667"/>
                  <a:ext cx="1513461" cy="346583"/>
                  <a:chOff x="6908053" y="1164857"/>
                  <a:chExt cx="2332700" cy="514967"/>
                </a:xfrm>
                <a:solidFill>
                  <a:schemeClr val="accent4">
                    <a:lumMod val="75000"/>
                  </a:schemeClr>
                </a:solidFill>
              </p:grpSpPr>
              <p:sp>
                <p:nvSpPr>
                  <p:cNvPr id="531" name="Cloud 84"/>
                  <p:cNvSpPr/>
                  <p:nvPr/>
                </p:nvSpPr>
                <p:spPr>
                  <a:xfrm rot="16200000">
                    <a:off x="7642117" y="1323767"/>
                    <a:ext cx="492084" cy="220030"/>
                  </a:xfrm>
                  <a:prstGeom prst="cloud">
                    <a:avLst/>
                  </a:prstGeom>
                  <a:grpFill/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  <p:sp>
                <p:nvSpPr>
                  <p:cNvPr id="532" name="Cloud 85"/>
                  <p:cNvSpPr/>
                  <p:nvPr/>
                </p:nvSpPr>
                <p:spPr>
                  <a:xfrm rot="16200000">
                    <a:off x="8884696" y="1323767"/>
                    <a:ext cx="492084" cy="220030"/>
                  </a:xfrm>
                  <a:prstGeom prst="cloud">
                    <a:avLst/>
                  </a:prstGeom>
                  <a:grpFill/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  <p:sp>
                <p:nvSpPr>
                  <p:cNvPr id="533" name="Cloud 86"/>
                  <p:cNvSpPr/>
                  <p:nvPr/>
                </p:nvSpPr>
                <p:spPr>
                  <a:xfrm rot="16200000">
                    <a:off x="7352087" y="1316140"/>
                    <a:ext cx="492084" cy="220030"/>
                  </a:xfrm>
                  <a:prstGeom prst="cloud">
                    <a:avLst/>
                  </a:prstGeom>
                  <a:grpFill/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  <p:sp>
                <p:nvSpPr>
                  <p:cNvPr id="534" name="Cloud 87"/>
                  <p:cNvSpPr/>
                  <p:nvPr/>
                </p:nvSpPr>
                <p:spPr>
                  <a:xfrm rot="16200000">
                    <a:off x="8594665" y="1316140"/>
                    <a:ext cx="492084" cy="220030"/>
                  </a:xfrm>
                  <a:prstGeom prst="cloud">
                    <a:avLst/>
                  </a:prstGeom>
                  <a:grpFill/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  <p:sp>
                <p:nvSpPr>
                  <p:cNvPr id="535" name="Cloud 88"/>
                  <p:cNvSpPr/>
                  <p:nvPr/>
                </p:nvSpPr>
                <p:spPr>
                  <a:xfrm rot="16200000">
                    <a:off x="7062057" y="1308512"/>
                    <a:ext cx="492084" cy="220030"/>
                  </a:xfrm>
                  <a:prstGeom prst="cloud">
                    <a:avLst/>
                  </a:prstGeom>
                  <a:grpFill/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  <p:sp>
                <p:nvSpPr>
                  <p:cNvPr id="536" name="Cloud 89"/>
                  <p:cNvSpPr/>
                  <p:nvPr/>
                </p:nvSpPr>
                <p:spPr>
                  <a:xfrm rot="16200000">
                    <a:off x="8304635" y="1308512"/>
                    <a:ext cx="492084" cy="220030"/>
                  </a:xfrm>
                  <a:prstGeom prst="cloud">
                    <a:avLst/>
                  </a:prstGeom>
                  <a:grpFill/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  <p:sp>
                <p:nvSpPr>
                  <p:cNvPr id="537" name="Cloud 90"/>
                  <p:cNvSpPr/>
                  <p:nvPr/>
                </p:nvSpPr>
                <p:spPr>
                  <a:xfrm rot="16200000">
                    <a:off x="6772026" y="1300884"/>
                    <a:ext cx="492084" cy="220030"/>
                  </a:xfrm>
                  <a:prstGeom prst="cloud">
                    <a:avLst/>
                  </a:prstGeom>
                  <a:grpFill/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  <p:sp>
                <p:nvSpPr>
                  <p:cNvPr id="538" name="Cloud 91"/>
                  <p:cNvSpPr/>
                  <p:nvPr/>
                </p:nvSpPr>
                <p:spPr>
                  <a:xfrm rot="16200000">
                    <a:off x="8014605" y="1300884"/>
                    <a:ext cx="492084" cy="220030"/>
                  </a:xfrm>
                  <a:prstGeom prst="cloud">
                    <a:avLst/>
                  </a:prstGeom>
                  <a:grpFill/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</p:grpSp>
            <p:cxnSp>
              <p:nvCxnSpPr>
                <p:cNvPr id="520" name="Straight Arrow Connector 73"/>
                <p:cNvCxnSpPr/>
                <p:nvPr/>
              </p:nvCxnSpPr>
              <p:spPr>
                <a:xfrm rot="16200000" flipH="1" flipV="1">
                  <a:off x="4473477" y="3192089"/>
                  <a:ext cx="534674" cy="18307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Straight Arrow Connector 74"/>
                <p:cNvCxnSpPr/>
                <p:nvPr/>
              </p:nvCxnSpPr>
              <p:spPr>
                <a:xfrm rot="16200000" flipH="1" flipV="1">
                  <a:off x="4655624" y="3186956"/>
                  <a:ext cx="534674" cy="18307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Arrow Connector 75"/>
                <p:cNvCxnSpPr/>
                <p:nvPr/>
              </p:nvCxnSpPr>
              <p:spPr>
                <a:xfrm rot="16200000" flipH="1">
                  <a:off x="4898543" y="3205697"/>
                  <a:ext cx="533647" cy="15689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Arrow Connector 76"/>
                <p:cNvCxnSpPr/>
                <p:nvPr/>
              </p:nvCxnSpPr>
              <p:spPr>
                <a:xfrm rot="16200000" flipH="1" flipV="1">
                  <a:off x="4257875" y="3168556"/>
                  <a:ext cx="534674" cy="18307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Arrow Connector 77"/>
                <p:cNvCxnSpPr/>
                <p:nvPr/>
              </p:nvCxnSpPr>
              <p:spPr>
                <a:xfrm rot="16200000" flipH="1" flipV="1">
                  <a:off x="3877685" y="3163423"/>
                  <a:ext cx="534674" cy="18307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5" name="Straight Arrow Connector 78"/>
                <p:cNvCxnSpPr/>
                <p:nvPr/>
              </p:nvCxnSpPr>
              <p:spPr>
                <a:xfrm rot="16200000" flipH="1" flipV="1">
                  <a:off x="4059832" y="3158289"/>
                  <a:ext cx="534674" cy="18307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6" name="Straight Arrow Connector 79"/>
                <p:cNvCxnSpPr/>
                <p:nvPr/>
              </p:nvCxnSpPr>
              <p:spPr>
                <a:xfrm rot="16200000" flipH="1" flipV="1">
                  <a:off x="3497496" y="3158289"/>
                  <a:ext cx="534674" cy="18307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Arrow Connector 80"/>
                <p:cNvCxnSpPr/>
                <p:nvPr/>
              </p:nvCxnSpPr>
              <p:spPr>
                <a:xfrm rot="16200000" flipH="1" flipV="1">
                  <a:off x="3679643" y="3153156"/>
                  <a:ext cx="534674" cy="18307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Straight Arrow Connector 81"/>
                <p:cNvCxnSpPr/>
                <p:nvPr/>
              </p:nvCxnSpPr>
              <p:spPr>
                <a:xfrm rot="16200000" flipH="1">
                  <a:off x="4682940" y="3200564"/>
                  <a:ext cx="533647" cy="15689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Arrow Connector 82"/>
                <p:cNvCxnSpPr/>
                <p:nvPr/>
              </p:nvCxnSpPr>
              <p:spPr>
                <a:xfrm rot="16200000" flipH="1">
                  <a:off x="4069587" y="3195430"/>
                  <a:ext cx="533647" cy="15689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Arrow Connector 83"/>
                <p:cNvCxnSpPr/>
                <p:nvPr/>
              </p:nvCxnSpPr>
              <p:spPr>
                <a:xfrm rot="16200000" flipH="1">
                  <a:off x="3634535" y="3190296"/>
                  <a:ext cx="533647" cy="15689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4" name="Group 57"/>
              <p:cNvGrpSpPr/>
              <p:nvPr/>
            </p:nvGrpSpPr>
            <p:grpSpPr>
              <a:xfrm>
                <a:off x="3641008" y="3820420"/>
                <a:ext cx="1597744" cy="334494"/>
                <a:chOff x="476797" y="3061528"/>
                <a:chExt cx="2462597" cy="497005"/>
              </a:xfrm>
              <a:solidFill>
                <a:schemeClr val="tx2">
                  <a:lumMod val="60000"/>
                  <a:lumOff val="40000"/>
                  <a:alpha val="25000"/>
                </a:schemeClr>
              </a:solidFill>
            </p:grpSpPr>
            <p:sp>
              <p:nvSpPr>
                <p:cNvPr id="513" name="Rectangle 66"/>
                <p:cNvSpPr/>
                <p:nvPr/>
              </p:nvSpPr>
              <p:spPr>
                <a:xfrm>
                  <a:off x="476797" y="3061528"/>
                  <a:ext cx="107117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200"/>
                </a:p>
              </p:txBody>
            </p:sp>
            <p:sp>
              <p:nvSpPr>
                <p:cNvPr id="514" name="Rectangle 67"/>
                <p:cNvSpPr/>
                <p:nvPr/>
              </p:nvSpPr>
              <p:spPr>
                <a:xfrm>
                  <a:off x="642565" y="3061528"/>
                  <a:ext cx="107117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200"/>
                </a:p>
              </p:txBody>
            </p:sp>
            <p:sp>
              <p:nvSpPr>
                <p:cNvPr id="515" name="Rectangle 68"/>
                <p:cNvSpPr/>
                <p:nvPr/>
              </p:nvSpPr>
              <p:spPr>
                <a:xfrm>
                  <a:off x="1139869" y="3061528"/>
                  <a:ext cx="357288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200"/>
                </a:p>
              </p:txBody>
            </p:sp>
            <p:sp>
              <p:nvSpPr>
                <p:cNvPr id="516" name="Rectangle 69"/>
                <p:cNvSpPr/>
                <p:nvPr/>
              </p:nvSpPr>
              <p:spPr>
                <a:xfrm>
                  <a:off x="2832277" y="3061528"/>
                  <a:ext cx="107117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200"/>
                </a:p>
              </p:txBody>
            </p:sp>
            <p:sp>
              <p:nvSpPr>
                <p:cNvPr id="517" name="Rectangle 70"/>
                <p:cNvSpPr/>
                <p:nvPr/>
              </p:nvSpPr>
              <p:spPr>
                <a:xfrm>
                  <a:off x="1968709" y="3061528"/>
                  <a:ext cx="107117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200"/>
                </a:p>
              </p:txBody>
            </p:sp>
            <p:sp>
              <p:nvSpPr>
                <p:cNvPr id="518" name="Rectangle 71"/>
                <p:cNvSpPr/>
                <p:nvPr/>
              </p:nvSpPr>
              <p:spPr>
                <a:xfrm>
                  <a:off x="2134477" y="3061528"/>
                  <a:ext cx="532032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200"/>
                </a:p>
              </p:txBody>
            </p:sp>
          </p:grpSp>
          <p:cxnSp>
            <p:nvCxnSpPr>
              <p:cNvPr id="505" name="Straight Connector 58"/>
              <p:cNvCxnSpPr/>
              <p:nvPr/>
            </p:nvCxnSpPr>
            <p:spPr>
              <a:xfrm>
                <a:off x="3721183" y="3670344"/>
                <a:ext cx="1513955" cy="899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6" name="Group 59"/>
              <p:cNvGrpSpPr/>
              <p:nvPr/>
            </p:nvGrpSpPr>
            <p:grpSpPr>
              <a:xfrm>
                <a:off x="3675760" y="3855172"/>
                <a:ext cx="1597744" cy="334494"/>
                <a:chOff x="476797" y="3061528"/>
                <a:chExt cx="2462597" cy="497005"/>
              </a:xfrm>
              <a:solidFill>
                <a:srgbClr val="604A7B"/>
              </a:solidFill>
            </p:grpSpPr>
            <p:sp>
              <p:nvSpPr>
                <p:cNvPr id="507" name="Rectangle 60"/>
                <p:cNvSpPr/>
                <p:nvPr/>
              </p:nvSpPr>
              <p:spPr>
                <a:xfrm>
                  <a:off x="476797" y="3061528"/>
                  <a:ext cx="107117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200"/>
                </a:p>
              </p:txBody>
            </p:sp>
            <p:sp>
              <p:nvSpPr>
                <p:cNvPr id="508" name="Rectangle 61"/>
                <p:cNvSpPr/>
                <p:nvPr/>
              </p:nvSpPr>
              <p:spPr>
                <a:xfrm>
                  <a:off x="642565" y="3061528"/>
                  <a:ext cx="107117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200"/>
                </a:p>
              </p:txBody>
            </p:sp>
            <p:sp>
              <p:nvSpPr>
                <p:cNvPr id="509" name="Rectangle 62"/>
                <p:cNvSpPr/>
                <p:nvPr/>
              </p:nvSpPr>
              <p:spPr>
                <a:xfrm>
                  <a:off x="1139869" y="3061528"/>
                  <a:ext cx="357288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200"/>
                </a:p>
              </p:txBody>
            </p:sp>
            <p:sp>
              <p:nvSpPr>
                <p:cNvPr id="510" name="Rectangle 63"/>
                <p:cNvSpPr/>
                <p:nvPr/>
              </p:nvSpPr>
              <p:spPr>
                <a:xfrm>
                  <a:off x="2832277" y="3061528"/>
                  <a:ext cx="107117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200"/>
                </a:p>
              </p:txBody>
            </p:sp>
            <p:sp>
              <p:nvSpPr>
                <p:cNvPr id="511" name="Rectangle 64"/>
                <p:cNvSpPr/>
                <p:nvPr/>
              </p:nvSpPr>
              <p:spPr>
                <a:xfrm>
                  <a:off x="1968709" y="3061528"/>
                  <a:ext cx="107117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200"/>
                </a:p>
              </p:txBody>
            </p:sp>
            <p:sp>
              <p:nvSpPr>
                <p:cNvPr id="512" name="Rectangle 65"/>
                <p:cNvSpPr/>
                <p:nvPr/>
              </p:nvSpPr>
              <p:spPr>
                <a:xfrm>
                  <a:off x="2134477" y="3061528"/>
                  <a:ext cx="532032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200"/>
                </a:p>
              </p:txBody>
            </p:sp>
          </p:grpSp>
        </p:grpSp>
        <p:grpSp>
          <p:nvGrpSpPr>
            <p:cNvPr id="393" name="Group 11"/>
            <p:cNvGrpSpPr/>
            <p:nvPr/>
          </p:nvGrpSpPr>
          <p:grpSpPr>
            <a:xfrm>
              <a:off x="17933502" y="6185925"/>
              <a:ext cx="2163126" cy="1739517"/>
              <a:chOff x="6814051" y="2665667"/>
              <a:chExt cx="1685115" cy="1574811"/>
            </a:xfrm>
          </p:grpSpPr>
          <p:grpSp>
            <p:nvGrpSpPr>
              <p:cNvPr id="429" name="Group 12"/>
              <p:cNvGrpSpPr/>
              <p:nvPr/>
            </p:nvGrpSpPr>
            <p:grpSpPr>
              <a:xfrm>
                <a:off x="6922087" y="2665667"/>
                <a:ext cx="1570518" cy="1013674"/>
                <a:chOff x="6922087" y="2665667"/>
                <a:chExt cx="1570518" cy="1013674"/>
              </a:xfrm>
            </p:grpSpPr>
            <p:grpSp>
              <p:nvGrpSpPr>
                <p:cNvPr id="482" name="Group 35"/>
                <p:cNvGrpSpPr/>
                <p:nvPr/>
              </p:nvGrpSpPr>
              <p:grpSpPr>
                <a:xfrm>
                  <a:off x="6979133" y="2665667"/>
                  <a:ext cx="1513461" cy="346583"/>
                  <a:chOff x="6908053" y="1164857"/>
                  <a:chExt cx="2332700" cy="514967"/>
                </a:xfrm>
                <a:solidFill>
                  <a:schemeClr val="accent3">
                    <a:lumMod val="75000"/>
                  </a:schemeClr>
                </a:solidFill>
              </p:grpSpPr>
              <p:sp>
                <p:nvSpPr>
                  <p:cNvPr id="495" name="Cloud 48"/>
                  <p:cNvSpPr/>
                  <p:nvPr/>
                </p:nvSpPr>
                <p:spPr>
                  <a:xfrm rot="16200000">
                    <a:off x="7642117" y="1323767"/>
                    <a:ext cx="492084" cy="220030"/>
                  </a:xfrm>
                  <a:prstGeom prst="cloud">
                    <a:avLst/>
                  </a:prstGeom>
                  <a:grpFill/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  <p:sp>
                <p:nvSpPr>
                  <p:cNvPr id="496" name="Cloud 49"/>
                  <p:cNvSpPr/>
                  <p:nvPr/>
                </p:nvSpPr>
                <p:spPr>
                  <a:xfrm rot="16200000">
                    <a:off x="8884696" y="1323767"/>
                    <a:ext cx="492084" cy="220030"/>
                  </a:xfrm>
                  <a:prstGeom prst="cloud">
                    <a:avLst/>
                  </a:prstGeom>
                  <a:grpFill/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  <p:sp>
                <p:nvSpPr>
                  <p:cNvPr id="497" name="Cloud 50"/>
                  <p:cNvSpPr/>
                  <p:nvPr/>
                </p:nvSpPr>
                <p:spPr>
                  <a:xfrm rot="16200000">
                    <a:off x="7352087" y="1316140"/>
                    <a:ext cx="492084" cy="220030"/>
                  </a:xfrm>
                  <a:prstGeom prst="cloud">
                    <a:avLst/>
                  </a:prstGeom>
                  <a:grpFill/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  <p:sp>
                <p:nvSpPr>
                  <p:cNvPr id="498" name="Cloud 51"/>
                  <p:cNvSpPr/>
                  <p:nvPr/>
                </p:nvSpPr>
                <p:spPr>
                  <a:xfrm rot="16200000">
                    <a:off x="8594665" y="1316140"/>
                    <a:ext cx="492084" cy="220030"/>
                  </a:xfrm>
                  <a:prstGeom prst="cloud">
                    <a:avLst/>
                  </a:prstGeom>
                  <a:grpFill/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  <p:sp>
                <p:nvSpPr>
                  <p:cNvPr id="499" name="Cloud 52"/>
                  <p:cNvSpPr/>
                  <p:nvPr/>
                </p:nvSpPr>
                <p:spPr>
                  <a:xfrm rot="16200000">
                    <a:off x="7062057" y="1308512"/>
                    <a:ext cx="492084" cy="220030"/>
                  </a:xfrm>
                  <a:prstGeom prst="cloud">
                    <a:avLst/>
                  </a:prstGeom>
                  <a:grpFill/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  <p:sp>
                <p:nvSpPr>
                  <p:cNvPr id="500" name="Cloud 53"/>
                  <p:cNvSpPr/>
                  <p:nvPr/>
                </p:nvSpPr>
                <p:spPr>
                  <a:xfrm rot="16200000">
                    <a:off x="8304635" y="1308512"/>
                    <a:ext cx="492084" cy="220030"/>
                  </a:xfrm>
                  <a:prstGeom prst="cloud">
                    <a:avLst/>
                  </a:prstGeom>
                  <a:grpFill/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  <p:sp>
                <p:nvSpPr>
                  <p:cNvPr id="501" name="Cloud 54"/>
                  <p:cNvSpPr/>
                  <p:nvPr/>
                </p:nvSpPr>
                <p:spPr>
                  <a:xfrm rot="16200000">
                    <a:off x="6772026" y="1300884"/>
                    <a:ext cx="492084" cy="220030"/>
                  </a:xfrm>
                  <a:prstGeom prst="cloud">
                    <a:avLst/>
                  </a:prstGeom>
                  <a:grpFill/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  <p:sp>
                <p:nvSpPr>
                  <p:cNvPr id="502" name="Cloud 55"/>
                  <p:cNvSpPr/>
                  <p:nvPr/>
                </p:nvSpPr>
                <p:spPr>
                  <a:xfrm rot="16200000">
                    <a:off x="8014605" y="1300884"/>
                    <a:ext cx="492084" cy="220030"/>
                  </a:xfrm>
                  <a:prstGeom prst="cloud">
                    <a:avLst/>
                  </a:prstGeom>
                  <a:grpFill/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</p:grpSp>
            <p:cxnSp>
              <p:nvCxnSpPr>
                <p:cNvPr id="483" name="Straight Arrow Connector 36"/>
                <p:cNvCxnSpPr/>
                <p:nvPr/>
              </p:nvCxnSpPr>
              <p:spPr>
                <a:xfrm rot="16200000" flipH="1" flipV="1">
                  <a:off x="7722270" y="3192089"/>
                  <a:ext cx="534674" cy="18307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Straight Arrow Connector 37"/>
                <p:cNvCxnSpPr/>
                <p:nvPr/>
              </p:nvCxnSpPr>
              <p:spPr>
                <a:xfrm rot="16200000" flipH="1" flipV="1">
                  <a:off x="7904417" y="3186956"/>
                  <a:ext cx="534674" cy="18307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Arrow Connector 38"/>
                <p:cNvCxnSpPr/>
                <p:nvPr/>
              </p:nvCxnSpPr>
              <p:spPr>
                <a:xfrm rot="16200000" flipH="1">
                  <a:off x="8147336" y="3205697"/>
                  <a:ext cx="533647" cy="15689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Arrow Connector 39"/>
                <p:cNvCxnSpPr/>
                <p:nvPr/>
              </p:nvCxnSpPr>
              <p:spPr>
                <a:xfrm rot="16200000" flipH="1" flipV="1">
                  <a:off x="7506668" y="3168556"/>
                  <a:ext cx="534674" cy="18307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Straight Arrow Connector 40"/>
                <p:cNvCxnSpPr/>
                <p:nvPr/>
              </p:nvCxnSpPr>
              <p:spPr>
                <a:xfrm rot="16200000" flipH="1" flipV="1">
                  <a:off x="7126478" y="3163423"/>
                  <a:ext cx="534674" cy="18307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Straight Arrow Connector 41"/>
                <p:cNvCxnSpPr/>
                <p:nvPr/>
              </p:nvCxnSpPr>
              <p:spPr>
                <a:xfrm rot="16200000" flipH="1" flipV="1">
                  <a:off x="7308625" y="3158289"/>
                  <a:ext cx="534674" cy="18307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Straight Arrow Connector 42"/>
                <p:cNvCxnSpPr/>
                <p:nvPr/>
              </p:nvCxnSpPr>
              <p:spPr>
                <a:xfrm rot="16200000" flipH="1" flipV="1">
                  <a:off x="6746289" y="3158289"/>
                  <a:ext cx="534674" cy="18307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Straight Arrow Connector 43"/>
                <p:cNvCxnSpPr/>
                <p:nvPr/>
              </p:nvCxnSpPr>
              <p:spPr>
                <a:xfrm rot="16200000" flipH="1" flipV="1">
                  <a:off x="6928436" y="3153156"/>
                  <a:ext cx="534674" cy="18307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Arrow Connector 44"/>
                <p:cNvCxnSpPr/>
                <p:nvPr/>
              </p:nvCxnSpPr>
              <p:spPr>
                <a:xfrm rot="16200000" flipH="1">
                  <a:off x="7931733" y="3200564"/>
                  <a:ext cx="533647" cy="15689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Straight Arrow Connector 45"/>
                <p:cNvCxnSpPr/>
                <p:nvPr/>
              </p:nvCxnSpPr>
              <p:spPr>
                <a:xfrm rot="16200000" flipH="1">
                  <a:off x="7318380" y="3195430"/>
                  <a:ext cx="533647" cy="15689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Straight Arrow Connector 46"/>
                <p:cNvCxnSpPr/>
                <p:nvPr/>
              </p:nvCxnSpPr>
              <p:spPr>
                <a:xfrm rot="16200000" flipH="1">
                  <a:off x="6883328" y="3190296"/>
                  <a:ext cx="533647" cy="15689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Straight Connector 47"/>
                <p:cNvCxnSpPr/>
                <p:nvPr/>
              </p:nvCxnSpPr>
              <p:spPr>
                <a:xfrm>
                  <a:off x="6969976" y="3670344"/>
                  <a:ext cx="1513955" cy="899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0" name="Group 13"/>
              <p:cNvGrpSpPr/>
              <p:nvPr/>
            </p:nvGrpSpPr>
            <p:grpSpPr>
              <a:xfrm>
                <a:off x="6814051" y="3827684"/>
                <a:ext cx="1685115" cy="412794"/>
                <a:chOff x="6814051" y="3827684"/>
                <a:chExt cx="1685115" cy="412794"/>
              </a:xfrm>
            </p:grpSpPr>
            <p:grpSp>
              <p:nvGrpSpPr>
                <p:cNvPr id="461" name="Group 14"/>
                <p:cNvGrpSpPr/>
                <p:nvPr/>
              </p:nvGrpSpPr>
              <p:grpSpPr>
                <a:xfrm>
                  <a:off x="6814051" y="3827684"/>
                  <a:ext cx="1597744" cy="334494"/>
                  <a:chOff x="476797" y="3061528"/>
                  <a:chExt cx="2462597" cy="497005"/>
                </a:xfrm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p:grpSpPr>
              <p:sp>
                <p:nvSpPr>
                  <p:cNvPr id="476" name="Rectangle 29"/>
                  <p:cNvSpPr/>
                  <p:nvPr/>
                </p:nvSpPr>
                <p:spPr>
                  <a:xfrm>
                    <a:off x="476797" y="3061528"/>
                    <a:ext cx="107117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  <p:sp>
                <p:nvSpPr>
                  <p:cNvPr id="477" name="Rectangle 30"/>
                  <p:cNvSpPr/>
                  <p:nvPr/>
                </p:nvSpPr>
                <p:spPr>
                  <a:xfrm>
                    <a:off x="642565" y="3061528"/>
                    <a:ext cx="107117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  <p:sp>
                <p:nvSpPr>
                  <p:cNvPr id="478" name="Rectangle 31"/>
                  <p:cNvSpPr/>
                  <p:nvPr/>
                </p:nvSpPr>
                <p:spPr>
                  <a:xfrm>
                    <a:off x="1139869" y="3061528"/>
                    <a:ext cx="357288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  <p:sp>
                <p:nvSpPr>
                  <p:cNvPr id="479" name="Rectangle 32"/>
                  <p:cNvSpPr/>
                  <p:nvPr/>
                </p:nvSpPr>
                <p:spPr>
                  <a:xfrm>
                    <a:off x="2832277" y="3061528"/>
                    <a:ext cx="107117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  <p:sp>
                <p:nvSpPr>
                  <p:cNvPr id="480" name="Rectangle 33"/>
                  <p:cNvSpPr/>
                  <p:nvPr/>
                </p:nvSpPr>
                <p:spPr>
                  <a:xfrm>
                    <a:off x="1968709" y="3061528"/>
                    <a:ext cx="107117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  <p:sp>
                <p:nvSpPr>
                  <p:cNvPr id="481" name="Rectangle 34"/>
                  <p:cNvSpPr/>
                  <p:nvPr/>
                </p:nvSpPr>
                <p:spPr>
                  <a:xfrm>
                    <a:off x="2134477" y="3061528"/>
                    <a:ext cx="532032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</p:grpSp>
            <p:grpSp>
              <p:nvGrpSpPr>
                <p:cNvPr id="462" name="Group 15"/>
                <p:cNvGrpSpPr/>
                <p:nvPr/>
              </p:nvGrpSpPr>
              <p:grpSpPr>
                <a:xfrm>
                  <a:off x="6848803" y="3862436"/>
                  <a:ext cx="1597744" cy="334494"/>
                  <a:chOff x="476797" y="3061528"/>
                  <a:chExt cx="2462597" cy="497005"/>
                </a:xfrm>
                <a:solidFill>
                  <a:schemeClr val="accent2">
                    <a:lumMod val="75000"/>
                    <a:alpha val="50000"/>
                  </a:schemeClr>
                </a:solidFill>
              </p:grpSpPr>
              <p:sp>
                <p:nvSpPr>
                  <p:cNvPr id="470" name="Rectangle 23"/>
                  <p:cNvSpPr/>
                  <p:nvPr/>
                </p:nvSpPr>
                <p:spPr>
                  <a:xfrm>
                    <a:off x="476797" y="3061528"/>
                    <a:ext cx="107117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  <p:sp>
                <p:nvSpPr>
                  <p:cNvPr id="471" name="Rectangle 24"/>
                  <p:cNvSpPr/>
                  <p:nvPr/>
                </p:nvSpPr>
                <p:spPr>
                  <a:xfrm>
                    <a:off x="642565" y="3061528"/>
                    <a:ext cx="107117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  <p:sp>
                <p:nvSpPr>
                  <p:cNvPr id="472" name="Rectangle 25"/>
                  <p:cNvSpPr/>
                  <p:nvPr/>
                </p:nvSpPr>
                <p:spPr>
                  <a:xfrm>
                    <a:off x="1139869" y="3061528"/>
                    <a:ext cx="357288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  <p:sp>
                <p:nvSpPr>
                  <p:cNvPr id="473" name="Rectangle 26"/>
                  <p:cNvSpPr/>
                  <p:nvPr/>
                </p:nvSpPr>
                <p:spPr>
                  <a:xfrm>
                    <a:off x="2832277" y="3061528"/>
                    <a:ext cx="107117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  <p:sp>
                <p:nvSpPr>
                  <p:cNvPr id="474" name="Rectangle 27"/>
                  <p:cNvSpPr/>
                  <p:nvPr/>
                </p:nvSpPr>
                <p:spPr>
                  <a:xfrm>
                    <a:off x="1968709" y="3061528"/>
                    <a:ext cx="107117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  <p:sp>
                <p:nvSpPr>
                  <p:cNvPr id="475" name="Rectangle 28"/>
                  <p:cNvSpPr/>
                  <p:nvPr/>
                </p:nvSpPr>
                <p:spPr>
                  <a:xfrm>
                    <a:off x="2134477" y="3061528"/>
                    <a:ext cx="532032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</p:grpSp>
            <p:grpSp>
              <p:nvGrpSpPr>
                <p:cNvPr id="463" name="Group 16"/>
                <p:cNvGrpSpPr/>
                <p:nvPr/>
              </p:nvGrpSpPr>
              <p:grpSpPr>
                <a:xfrm>
                  <a:off x="6901422" y="3905984"/>
                  <a:ext cx="1597744" cy="334494"/>
                  <a:chOff x="476797" y="3061528"/>
                  <a:chExt cx="2462597" cy="497005"/>
                </a:xfrm>
                <a:solidFill>
                  <a:schemeClr val="accent3">
                    <a:lumMod val="75000"/>
                  </a:schemeClr>
                </a:solidFill>
              </p:grpSpPr>
              <p:sp>
                <p:nvSpPr>
                  <p:cNvPr id="464" name="Rectangle 17"/>
                  <p:cNvSpPr/>
                  <p:nvPr/>
                </p:nvSpPr>
                <p:spPr>
                  <a:xfrm>
                    <a:off x="476797" y="3061528"/>
                    <a:ext cx="107117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  <p:sp>
                <p:nvSpPr>
                  <p:cNvPr id="465" name="Rectangle 18"/>
                  <p:cNvSpPr/>
                  <p:nvPr/>
                </p:nvSpPr>
                <p:spPr>
                  <a:xfrm>
                    <a:off x="642565" y="3061528"/>
                    <a:ext cx="107117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  <p:sp>
                <p:nvSpPr>
                  <p:cNvPr id="466" name="Rectangle 19"/>
                  <p:cNvSpPr/>
                  <p:nvPr/>
                </p:nvSpPr>
                <p:spPr>
                  <a:xfrm>
                    <a:off x="1139869" y="3061528"/>
                    <a:ext cx="357288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  <p:sp>
                <p:nvSpPr>
                  <p:cNvPr id="467" name="Rectangle 20"/>
                  <p:cNvSpPr/>
                  <p:nvPr/>
                </p:nvSpPr>
                <p:spPr>
                  <a:xfrm>
                    <a:off x="2832277" y="3061528"/>
                    <a:ext cx="107117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  <p:sp>
                <p:nvSpPr>
                  <p:cNvPr id="468" name="Rectangle 21"/>
                  <p:cNvSpPr/>
                  <p:nvPr/>
                </p:nvSpPr>
                <p:spPr>
                  <a:xfrm>
                    <a:off x="1968709" y="3061528"/>
                    <a:ext cx="107117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  <p:sp>
                <p:nvSpPr>
                  <p:cNvPr id="469" name="Rectangle 22"/>
                  <p:cNvSpPr/>
                  <p:nvPr/>
                </p:nvSpPr>
                <p:spPr>
                  <a:xfrm>
                    <a:off x="2134477" y="3061528"/>
                    <a:ext cx="532032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200"/>
                  </a:p>
                </p:txBody>
              </p:sp>
            </p:grpSp>
          </p:grpSp>
        </p:grpSp>
        <p:grpSp>
          <p:nvGrpSpPr>
            <p:cNvPr id="394" name="グループ化 393"/>
            <p:cNvGrpSpPr/>
            <p:nvPr/>
          </p:nvGrpSpPr>
          <p:grpSpPr>
            <a:xfrm>
              <a:off x="11606635" y="6235651"/>
              <a:ext cx="1934112" cy="1546376"/>
              <a:chOff x="12141121" y="9043963"/>
              <a:chExt cx="1399626" cy="1119040"/>
            </a:xfrm>
          </p:grpSpPr>
          <p:grpSp>
            <p:nvGrpSpPr>
              <p:cNvPr id="399" name="Group 72"/>
              <p:cNvGrpSpPr/>
              <p:nvPr/>
            </p:nvGrpSpPr>
            <p:grpSpPr>
              <a:xfrm>
                <a:off x="12219129" y="9043963"/>
                <a:ext cx="1321609" cy="260427"/>
                <a:chOff x="6908053" y="1164857"/>
                <a:chExt cx="2332700" cy="514967"/>
              </a:xfrm>
              <a:solidFill>
                <a:schemeClr val="accent4">
                  <a:lumMod val="75000"/>
                </a:schemeClr>
              </a:solidFill>
            </p:grpSpPr>
            <p:sp>
              <p:nvSpPr>
                <p:cNvPr id="419" name="Cloud 84"/>
                <p:cNvSpPr/>
                <p:nvPr/>
              </p:nvSpPr>
              <p:spPr>
                <a:xfrm rot="16200000">
                  <a:off x="7642117" y="1323767"/>
                  <a:ext cx="492084" cy="220030"/>
                </a:xfrm>
                <a:prstGeom prst="cloud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200"/>
                </a:p>
              </p:txBody>
            </p:sp>
            <p:sp>
              <p:nvSpPr>
                <p:cNvPr id="420" name="Cloud 85"/>
                <p:cNvSpPr/>
                <p:nvPr/>
              </p:nvSpPr>
              <p:spPr>
                <a:xfrm rot="16200000">
                  <a:off x="8884696" y="1323767"/>
                  <a:ext cx="492084" cy="220030"/>
                </a:xfrm>
                <a:prstGeom prst="cloud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200"/>
                </a:p>
              </p:txBody>
            </p:sp>
            <p:sp>
              <p:nvSpPr>
                <p:cNvPr id="421" name="Cloud 86"/>
                <p:cNvSpPr/>
                <p:nvPr/>
              </p:nvSpPr>
              <p:spPr>
                <a:xfrm rot="16200000">
                  <a:off x="7352087" y="1316140"/>
                  <a:ext cx="492084" cy="220030"/>
                </a:xfrm>
                <a:prstGeom prst="cloud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200"/>
                </a:p>
              </p:txBody>
            </p:sp>
            <p:sp>
              <p:nvSpPr>
                <p:cNvPr id="424" name="Cloud 87"/>
                <p:cNvSpPr/>
                <p:nvPr/>
              </p:nvSpPr>
              <p:spPr>
                <a:xfrm rot="16200000">
                  <a:off x="8594665" y="1316140"/>
                  <a:ext cx="492084" cy="220030"/>
                </a:xfrm>
                <a:prstGeom prst="cloud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200"/>
                </a:p>
              </p:txBody>
            </p:sp>
            <p:sp>
              <p:nvSpPr>
                <p:cNvPr id="425" name="Cloud 88"/>
                <p:cNvSpPr/>
                <p:nvPr/>
              </p:nvSpPr>
              <p:spPr>
                <a:xfrm rot="16200000">
                  <a:off x="7062057" y="1308512"/>
                  <a:ext cx="492084" cy="220030"/>
                </a:xfrm>
                <a:prstGeom prst="cloud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200"/>
                </a:p>
              </p:txBody>
            </p:sp>
            <p:sp>
              <p:nvSpPr>
                <p:cNvPr id="426" name="Cloud 89"/>
                <p:cNvSpPr/>
                <p:nvPr/>
              </p:nvSpPr>
              <p:spPr>
                <a:xfrm rot="16200000">
                  <a:off x="8304635" y="1308512"/>
                  <a:ext cx="492084" cy="220030"/>
                </a:xfrm>
                <a:prstGeom prst="cloud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200"/>
                </a:p>
              </p:txBody>
            </p:sp>
            <p:sp>
              <p:nvSpPr>
                <p:cNvPr id="427" name="Cloud 90"/>
                <p:cNvSpPr/>
                <p:nvPr/>
              </p:nvSpPr>
              <p:spPr>
                <a:xfrm rot="16200000">
                  <a:off x="6772026" y="1300884"/>
                  <a:ext cx="492084" cy="220030"/>
                </a:xfrm>
                <a:prstGeom prst="cloud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200"/>
                </a:p>
              </p:txBody>
            </p:sp>
            <p:sp>
              <p:nvSpPr>
                <p:cNvPr id="428" name="Cloud 91"/>
                <p:cNvSpPr/>
                <p:nvPr/>
              </p:nvSpPr>
              <p:spPr>
                <a:xfrm rot="16200000">
                  <a:off x="8014605" y="1300884"/>
                  <a:ext cx="492084" cy="220030"/>
                </a:xfrm>
                <a:prstGeom prst="cloud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200"/>
                </a:p>
              </p:txBody>
            </p:sp>
          </p:grpSp>
          <p:cxnSp>
            <p:nvCxnSpPr>
              <p:cNvPr id="400" name="Straight Arrow Connector 73"/>
              <p:cNvCxnSpPr/>
              <p:nvPr/>
            </p:nvCxnSpPr>
            <p:spPr>
              <a:xfrm rot="16200000" flipH="1" flipV="1">
                <a:off x="12900630" y="9428372"/>
                <a:ext cx="401761" cy="15987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1" name="Straight Arrow Connector 74"/>
              <p:cNvCxnSpPr/>
              <p:nvPr/>
            </p:nvCxnSpPr>
            <p:spPr>
              <a:xfrm rot="16200000" flipH="1" flipV="1">
                <a:off x="13059688" y="9424515"/>
                <a:ext cx="401761" cy="15987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2" name="Straight Arrow Connector 75"/>
              <p:cNvCxnSpPr/>
              <p:nvPr/>
            </p:nvCxnSpPr>
            <p:spPr>
              <a:xfrm rot="16200000" flipH="1">
                <a:off x="13271751" y="9440193"/>
                <a:ext cx="400990" cy="13700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3" name="Straight Arrow Connector 76"/>
              <p:cNvCxnSpPr/>
              <p:nvPr/>
            </p:nvCxnSpPr>
            <p:spPr>
              <a:xfrm rot="16200000" flipH="1" flipV="1">
                <a:off x="12712359" y="9410689"/>
                <a:ext cx="401761" cy="15987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4" name="Straight Arrow Connector 77"/>
              <p:cNvCxnSpPr/>
              <p:nvPr/>
            </p:nvCxnSpPr>
            <p:spPr>
              <a:xfrm rot="16200000" flipH="1" flipV="1">
                <a:off x="12380363" y="9406832"/>
                <a:ext cx="401761" cy="15987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5" name="Straight Arrow Connector 78"/>
              <p:cNvCxnSpPr/>
              <p:nvPr/>
            </p:nvCxnSpPr>
            <p:spPr>
              <a:xfrm rot="16200000" flipH="1" flipV="1">
                <a:off x="12539421" y="9402974"/>
                <a:ext cx="401761" cy="15987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6" name="Straight Arrow Connector 79"/>
              <p:cNvCxnSpPr/>
              <p:nvPr/>
            </p:nvCxnSpPr>
            <p:spPr>
              <a:xfrm rot="16200000" flipH="1" flipV="1">
                <a:off x="12048368" y="9402974"/>
                <a:ext cx="401761" cy="15987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7" name="Straight Arrow Connector 80"/>
              <p:cNvCxnSpPr/>
              <p:nvPr/>
            </p:nvCxnSpPr>
            <p:spPr>
              <a:xfrm rot="16200000" flipH="1" flipV="1">
                <a:off x="12207426" y="9399117"/>
                <a:ext cx="401761" cy="15987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8" name="Straight Arrow Connector 81"/>
              <p:cNvCxnSpPr/>
              <p:nvPr/>
            </p:nvCxnSpPr>
            <p:spPr>
              <a:xfrm rot="16200000" flipH="1">
                <a:off x="13083478" y="9436336"/>
                <a:ext cx="400990" cy="13700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9" name="Straight Arrow Connector 82"/>
              <p:cNvCxnSpPr/>
              <p:nvPr/>
            </p:nvCxnSpPr>
            <p:spPr>
              <a:xfrm rot="16200000" flipH="1">
                <a:off x="12547876" y="9432478"/>
                <a:ext cx="400990" cy="13700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0" name="Straight Arrow Connector 83"/>
              <p:cNvCxnSpPr/>
              <p:nvPr/>
            </p:nvCxnSpPr>
            <p:spPr>
              <a:xfrm rot="16200000" flipH="1">
                <a:off x="12167973" y="9428620"/>
                <a:ext cx="400990" cy="13700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411" name="Group 57"/>
              <p:cNvGrpSpPr/>
              <p:nvPr/>
            </p:nvGrpSpPr>
            <p:grpSpPr>
              <a:xfrm>
                <a:off x="12141121" y="9911660"/>
                <a:ext cx="1395207" cy="251343"/>
                <a:chOff x="476797" y="3061528"/>
                <a:chExt cx="2462597" cy="497005"/>
              </a:xfrm>
              <a:solidFill>
                <a:schemeClr val="tx2">
                  <a:lumMod val="60000"/>
                  <a:lumOff val="40000"/>
                  <a:alpha val="25000"/>
                </a:schemeClr>
              </a:solidFill>
            </p:grpSpPr>
            <p:sp>
              <p:nvSpPr>
                <p:cNvPr id="413" name="Rectangle 66"/>
                <p:cNvSpPr/>
                <p:nvPr/>
              </p:nvSpPr>
              <p:spPr>
                <a:xfrm>
                  <a:off x="476797" y="3061528"/>
                  <a:ext cx="107117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200"/>
                </a:p>
              </p:txBody>
            </p:sp>
            <p:sp>
              <p:nvSpPr>
                <p:cNvPr id="414" name="Rectangle 67"/>
                <p:cNvSpPr/>
                <p:nvPr/>
              </p:nvSpPr>
              <p:spPr>
                <a:xfrm>
                  <a:off x="642565" y="3061528"/>
                  <a:ext cx="107117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200"/>
                </a:p>
              </p:txBody>
            </p:sp>
            <p:sp>
              <p:nvSpPr>
                <p:cNvPr id="415" name="Rectangle 68"/>
                <p:cNvSpPr/>
                <p:nvPr/>
              </p:nvSpPr>
              <p:spPr>
                <a:xfrm>
                  <a:off x="1139869" y="3061528"/>
                  <a:ext cx="357288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200"/>
                </a:p>
              </p:txBody>
            </p:sp>
            <p:sp>
              <p:nvSpPr>
                <p:cNvPr id="416" name="Rectangle 69"/>
                <p:cNvSpPr/>
                <p:nvPr/>
              </p:nvSpPr>
              <p:spPr>
                <a:xfrm>
                  <a:off x="2832277" y="3061528"/>
                  <a:ext cx="107117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200"/>
                </a:p>
              </p:txBody>
            </p:sp>
            <p:sp>
              <p:nvSpPr>
                <p:cNvPr id="417" name="Rectangle 70"/>
                <p:cNvSpPr/>
                <p:nvPr/>
              </p:nvSpPr>
              <p:spPr>
                <a:xfrm>
                  <a:off x="1968709" y="3061528"/>
                  <a:ext cx="107117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200"/>
                </a:p>
              </p:txBody>
            </p:sp>
            <p:sp>
              <p:nvSpPr>
                <p:cNvPr id="418" name="Rectangle 71"/>
                <p:cNvSpPr/>
                <p:nvPr/>
              </p:nvSpPr>
              <p:spPr>
                <a:xfrm>
                  <a:off x="2134477" y="3061528"/>
                  <a:ext cx="532032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200"/>
                </a:p>
              </p:txBody>
            </p:sp>
          </p:grpSp>
          <p:cxnSp>
            <p:nvCxnSpPr>
              <p:cNvPr id="412" name="Straight Connector 58"/>
              <p:cNvCxnSpPr/>
              <p:nvPr/>
            </p:nvCxnSpPr>
            <p:spPr>
              <a:xfrm>
                <a:off x="12211133" y="9798891"/>
                <a:ext cx="1322040" cy="676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5" name="Group 127"/>
            <p:cNvGrpSpPr/>
            <p:nvPr/>
          </p:nvGrpSpPr>
          <p:grpSpPr>
            <a:xfrm rot="5400000">
              <a:off x="17845506" y="8005492"/>
              <a:ext cx="532089" cy="304775"/>
              <a:chOff x="6932018" y="3884209"/>
              <a:chExt cx="841211" cy="433875"/>
            </a:xfrm>
          </p:grpSpPr>
          <p:sp>
            <p:nvSpPr>
              <p:cNvPr id="397" name="Curved Right Arrow 124"/>
              <p:cNvSpPr/>
              <p:nvPr/>
            </p:nvSpPr>
            <p:spPr>
              <a:xfrm rot="21409846">
                <a:off x="6932018" y="3926892"/>
                <a:ext cx="418448" cy="391192"/>
              </a:xfrm>
              <a:prstGeom prst="curved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Curved Left Arrow 125"/>
              <p:cNvSpPr/>
              <p:nvPr/>
            </p:nvSpPr>
            <p:spPr>
              <a:xfrm rot="190154" flipV="1">
                <a:off x="7474693" y="3884209"/>
                <a:ext cx="298536" cy="391192"/>
              </a:xfrm>
              <a:prstGeom prst="curvedLef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6" name="TextBox 128"/>
            <p:cNvSpPr txBox="1"/>
            <p:nvPr/>
          </p:nvSpPr>
          <p:spPr>
            <a:xfrm>
              <a:off x="18374086" y="8073594"/>
              <a:ext cx="1808617" cy="80790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/>
                <a:t>App-semantics</a:t>
              </a:r>
            </a:p>
            <a:p>
              <a:r>
                <a:rPr lang="en-US" sz="3200" dirty="0"/>
                <a:t>based recovery</a:t>
              </a:r>
            </a:p>
          </p:txBody>
        </p:sp>
      </p:grpSp>
      <p:sp>
        <p:nvSpPr>
          <p:cNvPr id="546" name="正方形/長方形 545"/>
          <p:cNvSpPr/>
          <p:nvPr/>
        </p:nvSpPr>
        <p:spPr>
          <a:xfrm>
            <a:off x="17178706" y="19861284"/>
            <a:ext cx="14156097" cy="900000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7" tIns="64003" rIns="128007" bIns="64003" rtlCol="0" anchor="ctr"/>
          <a:lstStyle/>
          <a:p>
            <a:pPr algn="ctr"/>
            <a:r>
              <a:rPr lang="en-US" altLang="ja-JP" sz="4800" dirty="0"/>
              <a:t>Progress and Accomplishments</a:t>
            </a:r>
            <a:endParaRPr lang="ja-JP" altLang="en-US" sz="4800" dirty="0"/>
          </a:p>
        </p:txBody>
      </p:sp>
      <p:sp>
        <p:nvSpPr>
          <p:cNvPr id="548" name="テキスト ボックス 547"/>
          <p:cNvSpPr txBox="1"/>
          <p:nvPr/>
        </p:nvSpPr>
        <p:spPr>
          <a:xfrm>
            <a:off x="17330463" y="21013412"/>
            <a:ext cx="13974415" cy="5546124"/>
          </a:xfrm>
          <a:prstGeom prst="rect">
            <a:avLst/>
          </a:prstGeom>
          <a:noFill/>
        </p:spPr>
        <p:txBody>
          <a:bodyPr wrap="square" lIns="128007" tIns="64003" rIns="128007" bIns="64003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en-US" altLang="ja-JP" sz="3200" dirty="0"/>
              <a:t>Use cases and initial design of GVR API</a:t>
            </a:r>
            <a:endParaRPr lang="ja-JP" altLang="ja-JP" sz="3200" dirty="0"/>
          </a:p>
          <a:p>
            <a:pPr marL="358775" indent="-358775">
              <a:buFont typeface="Arial" pitchFamily="34" charset="0"/>
              <a:buChar char="•"/>
            </a:pPr>
            <a:r>
              <a:rPr lang="en-US" altLang="ja-JP" sz="3200" dirty="0"/>
              <a:t>Design of GVR runtime software architecture</a:t>
            </a:r>
            <a:endParaRPr lang="ja-JP" altLang="ja-JP" sz="3200" dirty="0"/>
          </a:p>
          <a:p>
            <a:pPr marL="358775" indent="-358775">
              <a:buFont typeface="Arial" pitchFamily="34" charset="0"/>
              <a:buChar char="•"/>
            </a:pPr>
            <a:r>
              <a:rPr lang="en-US" altLang="ja-JP" sz="3200" dirty="0"/>
              <a:t>Initial research prototype of GVR, with multi-version array and application-managed error </a:t>
            </a:r>
            <a:r>
              <a:rPr lang="en-US" altLang="ja-JP" sz="3200" dirty="0" smtClean="0"/>
              <a:t>handling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ja-JP" sz="3200" dirty="0" smtClean="0"/>
              <a:t>Functionality and performance explorations of user/kernel/hardware-based dirty bit tracking within the Local Reliable Data Store</a:t>
            </a:r>
            <a:endParaRPr lang="ja-JP" altLang="ja-JP" sz="3200" dirty="0"/>
          </a:p>
          <a:p>
            <a:pPr marL="358775" indent="-358775">
              <a:buFont typeface="Arial" pitchFamily="34" charset="0"/>
              <a:buChar char="•"/>
            </a:pPr>
            <a:r>
              <a:rPr lang="en-US" altLang="ja-JP" sz="3200" dirty="0"/>
              <a:t>GVR-enabled two </a:t>
            </a:r>
            <a:r>
              <a:rPr lang="en-US" altLang="ja-JP" sz="3200" dirty="0" err="1"/>
              <a:t>Mantevo</a:t>
            </a:r>
            <a:r>
              <a:rPr lang="en-US" altLang="ja-JP" sz="3200" dirty="0"/>
              <a:t> mini-apps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ja-JP" sz="3200" dirty="0"/>
              <a:t>Modeling of multi-version checkpoint scheme that shows multi-version checkpoints critical for latent (“silent”) </a:t>
            </a:r>
            <a:r>
              <a:rPr lang="en-US" altLang="ja-JP" sz="3200" dirty="0" smtClean="0"/>
              <a:t>errors</a:t>
            </a:r>
          </a:p>
          <a:p>
            <a:pPr marL="719138" lvl="2" indent="-393700">
              <a:buFont typeface="Arial" pitchFamily="34" charset="0"/>
              <a:buChar char="•"/>
            </a:pPr>
            <a:r>
              <a:rPr lang="en-US" altLang="ja-JP" sz="3200" dirty="0" smtClean="0"/>
              <a:t>Please come and see our “</a:t>
            </a:r>
            <a:r>
              <a:rPr lang="en-US" altLang="ja-JP" sz="3200" b="1" dirty="0" smtClean="0"/>
              <a:t>When is multi-version </a:t>
            </a:r>
            <a:r>
              <a:rPr lang="en-US" altLang="ja-JP" sz="3200" b="1" dirty="0" err="1" smtClean="0"/>
              <a:t>checkpointing</a:t>
            </a:r>
            <a:r>
              <a:rPr lang="en-US" altLang="ja-JP" sz="3200" b="1" dirty="0" smtClean="0"/>
              <a:t> needed?</a:t>
            </a:r>
            <a:r>
              <a:rPr lang="en-US" altLang="ja-JP" sz="3200" dirty="0" smtClean="0"/>
              <a:t>” poster in Poster Session 2 for details.</a:t>
            </a:r>
            <a:endParaRPr lang="en-US" altLang="ja-JP" sz="3200" dirty="0"/>
          </a:p>
        </p:txBody>
      </p:sp>
      <p:sp>
        <p:nvSpPr>
          <p:cNvPr id="549" name="正方形/長方形 548"/>
          <p:cNvSpPr/>
          <p:nvPr/>
        </p:nvSpPr>
        <p:spPr>
          <a:xfrm>
            <a:off x="17178706" y="20941405"/>
            <a:ext cx="14156097" cy="5618132"/>
          </a:xfrm>
          <a:prstGeom prst="rect">
            <a:avLst/>
          </a:prstGeom>
          <a:noFill/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7" tIns="64003" rIns="128007" bIns="64003" rtlCol="0" anchor="ctr"/>
          <a:lstStyle/>
          <a:p>
            <a:pPr algn="ctr"/>
            <a:endParaRPr kumimoji="1" lang="ja-JP" altLang="en-US"/>
          </a:p>
        </p:txBody>
      </p:sp>
      <p:sp>
        <p:nvSpPr>
          <p:cNvPr id="334" name="正方形/長方形 333"/>
          <p:cNvSpPr/>
          <p:nvPr/>
        </p:nvSpPr>
        <p:spPr>
          <a:xfrm>
            <a:off x="17178706" y="36583687"/>
            <a:ext cx="14156097" cy="900000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7" tIns="64003" rIns="128007" bIns="64003" rtlCol="0" anchor="ctr"/>
          <a:lstStyle/>
          <a:p>
            <a:pPr algn="ctr"/>
            <a:r>
              <a:rPr lang="en-US" altLang="ja-JP" sz="4800" dirty="0"/>
              <a:t>Future Efforts</a:t>
            </a:r>
            <a:endParaRPr lang="ja-JP" altLang="en-US" sz="4800" dirty="0"/>
          </a:p>
        </p:txBody>
      </p:sp>
      <p:sp>
        <p:nvSpPr>
          <p:cNvPr id="340" name="テキスト ボックス 339"/>
          <p:cNvSpPr txBox="1"/>
          <p:nvPr/>
        </p:nvSpPr>
        <p:spPr>
          <a:xfrm>
            <a:off x="17333241" y="37737670"/>
            <a:ext cx="14033202" cy="2591469"/>
          </a:xfrm>
          <a:prstGeom prst="rect">
            <a:avLst/>
          </a:prstGeom>
          <a:noFill/>
        </p:spPr>
        <p:txBody>
          <a:bodyPr wrap="square" lIns="128007" tIns="64003" rIns="128007" bIns="64003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en-US" altLang="ja-JP" sz="3200" dirty="0"/>
              <a:t>Fully-capable, robust implementation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ja-JP" sz="3200" dirty="0"/>
              <a:t>Efficient implementation of redundant, distributed global-view data structure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ja-JP" sz="3200" dirty="0"/>
              <a:t>Efficient multi-version snapshot (e.g. compression)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ja-JP" sz="3200" dirty="0"/>
              <a:t>Experiments with co-design applications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ja-JP" sz="3200" dirty="0"/>
              <a:t>Collaboration with OS/runtime community for cross-layer error handling</a:t>
            </a:r>
          </a:p>
        </p:txBody>
      </p:sp>
      <p:sp>
        <p:nvSpPr>
          <p:cNvPr id="347" name="正方形/長方形 346"/>
          <p:cNvSpPr/>
          <p:nvPr/>
        </p:nvSpPr>
        <p:spPr>
          <a:xfrm>
            <a:off x="17178706" y="37737669"/>
            <a:ext cx="14156097" cy="2645895"/>
          </a:xfrm>
          <a:prstGeom prst="rect">
            <a:avLst/>
          </a:prstGeom>
          <a:noFill/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7" tIns="64003" rIns="128007" bIns="64003"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1995154" y="3306860"/>
            <a:ext cx="22634278" cy="1791249"/>
          </a:xfrm>
          <a:prstGeom prst="rect">
            <a:avLst/>
          </a:prstGeom>
          <a:noFill/>
        </p:spPr>
        <p:txBody>
          <a:bodyPr wrap="square" lIns="128007" tIns="64003" rIns="128007" bIns="64003" rtlCol="0">
            <a:spAutoFit/>
          </a:bodyPr>
          <a:lstStyle/>
          <a:p>
            <a:r>
              <a:rPr lang="en-US" altLang="ja-JP" sz="3600" dirty="0">
                <a:latin typeface="Times New Roman" pitchFamily="18" charset="0"/>
                <a:cs typeface="Times New Roman" pitchFamily="18" charset="0"/>
              </a:rPr>
              <a:t>Zachary </a:t>
            </a:r>
            <a:r>
              <a:rPr lang="en-US" altLang="ja-JP" sz="3600" dirty="0" smtClean="0">
                <a:latin typeface="Times New Roman" pitchFamily="18" charset="0"/>
                <a:cs typeface="Times New Roman" pitchFamily="18" charset="0"/>
              </a:rPr>
              <a:t>Rubenstein, </a:t>
            </a:r>
            <a:r>
              <a:rPr lang="en-US" altLang="ja-JP" sz="3600" dirty="0">
                <a:latin typeface="Times New Roman" pitchFamily="18" charset="0"/>
                <a:cs typeface="Times New Roman" pitchFamily="18" charset="0"/>
              </a:rPr>
              <a:t>Hajime Fujita, </a:t>
            </a:r>
            <a:r>
              <a:rPr lang="en-US" altLang="ja-JP" sz="3600" dirty="0" err="1">
                <a:latin typeface="Times New Roman" pitchFamily="18" charset="0"/>
                <a:cs typeface="Times New Roman" pitchFamily="18" charset="0"/>
              </a:rPr>
              <a:t>Guoming</a:t>
            </a:r>
            <a:r>
              <a:rPr lang="en-US" altLang="ja-JP" sz="3600" dirty="0">
                <a:latin typeface="Times New Roman" pitchFamily="18" charset="0"/>
                <a:cs typeface="Times New Roman" pitchFamily="18" charset="0"/>
              </a:rPr>
              <a:t> Lu</a:t>
            </a:r>
            <a:r>
              <a:rPr lang="en-US" altLang="ja-JP" sz="3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ja-JP" alt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3600" dirty="0" err="1">
                <a:latin typeface="Times New Roman" pitchFamily="18" charset="0"/>
                <a:cs typeface="Times New Roman" pitchFamily="18" charset="0"/>
              </a:rPr>
              <a:t>Aiman</a:t>
            </a:r>
            <a:r>
              <a:rPr lang="en-US" altLang="ja-JP" sz="3600" dirty="0">
                <a:latin typeface="Times New Roman" pitchFamily="18" charset="0"/>
                <a:cs typeface="Times New Roman" pitchFamily="18" charset="0"/>
              </a:rPr>
              <a:t> Fang, </a:t>
            </a:r>
            <a:r>
              <a:rPr lang="en-US" altLang="ja-JP" sz="3600" dirty="0" err="1" smtClean="0">
                <a:latin typeface="Times New Roman" pitchFamily="18" charset="0"/>
                <a:cs typeface="Times New Roman" pitchFamily="18" charset="0"/>
              </a:rPr>
              <a:t>Ziming</a:t>
            </a:r>
            <a:r>
              <a:rPr lang="en-US" altLang="ja-JP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3600" dirty="0" err="1">
                <a:latin typeface="Times New Roman" pitchFamily="18" charset="0"/>
                <a:cs typeface="Times New Roman" pitchFamily="18" charset="0"/>
              </a:rPr>
              <a:t>Zheng</a:t>
            </a:r>
            <a:r>
              <a:rPr lang="en-US" altLang="ja-JP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3600" dirty="0" smtClean="0">
                <a:latin typeface="Times New Roman" pitchFamily="18" charset="0"/>
                <a:cs typeface="Times New Roman" pitchFamily="18" charset="0"/>
              </a:rPr>
              <a:t>Andrew </a:t>
            </a:r>
            <a:r>
              <a:rPr lang="en-US" altLang="ja-JP" sz="3600" dirty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altLang="ja-JP" sz="3600" dirty="0" err="1" smtClean="0">
                <a:latin typeface="Times New Roman" pitchFamily="18" charset="0"/>
                <a:cs typeface="Times New Roman" pitchFamily="18" charset="0"/>
              </a:rPr>
              <a:t>Chien</a:t>
            </a:r>
            <a:r>
              <a:rPr lang="en-US" altLang="ja-JP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3600" i="1" dirty="0" smtClean="0">
                <a:latin typeface="Times New Roman" pitchFamily="18" charset="0"/>
                <a:cs typeface="Times New Roman" pitchFamily="18" charset="0"/>
              </a:rPr>
              <a:t>University </a:t>
            </a:r>
            <a:r>
              <a:rPr lang="en-US" altLang="ja-JP" sz="3600" i="1" dirty="0">
                <a:latin typeface="Times New Roman" pitchFamily="18" charset="0"/>
                <a:cs typeface="Times New Roman" pitchFamily="18" charset="0"/>
              </a:rPr>
              <a:t>of Chicago</a:t>
            </a:r>
            <a:r>
              <a:rPr lang="en-US" altLang="ja-JP" sz="3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ja-JP" sz="3600" dirty="0" err="1">
                <a:latin typeface="Times New Roman" pitchFamily="18" charset="0"/>
                <a:cs typeface="Times New Roman" pitchFamily="18" charset="0"/>
              </a:rPr>
              <a:t>Pavan</a:t>
            </a:r>
            <a:r>
              <a:rPr lang="en-US" altLang="ja-JP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3600" dirty="0" err="1" smtClean="0">
                <a:latin typeface="Times New Roman" pitchFamily="18" charset="0"/>
                <a:cs typeface="Times New Roman" pitchFamily="18" charset="0"/>
              </a:rPr>
              <a:t>Balaji</a:t>
            </a:r>
            <a:r>
              <a:rPr lang="en-US" altLang="ja-JP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3600" dirty="0" err="1">
                <a:latin typeface="Times New Roman" pitchFamily="18" charset="0"/>
                <a:cs typeface="Times New Roman" pitchFamily="18" charset="0"/>
              </a:rPr>
              <a:t>Kamil</a:t>
            </a:r>
            <a:r>
              <a:rPr lang="en-US" altLang="ja-JP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3600" dirty="0" err="1">
                <a:latin typeface="Times New Roman" pitchFamily="18" charset="0"/>
                <a:cs typeface="Times New Roman" pitchFamily="18" charset="0"/>
              </a:rPr>
              <a:t>Iskra</a:t>
            </a:r>
            <a:r>
              <a:rPr lang="en-US" altLang="ja-JP" sz="3600" dirty="0">
                <a:latin typeface="Times New Roman" pitchFamily="18" charset="0"/>
                <a:cs typeface="Times New Roman" pitchFamily="18" charset="0"/>
              </a:rPr>
              <a:t>, Pete Beckman, James </a:t>
            </a:r>
            <a:r>
              <a:rPr lang="en-US" altLang="ja-JP" sz="3600" dirty="0" err="1">
                <a:latin typeface="Times New Roman" pitchFamily="18" charset="0"/>
                <a:cs typeface="Times New Roman" pitchFamily="18" charset="0"/>
              </a:rPr>
              <a:t>Dinan</a:t>
            </a:r>
            <a:r>
              <a:rPr lang="en-US" altLang="ja-JP" sz="3600" dirty="0">
                <a:latin typeface="Times New Roman" pitchFamily="18" charset="0"/>
                <a:cs typeface="Times New Roman" pitchFamily="18" charset="0"/>
              </a:rPr>
              <a:t>, Jeff Hammond, </a:t>
            </a:r>
            <a:r>
              <a:rPr lang="en-US" altLang="ja-JP" sz="3600" i="1" dirty="0" smtClean="0">
                <a:latin typeface="Times New Roman" pitchFamily="18" charset="0"/>
                <a:cs typeface="Times New Roman" pitchFamily="18" charset="0"/>
              </a:rPr>
              <a:t>Argonne National Laboratory</a:t>
            </a:r>
            <a:r>
              <a:rPr lang="en-US" altLang="ja-JP" sz="36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ja-JP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3600" dirty="0">
                <a:latin typeface="Times New Roman" pitchFamily="18" charset="0"/>
                <a:cs typeface="Times New Roman" pitchFamily="18" charset="0"/>
              </a:rPr>
              <a:t>Robert Schreiber, </a:t>
            </a:r>
            <a:r>
              <a:rPr lang="en-US" altLang="ja-JP" sz="3600" i="1" dirty="0">
                <a:latin typeface="Times New Roman" pitchFamily="18" charset="0"/>
                <a:cs typeface="Times New Roman" pitchFamily="18" charset="0"/>
              </a:rPr>
              <a:t>Hewlett-­Packard </a:t>
            </a:r>
            <a:r>
              <a:rPr lang="en-US" altLang="ja-JP" sz="3600" i="1" dirty="0" smtClean="0">
                <a:latin typeface="Times New Roman" pitchFamily="18" charset="0"/>
                <a:cs typeface="Times New Roman" pitchFamily="18" charset="0"/>
              </a:rPr>
              <a:t>Labs</a:t>
            </a:r>
          </a:p>
        </p:txBody>
      </p:sp>
      <p:pic>
        <p:nvPicPr>
          <p:cNvPr id="1027" name="Picture 3" descr="Z:\download\UChicago_RGB_MARO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9432" y="2191802"/>
            <a:ext cx="4792795" cy="169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:\download\500px-HP_logo_2012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6243" y="3037589"/>
            <a:ext cx="1437247" cy="14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Z:\download\DOE_SC_Horizontal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7243" y="41061330"/>
            <a:ext cx="5224462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Z:\download\anl_logo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166" y="3647357"/>
            <a:ext cx="3658595" cy="137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6" name="テキスト ボックス 645"/>
          <p:cNvSpPr txBox="1"/>
          <p:nvPr/>
        </p:nvSpPr>
        <p:spPr>
          <a:xfrm>
            <a:off x="1664575" y="2470639"/>
            <a:ext cx="29701868" cy="683254"/>
          </a:xfrm>
          <a:prstGeom prst="rect">
            <a:avLst/>
          </a:prstGeom>
          <a:noFill/>
        </p:spPr>
        <p:txBody>
          <a:bodyPr wrap="square" lIns="128007" tIns="64003" rIns="128007" bIns="64003" rtlCol="0">
            <a:spAutoFit/>
          </a:bodyPr>
          <a:lstStyle/>
          <a:p>
            <a:pPr algn="ctr"/>
            <a:r>
              <a:rPr lang="en-US" altLang="ja-JP" sz="3600" dirty="0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http://gvr.cs.uchicago.edu/</a:t>
            </a:r>
            <a:endParaRPr lang="ja-JP" altLang="en-US" sz="3600" dirty="0">
              <a:latin typeface="Arial" pitchFamily="34" charset="0"/>
              <a:ea typeface="Arial Unicode MS" pitchFamily="50" charset="-128"/>
              <a:cs typeface="Arial" pitchFamily="34" charset="0"/>
            </a:endParaRPr>
          </a:p>
        </p:txBody>
      </p:sp>
      <p:sp>
        <p:nvSpPr>
          <p:cNvPr id="647" name="正方形/長方形 646"/>
          <p:cNvSpPr/>
          <p:nvPr/>
        </p:nvSpPr>
        <p:spPr>
          <a:xfrm>
            <a:off x="17178706" y="11868396"/>
            <a:ext cx="14156097" cy="900000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7" tIns="64003" rIns="128007" bIns="64003" rtlCol="0" anchor="ctr"/>
          <a:lstStyle/>
          <a:p>
            <a:pPr algn="ctr"/>
            <a:r>
              <a:rPr lang="en-US" altLang="ja-JP" sz="4800" dirty="0" smtClean="0"/>
              <a:t>Example</a:t>
            </a:r>
            <a:endParaRPr lang="ja-JP" altLang="en-US" sz="4800" dirty="0"/>
          </a:p>
        </p:txBody>
      </p:sp>
      <p:sp>
        <p:nvSpPr>
          <p:cNvPr id="649" name="正方形/長方形 648"/>
          <p:cNvSpPr/>
          <p:nvPr/>
        </p:nvSpPr>
        <p:spPr>
          <a:xfrm>
            <a:off x="17178706" y="12948516"/>
            <a:ext cx="14156097" cy="6696744"/>
          </a:xfrm>
          <a:prstGeom prst="rect">
            <a:avLst/>
          </a:prstGeom>
          <a:noFill/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7" tIns="64003" rIns="128007" bIns="64003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396891" y="13951394"/>
            <a:ext cx="13644814" cy="569386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ja-JP" sz="2600" dirty="0" smtClean="0">
                <a:solidFill>
                  <a:schemeClr val="tx2">
                    <a:lumMod val="75000"/>
                  </a:schemeClr>
                </a:solidFill>
              </a:rPr>
              <a:t>// Array creation and initialization</a:t>
            </a:r>
          </a:p>
          <a:p>
            <a:r>
              <a:rPr lang="en-US" altLang="ja-JP" sz="2600" dirty="0" err="1" smtClean="0">
                <a:solidFill>
                  <a:srgbClr val="800000"/>
                </a:solidFill>
              </a:rPr>
              <a:t>GDS_alloc</a:t>
            </a:r>
            <a:r>
              <a:rPr lang="en-US" altLang="ja-JP" sz="2600" dirty="0" smtClean="0"/>
              <a:t>(GDS_PRIORITY_HIGH</a:t>
            </a:r>
            <a:r>
              <a:rPr lang="en-US" altLang="ja-JP" sz="2600" dirty="0"/>
              <a:t>, &amp;</a:t>
            </a:r>
            <a:r>
              <a:rPr lang="en-US" altLang="ja-JP" sz="2600" dirty="0" err="1"/>
              <a:t>gds</a:t>
            </a:r>
            <a:r>
              <a:rPr lang="en-US" altLang="ja-JP" sz="2600" dirty="0" smtClean="0"/>
              <a:t>);</a:t>
            </a:r>
          </a:p>
          <a:p>
            <a:r>
              <a:rPr lang="en-US" altLang="ja-JP" sz="2600" dirty="0" err="1" smtClean="0">
                <a:solidFill>
                  <a:srgbClr val="800000"/>
                </a:solidFill>
              </a:rPr>
              <a:t>GDS_register_global_error_handler</a:t>
            </a:r>
            <a:r>
              <a:rPr lang="en-US" altLang="ja-JP" sz="2600" dirty="0" smtClean="0"/>
              <a:t>(</a:t>
            </a:r>
            <a:r>
              <a:rPr lang="en-US" altLang="ja-JP" sz="2600" dirty="0" err="1" smtClean="0"/>
              <a:t>gds</a:t>
            </a:r>
            <a:r>
              <a:rPr lang="en-US" altLang="ja-JP" sz="2600" dirty="0" smtClean="0"/>
              <a:t>,</a:t>
            </a:r>
          </a:p>
          <a:p>
            <a:r>
              <a:rPr lang="en-US" altLang="ja-JP" sz="2600" dirty="0" smtClean="0"/>
              <a:t>                                                           </a:t>
            </a:r>
            <a:r>
              <a:rPr lang="en-US" altLang="ja-JP" sz="2600" dirty="0" err="1" smtClean="0"/>
              <a:t>errorhandler</a:t>
            </a:r>
            <a:r>
              <a:rPr lang="en-US" altLang="ja-JP" sz="2600" dirty="0" smtClean="0"/>
              <a:t>);</a:t>
            </a:r>
          </a:p>
          <a:p>
            <a:r>
              <a:rPr lang="en-US" altLang="ja-JP" sz="26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altLang="ja-JP" sz="2600" dirty="0" err="1" smtClean="0">
                <a:solidFill>
                  <a:schemeClr val="tx2">
                    <a:lumMod val="75000"/>
                  </a:schemeClr>
                </a:solidFill>
              </a:rPr>
              <a:t>full_check</a:t>
            </a:r>
            <a:r>
              <a:rPr lang="en-US" altLang="ja-JP" sz="2600" dirty="0" smtClean="0">
                <a:solidFill>
                  <a:schemeClr val="tx2">
                    <a:lumMod val="75000"/>
                  </a:schemeClr>
                </a:solidFill>
              </a:rPr>
              <a:t> is a comprehensive and expensive</a:t>
            </a:r>
          </a:p>
          <a:p>
            <a:r>
              <a:rPr lang="en-US" altLang="ja-JP" sz="26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altLang="ja-JP" sz="2600" dirty="0" smtClean="0">
                <a:solidFill>
                  <a:schemeClr val="tx2">
                    <a:lumMod val="75000"/>
                  </a:schemeClr>
                </a:solidFill>
              </a:rPr>
              <a:t>check provided by a </a:t>
            </a:r>
            <a:r>
              <a:rPr lang="en-US" altLang="ja-JP" sz="2600" dirty="0" smtClean="0">
                <a:solidFill>
                  <a:schemeClr val="tx2">
                    <a:lumMod val="75000"/>
                  </a:schemeClr>
                </a:solidFill>
              </a:rPr>
              <a:t>user</a:t>
            </a:r>
            <a:endParaRPr lang="en-US" altLang="ja-JP" sz="2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ja-JP" sz="2600" dirty="0" err="1" smtClean="0">
                <a:solidFill>
                  <a:srgbClr val="800000"/>
                </a:solidFill>
              </a:rPr>
              <a:t>GDS_register_global_error_check</a:t>
            </a:r>
            <a:r>
              <a:rPr lang="en-US" altLang="ja-JP" sz="2600" dirty="0" smtClean="0"/>
              <a:t>(</a:t>
            </a:r>
            <a:r>
              <a:rPr lang="en-US" altLang="ja-JP" sz="2600" dirty="0" err="1" smtClean="0"/>
              <a:t>gds</a:t>
            </a:r>
            <a:r>
              <a:rPr lang="en-US" altLang="ja-JP" sz="2600" dirty="0" smtClean="0"/>
              <a:t>,</a:t>
            </a:r>
          </a:p>
          <a:p>
            <a:r>
              <a:rPr lang="en-US" altLang="ja-JP" sz="2600" dirty="0"/>
              <a:t> </a:t>
            </a:r>
            <a:r>
              <a:rPr lang="en-US" altLang="ja-JP" sz="2600" dirty="0" smtClean="0"/>
              <a:t>                                                       </a:t>
            </a:r>
            <a:r>
              <a:rPr lang="en-US" altLang="ja-JP" sz="2600" dirty="0" err="1" smtClean="0"/>
              <a:t>full_check</a:t>
            </a:r>
            <a:r>
              <a:rPr lang="en-US" altLang="ja-JP" sz="2600" dirty="0" smtClean="0"/>
              <a:t>);</a:t>
            </a:r>
          </a:p>
          <a:p>
            <a:endParaRPr kumimoji="1" lang="en-US" altLang="ja-JP" sz="2600" dirty="0" smtClean="0"/>
          </a:p>
          <a:p>
            <a:r>
              <a:rPr lang="en-US" altLang="ja-JP" sz="2600" dirty="0" smtClean="0"/>
              <a:t>void </a:t>
            </a:r>
            <a:r>
              <a:rPr lang="en-US" altLang="ja-JP" sz="2600" dirty="0" err="1" smtClean="0"/>
              <a:t>mainloop</a:t>
            </a:r>
            <a:r>
              <a:rPr lang="en-US" altLang="ja-JP" sz="2600" dirty="0" smtClean="0"/>
              <a:t>() {</a:t>
            </a:r>
          </a:p>
          <a:p>
            <a:r>
              <a:rPr lang="en-US" altLang="ja-JP" sz="2600" dirty="0"/>
              <a:t> </a:t>
            </a:r>
            <a:r>
              <a:rPr lang="en-US" altLang="ja-JP" sz="2600" dirty="0" smtClean="0"/>
              <a:t> </a:t>
            </a:r>
            <a:r>
              <a:rPr lang="en-US" altLang="ja-JP" sz="2600" dirty="0" err="1" smtClean="0"/>
              <a:t>do_computation_and_communication</a:t>
            </a:r>
            <a:r>
              <a:rPr lang="en-US" altLang="ja-JP" sz="2600" dirty="0" smtClean="0"/>
              <a:t>(atoms);</a:t>
            </a:r>
          </a:p>
          <a:p>
            <a:r>
              <a:rPr lang="en-US" altLang="ja-JP" sz="2600" dirty="0" smtClean="0"/>
              <a:t>  </a:t>
            </a:r>
            <a:r>
              <a:rPr lang="en-US" altLang="ja-JP" sz="2600" dirty="0" smtClean="0">
                <a:solidFill>
                  <a:schemeClr val="tx2">
                    <a:lumMod val="75000"/>
                  </a:schemeClr>
                </a:solidFill>
              </a:rPr>
              <a:t>// lightweight error checking</a:t>
            </a:r>
          </a:p>
          <a:p>
            <a:r>
              <a:rPr lang="en-US" altLang="ja-JP" sz="2600" dirty="0" smtClean="0"/>
              <a:t>  if (</a:t>
            </a:r>
            <a:r>
              <a:rPr lang="en-US" altLang="ja-JP" sz="2600" dirty="0" err="1" smtClean="0"/>
              <a:t>atoms_out_of_box</a:t>
            </a:r>
            <a:r>
              <a:rPr lang="en-US" altLang="ja-JP" sz="2600" dirty="0" smtClean="0"/>
              <a:t>(atoms)) {</a:t>
            </a:r>
          </a:p>
          <a:p>
            <a:r>
              <a:rPr lang="en-US" altLang="ja-JP" sz="2600" dirty="0"/>
              <a:t> </a:t>
            </a:r>
            <a:r>
              <a:rPr lang="en-US" altLang="ja-JP" sz="2600" dirty="0" smtClean="0"/>
              <a:t>   </a:t>
            </a:r>
            <a:r>
              <a:rPr lang="en-US" altLang="ja-JP" sz="2600" dirty="0" smtClean="0">
                <a:solidFill>
                  <a:schemeClr val="tx2">
                    <a:lumMod val="75000"/>
                  </a:schemeClr>
                </a:solidFill>
              </a:rPr>
              <a:t>// switch to error handling mode</a:t>
            </a:r>
          </a:p>
          <a:p>
            <a:r>
              <a:rPr lang="en-US" altLang="ja-JP" sz="2600" dirty="0"/>
              <a:t> </a:t>
            </a:r>
            <a:r>
              <a:rPr lang="en-US" altLang="ja-JP" sz="2600" dirty="0" smtClean="0"/>
              <a:t>    </a:t>
            </a:r>
            <a:r>
              <a:rPr lang="en-US" altLang="ja-JP" sz="2600" dirty="0" err="1" smtClean="0">
                <a:solidFill>
                  <a:srgbClr val="800000"/>
                </a:solidFill>
              </a:rPr>
              <a:t>GDS_raise_global_error</a:t>
            </a:r>
            <a:r>
              <a:rPr lang="en-US" altLang="ja-JP" sz="2600" dirty="0" smtClean="0"/>
              <a:t>(</a:t>
            </a:r>
            <a:r>
              <a:rPr lang="en-US" altLang="ja-JP" sz="2600" dirty="0" err="1" smtClean="0"/>
              <a:t>gds</a:t>
            </a:r>
            <a:r>
              <a:rPr lang="en-US" altLang="ja-JP" sz="2600" dirty="0" smtClean="0"/>
              <a:t>); }</a:t>
            </a:r>
          </a:p>
          <a:p>
            <a:r>
              <a:rPr lang="en-US" altLang="ja-JP" sz="2600" dirty="0"/>
              <a:t> </a:t>
            </a:r>
            <a:r>
              <a:rPr lang="en-US" altLang="ja-JP" sz="2600" dirty="0" smtClean="0"/>
              <a:t> </a:t>
            </a:r>
            <a:r>
              <a:rPr lang="en-US" altLang="ja-JP" sz="2600" dirty="0" smtClean="0">
                <a:solidFill>
                  <a:schemeClr val="tx2">
                    <a:lumMod val="75000"/>
                  </a:schemeClr>
                </a:solidFill>
              </a:rPr>
              <a:t>// preserve the important states</a:t>
            </a:r>
          </a:p>
          <a:p>
            <a:r>
              <a:rPr lang="en-US" altLang="ja-JP" sz="2600" dirty="0"/>
              <a:t> </a:t>
            </a:r>
            <a:r>
              <a:rPr lang="en-US" altLang="ja-JP" sz="2600" dirty="0" smtClean="0"/>
              <a:t> </a:t>
            </a:r>
            <a:r>
              <a:rPr lang="en-US" altLang="ja-JP" sz="2600" dirty="0" err="1" smtClean="0">
                <a:solidFill>
                  <a:srgbClr val="800000"/>
                </a:solidFill>
              </a:rPr>
              <a:t>GDS_put</a:t>
            </a:r>
            <a:r>
              <a:rPr lang="en-US" altLang="ja-JP" sz="2600" dirty="0" smtClean="0"/>
              <a:t>(atoms, </a:t>
            </a:r>
            <a:r>
              <a:rPr lang="en-US" altLang="ja-JP" sz="2600" dirty="0" err="1" smtClean="0"/>
              <a:t>gds</a:t>
            </a:r>
            <a:r>
              <a:rPr lang="en-US" altLang="ja-JP" sz="2600" dirty="0" smtClean="0"/>
              <a:t>);</a:t>
            </a:r>
          </a:p>
          <a:p>
            <a:r>
              <a:rPr lang="en-US" altLang="ja-JP" sz="2600" dirty="0"/>
              <a:t> </a:t>
            </a:r>
            <a:r>
              <a:rPr lang="en-US" altLang="ja-JP" sz="2600" dirty="0" smtClean="0"/>
              <a:t> </a:t>
            </a:r>
            <a:r>
              <a:rPr lang="en-US" altLang="ja-JP" sz="2600" dirty="0" err="1" smtClean="0">
                <a:solidFill>
                  <a:srgbClr val="800000"/>
                </a:solidFill>
              </a:rPr>
              <a:t>GDS_version_inc</a:t>
            </a:r>
            <a:r>
              <a:rPr lang="en-US" altLang="ja-JP" sz="2600" dirty="0" smtClean="0"/>
              <a:t>(</a:t>
            </a:r>
            <a:r>
              <a:rPr lang="en-US" altLang="ja-JP" sz="2600" dirty="0" err="1" smtClean="0"/>
              <a:t>gds</a:t>
            </a:r>
            <a:r>
              <a:rPr lang="en-US" altLang="ja-JP" sz="2600" dirty="0" smtClean="0"/>
              <a:t>); </a:t>
            </a:r>
            <a:r>
              <a:rPr kumimoji="1" lang="en-US" altLang="ja-JP" sz="2600" dirty="0" smtClean="0"/>
              <a:t>}</a:t>
            </a:r>
          </a:p>
          <a:p>
            <a:endParaRPr kumimoji="1" lang="en-US" altLang="ja-JP" sz="2600" dirty="0" smtClean="0"/>
          </a:p>
          <a:p>
            <a:r>
              <a:rPr lang="en-US" altLang="ja-JP" sz="2600" dirty="0" err="1" smtClean="0"/>
              <a:t>GDS_status_t</a:t>
            </a:r>
            <a:r>
              <a:rPr lang="en-US" altLang="ja-JP" sz="2600" dirty="0" smtClean="0"/>
              <a:t> </a:t>
            </a:r>
            <a:r>
              <a:rPr lang="en-US" altLang="ja-JP" sz="2600" dirty="0" err="1" smtClean="0"/>
              <a:t>errorhandler</a:t>
            </a:r>
            <a:r>
              <a:rPr lang="en-US" altLang="ja-JP" sz="2600" dirty="0" smtClean="0"/>
              <a:t>(</a:t>
            </a:r>
            <a:r>
              <a:rPr lang="en-US" altLang="ja-JP" sz="2600" dirty="0" err="1" smtClean="0"/>
              <a:t>GDS_gds_t</a:t>
            </a:r>
            <a:r>
              <a:rPr lang="en-US" altLang="ja-JP" sz="2600" dirty="0" smtClean="0"/>
              <a:t> </a:t>
            </a:r>
            <a:r>
              <a:rPr lang="en-US" altLang="ja-JP" sz="2600" dirty="0" err="1" smtClean="0"/>
              <a:t>gds</a:t>
            </a:r>
            <a:r>
              <a:rPr lang="en-US" altLang="ja-JP" sz="2600" dirty="0" smtClean="0"/>
              <a:t>)</a:t>
            </a:r>
            <a:r>
              <a:rPr lang="en-US" altLang="ja-JP" sz="2600" dirty="0"/>
              <a:t> </a:t>
            </a:r>
            <a:r>
              <a:rPr lang="en-US" altLang="ja-JP" sz="2600" dirty="0" smtClean="0"/>
              <a:t>{</a:t>
            </a:r>
          </a:p>
          <a:p>
            <a:r>
              <a:rPr lang="en-US" altLang="ja-JP" sz="2600" dirty="0"/>
              <a:t> </a:t>
            </a:r>
            <a:r>
              <a:rPr lang="en-US" altLang="ja-JP" sz="2600" dirty="0" smtClean="0"/>
              <a:t> </a:t>
            </a:r>
            <a:r>
              <a:rPr lang="en-US" altLang="ja-JP" sz="2600" dirty="0" smtClean="0">
                <a:solidFill>
                  <a:schemeClr val="tx2">
                    <a:lumMod val="75000"/>
                  </a:schemeClr>
                </a:solidFill>
              </a:rPr>
              <a:t>// find a good version in the history</a:t>
            </a:r>
          </a:p>
          <a:p>
            <a:r>
              <a:rPr lang="en-US" altLang="ja-JP" sz="2600" dirty="0"/>
              <a:t> </a:t>
            </a:r>
            <a:r>
              <a:rPr lang="en-US" altLang="ja-JP" sz="2600" dirty="0" smtClean="0"/>
              <a:t> do { </a:t>
            </a:r>
            <a:r>
              <a:rPr lang="en-US" altLang="ja-JP" sz="2600" dirty="0" err="1" smtClean="0">
                <a:solidFill>
                  <a:srgbClr val="800000"/>
                </a:solidFill>
              </a:rPr>
              <a:t>GDS_move_to_prev</a:t>
            </a:r>
            <a:r>
              <a:rPr lang="en-US" altLang="ja-JP" sz="2600" dirty="0" smtClean="0"/>
              <a:t>(</a:t>
            </a:r>
            <a:r>
              <a:rPr lang="en-US" altLang="ja-JP" sz="2600" dirty="0" err="1" smtClean="0"/>
              <a:t>gds</a:t>
            </a:r>
            <a:r>
              <a:rPr lang="en-US" altLang="ja-JP" sz="2600" dirty="0" smtClean="0"/>
              <a:t>); }</a:t>
            </a:r>
          </a:p>
          <a:p>
            <a:r>
              <a:rPr lang="en-US" altLang="ja-JP" sz="2600" dirty="0"/>
              <a:t> </a:t>
            </a:r>
            <a:r>
              <a:rPr lang="en-US" altLang="ja-JP" sz="2600" dirty="0" smtClean="0"/>
              <a:t> while (</a:t>
            </a:r>
            <a:r>
              <a:rPr lang="en-US" altLang="ja-JP" sz="2600" dirty="0" err="1" smtClean="0">
                <a:solidFill>
                  <a:srgbClr val="800000"/>
                </a:solidFill>
              </a:rPr>
              <a:t>GDS_check_global_error</a:t>
            </a:r>
            <a:r>
              <a:rPr lang="en-US" altLang="ja-JP" sz="2600" dirty="0" smtClean="0"/>
              <a:t>(</a:t>
            </a:r>
            <a:r>
              <a:rPr lang="en-US" altLang="ja-JP" sz="2600" dirty="0" err="1" smtClean="0"/>
              <a:t>gds</a:t>
            </a:r>
            <a:r>
              <a:rPr lang="en-US" altLang="ja-JP" sz="2600" dirty="0" smtClean="0"/>
              <a:t>) != OK);</a:t>
            </a:r>
          </a:p>
          <a:p>
            <a:r>
              <a:rPr lang="en-US" altLang="ja-JP" sz="2600" dirty="0"/>
              <a:t> </a:t>
            </a:r>
            <a:r>
              <a:rPr lang="en-US" altLang="ja-JP" sz="2600" dirty="0" smtClean="0"/>
              <a:t> </a:t>
            </a:r>
            <a:r>
              <a:rPr lang="en-US" altLang="ja-JP" sz="2600" dirty="0" smtClean="0">
                <a:solidFill>
                  <a:schemeClr val="tx2">
                    <a:lumMod val="75000"/>
                  </a:schemeClr>
                </a:solidFill>
              </a:rPr>
              <a:t>// restore the states of atoms and resume</a:t>
            </a:r>
          </a:p>
          <a:p>
            <a:r>
              <a:rPr lang="en-US" altLang="ja-JP" sz="2600" dirty="0"/>
              <a:t> </a:t>
            </a:r>
            <a:r>
              <a:rPr lang="en-US" altLang="ja-JP" sz="2600" dirty="0" smtClean="0"/>
              <a:t> </a:t>
            </a:r>
            <a:r>
              <a:rPr lang="en-US" altLang="ja-JP" sz="2600" dirty="0" err="1" smtClean="0">
                <a:solidFill>
                  <a:srgbClr val="800000"/>
                </a:solidFill>
              </a:rPr>
              <a:t>GDS_get</a:t>
            </a:r>
            <a:r>
              <a:rPr lang="en-US" altLang="ja-JP" sz="2600" dirty="0" smtClean="0"/>
              <a:t>(atoms, </a:t>
            </a:r>
            <a:r>
              <a:rPr lang="en-US" altLang="ja-JP" sz="2600" dirty="0" err="1" smtClean="0"/>
              <a:t>gds</a:t>
            </a:r>
            <a:r>
              <a:rPr lang="en-US" altLang="ja-JP" sz="2600" dirty="0" smtClean="0"/>
              <a:t>);</a:t>
            </a:r>
          </a:p>
          <a:p>
            <a:r>
              <a:rPr lang="en-US" altLang="ja-JP" sz="2600" dirty="0"/>
              <a:t> </a:t>
            </a:r>
            <a:r>
              <a:rPr lang="en-US" altLang="ja-JP" sz="2600" dirty="0" smtClean="0"/>
              <a:t> </a:t>
            </a:r>
            <a:r>
              <a:rPr lang="en-US" altLang="ja-JP" sz="2600" dirty="0" err="1" smtClean="0">
                <a:solidFill>
                  <a:srgbClr val="800000"/>
                </a:solidFill>
              </a:rPr>
              <a:t>GDS_resume</a:t>
            </a:r>
            <a:r>
              <a:rPr lang="en-US" altLang="ja-JP" sz="2600" dirty="0" smtClean="0"/>
              <a:t>(</a:t>
            </a:r>
            <a:r>
              <a:rPr lang="en-US" altLang="ja-JP" sz="2600" dirty="0" err="1" smtClean="0"/>
              <a:t>gds</a:t>
            </a:r>
            <a:r>
              <a:rPr lang="en-US" altLang="ja-JP" sz="2600" dirty="0" smtClean="0"/>
              <a:t>); return OK;</a:t>
            </a:r>
          </a:p>
          <a:p>
            <a:r>
              <a:rPr lang="en-US" altLang="ja-JP" sz="2600" dirty="0" smtClean="0"/>
              <a:t>}</a:t>
            </a:r>
          </a:p>
        </p:txBody>
      </p:sp>
      <p:sp>
        <p:nvSpPr>
          <p:cNvPr id="650" name="正方形/長方形 649"/>
          <p:cNvSpPr/>
          <p:nvPr/>
        </p:nvSpPr>
        <p:spPr>
          <a:xfrm>
            <a:off x="17178706" y="6035748"/>
            <a:ext cx="14156097" cy="5699457"/>
          </a:xfrm>
          <a:prstGeom prst="rect">
            <a:avLst/>
          </a:prstGeom>
          <a:noFill/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7" tIns="64003" rIns="128007" bIns="64003" rtlCol="0" anchor="ctr"/>
          <a:lstStyle/>
          <a:p>
            <a:pPr algn="ctr"/>
            <a:endParaRPr kumimoji="1" lang="ja-JP" altLang="en-US"/>
          </a:p>
        </p:txBody>
      </p:sp>
      <p:sp>
        <p:nvSpPr>
          <p:cNvPr id="651" name="テキスト ボックス 650"/>
          <p:cNvSpPr txBox="1"/>
          <p:nvPr/>
        </p:nvSpPr>
        <p:spPr>
          <a:xfrm>
            <a:off x="17262179" y="6107756"/>
            <a:ext cx="14032256" cy="1606584"/>
          </a:xfrm>
          <a:prstGeom prst="rect">
            <a:avLst/>
          </a:prstGeom>
          <a:noFill/>
        </p:spPr>
        <p:txBody>
          <a:bodyPr wrap="square" lIns="128007" tIns="64003" rIns="128007" bIns="64003" rtlCol="0">
            <a:spAutoFit/>
          </a:bodyPr>
          <a:lstStyle/>
          <a:p>
            <a:r>
              <a:rPr lang="en-US" altLang="ja-JP" sz="3200" b="1" dirty="0"/>
              <a:t>Cross-layer Partnership</a:t>
            </a:r>
            <a:r>
              <a:rPr lang="en-US" altLang="ja-JP" sz="3200" dirty="0"/>
              <a:t> (App, Runtime, OS, Architecture)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ja-JP" sz="3200" dirty="0"/>
              <a:t>Rich error checking and recovery, including application-managed ones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ja-JP" sz="3200" dirty="0"/>
              <a:t>Efficient error handling implementation at each layer</a:t>
            </a:r>
            <a:endParaRPr lang="ja-JP" altLang="en-US" sz="3200" dirty="0"/>
          </a:p>
        </p:txBody>
      </p:sp>
      <p:grpSp>
        <p:nvGrpSpPr>
          <p:cNvPr id="652" name="グループ化 651"/>
          <p:cNvGrpSpPr/>
          <p:nvPr/>
        </p:nvGrpSpPr>
        <p:grpSpPr>
          <a:xfrm>
            <a:off x="17724877" y="7259884"/>
            <a:ext cx="13283554" cy="4327519"/>
            <a:chOff x="12548699" y="15164643"/>
            <a:chExt cx="7295522" cy="2673667"/>
          </a:xfrm>
        </p:grpSpPr>
        <p:grpSp>
          <p:nvGrpSpPr>
            <p:cNvPr id="653" name="Group 7"/>
            <p:cNvGrpSpPr/>
            <p:nvPr/>
          </p:nvGrpSpPr>
          <p:grpSpPr>
            <a:xfrm>
              <a:off x="14699982" y="15797431"/>
              <a:ext cx="2593525" cy="1214523"/>
              <a:chOff x="6453255" y="1956907"/>
              <a:chExt cx="3412584" cy="1598058"/>
            </a:xfrm>
          </p:grpSpPr>
          <p:grpSp>
            <p:nvGrpSpPr>
              <p:cNvPr id="704" name="Group 61"/>
              <p:cNvGrpSpPr>
                <a:grpSpLocks noChangeAspect="1"/>
              </p:cNvGrpSpPr>
              <p:nvPr/>
            </p:nvGrpSpPr>
            <p:grpSpPr>
              <a:xfrm>
                <a:off x="6544840" y="2045674"/>
                <a:ext cx="3071639" cy="1408074"/>
                <a:chOff x="1210168" y="4605294"/>
                <a:chExt cx="4095512" cy="1877435"/>
              </a:xfrm>
            </p:grpSpPr>
            <p:grpSp>
              <p:nvGrpSpPr>
                <p:cNvPr id="706" name="Group 63"/>
                <p:cNvGrpSpPr>
                  <a:grpSpLocks noChangeAspect="1"/>
                </p:cNvGrpSpPr>
                <p:nvPr/>
              </p:nvGrpSpPr>
              <p:grpSpPr>
                <a:xfrm>
                  <a:off x="1371305" y="4620483"/>
                  <a:ext cx="312162" cy="389963"/>
                  <a:chOff x="2429026" y="4549883"/>
                  <a:chExt cx="379127" cy="664261"/>
                </a:xfrm>
              </p:grpSpPr>
              <p:sp>
                <p:nvSpPr>
                  <p:cNvPr id="714" name="Circular Arrow 71"/>
                  <p:cNvSpPr/>
                  <p:nvPr/>
                </p:nvSpPr>
                <p:spPr>
                  <a:xfrm>
                    <a:off x="2429028" y="4549883"/>
                    <a:ext cx="379125" cy="587694"/>
                  </a:xfrm>
                  <a:prstGeom prst="circular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5" name="Circular Arrow 72"/>
                  <p:cNvSpPr/>
                  <p:nvPr/>
                </p:nvSpPr>
                <p:spPr>
                  <a:xfrm flipH="1" flipV="1">
                    <a:off x="2429026" y="4626450"/>
                    <a:ext cx="379123" cy="587694"/>
                  </a:xfrm>
                  <a:prstGeom prst="circular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8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07" name="TextBox 64"/>
                <p:cNvSpPr txBox="1"/>
                <p:nvPr/>
              </p:nvSpPr>
              <p:spPr>
                <a:xfrm>
                  <a:off x="1787583" y="4605294"/>
                  <a:ext cx="3518097" cy="5671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800" dirty="0"/>
                    <a:t>Detection and Recovery</a:t>
                  </a:r>
                </a:p>
              </p:txBody>
            </p:sp>
            <p:sp>
              <p:nvSpPr>
                <p:cNvPr id="708" name="Right Arrow 65"/>
                <p:cNvSpPr/>
                <p:nvPr/>
              </p:nvSpPr>
              <p:spPr>
                <a:xfrm>
                  <a:off x="1247328" y="5272093"/>
                  <a:ext cx="540255" cy="151341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800"/>
                </a:p>
              </p:txBody>
            </p:sp>
            <p:sp>
              <p:nvSpPr>
                <p:cNvPr id="709" name="TextBox 66"/>
                <p:cNvSpPr txBox="1"/>
                <p:nvPr/>
              </p:nvSpPr>
              <p:spPr>
                <a:xfrm>
                  <a:off x="1787583" y="5136856"/>
                  <a:ext cx="2291523" cy="5671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800" dirty="0"/>
                    <a:t>Error </a:t>
                  </a:r>
                  <a:r>
                    <a:rPr lang="en-US" sz="2800" dirty="0" err="1"/>
                    <a:t>Signalling</a:t>
                  </a:r>
                  <a:endParaRPr lang="en-US" sz="2800" dirty="0"/>
                </a:p>
              </p:txBody>
            </p:sp>
            <p:sp>
              <p:nvSpPr>
                <p:cNvPr id="710" name="Right Arrow 67"/>
                <p:cNvSpPr/>
                <p:nvPr/>
              </p:nvSpPr>
              <p:spPr>
                <a:xfrm flipH="1">
                  <a:off x="1210168" y="5595116"/>
                  <a:ext cx="540255" cy="151341"/>
                </a:xfrm>
                <a:prstGeom prst="rightArrow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800"/>
                </a:p>
              </p:txBody>
            </p:sp>
            <p:sp>
              <p:nvSpPr>
                <p:cNvPr id="711" name="TextBox 68"/>
                <p:cNvSpPr txBox="1"/>
                <p:nvPr/>
              </p:nvSpPr>
              <p:spPr>
                <a:xfrm>
                  <a:off x="1787583" y="5516751"/>
                  <a:ext cx="2243826" cy="5671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800" dirty="0"/>
                    <a:t>Error Recovery</a:t>
                  </a:r>
                </a:p>
              </p:txBody>
            </p:sp>
            <p:sp>
              <p:nvSpPr>
                <p:cNvPr id="712" name="Right Arrow 69"/>
                <p:cNvSpPr/>
                <p:nvPr/>
              </p:nvSpPr>
              <p:spPr>
                <a:xfrm>
                  <a:off x="1229124" y="6031149"/>
                  <a:ext cx="540255" cy="151341"/>
                </a:xfrm>
                <a:prstGeom prst="rightArrow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800"/>
                </a:p>
              </p:txBody>
            </p:sp>
            <p:sp>
              <p:nvSpPr>
                <p:cNvPr id="713" name="TextBox 70"/>
                <p:cNvSpPr txBox="1"/>
                <p:nvPr/>
              </p:nvSpPr>
              <p:spPr>
                <a:xfrm>
                  <a:off x="1787583" y="5915604"/>
                  <a:ext cx="2508813" cy="5671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800" dirty="0"/>
                    <a:t>Reliability Needs</a:t>
                  </a:r>
                </a:p>
              </p:txBody>
            </p:sp>
          </p:grpSp>
          <p:sp>
            <p:nvSpPr>
              <p:cNvPr id="705" name="Rectangle 62"/>
              <p:cNvSpPr/>
              <p:nvPr/>
            </p:nvSpPr>
            <p:spPr>
              <a:xfrm>
                <a:off x="6453255" y="1956907"/>
                <a:ext cx="3412584" cy="159805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800"/>
              </a:p>
            </p:txBody>
          </p:sp>
        </p:grpSp>
        <p:grpSp>
          <p:nvGrpSpPr>
            <p:cNvPr id="654" name="Group 47"/>
            <p:cNvGrpSpPr/>
            <p:nvPr/>
          </p:nvGrpSpPr>
          <p:grpSpPr>
            <a:xfrm>
              <a:off x="12548699" y="15755619"/>
              <a:ext cx="2075456" cy="1340515"/>
              <a:chOff x="-541233" y="1810373"/>
              <a:chExt cx="2730904" cy="1763836"/>
            </a:xfrm>
          </p:grpSpPr>
          <p:sp>
            <p:nvSpPr>
              <p:cNvPr id="692" name="Rectangle 49"/>
              <p:cNvSpPr/>
              <p:nvPr/>
            </p:nvSpPr>
            <p:spPr>
              <a:xfrm>
                <a:off x="-541233" y="1810373"/>
                <a:ext cx="2730904" cy="483425"/>
              </a:xfrm>
              <a:prstGeom prst="rect">
                <a:avLst/>
              </a:prstGeom>
              <a:ln w="28575"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dirty="0"/>
                  <a:t>Application</a:t>
                </a:r>
              </a:p>
            </p:txBody>
          </p:sp>
          <p:grpSp>
            <p:nvGrpSpPr>
              <p:cNvPr id="693" name="Group 50"/>
              <p:cNvGrpSpPr/>
              <p:nvPr/>
            </p:nvGrpSpPr>
            <p:grpSpPr>
              <a:xfrm>
                <a:off x="-540413" y="3090783"/>
                <a:ext cx="2730084" cy="483426"/>
                <a:chOff x="-540413" y="3071539"/>
                <a:chExt cx="2730084" cy="483426"/>
              </a:xfrm>
            </p:grpSpPr>
            <p:sp>
              <p:nvSpPr>
                <p:cNvPr id="695" name="Rectangle 52"/>
                <p:cNvSpPr/>
                <p:nvPr/>
              </p:nvSpPr>
              <p:spPr>
                <a:xfrm>
                  <a:off x="-540413" y="3071539"/>
                  <a:ext cx="1406113" cy="483425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800" dirty="0"/>
                    <a:t>Hardware</a:t>
                  </a:r>
                </a:p>
              </p:txBody>
            </p:sp>
            <p:grpSp>
              <p:nvGrpSpPr>
                <p:cNvPr id="696" name="Group 53"/>
                <p:cNvGrpSpPr>
                  <a:grpSpLocks noChangeAspect="1"/>
                </p:cNvGrpSpPr>
                <p:nvPr/>
              </p:nvGrpSpPr>
              <p:grpSpPr>
                <a:xfrm>
                  <a:off x="550145" y="3166036"/>
                  <a:ext cx="234584" cy="292472"/>
                  <a:chOff x="3089960" y="4549883"/>
                  <a:chExt cx="379877" cy="664261"/>
                </a:xfrm>
              </p:grpSpPr>
              <p:sp>
                <p:nvSpPr>
                  <p:cNvPr id="702" name="Circular Arrow 59"/>
                  <p:cNvSpPr/>
                  <p:nvPr/>
                </p:nvSpPr>
                <p:spPr>
                  <a:xfrm>
                    <a:off x="3089960" y="4549883"/>
                    <a:ext cx="379126" cy="587694"/>
                  </a:xfrm>
                  <a:prstGeom prst="circular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3" name="Circular Arrow 60"/>
                  <p:cNvSpPr/>
                  <p:nvPr/>
                </p:nvSpPr>
                <p:spPr>
                  <a:xfrm flipH="1" flipV="1">
                    <a:off x="3090711" y="4626450"/>
                    <a:ext cx="379126" cy="587694"/>
                  </a:xfrm>
                  <a:prstGeom prst="circular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8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97" name="Rectangle 54"/>
                <p:cNvSpPr/>
                <p:nvPr/>
              </p:nvSpPr>
              <p:spPr>
                <a:xfrm>
                  <a:off x="1235344" y="3071540"/>
                  <a:ext cx="954327" cy="483425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800" dirty="0"/>
                    <a:t>OS</a:t>
                  </a:r>
                </a:p>
              </p:txBody>
            </p:sp>
            <p:grpSp>
              <p:nvGrpSpPr>
                <p:cNvPr id="698" name="Group 55"/>
                <p:cNvGrpSpPr>
                  <a:grpSpLocks noChangeAspect="1"/>
                </p:cNvGrpSpPr>
                <p:nvPr/>
              </p:nvGrpSpPr>
              <p:grpSpPr>
                <a:xfrm>
                  <a:off x="1760780" y="3166036"/>
                  <a:ext cx="234583" cy="292472"/>
                  <a:chOff x="2767606" y="4549883"/>
                  <a:chExt cx="379876" cy="664261"/>
                </a:xfrm>
              </p:grpSpPr>
              <p:sp>
                <p:nvSpPr>
                  <p:cNvPr id="700" name="Circular Arrow 57"/>
                  <p:cNvSpPr/>
                  <p:nvPr/>
                </p:nvSpPr>
                <p:spPr>
                  <a:xfrm>
                    <a:off x="2767606" y="4549883"/>
                    <a:ext cx="379124" cy="587693"/>
                  </a:xfrm>
                  <a:prstGeom prst="circular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1" name="Circular Arrow 58"/>
                  <p:cNvSpPr/>
                  <p:nvPr/>
                </p:nvSpPr>
                <p:spPr>
                  <a:xfrm flipH="1" flipV="1">
                    <a:off x="2768358" y="4626451"/>
                    <a:ext cx="379124" cy="587693"/>
                  </a:xfrm>
                  <a:prstGeom prst="circular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8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99" name="Left-Right Arrow 56"/>
                <p:cNvSpPr/>
                <p:nvPr/>
              </p:nvSpPr>
              <p:spPr>
                <a:xfrm>
                  <a:off x="683972" y="3263141"/>
                  <a:ext cx="411480" cy="128844"/>
                </a:xfrm>
                <a:prstGeom prst="leftRight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800"/>
                </a:p>
              </p:txBody>
            </p:sp>
          </p:grpSp>
          <p:sp>
            <p:nvSpPr>
              <p:cNvPr id="694" name="Rectangle 51"/>
              <p:cNvSpPr/>
              <p:nvPr/>
            </p:nvSpPr>
            <p:spPr>
              <a:xfrm>
                <a:off x="-540413" y="2466962"/>
                <a:ext cx="2730084" cy="451446"/>
              </a:xfrm>
              <a:prstGeom prst="rect">
                <a:avLst/>
              </a:prstGeom>
              <a:ln w="28575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dirty="0"/>
                  <a:t>Runtime (e.g. MPI…)</a:t>
                </a:r>
              </a:p>
            </p:txBody>
          </p:sp>
        </p:grpSp>
        <p:sp>
          <p:nvSpPr>
            <p:cNvPr id="655" name="TextBox 48"/>
            <p:cNvSpPr txBox="1"/>
            <p:nvPr/>
          </p:nvSpPr>
          <p:spPr>
            <a:xfrm>
              <a:off x="13022036" y="17433560"/>
              <a:ext cx="1075910" cy="361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u="sng" dirty="0"/>
                <a:t>Traditional</a:t>
              </a:r>
            </a:p>
          </p:txBody>
        </p:sp>
        <p:grpSp>
          <p:nvGrpSpPr>
            <p:cNvPr id="656" name="Group 10"/>
            <p:cNvGrpSpPr/>
            <p:nvPr/>
          </p:nvGrpSpPr>
          <p:grpSpPr>
            <a:xfrm>
              <a:off x="17399153" y="15164643"/>
              <a:ext cx="2445068" cy="2284231"/>
              <a:chOff x="5744836" y="1186724"/>
              <a:chExt cx="3217243" cy="3005569"/>
            </a:xfrm>
          </p:grpSpPr>
          <p:grpSp>
            <p:nvGrpSpPr>
              <p:cNvPr id="659" name="Group 14"/>
              <p:cNvGrpSpPr/>
              <p:nvPr/>
            </p:nvGrpSpPr>
            <p:grpSpPr>
              <a:xfrm>
                <a:off x="5744836" y="1186724"/>
                <a:ext cx="3217243" cy="3005569"/>
                <a:chOff x="5744836" y="1186724"/>
                <a:chExt cx="3217243" cy="3005569"/>
              </a:xfrm>
            </p:grpSpPr>
            <p:sp>
              <p:nvSpPr>
                <p:cNvPr id="661" name="Rectangle 16"/>
                <p:cNvSpPr/>
                <p:nvPr/>
              </p:nvSpPr>
              <p:spPr>
                <a:xfrm>
                  <a:off x="5744836" y="2010845"/>
                  <a:ext cx="3202462" cy="483425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800" dirty="0"/>
                    <a:t>Application</a:t>
                  </a:r>
                </a:p>
              </p:txBody>
            </p:sp>
            <p:sp>
              <p:nvSpPr>
                <p:cNvPr id="662" name="Rectangle 17"/>
                <p:cNvSpPr/>
                <p:nvPr/>
              </p:nvSpPr>
              <p:spPr>
                <a:xfrm>
                  <a:off x="7041943" y="2850289"/>
                  <a:ext cx="1554716" cy="483425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800" dirty="0"/>
                    <a:t>Runtime    </a:t>
                  </a:r>
                </a:p>
              </p:txBody>
            </p:sp>
            <p:sp>
              <p:nvSpPr>
                <p:cNvPr id="663" name="Rectangle 18"/>
                <p:cNvSpPr/>
                <p:nvPr/>
              </p:nvSpPr>
              <p:spPr>
                <a:xfrm>
                  <a:off x="5745964" y="3703951"/>
                  <a:ext cx="2111216" cy="483425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800" dirty="0"/>
                    <a:t>Hardware</a:t>
                  </a:r>
                </a:p>
              </p:txBody>
            </p:sp>
            <p:grpSp>
              <p:nvGrpSpPr>
                <p:cNvPr id="664" name="Group 19"/>
                <p:cNvGrpSpPr>
                  <a:grpSpLocks noChangeAspect="1"/>
                </p:cNvGrpSpPr>
                <p:nvPr/>
              </p:nvGrpSpPr>
              <p:grpSpPr>
                <a:xfrm>
                  <a:off x="7335913" y="3798869"/>
                  <a:ext cx="234583" cy="292472"/>
                  <a:chOff x="2767606" y="4549883"/>
                  <a:chExt cx="379876" cy="664261"/>
                </a:xfrm>
              </p:grpSpPr>
              <p:sp>
                <p:nvSpPr>
                  <p:cNvPr id="690" name="Circular Arrow 45"/>
                  <p:cNvSpPr/>
                  <p:nvPr/>
                </p:nvSpPr>
                <p:spPr>
                  <a:xfrm>
                    <a:off x="2767606" y="4549883"/>
                    <a:ext cx="379124" cy="587693"/>
                  </a:xfrm>
                  <a:prstGeom prst="circular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1" name="Circular Arrow 46"/>
                  <p:cNvSpPr/>
                  <p:nvPr/>
                </p:nvSpPr>
                <p:spPr>
                  <a:xfrm flipH="1" flipV="1">
                    <a:off x="2768358" y="4626451"/>
                    <a:ext cx="379124" cy="587693"/>
                  </a:xfrm>
                  <a:prstGeom prst="circular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8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5" name="Group 20"/>
                <p:cNvGrpSpPr>
                  <a:grpSpLocks noChangeAspect="1"/>
                </p:cNvGrpSpPr>
                <p:nvPr/>
              </p:nvGrpSpPr>
              <p:grpSpPr>
                <a:xfrm>
                  <a:off x="8312509" y="2945763"/>
                  <a:ext cx="234583" cy="292472"/>
                  <a:chOff x="2767606" y="4549883"/>
                  <a:chExt cx="379876" cy="664261"/>
                </a:xfrm>
              </p:grpSpPr>
              <p:sp>
                <p:nvSpPr>
                  <p:cNvPr id="688" name="Circular Arrow 43"/>
                  <p:cNvSpPr/>
                  <p:nvPr/>
                </p:nvSpPr>
                <p:spPr>
                  <a:xfrm>
                    <a:off x="2767606" y="4549883"/>
                    <a:ext cx="379124" cy="587693"/>
                  </a:xfrm>
                  <a:prstGeom prst="circular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9" name="Circular Arrow 44"/>
                  <p:cNvSpPr/>
                  <p:nvPr/>
                </p:nvSpPr>
                <p:spPr>
                  <a:xfrm flipH="1" flipV="1">
                    <a:off x="2768358" y="4626451"/>
                    <a:ext cx="379124" cy="587693"/>
                  </a:xfrm>
                  <a:prstGeom prst="circular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8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6" name="Group 21"/>
                <p:cNvGrpSpPr>
                  <a:grpSpLocks noChangeAspect="1"/>
                </p:cNvGrpSpPr>
                <p:nvPr/>
              </p:nvGrpSpPr>
              <p:grpSpPr>
                <a:xfrm>
                  <a:off x="7982685" y="2106876"/>
                  <a:ext cx="234583" cy="292472"/>
                  <a:chOff x="2767606" y="4549883"/>
                  <a:chExt cx="379876" cy="664261"/>
                </a:xfrm>
              </p:grpSpPr>
              <p:sp>
                <p:nvSpPr>
                  <p:cNvPr id="686" name="Circular Arrow 41"/>
                  <p:cNvSpPr/>
                  <p:nvPr/>
                </p:nvSpPr>
                <p:spPr>
                  <a:xfrm>
                    <a:off x="2767606" y="4549883"/>
                    <a:ext cx="379124" cy="587693"/>
                  </a:xfrm>
                  <a:prstGeom prst="circular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7" name="Circular Arrow 42"/>
                  <p:cNvSpPr/>
                  <p:nvPr/>
                </p:nvSpPr>
                <p:spPr>
                  <a:xfrm flipH="1" flipV="1">
                    <a:off x="2768358" y="4626451"/>
                    <a:ext cx="379124" cy="587693"/>
                  </a:xfrm>
                  <a:prstGeom prst="circular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8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7" name="Group 22"/>
                <p:cNvGrpSpPr>
                  <a:grpSpLocks noChangeAspect="1"/>
                </p:cNvGrpSpPr>
                <p:nvPr/>
              </p:nvGrpSpPr>
              <p:grpSpPr>
                <a:xfrm rot="16200000">
                  <a:off x="7504949" y="3315087"/>
                  <a:ext cx="270662" cy="444715"/>
                  <a:chOff x="5490041" y="5424494"/>
                  <a:chExt cx="577415" cy="474363"/>
                </a:xfrm>
              </p:grpSpPr>
              <p:sp>
                <p:nvSpPr>
                  <p:cNvPr id="684" name="Right Arrow 39"/>
                  <p:cNvSpPr/>
                  <p:nvPr/>
                </p:nvSpPr>
                <p:spPr>
                  <a:xfrm>
                    <a:off x="5527201" y="5424494"/>
                    <a:ext cx="540255" cy="151341"/>
                  </a:xfrm>
                  <a:prstGeom prst="right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800"/>
                  </a:p>
                </p:txBody>
              </p:sp>
              <p:sp>
                <p:nvSpPr>
                  <p:cNvPr id="685" name="Right Arrow 40"/>
                  <p:cNvSpPr/>
                  <p:nvPr/>
                </p:nvSpPr>
                <p:spPr>
                  <a:xfrm flipH="1">
                    <a:off x="5490041" y="5747516"/>
                    <a:ext cx="540255" cy="151341"/>
                  </a:xfrm>
                  <a:prstGeom prst="rightArrow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800"/>
                  </a:p>
                </p:txBody>
              </p:sp>
            </p:grpSp>
            <p:grpSp>
              <p:nvGrpSpPr>
                <p:cNvPr id="668" name="Group 23"/>
                <p:cNvGrpSpPr>
                  <a:grpSpLocks noChangeAspect="1"/>
                </p:cNvGrpSpPr>
                <p:nvPr/>
              </p:nvGrpSpPr>
              <p:grpSpPr>
                <a:xfrm rot="16200000">
                  <a:off x="7500491" y="2452084"/>
                  <a:ext cx="270662" cy="444715"/>
                  <a:chOff x="5490041" y="5424494"/>
                  <a:chExt cx="577415" cy="474363"/>
                </a:xfrm>
              </p:grpSpPr>
              <p:sp>
                <p:nvSpPr>
                  <p:cNvPr id="682" name="Right Arrow 37"/>
                  <p:cNvSpPr/>
                  <p:nvPr/>
                </p:nvSpPr>
                <p:spPr>
                  <a:xfrm>
                    <a:off x="5527201" y="5424494"/>
                    <a:ext cx="540255" cy="151341"/>
                  </a:xfrm>
                  <a:prstGeom prst="right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800"/>
                  </a:p>
                </p:txBody>
              </p:sp>
              <p:sp>
                <p:nvSpPr>
                  <p:cNvPr id="683" name="Right Arrow 38"/>
                  <p:cNvSpPr/>
                  <p:nvPr/>
                </p:nvSpPr>
                <p:spPr>
                  <a:xfrm flipH="1">
                    <a:off x="5490041" y="5747516"/>
                    <a:ext cx="540255" cy="151341"/>
                  </a:xfrm>
                  <a:prstGeom prst="rightArrow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800"/>
                  </a:p>
                </p:txBody>
              </p:sp>
            </p:grpSp>
            <p:sp>
              <p:nvSpPr>
                <p:cNvPr id="669" name="Rectangle 24"/>
                <p:cNvSpPr/>
                <p:nvPr/>
              </p:nvSpPr>
              <p:spPr>
                <a:xfrm>
                  <a:off x="5759617" y="1186724"/>
                  <a:ext cx="3202462" cy="483425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800" dirty="0"/>
                    <a:t>Scientist/Programmer</a:t>
                  </a:r>
                </a:p>
              </p:txBody>
            </p:sp>
            <p:grpSp>
              <p:nvGrpSpPr>
                <p:cNvPr id="670" name="Group 25"/>
                <p:cNvGrpSpPr/>
                <p:nvPr/>
              </p:nvGrpSpPr>
              <p:grpSpPr>
                <a:xfrm>
                  <a:off x="7182959" y="2564521"/>
                  <a:ext cx="141882" cy="1098467"/>
                  <a:chOff x="4850279" y="2333593"/>
                  <a:chExt cx="141882" cy="1098467"/>
                </a:xfrm>
              </p:grpSpPr>
              <p:sp>
                <p:nvSpPr>
                  <p:cNvPr id="680" name="Right Arrow 35"/>
                  <p:cNvSpPr>
                    <a:spLocks noChangeAspect="1"/>
                  </p:cNvSpPr>
                  <p:nvPr/>
                </p:nvSpPr>
                <p:spPr>
                  <a:xfrm rot="5400000">
                    <a:off x="4794599" y="3234499"/>
                    <a:ext cx="253241" cy="141882"/>
                  </a:xfrm>
                  <a:prstGeom prst="rightArrow">
                    <a:avLst/>
                  </a:prstGeom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800"/>
                  </a:p>
                </p:txBody>
              </p:sp>
              <p:sp>
                <p:nvSpPr>
                  <p:cNvPr id="681" name="Right Arrow 36"/>
                  <p:cNvSpPr>
                    <a:spLocks noChangeAspect="1"/>
                  </p:cNvSpPr>
                  <p:nvPr/>
                </p:nvSpPr>
                <p:spPr>
                  <a:xfrm rot="5400000">
                    <a:off x="4794599" y="2389273"/>
                    <a:ext cx="253241" cy="141882"/>
                  </a:xfrm>
                  <a:prstGeom prst="rightArrow">
                    <a:avLst/>
                  </a:prstGeom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800"/>
                  </a:p>
                </p:txBody>
              </p:sp>
            </p:grpSp>
            <p:sp>
              <p:nvSpPr>
                <p:cNvPr id="671" name="Right Arrow 26"/>
                <p:cNvSpPr>
                  <a:spLocks noChangeAspect="1"/>
                </p:cNvSpPr>
                <p:nvPr/>
              </p:nvSpPr>
              <p:spPr>
                <a:xfrm rot="5400000">
                  <a:off x="7139979" y="1774975"/>
                  <a:ext cx="253241" cy="141882"/>
                </a:xfrm>
                <a:prstGeom prst="rightArrow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800"/>
                </a:p>
              </p:txBody>
            </p:sp>
            <p:sp>
              <p:nvSpPr>
                <p:cNvPr id="672" name="Left-Right Arrow 27"/>
                <p:cNvSpPr/>
                <p:nvPr/>
              </p:nvSpPr>
              <p:spPr>
                <a:xfrm>
                  <a:off x="7842652" y="3875069"/>
                  <a:ext cx="179628" cy="128844"/>
                </a:xfrm>
                <a:prstGeom prst="leftRight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800"/>
                </a:p>
              </p:txBody>
            </p:sp>
            <p:sp>
              <p:nvSpPr>
                <p:cNvPr id="673" name="Rectangle 28"/>
                <p:cNvSpPr/>
                <p:nvPr/>
              </p:nvSpPr>
              <p:spPr>
                <a:xfrm>
                  <a:off x="8007752" y="3708868"/>
                  <a:ext cx="954327" cy="483425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800" dirty="0"/>
                    <a:t>OS</a:t>
                  </a:r>
                </a:p>
              </p:txBody>
            </p:sp>
            <p:grpSp>
              <p:nvGrpSpPr>
                <p:cNvPr id="674" name="Group 29"/>
                <p:cNvGrpSpPr>
                  <a:grpSpLocks noChangeAspect="1"/>
                </p:cNvGrpSpPr>
                <p:nvPr/>
              </p:nvGrpSpPr>
              <p:grpSpPr>
                <a:xfrm>
                  <a:off x="8678160" y="3803364"/>
                  <a:ext cx="234583" cy="292472"/>
                  <a:chOff x="2767606" y="4549883"/>
                  <a:chExt cx="379876" cy="664261"/>
                </a:xfrm>
              </p:grpSpPr>
              <p:sp>
                <p:nvSpPr>
                  <p:cNvPr id="678" name="Circular Arrow 33"/>
                  <p:cNvSpPr/>
                  <p:nvPr/>
                </p:nvSpPr>
                <p:spPr>
                  <a:xfrm>
                    <a:off x="2767606" y="4549883"/>
                    <a:ext cx="379124" cy="587693"/>
                  </a:xfrm>
                  <a:prstGeom prst="circular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9" name="Circular Arrow 34"/>
                  <p:cNvSpPr/>
                  <p:nvPr/>
                </p:nvSpPr>
                <p:spPr>
                  <a:xfrm flipH="1" flipV="1">
                    <a:off x="2768358" y="4626451"/>
                    <a:ext cx="379124" cy="587693"/>
                  </a:xfrm>
                  <a:prstGeom prst="circular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8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75" name="Rectangle 30"/>
                <p:cNvSpPr/>
                <p:nvPr/>
              </p:nvSpPr>
              <p:spPr>
                <a:xfrm>
                  <a:off x="5761930" y="2608207"/>
                  <a:ext cx="1070379" cy="956974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200" dirty="0"/>
                    <a:t>Other</a:t>
                  </a:r>
                </a:p>
                <a:p>
                  <a:pPr algn="ctr"/>
                  <a:r>
                    <a:rPr lang="en-US" sz="2200" dirty="0"/>
                    <a:t>Runtimes</a:t>
                  </a:r>
                </a:p>
              </p:txBody>
            </p:sp>
            <p:sp>
              <p:nvSpPr>
                <p:cNvPr id="676" name="Left-Right Arrow 31"/>
                <p:cNvSpPr/>
                <p:nvPr/>
              </p:nvSpPr>
              <p:spPr>
                <a:xfrm rot="3383862">
                  <a:off x="8290472" y="3441214"/>
                  <a:ext cx="326472" cy="126332"/>
                </a:xfrm>
                <a:prstGeom prst="leftRight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800"/>
                </a:p>
              </p:txBody>
            </p:sp>
            <p:sp>
              <p:nvSpPr>
                <p:cNvPr id="677" name="Left-Right Arrow 32"/>
                <p:cNvSpPr/>
                <p:nvPr/>
              </p:nvSpPr>
              <p:spPr>
                <a:xfrm rot="5400000">
                  <a:off x="8330223" y="3040224"/>
                  <a:ext cx="949255" cy="117762"/>
                </a:xfrm>
                <a:prstGeom prst="leftRight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800"/>
                </a:p>
              </p:txBody>
            </p:sp>
          </p:grpSp>
          <p:cxnSp>
            <p:nvCxnSpPr>
              <p:cNvPr id="660" name="Straight Arrow Connector 15"/>
              <p:cNvCxnSpPr/>
              <p:nvPr/>
            </p:nvCxnSpPr>
            <p:spPr>
              <a:xfrm>
                <a:off x="6695081" y="3117468"/>
                <a:ext cx="385365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7" name="TextBox 12"/>
            <p:cNvSpPr txBox="1"/>
            <p:nvPr/>
          </p:nvSpPr>
          <p:spPr>
            <a:xfrm>
              <a:off x="17399153" y="17477019"/>
              <a:ext cx="2445068" cy="361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u="sng" dirty="0"/>
                <a:t>Global View Resilience</a:t>
              </a:r>
            </a:p>
          </p:txBody>
        </p:sp>
        <p:sp>
          <p:nvSpPr>
            <p:cNvPr id="658" name="Rectangle 13"/>
            <p:cNvSpPr/>
            <p:nvPr/>
          </p:nvSpPr>
          <p:spPr>
            <a:xfrm>
              <a:off x="18341072" y="16086237"/>
              <a:ext cx="1503148" cy="1089257"/>
            </a:xfrm>
            <a:prstGeom prst="rect">
              <a:avLst/>
            </a:prstGeom>
            <a:noFill/>
            <a:ln w="57150" cmpd="thinThick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800"/>
            </a:p>
          </p:txBody>
        </p:sp>
      </p:grpSp>
      <p:sp>
        <p:nvSpPr>
          <p:cNvPr id="716" name="正方形/長方形 715"/>
          <p:cNvSpPr/>
          <p:nvPr/>
        </p:nvSpPr>
        <p:spPr>
          <a:xfrm>
            <a:off x="1625134" y="6010213"/>
            <a:ext cx="14156097" cy="900000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7" tIns="64003" rIns="128007" bIns="64003" rtlCol="0" anchor="ctr"/>
          <a:lstStyle/>
          <a:p>
            <a:pPr algn="ctr"/>
            <a:r>
              <a:rPr lang="en-US" altLang="ja-JP" sz="4800" dirty="0" smtClean="0"/>
              <a:t>Background</a:t>
            </a:r>
            <a:endParaRPr lang="ja-JP" altLang="en-US" sz="4800" dirty="0"/>
          </a:p>
        </p:txBody>
      </p:sp>
      <p:sp>
        <p:nvSpPr>
          <p:cNvPr id="717" name="テキスト ボックス 716"/>
          <p:cNvSpPr txBox="1"/>
          <p:nvPr/>
        </p:nvSpPr>
        <p:spPr>
          <a:xfrm>
            <a:off x="1741699" y="7112155"/>
            <a:ext cx="14039532" cy="1606584"/>
          </a:xfrm>
          <a:prstGeom prst="rect">
            <a:avLst/>
          </a:prstGeom>
          <a:noFill/>
        </p:spPr>
        <p:txBody>
          <a:bodyPr wrap="square" lIns="128007" tIns="64003" rIns="128007" bIns="64003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en-US" altLang="ja-JP" sz="3200" dirty="0" smtClean="0"/>
              <a:t>Widely accepted that Silicon scaling and low-voltage operation will produce rising error rates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ja-JP" sz="3200" dirty="0" smtClean="0"/>
              <a:t>Need for a new programming model and a tool which address resilience issues </a:t>
            </a:r>
            <a:endParaRPr lang="ja-JP" altLang="en-US" sz="3200" dirty="0"/>
          </a:p>
        </p:txBody>
      </p:sp>
      <p:sp>
        <p:nvSpPr>
          <p:cNvPr id="718" name="正方形/長方形 717"/>
          <p:cNvSpPr/>
          <p:nvPr/>
        </p:nvSpPr>
        <p:spPr>
          <a:xfrm>
            <a:off x="1625134" y="7043860"/>
            <a:ext cx="14156097" cy="1742076"/>
          </a:xfrm>
          <a:prstGeom prst="rect">
            <a:avLst/>
          </a:prstGeom>
          <a:noFill/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7" tIns="64003" rIns="128007" bIns="64003"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6891" y="30131530"/>
            <a:ext cx="6952951" cy="60755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7171" y="30228764"/>
            <a:ext cx="6744832" cy="5893713"/>
          </a:xfrm>
          <a:prstGeom prst="rect">
            <a:avLst/>
          </a:prstGeom>
        </p:spPr>
      </p:pic>
      <p:sp>
        <p:nvSpPr>
          <p:cNvPr id="719" name="テキスト ボックス 718"/>
          <p:cNvSpPr txBox="1"/>
          <p:nvPr/>
        </p:nvSpPr>
        <p:spPr>
          <a:xfrm>
            <a:off x="17261233" y="13165359"/>
            <a:ext cx="14033202" cy="621699"/>
          </a:xfrm>
          <a:prstGeom prst="rect">
            <a:avLst/>
          </a:prstGeom>
          <a:noFill/>
        </p:spPr>
        <p:txBody>
          <a:bodyPr wrap="square" lIns="128007" tIns="64003" rIns="128007" bIns="64003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en-US" altLang="ja-JP" sz="3200" dirty="0" smtClean="0"/>
              <a:t>Pseudo-code from a molecular dynamics application</a:t>
            </a:r>
            <a:endParaRPr lang="en-US" altLang="ja-JP" sz="3200" dirty="0"/>
          </a:p>
        </p:txBody>
      </p:sp>
      <p:sp>
        <p:nvSpPr>
          <p:cNvPr id="720" name="テキスト ボックス 719"/>
          <p:cNvSpPr txBox="1"/>
          <p:nvPr/>
        </p:nvSpPr>
        <p:spPr>
          <a:xfrm>
            <a:off x="1801054" y="38512175"/>
            <a:ext cx="13818327" cy="2591469"/>
          </a:xfrm>
          <a:prstGeom prst="rect">
            <a:avLst/>
          </a:prstGeom>
          <a:noFill/>
        </p:spPr>
        <p:txBody>
          <a:bodyPr wrap="square" lIns="128007" tIns="64003" rIns="128007" bIns="64003" rtlCol="0">
            <a:spAutoFit/>
          </a:bodyPr>
          <a:lstStyle/>
          <a:p>
            <a:r>
              <a:rPr lang="en-US" altLang="ja-JP" sz="3200" b="1" dirty="0" smtClean="0"/>
              <a:t>Library Approach</a:t>
            </a:r>
            <a:endParaRPr lang="en-US" altLang="ja-JP" sz="3200" b="1" dirty="0"/>
          </a:p>
          <a:p>
            <a:pPr marL="261938" indent="-261938">
              <a:buFont typeface="Arial" pitchFamily="34" charset="0"/>
              <a:buChar char="•"/>
            </a:pPr>
            <a:r>
              <a:rPr lang="en-US" altLang="ja-JP" sz="3200" dirty="0"/>
              <a:t>I</a:t>
            </a:r>
            <a:r>
              <a:rPr lang="en-US" altLang="ja-JP" sz="3200" dirty="0" smtClean="0"/>
              <a:t>mplemented as a library</a:t>
            </a:r>
          </a:p>
          <a:p>
            <a:pPr marL="261938" indent="-261938">
              <a:buFont typeface="Arial" pitchFamily="34" charset="0"/>
              <a:buChar char="•"/>
            </a:pPr>
            <a:r>
              <a:rPr lang="en-US" altLang="ja-JP" sz="3200" dirty="0" smtClean="0"/>
              <a:t>Can be used together with other libraries (e.g. MPI, </a:t>
            </a:r>
            <a:r>
              <a:rPr lang="en-US" altLang="ja-JP" sz="3200" dirty="0" err="1" smtClean="0"/>
              <a:t>Trilinos</a:t>
            </a:r>
            <a:r>
              <a:rPr lang="en-US" altLang="ja-JP" sz="3200" dirty="0" smtClean="0"/>
              <a:t>), allowing gradual migration to existing applications</a:t>
            </a:r>
          </a:p>
          <a:p>
            <a:pPr marL="261938" indent="-261938">
              <a:buFont typeface="Arial" pitchFamily="34" charset="0"/>
              <a:buChar char="•"/>
            </a:pPr>
            <a:r>
              <a:rPr lang="en-US" altLang="ja-JP" sz="3200" dirty="0" smtClean="0"/>
              <a:t>Can be a backend of other libraries/programming models (e.g. </a:t>
            </a:r>
            <a:r>
              <a:rPr lang="en-US" altLang="ja-JP" sz="3200" dirty="0" err="1" smtClean="0"/>
              <a:t>CnC</a:t>
            </a:r>
            <a:r>
              <a:rPr lang="en-US" altLang="ja-JP" sz="3200" dirty="0" smtClean="0"/>
              <a:t>, UPC, etc…)</a:t>
            </a:r>
          </a:p>
        </p:txBody>
      </p:sp>
      <p:sp>
        <p:nvSpPr>
          <p:cNvPr id="721" name="正方形/長方形 720"/>
          <p:cNvSpPr/>
          <p:nvPr/>
        </p:nvSpPr>
        <p:spPr>
          <a:xfrm>
            <a:off x="17178706" y="26810156"/>
            <a:ext cx="14156097" cy="900000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7" tIns="64003" rIns="128007" bIns="64003" rtlCol="0" anchor="ctr"/>
          <a:lstStyle/>
          <a:p>
            <a:pPr algn="ctr"/>
            <a:r>
              <a:rPr lang="en-US" altLang="ja-JP" sz="4800" dirty="0" smtClean="0"/>
              <a:t>Linear Solver Studies</a:t>
            </a:r>
            <a:endParaRPr lang="ja-JP" altLang="en-US" sz="4800" dirty="0"/>
          </a:p>
        </p:txBody>
      </p:sp>
      <p:sp>
        <p:nvSpPr>
          <p:cNvPr id="722" name="テキスト ボックス 721"/>
          <p:cNvSpPr txBox="1"/>
          <p:nvPr/>
        </p:nvSpPr>
        <p:spPr>
          <a:xfrm>
            <a:off x="17252875" y="27915386"/>
            <a:ext cx="13974415" cy="2099026"/>
          </a:xfrm>
          <a:prstGeom prst="rect">
            <a:avLst/>
          </a:prstGeom>
          <a:noFill/>
        </p:spPr>
        <p:txBody>
          <a:bodyPr wrap="square" lIns="128007" tIns="64003" rIns="128007" bIns="64003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en-US" altLang="ja-JP" sz="3200" dirty="0" smtClean="0"/>
              <a:t>Inject </a:t>
            </a:r>
            <a:r>
              <a:rPr lang="en-US" altLang="ja-JP" sz="3200" dirty="0"/>
              <a:t>errors of different severity at different points in computation for PCG and SOR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ja-JP" sz="3200" dirty="0" smtClean="0"/>
              <a:t>Understand different </a:t>
            </a:r>
            <a:r>
              <a:rPr lang="en-US" altLang="ja-JP" sz="3200" dirty="0"/>
              <a:t>methods for detecting injected errors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ja-JP" sz="3200" dirty="0" smtClean="0"/>
              <a:t>Understand </a:t>
            </a:r>
            <a:r>
              <a:rPr lang="en-US" altLang="ja-JP" sz="3200" dirty="0"/>
              <a:t>benefits of </a:t>
            </a:r>
            <a:r>
              <a:rPr lang="en-US" altLang="ja-JP" sz="3200" dirty="0" smtClean="0"/>
              <a:t>restoration rather </a:t>
            </a:r>
            <a:r>
              <a:rPr lang="en-US" altLang="ja-JP" sz="3200" dirty="0"/>
              <a:t>than ignoring </a:t>
            </a:r>
            <a:r>
              <a:rPr lang="en-US" altLang="ja-JP" sz="3200" dirty="0" smtClean="0"/>
              <a:t>error</a:t>
            </a:r>
            <a:endParaRPr lang="en-US" altLang="ja-JP" sz="3200" dirty="0"/>
          </a:p>
        </p:txBody>
      </p:sp>
      <p:sp>
        <p:nvSpPr>
          <p:cNvPr id="723" name="正方形/長方形 722"/>
          <p:cNvSpPr/>
          <p:nvPr/>
        </p:nvSpPr>
        <p:spPr>
          <a:xfrm>
            <a:off x="17178706" y="27915385"/>
            <a:ext cx="14156097" cy="8438207"/>
          </a:xfrm>
          <a:prstGeom prst="rect">
            <a:avLst/>
          </a:prstGeom>
          <a:noFill/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7" tIns="64003" rIns="128007" bIns="64003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42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3116</TotalTime>
  <Words>689</Words>
  <Application>Microsoft Office PowerPoint</Application>
  <PresentationFormat>ユーザー設定</PresentationFormat>
  <Paragraphs>118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Hajime Fujita</dc:creator>
  <cp:lastModifiedBy>Hajime Fujita</cp:lastModifiedBy>
  <cp:revision>116</cp:revision>
  <cp:lastPrinted>2013-04-29T19:54:42Z</cp:lastPrinted>
  <dcterms:created xsi:type="dcterms:W3CDTF">2012-09-05T20:24:19Z</dcterms:created>
  <dcterms:modified xsi:type="dcterms:W3CDTF">2013-05-01T22:03:32Z</dcterms:modified>
</cp:coreProperties>
</file>