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5" r:id="rId2"/>
    <p:sldMasterId id="2147483698" r:id="rId3"/>
    <p:sldMasterId id="2147483711" r:id="rId4"/>
  </p:sldMasterIdLst>
  <p:notesMasterIdLst>
    <p:notesMasterId r:id="rId41"/>
  </p:notesMasterIdLst>
  <p:sldIdLst>
    <p:sldId id="256" r:id="rId5"/>
    <p:sldId id="280" r:id="rId6"/>
    <p:sldId id="283" r:id="rId7"/>
    <p:sldId id="265" r:id="rId8"/>
    <p:sldId id="266" r:id="rId9"/>
    <p:sldId id="267" r:id="rId10"/>
    <p:sldId id="268" r:id="rId11"/>
    <p:sldId id="271" r:id="rId12"/>
    <p:sldId id="300" r:id="rId13"/>
    <p:sldId id="273" r:id="rId14"/>
    <p:sldId id="274" r:id="rId15"/>
    <p:sldId id="276" r:id="rId16"/>
    <p:sldId id="275" r:id="rId17"/>
    <p:sldId id="278" r:id="rId18"/>
    <p:sldId id="279" r:id="rId19"/>
    <p:sldId id="301" r:id="rId20"/>
    <p:sldId id="260" r:id="rId21"/>
    <p:sldId id="281" r:id="rId22"/>
    <p:sldId id="282" r:id="rId23"/>
    <p:sldId id="286" r:id="rId24"/>
    <p:sldId id="285" r:id="rId25"/>
    <p:sldId id="288" r:id="rId26"/>
    <p:sldId id="287" r:id="rId27"/>
    <p:sldId id="290" r:id="rId28"/>
    <p:sldId id="291" r:id="rId29"/>
    <p:sldId id="292" r:id="rId30"/>
    <p:sldId id="293" r:id="rId31"/>
    <p:sldId id="294" r:id="rId32"/>
    <p:sldId id="295" r:id="rId33"/>
    <p:sldId id="263" r:id="rId34"/>
    <p:sldId id="298" r:id="rId35"/>
    <p:sldId id="299" r:id="rId36"/>
    <p:sldId id="302" r:id="rId37"/>
    <p:sldId id="296" r:id="rId38"/>
    <p:sldId id="297" r:id="rId39"/>
    <p:sldId id="30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hwin\Documents\SyNeRGy\papers\mpiacc-ordering\data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hwin\Documents\SyNeRGy\papers\mpiacc-apps\data\epi-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hwin\Documents\SyNeRGy\papers\mpiacc-apps\data\epi-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hwin\Documents\SyNeRGy\papers\mpiacc-apps\data\epi-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With Accelerators</c:v>
                </c:pt>
              </c:strCache>
            </c:strRef>
          </c:tx>
          <c:spPr>
            <a:ln w="38100"/>
          </c:spPr>
          <c:marker>
            <c:spPr>
              <a:ln w="38100"/>
            </c:spPr>
          </c:marker>
          <c:cat>
            <c:strRef>
              <c:f>Sheet1!$A$3:$A$10</c:f>
              <c:strCache>
                <c:ptCount val="8"/>
                <c:pt idx="0">
                  <c:v>Jun 2009</c:v>
                </c:pt>
                <c:pt idx="1">
                  <c:v>Nov 2009</c:v>
                </c:pt>
                <c:pt idx="2">
                  <c:v>Jun 2010</c:v>
                </c:pt>
                <c:pt idx="3">
                  <c:v>Nov 2010</c:v>
                </c:pt>
                <c:pt idx="4">
                  <c:v>Jun 2011</c:v>
                </c:pt>
                <c:pt idx="5">
                  <c:v>Nov 2011</c:v>
                </c:pt>
                <c:pt idx="6">
                  <c:v>Jun 2012</c:v>
                </c:pt>
                <c:pt idx="7">
                  <c:v>Nov 2012</c:v>
                </c:pt>
              </c:strCache>
            </c:strRef>
          </c:cat>
          <c:val>
            <c:numRef>
              <c:f>Sheet1!$C$3:$C$10</c:f>
              <c:numCache>
                <c:formatCode>General</c:formatCode>
                <c:ptCount val="8"/>
                <c:pt idx="0">
                  <c:v>5</c:v>
                </c:pt>
                <c:pt idx="1">
                  <c:v>7</c:v>
                </c:pt>
                <c:pt idx="2">
                  <c:v>9</c:v>
                </c:pt>
                <c:pt idx="3">
                  <c:v>17</c:v>
                </c:pt>
                <c:pt idx="4">
                  <c:v>19</c:v>
                </c:pt>
                <c:pt idx="5">
                  <c:v>39</c:v>
                </c:pt>
                <c:pt idx="6">
                  <c:v>58</c:v>
                </c:pt>
                <c:pt idx="7">
                  <c:v>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595008"/>
        <c:axId val="103978112"/>
      </c:lineChart>
      <c:catAx>
        <c:axId val="103595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3978112"/>
        <c:crosses val="autoZero"/>
        <c:auto val="1"/>
        <c:lblAlgn val="ctr"/>
        <c:lblOffset val="100"/>
        <c:noMultiLvlLbl val="0"/>
      </c:catAx>
      <c:valAx>
        <c:axId val="1039781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Accelerator-Based </a:t>
                </a:r>
                <a:br>
                  <a:rPr lang="en-US" sz="1600"/>
                </a:br>
                <a:r>
                  <a:rPr lang="en-US" sz="1600"/>
                  <a:t>System Share (out of 500)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35950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'Epi GPU Exclusive (WA)'!$F$3</c:f>
              <c:strCache>
                <c:ptCount val="1"/>
                <c:pt idx="0">
                  <c:v>ComputeInteractions Phase</c:v>
                </c:pt>
              </c:strCache>
            </c:strRef>
          </c:tx>
          <c:invertIfNegative val="0"/>
          <c:cat>
            <c:multiLvlStrRef>
              <c:f>'Epi GPU Exclusive (WA)'!$C$4:$D$38</c:f>
              <c:multiLvlStrCache>
                <c:ptCount val="35"/>
                <c:lvl>
                  <c:pt idx="0">
                    <c:v>MPI+CUDA</c:v>
                  </c:pt>
                  <c:pt idx="1">
                    <c:v>MPI+CUDA Adv</c:v>
                  </c:pt>
                  <c:pt idx="2">
                    <c:v>GPU-MPI</c:v>
                  </c:pt>
                  <c:pt idx="4">
                    <c:v>MPI+CUDA</c:v>
                  </c:pt>
                  <c:pt idx="5">
                    <c:v>MPI+CUDA Adv</c:v>
                  </c:pt>
                  <c:pt idx="6">
                    <c:v>GPU-MPI</c:v>
                  </c:pt>
                  <c:pt idx="8">
                    <c:v>MPI+CUDA</c:v>
                  </c:pt>
                  <c:pt idx="9">
                    <c:v>MPI+CUDA Adv</c:v>
                  </c:pt>
                  <c:pt idx="10">
                    <c:v>GPU-MPI</c:v>
                  </c:pt>
                  <c:pt idx="12">
                    <c:v>MPI+CUDA</c:v>
                  </c:pt>
                  <c:pt idx="13">
                    <c:v>MPI+CUDA Adv</c:v>
                  </c:pt>
                  <c:pt idx="14">
                    <c:v>GPU-MPI</c:v>
                  </c:pt>
                  <c:pt idx="16">
                    <c:v>MPI+CUDA</c:v>
                  </c:pt>
                  <c:pt idx="17">
                    <c:v>MPI+CUDA Adv</c:v>
                  </c:pt>
                  <c:pt idx="18">
                    <c:v>GPU-MPI</c:v>
                  </c:pt>
                  <c:pt idx="20">
                    <c:v>MPI+CUDA</c:v>
                  </c:pt>
                  <c:pt idx="21">
                    <c:v>MPI+CUDA Adv</c:v>
                  </c:pt>
                  <c:pt idx="22">
                    <c:v>GPU-MPI</c:v>
                  </c:pt>
                  <c:pt idx="24">
                    <c:v>MPI+CUDA</c:v>
                  </c:pt>
                  <c:pt idx="25">
                    <c:v>MPI+CUDA Adv</c:v>
                  </c:pt>
                  <c:pt idx="26">
                    <c:v>GPU-MPI</c:v>
                  </c:pt>
                  <c:pt idx="28">
                    <c:v>MPI+CUDA</c:v>
                  </c:pt>
                  <c:pt idx="29">
                    <c:v>MPI+CUDA Adv</c:v>
                  </c:pt>
                  <c:pt idx="30">
                    <c:v>GPU-MPI</c:v>
                  </c:pt>
                  <c:pt idx="32">
                    <c:v>MPI+CUDA</c:v>
                  </c:pt>
                  <c:pt idx="33">
                    <c:v>MPI+CUDA Adv</c:v>
                  </c:pt>
                  <c:pt idx="34">
                    <c:v>GPU-MPI</c:v>
                  </c:pt>
                </c:lvl>
                <c:lvl>
                  <c:pt idx="0">
                    <c:v>8x2</c:v>
                  </c:pt>
                  <c:pt idx="3">
                    <c:v> </c:v>
                  </c:pt>
                  <c:pt idx="4">
                    <c:v>16x1</c:v>
                  </c:pt>
                  <c:pt idx="7">
                    <c:v> </c:v>
                  </c:pt>
                  <c:pt idx="8">
                    <c:v>16x2</c:v>
                  </c:pt>
                  <c:pt idx="11">
                    <c:v> </c:v>
                  </c:pt>
                  <c:pt idx="12">
                    <c:v>32x1</c:v>
                  </c:pt>
                  <c:pt idx="15">
                    <c:v> </c:v>
                  </c:pt>
                  <c:pt idx="16">
                    <c:v>32x2</c:v>
                  </c:pt>
                  <c:pt idx="19">
                    <c:v> </c:v>
                  </c:pt>
                  <c:pt idx="20">
                    <c:v>64x1</c:v>
                  </c:pt>
                  <c:pt idx="23">
                    <c:v> </c:v>
                  </c:pt>
                  <c:pt idx="24">
                    <c:v>64x2</c:v>
                  </c:pt>
                  <c:pt idx="27">
                    <c:v> </c:v>
                  </c:pt>
                  <c:pt idx="28">
                    <c:v>128x1</c:v>
                  </c:pt>
                  <c:pt idx="31">
                    <c:v> </c:v>
                  </c:pt>
                  <c:pt idx="32">
                    <c:v>128x2</c:v>
                  </c:pt>
                </c:lvl>
              </c:multiLvlStrCache>
            </c:multiLvlStrRef>
          </c:cat>
          <c:val>
            <c:numRef>
              <c:f>'Epi GPU Exclusive (WA)'!$F$4:$F$38</c:f>
              <c:numCache>
                <c:formatCode>General</c:formatCode>
                <c:ptCount val="35"/>
                <c:pt idx="0">
                  <c:v>59.835299999999997</c:v>
                </c:pt>
                <c:pt idx="1">
                  <c:v>46.3581</c:v>
                </c:pt>
                <c:pt idx="2">
                  <c:v>46.376899999999999</c:v>
                </c:pt>
                <c:pt idx="4">
                  <c:v>58.8765</c:v>
                </c:pt>
                <c:pt idx="5">
                  <c:v>47.444499999999998</c:v>
                </c:pt>
                <c:pt idx="6">
                  <c:v>44.706099999999999</c:v>
                </c:pt>
                <c:pt idx="8">
                  <c:v>32.713299999999997</c:v>
                </c:pt>
                <c:pt idx="9">
                  <c:v>25.186599999999999</c:v>
                </c:pt>
                <c:pt idx="10">
                  <c:v>25.205200000000001</c:v>
                </c:pt>
                <c:pt idx="12">
                  <c:v>32.978000000000002</c:v>
                </c:pt>
                <c:pt idx="13">
                  <c:v>25.3703</c:v>
                </c:pt>
                <c:pt idx="14">
                  <c:v>25.5685</c:v>
                </c:pt>
                <c:pt idx="16">
                  <c:v>20.010899999999999</c:v>
                </c:pt>
                <c:pt idx="17">
                  <c:v>15.776199999999999</c:v>
                </c:pt>
                <c:pt idx="18">
                  <c:v>15.7963</c:v>
                </c:pt>
                <c:pt idx="20">
                  <c:v>20.168399999999998</c:v>
                </c:pt>
                <c:pt idx="21">
                  <c:v>15.8673</c:v>
                </c:pt>
                <c:pt idx="22">
                  <c:v>15.886200000000001</c:v>
                </c:pt>
                <c:pt idx="24">
                  <c:v>16.102699999999999</c:v>
                </c:pt>
                <c:pt idx="25">
                  <c:v>13.376300000000001</c:v>
                </c:pt>
                <c:pt idx="26">
                  <c:v>13.5649</c:v>
                </c:pt>
                <c:pt idx="28">
                  <c:v>16.028400000000001</c:v>
                </c:pt>
                <c:pt idx="29">
                  <c:v>13.4414</c:v>
                </c:pt>
                <c:pt idx="30">
                  <c:v>13.394299999999999</c:v>
                </c:pt>
                <c:pt idx="32">
                  <c:v>19.093</c:v>
                </c:pt>
                <c:pt idx="33">
                  <c:v>17.299399999999999</c:v>
                </c:pt>
                <c:pt idx="34">
                  <c:v>17.233899999999998</c:v>
                </c:pt>
              </c:numCache>
            </c:numRef>
          </c:val>
        </c:ser>
        <c:ser>
          <c:idx val="1"/>
          <c:order val="1"/>
          <c:tx>
            <c:strRef>
              <c:f>'Epi GPU Exclusive (WA)'!$E$3</c:f>
              <c:strCache>
                <c:ptCount val="1"/>
                <c:pt idx="0">
                  <c:v>ComputeVisits Phase</c:v>
                </c:pt>
              </c:strCache>
            </c:strRef>
          </c:tx>
          <c:invertIfNegative val="0"/>
          <c:cat>
            <c:multiLvlStrRef>
              <c:f>'Epi GPU Exclusive (WA)'!$C$4:$D$38</c:f>
              <c:multiLvlStrCache>
                <c:ptCount val="35"/>
                <c:lvl>
                  <c:pt idx="0">
                    <c:v>MPI+CUDA</c:v>
                  </c:pt>
                  <c:pt idx="1">
                    <c:v>MPI+CUDA Adv</c:v>
                  </c:pt>
                  <c:pt idx="2">
                    <c:v>GPU-MPI</c:v>
                  </c:pt>
                  <c:pt idx="4">
                    <c:v>MPI+CUDA</c:v>
                  </c:pt>
                  <c:pt idx="5">
                    <c:v>MPI+CUDA Adv</c:v>
                  </c:pt>
                  <c:pt idx="6">
                    <c:v>GPU-MPI</c:v>
                  </c:pt>
                  <c:pt idx="8">
                    <c:v>MPI+CUDA</c:v>
                  </c:pt>
                  <c:pt idx="9">
                    <c:v>MPI+CUDA Adv</c:v>
                  </c:pt>
                  <c:pt idx="10">
                    <c:v>GPU-MPI</c:v>
                  </c:pt>
                  <c:pt idx="12">
                    <c:v>MPI+CUDA</c:v>
                  </c:pt>
                  <c:pt idx="13">
                    <c:v>MPI+CUDA Adv</c:v>
                  </c:pt>
                  <c:pt idx="14">
                    <c:v>GPU-MPI</c:v>
                  </c:pt>
                  <c:pt idx="16">
                    <c:v>MPI+CUDA</c:v>
                  </c:pt>
                  <c:pt idx="17">
                    <c:v>MPI+CUDA Adv</c:v>
                  </c:pt>
                  <c:pt idx="18">
                    <c:v>GPU-MPI</c:v>
                  </c:pt>
                  <c:pt idx="20">
                    <c:v>MPI+CUDA</c:v>
                  </c:pt>
                  <c:pt idx="21">
                    <c:v>MPI+CUDA Adv</c:v>
                  </c:pt>
                  <c:pt idx="22">
                    <c:v>GPU-MPI</c:v>
                  </c:pt>
                  <c:pt idx="24">
                    <c:v>MPI+CUDA</c:v>
                  </c:pt>
                  <c:pt idx="25">
                    <c:v>MPI+CUDA Adv</c:v>
                  </c:pt>
                  <c:pt idx="26">
                    <c:v>GPU-MPI</c:v>
                  </c:pt>
                  <c:pt idx="28">
                    <c:v>MPI+CUDA</c:v>
                  </c:pt>
                  <c:pt idx="29">
                    <c:v>MPI+CUDA Adv</c:v>
                  </c:pt>
                  <c:pt idx="30">
                    <c:v>GPU-MPI</c:v>
                  </c:pt>
                  <c:pt idx="32">
                    <c:v>MPI+CUDA</c:v>
                  </c:pt>
                  <c:pt idx="33">
                    <c:v>MPI+CUDA Adv</c:v>
                  </c:pt>
                  <c:pt idx="34">
                    <c:v>GPU-MPI</c:v>
                  </c:pt>
                </c:lvl>
                <c:lvl>
                  <c:pt idx="0">
                    <c:v>8x2</c:v>
                  </c:pt>
                  <c:pt idx="3">
                    <c:v> </c:v>
                  </c:pt>
                  <c:pt idx="4">
                    <c:v>16x1</c:v>
                  </c:pt>
                  <c:pt idx="7">
                    <c:v> </c:v>
                  </c:pt>
                  <c:pt idx="8">
                    <c:v>16x2</c:v>
                  </c:pt>
                  <c:pt idx="11">
                    <c:v> </c:v>
                  </c:pt>
                  <c:pt idx="12">
                    <c:v>32x1</c:v>
                  </c:pt>
                  <c:pt idx="15">
                    <c:v> </c:v>
                  </c:pt>
                  <c:pt idx="16">
                    <c:v>32x2</c:v>
                  </c:pt>
                  <c:pt idx="19">
                    <c:v> </c:v>
                  </c:pt>
                  <c:pt idx="20">
                    <c:v>64x1</c:v>
                  </c:pt>
                  <c:pt idx="23">
                    <c:v> </c:v>
                  </c:pt>
                  <c:pt idx="24">
                    <c:v>64x2</c:v>
                  </c:pt>
                  <c:pt idx="27">
                    <c:v> </c:v>
                  </c:pt>
                  <c:pt idx="28">
                    <c:v>128x1</c:v>
                  </c:pt>
                  <c:pt idx="31">
                    <c:v> </c:v>
                  </c:pt>
                  <c:pt idx="32">
                    <c:v>128x2</c:v>
                  </c:pt>
                </c:lvl>
              </c:multiLvlStrCache>
            </c:multiLvlStrRef>
          </c:cat>
          <c:val>
            <c:numRef>
              <c:f>'Epi GPU Exclusive (WA)'!$E$4:$E$38</c:f>
              <c:numCache>
                <c:formatCode>General</c:formatCode>
                <c:ptCount val="35"/>
                <c:pt idx="0">
                  <c:v>97.813000000000002</c:v>
                </c:pt>
                <c:pt idx="1">
                  <c:v>98.4255</c:v>
                </c:pt>
                <c:pt idx="2">
                  <c:v>88.149500000000003</c:v>
                </c:pt>
                <c:pt idx="4">
                  <c:v>91.947699999999998</c:v>
                </c:pt>
                <c:pt idx="5">
                  <c:v>92.206100000000006</c:v>
                </c:pt>
                <c:pt idx="6">
                  <c:v>90.424099999999996</c:v>
                </c:pt>
                <c:pt idx="8">
                  <c:v>48.025599999999997</c:v>
                </c:pt>
                <c:pt idx="9">
                  <c:v>60.207999999999998</c:v>
                </c:pt>
                <c:pt idx="10">
                  <c:v>48.139099999999999</c:v>
                </c:pt>
                <c:pt idx="12">
                  <c:v>47.447899999999997</c:v>
                </c:pt>
                <c:pt idx="13">
                  <c:v>52.712299999999999</c:v>
                </c:pt>
                <c:pt idx="14">
                  <c:v>47.229599999999998</c:v>
                </c:pt>
                <c:pt idx="16">
                  <c:v>32.424100000000003</c:v>
                </c:pt>
                <c:pt idx="17">
                  <c:v>51.701000000000001</c:v>
                </c:pt>
                <c:pt idx="18">
                  <c:v>33.044600000000003</c:v>
                </c:pt>
                <c:pt idx="20">
                  <c:v>34.657899999999998</c:v>
                </c:pt>
                <c:pt idx="21">
                  <c:v>42.732300000000002</c:v>
                </c:pt>
                <c:pt idx="22">
                  <c:v>33.634799999999998</c:v>
                </c:pt>
                <c:pt idx="24">
                  <c:v>24.615600000000001</c:v>
                </c:pt>
                <c:pt idx="25">
                  <c:v>65.677599999999998</c:v>
                </c:pt>
                <c:pt idx="26">
                  <c:v>27.759899999999998</c:v>
                </c:pt>
                <c:pt idx="28">
                  <c:v>24.437100000000001</c:v>
                </c:pt>
                <c:pt idx="29">
                  <c:v>46.407699999999998</c:v>
                </c:pt>
                <c:pt idx="30">
                  <c:v>25.598099999999999</c:v>
                </c:pt>
                <c:pt idx="32">
                  <c:v>27.833600000000001</c:v>
                </c:pt>
                <c:pt idx="33">
                  <c:v>111.92700000000001</c:v>
                </c:pt>
                <c:pt idx="34">
                  <c:v>32.295299999999997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04896000"/>
        <c:axId val="104897536"/>
      </c:barChart>
      <c:catAx>
        <c:axId val="104896000"/>
        <c:scaling>
          <c:orientation val="minMax"/>
        </c:scaling>
        <c:delete val="0"/>
        <c:axPos val="b"/>
        <c:majorTickMark val="out"/>
        <c:minorTickMark val="none"/>
        <c:tickLblPos val="nextTo"/>
        <c:crossAx val="104897536"/>
        <c:crosses val="autoZero"/>
        <c:auto val="1"/>
        <c:lblAlgn val="ctr"/>
        <c:lblOffset val="100"/>
        <c:noMultiLvlLbl val="0"/>
      </c:catAx>
      <c:valAx>
        <c:axId val="104897536"/>
        <c:scaling>
          <c:orientation val="minMax"/>
          <c:max val="16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(seconds)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489600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'Epi GPU Exclusive (WA)'!$J$2:$J$3</c:f>
              <c:strCache>
                <c:ptCount val="1"/>
                <c:pt idx="0">
                  <c:v>WA Preprocessing on GPU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multiLvlStrRef>
              <c:f>'Epi GPU Exclusive (WA)'!$C$4:$D$38</c:f>
              <c:multiLvlStrCache>
                <c:ptCount val="35"/>
                <c:lvl>
                  <c:pt idx="0">
                    <c:v>MPI+CUDA</c:v>
                  </c:pt>
                  <c:pt idx="1">
                    <c:v>MPI+CUDA Adv</c:v>
                  </c:pt>
                  <c:pt idx="2">
                    <c:v>GPU-MPI</c:v>
                  </c:pt>
                  <c:pt idx="4">
                    <c:v>MPI+CUDA</c:v>
                  </c:pt>
                  <c:pt idx="5">
                    <c:v>MPI+CUDA Adv</c:v>
                  </c:pt>
                  <c:pt idx="6">
                    <c:v>GPU-MPI</c:v>
                  </c:pt>
                  <c:pt idx="8">
                    <c:v>MPI+CUDA</c:v>
                  </c:pt>
                  <c:pt idx="9">
                    <c:v>MPI+CUDA Adv</c:v>
                  </c:pt>
                  <c:pt idx="10">
                    <c:v>GPU-MPI</c:v>
                  </c:pt>
                  <c:pt idx="12">
                    <c:v>MPI+CUDA</c:v>
                  </c:pt>
                  <c:pt idx="13">
                    <c:v>MPI+CUDA Adv</c:v>
                  </c:pt>
                  <c:pt idx="14">
                    <c:v>GPU-MPI</c:v>
                  </c:pt>
                  <c:pt idx="16">
                    <c:v>MPI+CUDA</c:v>
                  </c:pt>
                  <c:pt idx="17">
                    <c:v>MPI+CUDA Adv</c:v>
                  </c:pt>
                  <c:pt idx="18">
                    <c:v>GPU-MPI</c:v>
                  </c:pt>
                  <c:pt idx="20">
                    <c:v>MPI+CUDA</c:v>
                  </c:pt>
                  <c:pt idx="21">
                    <c:v>MPI+CUDA Adv</c:v>
                  </c:pt>
                  <c:pt idx="22">
                    <c:v>GPU-MPI</c:v>
                  </c:pt>
                  <c:pt idx="24">
                    <c:v>MPI+CUDA</c:v>
                  </c:pt>
                  <c:pt idx="25">
                    <c:v>MPI+CUDA Adv</c:v>
                  </c:pt>
                  <c:pt idx="26">
                    <c:v>GPU-MPI</c:v>
                  </c:pt>
                  <c:pt idx="28">
                    <c:v>MPI+CUDA</c:v>
                  </c:pt>
                  <c:pt idx="29">
                    <c:v>MPI+CUDA Adv</c:v>
                  </c:pt>
                  <c:pt idx="30">
                    <c:v>GPU-MPI</c:v>
                  </c:pt>
                  <c:pt idx="32">
                    <c:v>MPI+CUDA</c:v>
                  </c:pt>
                  <c:pt idx="33">
                    <c:v>MPI+CUDA Adv</c:v>
                  </c:pt>
                  <c:pt idx="34">
                    <c:v>GPU-MPI</c:v>
                  </c:pt>
                </c:lvl>
                <c:lvl>
                  <c:pt idx="0">
                    <c:v>8x2</c:v>
                  </c:pt>
                  <c:pt idx="3">
                    <c:v> </c:v>
                  </c:pt>
                  <c:pt idx="4">
                    <c:v>16x1</c:v>
                  </c:pt>
                  <c:pt idx="7">
                    <c:v> </c:v>
                  </c:pt>
                  <c:pt idx="8">
                    <c:v>16x2</c:v>
                  </c:pt>
                  <c:pt idx="11">
                    <c:v> </c:v>
                  </c:pt>
                  <c:pt idx="12">
                    <c:v>32x1</c:v>
                  </c:pt>
                  <c:pt idx="15">
                    <c:v> </c:v>
                  </c:pt>
                  <c:pt idx="16">
                    <c:v>32x2</c:v>
                  </c:pt>
                  <c:pt idx="19">
                    <c:v> </c:v>
                  </c:pt>
                  <c:pt idx="20">
                    <c:v>64x1</c:v>
                  </c:pt>
                  <c:pt idx="23">
                    <c:v> </c:v>
                  </c:pt>
                  <c:pt idx="24">
                    <c:v>64x2</c:v>
                  </c:pt>
                  <c:pt idx="27">
                    <c:v> </c:v>
                  </c:pt>
                  <c:pt idx="28">
                    <c:v>128x1</c:v>
                  </c:pt>
                  <c:pt idx="31">
                    <c:v> </c:v>
                  </c:pt>
                  <c:pt idx="32">
                    <c:v>128x2</c:v>
                  </c:pt>
                </c:lvl>
              </c:multiLvlStrCache>
            </c:multiLvlStrRef>
          </c:cat>
          <c:val>
            <c:numRef>
              <c:f>'Epi GPU Exclusive (WA)'!$J$4:$J$38</c:f>
              <c:numCache>
                <c:formatCode>General</c:formatCode>
                <c:ptCount val="35"/>
                <c:pt idx="0">
                  <c:v>13.51</c:v>
                </c:pt>
                <c:pt idx="1">
                  <c:v>0.117115</c:v>
                </c:pt>
                <c:pt idx="2">
                  <c:v>0.116706</c:v>
                </c:pt>
                <c:pt idx="4">
                  <c:v>13.4206</c:v>
                </c:pt>
                <c:pt idx="5">
                  <c:v>0.13815</c:v>
                </c:pt>
                <c:pt idx="6">
                  <c:v>0.108461</c:v>
                </c:pt>
                <c:pt idx="8">
                  <c:v>6.8080499999999997</c:v>
                </c:pt>
                <c:pt idx="9">
                  <c:v>6.19409E-2</c:v>
                </c:pt>
                <c:pt idx="10">
                  <c:v>5.9105100000000001E-2</c:v>
                </c:pt>
                <c:pt idx="12">
                  <c:v>6.7511900000000002</c:v>
                </c:pt>
                <c:pt idx="13">
                  <c:v>5.7850100000000002E-2</c:v>
                </c:pt>
                <c:pt idx="14">
                  <c:v>5.7923299999999997E-2</c:v>
                </c:pt>
                <c:pt idx="16">
                  <c:v>3.3540299999999998</c:v>
                </c:pt>
                <c:pt idx="17">
                  <c:v>3.81892E-2</c:v>
                </c:pt>
                <c:pt idx="18">
                  <c:v>4.0946000000000003E-2</c:v>
                </c:pt>
                <c:pt idx="20">
                  <c:v>3.3561800000000002</c:v>
                </c:pt>
                <c:pt idx="21">
                  <c:v>3.2122600000000001E-2</c:v>
                </c:pt>
                <c:pt idx="22">
                  <c:v>3.2211299999999998E-2</c:v>
                </c:pt>
                <c:pt idx="24">
                  <c:v>1.7473799999999999</c:v>
                </c:pt>
                <c:pt idx="25">
                  <c:v>3.3214800000000003E-2</c:v>
                </c:pt>
                <c:pt idx="26">
                  <c:v>3.04473E-2</c:v>
                </c:pt>
                <c:pt idx="28">
                  <c:v>1.73291</c:v>
                </c:pt>
                <c:pt idx="29">
                  <c:v>2.53911E-2</c:v>
                </c:pt>
                <c:pt idx="30">
                  <c:v>2.5342300000000002E-2</c:v>
                </c:pt>
                <c:pt idx="32">
                  <c:v>0.90706699999999996</c:v>
                </c:pt>
                <c:pt idx="33">
                  <c:v>2.4080000000000001E-2</c:v>
                </c:pt>
                <c:pt idx="34">
                  <c:v>2.43821E-2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06003072"/>
        <c:axId val="106033536"/>
      </c:barChart>
      <c:catAx>
        <c:axId val="1060030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06033536"/>
        <c:crosses val="autoZero"/>
        <c:auto val="1"/>
        <c:lblAlgn val="ctr"/>
        <c:lblOffset val="100"/>
        <c:noMultiLvlLbl val="0"/>
      </c:catAx>
      <c:valAx>
        <c:axId val="106033536"/>
        <c:scaling>
          <c:orientation val="minMax"/>
          <c:max val="1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 baseline="0" dirty="0" smtClean="0"/>
                  <a:t>Time (sec)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6003072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'Epi GPU Exclusive (WA)'!$I$2:$I$3</c:f>
              <c:strCache>
                <c:ptCount val="1"/>
                <c:pt idx="0">
                  <c:v>WA GPU Host Buf Init.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multiLvlStrRef>
              <c:f>'Epi GPU Exclusive (WA)'!$C$4:$D$38</c:f>
              <c:multiLvlStrCache>
                <c:ptCount val="35"/>
                <c:lvl>
                  <c:pt idx="0">
                    <c:v>MPI+CUDA</c:v>
                  </c:pt>
                  <c:pt idx="1">
                    <c:v>MPI+CUDA Adv</c:v>
                  </c:pt>
                  <c:pt idx="2">
                    <c:v>GPU-MPI</c:v>
                  </c:pt>
                  <c:pt idx="4">
                    <c:v>MPI+CUDA</c:v>
                  </c:pt>
                  <c:pt idx="5">
                    <c:v>MPI+CUDA Adv</c:v>
                  </c:pt>
                  <c:pt idx="6">
                    <c:v>GPU-MPI</c:v>
                  </c:pt>
                  <c:pt idx="8">
                    <c:v>MPI+CUDA</c:v>
                  </c:pt>
                  <c:pt idx="9">
                    <c:v>MPI+CUDA Adv</c:v>
                  </c:pt>
                  <c:pt idx="10">
                    <c:v>GPU-MPI</c:v>
                  </c:pt>
                  <c:pt idx="12">
                    <c:v>MPI+CUDA</c:v>
                  </c:pt>
                  <c:pt idx="13">
                    <c:v>MPI+CUDA Adv</c:v>
                  </c:pt>
                  <c:pt idx="14">
                    <c:v>GPU-MPI</c:v>
                  </c:pt>
                  <c:pt idx="16">
                    <c:v>MPI+CUDA</c:v>
                  </c:pt>
                  <c:pt idx="17">
                    <c:v>MPI+CUDA Adv</c:v>
                  </c:pt>
                  <c:pt idx="18">
                    <c:v>GPU-MPI</c:v>
                  </c:pt>
                  <c:pt idx="20">
                    <c:v>MPI+CUDA</c:v>
                  </c:pt>
                  <c:pt idx="21">
                    <c:v>MPI+CUDA Adv</c:v>
                  </c:pt>
                  <c:pt idx="22">
                    <c:v>GPU-MPI</c:v>
                  </c:pt>
                  <c:pt idx="24">
                    <c:v>MPI+CUDA</c:v>
                  </c:pt>
                  <c:pt idx="25">
                    <c:v>MPI+CUDA Adv</c:v>
                  </c:pt>
                  <c:pt idx="26">
                    <c:v>GPU-MPI</c:v>
                  </c:pt>
                  <c:pt idx="28">
                    <c:v>MPI+CUDA</c:v>
                  </c:pt>
                  <c:pt idx="29">
                    <c:v>MPI+CUDA Adv</c:v>
                  </c:pt>
                  <c:pt idx="30">
                    <c:v>GPU-MPI</c:v>
                  </c:pt>
                  <c:pt idx="32">
                    <c:v>MPI+CUDA</c:v>
                  </c:pt>
                  <c:pt idx="33">
                    <c:v>MPI+CUDA Adv</c:v>
                  </c:pt>
                  <c:pt idx="34">
                    <c:v>GPU-MPI</c:v>
                  </c:pt>
                </c:lvl>
                <c:lvl>
                  <c:pt idx="0">
                    <c:v>8x2</c:v>
                  </c:pt>
                  <c:pt idx="3">
                    <c:v> </c:v>
                  </c:pt>
                  <c:pt idx="4">
                    <c:v>16x1</c:v>
                  </c:pt>
                  <c:pt idx="7">
                    <c:v> </c:v>
                  </c:pt>
                  <c:pt idx="8">
                    <c:v>16x2</c:v>
                  </c:pt>
                  <c:pt idx="11">
                    <c:v> </c:v>
                  </c:pt>
                  <c:pt idx="12">
                    <c:v>32x1</c:v>
                  </c:pt>
                  <c:pt idx="15">
                    <c:v> </c:v>
                  </c:pt>
                  <c:pt idx="16">
                    <c:v>32x2</c:v>
                  </c:pt>
                  <c:pt idx="19">
                    <c:v> </c:v>
                  </c:pt>
                  <c:pt idx="20">
                    <c:v>64x1</c:v>
                  </c:pt>
                  <c:pt idx="23">
                    <c:v> </c:v>
                  </c:pt>
                  <c:pt idx="24">
                    <c:v>64x2</c:v>
                  </c:pt>
                  <c:pt idx="27">
                    <c:v> </c:v>
                  </c:pt>
                  <c:pt idx="28">
                    <c:v>128x1</c:v>
                  </c:pt>
                  <c:pt idx="31">
                    <c:v> </c:v>
                  </c:pt>
                  <c:pt idx="32">
                    <c:v>128x2</c:v>
                  </c:pt>
                </c:lvl>
              </c:multiLvlStrCache>
            </c:multiLvlStrRef>
          </c:cat>
          <c:val>
            <c:numRef>
              <c:f>'Epi GPU Exclusive (WA)'!$I$4:$I$38</c:f>
              <c:numCache>
                <c:formatCode>General</c:formatCode>
                <c:ptCount val="35"/>
                <c:pt idx="0">
                  <c:v>1.0265899999999999</c:v>
                </c:pt>
                <c:pt idx="1">
                  <c:v>6.5607699999999998</c:v>
                </c:pt>
                <c:pt idx="2">
                  <c:v>1.92906</c:v>
                </c:pt>
                <c:pt idx="4">
                  <c:v>0.99491200000000002</c:v>
                </c:pt>
                <c:pt idx="5">
                  <c:v>4.44923</c:v>
                </c:pt>
                <c:pt idx="6">
                  <c:v>1.74051</c:v>
                </c:pt>
                <c:pt idx="8">
                  <c:v>1.9753499999999999</c:v>
                </c:pt>
                <c:pt idx="9">
                  <c:v>12.0008</c:v>
                </c:pt>
                <c:pt idx="10">
                  <c:v>2.3648099999999999</c:v>
                </c:pt>
                <c:pt idx="12">
                  <c:v>1.9581</c:v>
                </c:pt>
                <c:pt idx="13">
                  <c:v>7.3272899999999996</c:v>
                </c:pt>
                <c:pt idx="14">
                  <c:v>2.1360899999999998</c:v>
                </c:pt>
                <c:pt idx="16">
                  <c:v>3.9504600000000001</c:v>
                </c:pt>
                <c:pt idx="17">
                  <c:v>24.2026</c:v>
                </c:pt>
                <c:pt idx="18">
                  <c:v>4.50448</c:v>
                </c:pt>
                <c:pt idx="20">
                  <c:v>3.9506899999999998</c:v>
                </c:pt>
                <c:pt idx="21">
                  <c:v>14.4636</c:v>
                </c:pt>
                <c:pt idx="22">
                  <c:v>3.9135300000000002</c:v>
                </c:pt>
                <c:pt idx="24">
                  <c:v>7.8795400000000004</c:v>
                </c:pt>
                <c:pt idx="25">
                  <c:v>48.359900000000003</c:v>
                </c:pt>
                <c:pt idx="26">
                  <c:v>8.9360800000000005</c:v>
                </c:pt>
                <c:pt idx="28">
                  <c:v>7.9070900000000002</c:v>
                </c:pt>
                <c:pt idx="29">
                  <c:v>29.091799999999999</c:v>
                </c:pt>
                <c:pt idx="30">
                  <c:v>7.8739699999999999</c:v>
                </c:pt>
                <c:pt idx="32">
                  <c:v>15.832599999999999</c:v>
                </c:pt>
                <c:pt idx="33">
                  <c:v>97.550299999999993</c:v>
                </c:pt>
                <c:pt idx="34">
                  <c:v>17.959499999999998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04696064"/>
        <c:axId val="104706048"/>
      </c:barChart>
      <c:catAx>
        <c:axId val="1046960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04706048"/>
        <c:crosses val="autoZero"/>
        <c:auto val="1"/>
        <c:lblAlgn val="ctr"/>
        <c:lblOffset val="100"/>
        <c:noMultiLvlLbl val="0"/>
      </c:catAx>
      <c:valAx>
        <c:axId val="104706048"/>
        <c:scaling>
          <c:orientation val="minMax"/>
          <c:max val="1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 baseline="0" dirty="0" smtClean="0"/>
                  <a:t>Buffer </a:t>
                </a:r>
                <a:r>
                  <a:rPr lang="en-US" sz="1600" baseline="0" dirty="0" err="1" smtClean="0"/>
                  <a:t>Init.</a:t>
                </a:r>
                <a:r>
                  <a:rPr lang="en-US" sz="1600" baseline="0" dirty="0" smtClean="0"/>
                  <a:t> Time</a:t>
                </a:r>
                <a:r>
                  <a:rPr lang="en-US" sz="1600" dirty="0" smtClean="0"/>
                  <a:t> (sec)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4696064"/>
        <c:crosses val="autoZero"/>
        <c:crossBetween val="between"/>
        <c:majorUnit val="20"/>
      </c:valAx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A6A14-6E7B-4F44-93CF-48ED1B1EAFD7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BAD03-067A-4548-9A3A-CEFABE8B6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5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16227" indent="-216227"/>
            <a:r>
              <a:rPr lang="en-US" baseline="0" dirty="0" smtClean="0"/>
              <a:t>It is important to understand how the accelerators, such as GPUs, inter-operate with CPUs in cluster environments. How easy is it to program them? What will be the performance?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is to reiterate that it is possible to use GPU-MPI</a:t>
            </a:r>
            <a:r>
              <a:rPr lang="en-US" baseline="0" dirty="0" smtClean="0"/>
              <a:t> as a superset of MPI with same functionality as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BAD03-067A-4548-9A3A-CEFABE8B67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26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92B66-3479-4876-99BF-EBE42C21210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97083"/>
            <a:r>
              <a:rPr lang="en-US" i="1" dirty="0" smtClean="0"/>
              <a:t>Scheme III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3423E-70FD-4E20-8C6E-EEB4F7BC8EAD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97083"/>
            <a:r>
              <a:rPr lang="en-US" i="1" dirty="0" smtClean="0"/>
              <a:t>Scheme III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3423E-70FD-4E20-8C6E-EEB4F7BC8EAD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97083"/>
            <a:r>
              <a:rPr lang="en-US" i="1" dirty="0" smtClean="0"/>
              <a:t>Scheme III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3423E-70FD-4E20-8C6E-EEB4F7BC8EAD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97083"/>
            <a:r>
              <a:rPr lang="en-US" i="1" dirty="0" smtClean="0"/>
              <a:t>Scheme III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3423E-70FD-4E20-8C6E-EEB4F7BC8EAD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32EC7-49CF-45E9-94A9-4A4E78E2A6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9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rrowheads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 bwMode="auto">
          <a:xfrm>
            <a:off x="1144152" y="0"/>
            <a:ext cx="6855697" cy="685569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4D5D-2D0E-48B4-854E-1B6F2A5E0D7C}" type="datetime1">
              <a:rPr lang="en-US" smtClean="0"/>
              <a:t>6/20/2013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70675"/>
            <a:ext cx="2895600" cy="18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Ashwin M. Aji (aaji@cs.vt.edu)</a:t>
            </a:r>
            <a:endParaRPr lang="en-US"/>
          </a:p>
        </p:txBody>
      </p:sp>
      <p:pic>
        <p:nvPicPr>
          <p:cNvPr id="16" name="Picture 3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0814" y="6324600"/>
            <a:ext cx="1828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75000"/>
              </a:schemeClr>
            </a:outerShdw>
          </a:effectLst>
        </p:spPr>
      </p:pic>
      <p:pic>
        <p:nvPicPr>
          <p:cNvPr id="17" name="Picture 2" descr="https://encrypted-tbn0.gstatic.com/images?q=tbn:ANd9GcTJfxCBpysEqvAqMEwCHWcNG_oqFnNuFwv378k4vTIZkTlFpmSc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843" y="6324600"/>
            <a:ext cx="1229876" cy="48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028" y="6206359"/>
            <a:ext cx="533400" cy="65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title header_orange_471.jpg"/>
          <p:cNvPicPr>
            <a:picLocks noChangeAspect="1"/>
          </p:cNvPicPr>
          <p:nvPr userDrawn="1"/>
        </p:nvPicPr>
        <p:blipFill rotWithShape="1">
          <a:blip r:embed="rId6" cstate="print"/>
          <a:srcRect l="4479" t="28458" r="77419"/>
          <a:stretch/>
        </p:blipFill>
        <p:spPr bwMode="auto">
          <a:xfrm>
            <a:off x="1805282" y="6232654"/>
            <a:ext cx="1318918" cy="62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1278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1794-E8F4-4134-921B-8DD0E0CD9778}" type="datetime1">
              <a:rPr lang="en-US" smtClean="0"/>
              <a:t>6/20/2013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70675"/>
            <a:ext cx="2895600" cy="182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21901" y="6128883"/>
            <a:ext cx="522099" cy="1809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78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60F3-5EE9-451E-A6CC-7ACC33861BA2}" type="datetime1">
              <a:rPr lang="en-US" smtClean="0"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70675"/>
            <a:ext cx="2895600" cy="182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1901" y="6128883"/>
            <a:ext cx="522099" cy="1809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6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DBC4-7CE0-42BB-B483-12A906C6218A}" type="datetime1">
              <a:rPr lang="en-US" smtClean="0"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70675"/>
            <a:ext cx="2895600" cy="182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1901" y="6128883"/>
            <a:ext cx="522099" cy="1809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8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1CD0-C27C-4C60-8062-435690BFFD22}" type="datetime1">
              <a:rPr lang="en-US" smtClean="0"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5743-BBF2-1D46-A0FB-384FD94A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9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A8CD-1373-48DD-953F-FD48A0ED0F2F}" type="datetime1">
              <a:rPr lang="en-US" smtClean="0"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5743-BBF2-1D46-A0FB-384FD94A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1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B4C5-3DE1-4518-B165-288B7DB38DF0}" type="datetime1">
              <a:rPr lang="en-US" smtClean="0"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5743-BBF2-1D46-A0FB-384FD94A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80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752C-CA58-4D97-8BCD-974D2447BCE9}" type="datetime1">
              <a:rPr lang="en-US" smtClean="0"/>
              <a:t>6/20/2013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5743-BBF2-1D46-A0FB-384FD94A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9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DC36-DAB1-49E3-8132-2ED6DB1D6F27}" type="datetime1">
              <a:rPr lang="en-US" smtClean="0"/>
              <a:t>6/20/2013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5743-BBF2-1D46-A0FB-384FD94A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4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8B2C-9952-436C-899E-F20640257AFC}" type="datetime1">
              <a:rPr lang="en-US" smtClean="0"/>
              <a:t>6/20/2013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5743-BBF2-1D46-A0FB-384FD94A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18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EAC4-02C4-4968-B953-BBE2FCE1DC3B}" type="datetime1">
              <a:rPr lang="en-US" smtClean="0"/>
              <a:t>6/20/2013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5743-BBF2-1D46-A0FB-384FD94A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38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25D2-5F74-4524-A4D2-8E2463B9DF31}" type="datetime1">
              <a:rPr lang="en-US" smtClean="0"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3038"/>
            <a:ext cx="2895600" cy="18256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1901" y="5981246"/>
            <a:ext cx="522099" cy="18096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46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F702-B8DE-4018-98E5-D5AFD4D94C78}" type="datetime1">
              <a:rPr lang="en-US" smtClean="0"/>
              <a:t>6/20/2013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5743-BBF2-1D46-A0FB-384FD94A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8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0F21-136E-4A6B-9C5B-93BB93EB789F}" type="datetime1">
              <a:rPr lang="en-US" smtClean="0"/>
              <a:t>6/20/2013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5743-BBF2-1D46-A0FB-384FD94A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6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2EE0-E1C8-4707-9D1C-9A850846A885}" type="datetime1">
              <a:rPr lang="en-US" smtClean="0"/>
              <a:t>6/20/2013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5743-BBF2-1D46-A0FB-384FD94A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1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A6A9-FF0B-48A0-B701-7939F1B0F401}" type="datetime1">
              <a:rPr lang="en-US" smtClean="0"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5743-BBF2-1D46-A0FB-384FD94A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42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F07D-319C-461F-B4FF-E5973B848241}" type="datetime1">
              <a:rPr lang="en-US" smtClean="0"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15743-BBF2-1D46-A0FB-384FD94A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59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pic>
        <p:nvPicPr>
          <p:cNvPr id="7" name="Picture 3"/>
          <p:cNvPicPr>
            <a:picLocks noChangeArrowheads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 bwMode="auto">
          <a:xfrm>
            <a:off x="1144152" y="0"/>
            <a:ext cx="6855697" cy="685569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rrowheads="1"/>
          </p:cNvPicPr>
          <p:nvPr userDrawn="1"/>
        </p:nvPicPr>
        <p:blipFill>
          <a:blip r:embed="rId2">
            <a:alphaModFix/>
          </a:blip>
          <a:srcRect/>
          <a:stretch>
            <a:fillRect/>
          </a:stretch>
        </p:blipFill>
        <p:spPr bwMode="auto">
          <a:xfrm>
            <a:off x="1144152" y="0"/>
            <a:ext cx="6855697" cy="685569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1278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46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2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58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18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8462-4A9A-4000-8FD0-A31B5EF87268}" type="datetime1">
              <a:rPr lang="en-US" smtClean="0"/>
              <a:t>6/20/2013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1901" y="6128883"/>
            <a:ext cx="522099" cy="1809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3038"/>
            <a:ext cx="2895600" cy="18256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Ashwin M. Aji (aaji@cs.vt.edu)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2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4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8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98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0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78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6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8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Ashwin M. Aji (aaji@cs.vt.edu)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90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Ashwin M. Aji (aaji@cs.vt.edu)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28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Ashwin M. Aji (aaji@cs.vt.edu)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74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0E1D-C47C-45BC-88FC-D0A4F5B1B137}" type="datetime1">
              <a:rPr lang="en-US" smtClean="0"/>
              <a:t>6/20/2013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21901" y="6128883"/>
            <a:ext cx="522099" cy="1809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3038"/>
            <a:ext cx="2895600" cy="18256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Ashwin M. Aji (aaji@cs.vt.edu)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58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Ashwin M. Aji (aaji@cs.vt.edu)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Ashwin M. Aji (aaji@cs.vt.edu)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6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Ashwin M. Aji (aaji@cs.vt.edu)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19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Ashwin M. Aji (aaji@cs.vt.edu)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Ashwin M. Aji (aaji@cs.vt.edu)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7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Ashwin M. Aji (aaji@cs.vt.edu)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81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Ashwin M. Aji (aaji@cs.vt.edu)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Ashwin M. Aji (aaji@cs.vt.edu)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94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Ashwin M. Aji (aaji@cs.vt.edu)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89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01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98588"/>
            <a:ext cx="4038600" cy="484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98588"/>
            <a:ext cx="4038600" cy="23479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98900"/>
            <a:ext cx="4038600" cy="2347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405063" y="6327775"/>
            <a:ext cx="4316412" cy="4572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Ashwin M. Aji (aaji@cs.vt.edu)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63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7F4C-E3AA-4830-9715-B8E726C3FEE3}" type="datetime1">
              <a:rPr lang="en-US" smtClean="0"/>
              <a:t>6/20/2013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70675"/>
            <a:ext cx="2895600" cy="182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21901" y="6128883"/>
            <a:ext cx="522099" cy="1809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18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EEAE-8A81-4DA7-9325-C3A7ADA34119}" type="datetime1">
              <a:rPr lang="en-US" smtClean="0"/>
              <a:t>6/20/2013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8256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21901" y="6019800"/>
            <a:ext cx="522099" cy="1809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4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4F19-814C-463A-A301-83BD2571CB32}" type="datetime1">
              <a:rPr lang="en-US" smtClean="0"/>
              <a:t>6/20/2013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21901" y="6128883"/>
            <a:ext cx="522099" cy="1809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3038"/>
            <a:ext cx="2895600" cy="18256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Ashwin M. Aji (aaji@cs.vt.edu)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38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54C6-E0C1-4937-B1B8-5DB4A12660B4}" type="datetime1">
              <a:rPr lang="en-US" smtClean="0"/>
              <a:t>6/20/2013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670675"/>
            <a:ext cx="2895600" cy="182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21901" y="6128883"/>
            <a:ext cx="522099" cy="1809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98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3340-129B-4FE4-8792-A55E09921095}" type="datetime1">
              <a:rPr lang="en-US" smtClean="0"/>
              <a:t>6/20/2013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70675"/>
            <a:ext cx="2895600" cy="182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21901" y="6128883"/>
            <a:ext cx="522099" cy="1809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0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127710"/>
            <a:ext cx="706967" cy="191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D647E-89FE-4CE3-A4E7-318CC9B359D6}" type="datetime1">
              <a:rPr lang="en-US" smtClean="0"/>
              <a:t>6/20/2013</a:t>
            </a:fld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200" y="6350426"/>
            <a:ext cx="1416487" cy="320249"/>
          </a:xfrm>
          <a:prstGeom prst="rect">
            <a:avLst/>
          </a:prstGeom>
        </p:spPr>
      </p:pic>
      <p:sp>
        <p:nvSpPr>
          <p:cNvPr id="19" name="Rectangle 10"/>
          <p:cNvSpPr>
            <a:spLocks/>
          </p:cNvSpPr>
          <p:nvPr/>
        </p:nvSpPr>
        <p:spPr bwMode="auto">
          <a:xfrm>
            <a:off x="371898" y="6537752"/>
            <a:ext cx="1120789" cy="32024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u="sng" baseline="-25000" dirty="0" smtClean="0">
                <a:solidFill>
                  <a:srgbClr val="7F7F7F"/>
                </a:solidFill>
                <a:ea typeface="Gill Sans" charset="0"/>
                <a:cs typeface="Gill Sans" charset="0"/>
              </a:rPr>
              <a:t>http://</a:t>
            </a:r>
            <a:r>
              <a:rPr lang="en-US" sz="1800" u="sng" baseline="-25000" dirty="0" err="1" smtClean="0">
                <a:solidFill>
                  <a:srgbClr val="7F7F7F"/>
                </a:solidFill>
                <a:ea typeface="Gill Sans" charset="0"/>
                <a:cs typeface="Gill Sans" charset="0"/>
              </a:rPr>
              <a:t>www.vt.edu</a:t>
            </a:r>
            <a:endParaRPr lang="en-US" sz="1800" u="sng" baseline="-25000" dirty="0" smtClean="0">
              <a:solidFill>
                <a:srgbClr val="7F7F7F"/>
              </a:solidFill>
              <a:ea typeface="Gill Sans" charset="0"/>
              <a:cs typeface="Gill Sans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734300" y="6309850"/>
            <a:ext cx="1333500" cy="42056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9" name="Rectangle 10"/>
          <p:cNvSpPr>
            <a:spLocks/>
          </p:cNvSpPr>
          <p:nvPr userDrawn="1"/>
        </p:nvSpPr>
        <p:spPr bwMode="auto">
          <a:xfrm>
            <a:off x="7696200" y="6489426"/>
            <a:ext cx="2514600" cy="36857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u="sng" baseline="-25000" dirty="0" smtClean="0">
                <a:solidFill>
                  <a:srgbClr val="7F7F7F"/>
                </a:solidFill>
                <a:ea typeface="Gill Sans" charset="0"/>
                <a:cs typeface="Gill Sans" charset="0"/>
              </a:rPr>
              <a:t>http://synergy.cs.vt.edu</a:t>
            </a:r>
          </a:p>
        </p:txBody>
      </p:sp>
    </p:spTree>
    <p:extLst>
      <p:ext uri="{BB962C8B-B14F-4D97-AF65-F5344CB8AC3E}">
        <p14:creationId xmlns:p14="http://schemas.microsoft.com/office/powerpoint/2010/main" val="173760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200" b="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9"/>
          <p:cNvSpPr>
            <a:spLocks/>
          </p:cNvSpPr>
          <p:nvPr/>
        </p:nvSpPr>
        <p:spPr bwMode="auto">
          <a:xfrm>
            <a:off x="7463366" y="6048474"/>
            <a:ext cx="4231443" cy="1609526"/>
          </a:xfrm>
          <a:prstGeom prst="ellipse">
            <a:avLst/>
          </a:prstGeom>
          <a:solidFill>
            <a:schemeClr val="bg1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r"/>
            <a:endParaRPr lang="en-US" dirty="0"/>
          </a:p>
        </p:txBody>
      </p:sp>
      <p:sp>
        <p:nvSpPr>
          <p:cNvPr id="35" name="Oval 9"/>
          <p:cNvSpPr>
            <a:spLocks/>
          </p:cNvSpPr>
          <p:nvPr/>
        </p:nvSpPr>
        <p:spPr bwMode="auto">
          <a:xfrm>
            <a:off x="-2506135" y="6052945"/>
            <a:ext cx="4231443" cy="1609526"/>
          </a:xfrm>
          <a:prstGeom prst="ellipse">
            <a:avLst/>
          </a:prstGeom>
          <a:solidFill>
            <a:schemeClr val="bg1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r"/>
            <a:endParaRPr lang="en-US" dirty="0"/>
          </a:p>
        </p:txBody>
      </p:sp>
      <p:pic>
        <p:nvPicPr>
          <p:cNvPr id="34" name="Picture 1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309850"/>
            <a:ext cx="1333500" cy="42056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127710"/>
            <a:ext cx="706967" cy="191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A57B6-CF0A-43AE-8DCD-362F0E7180D9}" type="datetime1">
              <a:rPr lang="en-US" smtClean="0"/>
              <a:t>6/20/2013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70675"/>
            <a:ext cx="2895600" cy="18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1901" y="6127710"/>
            <a:ext cx="522099" cy="191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15743-BBF2-1D46-A0FB-384FD94A877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3" name="Rectangle 10"/>
          <p:cNvSpPr>
            <a:spLocks/>
          </p:cNvSpPr>
          <p:nvPr/>
        </p:nvSpPr>
        <p:spPr bwMode="auto">
          <a:xfrm>
            <a:off x="0" y="6489426"/>
            <a:ext cx="2514600" cy="36857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800" u="sng" baseline="-25000" dirty="0">
                <a:solidFill>
                  <a:srgbClr val="7F7F7F"/>
                </a:solidFill>
                <a:ea typeface="Gill Sans" charset="0"/>
                <a:cs typeface="Gill Sans" charset="0"/>
              </a:rPr>
              <a:t>http://synergy.cs.vt.edu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9537" y="6515558"/>
            <a:ext cx="1504463" cy="34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2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193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0436"/>
            <a:ext cx="8229600" cy="4835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6343" y="6486319"/>
            <a:ext cx="2212383" cy="177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5919618"/>
            <a:ext cx="457200" cy="328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69D15743-BBF2-1D46-A0FB-384FD94A877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13" descr="vt_maroon_invent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0243" y="6302375"/>
            <a:ext cx="21336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810118" y="6294438"/>
            <a:ext cx="1277938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228600" y="6248400"/>
            <a:ext cx="8686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>
              <a:latin typeface="Calibri"/>
              <a:ea typeface="ＭＳ Ｐゴシック" pitchFamily="-65" charset="-128"/>
              <a:cs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46618" y="6553200"/>
            <a:ext cx="16129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400" dirty="0" err="1">
                <a:latin typeface="Calibri"/>
                <a:ea typeface="ＭＳ Ｐゴシック" pitchFamily="-65" charset="-128"/>
                <a:cs typeface="Calibri"/>
              </a:rPr>
              <a:t>synergy.cs.vt.edu</a:t>
            </a:r>
            <a:endParaRPr lang="en-US" sz="1400" dirty="0">
              <a:latin typeface="Calibri"/>
              <a:ea typeface="ＭＳ Ｐゴシック" pitchFamily="-65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760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3200" b="0" kern="1200">
          <a:solidFill>
            <a:srgbClr val="51030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000" kern="1200">
          <a:solidFill>
            <a:srgbClr val="51030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18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0"/>
          <a:stretch>
            <a:fillRect/>
          </a:stretch>
        </p:blipFill>
        <p:spPr bwMode="auto">
          <a:xfrm>
            <a:off x="0" y="152400"/>
            <a:ext cx="5478463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2487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0638"/>
            <a:ext cx="82296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1100" y="6486525"/>
            <a:ext cx="2146300" cy="187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5817320"/>
            <a:ext cx="45720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alibri" charset="0"/>
                <a:cs typeface="Calibri" charset="0"/>
              </a:defRPr>
            </a:lvl1pPr>
          </a:lstStyle>
          <a:p>
            <a:fld id="{69D15743-BBF2-1D46-A0FB-384FD94A877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31" name="Picture 13" descr="vt_maroon_invent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6302375"/>
            <a:ext cx="21336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6294438"/>
            <a:ext cx="1277938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747000" y="6553200"/>
            <a:ext cx="16129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latin typeface="Calibri"/>
                <a:ea typeface="ＭＳ Ｐゴシック" pitchFamily="-65" charset="-128"/>
                <a:cs typeface="Calibri"/>
              </a:rPr>
              <a:t>synergy.cs.vt.edu</a:t>
            </a:r>
            <a:endParaRPr lang="en-US" sz="1400" dirty="0">
              <a:latin typeface="Calibri"/>
              <a:ea typeface="ＭＳ Ｐゴシック" pitchFamily="-65" charset="-128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510302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10302"/>
          </a:solidFill>
          <a:latin typeface="Gill Sans MT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10302"/>
          </a:solidFill>
          <a:latin typeface="Gill Sans MT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10302"/>
          </a:solidFill>
          <a:latin typeface="Gill Sans MT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10302"/>
          </a:solidFill>
          <a:latin typeface="Gill Sans MT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10302"/>
          </a:solidFill>
          <a:latin typeface="Gill Sans MT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10302"/>
          </a:solidFill>
          <a:latin typeface="Gill Sans MT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10302"/>
          </a:solidFill>
          <a:latin typeface="Gill Sans MT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10302"/>
          </a:solidFill>
          <a:latin typeface="Gill Sans MT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2000" kern="1200">
          <a:solidFill>
            <a:srgbClr val="510302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accent2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40855"/>
              </p:ext>
            </p:extLst>
          </p:nvPr>
        </p:nvGraphicFramePr>
        <p:xfrm>
          <a:off x="533400" y="2087880"/>
          <a:ext cx="8153400" cy="387096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4419600"/>
                <a:gridCol w="762000"/>
                <a:gridCol w="2971800"/>
              </a:tblGrid>
              <a:tr h="332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497D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1616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Ashwin M. Aji, Lokendra S. Panwar,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497D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1616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Wu-chun Feng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1616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Virginia Tech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3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497D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1616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Pavan Balaji, James Dinan, Rajeev Thakur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…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1616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Argonne National Lab.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3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497D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1616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Feng Ji, Xiaosong Ma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…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1616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N. C. State University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3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497D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1616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Milind Chabbi, Karthik Murthy, </a:t>
                      </a:r>
                      <a:b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1616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1616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John Mellor-Crummey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…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1616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Rice University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3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F497D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1616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Keith R. Bisset</a:t>
                      </a:r>
                    </a:p>
                    <a:p>
                      <a:endParaRPr lang="en-US" sz="2000" i="1" dirty="0" smtClean="0"/>
                    </a:p>
                    <a:p>
                      <a:endParaRPr lang="en-US" sz="2000" i="1" dirty="0" smtClean="0"/>
                    </a:p>
                    <a:p>
                      <a:r>
                        <a:rPr lang="en-US" sz="2000" i="1" dirty="0" smtClean="0"/>
                        <a:t>Presenter: Ashwin M. Aji</a:t>
                      </a:r>
                    </a:p>
                    <a:p>
                      <a:r>
                        <a:rPr lang="en-US" sz="2000" i="1" dirty="0" smtClean="0"/>
                        <a:t>Ph.D. Candidate, Virginia Tech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…</a:t>
                      </a: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1616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Virginia Bioinformatics Inst.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86800" cy="1470025"/>
          </a:xfrm>
        </p:spPr>
        <p:txBody>
          <a:bodyPr>
            <a:noAutofit/>
          </a:bodyPr>
          <a:lstStyle/>
          <a:p>
            <a:r>
              <a:rPr lang="en-US" dirty="0"/>
              <a:t>On the Efficacy of GPU-Integrated MPI</a:t>
            </a:r>
            <a:br>
              <a:rPr lang="en-US" dirty="0"/>
            </a:br>
            <a:r>
              <a:rPr lang="en-US" dirty="0"/>
              <a:t>for Scientific Applications</a:t>
            </a:r>
          </a:p>
        </p:txBody>
      </p:sp>
      <p:sp>
        <p:nvSpPr>
          <p:cNvPr id="10" name="AutoShape 8" descr="data:image/jpeg;base64,/9j/4AAQSkZJRgABAQAAAQABAAD/2wCEAAkGBhQSEBUUEhQVFBUUFxcVFBQVFxwaFxQVFxQXFRoXFxwYHCYfFxokHBcUHy8gJCcpLCwsFR4xNTAqNSYrLCkBCQoKDgwOGg8PGS4kHyUsLC41NC8vKSkpMC8sLywtKSwvKSowLCwsKSopLCk0KjAsKSwsLCkpLCw1KSwsLCksL//AABEIAPgAywMBIgACEQEDEQH/xAAcAAEAAgIDAQAAAAAAAAAAAAAABgcBBQIDBAj/xABWEAABAwIBBgQNEAgEBgMAAAABAAIDBBEFBgcSITFBExdRUyIyVGFxcnORk7Gy0tMUIyUmMzU2QlJVgZKUobPRQ2KDoqO0wcMVFkTCNGN0guPwJMTh/8QAGwEBAAIDAQEAAAAAAAAAAAAAAAEEAgMGBQf/xAA7EQACAQMABgYJAwIHAQAAAAAAAQIDBBEFEiExQVETU2FxkbEUFRYiMjOBoeFScsGS8CM0NUKC0fEG/9oADAMBAAIRAxEAPwC8UREAREQBERAEREAREQBERAEREAREQBERAEREAREQBERAEREAREQBERAEReevr44InSyuDGMGk5x2Af1O628lAehFROOZ3qyaod6jcYotjGCNj3kD4zrtcbnkGoahr1k+F2cbGOcl+zs9EhGT6ERfPfGLjHOS/Z2eiR2cTGOcl+zs9EgyfQiL53dnIxjnZfs7PRLIzmYvzkn2eP0SDJ9DovnnjLxjnJPs7PRLHGXjHOSfZmeiQZPodF87nORjF/dJfs7PRJxjYzzk32dnokGT6IRfPAzh4zzk/wBnZ6JDnAxnnJ/s7fRIMn0Oi+d25wcYGvhZ/pgZ6JTTNrnWMzxTVrxwjj61MQGh5J9zdYAA/JO/ZttcMlqIiISEREAREQBERAERddRUNjY573BrWguc5xsGgC5JO4IDjV1bIo3SSODGMBc5zjYADaSqFy3y0mxWpbT07XcFpWhjHTSv+W8d+wPSi9965Zf5eSYnMKelD+B0gI2AdFO+9g4jbbkadm069kkwzD4cBpuFl0Za+Ztms2iMcgtsaPjO+MRYalDaSyzZSpTrTUILLZ20kUOAUwuGzV0wF9eprb6xfa2MW7LiOQdD5TnoqOYi+s9QHEcSknldLK4ve83cT/TkA2AbgvMqcqsm9h2ltoahTppVFrPi9pYpz01HMQ99/wCacdNRzEPff+arq6yo6SXMs+q7Tq19ywznpqOYh77/AM1lueio5iHvv/NV3dLp0kuY9V2nVr7li8dNRzEP1n/mnHTPzEP1n/mq6JWE6SXMj1XadWvuWKc9NRzEPff+axx01HMQ99/5qu0TpJcyfVdp1a+5YnHTUcxD33+cscdNTzMPff5yrsonSS5j1XadWvuWfheeaQytE8LBETZzo9LSb1wCTe3ItZnIzdt0TXUADonjTljZrDQdfCx2+JvLd23Ze0EUxyCy8dRP4OW7qdx1jaYyfjt63K3ftGvbshVafvHmaR0NCUNe3WGuHP8AJIc1mc3hdGkq3eudLDK4+6cjHn5fIfjbDr6a1FSmcXN41rfV1BZ0LhwkjGbGA6+Ejt8TeQOl27Ol3+bHOVw4bS1bvXhqild+lG5rjznX+N2dto5HdsZZiIiAIiIAiIgOMsoa0ucQAASSTYADWSSdgVDZxs4b8Ql9S0ukYNINAaDpVD76jYa9G9tFu82J12AsHPPM5uFO0SRpSRtNjbSBJ6E8o1DV1lDM1lFDT0VTiT2GWWBzmRtuLNGgw3F9hJfYncAbbTdnG0mMXOSjHezY4LhEOBU3qipDZK6VpEcd/cwdrQRsHyn/APaOvAMVxWSoldLK4ue46zuHIANwGwBdmN43LVTOmmddzu81o2NaNzR/7rJWvVKc9Zne6O0fG0hl7ZPe/wCF2eYQIsrWeoAuQWGhWRh2aqB9NDNJVmPhWMfYhoALmB1gS7Xv7ylRctxVuLqlbpOo9/Y35FcLiFaMeaWncdFldpON7ABh6+wOuoFj2T8tHMYpm2PxXfFe35TTvHi3qXFreYUL6jXlqwe3ua8zVrKw5qxZYl0zZFJchsk218z43SOj0GaYLQCT0QbbX2VKjmso+rx34/OWSg2slGtpChRnqTbz3N+RWCwp1ljm+io6UTxzul0ntaNTdEghxuC3b0qgtlDTWxm+hcQuI69N7PALKws2UG8meQOXjqN3BS3dTuOsbTET8ZvKOVv0jXt7s4ub4Rj1bQgGB3RvazWI76+EZb9GdurpexshAU/zXZVSMnbSO6OKUuDQf0btEuNr7WmxuOU35b7qVTGxnN6X0aqidensa2vt7e/zN7mzzleqA2mqnATDVHIf0wG4/wDM8rs3vZC+ds5OCx0eIPZACxpY2UAHpHOubN5AC245F9B0hJjYTrJa2/eCtnInciIgCIiAgWer3qPdYvGVEci/g5Xd1d5ECl2er3rPdYvGVE8ih7XK7ujvIgWM/hZYtfnw/cvMgRKI5YVA+lCy5ALCyEBaeDZJ4c3DIquraW3aNN+nJa7n6A1MvtNtgWc5EsLsKpDTnSh4RrYjr1tbFI0dML7t668aPtWZ2Iv5kLX46Pa9h/bDyJlaaSp5OKpVqk9IKM5NpSfHvIHBUOY4OYS1zTdrm6i0jYQRsKtXJzKanxWNtLXsaZmm7HdLwhG9pbYsfba0aju5BVlPSukdosaXGznWGs2aC4m3WAJ+hdbCRrGrXcEbjusq8Zap1F1awuFvxJbmt6LfxzJfBqPR9UtdFp30SXTkG24FtxfrbVqfa5zn71R+S7Ml8tIa6H1FiQDtKzWSO1B53Bx+JINzht7O2C5e5u5cPk0heSncegltrafkSW1Nd19h3bwLUVCSykcdc1L22nqVJy8XhlrZFTYSKgigfpSuYbi8puwOaT7oLbdFU/iQ9fl7o/yytzmP99T3CXyo1psTPr8vdH+WVqrJLGD1dBVJ1J1JTbbwt+3mW9QQUpwOnNdqgY1jibv1OLixvufRHW630qIZwcBo4aemmo22bPpODtJ50maLSDZ5uNvIFusc+Cze0h/mGrTZYj2IwruX9qNZSS1MlWyrVFf6ik9XWlszs48CBFZWCirHZnJqk2bkeydN2zvwnqNAKT5uvfOn7Z34T1Md6Kl58ip+1+Ryzyn2Td3CP/cr1o/c2dq3xBUXnk1Ym7uMf+4K9aT3Nnat8QXoHzg7UREAREQECz1+9Z7tF4yonkV8HK7uj/IgUsz1+9Z7rH4yonkX8HK7ur/IgWM/hZYtfnw/cvMgRWAVlyxdUD6UZushYQKAWjjA9qzexH/MheDHR7XaDtm+RMvbjDvaqz9n/NLyY6Pa5QdszyJlcl8v6HC0P9R/5vzZqc149lIexJ+C9SfLzN2Hl9RRAFzT69A222wcSwDY6xBLN97jkMYzY++cP7T8F69eVuWU2HY7O+LomOEPCRHpZBwMf1XDXZ27ri4WFOKlHDL+lLqpbXkZwf8AtXc9rIOVYuReX7HR+o8QtJC8aDZH6wAdWhLfa3kdu38o7scydgxWE1uHEcJ+mg1Al1rkEfFk+522+81s+MtNiCCCQQdRBGogjctfvU2erGVvpShh/lP+/EtzJfN0aDFuGhOnTSRSBpJu6JxcwhjvlCwNndbXymq8S93k7o/yyprkBnGNOWwVJJhvZjzrMPWPKzxbtWpQnEXAzSEEEcI+xBuCC82I6ympNSSK2i7KpaVakZbtmHz3ll498Fmdzg/HYtPlkPYjCu5D8KNbnKD4LM7nB+OxcaebDKrDqKKqrI43Qwsu1szGuDjG0EODgdlti3tNwwjwKVaNC+dSe5Sl/JVZRWYMmsC6vH2iPzE/y3gXVw+0R+YtHRSOj9eWvb4FatUlzee+dP25/DepOMm8D6uH2iPzV7sHocGppmTR1rdJhuNKdhGsEaxojcVKpSTNFxpi3qUpRjnLTW7sIjnlHske4R+N6vOk9zZ2rfEFQmdXEop8QL4ZGSs4Fg0mODhcaVxcb9ivyn6RvYHiVs447EREJCIiAgWev3rPdov6qJ5GD2t13dH+RApXnr96z3aLxlRXIw+1ut7o/wAiBYz+Fli1+fD9y8yBLisoqB9KMLKLICgFn4qPaswD/l/zS82Ot9rlD27PJmXlyfzpPpaaOAU7XcGCNIyEE3cXbA3VtUryxp5sQwunfFEXPkdHKWNI6EGN99brXA0grWspQwuRxrtqlveqrU2Rc3tyu0gebIeykH7T8F61+dyJxxaewJ1RbAeZjUqyDyOq4MQillgexjeE0nEtsLxPaNjidpAW5yjzpvpaqWAQNcI3ABxeQT0IOzR66U5akdpnpOjK8uUqGJYjwa5sp/JrHqignEsGkDse0g6Ejdui4bx19o2gq0a7DafG4TUUo4GsaPXYXai7rO5etINuw23dfHXJ1MzwrvNTjsk6mZ4R3mqZVISWGaLfR1/Qmp01h96/7K5qaV0b3Me0tc0kOaRYgjcV1BW3UUtNjsHCRWhq4x0QP3B3ymHc61x9xhRzcYgD/wAM76HR2+jolXcHw2nS0b+nJONVqElvTePDmiW48Cclm2+RD+O1UoYH7mu7xX0I/FZcMweBzogZGaMbo3OtbSLt7b9ZRzjrl6mj8I78laVRRSTOTej69zOdSksrWfFcynvUr/ku7xXrwiibJM2OaXgGuNjIWlwYdxcNIG19RO7buVsR56pNIXp2WvrtI69t9rjaueXuR8eJU4xCh6KTRvIwDXK1u3VzrbWtvAtttfKNRS3FW5sK9sk6kdj+vkeFuYWQ6xWMI3etHWPrrlxDy9Vs8E7z1jNRnF4Mto6p3QE6MEjviHYI3fqn4p3HVsta5FmUyneIiXquPwTvPVwRtsAOQALkiEhERAEREBA89LScLNgdUsZOrYLkXPINY76iWayshqKCow10nBzTOc9hI1OBYwdDr6IgsuW6jY3Gw2uaeBr2lj2hzXAtc1wuHAixBB2hURnDzcvw+T1TS6XAaQcC0nTp3X1XI16N9jt2oHXYk1nYTGThJSW9GjxzBJaWZ0UzbObsI6V7dzmneD/+bVrwrJyfyjgxqAUlaQyrYPWZgANM22jdpauiZsNri1uhg+PYBLSTGKZtiNbSOle3c5p3jxbCqVSm4neaO0lG7jqvZJcP5X97DXBclxWdJaj1TJKktFnGrYY2RMlaGRtDWjg2GzWiw1ka1GQUJUptbjVUo06qxOKfeskt40sQ55vgo/NUdxPFHzyullIL3m7iABcgAbBq2ALyFYUtt72Y07alSeYRSfYkjN0KwixN56sNxOSnkbJC8sezY4feCNhB3g6ipFxo4hzw8FH5qiaLJNrczRUt6VV5nBN9qTN9jOW9XVRcFPIHMuHW0GN1jYbtaCtDdFhQ3neZ06UKa1YJJdmw5KUZDZaOoZrOu6B5HCMG7dpt/WA741chEVWbom08oitRhWg4TWUyw852QrXsOIUdnMeNOZrNhB18M224/GH08q3OavOFw7RSVLvXmi0T3HXK0DpTyvA37x1wbx3N1l16mdwE5vTvOon9E47+0O8btvLfozj5CmilFXS3EDnB3QfoJL3FiNjCbaJ3HVyK9Cakj5/fWc7SpqvdwfMvNFCs3GXwr4uDlIFTGOiGwSN2cI0d643E8hCmqzKQREQBERAFxliDmlrgHNcCCCLgg6iCDtC5IgKLzi5tHUbjU0gcYL6Ra2+lTm97g7dC+w7W7+VbTJrKiHFoBRV5Dage4T6gXut9z9Wtuxw66t97AQQRcHUQdhCpPOVmyNMTVUYPA9NJG3bCduk39TyexsNZ2MyhOVOSlF4aI1lFk7LRzGKYddrh0r27nNP9Ny1hCsXJbKqLFIRQ4ibTfoJ9Qc91tWvdJ9zx19uHZlqi+qeG3Yfs7ypzpNPYdlZ6ZpVIf4z1ZLwZXd0VicS9Rz8Pef8Aktpg2QMGGh1VXyMfwfubQDog7jY63vvsH09jHo5cS1PStsl7ktZ8Es5ZHcIzUVc8LZC6OLS1hkmlp23EgNNr8m1eviXqeeg/f81abKnL2erm0mufDG3VGxji0gcri0jSce8N3KdL/jlRz83hX+cmYcjGNO+mtZzUc8MZx9SacS9Tz0H7/mpxLVPPQfv+aoV/j1Rz83hX+chx2o5+bwr/ADkzDkZdDfdav6Sa8S1Tz0P7/mrU5R5tamji4VxZKwdOY9K7Ou4EdL1929R52MT89L4R/wCalGRmcSSmdwdQXSwP6YOJc6MnaW31kcre912YPZuMZRvqa11JSxwxjP15kMIXFWtiuauKpcJ6GaNkUg0tEguaL/II2D9U7D3hFMrcgH0ETJHyskD3aADWkW6Euvr7ChwaN1HSNvVaipe8+GHkii5ArisrE9A5NKsnN3lm1zPUNZZ0bxoRufrFnauCffcdx3XtyKtV6sPPr0fbs8oKYycXlFO8toXFJwn/AOG5yxyckwitY+CQhriZIHX6JmiQCx3LbSA5HA696u/JnFTU0cM7gGulja5wGwE7bX3KtM+w6Ok7E3jiU8zee9dJ3Jv9V6B84JEiIhIREQHCWZrRdxDRyk2H3rq/xGLnGfXH5qHZ5vep/dIvLCqPJbN1U4hE6WDgQ1jyw6bi030Wu1WYdVnBAfRhxOLnY/rt/NcXYnDvlj+u381R4zHV3yqb67vRrJzHV3yqb67vRoQe/LnNo0zcLh74S15u+HhWN4M7bsLnAaP6u47NWyN/5DxDlj+1RekW14jK35VL9d3o1niMrfl0v13+jQEWxrB6mlDOHcOjvo6EzZOlte+g422jarAxp18m6Inbps8UyjGP5p6qjp31Ej4CxmjcMc4uOk9rRYFgB1nlUnxj4NUXbs8UywqfCy/o3/NQ7yF4BQtmqoYn30ZJGMdomxAc4A266sHF8jcHpZBHUVUkTy0ODXPF9EkgHVHyg95QfJA+yFL3eLywtrnz98Gf9Oz8SVaKMVJbT3dNXVajUiqcmthtjhGA9XO+v/4lj/CMB6uf9f8A8S40uYXTjY/1YBpNa63AbLgHneusT5gyxrnerB0LSfcDuF+d6y39HHkeF6xuusZssGyPweqk4OnqZJXhukWh+vRBAJ1xjlHfVaVkIbK9o2Nc5ovyBxAW0zTY/BSVzpKmQRsML2gkE9EXxkDoQdwPeUsmjyfc4uNU67iXGzpNpJPNrVOln4T09H6XdNy9Ik3uxxPa/wCCru0d/NrU5T+8OG/R+G5e/KLKrDW4PLSUlQHnRtG0h+kSZQ86ywDeV4Mpz7A4b/2/huWU1ingq2c1U0gpx3OTfjkgBS6Iqh3YBXrw8+us7dvlBeUL0UfTs7ZvlBQYT3MsLPr01J2JvHEp1m8HsXS9yHjKgufXpqT9v44lOc3fvXS9yHjK9I+YEjREQBERAQXPP70v7pF5YUXzZVLo8Dr3scWua+RzXDa0iCM3ClOef3pk7pF5YUSzcD2BxHsy/wAuxRLczbQ21Y55rzI47Lmu6qm+suJy3ruqpvrlaRywQqGWfRvRqP6F4I3X+c63qqfwjk/zjW9Vz+Fd+a0t1kJlk+j0v0LwRaeJ1j5cl3Pke57yRdziS42rABcnbqAXgxj4NUXbs/vL1VHwVPZ/+6F5sY+DVH27f7ytP5f0OLpJLSWF+t+bIlkmf/n0vd4vxGra58z7IM/6Zn4kq1OSX/H0vd4vxGreZ7qCSTEGFkcjx6nYLtY4j3SXVcBY0OJb/wDoPmQ7i6cK9wi7mzyQuWIe4ydo7ySvnxmXeMtaAHzgAAAep26gBYD3JYfl9jJBBknIIIINO3YdXNKwc3k0WTGSstfNwMBYHBhku9xAs0tB1gHX0QUq4i6/5VN4R3o16MyWHyR4k4vjkYOAkF3Mc0dPFquQvJimVtY2eVoqpwBI8ACR1gA8gDasJ1NQ9CxsJXjai8YPLjOaOspKeSeV0BZGLuDXuLj0QGoFg3nlUiyk+D+G/R+G9byprXy5MSPle57y193OJJNqmwuT1gB9C0mUI9r2HdkeRIsZvMMm6xpulfxg+EmvDJAUCIFTO9Mhd9H7o3tm+MLoC76P3RvbN8YUGMtzLEz7DXSft/HEpxm6966XuQ8ZUIz6/wCk/b/2lN83XvXS9yHjK9I+XkjREQBERAQfPMPYmTukX4gUPza+8eJftP5dqmWeP3ol7eL8Vqh2bT3jxL9p/LhRLczbQ+bHvXmQArCyVheefTQsoFmygFs4dhElTk0IYWh0j76IJAB0avSOs6hqBXnyoweWDAKeJ7bPie3hA3og0eu6yRqt0TdfXUJw3LOsgibFFO5kbb6LQ1thpOLjrLb7SSpJkvnSlY8srSZ4X6nEtGky+rYAA5vK0/RyGwqicdU5apoyvSuHcxxL3m8bc7+7eQvDMQ4CeOUAOMb2yBp1X0XB1jbZsU+465epo/CO81Mo82Ym0ajDS18cmvg9IANvvYSbaP6p1j7hozmtxDmR4WPzlglOO4vzqWF2lOq1nk3hrsxk3hz2S9TR+Ed+ScdkvU0fhHfktDxW4hzLfCx+cnFZiHMt8LH5ynWqdpr9H0Xzj/V+Te8dkvU0f13fkq8q6rhJHvtbTc59uTScTb71JuKzEOZb4VnnKQ5MZuW0wdU4mWNZFrEZcHN1fGeRcO17GDae8YanLebYVbG0i5UWsvgnlvksZZtMLwSWfJzgGN9cka7QD+huDOXg69xbrB64Wny1wt9NglDDKAHxvDXAG4voSHUd61uUudGomm/+M90ETdTQLaT/ANZ+o94bOuo3imU1TUtDZ5nyNB0gHWsHWIvqHIT31nKotXVRTttGV/SFczwstvHFZzsNWUCItB0xld9GPXGds3yguheqgaTKwAXJc2wGsk6Q1DlUGue5lhZ9v9J2Z/7Sm2bk+xVL3Mfc4hQnPv8A6Tsz/wBpTXNv71Uvc/8Ae5ekfMCSoiIAiIgNJlnk56uopKcO0C7RLXWuNJrg4X6xIsVSGS+UtRgtY+GZjuDLgJ4T90kZ2E22HY4fQR9FKJ5f5BR4jDqsydgPBSffoP5WH7jrG8ECBZaZGxuiFfQWfTyDTe1n6Plc0bm32t2tIO7ZAiFv8kMrJ8IqnwVDHcEXaM8J2sOocIzcTa3WcLdYjdZb5GMDBW0JD6WQaZDNkd945Gdb4p1HrVatPG1HWaJ0pr4o1nt4Pn2Pt5c+8gqyhRVzpgEBS6ygNphWVFTTNLYJnxtJuWixF+WxBsextXu4wq/qp/eb5qjiFZZZolbUZPMoJvuRIeMOv6qf3m+anGFX9VSd5vmqOlE1nzI9EodXHwRIjnCr+qpP3fNXgxTKapqWhs8z5GtNw0nUDa17ADX+a1iJlmUbejF5jBJ9yBKLCKDeZKIsgIQco2kkAAknUAN5OwddWxkxk7DhVOa6usJbdC3aY9IamNG+V33a+uV05GZJx0EBr6+zC0aTGu/Rg7CRvkOwN3X5dkLxzGanG65scTTo3IhivqjZve8jfaxLt2oDr2aVPizkdLaT180aL2cXz7O7z7hWVdVjleGtFh8RnxIIr63OO/dc7SbAbgL2wDBxS00UDXFwiaG6R2neTq2aydS8OR2SMWHwCOPonusZZCNcjv6NGuw3dkknfKwc2EREAREQBERAQ7OHm/ZiEWmyzKlg6B+wPHNv63IdxPISDVuQ+WMuF1Dqaqa7gHOLZonC5idsL2jeOUbHDWL7/oNQjOPm7bXx8JEA2pYOhOwStHxHnxO3dhAQbLrIhsIFVSWfSyWddpuI9LZY74zfUd2w7rwlSTJDL6XDeEpqmJ0sPRB0DtTo37HCztVjru06t/LffDO1QfNo+rF5qryo5ew6O1066dNRqx1muOfMry6zdWIM79D83DvReahzvUXzcO9F5qx6B8yz7Qw6t+P4K6CyrD44aL5uH8LzU44aL5uH8LzU6B8x7Qw6t+P4K77yKw+OSj+bh/D8xY45KT5uH8PzE6B8x7Qw6v7/AIK8ul1YXHNSfNw78fmJx0UvzcO/H6NT0D5j2hh1f3/BXt0BVh8dFN83D6zPRrk3PTTfN4+szzE6B8yPaGPV/f8ABXY/91qzshMjGQRer6+zGsGnG1+xoGsSPG87NFvY32XmGeqn+b/3meYo3lZltUYvNHDDG5sZIDIGm5fJ8pxAF7a7bABc8pWUaOHllO803KvT1KcdXO/bk55V5Uz4xVshga7g9K0EW9x3yP3XtfrNF+uTbuQ2RMeHw21OmfYyycp+S3kYPv2nrefN9kCzD4rus+oePXJNzRt4Nn6o3neRfkAly3ngBERAEREAREQBERAEREBoMayEoquXhZ4A99gC4Oe0kDZfQcLndc67LwcU+GdTfxZfSKXIgIjxT4Z1N/Fl9InFRhnU38WX0ilyICIjNRhnUo8LL6RZGanDOpR4SXz1LUQER4p8M6m/iy+esDNNhnU38WX0il6ICI8U2GdSjwsvpEGajDOpR4SXz1LkQETGarDOpW+Ek89OKvDepW/Xk89SxEBFOKzDepW/Xk89bDBci6OkeZKeBsbyNHSu4m28DSJtu2ci3aIAiIgCIiAIiIAiIgCIiAIiIAiIgCIiAIiIAiIgCIiAIiIAiIgCIiAIiIAiIg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data:image/jpeg;base64,/9j/4AAQSkZJRgABAQAAAQABAAD/2wCEAAkGBhQSEBUUEhQVFBUUFxcVFBQVFxwaFxQVFxQXFRoXFxwYHCYfFxokHBcUHy8gJCcpLCwsFR4xNTAqNSYrLCkBCQoKDgwOGg8PGS4kHyUsLC41NC8vKSkpMC8sLywtKSwvKSowLCwsKSopLCk0KjAsKSwsLCkpLCw1KSwsLCksL//AABEIAPgAywMBIgACEQEDEQH/xAAcAAEAAgIDAQAAAAAAAAAAAAAABgcBBQIDBAj/xABWEAABAwIBBgQNEAgEBgMAAAABAAIDBBEFBgcSITFBExdRUyIyVGFxcnORk7Gy0tMUIyUmMzU2QlJVgZKUobPRQ2KDoqO0wcMVFkTCNGN0guPwJMTh/8QAGwEBAAIDAQEAAAAAAAAAAAAAAAEEAgMGBQf/xAA7EQACAQMABgYJAwIHAQAAAAAAAQIDBBEFEiExQVETU2FxkbEUFRYiMjOBoeFScsGS8CM0NUKC0fEG/9oADAMBAAIRAxEAPwC8UREAREQBERAEREAREQBERAEREAREQBERAEREAREQBERAEREAREQBERAEReevr44InSyuDGMGk5x2Af1O628lAehFROOZ3qyaod6jcYotjGCNj3kD4zrtcbnkGoahr1k+F2cbGOcl+zs9EhGT6ERfPfGLjHOS/Z2eiR2cTGOcl+zs9EgyfQiL53dnIxjnZfs7PRLIzmYvzkn2eP0SDJ9DovnnjLxjnJPs7PRLHGXjHOSfZmeiQZPodF87nORjF/dJfs7PRJxjYzzk32dnokGT6IRfPAzh4zzk/wBnZ6JDnAxnnJ/s7fRIMn0Oi+d25wcYGvhZ/pgZ6JTTNrnWMzxTVrxwjj61MQGh5J9zdYAA/JO/ZttcMlqIiISEREAREQBERAERddRUNjY573BrWguc5xsGgC5JO4IDjV1bIo3SSODGMBc5zjYADaSqFy3y0mxWpbT07XcFpWhjHTSv+W8d+wPSi9965Zf5eSYnMKelD+B0gI2AdFO+9g4jbbkadm069kkwzD4cBpuFl0Za+Ztms2iMcgtsaPjO+MRYalDaSyzZSpTrTUILLZ20kUOAUwuGzV0wF9eprb6xfa2MW7LiOQdD5TnoqOYi+s9QHEcSknldLK4ve83cT/TkA2AbgvMqcqsm9h2ltoahTppVFrPi9pYpz01HMQ99/wCacdNRzEPff+arq6yo6SXMs+q7Tq19ywznpqOYh77/AM1lueio5iHvv/NV3dLp0kuY9V2nVr7li8dNRzEP1n/mnHTPzEP1n/mq6JWE6SXMj1XadWvuWKc9NRzEPff+axx01HMQ99/5qu0TpJcyfVdp1a+5YnHTUcxD33+cscdNTzMPff5yrsonSS5j1XadWvuWfheeaQytE8LBETZzo9LSb1wCTe3ItZnIzdt0TXUADonjTljZrDQdfCx2+JvLd23Ze0EUxyCy8dRP4OW7qdx1jaYyfjt63K3ftGvbshVafvHmaR0NCUNe3WGuHP8AJIc1mc3hdGkq3eudLDK4+6cjHn5fIfjbDr6a1FSmcXN41rfV1BZ0LhwkjGbGA6+Ejt8TeQOl27Ol3+bHOVw4bS1bvXhqild+lG5rjznX+N2dto5HdsZZiIiAIiIAiIgOMsoa0ucQAASSTYADWSSdgVDZxs4b8Ql9S0ukYNINAaDpVD76jYa9G9tFu82J12AsHPPM5uFO0SRpSRtNjbSBJ6E8o1DV1lDM1lFDT0VTiT2GWWBzmRtuLNGgw3F9hJfYncAbbTdnG0mMXOSjHezY4LhEOBU3qipDZK6VpEcd/cwdrQRsHyn/APaOvAMVxWSoldLK4ue46zuHIANwGwBdmN43LVTOmmddzu81o2NaNzR/7rJWvVKc9Zne6O0fG0hl7ZPe/wCF2eYQIsrWeoAuQWGhWRh2aqB9NDNJVmPhWMfYhoALmB1gS7Xv7ylRctxVuLqlbpOo9/Y35FcLiFaMeaWncdFldpON7ABh6+wOuoFj2T8tHMYpm2PxXfFe35TTvHi3qXFreYUL6jXlqwe3ua8zVrKw5qxZYl0zZFJchsk218z43SOj0GaYLQCT0QbbX2VKjmso+rx34/OWSg2slGtpChRnqTbz3N+RWCwp1ljm+io6UTxzul0ntaNTdEghxuC3b0qgtlDTWxm+hcQuI69N7PALKws2UG8meQOXjqN3BS3dTuOsbTET8ZvKOVv0jXt7s4ub4Rj1bQgGB3RvazWI76+EZb9GdurpexshAU/zXZVSMnbSO6OKUuDQf0btEuNr7WmxuOU35b7qVTGxnN6X0aqidensa2vt7e/zN7mzzleqA2mqnATDVHIf0wG4/wDM8rs3vZC+ds5OCx0eIPZACxpY2UAHpHOubN5AC245F9B0hJjYTrJa2/eCtnInciIgCIiAgWer3qPdYvGVEci/g5Xd1d5ECl2er3rPdYvGVE8ih7XK7ujvIgWM/hZYtfnw/cvMgRKI5YVA+lCy5ALCyEBaeDZJ4c3DIquraW3aNN+nJa7n6A1MvtNtgWc5EsLsKpDTnSh4RrYjr1tbFI0dML7t668aPtWZ2Iv5kLX46Pa9h/bDyJlaaSp5OKpVqk9IKM5NpSfHvIHBUOY4OYS1zTdrm6i0jYQRsKtXJzKanxWNtLXsaZmm7HdLwhG9pbYsfba0aju5BVlPSukdosaXGznWGs2aC4m3WAJ+hdbCRrGrXcEbjusq8Zap1F1awuFvxJbmt6LfxzJfBqPR9UtdFp30SXTkG24FtxfrbVqfa5zn71R+S7Ml8tIa6H1FiQDtKzWSO1B53Bx+JINzht7O2C5e5u5cPk0heSncegltrafkSW1Nd19h3bwLUVCSykcdc1L22nqVJy8XhlrZFTYSKgigfpSuYbi8puwOaT7oLbdFU/iQ9fl7o/yytzmP99T3CXyo1psTPr8vdH+WVqrJLGD1dBVJ1J1JTbbwt+3mW9QQUpwOnNdqgY1jibv1OLixvufRHW630qIZwcBo4aemmo22bPpODtJ50maLSDZ5uNvIFusc+Cze0h/mGrTZYj2IwruX9qNZSS1MlWyrVFf6ik9XWlszs48CBFZWCirHZnJqk2bkeydN2zvwnqNAKT5uvfOn7Z34T1Md6Kl58ip+1+Ryzyn2Td3CP/cr1o/c2dq3xBUXnk1Ym7uMf+4K9aT3Nnat8QXoHzg7UREAREQECz1+9Z7tF4yonkV8HK7uj/IgUsz1+9Z7rH4yonkX8HK7ur/IgWM/hZYtfnw/cvMgRWAVlyxdUD6UZushYQKAWjjA9qzexH/MheDHR7XaDtm+RMvbjDvaqz9n/NLyY6Pa5QdszyJlcl8v6HC0P9R/5vzZqc149lIexJ+C9SfLzN2Hl9RRAFzT69A222wcSwDY6xBLN97jkMYzY++cP7T8F69eVuWU2HY7O+LomOEPCRHpZBwMf1XDXZ27ri4WFOKlHDL+lLqpbXkZwf8AtXc9rIOVYuReX7HR+o8QtJC8aDZH6wAdWhLfa3kdu38o7scydgxWE1uHEcJ+mg1Al1rkEfFk+522+81s+MtNiCCCQQdRBGogjctfvU2erGVvpShh/lP+/EtzJfN0aDFuGhOnTSRSBpJu6JxcwhjvlCwNndbXymq8S93k7o/yyprkBnGNOWwVJJhvZjzrMPWPKzxbtWpQnEXAzSEEEcI+xBuCC82I6ympNSSK2i7KpaVakZbtmHz3ll498Fmdzg/HYtPlkPYjCu5D8KNbnKD4LM7nB+OxcaebDKrDqKKqrI43Qwsu1szGuDjG0EODgdlti3tNwwjwKVaNC+dSe5Sl/JVZRWYMmsC6vH2iPzE/y3gXVw+0R+YtHRSOj9eWvb4FatUlzee+dP25/DepOMm8D6uH2iPzV7sHocGppmTR1rdJhuNKdhGsEaxojcVKpSTNFxpi3qUpRjnLTW7sIjnlHske4R+N6vOk9zZ2rfEFQmdXEop8QL4ZGSs4Fg0mODhcaVxcb9ivyn6RvYHiVs447EREJCIiAgWev3rPdov6qJ5GD2t13dH+RApXnr96z3aLxlRXIw+1ut7o/wAiBYz+Fli1+fD9y8yBLisoqB9KMLKLICgFn4qPaswD/l/zS82Ot9rlD27PJmXlyfzpPpaaOAU7XcGCNIyEE3cXbA3VtUryxp5sQwunfFEXPkdHKWNI6EGN99brXA0grWspQwuRxrtqlveqrU2Rc3tyu0gebIeykH7T8F61+dyJxxaewJ1RbAeZjUqyDyOq4MQillgexjeE0nEtsLxPaNjidpAW5yjzpvpaqWAQNcI3ABxeQT0IOzR66U5akdpnpOjK8uUqGJYjwa5sp/JrHqignEsGkDse0g6Ejdui4bx19o2gq0a7DafG4TUUo4GsaPXYXai7rO5etINuw23dfHXJ1MzwrvNTjsk6mZ4R3mqZVISWGaLfR1/Qmp01h96/7K5qaV0b3Me0tc0kOaRYgjcV1BW3UUtNjsHCRWhq4x0QP3B3ymHc61x9xhRzcYgD/wAM76HR2+jolXcHw2nS0b+nJONVqElvTePDmiW48Cclm2+RD+O1UoYH7mu7xX0I/FZcMweBzogZGaMbo3OtbSLt7b9ZRzjrl6mj8I78laVRRSTOTej69zOdSksrWfFcynvUr/ku7xXrwiibJM2OaXgGuNjIWlwYdxcNIG19RO7buVsR56pNIXp2WvrtI69t9rjaueXuR8eJU4xCh6KTRvIwDXK1u3VzrbWtvAtttfKNRS3FW5sK9sk6kdj+vkeFuYWQ6xWMI3etHWPrrlxDy9Vs8E7z1jNRnF4Mto6p3QE6MEjviHYI3fqn4p3HVsta5FmUyneIiXquPwTvPVwRtsAOQALkiEhERAEREBA89LScLNgdUsZOrYLkXPINY76iWayshqKCow10nBzTOc9hI1OBYwdDr6IgsuW6jY3Gw2uaeBr2lj2hzXAtc1wuHAixBB2hURnDzcvw+T1TS6XAaQcC0nTp3X1XI16N9jt2oHXYk1nYTGThJSW9GjxzBJaWZ0UzbObsI6V7dzmneD/+bVrwrJyfyjgxqAUlaQyrYPWZgANM22jdpauiZsNri1uhg+PYBLSTGKZtiNbSOle3c5p3jxbCqVSm4neaO0lG7jqvZJcP5X97DXBclxWdJaj1TJKktFnGrYY2RMlaGRtDWjg2GzWiw1ka1GQUJUptbjVUo06qxOKfeskt40sQ55vgo/NUdxPFHzyullIL3m7iABcgAbBq2ALyFYUtt72Y07alSeYRSfYkjN0KwixN56sNxOSnkbJC8sezY4feCNhB3g6ipFxo4hzw8FH5qiaLJNrczRUt6VV5nBN9qTN9jOW9XVRcFPIHMuHW0GN1jYbtaCtDdFhQ3neZ06UKa1YJJdmw5KUZDZaOoZrOu6B5HCMG7dpt/WA741chEVWbom08oitRhWg4TWUyw852QrXsOIUdnMeNOZrNhB18M224/GH08q3OavOFw7RSVLvXmi0T3HXK0DpTyvA37x1wbx3N1l16mdwE5vTvOon9E47+0O8btvLfozj5CmilFXS3EDnB3QfoJL3FiNjCbaJ3HVyK9Cakj5/fWc7SpqvdwfMvNFCs3GXwr4uDlIFTGOiGwSN2cI0d643E8hCmqzKQREQBERAFxliDmlrgHNcCCCLgg6iCDtC5IgKLzi5tHUbjU0gcYL6Ra2+lTm97g7dC+w7W7+VbTJrKiHFoBRV5Dage4T6gXut9z9Wtuxw66t97AQQRcHUQdhCpPOVmyNMTVUYPA9NJG3bCduk39TyexsNZ2MyhOVOSlF4aI1lFk7LRzGKYddrh0r27nNP9Ny1hCsXJbKqLFIRQ4ibTfoJ9Qc91tWvdJ9zx19uHZlqi+qeG3Yfs7ypzpNPYdlZ6ZpVIf4z1ZLwZXd0VicS9Rz8Pef8Aktpg2QMGGh1VXyMfwfubQDog7jY63vvsH09jHo5cS1PStsl7ktZ8Es5ZHcIzUVc8LZC6OLS1hkmlp23EgNNr8m1eviXqeeg/f81abKnL2erm0mufDG3VGxji0gcri0jSce8N3KdL/jlRz83hX+cmYcjGNO+mtZzUc8MZx9SacS9Tz0H7/mpxLVPPQfv+aoV/j1Rz83hX+chx2o5+bwr/ADkzDkZdDfdav6Sa8S1Tz0P7/mrU5R5tamji4VxZKwdOY9K7Ou4EdL1929R52MT89L4R/wCalGRmcSSmdwdQXSwP6YOJc6MnaW31kcre912YPZuMZRvqa11JSxwxjP15kMIXFWtiuauKpcJ6GaNkUg0tEguaL/II2D9U7D3hFMrcgH0ETJHyskD3aADWkW6Euvr7ChwaN1HSNvVaipe8+GHkii5ArisrE9A5NKsnN3lm1zPUNZZ0bxoRufrFnauCffcdx3XtyKtV6sPPr0fbs8oKYycXlFO8toXFJwn/AOG5yxyckwitY+CQhriZIHX6JmiQCx3LbSA5HA696u/JnFTU0cM7gGulja5wGwE7bX3KtM+w6Ok7E3jiU8zee9dJ3Jv9V6B84JEiIhIREQHCWZrRdxDRyk2H3rq/xGLnGfXH5qHZ5vep/dIvLCqPJbN1U4hE6WDgQ1jyw6bi030Wu1WYdVnBAfRhxOLnY/rt/NcXYnDvlj+u381R4zHV3yqb67vRrJzHV3yqb67vRoQe/LnNo0zcLh74S15u+HhWN4M7bsLnAaP6u47NWyN/5DxDlj+1RekW14jK35VL9d3o1niMrfl0v13+jQEWxrB6mlDOHcOjvo6EzZOlte+g422jarAxp18m6Inbps8UyjGP5p6qjp31Ej4CxmjcMc4uOk9rRYFgB1nlUnxj4NUXbs8UywqfCy/o3/NQ7yF4BQtmqoYn30ZJGMdomxAc4A266sHF8jcHpZBHUVUkTy0ODXPF9EkgHVHyg95QfJA+yFL3eLywtrnz98Gf9Oz8SVaKMVJbT3dNXVajUiqcmthtjhGA9XO+v/4lj/CMB6uf9f8A8S40uYXTjY/1YBpNa63AbLgHneusT5gyxrnerB0LSfcDuF+d6y39HHkeF6xuusZssGyPweqk4OnqZJXhukWh+vRBAJ1xjlHfVaVkIbK9o2Nc5ovyBxAW0zTY/BSVzpKmQRsML2gkE9EXxkDoQdwPeUsmjyfc4uNU67iXGzpNpJPNrVOln4T09H6XdNy9Ik3uxxPa/wCCru0d/NrU5T+8OG/R+G5e/KLKrDW4PLSUlQHnRtG0h+kSZQ86ywDeV4Mpz7A4b/2/huWU1ingq2c1U0gpx3OTfjkgBS6Iqh3YBXrw8+us7dvlBeUL0UfTs7ZvlBQYT3MsLPr01J2JvHEp1m8HsXS9yHjKgufXpqT9v44lOc3fvXS9yHjK9I+YEjREQBERAQXPP70v7pF5YUXzZVLo8Dr3scWua+RzXDa0iCM3ClOef3pk7pF5YUSzcD2BxHsy/wAuxRLczbQ21Y55rzI47Lmu6qm+suJy3ruqpvrlaRywQqGWfRvRqP6F4I3X+c63qqfwjk/zjW9Vz+Fd+a0t1kJlk+j0v0LwRaeJ1j5cl3Pke57yRdziS42rABcnbqAXgxj4NUXbs/vL1VHwVPZ/+6F5sY+DVH27f7ytP5f0OLpJLSWF+t+bIlkmf/n0vd4vxGra58z7IM/6Zn4kq1OSX/H0vd4vxGreZ7qCSTEGFkcjx6nYLtY4j3SXVcBY0OJb/wDoPmQ7i6cK9wi7mzyQuWIe4ydo7ySvnxmXeMtaAHzgAAAep26gBYD3JYfl9jJBBknIIIINO3YdXNKwc3k0WTGSstfNwMBYHBhku9xAs0tB1gHX0QUq4i6/5VN4R3o16MyWHyR4k4vjkYOAkF3Mc0dPFquQvJimVtY2eVoqpwBI8ACR1gA8gDasJ1NQ9CxsJXjai8YPLjOaOspKeSeV0BZGLuDXuLj0QGoFg3nlUiyk+D+G/R+G9byprXy5MSPle57y193OJJNqmwuT1gB9C0mUI9r2HdkeRIsZvMMm6xpulfxg+EmvDJAUCIFTO9Mhd9H7o3tm+MLoC76P3RvbN8YUGMtzLEz7DXSft/HEpxm6966XuQ8ZUIz6/wCk/b/2lN83XvXS9yHjK9I+XkjREQBERAQfPMPYmTukX4gUPza+8eJftP5dqmWeP3ol7eL8Vqh2bT3jxL9p/LhRLczbQ+bHvXmQArCyVheefTQsoFmygFs4dhElTk0IYWh0j76IJAB0avSOs6hqBXnyoweWDAKeJ7bPie3hA3og0eu6yRqt0TdfXUJw3LOsgibFFO5kbb6LQ1thpOLjrLb7SSpJkvnSlY8srSZ4X6nEtGky+rYAA5vK0/RyGwqicdU5apoyvSuHcxxL3m8bc7+7eQvDMQ4CeOUAOMb2yBp1X0XB1jbZsU+465epo/CO81Mo82Ym0ajDS18cmvg9IANvvYSbaP6p1j7hozmtxDmR4WPzlglOO4vzqWF2lOq1nk3hrsxk3hz2S9TR+Ed+ScdkvU0fhHfktDxW4hzLfCx+cnFZiHMt8LH5ynWqdpr9H0Xzj/V+Te8dkvU0f13fkq8q6rhJHvtbTc59uTScTb71JuKzEOZb4VnnKQ5MZuW0wdU4mWNZFrEZcHN1fGeRcO17GDae8YanLebYVbG0i5UWsvgnlvksZZtMLwSWfJzgGN9cka7QD+huDOXg69xbrB64Wny1wt9NglDDKAHxvDXAG4voSHUd61uUudGomm/+M90ETdTQLaT/ANZ+o94bOuo3imU1TUtDZ5nyNB0gHWsHWIvqHIT31nKotXVRTttGV/SFczwstvHFZzsNWUCItB0xld9GPXGds3yguheqgaTKwAXJc2wGsk6Q1DlUGue5lhZ9v9J2Z/7Sm2bk+xVL3Mfc4hQnPv8A6Tsz/wBpTXNv71Uvc/8Ae5ekfMCSoiIAiIgNJlnk56uopKcO0C7RLXWuNJrg4X6xIsVSGS+UtRgtY+GZjuDLgJ4T90kZ2E22HY4fQR9FKJ5f5BR4jDqsydgPBSffoP5WH7jrG8ECBZaZGxuiFfQWfTyDTe1n6Plc0bm32t2tIO7ZAiFv8kMrJ8IqnwVDHcEXaM8J2sOocIzcTa3WcLdYjdZb5GMDBW0JD6WQaZDNkd945Gdb4p1HrVatPG1HWaJ0pr4o1nt4Pn2Pt5c+8gqyhRVzpgEBS6ygNphWVFTTNLYJnxtJuWixF+WxBsextXu4wq/qp/eb5qjiFZZZolbUZPMoJvuRIeMOv6qf3m+anGFX9VSd5vmqOlE1nzI9EodXHwRIjnCr+qpP3fNXgxTKapqWhs8z5GtNw0nUDa17ADX+a1iJlmUbejF5jBJ9yBKLCKDeZKIsgIQco2kkAAknUAN5OwddWxkxk7DhVOa6usJbdC3aY9IamNG+V33a+uV05GZJx0EBr6+zC0aTGu/Rg7CRvkOwN3X5dkLxzGanG65scTTo3IhivqjZve8jfaxLt2oDr2aVPizkdLaT180aL2cXz7O7z7hWVdVjleGtFh8RnxIIr63OO/dc7SbAbgL2wDBxS00UDXFwiaG6R2neTq2aydS8OR2SMWHwCOPonusZZCNcjv6NGuw3dkknfKwc2EREAREQBERAQ7OHm/ZiEWmyzKlg6B+wPHNv63IdxPISDVuQ+WMuF1Dqaqa7gHOLZonC5idsL2jeOUbHDWL7/oNQjOPm7bXx8JEA2pYOhOwStHxHnxO3dhAQbLrIhsIFVSWfSyWddpuI9LZY74zfUd2w7rwlSTJDL6XDeEpqmJ0sPRB0DtTo37HCztVjru06t/LffDO1QfNo+rF5qryo5ew6O1066dNRqx1muOfMry6zdWIM79D83DvReahzvUXzcO9F5qx6B8yz7Qw6t+P4K6CyrD44aL5uH8LzU44aL5uH8LzU6B8x7Qw6t+P4K77yKw+OSj+bh/D8xY45KT5uH8PzE6B8x7Qw6v7/AIK8ul1YXHNSfNw78fmJx0UvzcO/H6NT0D5j2hh1f3/BXt0BVh8dFN83D6zPRrk3PTTfN4+szzE6B8yPaGPV/f8ABXY/91qzshMjGQRer6+zGsGnG1+xoGsSPG87NFvY32XmGeqn+b/3meYo3lZltUYvNHDDG5sZIDIGm5fJ8pxAF7a7bABc8pWUaOHllO803KvT1KcdXO/bk55V5Uz4xVshga7g9K0EW9x3yP3XtfrNF+uTbuQ2RMeHw21OmfYyycp+S3kYPv2nrefN9kCzD4rus+oePXJNzRt4Nn6o3neRfkAly3ngBERAEREAREQBERAEREBoMayEoquXhZ4A99gC4Oe0kDZfQcLndc67LwcU+GdTfxZfSKXIgIjxT4Z1N/Fl9InFRhnU38WX0ilyICIjNRhnUo8LL6RZGanDOpR4SXz1LUQER4p8M6m/iy+esDNNhnU38WX0il6ICI8U2GdSjwsvpEGajDOpR4SXz1LkQETGarDOpW+Ek89OKvDepW/Xk89SxEBFOKzDepW/Xk89bDBci6OkeZKeBsbyNHSu4m28DSJtu2ci3aIAiIgCIiAIiIAiIgCIiAIiIAiIgCIiAIiIAiIgCIiAIiIAiIgCIiAIiIAiIg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2368511" y="1094151"/>
            <a:ext cx="4572000" cy="4572000"/>
            <a:chOff x="3568596" y="1212165"/>
            <a:chExt cx="5486399" cy="4114799"/>
          </a:xfrm>
        </p:grpSpPr>
        <p:sp>
          <p:nvSpPr>
            <p:cNvPr id="4" name="Rectangle 3"/>
            <p:cNvSpPr/>
            <p:nvPr/>
          </p:nvSpPr>
          <p:spPr>
            <a:xfrm>
              <a:off x="5764282" y="1212165"/>
              <a:ext cx="1097280" cy="8229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CPU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764282" y="4504004"/>
              <a:ext cx="1097280" cy="8229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CPU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957715" y="2841765"/>
              <a:ext cx="1097280" cy="8229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CPU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68596" y="2841765"/>
              <a:ext cx="1097280" cy="8229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CPU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9" name="Quad Arrow 8"/>
            <p:cNvSpPr/>
            <p:nvPr/>
          </p:nvSpPr>
          <p:spPr>
            <a:xfrm>
              <a:off x="4667003" y="2018805"/>
              <a:ext cx="3291840" cy="2468880"/>
            </a:xfrm>
            <a:prstGeom prst="quadArrow">
              <a:avLst>
                <a:gd name="adj1" fmla="val 3648"/>
                <a:gd name="adj2" fmla="val 8155"/>
                <a:gd name="adj3" fmla="val 1020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970119" y="3075351"/>
            <a:ext cx="1370661" cy="501403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GPU-MPI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20000" y="3075351"/>
            <a:ext cx="9144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GPU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7086" y="3075351"/>
            <a:ext cx="9144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GPU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>
            <a:off x="1633838" y="3183013"/>
            <a:ext cx="734673" cy="365760"/>
          </a:xfrm>
          <a:prstGeom prst="leftRightArrow">
            <a:avLst>
              <a:gd name="adj1" fmla="val 20973"/>
              <a:gd name="adj2" fmla="val 5290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Left-Right Arrow 16"/>
          <p:cNvSpPr/>
          <p:nvPr/>
        </p:nvSpPr>
        <p:spPr>
          <a:xfrm>
            <a:off x="5111711" y="1368471"/>
            <a:ext cx="914400" cy="365760"/>
          </a:xfrm>
          <a:prstGeom prst="leftRightArrow">
            <a:avLst>
              <a:gd name="adj1" fmla="val 20973"/>
              <a:gd name="adj2" fmla="val 5290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Right Arrow 18"/>
          <p:cNvSpPr/>
          <p:nvPr/>
        </p:nvSpPr>
        <p:spPr>
          <a:xfrm>
            <a:off x="6910031" y="3183013"/>
            <a:ext cx="734673" cy="365760"/>
          </a:xfrm>
          <a:prstGeom prst="leftRightArrow">
            <a:avLst>
              <a:gd name="adj1" fmla="val 20973"/>
              <a:gd name="adj2" fmla="val 5290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Left-Right Arrow 23"/>
          <p:cNvSpPr/>
          <p:nvPr/>
        </p:nvSpPr>
        <p:spPr>
          <a:xfrm>
            <a:off x="3283850" y="5026071"/>
            <a:ext cx="914400" cy="365760"/>
          </a:xfrm>
          <a:prstGeom prst="leftRightArrow">
            <a:avLst>
              <a:gd name="adj1" fmla="val 20973"/>
              <a:gd name="adj2" fmla="val 5290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027051" y="1246551"/>
            <a:ext cx="9144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GPU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368511" y="4904151"/>
            <a:ext cx="9144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GPU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GPU-integrated MPI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11" y="2948449"/>
            <a:ext cx="7620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Freeform 29"/>
          <p:cNvSpPr/>
          <p:nvPr/>
        </p:nvSpPr>
        <p:spPr bwMode="auto">
          <a:xfrm>
            <a:off x="4945918" y="2041183"/>
            <a:ext cx="2712182" cy="1083017"/>
          </a:xfrm>
          <a:custGeom>
            <a:avLst/>
            <a:gdLst>
              <a:gd name="connsiteX0" fmla="*/ 87044 w 1222670"/>
              <a:gd name="connsiteY0" fmla="*/ 0 h 1092480"/>
              <a:gd name="connsiteX1" fmla="*/ 116541 w 1222670"/>
              <a:gd name="connsiteY1" fmla="*/ 943897 h 1092480"/>
              <a:gd name="connsiteX2" fmla="*/ 1222670 w 1222670"/>
              <a:gd name="connsiteY2" fmla="*/ 1076633 h 1092480"/>
              <a:gd name="connsiteX0" fmla="*/ 24865 w 1160491"/>
              <a:gd name="connsiteY0" fmla="*/ 0 h 1083017"/>
              <a:gd name="connsiteX1" fmla="*/ 256300 w 1160491"/>
              <a:gd name="connsiteY1" fmla="*/ 884903 h 1083017"/>
              <a:gd name="connsiteX2" fmla="*/ 1160491 w 1160491"/>
              <a:gd name="connsiteY2" fmla="*/ 1076633 h 108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0491" h="1083017">
                <a:moveTo>
                  <a:pt x="24865" y="0"/>
                </a:moveTo>
                <a:cubicBezTo>
                  <a:pt x="-55022" y="382229"/>
                  <a:pt x="67029" y="705464"/>
                  <a:pt x="256300" y="884903"/>
                </a:cubicBezTo>
                <a:cubicBezTo>
                  <a:pt x="445571" y="1064342"/>
                  <a:pt x="702062" y="1099984"/>
                  <a:pt x="1160491" y="1076633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51301"/>
            <a:ext cx="762000" cy="8001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050" y="1151301"/>
            <a:ext cx="762000" cy="8001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77" y="2948449"/>
            <a:ext cx="762000" cy="800100"/>
          </a:xfrm>
          <a:prstGeom prst="rect">
            <a:avLst/>
          </a:prstGeom>
        </p:spPr>
      </p:pic>
      <p:sp>
        <p:nvSpPr>
          <p:cNvPr id="34" name="Freeform 33"/>
          <p:cNvSpPr/>
          <p:nvPr/>
        </p:nvSpPr>
        <p:spPr bwMode="auto">
          <a:xfrm>
            <a:off x="4267200" y="2057400"/>
            <a:ext cx="3352800" cy="1573453"/>
          </a:xfrm>
          <a:custGeom>
            <a:avLst/>
            <a:gdLst>
              <a:gd name="connsiteX0" fmla="*/ 87044 w 1222670"/>
              <a:gd name="connsiteY0" fmla="*/ 0 h 1092480"/>
              <a:gd name="connsiteX1" fmla="*/ 116541 w 1222670"/>
              <a:gd name="connsiteY1" fmla="*/ 943897 h 1092480"/>
              <a:gd name="connsiteX2" fmla="*/ 1222670 w 1222670"/>
              <a:gd name="connsiteY2" fmla="*/ 1076633 h 1092480"/>
              <a:gd name="connsiteX0" fmla="*/ 24865 w 1160491"/>
              <a:gd name="connsiteY0" fmla="*/ 0 h 1083017"/>
              <a:gd name="connsiteX1" fmla="*/ 256300 w 1160491"/>
              <a:gd name="connsiteY1" fmla="*/ 884903 h 1083017"/>
              <a:gd name="connsiteX2" fmla="*/ 1160491 w 1160491"/>
              <a:gd name="connsiteY2" fmla="*/ 1076633 h 108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0491" h="1083017">
                <a:moveTo>
                  <a:pt x="24865" y="0"/>
                </a:moveTo>
                <a:cubicBezTo>
                  <a:pt x="-55022" y="382229"/>
                  <a:pt x="67029" y="705464"/>
                  <a:pt x="256300" y="884903"/>
                </a:cubicBezTo>
                <a:cubicBezTo>
                  <a:pt x="445571" y="1064342"/>
                  <a:pt x="702062" y="1099984"/>
                  <a:pt x="1160491" y="1076633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1631486" y="3581400"/>
            <a:ext cx="598851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sp>
        <p:nvSpPr>
          <p:cNvPr id="36" name="Freeform 35"/>
          <p:cNvSpPr/>
          <p:nvPr/>
        </p:nvSpPr>
        <p:spPr bwMode="auto">
          <a:xfrm>
            <a:off x="4800600" y="1991032"/>
            <a:ext cx="1222670" cy="1092480"/>
          </a:xfrm>
          <a:custGeom>
            <a:avLst/>
            <a:gdLst>
              <a:gd name="connsiteX0" fmla="*/ 87044 w 1222670"/>
              <a:gd name="connsiteY0" fmla="*/ 0 h 1092480"/>
              <a:gd name="connsiteX1" fmla="*/ 116541 w 1222670"/>
              <a:gd name="connsiteY1" fmla="*/ 943897 h 1092480"/>
              <a:gd name="connsiteX2" fmla="*/ 1222670 w 1222670"/>
              <a:gd name="connsiteY2" fmla="*/ 1076633 h 10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2670" h="1092480">
                <a:moveTo>
                  <a:pt x="87044" y="0"/>
                </a:moveTo>
                <a:cubicBezTo>
                  <a:pt x="7157" y="382229"/>
                  <a:pt x="-72730" y="764458"/>
                  <a:pt x="116541" y="943897"/>
                </a:cubicBezTo>
                <a:cubicBezTo>
                  <a:pt x="305812" y="1123336"/>
                  <a:pt x="764241" y="1099984"/>
                  <a:pt x="1222670" y="1076633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11" y="2980101"/>
            <a:ext cx="762000" cy="8001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86" y="2965843"/>
            <a:ext cx="762000" cy="800100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5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0" grpId="0" animBg="1"/>
      <p:bldP spid="30" grpId="1" animBg="1"/>
      <p:bldP spid="34" grpId="0" animBg="1"/>
      <p:bldP spid="34" grpId="1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Programmer’s View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564749" y="1295400"/>
            <a:ext cx="4579251" cy="4572000"/>
            <a:chOff x="2362200" y="1094151"/>
            <a:chExt cx="4579251" cy="4572000"/>
          </a:xfrm>
        </p:grpSpPr>
        <p:sp>
          <p:nvSpPr>
            <p:cNvPr id="16" name="Quad Arrow 15"/>
            <p:cNvSpPr/>
            <p:nvPr/>
          </p:nvSpPr>
          <p:spPr>
            <a:xfrm rot="18788962">
              <a:off x="2632027" y="1235624"/>
              <a:ext cx="4105340" cy="4334424"/>
            </a:xfrm>
            <a:prstGeom prst="quadArrow">
              <a:avLst>
                <a:gd name="adj1" fmla="val 2696"/>
                <a:gd name="adj2" fmla="val 5521"/>
                <a:gd name="adj3" fmla="val 1020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Group 9"/>
            <p:cNvGrpSpPr/>
            <p:nvPr/>
          </p:nvGrpSpPr>
          <p:grpSpPr>
            <a:xfrm>
              <a:off x="2368511" y="1094151"/>
              <a:ext cx="4572000" cy="4572000"/>
              <a:chOff x="3568596" y="1212165"/>
              <a:chExt cx="5486399" cy="411479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764282" y="1212165"/>
                <a:ext cx="1097280" cy="82296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tx1"/>
                    </a:solidFill>
                  </a:rPr>
                  <a:t>CPU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764282" y="4504004"/>
                <a:ext cx="1097280" cy="82296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tx1"/>
                    </a:solidFill>
                  </a:rPr>
                  <a:t>CPU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957715" y="2841765"/>
                <a:ext cx="1097280" cy="82296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tx1"/>
                    </a:solidFill>
                  </a:rPr>
                  <a:t>CPU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568596" y="2841765"/>
                <a:ext cx="1097280" cy="82296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tx1"/>
                    </a:solidFill>
                  </a:rPr>
                  <a:t>CPU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Quad Arrow 8"/>
              <p:cNvSpPr/>
              <p:nvPr/>
            </p:nvSpPr>
            <p:spPr>
              <a:xfrm>
                <a:off x="4667003" y="2018805"/>
                <a:ext cx="3291840" cy="2468880"/>
              </a:xfrm>
              <a:prstGeom prst="quadArrow">
                <a:avLst>
                  <a:gd name="adj1" fmla="val 3648"/>
                  <a:gd name="adj2" fmla="val 8155"/>
                  <a:gd name="adj3" fmla="val 1020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4015370" y="3111316"/>
              <a:ext cx="1280160" cy="50140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GPU-MPI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026111" y="4904151"/>
              <a:ext cx="914400" cy="6096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</a:rPr>
                <a:t>GPU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68511" y="1246551"/>
              <a:ext cx="914400" cy="6096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</a:rPr>
                <a:t>GPU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027051" y="1246551"/>
              <a:ext cx="914400" cy="6096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</a:rPr>
                <a:t>GPU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368511" y="4904151"/>
              <a:ext cx="914400" cy="6096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</a:rPr>
                <a:t>GPU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6111" y="2960124"/>
              <a:ext cx="762000" cy="80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00" y="1151301"/>
              <a:ext cx="762000" cy="8001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051" y="1151301"/>
              <a:ext cx="762000" cy="8001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4711" y="1151301"/>
              <a:ext cx="762000" cy="8001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889" y="4800600"/>
              <a:ext cx="762000" cy="8001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0740" y="4800600"/>
              <a:ext cx="762000" cy="8001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400" y="4800600"/>
              <a:ext cx="762000" cy="8001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00" y="2960124"/>
              <a:ext cx="762000" cy="800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" name="Group 9"/>
          <p:cNvGrpSpPr/>
          <p:nvPr/>
        </p:nvGrpSpPr>
        <p:grpSpPr>
          <a:xfrm>
            <a:off x="-153340" y="1295400"/>
            <a:ext cx="4572000" cy="4572000"/>
            <a:chOff x="3568596" y="1212165"/>
            <a:chExt cx="5486399" cy="4114799"/>
          </a:xfrm>
        </p:grpSpPr>
        <p:sp>
          <p:nvSpPr>
            <p:cNvPr id="30" name="Rectangle 29"/>
            <p:cNvSpPr/>
            <p:nvPr/>
          </p:nvSpPr>
          <p:spPr>
            <a:xfrm>
              <a:off x="5764282" y="1212165"/>
              <a:ext cx="1097280" cy="8229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CPU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64282" y="4504004"/>
              <a:ext cx="1097280" cy="8229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CPU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957715" y="2841765"/>
              <a:ext cx="1097280" cy="8229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CPU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68596" y="2841765"/>
              <a:ext cx="1097280" cy="8229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CPU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34" name="Quad Arrow 33"/>
            <p:cNvSpPr/>
            <p:nvPr/>
          </p:nvSpPr>
          <p:spPr>
            <a:xfrm>
              <a:off x="4667003" y="2018805"/>
              <a:ext cx="3291840" cy="2468880"/>
            </a:xfrm>
            <a:prstGeom prst="quadArrow">
              <a:avLst>
                <a:gd name="adj1" fmla="val 3648"/>
                <a:gd name="adj2" fmla="val 8155"/>
                <a:gd name="adj3" fmla="val 1020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1751660" y="3330699"/>
            <a:ext cx="762000" cy="501403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MPI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504260" y="4698902"/>
            <a:ext cx="9144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GPU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7" name="Left-Right Arrow 36"/>
          <p:cNvSpPr/>
          <p:nvPr/>
        </p:nvSpPr>
        <p:spPr>
          <a:xfrm>
            <a:off x="2589860" y="1569720"/>
            <a:ext cx="914400" cy="365760"/>
          </a:xfrm>
          <a:prstGeom prst="leftRightArrow">
            <a:avLst>
              <a:gd name="adj1" fmla="val 20973"/>
              <a:gd name="adj2" fmla="val 5290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 rot="5400000">
            <a:off x="3624604" y="4146832"/>
            <a:ext cx="734673" cy="365760"/>
          </a:xfrm>
          <a:prstGeom prst="leftRightArrow">
            <a:avLst>
              <a:gd name="adj1" fmla="val 20973"/>
              <a:gd name="adj2" fmla="val 5290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505200" y="1447800"/>
            <a:ext cx="9144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GPU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260" y="3149698"/>
            <a:ext cx="762000" cy="80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Straight Arrow Connector 41"/>
          <p:cNvCxnSpPr/>
          <p:nvPr/>
        </p:nvCxnSpPr>
        <p:spPr bwMode="auto">
          <a:xfrm flipV="1">
            <a:off x="3656660" y="4020467"/>
            <a:ext cx="0" cy="6765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V="1">
            <a:off x="4266260" y="4020467"/>
            <a:ext cx="0" cy="6765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  <a:effectLst/>
        </p:spPr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49" y="1352550"/>
            <a:ext cx="762000" cy="8001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199" y="1352550"/>
            <a:ext cx="762000" cy="8001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237" y="4572000"/>
            <a:ext cx="762000" cy="800100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 bwMode="auto">
          <a:xfrm>
            <a:off x="2445773" y="2232969"/>
            <a:ext cx="1052176" cy="11686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2590799" y="1752600"/>
            <a:ext cx="1121126" cy="12937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4495800" y="1298529"/>
            <a:ext cx="0" cy="48463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140" y="3161373"/>
            <a:ext cx="762000" cy="8001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773" y="5001849"/>
            <a:ext cx="762000" cy="80010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 bwMode="auto">
          <a:xfrm flipV="1">
            <a:off x="7316139" y="5273160"/>
            <a:ext cx="907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7171113" y="2232969"/>
            <a:ext cx="1052176" cy="11686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7316139" y="1752600"/>
            <a:ext cx="1121126" cy="12937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 flipV="1">
            <a:off x="7315200" y="5611449"/>
            <a:ext cx="907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  <a:effectLst/>
        </p:spPr>
      </p:cxnSp>
      <p:sp>
        <p:nvSpPr>
          <p:cNvPr id="39" name="Rounded Rectangle 38"/>
          <p:cNvSpPr/>
          <p:nvPr/>
        </p:nvSpPr>
        <p:spPr>
          <a:xfrm>
            <a:off x="6400799" y="1295400"/>
            <a:ext cx="2742261" cy="89626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572000" y="4953000"/>
            <a:ext cx="2742261" cy="89626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 rot="5400000">
            <a:off x="7330440" y="3969326"/>
            <a:ext cx="2742261" cy="89626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 rot="5400000">
            <a:off x="3649003" y="2218397"/>
            <a:ext cx="2742261" cy="89626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62000" y="2286000"/>
            <a:ext cx="7589520" cy="21236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401638" lvl="1" indent="-342900">
              <a:buFont typeface="Arial" pitchFamily="34" charset="0"/>
              <a:buChar char="•"/>
            </a:pPr>
            <a:r>
              <a:rPr lang="en-US" sz="2200" dirty="0" smtClean="0"/>
              <a:t>Provides a clean and natural interface to communicate with the intended communication target</a:t>
            </a:r>
          </a:p>
          <a:p>
            <a:pPr marL="401638" lvl="1" indent="-342900">
              <a:buFont typeface="Arial" pitchFamily="34" charset="0"/>
              <a:buChar char="•"/>
            </a:pPr>
            <a:r>
              <a:rPr lang="en-US" sz="2200" dirty="0" smtClean="0"/>
              <a:t>All the communication optimization details are hidden under the MPI </a:t>
            </a:r>
            <a:r>
              <a:rPr lang="en-US" sz="2200" dirty="0" smtClean="0"/>
              <a:t>layer</a:t>
            </a:r>
          </a:p>
          <a:p>
            <a:pPr marL="401638" lvl="1" indent="-342900">
              <a:buFont typeface="Arial" pitchFamily="34" charset="0"/>
              <a:buChar char="•"/>
            </a:pPr>
            <a:r>
              <a:rPr lang="en-US" sz="2200" dirty="0" smtClean="0"/>
              <a:t>Computation model still remains the same – GPU kernel offload from the CPU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5820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GPU-integrated MPI (2)</a:t>
            </a:r>
            <a:endParaRPr lang="en-US" dirty="0"/>
          </a:p>
        </p:txBody>
      </p:sp>
      <p:grpSp>
        <p:nvGrpSpPr>
          <p:cNvPr id="15" name="Group 9"/>
          <p:cNvGrpSpPr/>
          <p:nvPr/>
        </p:nvGrpSpPr>
        <p:grpSpPr>
          <a:xfrm>
            <a:off x="2368511" y="1094151"/>
            <a:ext cx="4572000" cy="4572000"/>
            <a:chOff x="3568596" y="1212165"/>
            <a:chExt cx="5486399" cy="4114799"/>
          </a:xfrm>
        </p:grpSpPr>
        <p:sp>
          <p:nvSpPr>
            <p:cNvPr id="16" name="Rectangle 15"/>
            <p:cNvSpPr/>
            <p:nvPr/>
          </p:nvSpPr>
          <p:spPr>
            <a:xfrm>
              <a:off x="5764282" y="1212165"/>
              <a:ext cx="1097280" cy="8229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CPU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64282" y="4504004"/>
              <a:ext cx="1097280" cy="8229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CPU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57715" y="2841765"/>
              <a:ext cx="1097280" cy="8229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CPU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68596" y="2841765"/>
              <a:ext cx="1097280" cy="8229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CPU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20" name="Quad Arrow 19"/>
            <p:cNvSpPr/>
            <p:nvPr/>
          </p:nvSpPr>
          <p:spPr>
            <a:xfrm>
              <a:off x="4667003" y="2018805"/>
              <a:ext cx="3291840" cy="2468880"/>
            </a:xfrm>
            <a:prstGeom prst="quadArrow">
              <a:avLst>
                <a:gd name="adj1" fmla="val 3648"/>
                <a:gd name="adj2" fmla="val 8155"/>
                <a:gd name="adj3" fmla="val 1020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3970119" y="3075351"/>
            <a:ext cx="1370661" cy="501403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MPI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20000" y="3075351"/>
            <a:ext cx="9144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GPU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3" name="Left-Right Arrow 22"/>
          <p:cNvSpPr/>
          <p:nvPr/>
        </p:nvSpPr>
        <p:spPr>
          <a:xfrm>
            <a:off x="6910031" y="3183013"/>
            <a:ext cx="734673" cy="365760"/>
          </a:xfrm>
          <a:prstGeom prst="leftRightArrow">
            <a:avLst>
              <a:gd name="adj1" fmla="val 20973"/>
              <a:gd name="adj2" fmla="val 5290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11" y="2948449"/>
            <a:ext cx="7620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77" y="2948449"/>
            <a:ext cx="762000" cy="800100"/>
          </a:xfrm>
          <a:prstGeom prst="rect">
            <a:avLst/>
          </a:prstGeom>
        </p:spPr>
      </p:pic>
      <p:sp>
        <p:nvSpPr>
          <p:cNvPr id="28" name="Freeform 27"/>
          <p:cNvSpPr/>
          <p:nvPr/>
        </p:nvSpPr>
        <p:spPr bwMode="auto">
          <a:xfrm>
            <a:off x="4800600" y="1991032"/>
            <a:ext cx="1222670" cy="1092480"/>
          </a:xfrm>
          <a:custGeom>
            <a:avLst/>
            <a:gdLst>
              <a:gd name="connsiteX0" fmla="*/ 87044 w 1222670"/>
              <a:gd name="connsiteY0" fmla="*/ 0 h 1092480"/>
              <a:gd name="connsiteX1" fmla="*/ 116541 w 1222670"/>
              <a:gd name="connsiteY1" fmla="*/ 943897 h 1092480"/>
              <a:gd name="connsiteX2" fmla="*/ 1222670 w 1222670"/>
              <a:gd name="connsiteY2" fmla="*/ 1076633 h 10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2670" h="1092480">
                <a:moveTo>
                  <a:pt x="87044" y="0"/>
                </a:moveTo>
                <a:cubicBezTo>
                  <a:pt x="7157" y="382229"/>
                  <a:pt x="-72730" y="764458"/>
                  <a:pt x="116541" y="943897"/>
                </a:cubicBezTo>
                <a:cubicBezTo>
                  <a:pt x="305812" y="1123336"/>
                  <a:pt x="764241" y="1099984"/>
                  <a:pt x="1222670" y="1076633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5881591" y="1920180"/>
            <a:ext cx="1008447" cy="975420"/>
          </a:xfrm>
          <a:custGeom>
            <a:avLst/>
            <a:gdLst>
              <a:gd name="connsiteX0" fmla="*/ 549689 w 1008447"/>
              <a:gd name="connsiteY0" fmla="*/ 960180 h 975420"/>
              <a:gd name="connsiteX1" fmla="*/ 1049 w 1008447"/>
              <a:gd name="connsiteY1" fmla="*/ 502980 h 975420"/>
              <a:gd name="connsiteX2" fmla="*/ 427769 w 1008447"/>
              <a:gd name="connsiteY2" fmla="*/ 60 h 975420"/>
              <a:gd name="connsiteX3" fmla="*/ 1006889 w 1008447"/>
              <a:gd name="connsiteY3" fmla="*/ 472500 h 975420"/>
              <a:gd name="connsiteX4" fmla="*/ 610649 w 1008447"/>
              <a:gd name="connsiteY4" fmla="*/ 975420 h 97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447" h="975420">
                <a:moveTo>
                  <a:pt x="549689" y="960180"/>
                </a:moveTo>
                <a:cubicBezTo>
                  <a:pt x="285529" y="811590"/>
                  <a:pt x="21369" y="663000"/>
                  <a:pt x="1049" y="502980"/>
                </a:cubicBezTo>
                <a:cubicBezTo>
                  <a:pt x="-19271" y="342960"/>
                  <a:pt x="260129" y="5140"/>
                  <a:pt x="427769" y="60"/>
                </a:cubicBezTo>
                <a:cubicBezTo>
                  <a:pt x="595409" y="-5020"/>
                  <a:pt x="976409" y="309940"/>
                  <a:pt x="1006889" y="472500"/>
                </a:cubicBezTo>
                <a:cubicBezTo>
                  <a:pt x="1037369" y="635060"/>
                  <a:pt x="610649" y="975420"/>
                  <a:pt x="610649" y="97542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7010400" y="3048000"/>
            <a:ext cx="6343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752902" y="1524000"/>
            <a:ext cx="1333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Preprocess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2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GPU-integrated MPI (2)</a:t>
            </a:r>
            <a:endParaRPr lang="en-US" dirty="0"/>
          </a:p>
        </p:txBody>
      </p:sp>
      <p:grpSp>
        <p:nvGrpSpPr>
          <p:cNvPr id="15" name="Group 9"/>
          <p:cNvGrpSpPr/>
          <p:nvPr/>
        </p:nvGrpSpPr>
        <p:grpSpPr>
          <a:xfrm>
            <a:off x="2368511" y="1094151"/>
            <a:ext cx="4572000" cy="4572000"/>
            <a:chOff x="3568596" y="1212165"/>
            <a:chExt cx="5486399" cy="4114799"/>
          </a:xfrm>
        </p:grpSpPr>
        <p:sp>
          <p:nvSpPr>
            <p:cNvPr id="16" name="Rectangle 15"/>
            <p:cNvSpPr/>
            <p:nvPr/>
          </p:nvSpPr>
          <p:spPr>
            <a:xfrm>
              <a:off x="5764282" y="1212165"/>
              <a:ext cx="1097280" cy="8229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CPU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64282" y="4504004"/>
              <a:ext cx="1097280" cy="8229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CPU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57715" y="2841765"/>
              <a:ext cx="1097280" cy="8229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CPU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68596" y="2841765"/>
              <a:ext cx="1097280" cy="8229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CPU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20" name="Quad Arrow 19"/>
            <p:cNvSpPr/>
            <p:nvPr/>
          </p:nvSpPr>
          <p:spPr>
            <a:xfrm>
              <a:off x="4667003" y="2018805"/>
              <a:ext cx="3291840" cy="2468880"/>
            </a:xfrm>
            <a:prstGeom prst="quadArrow">
              <a:avLst>
                <a:gd name="adj1" fmla="val 3648"/>
                <a:gd name="adj2" fmla="val 8155"/>
                <a:gd name="adj3" fmla="val 1020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3970119" y="3075351"/>
            <a:ext cx="1370661" cy="501403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GPU-MPI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20000" y="3075351"/>
            <a:ext cx="9144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GPU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3" name="Left-Right Arrow 22"/>
          <p:cNvSpPr/>
          <p:nvPr/>
        </p:nvSpPr>
        <p:spPr>
          <a:xfrm>
            <a:off x="6910031" y="3183013"/>
            <a:ext cx="734673" cy="365760"/>
          </a:xfrm>
          <a:prstGeom prst="leftRightArrow">
            <a:avLst>
              <a:gd name="adj1" fmla="val 20973"/>
              <a:gd name="adj2" fmla="val 5290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948449"/>
            <a:ext cx="7620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948449"/>
            <a:ext cx="762000" cy="800100"/>
          </a:xfrm>
          <a:prstGeom prst="rect">
            <a:avLst/>
          </a:prstGeom>
        </p:spPr>
      </p:pic>
      <p:sp>
        <p:nvSpPr>
          <p:cNvPr id="30" name="Freeform 29"/>
          <p:cNvSpPr/>
          <p:nvPr/>
        </p:nvSpPr>
        <p:spPr>
          <a:xfrm>
            <a:off x="7215289" y="2072580"/>
            <a:ext cx="1008447" cy="975420"/>
          </a:xfrm>
          <a:custGeom>
            <a:avLst/>
            <a:gdLst>
              <a:gd name="connsiteX0" fmla="*/ 549689 w 1008447"/>
              <a:gd name="connsiteY0" fmla="*/ 960180 h 975420"/>
              <a:gd name="connsiteX1" fmla="*/ 1049 w 1008447"/>
              <a:gd name="connsiteY1" fmla="*/ 502980 h 975420"/>
              <a:gd name="connsiteX2" fmla="*/ 427769 w 1008447"/>
              <a:gd name="connsiteY2" fmla="*/ 60 h 975420"/>
              <a:gd name="connsiteX3" fmla="*/ 1006889 w 1008447"/>
              <a:gd name="connsiteY3" fmla="*/ 472500 h 975420"/>
              <a:gd name="connsiteX4" fmla="*/ 610649 w 1008447"/>
              <a:gd name="connsiteY4" fmla="*/ 975420 h 97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447" h="975420">
                <a:moveTo>
                  <a:pt x="549689" y="960180"/>
                </a:moveTo>
                <a:cubicBezTo>
                  <a:pt x="285529" y="811590"/>
                  <a:pt x="21369" y="663000"/>
                  <a:pt x="1049" y="502980"/>
                </a:cubicBezTo>
                <a:cubicBezTo>
                  <a:pt x="-19271" y="342960"/>
                  <a:pt x="260129" y="5140"/>
                  <a:pt x="427769" y="60"/>
                </a:cubicBezTo>
                <a:cubicBezTo>
                  <a:pt x="595409" y="-5020"/>
                  <a:pt x="976409" y="309940"/>
                  <a:pt x="1006889" y="472500"/>
                </a:cubicBezTo>
                <a:cubicBezTo>
                  <a:pt x="1037369" y="635060"/>
                  <a:pt x="610649" y="975420"/>
                  <a:pt x="610649" y="97542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086600" y="1676400"/>
            <a:ext cx="1333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Preprocess</a:t>
            </a:r>
            <a:endParaRPr lang="en-US" sz="2000" dirty="0"/>
          </a:p>
        </p:txBody>
      </p:sp>
      <p:sp>
        <p:nvSpPr>
          <p:cNvPr id="34" name="Freeform 33"/>
          <p:cNvSpPr/>
          <p:nvPr/>
        </p:nvSpPr>
        <p:spPr bwMode="auto">
          <a:xfrm>
            <a:off x="4945918" y="2041183"/>
            <a:ext cx="2712182" cy="1083017"/>
          </a:xfrm>
          <a:custGeom>
            <a:avLst/>
            <a:gdLst>
              <a:gd name="connsiteX0" fmla="*/ 87044 w 1222670"/>
              <a:gd name="connsiteY0" fmla="*/ 0 h 1092480"/>
              <a:gd name="connsiteX1" fmla="*/ 116541 w 1222670"/>
              <a:gd name="connsiteY1" fmla="*/ 943897 h 1092480"/>
              <a:gd name="connsiteX2" fmla="*/ 1222670 w 1222670"/>
              <a:gd name="connsiteY2" fmla="*/ 1076633 h 1092480"/>
              <a:gd name="connsiteX0" fmla="*/ 24865 w 1160491"/>
              <a:gd name="connsiteY0" fmla="*/ 0 h 1083017"/>
              <a:gd name="connsiteX1" fmla="*/ 256300 w 1160491"/>
              <a:gd name="connsiteY1" fmla="*/ 884903 h 1083017"/>
              <a:gd name="connsiteX2" fmla="*/ 1160491 w 1160491"/>
              <a:gd name="connsiteY2" fmla="*/ 1076633 h 108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0491" h="1083017">
                <a:moveTo>
                  <a:pt x="24865" y="0"/>
                </a:moveTo>
                <a:cubicBezTo>
                  <a:pt x="-55022" y="382229"/>
                  <a:pt x="67029" y="705464"/>
                  <a:pt x="256300" y="884903"/>
                </a:cubicBezTo>
                <a:cubicBezTo>
                  <a:pt x="445571" y="1064342"/>
                  <a:pt x="702062" y="1099984"/>
                  <a:pt x="1160491" y="1076633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38200" y="3886200"/>
            <a:ext cx="7589520" cy="1446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401638" lvl="1" indent="-342900">
              <a:buFont typeface="Arial" pitchFamily="34" charset="0"/>
              <a:buChar char="•"/>
            </a:pPr>
            <a:r>
              <a:rPr lang="en-US" sz="2200" dirty="0" smtClean="0"/>
              <a:t>It enables the programmer to naturally consider even the GPU for preprocessing, which </a:t>
            </a:r>
            <a:r>
              <a:rPr lang="en-US" sz="2200" dirty="0"/>
              <a:t>is </a:t>
            </a:r>
            <a:r>
              <a:rPr lang="en-US" sz="2200" dirty="0" smtClean="0"/>
              <a:t>usually against </a:t>
            </a:r>
            <a:r>
              <a:rPr lang="en-US" sz="2200" dirty="0"/>
              <a:t>the </a:t>
            </a:r>
            <a:r>
              <a:rPr lang="en-US" sz="2200" dirty="0" smtClean="0"/>
              <a:t>norms.</a:t>
            </a:r>
          </a:p>
          <a:p>
            <a:pPr marL="858838" lvl="2" indent="-342900">
              <a:buFont typeface="Courier New" pitchFamily="49" charset="0"/>
              <a:buChar char="o"/>
            </a:pPr>
            <a:r>
              <a:rPr lang="en-US" sz="2200" dirty="0" smtClean="0"/>
              <a:t>GPU preprocessing need not always be a good idea, but at least that option can easily be explored and evaluated.</a:t>
            </a:r>
          </a:p>
        </p:txBody>
      </p:sp>
    </p:spTree>
    <p:extLst>
      <p:ext uri="{BB962C8B-B14F-4D97-AF65-F5344CB8AC3E}">
        <p14:creationId xmlns:p14="http://schemas.microsoft.com/office/powerpoint/2010/main" val="78853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/>
      <p:bldP spid="3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GPU-integrated MPI (2)</a:t>
            </a:r>
            <a:endParaRPr lang="en-US" dirty="0"/>
          </a:p>
        </p:txBody>
      </p:sp>
      <p:grpSp>
        <p:nvGrpSpPr>
          <p:cNvPr id="15" name="Group 9"/>
          <p:cNvGrpSpPr/>
          <p:nvPr/>
        </p:nvGrpSpPr>
        <p:grpSpPr>
          <a:xfrm>
            <a:off x="2368511" y="1094151"/>
            <a:ext cx="4572000" cy="4572000"/>
            <a:chOff x="3568596" y="1212165"/>
            <a:chExt cx="5486399" cy="4114799"/>
          </a:xfrm>
        </p:grpSpPr>
        <p:sp>
          <p:nvSpPr>
            <p:cNvPr id="16" name="Rectangle 15"/>
            <p:cNvSpPr/>
            <p:nvPr/>
          </p:nvSpPr>
          <p:spPr>
            <a:xfrm>
              <a:off x="5764282" y="1212165"/>
              <a:ext cx="1097280" cy="8229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CPU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64282" y="4504004"/>
              <a:ext cx="1097280" cy="8229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CPU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57715" y="2841765"/>
              <a:ext cx="1097280" cy="8229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CPU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68596" y="2841765"/>
              <a:ext cx="1097280" cy="8229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CPU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20" name="Quad Arrow 19"/>
            <p:cNvSpPr/>
            <p:nvPr/>
          </p:nvSpPr>
          <p:spPr>
            <a:xfrm>
              <a:off x="4667003" y="2018805"/>
              <a:ext cx="3291840" cy="2468880"/>
            </a:xfrm>
            <a:prstGeom prst="quadArrow">
              <a:avLst>
                <a:gd name="adj1" fmla="val 3648"/>
                <a:gd name="adj2" fmla="val 8155"/>
                <a:gd name="adj3" fmla="val 1020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3970119" y="3075351"/>
            <a:ext cx="1370661" cy="501403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GPU-MPI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20000" y="3075351"/>
            <a:ext cx="9144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GPU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3" name="Left-Right Arrow 22"/>
          <p:cNvSpPr/>
          <p:nvPr/>
        </p:nvSpPr>
        <p:spPr>
          <a:xfrm>
            <a:off x="6910031" y="3183013"/>
            <a:ext cx="734673" cy="365760"/>
          </a:xfrm>
          <a:prstGeom prst="leftRightArrow">
            <a:avLst>
              <a:gd name="adj1" fmla="val 20973"/>
              <a:gd name="adj2" fmla="val 5290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11" y="2948449"/>
            <a:ext cx="7620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77" y="2948449"/>
            <a:ext cx="762000" cy="800100"/>
          </a:xfrm>
          <a:prstGeom prst="rect">
            <a:avLst/>
          </a:prstGeom>
        </p:spPr>
      </p:pic>
      <p:sp>
        <p:nvSpPr>
          <p:cNvPr id="28" name="Freeform 27"/>
          <p:cNvSpPr/>
          <p:nvPr/>
        </p:nvSpPr>
        <p:spPr bwMode="auto">
          <a:xfrm>
            <a:off x="4800600" y="1991032"/>
            <a:ext cx="1222670" cy="1092480"/>
          </a:xfrm>
          <a:custGeom>
            <a:avLst/>
            <a:gdLst>
              <a:gd name="connsiteX0" fmla="*/ 87044 w 1222670"/>
              <a:gd name="connsiteY0" fmla="*/ 0 h 1092480"/>
              <a:gd name="connsiteX1" fmla="*/ 116541 w 1222670"/>
              <a:gd name="connsiteY1" fmla="*/ 943897 h 1092480"/>
              <a:gd name="connsiteX2" fmla="*/ 1222670 w 1222670"/>
              <a:gd name="connsiteY2" fmla="*/ 1076633 h 10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2670" h="1092480">
                <a:moveTo>
                  <a:pt x="87044" y="0"/>
                </a:moveTo>
                <a:cubicBezTo>
                  <a:pt x="7157" y="382229"/>
                  <a:pt x="-72730" y="764458"/>
                  <a:pt x="116541" y="943897"/>
                </a:cubicBezTo>
                <a:cubicBezTo>
                  <a:pt x="305812" y="1123336"/>
                  <a:pt x="764241" y="1099984"/>
                  <a:pt x="1222670" y="1076633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5881591" y="1920180"/>
            <a:ext cx="1008447" cy="975420"/>
          </a:xfrm>
          <a:custGeom>
            <a:avLst/>
            <a:gdLst>
              <a:gd name="connsiteX0" fmla="*/ 549689 w 1008447"/>
              <a:gd name="connsiteY0" fmla="*/ 960180 h 975420"/>
              <a:gd name="connsiteX1" fmla="*/ 1049 w 1008447"/>
              <a:gd name="connsiteY1" fmla="*/ 502980 h 975420"/>
              <a:gd name="connsiteX2" fmla="*/ 427769 w 1008447"/>
              <a:gd name="connsiteY2" fmla="*/ 60 h 975420"/>
              <a:gd name="connsiteX3" fmla="*/ 1006889 w 1008447"/>
              <a:gd name="connsiteY3" fmla="*/ 472500 h 975420"/>
              <a:gd name="connsiteX4" fmla="*/ 610649 w 1008447"/>
              <a:gd name="connsiteY4" fmla="*/ 975420 h 97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447" h="975420">
                <a:moveTo>
                  <a:pt x="549689" y="960180"/>
                </a:moveTo>
                <a:cubicBezTo>
                  <a:pt x="285529" y="811590"/>
                  <a:pt x="21369" y="663000"/>
                  <a:pt x="1049" y="502980"/>
                </a:cubicBezTo>
                <a:cubicBezTo>
                  <a:pt x="-19271" y="342960"/>
                  <a:pt x="260129" y="5140"/>
                  <a:pt x="427769" y="60"/>
                </a:cubicBezTo>
                <a:cubicBezTo>
                  <a:pt x="595409" y="-5020"/>
                  <a:pt x="976409" y="309940"/>
                  <a:pt x="1006889" y="472500"/>
                </a:cubicBezTo>
                <a:cubicBezTo>
                  <a:pt x="1037369" y="635060"/>
                  <a:pt x="610649" y="975420"/>
                  <a:pt x="610649" y="97542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7010400" y="3048000"/>
            <a:ext cx="6343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752902" y="1524000"/>
            <a:ext cx="1333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Preprocess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 of GPU-integrated MPI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Capabilities of MPI</a:t>
            </a:r>
          </a:p>
          <a:p>
            <a:pPr lvl="1"/>
            <a:r>
              <a:rPr lang="en-US" dirty="0" smtClean="0"/>
              <a:t>Simultaneously execute multiple processes.</a:t>
            </a:r>
          </a:p>
          <a:p>
            <a:pPr lvl="1"/>
            <a:r>
              <a:rPr lang="en-US" dirty="0" smtClean="0"/>
              <a:t>Overlap communication with computation.</a:t>
            </a:r>
          </a:p>
          <a:p>
            <a:r>
              <a:rPr lang="en-US" i="1" dirty="0" smtClean="0"/>
              <a:t>Additional </a:t>
            </a:r>
            <a:r>
              <a:rPr lang="en-US" dirty="0" smtClean="0"/>
              <a:t>capabilities of GPU-integrated MPI</a:t>
            </a:r>
          </a:p>
          <a:p>
            <a:pPr lvl="1"/>
            <a:r>
              <a:rPr lang="en-US" dirty="0" smtClean="0"/>
              <a:t>Overlap CPU-CPU communication with CPU-GPU communication (internal pipelining).</a:t>
            </a:r>
          </a:p>
          <a:p>
            <a:pPr lvl="1"/>
            <a:r>
              <a:rPr lang="en-US" dirty="0" smtClean="0"/>
              <a:t>Overlap </a:t>
            </a:r>
            <a:r>
              <a:rPr lang="en-US" dirty="0" err="1" smtClean="0"/>
              <a:t>xPU-xPU</a:t>
            </a:r>
            <a:r>
              <a:rPr lang="en-US" dirty="0" smtClean="0"/>
              <a:t> communication with CPU computation </a:t>
            </a:r>
            <a:r>
              <a:rPr lang="en-US" i="1" dirty="0" smtClean="0"/>
              <a:t>and</a:t>
            </a:r>
            <a:r>
              <a:rPr lang="en-US" dirty="0" smtClean="0"/>
              <a:t> GPU computation.</a:t>
            </a:r>
          </a:p>
          <a:p>
            <a:pPr lvl="1"/>
            <a:r>
              <a:rPr lang="en-US" dirty="0" smtClean="0"/>
              <a:t>Provides a natural interface to move data and </a:t>
            </a:r>
            <a:r>
              <a:rPr lang="en-US" i="1" dirty="0" smtClean="0"/>
              <a:t>choose CPU or GPU</a:t>
            </a:r>
            <a:r>
              <a:rPr lang="en-US" dirty="0" smtClean="0"/>
              <a:t> for the next task at hand.</a:t>
            </a:r>
          </a:p>
          <a:p>
            <a:pPr lvl="1"/>
            <a:r>
              <a:rPr lang="en-US" dirty="0" smtClean="0"/>
              <a:t>Efficiently manages resources while providing optimal performance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42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is GPU-integrated MPI?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Programming CPU-GPU systems using simple MPI and GPU-integrated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MPI</a:t>
            </a:r>
          </a:p>
          <a:p>
            <a:r>
              <a:rPr lang="en-US" dirty="0" smtClean="0"/>
              <a:t>Evaluating the efficacy of GPU-integrated MPI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Case Studies</a:t>
            </a:r>
          </a:p>
          <a:p>
            <a:pPr lvl="1"/>
            <a:r>
              <a:rPr lang="en-US" dirty="0" smtClean="0"/>
              <a:t>Epidemiology Simulation (</a:t>
            </a:r>
            <a:r>
              <a:rPr lang="en-US" dirty="0" err="1" smtClean="0"/>
              <a:t>EpiSimdemics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Seismology Simulation (FDM-Seismology)</a:t>
            </a:r>
          </a:p>
          <a:p>
            <a:r>
              <a:rPr lang="en-US" dirty="0" smtClean="0"/>
              <a:t>Experimental Setup</a:t>
            </a:r>
          </a:p>
          <a:p>
            <a:pPr lvl="1"/>
            <a:r>
              <a:rPr lang="en-US" i="1" dirty="0" err="1"/>
              <a:t>HokieSpeed</a:t>
            </a:r>
            <a:r>
              <a:rPr lang="en-US" i="1" dirty="0"/>
              <a:t>: </a:t>
            </a:r>
            <a:r>
              <a:rPr lang="en-US" dirty="0" smtClean="0"/>
              <a:t>CPU-GPU </a:t>
            </a:r>
            <a:r>
              <a:rPr lang="en-US" dirty="0"/>
              <a:t>cluster at Virginia </a:t>
            </a:r>
            <a:r>
              <a:rPr lang="en-US" dirty="0" smtClean="0"/>
              <a:t>Tech</a:t>
            </a:r>
          </a:p>
          <a:p>
            <a:pPr lvl="1"/>
            <a:r>
              <a:rPr lang="en-US" dirty="0" smtClean="0"/>
              <a:t>Used up to 128 nodes, where each node has</a:t>
            </a:r>
          </a:p>
          <a:p>
            <a:pPr lvl="2"/>
            <a:r>
              <a:rPr lang="en-US" dirty="0" smtClean="0"/>
              <a:t>two hex-core Intel Xeon E5645 CPUs</a:t>
            </a:r>
          </a:p>
          <a:p>
            <a:pPr lvl="2"/>
            <a:r>
              <a:rPr lang="en-US" dirty="0" smtClean="0"/>
              <a:t>two NVIDIA Tesla M2050 GPUs</a:t>
            </a:r>
          </a:p>
          <a:p>
            <a:pPr lvl="1"/>
            <a:r>
              <a:rPr lang="en-US" dirty="0" smtClean="0"/>
              <a:t>CUDA toolkit v4.0 and driver v270.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8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026" y="3657600"/>
            <a:ext cx="471737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EpiSimdemics</a:t>
            </a:r>
            <a:r>
              <a:rPr lang="en-US" dirty="0" smtClean="0"/>
              <a:t>: Infection propagation simulator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30444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1143000"/>
            <a:ext cx="46949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304800" y="4396769"/>
            <a:ext cx="4572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" y="4930169"/>
            <a:ext cx="4572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4486870"/>
            <a:ext cx="1377300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Person: N</a:t>
            </a:r>
          </a:p>
          <a:p>
            <a:endParaRPr lang="en-US" dirty="0" smtClean="0"/>
          </a:p>
          <a:p>
            <a:r>
              <a:rPr lang="en-US" dirty="0" smtClean="0"/>
              <a:t>Location: 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587906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Location b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19600" y="2286000"/>
            <a:ext cx="762000" cy="1524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153400" y="2286000"/>
            <a:ext cx="609600" cy="1524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04800" y="1143000"/>
            <a:ext cx="2892025" cy="2514600"/>
          </a:xfrm>
          <a:prstGeom prst="roundRect">
            <a:avLst/>
          </a:prstGeom>
          <a:solidFill>
            <a:srgbClr val="000000">
              <a:alpha val="60000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Receive Visit Messages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268988" y="1143000"/>
            <a:ext cx="4416025" cy="2514600"/>
          </a:xfrm>
          <a:prstGeom prst="roundRect">
            <a:avLst/>
          </a:prstGeom>
          <a:solidFill>
            <a:srgbClr val="000000">
              <a:alpha val="60000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Preprocess Data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268988" y="3733800"/>
            <a:ext cx="4416025" cy="2514600"/>
          </a:xfrm>
          <a:prstGeom prst="roundRect">
            <a:avLst/>
          </a:prstGeom>
          <a:solidFill>
            <a:srgbClr val="000000">
              <a:alpha val="60000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Compute Interactions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(on GPU)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276600" y="2157984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5987796" y="3491484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1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" grpId="0"/>
      <p:bldP spid="6" grpId="0"/>
      <p:bldP spid="12" grpId="0" animBg="1"/>
      <p:bldP spid="17" grpId="0" animBg="1"/>
      <p:bldP spid="18" grpId="0" animBg="1"/>
      <p:bldP spid="14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 bwMode="auto">
          <a:xfrm>
            <a:off x="4114800" y="44196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4038600" y="43434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4114800" y="19050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4038600" y="18288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2286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1524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228600" y="1752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152400" y="1752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EpiSimdemics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95400" y="1600200"/>
            <a:ext cx="1828800" cy="3276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6200" y="1752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6200" y="4267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62400" y="17526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2400" y="4267200"/>
            <a:ext cx="4572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4010307" y="3019707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…</a:t>
            </a:r>
            <a:endParaRPr lang="en-US" sz="3000" b="1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144706" y="3019707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…</a:t>
            </a:r>
            <a:endParaRPr lang="en-US" sz="3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-76200" y="5421868"/>
            <a:ext cx="10833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u="sng" dirty="0" smtClean="0"/>
              <a:t>Persons</a:t>
            </a:r>
            <a:endParaRPr lang="en-US" sz="22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1911754" y="5410200"/>
            <a:ext cx="619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u="sng" dirty="0" smtClean="0"/>
              <a:t>MPI</a:t>
            </a:r>
            <a:endParaRPr lang="en-US" sz="22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657600" y="5410200"/>
            <a:ext cx="12843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u="sng" dirty="0" smtClean="0"/>
              <a:t>Locations</a:t>
            </a:r>
            <a:endParaRPr lang="en-US" sz="2200" u="sng" dirty="0"/>
          </a:p>
        </p:txBody>
      </p:sp>
      <p:cxnSp>
        <p:nvCxnSpPr>
          <p:cNvPr id="15" name="Curved Connector 14"/>
          <p:cNvCxnSpPr>
            <a:stCxn id="5" idx="7"/>
            <a:endCxn id="5" idx="1"/>
          </p:cNvCxnSpPr>
          <p:nvPr/>
        </p:nvCxnSpPr>
        <p:spPr bwMode="auto">
          <a:xfrm rot="16200000" flipV="1">
            <a:off x="304800" y="1657910"/>
            <a:ext cx="1588" cy="323290"/>
          </a:xfrm>
          <a:prstGeom prst="curvedConnector3">
            <a:avLst>
              <a:gd name="adj1" fmla="val 323626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Curved Connector 16"/>
          <p:cNvCxnSpPr>
            <a:stCxn id="6" idx="7"/>
            <a:endCxn id="6" idx="1"/>
          </p:cNvCxnSpPr>
          <p:nvPr/>
        </p:nvCxnSpPr>
        <p:spPr bwMode="auto">
          <a:xfrm rot="16200000" flipV="1">
            <a:off x="304800" y="4172510"/>
            <a:ext cx="1588" cy="323290"/>
          </a:xfrm>
          <a:prstGeom prst="curvedConnector3">
            <a:avLst>
              <a:gd name="adj1" fmla="val 2978439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Curved Connector 21"/>
          <p:cNvCxnSpPr>
            <a:stCxn id="5" idx="5"/>
            <a:endCxn id="5" idx="3"/>
          </p:cNvCxnSpPr>
          <p:nvPr/>
        </p:nvCxnSpPr>
        <p:spPr bwMode="auto">
          <a:xfrm rot="5400000">
            <a:off x="304800" y="1981200"/>
            <a:ext cx="1588" cy="323290"/>
          </a:xfrm>
          <a:prstGeom prst="curvedConnector3">
            <a:avLst>
              <a:gd name="adj1" fmla="val 306438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Curved Connector 24"/>
          <p:cNvCxnSpPr>
            <a:stCxn id="6" idx="5"/>
            <a:endCxn id="6" idx="3"/>
          </p:cNvCxnSpPr>
          <p:nvPr/>
        </p:nvCxnSpPr>
        <p:spPr bwMode="auto">
          <a:xfrm rot="5400000">
            <a:off x="304800" y="4495800"/>
            <a:ext cx="1588" cy="323290"/>
          </a:xfrm>
          <a:prstGeom prst="curvedConnector3">
            <a:avLst>
              <a:gd name="adj1" fmla="val 2806556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Curved Connector 34"/>
          <p:cNvCxnSpPr/>
          <p:nvPr/>
        </p:nvCxnSpPr>
        <p:spPr bwMode="auto">
          <a:xfrm rot="16200000" flipV="1">
            <a:off x="4199451" y="1591749"/>
            <a:ext cx="1588" cy="323290"/>
          </a:xfrm>
          <a:prstGeom prst="curvedConnector3">
            <a:avLst>
              <a:gd name="adj1" fmla="val 323626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Curved Connector 35"/>
          <p:cNvCxnSpPr/>
          <p:nvPr/>
        </p:nvCxnSpPr>
        <p:spPr bwMode="auto">
          <a:xfrm rot="5400000">
            <a:off x="4199451" y="4561961"/>
            <a:ext cx="1588" cy="323290"/>
          </a:xfrm>
          <a:prstGeom prst="curvedConnector3">
            <a:avLst>
              <a:gd name="adj1" fmla="val 2806556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5" idx="7"/>
          </p:cNvCxnSpPr>
          <p:nvPr/>
        </p:nvCxnSpPr>
        <p:spPr bwMode="auto">
          <a:xfrm rot="16200000" flipH="1">
            <a:off x="880921" y="1414322"/>
            <a:ext cx="0" cy="8289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rot="16200000" flipH="1">
            <a:off x="867055" y="3933545"/>
            <a:ext cx="9245" cy="8289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6200000" flipH="1">
            <a:off x="3543300" y="1418945"/>
            <a:ext cx="9245" cy="8289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16200000" flipH="1">
            <a:off x="3534055" y="3933545"/>
            <a:ext cx="9245" cy="8289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endCxn id="5" idx="5"/>
          </p:cNvCxnSpPr>
          <p:nvPr/>
        </p:nvCxnSpPr>
        <p:spPr bwMode="auto">
          <a:xfrm rot="10800000" flipV="1">
            <a:off x="466446" y="2142843"/>
            <a:ext cx="8289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10800000" flipV="1">
            <a:off x="457200" y="4648200"/>
            <a:ext cx="8289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10800000" flipV="1">
            <a:off x="3133445" y="4648200"/>
            <a:ext cx="8289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10800000" flipV="1">
            <a:off x="3124201" y="2057400"/>
            <a:ext cx="8289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144294" y="990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85800" y="1524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352800" y="1524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86200" y="990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352800" y="2057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85800" y="21336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8094" y="251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385152" y="2263676"/>
            <a:ext cx="371011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2200" i="1" dirty="0" smtClean="0"/>
              <a:t>person</a:t>
            </a:r>
            <a:r>
              <a:rPr lang="en-US" sz="2200" dirty="0" smtClean="0"/>
              <a:t> computes visits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200" i="1" dirty="0" smtClean="0"/>
              <a:t>person</a:t>
            </a:r>
            <a:r>
              <a:rPr lang="en-US" sz="2200" dirty="0" smtClean="0"/>
              <a:t> sends visit messages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200" i="1" dirty="0" smtClean="0"/>
              <a:t>location</a:t>
            </a:r>
            <a:r>
              <a:rPr lang="en-US" sz="2200" dirty="0" smtClean="0"/>
              <a:t> receives visits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200" i="1" dirty="0" smtClean="0"/>
              <a:t>location </a:t>
            </a:r>
            <a:r>
              <a:rPr lang="en-US" sz="2200" dirty="0" smtClean="0"/>
              <a:t>computes infections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200" i="1" dirty="0" smtClean="0"/>
              <a:t>location </a:t>
            </a:r>
            <a:r>
              <a:rPr lang="en-US" sz="2200" dirty="0" smtClean="0"/>
              <a:t>sends outcomes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200" i="1" dirty="0" smtClean="0"/>
              <a:t>person </a:t>
            </a:r>
            <a:r>
              <a:rPr lang="en-US" sz="2200" dirty="0" smtClean="0"/>
              <a:t>receives outcomes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200" i="1" dirty="0" smtClean="0"/>
              <a:t>person </a:t>
            </a:r>
            <a:r>
              <a:rPr lang="en-US" sz="2200" dirty="0" smtClean="0"/>
              <a:t>combines outcomes</a:t>
            </a:r>
          </a:p>
          <a:p>
            <a:pPr marL="342900" indent="-342900">
              <a:buFont typeface="+mj-lt"/>
              <a:buAutoNum type="alphaLcPeriod"/>
            </a:pPr>
            <a:endParaRPr lang="en-US" sz="2200" dirty="0"/>
          </a:p>
        </p:txBody>
      </p:sp>
      <p:sp>
        <p:nvSpPr>
          <p:cNvPr id="65" name="Rounded Rectangle 64"/>
          <p:cNvSpPr/>
          <p:nvPr/>
        </p:nvSpPr>
        <p:spPr bwMode="auto">
          <a:xfrm>
            <a:off x="0" y="1600200"/>
            <a:ext cx="4800600" cy="9144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CPU 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0" y="4114800"/>
            <a:ext cx="4800600" cy="9144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CPU 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5410200" y="3012012"/>
            <a:ext cx="3685070" cy="64558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pic>
        <p:nvPicPr>
          <p:cNvPr id="55" name="Picture 4" descr="http://t2.gstatic.com/images?q=tbn:ANd9GcQ5fzpbZR-Y6rXSdtXUP0F2SWHs_7Z3yhpqrMOwj3n6KLTKmS8&amp;t=1&amp;usg=__4N6dwoTDu6e8-rKw7Bjdqn66368=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38875" y="4847736"/>
            <a:ext cx="2066925" cy="1400664"/>
          </a:xfrm>
          <a:prstGeom prst="rect">
            <a:avLst/>
          </a:prstGeom>
          <a:noFill/>
        </p:spPr>
      </p:pic>
      <p:sp>
        <p:nvSpPr>
          <p:cNvPr id="70" name="Down Arrow 69"/>
          <p:cNvSpPr/>
          <p:nvPr/>
        </p:nvSpPr>
        <p:spPr bwMode="auto">
          <a:xfrm>
            <a:off x="6934200" y="3657600"/>
            <a:ext cx="685800" cy="1143000"/>
          </a:xfrm>
          <a:prstGeom prst="downArrow">
            <a:avLst/>
          </a:prstGeom>
          <a:solidFill>
            <a:srgbClr val="BBE0E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65" charset="-128"/>
                <a:cs typeface="ＭＳ Ｐゴシック" pitchFamily="-65" charset="-128"/>
              </a:rPr>
              <a:t>Offload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0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describe the </a:t>
            </a:r>
            <a:r>
              <a:rPr lang="en-US" dirty="0" smtClean="0"/>
              <a:t>hybrid design </a:t>
            </a:r>
            <a:r>
              <a:rPr lang="en-US" dirty="0" smtClean="0"/>
              <a:t>and </a:t>
            </a:r>
            <a:r>
              <a:rPr lang="en-US" dirty="0" smtClean="0"/>
              <a:t>optimization </a:t>
            </a:r>
            <a:r>
              <a:rPr lang="en-US" dirty="0" smtClean="0"/>
              <a:t>strategies of </a:t>
            </a:r>
            <a:r>
              <a:rPr lang="en-US" dirty="0" smtClean="0"/>
              <a:t>today’s MPI+GPU </a:t>
            </a:r>
            <a:r>
              <a:rPr lang="en-US" dirty="0" smtClean="0"/>
              <a:t>applications.</a:t>
            </a:r>
          </a:p>
          <a:p>
            <a:r>
              <a:rPr lang="en-US" dirty="0" smtClean="0"/>
              <a:t>We show how </a:t>
            </a:r>
            <a:r>
              <a:rPr lang="en-US" i="1" dirty="0" smtClean="0"/>
              <a:t>GPU-integrated MPI</a:t>
            </a:r>
            <a:r>
              <a:rPr lang="en-US" dirty="0" smtClean="0"/>
              <a:t> helps to expand this design and optimization space.</a:t>
            </a:r>
          </a:p>
          <a:p>
            <a:r>
              <a:rPr lang="en-US" dirty="0" smtClean="0"/>
              <a:t>We evaluate and discuss the tradeoffs of the new design and </a:t>
            </a:r>
            <a:r>
              <a:rPr lang="en-US" dirty="0" smtClean="0"/>
              <a:t>optimizations …</a:t>
            </a:r>
            <a:endParaRPr lang="en-US" dirty="0" smtClean="0"/>
          </a:p>
          <a:p>
            <a:pPr lvl="1"/>
            <a:r>
              <a:rPr lang="en-US" dirty="0" smtClean="0"/>
              <a:t>… using real application case studies from epidemiology and seismology domains.</a:t>
            </a:r>
          </a:p>
          <a:p>
            <a:pPr lvl="1"/>
            <a:r>
              <a:rPr lang="en-US" i="1" dirty="0"/>
              <a:t>… </a:t>
            </a:r>
            <a:r>
              <a:rPr lang="en-US" dirty="0"/>
              <a:t>on </a:t>
            </a:r>
            <a:r>
              <a:rPr lang="en-US" i="1" dirty="0" err="1"/>
              <a:t>HokieSpeed</a:t>
            </a:r>
            <a:r>
              <a:rPr lang="en-US" i="1" dirty="0"/>
              <a:t>, </a:t>
            </a:r>
            <a:r>
              <a:rPr lang="en-US" dirty="0"/>
              <a:t>a 212 </a:t>
            </a:r>
            <a:r>
              <a:rPr lang="en-US" dirty="0" err="1" smtClean="0"/>
              <a:t>TFlop</a:t>
            </a:r>
            <a:r>
              <a:rPr lang="en-US" dirty="0" smtClean="0"/>
              <a:t> </a:t>
            </a:r>
            <a:r>
              <a:rPr lang="en-US" dirty="0"/>
              <a:t>CPU-GPU cluster at Virginia Tech.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0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Study for GPU-MPI: Epidemiology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609601" y="1371600"/>
            <a:ext cx="3741336" cy="4440525"/>
            <a:chOff x="609601" y="1226819"/>
            <a:chExt cx="3741336" cy="4440525"/>
          </a:xfrm>
        </p:grpSpPr>
        <p:grpSp>
          <p:nvGrpSpPr>
            <p:cNvPr id="90" name="Group 89"/>
            <p:cNvGrpSpPr/>
            <p:nvPr/>
          </p:nvGrpSpPr>
          <p:grpSpPr>
            <a:xfrm>
              <a:off x="1335846" y="1226819"/>
              <a:ext cx="1824111" cy="914400"/>
              <a:chOff x="1071489" y="1226819"/>
              <a:chExt cx="1824111" cy="914400"/>
            </a:xfrm>
          </p:grpSpPr>
          <p:sp>
            <p:nvSpPr>
              <p:cNvPr id="125" name="Cloud 124"/>
              <p:cNvSpPr/>
              <p:nvPr/>
            </p:nvSpPr>
            <p:spPr bwMode="auto">
              <a:xfrm>
                <a:off x="1071489" y="1226819"/>
                <a:ext cx="1824111" cy="914400"/>
              </a:xfrm>
              <a:prstGeom prst="cloud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393801" y="1455419"/>
                <a:ext cx="11381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prstClr val="black"/>
                    </a:solidFill>
                  </a:rPr>
                  <a:t>Network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Down Arrow 90"/>
            <p:cNvSpPr/>
            <p:nvPr/>
          </p:nvSpPr>
          <p:spPr>
            <a:xfrm>
              <a:off x="2005585" y="2065020"/>
              <a:ext cx="484632" cy="60198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04" name="Round Same Side Corner Rectangle 103"/>
            <p:cNvSpPr/>
            <p:nvPr/>
          </p:nvSpPr>
          <p:spPr>
            <a:xfrm>
              <a:off x="609601" y="2667000"/>
              <a:ext cx="3276600" cy="857310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err="1" smtClean="0">
                  <a:solidFill>
                    <a:prstClr val="black"/>
                  </a:solidFill>
                </a:rPr>
                <a:t>PE</a:t>
              </a:r>
              <a:r>
                <a:rPr lang="en-US" sz="2000" b="1" baseline="-25000" dirty="0" err="1" smtClean="0">
                  <a:solidFill>
                    <a:prstClr val="black"/>
                  </a:solidFill>
                </a:rPr>
                <a:t>i</a:t>
              </a:r>
              <a:r>
                <a:rPr lang="en-US" sz="2000" b="1" dirty="0" smtClean="0">
                  <a:solidFill>
                    <a:prstClr val="black"/>
                  </a:solidFill>
                </a:rPr>
                <a:t> (Host CPU)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105" name="Round Same Side Corner Rectangle 104"/>
            <p:cNvSpPr/>
            <p:nvPr/>
          </p:nvSpPr>
          <p:spPr>
            <a:xfrm rot="10800000">
              <a:off x="609601" y="3981509"/>
              <a:ext cx="3276600" cy="1685835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rtlCol="0" anchor="t" anchorCtr="0"/>
            <a:lstStyle/>
            <a:p>
              <a:pPr algn="ctr"/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9372" y="5265419"/>
              <a:ext cx="18970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prstClr val="black"/>
                  </a:solidFill>
                </a:rPr>
                <a:t>GPU</a:t>
              </a:r>
              <a:r>
                <a:rPr lang="en-US" sz="2000" b="1" baseline="-25000" dirty="0" err="1" smtClean="0">
                  <a:solidFill>
                    <a:prstClr val="black"/>
                  </a:solidFill>
                </a:rPr>
                <a:t>i</a:t>
              </a:r>
              <a:r>
                <a:rPr lang="en-US" sz="2000" b="1" dirty="0" smtClean="0">
                  <a:solidFill>
                    <a:prstClr val="black"/>
                  </a:solidFill>
                </a:rPr>
                <a:t> (Device)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514600" y="3581400"/>
              <a:ext cx="1836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</a:rPr>
                <a:t>1. Copy to GPU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11" name="Down Arrow 110"/>
            <p:cNvSpPr/>
            <p:nvPr/>
          </p:nvSpPr>
          <p:spPr>
            <a:xfrm>
              <a:off x="2005585" y="3448110"/>
              <a:ext cx="484632" cy="6096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85801" y="3143310"/>
              <a:ext cx="3124200" cy="304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85801" y="4057710"/>
              <a:ext cx="3124200" cy="304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85801" y="4960619"/>
              <a:ext cx="31242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914400" y="4373880"/>
              <a:ext cx="0" cy="5486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295400" y="4373880"/>
              <a:ext cx="0" cy="5486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676400" y="4373880"/>
              <a:ext cx="0" cy="5486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2057400" y="4373880"/>
              <a:ext cx="0" cy="5486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2438400" y="4373880"/>
              <a:ext cx="0" cy="5486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2819400" y="4373880"/>
              <a:ext cx="0" cy="5486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3200400" y="4373880"/>
              <a:ext cx="0" cy="5486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3581400" y="4373880"/>
              <a:ext cx="0" cy="5486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838200" y="4427219"/>
              <a:ext cx="281702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prstClr val="black"/>
                  </a:solidFill>
                </a:rPr>
                <a:t>2. Preprocess on GPU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974399" y="2411671"/>
            <a:ext cx="1614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+mj-lt"/>
                <a:cs typeface="Calibri" pitchFamily="34" charset="0"/>
              </a:rPr>
              <a:t>MPI+CUDA</a:t>
            </a:r>
            <a:endParaRPr lang="en-US" sz="2000" b="1" u="sng" dirty="0">
              <a:latin typeface="+mj-lt"/>
              <a:cs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95800" y="2895600"/>
            <a:ext cx="4572000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BFBF00"/>
                </a:solidFill>
                <a:latin typeface="Lucida Console"/>
              </a:rPr>
              <a:t>for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(j=</a:t>
            </a:r>
            <a:r>
              <a:rPr lang="en-US" sz="1600" dirty="0" smtClean="0">
                <a:solidFill>
                  <a:srgbClr val="BF0000"/>
                </a:solidFill>
                <a:latin typeface="Lucida Console"/>
              </a:rPr>
              <a:t>0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;j&lt;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chunks;j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++) 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{ 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 err="1">
                <a:solidFill>
                  <a:srgbClr val="BFBF00"/>
                </a:solidFill>
                <a:latin typeface="Lucida Console"/>
              </a:rPr>
              <a:t>MPI_Irecv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host_chunk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[j], ...);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r>
              <a:rPr lang="en-US" sz="1600" dirty="0" err="1">
                <a:solidFill>
                  <a:srgbClr val="BFBF00"/>
                </a:solidFill>
                <a:latin typeface="Lucida Console"/>
              </a:rPr>
              <a:t>MPI_Waitall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();</a:t>
            </a:r>
            <a:endParaRPr lang="en-US" sz="1600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sz="1600" dirty="0" err="1" smtClean="0">
                <a:solidFill>
                  <a:srgbClr val="BFBF00"/>
                </a:solidFill>
                <a:latin typeface="Lucida Console"/>
              </a:rPr>
              <a:t>gpuMemcpy</a:t>
            </a:r>
            <a:r>
              <a:rPr lang="en-US" sz="1600" dirty="0" smtClean="0">
                <a:solidFill>
                  <a:srgbClr val="BFBF00"/>
                </a:solidFill>
                <a:latin typeface="Lucida Console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dev_buf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host_buf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, H2D);</a:t>
            </a:r>
          </a:p>
          <a:p>
            <a:r>
              <a:rPr lang="en-US" sz="1600" dirty="0" err="1" smtClean="0">
                <a:solidFill>
                  <a:srgbClr val="BFBF00"/>
                </a:solidFill>
                <a:latin typeface="Lucida Console"/>
              </a:rPr>
              <a:t>gpuPreprocess</a:t>
            </a:r>
            <a:r>
              <a:rPr lang="en-US" sz="1600" dirty="0">
                <a:solidFill>
                  <a:srgbClr val="BFBF00"/>
                </a:solidFill>
                <a:latin typeface="Lucida Console"/>
              </a:rPr>
              <a:t> </a:t>
            </a:r>
            <a:r>
              <a:rPr lang="en-US" sz="1600" dirty="0" smtClean="0">
                <a:latin typeface="Lucida Console"/>
              </a:rPr>
              <a:t>(</a:t>
            </a:r>
            <a:r>
              <a:rPr lang="en-US" sz="1600" dirty="0" err="1" smtClean="0">
                <a:latin typeface="Lucida Console"/>
              </a:rPr>
              <a:t>dev_buf</a:t>
            </a:r>
            <a:r>
              <a:rPr lang="en-US" sz="1600" dirty="0" smtClean="0">
                <a:latin typeface="Lucida Console"/>
              </a:rPr>
              <a:t>);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     </a:t>
            </a:r>
          </a:p>
          <a:p>
            <a:r>
              <a:rPr lang="en-US" sz="1600" dirty="0" err="1">
                <a:solidFill>
                  <a:srgbClr val="BFBF00"/>
                </a:solidFill>
                <a:latin typeface="Lucida Console"/>
              </a:rPr>
              <a:t>gpuDeviceSynchronize</a:t>
            </a:r>
            <a:r>
              <a:rPr lang="en-US" sz="1600" dirty="0">
                <a:latin typeface="Lucida Console"/>
              </a:rPr>
              <a:t>();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267200" y="4966023"/>
            <a:ext cx="4800600" cy="110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401638" lvl="1" indent="-342900">
              <a:buFont typeface="Arial" pitchFamily="34" charset="0"/>
              <a:buChar char="•"/>
            </a:pPr>
            <a:r>
              <a:rPr lang="en-US" sz="2200" dirty="0" err="1" smtClean="0"/>
              <a:t>gpuMemcpy</a:t>
            </a:r>
            <a:r>
              <a:rPr lang="en-US" sz="2200" dirty="0" smtClean="0"/>
              <a:t> NOT an overhead here</a:t>
            </a:r>
          </a:p>
          <a:p>
            <a:pPr marL="401638" lvl="1" indent="-342900">
              <a:buFont typeface="Arial" pitchFamily="34" charset="0"/>
              <a:buChar char="•"/>
            </a:pPr>
            <a:r>
              <a:rPr lang="en-US" sz="2200" dirty="0" err="1" smtClean="0"/>
              <a:t>gpuPreprocess</a:t>
            </a:r>
            <a:r>
              <a:rPr lang="en-US" sz="2200" dirty="0" smtClean="0"/>
              <a:t> is an overhead</a:t>
            </a:r>
          </a:p>
          <a:p>
            <a:pPr marL="858838" lvl="2" indent="-342900">
              <a:buFont typeface="Arial" pitchFamily="34" charset="0"/>
              <a:buChar char="•"/>
            </a:pPr>
            <a:r>
              <a:rPr lang="en-US" sz="2200" dirty="0" smtClean="0"/>
              <a:t>can be pipelined</a:t>
            </a:r>
            <a:endParaRPr lang="en-US" sz="2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0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3" grpId="0" animBg="1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Study for GPU-MPI: Epidemiology</a:t>
            </a:r>
            <a:endParaRPr lang="en-US" dirty="0"/>
          </a:p>
        </p:txBody>
      </p:sp>
      <p:grpSp>
        <p:nvGrpSpPr>
          <p:cNvPr id="161" name="Group 160"/>
          <p:cNvGrpSpPr/>
          <p:nvPr/>
        </p:nvGrpSpPr>
        <p:grpSpPr>
          <a:xfrm>
            <a:off x="228601" y="4126283"/>
            <a:ext cx="3276600" cy="1685841"/>
            <a:chOff x="304801" y="5213885"/>
            <a:chExt cx="3276600" cy="974987"/>
          </a:xfrm>
        </p:grpSpPr>
        <p:sp>
          <p:nvSpPr>
            <p:cNvPr id="183" name="Round Same Side Corner Rectangle 182"/>
            <p:cNvSpPr/>
            <p:nvPr/>
          </p:nvSpPr>
          <p:spPr>
            <a:xfrm rot="10800000">
              <a:off x="304801" y="5213885"/>
              <a:ext cx="3276600" cy="97498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rtlCol="0" anchor="t" anchorCtr="0"/>
            <a:lstStyle/>
            <a:p>
              <a:pPr algn="ctr"/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031045" y="5956422"/>
              <a:ext cx="1910275" cy="231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prstClr val="black"/>
                  </a:solidFill>
                </a:rPr>
                <a:t>GPU</a:t>
              </a:r>
              <a:r>
                <a:rPr lang="en-US" sz="2000" b="1" baseline="-25000" dirty="0" err="1" smtClean="0">
                  <a:solidFill>
                    <a:prstClr val="black"/>
                  </a:solidFill>
                </a:rPr>
                <a:t>i</a:t>
              </a:r>
              <a:r>
                <a:rPr lang="en-US" sz="2000" b="1" dirty="0" smtClean="0">
                  <a:solidFill>
                    <a:prstClr val="black"/>
                  </a:solidFill>
                </a:rPr>
                <a:t> (Device)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62" name="Down Arrow 161"/>
          <p:cNvSpPr/>
          <p:nvPr/>
        </p:nvSpPr>
        <p:spPr>
          <a:xfrm>
            <a:off x="1648968" y="2286000"/>
            <a:ext cx="484632" cy="1916491"/>
          </a:xfrm>
          <a:prstGeom prst="downArrow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63" name="Round Same Side Corner Rectangle 162"/>
          <p:cNvSpPr/>
          <p:nvPr/>
        </p:nvSpPr>
        <p:spPr>
          <a:xfrm>
            <a:off x="228600" y="2819400"/>
            <a:ext cx="3276600" cy="530352"/>
          </a:xfrm>
          <a:prstGeom prst="round2Same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black"/>
                </a:solidFill>
              </a:rPr>
              <a:t>PE</a:t>
            </a:r>
            <a:r>
              <a:rPr lang="en-US" sz="2000" b="1" baseline="-25000" dirty="0" err="1" smtClean="0">
                <a:solidFill>
                  <a:prstClr val="black"/>
                </a:solidFill>
              </a:rPr>
              <a:t>i</a:t>
            </a:r>
            <a:r>
              <a:rPr lang="en-US" sz="2000" b="1" dirty="0" smtClean="0">
                <a:solidFill>
                  <a:prstClr val="black"/>
                </a:solidFill>
              </a:rPr>
              <a:t> (Host CPU)</a:t>
            </a:r>
            <a:endParaRPr lang="en-US" sz="2000" b="1" dirty="0">
              <a:solidFill>
                <a:prstClr val="black"/>
              </a:solidFill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954845" y="1447800"/>
            <a:ext cx="1824111" cy="914400"/>
            <a:chOff x="1031045" y="1523998"/>
            <a:chExt cx="1824111" cy="914400"/>
          </a:xfrm>
        </p:grpSpPr>
        <p:sp>
          <p:nvSpPr>
            <p:cNvPr id="181" name="Cloud 180"/>
            <p:cNvSpPr/>
            <p:nvPr/>
          </p:nvSpPr>
          <p:spPr bwMode="auto">
            <a:xfrm>
              <a:off x="1031045" y="1523998"/>
              <a:ext cx="1824111" cy="914400"/>
            </a:xfrm>
            <a:prstGeom prst="cloud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prstClr val="black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353359" y="1752598"/>
              <a:ext cx="1138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</a:rPr>
                <a:t>Network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165" name="Flowchart: Document 164"/>
          <p:cNvSpPr/>
          <p:nvPr/>
        </p:nvSpPr>
        <p:spPr>
          <a:xfrm>
            <a:off x="1371600" y="2469657"/>
            <a:ext cx="304800" cy="304800"/>
          </a:xfrm>
          <a:prstGeom prst="flowChartDocumen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66" name="Flowchart: Document 165"/>
          <p:cNvSpPr/>
          <p:nvPr/>
        </p:nvSpPr>
        <p:spPr>
          <a:xfrm>
            <a:off x="1344168" y="3621436"/>
            <a:ext cx="304800" cy="304800"/>
          </a:xfrm>
          <a:prstGeom prst="flowChartDocumen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67" name="Flowchart: Document 166"/>
          <p:cNvSpPr/>
          <p:nvPr/>
        </p:nvSpPr>
        <p:spPr>
          <a:xfrm>
            <a:off x="381000" y="1127762"/>
            <a:ext cx="304800" cy="304800"/>
          </a:xfrm>
          <a:prstGeom prst="flowChartDocumen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68" name="Flowchart: Document 167"/>
          <p:cNvSpPr/>
          <p:nvPr/>
        </p:nvSpPr>
        <p:spPr>
          <a:xfrm>
            <a:off x="3124200" y="1127762"/>
            <a:ext cx="304800" cy="304800"/>
          </a:xfrm>
          <a:prstGeom prst="flowChartDocumen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cxnSp>
        <p:nvCxnSpPr>
          <p:cNvPr id="170" name="Straight Arrow Connector 169"/>
          <p:cNvCxnSpPr/>
          <p:nvPr/>
        </p:nvCxnSpPr>
        <p:spPr>
          <a:xfrm>
            <a:off x="533400" y="4495799"/>
            <a:ext cx="0" cy="548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914400" y="4495799"/>
            <a:ext cx="0" cy="548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295400" y="4495799"/>
            <a:ext cx="0" cy="5486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1676400" y="4495799"/>
            <a:ext cx="0" cy="5486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Flowchart: Document 173"/>
          <p:cNvSpPr/>
          <p:nvPr/>
        </p:nvSpPr>
        <p:spPr>
          <a:xfrm>
            <a:off x="2705100" y="1295400"/>
            <a:ext cx="304800" cy="304800"/>
          </a:xfrm>
          <a:prstGeom prst="flowChartDocumen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5" name="Flowchart: Document 174"/>
          <p:cNvSpPr/>
          <p:nvPr/>
        </p:nvSpPr>
        <p:spPr>
          <a:xfrm>
            <a:off x="802445" y="1371600"/>
            <a:ext cx="304800" cy="304800"/>
          </a:xfrm>
          <a:prstGeom prst="flowChartDocumen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04800" y="4191000"/>
            <a:ext cx="3124200" cy="304800"/>
          </a:xfrm>
          <a:prstGeom prst="rect">
            <a:avLst/>
          </a:prstGeom>
          <a:noFill/>
          <a:ln>
            <a:solidFill>
              <a:srgbClr val="4F81B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7" name="Flowchart: Document 176"/>
          <p:cNvSpPr/>
          <p:nvPr/>
        </p:nvSpPr>
        <p:spPr>
          <a:xfrm rot="16200000" flipH="1">
            <a:off x="1434084" y="3061717"/>
            <a:ext cx="301752" cy="2560320"/>
          </a:xfrm>
          <a:prstGeom prst="flowChartDocumen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12420" y="5105400"/>
            <a:ext cx="3124200" cy="3048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9" name="Flowchart: Document 178"/>
          <p:cNvSpPr/>
          <p:nvPr/>
        </p:nvSpPr>
        <p:spPr>
          <a:xfrm rot="16200000" flipH="1">
            <a:off x="938784" y="4480561"/>
            <a:ext cx="301752" cy="1554480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057400" y="3330714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prstClr val="black"/>
                </a:solidFill>
              </a:rPr>
              <a:t>1a. Pipelined data transfers to GPU 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2057400" y="4209871"/>
            <a:ext cx="2514600" cy="1323439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prstClr val="black"/>
                </a:solidFill>
              </a:rPr>
              <a:t>1b. Overlapped Preprocessing with internode CPU-GPU communication</a:t>
            </a:r>
            <a:endParaRPr lang="en-US" sz="2000" i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80737" y="1443346"/>
            <a:ext cx="3068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+mj-lt"/>
                <a:cs typeface="Calibri" pitchFamily="34" charset="0"/>
              </a:rPr>
              <a:t>MPI+CUDA (Advanced)</a:t>
            </a:r>
            <a:endParaRPr lang="en-US" sz="2000" b="1" u="sng" dirty="0">
              <a:latin typeface="+mj-lt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962400" y="1981200"/>
            <a:ext cx="5105400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Lucida Console"/>
              </a:rPr>
              <a:t>a</a:t>
            </a:r>
            <a:r>
              <a:rPr lang="en-US" sz="1600" b="1" dirty="0" smtClean="0">
                <a:latin typeface="Lucida Console"/>
              </a:rPr>
              <a:t>llocate(</a:t>
            </a:r>
            <a:r>
              <a:rPr lang="en-US" sz="1600" b="1" dirty="0" err="1" smtClean="0">
                <a:latin typeface="Lucida Console"/>
              </a:rPr>
              <a:t>host_chunks</a:t>
            </a:r>
            <a:r>
              <a:rPr lang="en-US" sz="1600" b="1" dirty="0" smtClean="0">
                <a:latin typeface="Lucida Console"/>
              </a:rPr>
              <a:t>[N]);</a:t>
            </a:r>
            <a:r>
              <a:rPr lang="en-US" sz="1600" dirty="0" smtClean="0">
                <a:latin typeface="Lucida Console"/>
              </a:rPr>
              <a:t> allocate(</a:t>
            </a:r>
            <a:r>
              <a:rPr lang="en-US" sz="1600" dirty="0" err="1" smtClean="0">
                <a:latin typeface="Lucida Console"/>
              </a:rPr>
              <a:t>dev_chunks</a:t>
            </a:r>
            <a:r>
              <a:rPr lang="en-US" sz="1600" dirty="0" smtClean="0">
                <a:latin typeface="Lucida Console"/>
              </a:rPr>
              <a:t>[N]);</a:t>
            </a:r>
          </a:p>
          <a:p>
            <a:r>
              <a:rPr lang="en-US" sz="1600" dirty="0" smtClean="0">
                <a:solidFill>
                  <a:srgbClr val="BFBF00"/>
                </a:solidFill>
                <a:latin typeface="Lucida Console"/>
              </a:rPr>
              <a:t>for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(j=</a:t>
            </a:r>
            <a:r>
              <a:rPr lang="en-US" sz="1600" dirty="0" smtClean="0">
                <a:solidFill>
                  <a:srgbClr val="BF0000"/>
                </a:solidFill>
                <a:latin typeface="Lucida Console"/>
              </a:rPr>
              <a:t>0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;j&lt;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chunks;j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++) { 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 err="1">
                <a:solidFill>
                  <a:srgbClr val="BFBF00"/>
                </a:solidFill>
                <a:latin typeface="Lucida Console"/>
              </a:rPr>
              <a:t>MPI_Irecv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Lucida Console"/>
              </a:rPr>
              <a:t>host_chunk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[j], ...);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r>
              <a:rPr lang="en-US" sz="1600" dirty="0" smtClean="0">
                <a:solidFill>
                  <a:srgbClr val="BFBF00"/>
                </a:solidFill>
                <a:latin typeface="Lucida Console"/>
              </a:rPr>
              <a:t>while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(condition) { 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 smtClean="0">
                <a:solidFill>
                  <a:srgbClr val="0000BF"/>
                </a:solidFill>
                <a:latin typeface="Lucida Console"/>
              </a:rPr>
              <a:t>/* Pipeline ALL data transfers and </a:t>
            </a:r>
          </a:p>
          <a:p>
            <a:r>
              <a:rPr lang="en-US" sz="1600" dirty="0">
                <a:solidFill>
                  <a:srgbClr val="0000BF"/>
                </a:solidFill>
                <a:latin typeface="Lucida Console"/>
              </a:rPr>
              <a:t> </a:t>
            </a:r>
            <a:r>
              <a:rPr lang="en-US" sz="1600" dirty="0" smtClean="0">
                <a:solidFill>
                  <a:srgbClr val="0000BF"/>
                </a:solidFill>
                <a:latin typeface="Lucida Console"/>
              </a:rPr>
              <a:t>      preprocessing kernels */</a:t>
            </a:r>
          </a:p>
          <a:p>
            <a:r>
              <a:rPr lang="en-US" sz="1600" dirty="0">
                <a:latin typeface="Lucida Console"/>
              </a:rPr>
              <a:t> </a:t>
            </a:r>
            <a:r>
              <a:rPr lang="en-US" sz="1600" dirty="0" smtClean="0">
                <a:latin typeface="Lucida Console"/>
              </a:rPr>
              <a:t>   if( </a:t>
            </a:r>
            <a:r>
              <a:rPr lang="en-US" sz="1600" dirty="0" err="1" smtClean="0">
                <a:solidFill>
                  <a:srgbClr val="BFBF00"/>
                </a:solidFill>
                <a:latin typeface="Lucida Console"/>
              </a:rPr>
              <a:t>MPI_Testany</a:t>
            </a:r>
            <a:r>
              <a:rPr lang="en-US" sz="1600" dirty="0" smtClean="0">
                <a:latin typeface="Lucida Console"/>
              </a:rPr>
              <a:t>(request[</a:t>
            </a:r>
            <a:r>
              <a:rPr lang="en-US" sz="1600" dirty="0" err="1" smtClean="0">
                <a:latin typeface="Lucida Console"/>
              </a:rPr>
              <a:t>i</a:t>
            </a:r>
            <a:r>
              <a:rPr lang="en-US" sz="1600" dirty="0" smtClean="0">
                <a:latin typeface="Lucida Console"/>
              </a:rPr>
              <a:t>], ...) ) {</a:t>
            </a:r>
          </a:p>
          <a:p>
            <a:r>
              <a:rPr lang="en-US" sz="1600" dirty="0">
                <a:latin typeface="Lucida Console"/>
              </a:rPr>
              <a:t>	</a:t>
            </a:r>
            <a:r>
              <a:rPr lang="en-US" sz="1600" dirty="0" err="1" smtClean="0">
                <a:solidFill>
                  <a:srgbClr val="BFBF00"/>
                </a:solidFill>
                <a:latin typeface="Lucida Console"/>
              </a:rPr>
              <a:t>gpuMemcpyAsync</a:t>
            </a:r>
            <a:r>
              <a:rPr lang="en-US" sz="1600" dirty="0" smtClean="0">
                <a:latin typeface="Lucida Console"/>
              </a:rPr>
              <a:t>(</a:t>
            </a:r>
            <a:r>
              <a:rPr lang="en-US" sz="1600" dirty="0" err="1" smtClean="0">
                <a:latin typeface="Lucida Console"/>
              </a:rPr>
              <a:t>dev_chunk</a:t>
            </a:r>
            <a:r>
              <a:rPr lang="en-US" sz="1600" dirty="0" smtClean="0">
                <a:latin typeface="Lucida Console"/>
              </a:rPr>
              <a:t>[</a:t>
            </a:r>
            <a:r>
              <a:rPr lang="en-US" sz="1600" dirty="0" err="1" smtClean="0">
                <a:latin typeface="Lucida Console"/>
              </a:rPr>
              <a:t>i</a:t>
            </a:r>
            <a:r>
              <a:rPr lang="en-US" sz="1600" dirty="0" smtClean="0">
                <a:latin typeface="Lucida Console"/>
              </a:rPr>
              <a:t>], </a:t>
            </a:r>
            <a:r>
              <a:rPr lang="en-US" sz="1600" dirty="0" err="1" smtClean="0">
                <a:latin typeface="Lucida Console"/>
              </a:rPr>
              <a:t>host_chunk</a:t>
            </a:r>
            <a:r>
              <a:rPr lang="en-US" sz="1600" dirty="0" smtClean="0">
                <a:latin typeface="Lucida Console"/>
              </a:rPr>
              <a:t>[</a:t>
            </a:r>
            <a:r>
              <a:rPr lang="en-US" sz="1600" dirty="0" err="1" smtClean="0">
                <a:latin typeface="Lucida Console"/>
              </a:rPr>
              <a:t>i</a:t>
            </a:r>
            <a:r>
              <a:rPr lang="en-US" sz="1600" dirty="0" smtClean="0">
                <a:latin typeface="Lucida Console"/>
              </a:rPr>
              <a:t>], &amp;event[</a:t>
            </a:r>
            <a:r>
              <a:rPr lang="en-US" sz="1600" dirty="0" err="1" smtClean="0">
                <a:latin typeface="Lucida Console"/>
              </a:rPr>
              <a:t>i</a:t>
            </a:r>
            <a:r>
              <a:rPr lang="en-US" sz="1600" dirty="0" smtClean="0">
                <a:latin typeface="Lucida Console"/>
              </a:rPr>
              <a:t>]);</a:t>
            </a:r>
          </a:p>
          <a:p>
            <a:r>
              <a:rPr lang="en-US" sz="1600" dirty="0">
                <a:latin typeface="Lucida Console"/>
              </a:rPr>
              <a:t> </a:t>
            </a:r>
            <a:r>
              <a:rPr lang="en-US" sz="1600" dirty="0" smtClean="0">
                <a:latin typeface="Lucida Console"/>
              </a:rPr>
              <a:t>   }</a:t>
            </a:r>
          </a:p>
          <a:p>
            <a:r>
              <a:rPr lang="en-US" sz="1600" dirty="0" smtClean="0">
                <a:latin typeface="Lucida Console"/>
              </a:rPr>
              <a:t>    if( </a:t>
            </a:r>
            <a:r>
              <a:rPr lang="en-US" sz="1600" dirty="0" err="1" smtClean="0">
                <a:solidFill>
                  <a:srgbClr val="BFBF00"/>
                </a:solidFill>
                <a:latin typeface="Lucida Console"/>
              </a:rPr>
              <a:t>gpuEventQuery</a:t>
            </a:r>
            <a:r>
              <a:rPr lang="en-US" sz="1600" dirty="0" smtClean="0">
                <a:latin typeface="Lucida Console"/>
              </a:rPr>
              <a:t>(event[k]) ) {</a:t>
            </a:r>
          </a:p>
          <a:p>
            <a:r>
              <a:rPr lang="en-US" sz="1600" dirty="0">
                <a:latin typeface="Lucida Console"/>
              </a:rPr>
              <a:t>	</a:t>
            </a:r>
            <a:r>
              <a:rPr lang="en-US" sz="1600" dirty="0" err="1">
                <a:solidFill>
                  <a:srgbClr val="BFBF00"/>
                </a:solidFill>
                <a:latin typeface="Lucida Console"/>
              </a:rPr>
              <a:t>gpuPreprocess</a:t>
            </a:r>
            <a:r>
              <a:rPr lang="en-US" sz="1600" dirty="0" smtClean="0">
                <a:latin typeface="Lucida Console"/>
              </a:rPr>
              <a:t> (</a:t>
            </a:r>
            <a:r>
              <a:rPr lang="en-US" sz="1600" dirty="0" err="1" smtClean="0">
                <a:latin typeface="Lucida Console"/>
              </a:rPr>
              <a:t>dev_chunk</a:t>
            </a:r>
            <a:r>
              <a:rPr lang="en-US" sz="1600" dirty="0" smtClean="0">
                <a:latin typeface="Lucida Console"/>
              </a:rPr>
              <a:t>[k]);</a:t>
            </a:r>
          </a:p>
          <a:p>
            <a:r>
              <a:rPr lang="en-US" sz="1600" dirty="0">
                <a:latin typeface="Lucida Console"/>
              </a:rPr>
              <a:t> </a:t>
            </a:r>
            <a:r>
              <a:rPr lang="en-US" sz="1600" dirty="0" smtClean="0">
                <a:latin typeface="Lucida Console"/>
              </a:rPr>
              <a:t>   }</a:t>
            </a:r>
          </a:p>
          <a:p>
            <a:r>
              <a:rPr lang="en-US" sz="1600" dirty="0" smtClean="0">
                <a:latin typeface="Lucida Console"/>
              </a:rPr>
              <a:t>}</a:t>
            </a:r>
          </a:p>
          <a:p>
            <a:r>
              <a:rPr lang="en-US" sz="1600" dirty="0" err="1">
                <a:solidFill>
                  <a:srgbClr val="BFBF00"/>
                </a:solidFill>
                <a:latin typeface="Lucida Console"/>
              </a:rPr>
              <a:t>gpuDeviceSynchronize</a:t>
            </a:r>
            <a:r>
              <a:rPr lang="en-US" sz="1600" dirty="0" smtClean="0">
                <a:latin typeface="Lucida Console"/>
              </a:rPr>
              <a:t>();</a:t>
            </a:r>
            <a:endParaRPr lang="en-US" sz="1600" dirty="0">
              <a:latin typeface="Lucida Console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68680" y="2362200"/>
            <a:ext cx="7589520" cy="38164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58738" lvl="1"/>
            <a:r>
              <a:rPr lang="en-US" sz="2200" u="sng" dirty="0" smtClean="0"/>
              <a:t>Good</a:t>
            </a:r>
          </a:p>
          <a:p>
            <a:pPr marL="515938" lvl="1" indent="-457200">
              <a:buFont typeface="Arial" pitchFamily="34" charset="0"/>
              <a:buChar char="•"/>
            </a:pPr>
            <a:r>
              <a:rPr lang="en-US" sz="2200" dirty="0" smtClean="0"/>
              <a:t>Overlapped CPU-CPU communication with CPU-GPU communication </a:t>
            </a:r>
          </a:p>
          <a:p>
            <a:pPr marL="515938" lvl="1" indent="-457200">
              <a:buFont typeface="Arial" pitchFamily="34" charset="0"/>
              <a:buChar char="•"/>
            </a:pPr>
            <a:r>
              <a:rPr lang="en-US" sz="2200" dirty="0"/>
              <a:t>Overlap communication with GPU </a:t>
            </a:r>
            <a:r>
              <a:rPr lang="en-US" sz="2200" dirty="0" smtClean="0"/>
              <a:t>Preprocessing</a:t>
            </a:r>
          </a:p>
          <a:p>
            <a:pPr marL="58738" lvl="1"/>
            <a:r>
              <a:rPr lang="en-US" sz="2200" u="sng" dirty="0" smtClean="0"/>
              <a:t>Bad</a:t>
            </a:r>
          </a:p>
          <a:p>
            <a:pPr marL="515938" lvl="1" indent="-457200">
              <a:buFont typeface="Arial" pitchFamily="34" charset="0"/>
              <a:buChar char="•"/>
            </a:pPr>
            <a:r>
              <a:rPr lang="en-US" sz="2200" dirty="0" smtClean="0"/>
              <a:t>Pinned memory footprint increases with number of processes (unless you write your own memory manager as well</a:t>
            </a:r>
            <a:r>
              <a:rPr lang="en-US" sz="2200" dirty="0" smtClean="0"/>
              <a:t>…)</a:t>
            </a:r>
          </a:p>
          <a:p>
            <a:pPr marL="973138" lvl="2" indent="-457200">
              <a:buFont typeface="Courier New" pitchFamily="49" charset="0"/>
              <a:buChar char="o"/>
            </a:pPr>
            <a:r>
              <a:rPr lang="en-US" sz="2200" dirty="0" smtClean="0"/>
              <a:t>The data movement pattern in </a:t>
            </a:r>
            <a:r>
              <a:rPr lang="en-US" sz="2200" dirty="0" err="1" smtClean="0"/>
              <a:t>EpiSimdemics</a:t>
            </a:r>
            <a:r>
              <a:rPr lang="en-US" sz="2200" dirty="0" smtClean="0"/>
              <a:t> is nondeterministic</a:t>
            </a:r>
            <a:endParaRPr lang="en-US" sz="2200" dirty="0" smtClean="0"/>
          </a:p>
          <a:p>
            <a:pPr marL="515938" lvl="1" indent="-457200">
              <a:buFont typeface="Arial" pitchFamily="34" charset="0"/>
              <a:buChar char="•"/>
            </a:pPr>
            <a:r>
              <a:rPr lang="en-US" sz="2200" dirty="0" smtClean="0"/>
              <a:t>Code can get verbose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085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3" grpId="0" animBg="1"/>
      <p:bldP spid="165" grpId="0" animBg="1"/>
      <p:bldP spid="166" grpId="0" animBg="1"/>
      <p:bldP spid="167" grpId="0" animBg="1"/>
      <p:bldP spid="168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/>
      <p:bldP spid="160" grpId="0" animBg="1"/>
      <p:bldP spid="56" grpId="0"/>
      <p:bldP spid="53" grpId="0" uiExpand="1" build="allAtOnce" animBg="1"/>
      <p:bldP spid="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Study for GPU-MPI: Epidemiology</a:t>
            </a:r>
            <a:endParaRPr lang="en-US" dirty="0"/>
          </a:p>
        </p:txBody>
      </p:sp>
      <p:grpSp>
        <p:nvGrpSpPr>
          <p:cNvPr id="161" name="Group 160"/>
          <p:cNvGrpSpPr/>
          <p:nvPr/>
        </p:nvGrpSpPr>
        <p:grpSpPr>
          <a:xfrm>
            <a:off x="228601" y="4126283"/>
            <a:ext cx="3276600" cy="1685841"/>
            <a:chOff x="304801" y="5213885"/>
            <a:chExt cx="3276600" cy="974987"/>
          </a:xfrm>
        </p:grpSpPr>
        <p:sp>
          <p:nvSpPr>
            <p:cNvPr id="183" name="Round Same Side Corner Rectangle 182"/>
            <p:cNvSpPr/>
            <p:nvPr/>
          </p:nvSpPr>
          <p:spPr>
            <a:xfrm rot="10800000">
              <a:off x="304801" y="5213885"/>
              <a:ext cx="3276600" cy="97498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rtlCol="0" anchor="t" anchorCtr="0"/>
            <a:lstStyle/>
            <a:p>
              <a:pPr algn="ctr"/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031045" y="5956422"/>
              <a:ext cx="1910275" cy="231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prstClr val="black"/>
                  </a:solidFill>
                </a:rPr>
                <a:t>GPU</a:t>
              </a:r>
              <a:r>
                <a:rPr lang="en-US" sz="2000" b="1" baseline="-25000" dirty="0" err="1" smtClean="0">
                  <a:solidFill>
                    <a:prstClr val="black"/>
                  </a:solidFill>
                </a:rPr>
                <a:t>i</a:t>
              </a:r>
              <a:r>
                <a:rPr lang="en-US" sz="2000" b="1" dirty="0" smtClean="0">
                  <a:solidFill>
                    <a:prstClr val="black"/>
                  </a:solidFill>
                </a:rPr>
                <a:t> (Device)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62" name="Down Arrow 161"/>
          <p:cNvSpPr/>
          <p:nvPr/>
        </p:nvSpPr>
        <p:spPr>
          <a:xfrm>
            <a:off x="1648968" y="2286000"/>
            <a:ext cx="484632" cy="1916491"/>
          </a:xfrm>
          <a:prstGeom prst="downArrow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63" name="Round Same Side Corner Rectangle 162"/>
          <p:cNvSpPr/>
          <p:nvPr/>
        </p:nvSpPr>
        <p:spPr>
          <a:xfrm>
            <a:off x="228600" y="2819400"/>
            <a:ext cx="3276600" cy="530352"/>
          </a:xfrm>
          <a:prstGeom prst="round2Same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black"/>
                </a:solidFill>
              </a:rPr>
              <a:t>PE</a:t>
            </a:r>
            <a:r>
              <a:rPr lang="en-US" sz="2000" b="1" baseline="-25000" dirty="0" err="1" smtClean="0">
                <a:solidFill>
                  <a:prstClr val="black"/>
                </a:solidFill>
              </a:rPr>
              <a:t>i</a:t>
            </a:r>
            <a:r>
              <a:rPr lang="en-US" sz="2000" b="1" dirty="0" smtClean="0">
                <a:solidFill>
                  <a:prstClr val="black"/>
                </a:solidFill>
              </a:rPr>
              <a:t> (Host CPU)</a:t>
            </a:r>
            <a:endParaRPr lang="en-US" sz="2000" b="1" dirty="0">
              <a:solidFill>
                <a:prstClr val="black"/>
              </a:solidFill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954845" y="1447800"/>
            <a:ext cx="1824111" cy="914400"/>
            <a:chOff x="1031045" y="1523998"/>
            <a:chExt cx="1824111" cy="914400"/>
          </a:xfrm>
        </p:grpSpPr>
        <p:sp>
          <p:nvSpPr>
            <p:cNvPr id="181" name="Cloud 180"/>
            <p:cNvSpPr/>
            <p:nvPr/>
          </p:nvSpPr>
          <p:spPr bwMode="auto">
            <a:xfrm>
              <a:off x="1031045" y="1523998"/>
              <a:ext cx="1824111" cy="914400"/>
            </a:xfrm>
            <a:prstGeom prst="cloud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prstClr val="black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353359" y="1752598"/>
              <a:ext cx="1138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</a:rPr>
                <a:t>Network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165" name="Flowchart: Document 164"/>
          <p:cNvSpPr/>
          <p:nvPr/>
        </p:nvSpPr>
        <p:spPr>
          <a:xfrm>
            <a:off x="1371600" y="2469657"/>
            <a:ext cx="304800" cy="304800"/>
          </a:xfrm>
          <a:prstGeom prst="flowChartDocumen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66" name="Flowchart: Document 165"/>
          <p:cNvSpPr/>
          <p:nvPr/>
        </p:nvSpPr>
        <p:spPr>
          <a:xfrm>
            <a:off x="1344168" y="3621436"/>
            <a:ext cx="304800" cy="304800"/>
          </a:xfrm>
          <a:prstGeom prst="flowChartDocumen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67" name="Flowchart: Document 166"/>
          <p:cNvSpPr/>
          <p:nvPr/>
        </p:nvSpPr>
        <p:spPr>
          <a:xfrm>
            <a:off x="381000" y="1127762"/>
            <a:ext cx="304800" cy="304800"/>
          </a:xfrm>
          <a:prstGeom prst="flowChartDocumen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68" name="Flowchart: Document 167"/>
          <p:cNvSpPr/>
          <p:nvPr/>
        </p:nvSpPr>
        <p:spPr>
          <a:xfrm>
            <a:off x="3124200" y="1127762"/>
            <a:ext cx="304800" cy="304800"/>
          </a:xfrm>
          <a:prstGeom prst="flowChartDocumen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cxnSp>
        <p:nvCxnSpPr>
          <p:cNvPr id="170" name="Straight Arrow Connector 169"/>
          <p:cNvCxnSpPr/>
          <p:nvPr/>
        </p:nvCxnSpPr>
        <p:spPr>
          <a:xfrm>
            <a:off x="533400" y="4495799"/>
            <a:ext cx="0" cy="548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914400" y="4495799"/>
            <a:ext cx="0" cy="548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295400" y="4495799"/>
            <a:ext cx="0" cy="5486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1676400" y="4495799"/>
            <a:ext cx="0" cy="5486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Flowchart: Document 173"/>
          <p:cNvSpPr/>
          <p:nvPr/>
        </p:nvSpPr>
        <p:spPr>
          <a:xfrm>
            <a:off x="2705100" y="1295400"/>
            <a:ext cx="304800" cy="304800"/>
          </a:xfrm>
          <a:prstGeom prst="flowChartDocumen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5" name="Flowchart: Document 174"/>
          <p:cNvSpPr/>
          <p:nvPr/>
        </p:nvSpPr>
        <p:spPr>
          <a:xfrm>
            <a:off x="802445" y="1371600"/>
            <a:ext cx="304800" cy="304800"/>
          </a:xfrm>
          <a:prstGeom prst="flowChartDocumen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04800" y="4191000"/>
            <a:ext cx="3124200" cy="304800"/>
          </a:xfrm>
          <a:prstGeom prst="rect">
            <a:avLst/>
          </a:prstGeom>
          <a:noFill/>
          <a:ln>
            <a:solidFill>
              <a:srgbClr val="4F81B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7" name="Flowchart: Document 176"/>
          <p:cNvSpPr/>
          <p:nvPr/>
        </p:nvSpPr>
        <p:spPr>
          <a:xfrm rot="16200000" flipH="1">
            <a:off x="1434084" y="3061717"/>
            <a:ext cx="301752" cy="2560320"/>
          </a:xfrm>
          <a:prstGeom prst="flowChartDocumen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12420" y="5105400"/>
            <a:ext cx="3124200" cy="3048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9" name="Flowchart: Document 178"/>
          <p:cNvSpPr/>
          <p:nvPr/>
        </p:nvSpPr>
        <p:spPr>
          <a:xfrm rot="16200000" flipH="1">
            <a:off x="938784" y="4480561"/>
            <a:ext cx="301752" cy="1554480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057400" y="3330714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prstClr val="black"/>
                </a:solidFill>
              </a:rPr>
              <a:t>1a. Pipelined data transfers to GPU 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2057400" y="4209871"/>
            <a:ext cx="2514600" cy="1323439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prstClr val="black"/>
                </a:solidFill>
              </a:rPr>
              <a:t>1b. Overlapped Preprocessing with internode CPU-GPU communication</a:t>
            </a:r>
            <a:endParaRPr lang="en-US" sz="2000" i="1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45685" y="1432562"/>
            <a:ext cx="1338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+mj-lt"/>
                <a:cs typeface="Calibri" pitchFamily="34" charset="0"/>
              </a:rPr>
              <a:t>GPU-MPI</a:t>
            </a:r>
            <a:endParaRPr lang="en-US" sz="2000" b="1" u="sng" dirty="0">
              <a:latin typeface="+mj-lt"/>
              <a:cs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962400" y="1981200"/>
            <a:ext cx="5105400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Lucida Console"/>
              </a:rPr>
              <a:t>allocate(</a:t>
            </a:r>
            <a:r>
              <a:rPr lang="en-US" sz="1600" dirty="0" err="1">
                <a:latin typeface="Lucida Console"/>
              </a:rPr>
              <a:t>dev_chunks</a:t>
            </a:r>
            <a:r>
              <a:rPr lang="en-US" sz="1600" dirty="0">
                <a:latin typeface="Lucida Console"/>
              </a:rPr>
              <a:t>[N]); </a:t>
            </a:r>
            <a:r>
              <a:rPr lang="en-US" sz="1600" dirty="0" smtClean="0">
                <a:solidFill>
                  <a:srgbClr val="BFBF00"/>
                </a:solidFill>
                <a:latin typeface="Lucida Console"/>
              </a:rPr>
              <a:t>for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(j=</a:t>
            </a:r>
            <a:r>
              <a:rPr lang="en-US" sz="1600" dirty="0" smtClean="0">
                <a:solidFill>
                  <a:srgbClr val="BF0000"/>
                </a:solidFill>
                <a:latin typeface="Lucida Console"/>
              </a:rPr>
              <a:t>0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;j&lt;</a:t>
            </a:r>
            <a:r>
              <a:rPr lang="en-US" sz="1600" dirty="0" err="1" smtClean="0">
                <a:solidFill>
                  <a:prstClr val="black"/>
                </a:solidFill>
                <a:latin typeface="Lucida Console"/>
              </a:rPr>
              <a:t>chunks;j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++) { 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 err="1" smtClean="0">
                <a:solidFill>
                  <a:srgbClr val="BFBF00"/>
                </a:solidFill>
                <a:latin typeface="Lucida Console"/>
              </a:rPr>
              <a:t>MPI_Irecv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  <a:latin typeface="Lucida Console"/>
              </a:rPr>
              <a:t>dev_chunk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[j</a:t>
            </a:r>
            <a:r>
              <a:rPr lang="en-US" sz="1600" dirty="0">
                <a:solidFill>
                  <a:prstClr val="black"/>
                </a:solidFill>
                <a:latin typeface="Lucida Console"/>
              </a:rPr>
              <a:t>], ...);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r>
              <a:rPr lang="en-US" sz="1600" dirty="0" smtClean="0">
                <a:solidFill>
                  <a:srgbClr val="BFBF00"/>
                </a:solidFill>
                <a:latin typeface="Lucida Console"/>
              </a:rPr>
              <a:t>while</a:t>
            </a:r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(condition) { 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600" dirty="0" smtClean="0">
                <a:solidFill>
                  <a:srgbClr val="0000BF"/>
                </a:solidFill>
                <a:latin typeface="Lucida Console"/>
              </a:rPr>
              <a:t>/* Pipeline data transfers and </a:t>
            </a:r>
          </a:p>
          <a:p>
            <a:r>
              <a:rPr lang="en-US" sz="1600" dirty="0">
                <a:solidFill>
                  <a:srgbClr val="0000BF"/>
                </a:solidFill>
                <a:latin typeface="Lucida Console"/>
              </a:rPr>
              <a:t> </a:t>
            </a:r>
            <a:r>
              <a:rPr lang="en-US" sz="1600" dirty="0" smtClean="0">
                <a:solidFill>
                  <a:srgbClr val="0000BF"/>
                </a:solidFill>
                <a:latin typeface="Lucida Console"/>
              </a:rPr>
              <a:t>      preprocessing kernels */</a:t>
            </a:r>
          </a:p>
          <a:p>
            <a:r>
              <a:rPr lang="en-US" sz="1600" dirty="0">
                <a:latin typeface="Lucida Console"/>
              </a:rPr>
              <a:t> </a:t>
            </a:r>
            <a:r>
              <a:rPr lang="en-US" sz="1600" dirty="0" smtClean="0">
                <a:latin typeface="Lucida Console"/>
              </a:rPr>
              <a:t>   if( </a:t>
            </a:r>
            <a:r>
              <a:rPr lang="en-US" sz="1600" dirty="0" err="1" smtClean="0">
                <a:solidFill>
                  <a:srgbClr val="BFBF00"/>
                </a:solidFill>
                <a:latin typeface="Lucida Console"/>
              </a:rPr>
              <a:t>MPI_Testany</a:t>
            </a:r>
            <a:r>
              <a:rPr lang="en-US" sz="1600" dirty="0" smtClean="0">
                <a:latin typeface="Lucida Console"/>
              </a:rPr>
              <a:t>(request[</a:t>
            </a:r>
            <a:r>
              <a:rPr lang="en-US" sz="1600" dirty="0" err="1" smtClean="0">
                <a:latin typeface="Lucida Console"/>
              </a:rPr>
              <a:t>i</a:t>
            </a:r>
            <a:r>
              <a:rPr lang="en-US" sz="1600" dirty="0" smtClean="0">
                <a:latin typeface="Lucida Console"/>
              </a:rPr>
              <a:t>], ...) ) {</a:t>
            </a:r>
          </a:p>
          <a:p>
            <a:r>
              <a:rPr lang="en-US" sz="1600" dirty="0">
                <a:latin typeface="Lucida Console"/>
              </a:rPr>
              <a:t>	</a:t>
            </a:r>
            <a:r>
              <a:rPr lang="en-US" sz="1600" dirty="0" err="1" smtClean="0">
                <a:solidFill>
                  <a:srgbClr val="BFBF00"/>
                </a:solidFill>
                <a:latin typeface="Lucida Console"/>
              </a:rPr>
              <a:t>gpuPreprocess</a:t>
            </a:r>
            <a:r>
              <a:rPr lang="en-US" sz="1600" dirty="0" smtClean="0">
                <a:latin typeface="Lucida Console"/>
              </a:rPr>
              <a:t> (</a:t>
            </a:r>
            <a:r>
              <a:rPr lang="en-US" sz="1600" b="1" dirty="0" err="1" smtClean="0">
                <a:latin typeface="Lucida Console"/>
              </a:rPr>
              <a:t>dev_chunk</a:t>
            </a:r>
            <a:r>
              <a:rPr lang="en-US" sz="1600" dirty="0" smtClean="0">
                <a:latin typeface="Lucida Console"/>
              </a:rPr>
              <a:t>[</a:t>
            </a:r>
            <a:r>
              <a:rPr lang="en-US" sz="1600" dirty="0" err="1" smtClean="0">
                <a:latin typeface="Lucida Console"/>
              </a:rPr>
              <a:t>i</a:t>
            </a:r>
            <a:r>
              <a:rPr lang="en-US" sz="1600" dirty="0" smtClean="0">
                <a:latin typeface="Lucida Console"/>
              </a:rPr>
              <a:t>]);</a:t>
            </a:r>
          </a:p>
          <a:p>
            <a:r>
              <a:rPr lang="en-US" sz="1600" dirty="0">
                <a:latin typeface="Lucida Console"/>
              </a:rPr>
              <a:t> </a:t>
            </a:r>
            <a:r>
              <a:rPr lang="en-US" sz="1600" dirty="0" smtClean="0">
                <a:latin typeface="Lucida Console"/>
              </a:rPr>
              <a:t>   }</a:t>
            </a:r>
          </a:p>
          <a:p>
            <a:r>
              <a:rPr lang="en-US" sz="1600" dirty="0" smtClean="0">
                <a:latin typeface="Lucida Console"/>
              </a:rPr>
              <a:t>}</a:t>
            </a:r>
          </a:p>
          <a:p>
            <a:r>
              <a:rPr lang="en-US" sz="1600" dirty="0" err="1">
                <a:solidFill>
                  <a:srgbClr val="BFBF00"/>
                </a:solidFill>
                <a:latin typeface="Lucida Console"/>
              </a:rPr>
              <a:t>gpuDeviceSynchronize</a:t>
            </a:r>
            <a:r>
              <a:rPr lang="en-US" sz="1600" dirty="0" smtClean="0">
                <a:latin typeface="Lucida Console"/>
              </a:rPr>
              <a:t>();</a:t>
            </a:r>
            <a:endParaRPr lang="en-US" sz="1600" dirty="0">
              <a:latin typeface="Lucida Consol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68680" y="2362200"/>
            <a:ext cx="7589520" cy="3477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58738" lvl="1"/>
            <a:r>
              <a:rPr lang="en-US" sz="2200" u="sng" dirty="0" smtClean="0"/>
              <a:t>Good</a:t>
            </a:r>
          </a:p>
          <a:p>
            <a:pPr marL="515938" lvl="1" indent="-457200">
              <a:buFont typeface="Arial" pitchFamily="34" charset="0"/>
              <a:buChar char="•"/>
            </a:pPr>
            <a:r>
              <a:rPr lang="en-US" sz="2200" dirty="0" smtClean="0"/>
              <a:t>Overlapped CPU-CPU communication with CPU-GPU communication </a:t>
            </a:r>
          </a:p>
          <a:p>
            <a:pPr marL="515938" lvl="1" indent="-457200">
              <a:buFont typeface="Arial" pitchFamily="34" charset="0"/>
              <a:buChar char="•"/>
            </a:pPr>
            <a:r>
              <a:rPr lang="en-US" sz="2200" dirty="0"/>
              <a:t>Overlap communication with GPU </a:t>
            </a:r>
            <a:r>
              <a:rPr lang="en-US" sz="2200" dirty="0" smtClean="0"/>
              <a:t>Preprocessing</a:t>
            </a:r>
          </a:p>
          <a:p>
            <a:pPr marL="515938" lvl="1" indent="-457200">
              <a:buFont typeface="Arial" pitchFamily="34" charset="0"/>
              <a:buChar char="•"/>
            </a:pPr>
            <a:r>
              <a:rPr lang="en-US" sz="2200" dirty="0" smtClean="0"/>
              <a:t>Pinned memory that is used for staging has </a:t>
            </a:r>
            <a:r>
              <a:rPr lang="en-US" sz="2200" i="1" dirty="0" smtClean="0"/>
              <a:t>constant footprint</a:t>
            </a:r>
          </a:p>
          <a:p>
            <a:pPr marL="973138" lvl="2" indent="-457200">
              <a:buFont typeface="Courier New" pitchFamily="49" charset="0"/>
              <a:buChar char="o"/>
            </a:pPr>
            <a:r>
              <a:rPr lang="en-US" sz="2200" dirty="0" smtClean="0"/>
              <a:t>Memory manager is implemented within GPU-MPI</a:t>
            </a:r>
          </a:p>
          <a:p>
            <a:pPr marL="973138" lvl="2" indent="-457200">
              <a:buFont typeface="Courier New" pitchFamily="49" charset="0"/>
              <a:buChar char="o"/>
            </a:pPr>
            <a:r>
              <a:rPr lang="en-US" sz="2200" dirty="0" smtClean="0"/>
              <a:t>Created during </a:t>
            </a:r>
            <a:r>
              <a:rPr lang="en-US" sz="2200" dirty="0" err="1" smtClean="0"/>
              <a:t>MPI_Init</a:t>
            </a:r>
            <a:r>
              <a:rPr lang="en-US" sz="2200" dirty="0" smtClean="0"/>
              <a:t> and destroyed at </a:t>
            </a:r>
            <a:r>
              <a:rPr lang="en-US" sz="2200" dirty="0" err="1" smtClean="0"/>
              <a:t>MPI_Finalize</a:t>
            </a:r>
            <a:endParaRPr lang="en-US" sz="2200" dirty="0" smtClean="0"/>
          </a:p>
          <a:p>
            <a:pPr marL="515938" lvl="1" indent="-457200">
              <a:buFont typeface="Arial" pitchFamily="34" charset="0"/>
              <a:buChar char="•"/>
            </a:pPr>
            <a:r>
              <a:rPr lang="en-US" sz="2200" dirty="0" smtClean="0"/>
              <a:t>Code is almost like a CPU-only MPI program!</a:t>
            </a:r>
          </a:p>
          <a:p>
            <a:pPr marL="973138" lvl="2" indent="-457200">
              <a:buFont typeface="Courier New" pitchFamily="49" charset="0"/>
              <a:buChar char="o"/>
            </a:pPr>
            <a:r>
              <a:rPr lang="en-US" sz="2200" dirty="0" smtClean="0"/>
              <a:t>More natural way of expressing the computational and/or communication target</a:t>
            </a:r>
            <a:endParaRPr lang="en-US" sz="2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3" grpId="0" uiExpand="1" build="allAtOnce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Study for GPU-MPI: Epidemiology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609601" y="1371600"/>
            <a:ext cx="3741336" cy="4440525"/>
            <a:chOff x="609601" y="1226819"/>
            <a:chExt cx="3741336" cy="4440525"/>
          </a:xfrm>
        </p:grpSpPr>
        <p:grpSp>
          <p:nvGrpSpPr>
            <p:cNvPr id="90" name="Group 89"/>
            <p:cNvGrpSpPr/>
            <p:nvPr/>
          </p:nvGrpSpPr>
          <p:grpSpPr>
            <a:xfrm>
              <a:off x="1335846" y="1226819"/>
              <a:ext cx="1824111" cy="914400"/>
              <a:chOff x="1071489" y="1226819"/>
              <a:chExt cx="1824111" cy="914400"/>
            </a:xfrm>
          </p:grpSpPr>
          <p:sp>
            <p:nvSpPr>
              <p:cNvPr id="125" name="Cloud 124"/>
              <p:cNvSpPr/>
              <p:nvPr/>
            </p:nvSpPr>
            <p:spPr bwMode="auto">
              <a:xfrm>
                <a:off x="1071489" y="1226819"/>
                <a:ext cx="1824111" cy="914400"/>
              </a:xfrm>
              <a:prstGeom prst="cloud">
                <a:avLst/>
              </a:prstGeom>
              <a:noFill/>
              <a:ln w="9525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393801" y="1455419"/>
                <a:ext cx="11381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prstClr val="black"/>
                    </a:solidFill>
                  </a:rPr>
                  <a:t>Network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Down Arrow 90"/>
            <p:cNvSpPr/>
            <p:nvPr/>
          </p:nvSpPr>
          <p:spPr>
            <a:xfrm>
              <a:off x="2005585" y="2065020"/>
              <a:ext cx="484632" cy="60198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04" name="Round Same Side Corner Rectangle 103"/>
            <p:cNvSpPr/>
            <p:nvPr/>
          </p:nvSpPr>
          <p:spPr>
            <a:xfrm>
              <a:off x="609601" y="2667000"/>
              <a:ext cx="3276600" cy="857310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err="1" smtClean="0">
                  <a:solidFill>
                    <a:prstClr val="black"/>
                  </a:solidFill>
                </a:rPr>
                <a:t>PE</a:t>
              </a:r>
              <a:r>
                <a:rPr lang="en-US" sz="2000" b="1" baseline="-25000" dirty="0" err="1" smtClean="0">
                  <a:solidFill>
                    <a:prstClr val="black"/>
                  </a:solidFill>
                </a:rPr>
                <a:t>i</a:t>
              </a:r>
              <a:r>
                <a:rPr lang="en-US" sz="2000" b="1" dirty="0" smtClean="0">
                  <a:solidFill>
                    <a:prstClr val="black"/>
                  </a:solidFill>
                </a:rPr>
                <a:t> (Host CPU)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105" name="Round Same Side Corner Rectangle 104"/>
            <p:cNvSpPr/>
            <p:nvPr/>
          </p:nvSpPr>
          <p:spPr>
            <a:xfrm rot="10800000">
              <a:off x="609601" y="3981509"/>
              <a:ext cx="3276600" cy="1685835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rtlCol="0" anchor="t" anchorCtr="0"/>
            <a:lstStyle/>
            <a:p>
              <a:pPr algn="ctr"/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9372" y="5265419"/>
              <a:ext cx="18970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prstClr val="black"/>
                  </a:solidFill>
                </a:rPr>
                <a:t>GPU</a:t>
              </a:r>
              <a:r>
                <a:rPr lang="en-US" sz="2000" b="1" baseline="-25000" dirty="0" err="1" smtClean="0">
                  <a:solidFill>
                    <a:prstClr val="black"/>
                  </a:solidFill>
                </a:rPr>
                <a:t>i</a:t>
              </a:r>
              <a:r>
                <a:rPr lang="en-US" sz="2000" b="1" dirty="0" smtClean="0">
                  <a:solidFill>
                    <a:prstClr val="black"/>
                  </a:solidFill>
                </a:rPr>
                <a:t> (Device)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514600" y="3581400"/>
              <a:ext cx="1836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</a:rPr>
                <a:t>1. Copy to GPU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11" name="Down Arrow 110"/>
            <p:cNvSpPr/>
            <p:nvPr/>
          </p:nvSpPr>
          <p:spPr>
            <a:xfrm>
              <a:off x="2005585" y="3448110"/>
              <a:ext cx="484632" cy="6096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85801" y="3143310"/>
              <a:ext cx="3124200" cy="304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85801" y="4057710"/>
              <a:ext cx="3124200" cy="304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85801" y="4960619"/>
              <a:ext cx="31242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914400" y="4373880"/>
              <a:ext cx="0" cy="5486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295400" y="4373880"/>
              <a:ext cx="0" cy="5486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676400" y="4373880"/>
              <a:ext cx="0" cy="5486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2057400" y="4373880"/>
              <a:ext cx="0" cy="5486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2438400" y="4373880"/>
              <a:ext cx="0" cy="5486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2819400" y="4373880"/>
              <a:ext cx="0" cy="5486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3200400" y="4373880"/>
              <a:ext cx="0" cy="5486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3581400" y="4373880"/>
              <a:ext cx="0" cy="5486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838200" y="4427219"/>
              <a:ext cx="281702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prstClr val="black"/>
                  </a:solidFill>
                </a:rPr>
                <a:t>2. Preprocess on GPU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724401" y="4126283"/>
            <a:ext cx="3276600" cy="1685841"/>
            <a:chOff x="304801" y="5213885"/>
            <a:chExt cx="3276600" cy="974987"/>
          </a:xfrm>
        </p:grpSpPr>
        <p:sp>
          <p:nvSpPr>
            <p:cNvPr id="183" name="Round Same Side Corner Rectangle 182"/>
            <p:cNvSpPr/>
            <p:nvPr/>
          </p:nvSpPr>
          <p:spPr>
            <a:xfrm rot="10800000">
              <a:off x="304801" y="5213885"/>
              <a:ext cx="3276600" cy="97498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rtlCol="0" anchor="t" anchorCtr="0"/>
            <a:lstStyle/>
            <a:p>
              <a:pPr algn="ctr"/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031045" y="5956422"/>
              <a:ext cx="1910275" cy="231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prstClr val="black"/>
                  </a:solidFill>
                </a:rPr>
                <a:t>GPU</a:t>
              </a:r>
              <a:r>
                <a:rPr lang="en-US" sz="2000" b="1" baseline="-25000" dirty="0" err="1" smtClean="0">
                  <a:solidFill>
                    <a:prstClr val="black"/>
                  </a:solidFill>
                </a:rPr>
                <a:t>i</a:t>
              </a:r>
              <a:r>
                <a:rPr lang="en-US" sz="2000" b="1" dirty="0" smtClean="0">
                  <a:solidFill>
                    <a:prstClr val="black"/>
                  </a:solidFill>
                </a:rPr>
                <a:t> (Device)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62" name="Down Arrow 161"/>
          <p:cNvSpPr/>
          <p:nvPr/>
        </p:nvSpPr>
        <p:spPr>
          <a:xfrm>
            <a:off x="6144768" y="2286000"/>
            <a:ext cx="484632" cy="1916491"/>
          </a:xfrm>
          <a:prstGeom prst="downArrow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63" name="Round Same Side Corner Rectangle 162"/>
          <p:cNvSpPr/>
          <p:nvPr/>
        </p:nvSpPr>
        <p:spPr>
          <a:xfrm>
            <a:off x="4724400" y="2819400"/>
            <a:ext cx="3276600" cy="530352"/>
          </a:xfrm>
          <a:prstGeom prst="round2Same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prstClr val="black"/>
                </a:solidFill>
              </a:rPr>
              <a:t>PE</a:t>
            </a:r>
            <a:r>
              <a:rPr lang="en-US" sz="2000" b="1" baseline="-25000" dirty="0" err="1" smtClean="0">
                <a:solidFill>
                  <a:prstClr val="black"/>
                </a:solidFill>
              </a:rPr>
              <a:t>i</a:t>
            </a:r>
            <a:r>
              <a:rPr lang="en-US" sz="2000" b="1" dirty="0" smtClean="0">
                <a:solidFill>
                  <a:prstClr val="black"/>
                </a:solidFill>
              </a:rPr>
              <a:t> (Host CPU)</a:t>
            </a:r>
            <a:endParaRPr lang="en-US" sz="2000" b="1" dirty="0">
              <a:solidFill>
                <a:prstClr val="black"/>
              </a:solidFill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5450645" y="1447800"/>
            <a:ext cx="1824111" cy="914400"/>
            <a:chOff x="1031045" y="1523998"/>
            <a:chExt cx="1824111" cy="914400"/>
          </a:xfrm>
        </p:grpSpPr>
        <p:sp>
          <p:nvSpPr>
            <p:cNvPr id="181" name="Cloud 180"/>
            <p:cNvSpPr/>
            <p:nvPr/>
          </p:nvSpPr>
          <p:spPr bwMode="auto">
            <a:xfrm>
              <a:off x="1031045" y="1523998"/>
              <a:ext cx="1824111" cy="914400"/>
            </a:xfrm>
            <a:prstGeom prst="cloud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prstClr val="black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353359" y="1752598"/>
              <a:ext cx="1138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</a:rPr>
                <a:t>Network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165" name="Flowchart: Document 164"/>
          <p:cNvSpPr/>
          <p:nvPr/>
        </p:nvSpPr>
        <p:spPr>
          <a:xfrm>
            <a:off x="5867400" y="2469657"/>
            <a:ext cx="304800" cy="304800"/>
          </a:xfrm>
          <a:prstGeom prst="flowChartDocumen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66" name="Flowchart: Document 165"/>
          <p:cNvSpPr/>
          <p:nvPr/>
        </p:nvSpPr>
        <p:spPr>
          <a:xfrm>
            <a:off x="5839968" y="3621436"/>
            <a:ext cx="304800" cy="304800"/>
          </a:xfrm>
          <a:prstGeom prst="flowChartDocumen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67" name="Flowchart: Document 166"/>
          <p:cNvSpPr/>
          <p:nvPr/>
        </p:nvSpPr>
        <p:spPr>
          <a:xfrm>
            <a:off x="4876800" y="1127762"/>
            <a:ext cx="304800" cy="304800"/>
          </a:xfrm>
          <a:prstGeom prst="flowChartDocumen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68" name="Flowchart: Document 167"/>
          <p:cNvSpPr/>
          <p:nvPr/>
        </p:nvSpPr>
        <p:spPr>
          <a:xfrm>
            <a:off x="7620000" y="1127762"/>
            <a:ext cx="304800" cy="304800"/>
          </a:xfrm>
          <a:prstGeom prst="flowChartDocumen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cxnSp>
        <p:nvCxnSpPr>
          <p:cNvPr id="170" name="Straight Arrow Connector 169"/>
          <p:cNvCxnSpPr/>
          <p:nvPr/>
        </p:nvCxnSpPr>
        <p:spPr>
          <a:xfrm>
            <a:off x="5029200" y="4495799"/>
            <a:ext cx="0" cy="548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5410200" y="4495799"/>
            <a:ext cx="0" cy="548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5791200" y="4495799"/>
            <a:ext cx="0" cy="5486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6172200" y="4495799"/>
            <a:ext cx="0" cy="5486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Flowchart: Document 173"/>
          <p:cNvSpPr/>
          <p:nvPr/>
        </p:nvSpPr>
        <p:spPr>
          <a:xfrm>
            <a:off x="7200900" y="1295400"/>
            <a:ext cx="304800" cy="304800"/>
          </a:xfrm>
          <a:prstGeom prst="flowChartDocumen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5" name="Flowchart: Document 174"/>
          <p:cNvSpPr/>
          <p:nvPr/>
        </p:nvSpPr>
        <p:spPr>
          <a:xfrm>
            <a:off x="5298245" y="1371600"/>
            <a:ext cx="304800" cy="304800"/>
          </a:xfrm>
          <a:prstGeom prst="flowChartDocumen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800600" y="4191000"/>
            <a:ext cx="3124200" cy="304800"/>
          </a:xfrm>
          <a:prstGeom prst="rect">
            <a:avLst/>
          </a:prstGeom>
          <a:noFill/>
          <a:ln>
            <a:solidFill>
              <a:srgbClr val="4F81B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7" name="Flowchart: Document 176"/>
          <p:cNvSpPr/>
          <p:nvPr/>
        </p:nvSpPr>
        <p:spPr>
          <a:xfrm rot="16200000" flipH="1">
            <a:off x="5929884" y="3061717"/>
            <a:ext cx="301752" cy="2560320"/>
          </a:xfrm>
          <a:prstGeom prst="flowChartDocumen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808220" y="5105400"/>
            <a:ext cx="3124200" cy="3048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9" name="Flowchart: Document 178"/>
          <p:cNvSpPr/>
          <p:nvPr/>
        </p:nvSpPr>
        <p:spPr>
          <a:xfrm rot="16200000" flipH="1">
            <a:off x="5434584" y="4480561"/>
            <a:ext cx="301752" cy="1554480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553200" y="3330714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prstClr val="black"/>
                </a:solidFill>
              </a:rPr>
              <a:t>1a. Pipelined data transfers to GPU 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553200" y="4209871"/>
            <a:ext cx="2514600" cy="1323439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prstClr val="black"/>
                </a:solidFill>
              </a:rPr>
              <a:t>1b. Overlapped Preprocessing with internode CPU-GPU communication</a:t>
            </a:r>
            <a:endParaRPr lang="en-US" sz="2000" i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1222" y="5819745"/>
            <a:ext cx="1614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+mj-lt"/>
                <a:cs typeface="Calibri" pitchFamily="34" charset="0"/>
              </a:rPr>
              <a:t>MPI+CUDA</a:t>
            </a:r>
            <a:endParaRPr lang="en-US" sz="2000" b="1" u="sng" dirty="0">
              <a:latin typeface="+mj-lt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98276" y="5819745"/>
            <a:ext cx="3656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latin typeface="+mj-lt"/>
                <a:cs typeface="Calibri" pitchFamily="34" charset="0"/>
              </a:rPr>
              <a:t>MPI+CUDA Adv. &amp; GPU-MPI</a:t>
            </a:r>
            <a:endParaRPr lang="en-US" sz="2000" b="1" u="sng" dirty="0">
              <a:latin typeface="+mj-lt"/>
              <a:cs typeface="Calibr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37494" y="4434609"/>
            <a:ext cx="3482257" cy="430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515938" lvl="1" indent="-457200">
              <a:buFont typeface="Arial" pitchFamily="34" charset="0"/>
              <a:buChar char="•"/>
            </a:pPr>
            <a:r>
              <a:rPr lang="en-US" sz="2200" dirty="0" smtClean="0"/>
              <a:t>Preprocessing overhead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645955" y="4265333"/>
            <a:ext cx="3482257" cy="7694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515938" lvl="1" indent="-457200">
              <a:buFont typeface="Arial" pitchFamily="34" charset="0"/>
              <a:buChar char="•"/>
            </a:pPr>
            <a:r>
              <a:rPr lang="en-US" sz="2200" dirty="0" smtClean="0"/>
              <a:t>Pipelined preprocessing</a:t>
            </a:r>
          </a:p>
          <a:p>
            <a:pPr marL="515938" lvl="1" indent="-457200">
              <a:buFont typeface="Arial" pitchFamily="34" charset="0"/>
              <a:buChar char="•"/>
            </a:pPr>
            <a:r>
              <a:rPr lang="en-US" sz="2200" dirty="0" smtClean="0"/>
              <a:t>Memory management?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2976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981806"/>
              </p:ext>
            </p:extLst>
          </p:nvPr>
        </p:nvGraphicFramePr>
        <p:xfrm>
          <a:off x="0" y="1447800"/>
          <a:ext cx="91440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EpiSimdemics</a:t>
            </a:r>
            <a:r>
              <a:rPr lang="en-US" dirty="0" smtClean="0"/>
              <a:t>: Experimental Results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4419600"/>
            <a:ext cx="6675120" cy="1446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515938" lvl="1" indent="-457200">
              <a:buFont typeface="Arial" pitchFamily="34" charset="0"/>
              <a:buChar char="•"/>
            </a:pPr>
            <a:r>
              <a:rPr lang="en-US" sz="2200" dirty="0" smtClean="0"/>
              <a:t>6.3% better than MPI+CUDA on average</a:t>
            </a:r>
          </a:p>
          <a:p>
            <a:pPr marL="515938" lvl="1" indent="-457200">
              <a:buFont typeface="Arial" pitchFamily="34" charset="0"/>
              <a:buChar char="•"/>
            </a:pPr>
            <a:r>
              <a:rPr lang="en-US" sz="2200" dirty="0" smtClean="0"/>
              <a:t>14.6% </a:t>
            </a:r>
            <a:r>
              <a:rPr lang="en-US" sz="2200" dirty="0"/>
              <a:t>better than </a:t>
            </a:r>
            <a:r>
              <a:rPr lang="en-US" sz="2200" dirty="0" smtClean="0"/>
              <a:t>MPI+CUDA for lesser nodes</a:t>
            </a:r>
          </a:p>
          <a:p>
            <a:pPr marL="515938" lvl="1" indent="-457200">
              <a:buFont typeface="Arial" pitchFamily="34" charset="0"/>
              <a:buChar char="•"/>
            </a:pPr>
            <a:r>
              <a:rPr lang="en-US" sz="2200" dirty="0" smtClean="0"/>
              <a:t>24.2% better than MPI+CUDA Adv. on average</a:t>
            </a:r>
          </a:p>
          <a:p>
            <a:pPr marL="515938" lvl="1" indent="-457200">
              <a:buFont typeface="Arial" pitchFamily="34" charset="0"/>
              <a:buChar char="•"/>
            </a:pPr>
            <a:r>
              <a:rPr lang="en-US" sz="2200" dirty="0" smtClean="0"/>
              <a:t>61.6% </a:t>
            </a:r>
            <a:r>
              <a:rPr lang="en-US" sz="2200" dirty="0"/>
              <a:t>better than MPI+CUDA Adv. </a:t>
            </a:r>
            <a:r>
              <a:rPr lang="en-US" sz="2200" dirty="0" smtClean="0"/>
              <a:t>for larger nodes</a:t>
            </a:r>
            <a:endParaRPr lang="en-US" sz="2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4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987426"/>
              </p:ext>
            </p:extLst>
          </p:nvPr>
        </p:nvGraphicFramePr>
        <p:xfrm>
          <a:off x="0" y="1524000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 of GPU Preprocessing (MPI+CUDA vs. GPU-MPI)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92680" y="1482804"/>
            <a:ext cx="6675120" cy="1107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515938" lvl="1" indent="-457200">
              <a:buFont typeface="Arial" pitchFamily="34" charset="0"/>
              <a:buChar char="•"/>
            </a:pPr>
            <a:r>
              <a:rPr lang="en-US" sz="2200" dirty="0" smtClean="0"/>
              <a:t>Preprocessing on GPU is completely hidden</a:t>
            </a:r>
          </a:p>
          <a:p>
            <a:pPr marL="515938" lvl="1" indent="-457200">
              <a:buFont typeface="Arial" pitchFamily="34" charset="0"/>
              <a:buChar char="•"/>
            </a:pPr>
            <a:r>
              <a:rPr lang="en-US" sz="2200" dirty="0" smtClean="0"/>
              <a:t>Scope for optimization lessens for more nodes because of strong scaling</a:t>
            </a:r>
            <a:endParaRPr lang="en-US" sz="2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5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0634173"/>
              </p:ext>
            </p:extLst>
          </p:nvPr>
        </p:nvGraphicFramePr>
        <p:xfrm>
          <a:off x="0" y="1524000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 of Pinned Memory </a:t>
            </a:r>
            <a:r>
              <a:rPr lang="en-US" dirty="0"/>
              <a:t>Management (MPI+CUDA </a:t>
            </a:r>
            <a:r>
              <a:rPr lang="en-US" dirty="0" smtClean="0"/>
              <a:t>Adv. vs</a:t>
            </a:r>
            <a:r>
              <a:rPr lang="en-US" dirty="0"/>
              <a:t>. GPU-MPI)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6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HPCToolkit</a:t>
            </a:r>
            <a:r>
              <a:rPr lang="en-US" dirty="0" smtClean="0"/>
              <a:t> Analysis: MPI+CUDA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Ashwin\Documents\SyNeRGy\papers\mpiacc-apps\pics\hpctoolkit1B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60"/>
          <a:stretch/>
        </p:blipFill>
        <p:spPr bwMode="auto">
          <a:xfrm>
            <a:off x="0" y="1459200"/>
            <a:ext cx="9144000" cy="46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0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HPCToolkit</a:t>
            </a:r>
            <a:r>
              <a:rPr lang="en-US" dirty="0"/>
              <a:t> Analysis: </a:t>
            </a:r>
            <a:r>
              <a:rPr lang="en-US" dirty="0" smtClean="0"/>
              <a:t>GPU-MPI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Ashwin\Documents\SyNeRGy\papers\mpiacc-apps\pics\hpctoolkit2B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60"/>
          <a:stretch/>
        </p:blipFill>
        <p:spPr bwMode="auto">
          <a:xfrm>
            <a:off x="0" y="1353503"/>
            <a:ext cx="9144000" cy="466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9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Overlapping CPU-GPU Communication with GPU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Ashwin\Documents\SyNeRGy\papers\mpiacc-apps\pics\hpctoolkit3B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0"/>
          <a:stretch/>
        </p:blipFill>
        <p:spPr bwMode="auto">
          <a:xfrm>
            <a:off x="0" y="1524000"/>
            <a:ext cx="9144000" cy="465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1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077200" cy="762000"/>
          </a:xfrm>
        </p:spPr>
        <p:txBody>
          <a:bodyPr/>
          <a:lstStyle/>
          <a:p>
            <a:r>
              <a:rPr lang="en-US" dirty="0" smtClean="0"/>
              <a:t>Accelerator-Based Supercomputers</a:t>
            </a:r>
            <a:endParaRPr lang="en-US" dirty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848600" cy="45720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143000"/>
            <a:ext cx="3276600" cy="156346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1" name="Picture 2" descr="http://t3.gstatic.com/images?q=tbn:ANd9GcTbkmAsI_WHEl5bQjjeyW2m2ghFyQt3vl5LqjBcDn6rOxqbbnA&amp;t=1&amp;usg=__VckrWFV_SjnebD_4te_XJ67NFfE=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219200"/>
            <a:ext cx="1737360" cy="1447800"/>
          </a:xfrm>
          <a:prstGeom prst="rect">
            <a:avLst/>
          </a:prstGeom>
          <a:noFill/>
        </p:spPr>
      </p:pic>
      <p:pic>
        <p:nvPicPr>
          <p:cNvPr id="15" name="Picture 6" descr="http://t1.gstatic.com/images?q=tbn:ANd9GcRobnEYqje1BZKnmlmXsGnJHs12ATpnrBdFe6IN_0WKFFkOqyI&amp;t=1&amp;usg=__XO7fZVp70a4jHhFyASR5ifRMhoE=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86375" y="1066800"/>
            <a:ext cx="2305225" cy="1528465"/>
          </a:xfrm>
          <a:prstGeom prst="rect">
            <a:avLst/>
          </a:prstGeom>
          <a:noFill/>
        </p:spPr>
      </p:pic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889860483"/>
              </p:ext>
            </p:extLst>
          </p:nvPr>
        </p:nvGraphicFramePr>
        <p:xfrm>
          <a:off x="228600" y="2819400"/>
          <a:ext cx="60960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7" name="Rectangle 16"/>
          <p:cNvSpPr/>
          <p:nvPr/>
        </p:nvSpPr>
        <p:spPr>
          <a:xfrm>
            <a:off x="6248400" y="3429000"/>
            <a:ext cx="289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Accelerator Vendors/Models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dirty="0" smtClean="0"/>
              <a:t>NVIDIA 2050/2070/2090/K20x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dirty="0"/>
              <a:t>Intel </a:t>
            </a:r>
            <a:r>
              <a:rPr lang="en-US" dirty="0" smtClean="0"/>
              <a:t>Xeon Phi (MIC)</a:t>
            </a:r>
            <a:endParaRPr lang="en-US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dirty="0" smtClean="0"/>
              <a:t>IBM </a:t>
            </a:r>
            <a:r>
              <a:rPr lang="en-US" dirty="0" err="1" smtClean="0"/>
              <a:t>PowerXCell</a:t>
            </a:r>
            <a:r>
              <a:rPr lang="en-US" dirty="0" smtClean="0"/>
              <a:t> 8i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dirty="0" smtClean="0"/>
              <a:t>AMD </a:t>
            </a:r>
            <a:r>
              <a:rPr lang="en-US" dirty="0" err="1" smtClean="0"/>
              <a:t>Firepro</a:t>
            </a:r>
            <a:r>
              <a:rPr lang="en-US" dirty="0" smtClean="0"/>
              <a:t>/Radeon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52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Chart bld="series" animBg="0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Study for GPU-MPI: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FDM-Seismology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1557130"/>
            <a:ext cx="5486400" cy="423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62284" y="1557130"/>
            <a:ext cx="5110315" cy="4234070"/>
            <a:chOff x="4262284" y="1557130"/>
            <a:chExt cx="5110315" cy="4234070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54"/>
            <a:stretch/>
          </p:blipFill>
          <p:spPr bwMode="auto">
            <a:xfrm>
              <a:off x="4262284" y="1557130"/>
              <a:ext cx="5110315" cy="4234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943600" y="5257800"/>
              <a:ext cx="122180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GPU-MPI</a:t>
              </a:r>
              <a:endParaRPr lang="en-US" b="1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838200" y="2286000"/>
            <a:ext cx="2133600" cy="838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38200" y="3657600"/>
            <a:ext cx="2133600" cy="838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05400" y="3124200"/>
            <a:ext cx="19050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5400" y="4495800"/>
            <a:ext cx="19050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"/>
          <a:stretch/>
        </p:blipFill>
        <p:spPr bwMode="auto">
          <a:xfrm>
            <a:off x="4262283" y="1557130"/>
            <a:ext cx="5110315" cy="423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0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0" grpId="0" animBg="1"/>
      <p:bldP spid="20" grpId="1" animBg="1"/>
      <p:bldP spid="21" grpId="0" animBg="1"/>
      <p:bldP spid="2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FDM-Seismology: </a:t>
            </a:r>
            <a:r>
              <a:rPr lang="en-US" dirty="0"/>
              <a:t>Experimental Results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411801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5867400" y="3657600"/>
            <a:ext cx="1447800" cy="533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2514600" y="2895600"/>
            <a:ext cx="3352800" cy="10287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6" idx="2"/>
          </p:cNvCxnSpPr>
          <p:nvPr/>
        </p:nvCxnSpPr>
        <p:spPr bwMode="auto">
          <a:xfrm flipH="1" flipV="1">
            <a:off x="3429000" y="3921919"/>
            <a:ext cx="2438400" cy="23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590800" y="2145268"/>
            <a:ext cx="3089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 smtClean="0"/>
              <a:t>~43% overall improvement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9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FDM-Seismology: </a:t>
            </a:r>
            <a:r>
              <a:rPr lang="en-US" dirty="0" smtClean="0"/>
              <a:t>Experimental Results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61052"/>
            <a:ext cx="6400800" cy="4939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71600" y="4420850"/>
            <a:ext cx="6675120" cy="17851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515938" lvl="1" indent="-457200">
              <a:buFont typeface="Arial" pitchFamily="34" charset="0"/>
              <a:buChar char="•"/>
            </a:pPr>
            <a:r>
              <a:rPr lang="en-US" sz="2200" dirty="0" smtClean="0"/>
              <a:t>As the number of nodes increase </a:t>
            </a:r>
            <a:r>
              <a:rPr lang="en-US" sz="2200" dirty="0"/>
              <a:t>(strong scaling</a:t>
            </a:r>
            <a:r>
              <a:rPr lang="en-US" sz="2200" dirty="0" smtClean="0"/>
              <a:t>)…</a:t>
            </a:r>
          </a:p>
          <a:p>
            <a:pPr marL="973138" lvl="2" indent="-457200">
              <a:buFont typeface="Arial" pitchFamily="34" charset="0"/>
              <a:buChar char="•"/>
            </a:pPr>
            <a:r>
              <a:rPr lang="en-US" sz="2200" i="1" dirty="0" err="1" smtClean="0"/>
              <a:t>cudaMemcpy</a:t>
            </a:r>
            <a:r>
              <a:rPr lang="en-US" sz="2200" dirty="0" smtClean="0"/>
              <a:t> time decreases and benefits of hiding it also decreases (strong scaling)</a:t>
            </a:r>
          </a:p>
          <a:p>
            <a:pPr marL="973138" lvl="2" indent="-457200">
              <a:buFont typeface="Arial" pitchFamily="34" charset="0"/>
              <a:buChar char="•"/>
            </a:pPr>
            <a:r>
              <a:rPr lang="en-US" sz="2200" dirty="0" err="1" smtClean="0"/>
              <a:t>xPU-xPU</a:t>
            </a:r>
            <a:r>
              <a:rPr lang="en-US" sz="2200" dirty="0" smtClean="0"/>
              <a:t> MPI communication becomes significant</a:t>
            </a: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9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is GPU-integrated MPI?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Programming CPU-GPU systems using simple MPI and GPU-integrated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MPI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Evaluating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efficacy of GPU-integrated MPI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2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Efficacy of GPU-integrated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Natural interface to express communication/computation targets</a:t>
            </a:r>
          </a:p>
          <a:p>
            <a:r>
              <a:rPr lang="en-US" dirty="0" smtClean="0"/>
              <a:t>Overlapped </a:t>
            </a:r>
            <a:r>
              <a:rPr lang="en-US" dirty="0" err="1" smtClean="0"/>
              <a:t>xPU-xPU</a:t>
            </a:r>
            <a:r>
              <a:rPr lang="en-US" dirty="0" smtClean="0"/>
              <a:t> communication with </a:t>
            </a:r>
            <a:r>
              <a:rPr lang="en-US" dirty="0" err="1" smtClean="0"/>
              <a:t>xPU</a:t>
            </a:r>
            <a:r>
              <a:rPr lang="en-US" dirty="0" smtClean="0"/>
              <a:t> computation for better resource utilization</a:t>
            </a:r>
          </a:p>
          <a:p>
            <a:r>
              <a:rPr lang="en-US" dirty="0" smtClean="0"/>
              <a:t>Efficient </a:t>
            </a:r>
            <a:r>
              <a:rPr lang="en-US" dirty="0"/>
              <a:t>buffer management techniques for improved </a:t>
            </a:r>
            <a:r>
              <a:rPr lang="en-US" dirty="0" smtClean="0"/>
              <a:t>scalability</a:t>
            </a:r>
          </a:p>
          <a:p>
            <a:r>
              <a:rPr lang="en-US" dirty="0" smtClean="0"/>
              <a:t>Convenient for programmers </a:t>
            </a:r>
            <a:r>
              <a:rPr lang="en-US" dirty="0"/>
              <a:t>to explore and evaluate newer design/optimization </a:t>
            </a:r>
            <a:r>
              <a:rPr lang="en-US" dirty="0" smtClean="0"/>
              <a:t>spaces</a:t>
            </a:r>
          </a:p>
          <a:p>
            <a:pPr lvl="1"/>
            <a:r>
              <a:rPr lang="en-US" dirty="0" smtClean="0"/>
              <a:t>GPU-driven data partitioning (read the paper)</a:t>
            </a:r>
          </a:p>
          <a:p>
            <a:pPr lvl="1"/>
            <a:r>
              <a:rPr lang="en-US" dirty="0" smtClean="0"/>
              <a:t>GPU-driven data marshaling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5766137"/>
            <a:ext cx="38169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latin typeface="Trebuchet MS" pitchFamily="34" charset="0"/>
              </a:rPr>
              <a:t>Contact:</a:t>
            </a:r>
          </a:p>
          <a:p>
            <a:r>
              <a:rPr lang="en-US" sz="2000" dirty="0" smtClean="0">
                <a:latin typeface="Trebuchet MS" pitchFamily="34" charset="0"/>
              </a:rPr>
              <a:t>Ashwin Aji (aaji@cs.vt.edu)</a:t>
            </a:r>
          </a:p>
          <a:p>
            <a:r>
              <a:rPr lang="en-US" sz="2000" dirty="0" smtClean="0">
                <a:latin typeface="Trebuchet MS" pitchFamily="34" charset="0"/>
              </a:rPr>
              <a:t>Prof. Wu Feng (feng@cs.vt.edu)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0597" y="5329535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6242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670675"/>
            <a:ext cx="2895600" cy="182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4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Intra-node Topology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3962400" cy="4830763"/>
          </a:xfrm>
        </p:spPr>
        <p:txBody>
          <a:bodyPr/>
          <a:lstStyle/>
          <a:p>
            <a:r>
              <a:rPr lang="en-US" altLang="zh-CN" sz="2000" dirty="0" smtClean="0"/>
              <a:t>Graphics Processing Units (GPUs)</a:t>
            </a:r>
          </a:p>
          <a:p>
            <a:pPr lvl="1"/>
            <a:r>
              <a:rPr lang="en-US" altLang="zh-CN" sz="1800" dirty="0" smtClean="0"/>
              <a:t>Many-core architecture</a:t>
            </a:r>
            <a:endParaRPr lang="en-US" sz="1800" dirty="0" smtClean="0"/>
          </a:p>
          <a:p>
            <a:pPr lvl="1"/>
            <a:r>
              <a:rPr lang="en-US" sz="1800" dirty="0" err="1" smtClean="0"/>
              <a:t>Prog</a:t>
            </a:r>
            <a:r>
              <a:rPr lang="en-US" sz="1800" dirty="0" smtClean="0"/>
              <a:t>. Models: CUDA, </a:t>
            </a:r>
            <a:r>
              <a:rPr lang="en-US" sz="1800" dirty="0" err="1" smtClean="0"/>
              <a:t>OpenCL</a:t>
            </a:r>
            <a:r>
              <a:rPr lang="en-US" sz="1800" dirty="0" smtClean="0"/>
              <a:t>, </a:t>
            </a:r>
            <a:r>
              <a:rPr lang="en-US" sz="1800" dirty="0" err="1" smtClean="0"/>
              <a:t>OpenACC</a:t>
            </a:r>
            <a:endParaRPr lang="en-US" sz="1800" dirty="0" smtClean="0"/>
          </a:p>
          <a:p>
            <a:pPr lvl="1"/>
            <a:r>
              <a:rPr lang="en-US" altLang="zh-CN" sz="1800" dirty="0" smtClean="0"/>
              <a:t>Explicitly managed global memory and separate address spaces</a:t>
            </a:r>
          </a:p>
          <a:p>
            <a:r>
              <a:rPr lang="en-US" altLang="zh-CN" sz="2000" dirty="0" smtClean="0"/>
              <a:t>CPU clusters</a:t>
            </a:r>
          </a:p>
          <a:p>
            <a:pPr lvl="1"/>
            <a:r>
              <a:rPr lang="en-US" sz="1800" dirty="0" smtClean="0"/>
              <a:t>Most popular parallel </a:t>
            </a:r>
            <a:r>
              <a:rPr lang="en-US" sz="1800" dirty="0" err="1" smtClean="0"/>
              <a:t>p</a:t>
            </a:r>
            <a:r>
              <a:rPr lang="en-US" altLang="zh-CN" sz="1800" dirty="0" err="1" smtClean="0"/>
              <a:t>rog</a:t>
            </a:r>
            <a:r>
              <a:rPr lang="en-US" altLang="zh-CN" sz="1800" dirty="0" smtClean="0"/>
              <a:t>. model: Message Passing Interface (MPI)</a:t>
            </a:r>
          </a:p>
          <a:p>
            <a:pPr lvl="1"/>
            <a:r>
              <a:rPr lang="en-US" altLang="zh-CN" sz="1800" dirty="0" smtClean="0"/>
              <a:t>Host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memory only</a:t>
            </a:r>
          </a:p>
          <a:p>
            <a:r>
              <a:rPr lang="en-US" sz="2000" dirty="0" smtClean="0"/>
              <a:t>Disjoint Memory Spaces!</a:t>
            </a:r>
          </a:p>
        </p:txBody>
      </p:sp>
      <p:pic>
        <p:nvPicPr>
          <p:cNvPr id="43" name="Picture 42" descr="system_model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66403" y="2546003"/>
            <a:ext cx="4096597" cy="217839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254192" y="2088803"/>
            <a:ext cx="294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Keeneland Node Architecture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70675"/>
            <a:ext cx="2895600" cy="182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Ashwin M. Aji (aaji@cs.vt.edu)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0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8250" y="1094151"/>
            <a:ext cx="9144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CPU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98250" y="4751751"/>
            <a:ext cx="9144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CPU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26111" y="2904818"/>
            <a:ext cx="9144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CPU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8511" y="2904818"/>
            <a:ext cx="914400" cy="9144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CPU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9" name="Quad Arrow 8"/>
          <p:cNvSpPr/>
          <p:nvPr/>
        </p:nvSpPr>
        <p:spPr>
          <a:xfrm>
            <a:off x="3283850" y="1990418"/>
            <a:ext cx="2743201" cy="2743201"/>
          </a:xfrm>
          <a:prstGeom prst="quadArrow">
            <a:avLst>
              <a:gd name="adj1" fmla="val 3648"/>
              <a:gd name="adj2" fmla="val 8155"/>
              <a:gd name="adj3" fmla="val 10205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73511" y="3129450"/>
            <a:ext cx="762000" cy="501403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MPI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48449"/>
            <a:ext cx="762000" cy="8001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51301"/>
            <a:ext cx="762000" cy="8001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>
            <a:off x="4967624" y="2031720"/>
            <a:ext cx="1052176" cy="11686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4" idx="3"/>
          </p:cNvCxnSpPr>
          <p:nvPr/>
        </p:nvCxnSpPr>
        <p:spPr bwMode="auto">
          <a:xfrm>
            <a:off x="5112650" y="1551351"/>
            <a:ext cx="1121126" cy="12937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  <a:effectLst/>
        </p:spPr>
      </p:cxn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HPC Systems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828800" y="3150513"/>
            <a:ext cx="5638800" cy="430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58738" lvl="1"/>
            <a:r>
              <a:rPr lang="en-US" sz="2200" i="1" dirty="0" smtClean="0"/>
              <a:t>Mantra: Overlap </a:t>
            </a:r>
            <a:r>
              <a:rPr lang="en-US" sz="2200" i="1" dirty="0"/>
              <a:t>communication with </a:t>
            </a:r>
            <a:r>
              <a:rPr lang="en-US" sz="2200" i="1" dirty="0" smtClean="0"/>
              <a:t>computation</a:t>
            </a:r>
            <a:endParaRPr lang="en-US" sz="2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2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2368511" y="1094151"/>
            <a:ext cx="4572000" cy="4572000"/>
            <a:chOff x="3568596" y="1212165"/>
            <a:chExt cx="5486399" cy="4114799"/>
          </a:xfrm>
        </p:grpSpPr>
        <p:sp>
          <p:nvSpPr>
            <p:cNvPr id="4" name="Rectangle 3"/>
            <p:cNvSpPr/>
            <p:nvPr/>
          </p:nvSpPr>
          <p:spPr>
            <a:xfrm>
              <a:off x="5764282" y="1212165"/>
              <a:ext cx="1097280" cy="8229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CPU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764282" y="4504004"/>
              <a:ext cx="1097280" cy="8229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CPU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957715" y="2841765"/>
              <a:ext cx="1097280" cy="8229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CPU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68596" y="2841765"/>
              <a:ext cx="1097280" cy="8229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</a:rPr>
                <a:t>CPU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9" name="Quad Arrow 8"/>
            <p:cNvSpPr/>
            <p:nvPr/>
          </p:nvSpPr>
          <p:spPr>
            <a:xfrm>
              <a:off x="4667003" y="2018805"/>
              <a:ext cx="3291840" cy="2468880"/>
            </a:xfrm>
            <a:prstGeom prst="quadArrow">
              <a:avLst>
                <a:gd name="adj1" fmla="val 3648"/>
                <a:gd name="adj2" fmla="val 8155"/>
                <a:gd name="adj3" fmla="val 1020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273511" y="3129450"/>
            <a:ext cx="762000" cy="501403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MPI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20000" y="3075351"/>
            <a:ext cx="9144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GPU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7086" y="3075351"/>
            <a:ext cx="9144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GPU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>
            <a:off x="1633838" y="3183013"/>
            <a:ext cx="734673" cy="365760"/>
          </a:xfrm>
          <a:prstGeom prst="leftRightArrow">
            <a:avLst>
              <a:gd name="adj1" fmla="val 20973"/>
              <a:gd name="adj2" fmla="val 5290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Left-Right Arrow 16"/>
          <p:cNvSpPr/>
          <p:nvPr/>
        </p:nvSpPr>
        <p:spPr>
          <a:xfrm>
            <a:off x="5111711" y="1368471"/>
            <a:ext cx="914400" cy="365760"/>
          </a:xfrm>
          <a:prstGeom prst="leftRightArrow">
            <a:avLst>
              <a:gd name="adj1" fmla="val 20973"/>
              <a:gd name="adj2" fmla="val 5290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Right Arrow 18"/>
          <p:cNvSpPr/>
          <p:nvPr/>
        </p:nvSpPr>
        <p:spPr>
          <a:xfrm>
            <a:off x="6910031" y="3183013"/>
            <a:ext cx="734673" cy="365760"/>
          </a:xfrm>
          <a:prstGeom prst="leftRightArrow">
            <a:avLst>
              <a:gd name="adj1" fmla="val 20973"/>
              <a:gd name="adj2" fmla="val 5290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27760" y="3869348"/>
            <a:ext cx="1691640" cy="5014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PCIe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29050" y="3869348"/>
            <a:ext cx="1693870" cy="5014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PCIe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Left-Right Arrow 23"/>
          <p:cNvSpPr/>
          <p:nvPr/>
        </p:nvSpPr>
        <p:spPr>
          <a:xfrm>
            <a:off x="3283850" y="5026071"/>
            <a:ext cx="914400" cy="365760"/>
          </a:xfrm>
          <a:prstGeom prst="leftRightArrow">
            <a:avLst>
              <a:gd name="adj1" fmla="val 20973"/>
              <a:gd name="adj2" fmla="val 5290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027051" y="1246551"/>
            <a:ext cx="9144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GPU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368511" y="4904151"/>
            <a:ext cx="9144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GPU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11" y="2948449"/>
            <a:ext cx="762000" cy="80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traight Arrow Connector 13"/>
          <p:cNvCxnSpPr/>
          <p:nvPr/>
        </p:nvCxnSpPr>
        <p:spPr bwMode="auto">
          <a:xfrm>
            <a:off x="6979551" y="3124200"/>
            <a:ext cx="67854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979551" y="3657600"/>
            <a:ext cx="67854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  <a:effectLst/>
        </p:spPr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51301"/>
            <a:ext cx="762000" cy="8001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050" y="1151301"/>
            <a:ext cx="762000" cy="8001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77" y="2948449"/>
            <a:ext cx="762000" cy="80010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 bwMode="auto">
          <a:xfrm>
            <a:off x="4967624" y="2031720"/>
            <a:ext cx="1052176" cy="11686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5112650" y="1551351"/>
            <a:ext cx="1121126" cy="12937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  <a:effectLst/>
        </p:spPr>
      </p:cxn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HPC Systems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38200" y="2778204"/>
            <a:ext cx="7589520" cy="21236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58738" lvl="1"/>
            <a:r>
              <a:rPr lang="en-US" sz="2200" i="1" u="sng" dirty="0" smtClean="0"/>
              <a:t>Mantra(s)</a:t>
            </a:r>
          </a:p>
          <a:p>
            <a:pPr marL="515938" lvl="1" indent="-457200">
              <a:buFont typeface="Arial" pitchFamily="34" charset="0"/>
              <a:buChar char="•"/>
            </a:pPr>
            <a:r>
              <a:rPr lang="en-US" sz="2200" i="1" dirty="0" smtClean="0"/>
              <a:t>Overlap CPU-CPU communication with CPU computation</a:t>
            </a:r>
          </a:p>
          <a:p>
            <a:pPr marL="515938" lvl="1" indent="-457200">
              <a:buFont typeface="Arial" pitchFamily="34" charset="0"/>
              <a:buChar char="•"/>
            </a:pPr>
            <a:r>
              <a:rPr lang="en-US" sz="2200" i="1" dirty="0" smtClean="0"/>
              <a:t>Overlap CPU computation with GPU computation</a:t>
            </a:r>
            <a:endParaRPr lang="en-US" sz="2200" i="1" dirty="0"/>
          </a:p>
          <a:p>
            <a:pPr marL="515938" lvl="1" indent="-457200">
              <a:buFont typeface="Arial" pitchFamily="34" charset="0"/>
              <a:buChar char="•"/>
            </a:pPr>
            <a:r>
              <a:rPr lang="en-US" sz="2200" i="1" dirty="0" smtClean="0"/>
              <a:t>Overlap CPU-CPU communication with CPU-GPU communication </a:t>
            </a:r>
          </a:p>
          <a:p>
            <a:pPr marL="58738" lvl="1"/>
            <a:endParaRPr lang="en-US" sz="2200" i="1" dirty="0" smtClean="0"/>
          </a:p>
          <a:p>
            <a:pPr marL="58738" lvl="1"/>
            <a:r>
              <a:rPr lang="en-US" sz="2200" i="1" dirty="0" smtClean="0"/>
              <a:t>Overlap </a:t>
            </a:r>
            <a:r>
              <a:rPr lang="en-US" sz="2200" i="1" dirty="0" err="1" smtClean="0"/>
              <a:t>xPU-xPU</a:t>
            </a:r>
            <a:r>
              <a:rPr lang="en-US" sz="2200" i="1" dirty="0" smtClean="0"/>
              <a:t> communication with </a:t>
            </a:r>
            <a:r>
              <a:rPr lang="en-US" sz="2200" i="1" dirty="0" err="1" smtClean="0"/>
              <a:t>xPU</a:t>
            </a:r>
            <a:r>
              <a:rPr lang="en-US" sz="2200" i="1" dirty="0" smtClean="0"/>
              <a:t> computations</a:t>
            </a:r>
            <a:endParaRPr lang="en-US" sz="2200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5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GPU-integrated MPI?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35502" y="1463028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GPU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</a:rPr>
              <a:t>device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441809" y="1463026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GPU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alibri" pitchFamily="34" charset="0"/>
              </a:rPr>
              <a:t>device memory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11193" y="2883866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CPU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main memory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05975" y="2883866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alibri" pitchFamily="34" charset="0"/>
              </a:rPr>
              <a:t>CPU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alibri" pitchFamily="34" charset="0"/>
              </a:rPr>
              <a:t>main memory</a:t>
            </a:r>
          </a:p>
        </p:txBody>
      </p:sp>
      <p:cxnSp>
        <p:nvCxnSpPr>
          <p:cNvPr id="9" name="Straight Connector 8"/>
          <p:cNvCxnSpPr>
            <a:stCxn id="4" idx="2"/>
            <a:endCxn id="6" idx="1"/>
          </p:cNvCxnSpPr>
          <p:nvPr/>
        </p:nvCxnSpPr>
        <p:spPr bwMode="auto">
          <a:xfrm>
            <a:off x="1392702" y="2377428"/>
            <a:ext cx="1418491" cy="96363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ffectLst/>
        </p:spPr>
      </p:cxnSp>
      <p:cxnSp>
        <p:nvCxnSpPr>
          <p:cNvPr id="10" name="Straight Connector 9"/>
          <p:cNvCxnSpPr>
            <a:stCxn id="5" idx="2"/>
            <a:endCxn id="7" idx="3"/>
          </p:cNvCxnSpPr>
          <p:nvPr/>
        </p:nvCxnSpPr>
        <p:spPr bwMode="auto">
          <a:xfrm rot="5400000">
            <a:off x="6727872" y="2169929"/>
            <a:ext cx="963640" cy="137863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ffectLst/>
        </p:spPr>
      </p:cxnSp>
      <p:cxnSp>
        <p:nvCxnSpPr>
          <p:cNvPr id="13" name="Straight Connector 12"/>
          <p:cNvCxnSpPr>
            <a:stCxn id="7" idx="1"/>
            <a:endCxn id="6" idx="3"/>
          </p:cNvCxnSpPr>
          <p:nvPr/>
        </p:nvCxnSpPr>
        <p:spPr bwMode="auto">
          <a:xfrm flipH="1">
            <a:off x="3725593" y="3341066"/>
            <a:ext cx="1880382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 rot="2063737">
            <a:off x="1927164" y="252863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PCIe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9599410">
            <a:off x="6761696" y="252594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PCIe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41487" y="2971735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 bwMode="auto">
          <a:xfrm>
            <a:off x="288388" y="1160598"/>
            <a:ext cx="4171071" cy="318280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4905387" y="1160943"/>
            <a:ext cx="4171071" cy="31821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88105" y="446469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MPI Rank = 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105104" y="446469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MPI Rank = 1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-76200" y="4994028"/>
            <a:ext cx="47886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</a:rPr>
              <a:t>if(rank == 0)</a:t>
            </a:r>
          </a:p>
          <a:p>
            <a:r>
              <a:rPr lang="en-US" sz="1600" b="1" dirty="0" smtClean="0">
                <a:latin typeface="Lucida Console" pitchFamily="49" charset="0"/>
              </a:rPr>
              <a:t>{</a:t>
            </a:r>
          </a:p>
          <a:p>
            <a:r>
              <a:rPr lang="en-US" sz="1600" b="1" dirty="0" smtClean="0">
                <a:latin typeface="Lucida Console" pitchFamily="49" charset="0"/>
              </a:rPr>
              <a:t>  </a:t>
            </a:r>
            <a:r>
              <a:rPr lang="en-US" sz="1600" b="1" dirty="0" err="1" smtClean="0">
                <a:latin typeface="Lucida Console" pitchFamily="49" charset="0"/>
              </a:rPr>
              <a:t>GPUMemcpy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err="1" smtClean="0">
                <a:latin typeface="Lucida Console" pitchFamily="49" charset="0"/>
              </a:rPr>
              <a:t>host_buf</a:t>
            </a:r>
            <a:r>
              <a:rPr lang="en-US" sz="1600" b="1" dirty="0" smtClean="0">
                <a:latin typeface="Lucida Console" pitchFamily="49" charset="0"/>
              </a:rPr>
              <a:t>, </a:t>
            </a:r>
            <a:r>
              <a:rPr lang="en-US" sz="1600" b="1" dirty="0" err="1" smtClean="0">
                <a:latin typeface="Lucida Console" pitchFamily="49" charset="0"/>
              </a:rPr>
              <a:t>dev_buf</a:t>
            </a:r>
            <a:r>
              <a:rPr lang="en-US" sz="1600" b="1" dirty="0" smtClean="0">
                <a:latin typeface="Lucida Console" pitchFamily="49" charset="0"/>
              </a:rPr>
              <a:t>, D2H)</a:t>
            </a:r>
          </a:p>
          <a:p>
            <a:r>
              <a:rPr lang="en-US" sz="1600" b="1" dirty="0" smtClean="0">
                <a:latin typeface="Lucida Console" pitchFamily="49" charset="0"/>
              </a:rPr>
              <a:t>  </a:t>
            </a:r>
            <a:r>
              <a:rPr lang="en-US" sz="1600" b="1" dirty="0" err="1" smtClean="0">
                <a:latin typeface="Lucida Console" pitchFamily="49" charset="0"/>
              </a:rPr>
              <a:t>MPI_Send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err="1" smtClean="0">
                <a:latin typeface="Lucida Console" pitchFamily="49" charset="0"/>
              </a:rPr>
              <a:t>host_buf</a:t>
            </a:r>
            <a:r>
              <a:rPr lang="en-US" sz="1600" b="1" dirty="0" smtClean="0">
                <a:latin typeface="Lucida Console" pitchFamily="49" charset="0"/>
              </a:rPr>
              <a:t>, .. ..)</a:t>
            </a:r>
          </a:p>
          <a:p>
            <a:r>
              <a:rPr lang="en-US" sz="1600" b="1" dirty="0" smtClean="0">
                <a:latin typeface="Lucida Console" pitchFamily="49" charset="0"/>
              </a:rPr>
              <a:t>}</a:t>
            </a:r>
            <a:endParaRPr lang="en-US" sz="1600" b="1" dirty="0">
              <a:latin typeface="Lucida Console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44565" y="4991680"/>
            <a:ext cx="4828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</a:rPr>
              <a:t>if(rank == 1)</a:t>
            </a:r>
          </a:p>
          <a:p>
            <a:r>
              <a:rPr lang="en-US" sz="1600" b="1" dirty="0" smtClean="0">
                <a:latin typeface="Lucida Console" pitchFamily="49" charset="0"/>
              </a:rPr>
              <a:t>{</a:t>
            </a:r>
          </a:p>
          <a:p>
            <a:r>
              <a:rPr lang="en-US" sz="1600" b="1" dirty="0" smtClean="0">
                <a:latin typeface="Lucida Console" pitchFamily="49" charset="0"/>
              </a:rPr>
              <a:t>  </a:t>
            </a:r>
            <a:r>
              <a:rPr lang="en-US" sz="1600" b="1" dirty="0" err="1" smtClean="0">
                <a:latin typeface="Lucida Console" pitchFamily="49" charset="0"/>
              </a:rPr>
              <a:t>MPI_Recv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err="1" smtClean="0">
                <a:latin typeface="Lucida Console" pitchFamily="49" charset="0"/>
              </a:rPr>
              <a:t>host_buf</a:t>
            </a:r>
            <a:r>
              <a:rPr lang="en-US" sz="1600" b="1" dirty="0" smtClean="0">
                <a:latin typeface="Lucida Console" pitchFamily="49" charset="0"/>
              </a:rPr>
              <a:t>, .. ..)</a:t>
            </a:r>
          </a:p>
          <a:p>
            <a:r>
              <a:rPr lang="en-US" sz="1600" b="1" dirty="0" smtClean="0">
                <a:latin typeface="Lucida Console" pitchFamily="49" charset="0"/>
              </a:rPr>
              <a:t>  </a:t>
            </a:r>
            <a:r>
              <a:rPr lang="en-US" sz="1600" b="1" dirty="0" err="1" smtClean="0">
                <a:latin typeface="Lucida Console" pitchFamily="49" charset="0"/>
              </a:rPr>
              <a:t>GPUMemcpy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err="1" smtClean="0">
                <a:latin typeface="Lucida Console" pitchFamily="49" charset="0"/>
              </a:rPr>
              <a:t>dev_buf</a:t>
            </a:r>
            <a:r>
              <a:rPr lang="en-US" sz="1600" b="1" dirty="0" smtClean="0">
                <a:latin typeface="Lucida Console" pitchFamily="49" charset="0"/>
              </a:rPr>
              <a:t>, </a:t>
            </a:r>
            <a:r>
              <a:rPr lang="en-US" sz="1600" b="1" dirty="0" err="1" smtClean="0">
                <a:latin typeface="Lucida Console" pitchFamily="49" charset="0"/>
              </a:rPr>
              <a:t>host_buf</a:t>
            </a:r>
            <a:r>
              <a:rPr lang="en-US" sz="1600" b="1" dirty="0" smtClean="0">
                <a:latin typeface="Lucida Console" pitchFamily="49" charset="0"/>
              </a:rPr>
              <a:t>, H2D)</a:t>
            </a:r>
          </a:p>
          <a:p>
            <a:r>
              <a:rPr lang="en-US" sz="1600" b="1" dirty="0" smtClean="0">
                <a:latin typeface="Lucida Console" pitchFamily="49" charset="0"/>
              </a:rPr>
              <a:t>}</a:t>
            </a:r>
            <a:endParaRPr lang="en-US" sz="1600" b="1" dirty="0">
              <a:latin typeface="Lucida Console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990600" y="1828800"/>
            <a:ext cx="822960" cy="24382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6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0.20607 0.2044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5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08 0.2044 L 0.50608 0.2044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07 0.2044 L 0.70607 -0.00671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33" grpId="0"/>
      <p:bldP spid="34" grpId="0"/>
      <p:bldP spid="35" grpId="0"/>
      <p:bldP spid="36" grpId="0" animBg="1"/>
      <p:bldP spid="37" grpId="0" animBg="1"/>
      <p:bldP spid="38" grpId="0"/>
      <p:bldP spid="39" grpId="0"/>
      <p:bldP spid="3" grpId="0" animBg="1"/>
      <p:bldP spid="3" grpId="1" animBg="1"/>
      <p:bldP spid="3" grpId="2" animBg="1"/>
      <p:bldP spid="3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GPU-integrated MPI?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35502" y="1463028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GPU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</a:rPr>
              <a:t>device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441809" y="1463026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GPU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alibri" pitchFamily="34" charset="0"/>
              </a:rPr>
              <a:t>device memory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11193" y="2883866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CPU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main memory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05975" y="2883866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alibri" pitchFamily="34" charset="0"/>
              </a:rPr>
              <a:t>CPU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alibri" pitchFamily="34" charset="0"/>
              </a:rPr>
              <a:t>main memory</a:t>
            </a:r>
          </a:p>
        </p:txBody>
      </p:sp>
      <p:cxnSp>
        <p:nvCxnSpPr>
          <p:cNvPr id="9" name="Straight Connector 8"/>
          <p:cNvCxnSpPr>
            <a:stCxn id="4" idx="2"/>
            <a:endCxn id="6" idx="1"/>
          </p:cNvCxnSpPr>
          <p:nvPr/>
        </p:nvCxnSpPr>
        <p:spPr bwMode="auto">
          <a:xfrm>
            <a:off x="1392702" y="2377428"/>
            <a:ext cx="1418491" cy="96363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ffectLst/>
        </p:spPr>
      </p:cxnSp>
      <p:cxnSp>
        <p:nvCxnSpPr>
          <p:cNvPr id="10" name="Straight Connector 9"/>
          <p:cNvCxnSpPr>
            <a:stCxn id="5" idx="2"/>
            <a:endCxn id="7" idx="3"/>
          </p:cNvCxnSpPr>
          <p:nvPr/>
        </p:nvCxnSpPr>
        <p:spPr bwMode="auto">
          <a:xfrm rot="5400000">
            <a:off x="6727872" y="2169929"/>
            <a:ext cx="963640" cy="137863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ffectLst/>
        </p:spPr>
      </p:cxnSp>
      <p:cxnSp>
        <p:nvCxnSpPr>
          <p:cNvPr id="13" name="Straight Connector 12"/>
          <p:cNvCxnSpPr>
            <a:stCxn id="7" idx="1"/>
            <a:endCxn id="6" idx="3"/>
          </p:cNvCxnSpPr>
          <p:nvPr/>
        </p:nvCxnSpPr>
        <p:spPr bwMode="auto">
          <a:xfrm flipH="1">
            <a:off x="3725593" y="3341066"/>
            <a:ext cx="1880382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 rot="2063737">
            <a:off x="1927164" y="252863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PCIe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9599410">
            <a:off x="6761696" y="252594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PCIe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41487" y="2971735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 bwMode="auto">
          <a:xfrm>
            <a:off x="288388" y="1160598"/>
            <a:ext cx="4171071" cy="318280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4905387" y="1160943"/>
            <a:ext cx="4171071" cy="31821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88105" y="446469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MPI Rank = 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105104" y="446469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MPI Rank = 1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90600" y="1828800"/>
            <a:ext cx="260773" cy="24382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252285" y="1828800"/>
            <a:ext cx="260773" cy="24382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491827" y="1828800"/>
            <a:ext cx="260773" cy="24382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8286" y="1066800"/>
            <a:ext cx="4586114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BF00"/>
                </a:solidFill>
                <a:latin typeface="Lucida Console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 processed[chunks] = {</a:t>
            </a:r>
            <a:r>
              <a:rPr lang="en-US" sz="1200" dirty="0">
                <a:solidFill>
                  <a:srgbClr val="BF0000"/>
                </a:solidFill>
                <a:latin typeface="Lucida Console"/>
              </a:rPr>
              <a:t>0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};</a:t>
            </a:r>
          </a:p>
          <a:p>
            <a:r>
              <a:rPr lang="en-US" sz="1200" dirty="0">
                <a:solidFill>
                  <a:srgbClr val="BFBF00"/>
                </a:solidFill>
                <a:latin typeface="Lucida Console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(j=</a:t>
            </a:r>
            <a:r>
              <a:rPr lang="en-US" sz="1200" dirty="0">
                <a:solidFill>
                  <a:srgbClr val="BF0000"/>
                </a:solidFill>
                <a:latin typeface="Lucida Console"/>
              </a:rPr>
              <a:t>0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;j&lt;</a:t>
            </a:r>
            <a:r>
              <a:rPr lang="en-US" sz="1200" dirty="0" err="1">
                <a:solidFill>
                  <a:prstClr val="black"/>
                </a:solidFill>
                <a:latin typeface="Lucida Console"/>
              </a:rPr>
              <a:t>chunks;j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++) </a:t>
            </a:r>
            <a:r>
              <a:rPr lang="en-US" sz="1200" dirty="0" smtClean="0">
                <a:solidFill>
                  <a:prstClr val="black"/>
                </a:solidFill>
                <a:latin typeface="Lucida Console"/>
              </a:rPr>
              <a:t>{ </a:t>
            </a:r>
            <a:r>
              <a:rPr lang="en-US" sz="1200" dirty="0" smtClean="0">
                <a:solidFill>
                  <a:srgbClr val="0000BF"/>
                </a:solidFill>
                <a:latin typeface="Lucida Console"/>
              </a:rPr>
              <a:t>/* Pipeline */</a:t>
            </a:r>
            <a:endParaRPr lang="en-US" sz="1200" dirty="0">
              <a:solidFill>
                <a:prstClr val="black"/>
              </a:solidFill>
              <a:latin typeface="Lucida Console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200" dirty="0" err="1">
                <a:solidFill>
                  <a:srgbClr val="BFBF00"/>
                </a:solidFill>
                <a:latin typeface="Lucida Console"/>
              </a:rPr>
              <a:t>cudaMemcpyAsync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Lucida Console"/>
              </a:rPr>
              <a:t>host_buf+offset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Lucida Console"/>
              </a:rPr>
              <a:t>gpu_buf+offset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,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/>
              </a:rPr>
              <a:t>            D2H, streams[j], ...);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r>
              <a:rPr lang="en-US" sz="1200" dirty="0" err="1">
                <a:solidFill>
                  <a:prstClr val="black"/>
                </a:solidFill>
                <a:latin typeface="Lucida Console"/>
              </a:rPr>
              <a:t>numProcessed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sz="1200" dirty="0">
                <a:solidFill>
                  <a:srgbClr val="BF0000"/>
                </a:solidFill>
                <a:latin typeface="Lucida Console"/>
              </a:rPr>
              <a:t>0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; j = </a:t>
            </a:r>
            <a:r>
              <a:rPr lang="en-US" sz="1200" dirty="0">
                <a:solidFill>
                  <a:srgbClr val="BF0000"/>
                </a:solidFill>
                <a:latin typeface="Lucida Console"/>
              </a:rPr>
              <a:t>0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; flag = </a:t>
            </a:r>
            <a:r>
              <a:rPr lang="en-US" sz="12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sz="1200" dirty="0">
                <a:solidFill>
                  <a:srgbClr val="BFBF00"/>
                </a:solidFill>
                <a:latin typeface="Lucida Console"/>
              </a:rPr>
              <a:t>while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 (</a:t>
            </a:r>
            <a:r>
              <a:rPr lang="en-US" sz="1200" dirty="0" err="1">
                <a:solidFill>
                  <a:prstClr val="black"/>
                </a:solidFill>
                <a:latin typeface="Lucida Console"/>
              </a:rPr>
              <a:t>numProcessed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 &lt; chunks)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200" dirty="0">
                <a:solidFill>
                  <a:srgbClr val="BFBF00"/>
                </a:solidFill>
                <a:latin typeface="Lucida Console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200" dirty="0" err="1">
                <a:solidFill>
                  <a:srgbClr val="BFBF00"/>
                </a:solidFill>
                <a:latin typeface="Lucida Console"/>
              </a:rPr>
              <a:t>cudaStreamQuery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(streams[j] == </a:t>
            </a:r>
            <a:r>
              <a:rPr lang="en-US" sz="1200" dirty="0" err="1">
                <a:solidFill>
                  <a:prstClr val="black"/>
                </a:solidFill>
                <a:latin typeface="Lucida Console"/>
              </a:rPr>
              <a:t>cudaSuccess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)) </a:t>
            </a:r>
            <a:r>
              <a:rPr lang="en-US" sz="12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sz="1200" dirty="0" smtClean="0">
                <a:solidFill>
                  <a:srgbClr val="0000BF"/>
                </a:solidFill>
                <a:latin typeface="Lucida Console"/>
              </a:rPr>
              <a:t>        /* </a:t>
            </a:r>
            <a:r>
              <a:rPr lang="en-US" sz="1200" dirty="0">
                <a:solidFill>
                  <a:srgbClr val="0000BF"/>
                </a:solidFill>
                <a:latin typeface="Lucida Console"/>
              </a:rPr>
              <a:t>start MPI */</a:t>
            </a:r>
            <a:endParaRPr lang="en-US" sz="1200" dirty="0">
              <a:solidFill>
                <a:prstClr val="black"/>
              </a:solidFill>
              <a:latin typeface="Lucida Console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Lucida Console"/>
              </a:rPr>
              <a:t>MPI_Isend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Lucida Console"/>
              </a:rPr>
              <a:t>host_buf+offset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,...); </a:t>
            </a:r>
            <a:endParaRPr lang="en-US" sz="1200" dirty="0">
              <a:solidFill>
                <a:srgbClr val="0000BF"/>
              </a:solidFill>
              <a:latin typeface="Lucida Console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Lucida Console"/>
              </a:rPr>
              <a:t>numProcessed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++; processed[j] = </a:t>
            </a:r>
            <a:r>
              <a:rPr lang="en-US" sz="12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Lucida Console"/>
              </a:rPr>
              <a:t>MPI_Testany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(...); </a:t>
            </a:r>
            <a:r>
              <a:rPr lang="en-US" sz="1200" dirty="0">
                <a:solidFill>
                  <a:srgbClr val="0000BF"/>
                </a:solidFill>
                <a:latin typeface="Lucida Console"/>
              </a:rPr>
              <a:t>/* check progress */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sz="1200" dirty="0">
                <a:solidFill>
                  <a:srgbClr val="BFBF00"/>
                </a:solidFill>
                <a:latin typeface="Lucida Console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Lucida Console"/>
              </a:rPr>
              <a:t>numProcessed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 &lt; chunks) </a:t>
            </a:r>
            <a:r>
              <a:rPr lang="en-US" sz="1200" dirty="0">
                <a:solidFill>
                  <a:srgbClr val="0000BF"/>
                </a:solidFill>
                <a:latin typeface="Lucida Console"/>
              </a:rPr>
              <a:t>/* </a:t>
            </a:r>
            <a:r>
              <a:rPr lang="en-US" sz="1200" dirty="0" smtClean="0">
                <a:solidFill>
                  <a:srgbClr val="0000BF"/>
                </a:solidFill>
                <a:latin typeface="Lucida Console"/>
              </a:rPr>
              <a:t>next </a:t>
            </a:r>
            <a:r>
              <a:rPr lang="en-US" sz="1200" dirty="0">
                <a:solidFill>
                  <a:srgbClr val="0000BF"/>
                </a:solidFill>
                <a:latin typeface="Lucida Console"/>
              </a:rPr>
              <a:t>chunk */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/>
              </a:rPr>
              <a:t>        </a:t>
            </a:r>
            <a:r>
              <a:rPr lang="en-US" sz="1200" dirty="0">
                <a:solidFill>
                  <a:srgbClr val="BFBF00"/>
                </a:solidFill>
                <a:latin typeface="Lucida Console"/>
              </a:rPr>
              <a:t>while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(flag)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/>
              </a:rPr>
              <a:t>            j=(j+</a:t>
            </a:r>
            <a:r>
              <a:rPr lang="en-US" sz="1200" dirty="0">
                <a:solidFill>
                  <a:srgbClr val="BF0000"/>
                </a:solidFill>
                <a:latin typeface="Lucida Console"/>
              </a:rPr>
              <a:t>1</a:t>
            </a:r>
            <a:r>
              <a:rPr lang="en-US" sz="1200" dirty="0">
                <a:solidFill>
                  <a:prstClr val="black"/>
                </a:solidFill>
                <a:latin typeface="Lucida Console"/>
              </a:rPr>
              <a:t>)%chunks; flag=processed[j];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/>
              </a:rPr>
              <a:t>        }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r>
              <a:rPr lang="en-US" sz="1200" dirty="0" err="1">
                <a:solidFill>
                  <a:prstClr val="black"/>
                </a:solidFill>
                <a:latin typeface="Lucida Console"/>
              </a:rPr>
              <a:t>MPI_Waitall</a:t>
            </a:r>
            <a:r>
              <a:rPr lang="en-US" sz="1200" dirty="0" smtClean="0">
                <a:solidFill>
                  <a:prstClr val="black"/>
                </a:solidFill>
                <a:latin typeface="Lucida Console"/>
              </a:rPr>
              <a:t>();</a:t>
            </a:r>
            <a:endParaRPr lang="en-US" sz="120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47800" y="2590800"/>
            <a:ext cx="6019800" cy="16927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401638" lvl="1" indent="-342900">
              <a:buFont typeface="Arial" pitchFamily="34" charset="0"/>
              <a:buChar char="•"/>
            </a:pPr>
            <a:r>
              <a:rPr lang="en-US" sz="2200" dirty="0"/>
              <a:t>Performance vs. </a:t>
            </a:r>
            <a:r>
              <a:rPr lang="en-US" sz="2200" dirty="0" smtClean="0"/>
              <a:t>Programmability </a:t>
            </a:r>
            <a:r>
              <a:rPr lang="en-US" sz="2200" dirty="0" smtClean="0"/>
              <a:t>tradeoff</a:t>
            </a:r>
            <a:endParaRPr lang="en-US" sz="2200" dirty="0"/>
          </a:p>
          <a:p>
            <a:pPr marL="401638" lvl="1" indent="-342900">
              <a:buFont typeface="Arial" pitchFamily="34" charset="0"/>
              <a:buChar char="•"/>
            </a:pPr>
            <a:r>
              <a:rPr lang="en-US" sz="2200" dirty="0" smtClean="0"/>
              <a:t>Multiple optimizations for different...</a:t>
            </a:r>
          </a:p>
          <a:p>
            <a:pPr marL="858838" lvl="2" indent="-342900">
              <a:buFont typeface="Wingdings" pitchFamily="2" charset="2"/>
              <a:buChar char="§"/>
            </a:pPr>
            <a:r>
              <a:rPr lang="en-US" sz="2000" dirty="0" smtClean="0"/>
              <a:t>…GPUs (AMD/Intel/NVIDIA)</a:t>
            </a:r>
          </a:p>
          <a:p>
            <a:pPr marL="858838" lvl="2" indent="-342900">
              <a:buFont typeface="Wingdings" pitchFamily="2" charset="2"/>
              <a:buChar char="§"/>
            </a:pPr>
            <a:r>
              <a:rPr lang="en-US" sz="2000" dirty="0" smtClean="0"/>
              <a:t>…programming models (CUDA/</a:t>
            </a:r>
            <a:r>
              <a:rPr lang="en-US" sz="2000" dirty="0" err="1" smtClean="0"/>
              <a:t>OpenCL</a:t>
            </a:r>
            <a:r>
              <a:rPr lang="en-US" sz="2000" dirty="0" smtClean="0"/>
              <a:t>)</a:t>
            </a:r>
          </a:p>
          <a:p>
            <a:pPr marL="858838" lvl="2" indent="-342900">
              <a:buFont typeface="Wingdings" pitchFamily="2" charset="2"/>
              <a:buChar char="§"/>
            </a:pPr>
            <a:r>
              <a:rPr lang="en-US" sz="2000" dirty="0" smtClean="0"/>
              <a:t>…library versions (CUDA v3/CUDA v4)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2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0.20607 0.204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5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07 0.2044 L 0.50607 0.204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0.20607 0.204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5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07 0.2044 L 0.70607 -0.0067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1055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07 0.2044 L 0.50607 0.204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0.20607 0.204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5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07 0.2044 L 0.70607 -0.0067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1055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07 0.2044 L 0.50607 0.204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07 0.2044 L 0.70607 -0.0067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GPU-integrated MPI?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35502" y="1463028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GPU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</a:rPr>
              <a:t>device memory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441809" y="1463026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GPU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alibri" pitchFamily="34" charset="0"/>
              </a:rPr>
              <a:t>device memory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11193" y="2883866"/>
            <a:ext cx="100584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CPU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main memory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05975" y="2883866"/>
            <a:ext cx="914400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alibri" pitchFamily="34" charset="0"/>
              </a:rPr>
              <a:t>CPU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alibri" pitchFamily="34" charset="0"/>
              </a:rPr>
              <a:t>main memory</a:t>
            </a:r>
          </a:p>
        </p:txBody>
      </p:sp>
      <p:cxnSp>
        <p:nvCxnSpPr>
          <p:cNvPr id="9" name="Straight Connector 8"/>
          <p:cNvCxnSpPr>
            <a:stCxn id="4" idx="2"/>
            <a:endCxn id="6" idx="1"/>
          </p:cNvCxnSpPr>
          <p:nvPr/>
        </p:nvCxnSpPr>
        <p:spPr bwMode="auto">
          <a:xfrm rot="16200000" flipH="1">
            <a:off x="1620128" y="2150001"/>
            <a:ext cx="963638" cy="141849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ffectLst/>
        </p:spPr>
      </p:cxnSp>
      <p:cxnSp>
        <p:nvCxnSpPr>
          <p:cNvPr id="10" name="Straight Connector 9"/>
          <p:cNvCxnSpPr>
            <a:stCxn id="5" idx="2"/>
            <a:endCxn id="7" idx="3"/>
          </p:cNvCxnSpPr>
          <p:nvPr/>
        </p:nvCxnSpPr>
        <p:spPr bwMode="auto">
          <a:xfrm rot="5400000">
            <a:off x="6727872" y="2169929"/>
            <a:ext cx="963640" cy="137863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lgDash"/>
            <a:round/>
            <a:headEnd type="arrow" w="med" len="med"/>
            <a:tailEnd type="arrow" w="med" len="med"/>
          </a:ln>
          <a:effectLst/>
        </p:spPr>
      </p:cxnSp>
      <p:cxnSp>
        <p:nvCxnSpPr>
          <p:cNvPr id="13" name="Straight Connector 12"/>
          <p:cNvCxnSpPr>
            <a:stCxn id="7" idx="1"/>
            <a:endCxn id="6" idx="3"/>
          </p:cNvCxnSpPr>
          <p:nvPr/>
        </p:nvCxnSpPr>
        <p:spPr bwMode="auto">
          <a:xfrm rot="10800000">
            <a:off x="3817033" y="3341066"/>
            <a:ext cx="1788942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 rot="2063737">
            <a:off x="1927164" y="252863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PCIe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9599410">
            <a:off x="6761696" y="252594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PCIe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41487" y="2971735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 bwMode="auto">
          <a:xfrm>
            <a:off x="288388" y="1160598"/>
            <a:ext cx="4171071" cy="318280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4905387" y="1160943"/>
            <a:ext cx="4171071" cy="31821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88105" y="446469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MPI Rank = 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105104" y="446469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MPI Rank = 1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-76200" y="4994028"/>
            <a:ext cx="47886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</a:rPr>
              <a:t>if(rank == 0)</a:t>
            </a:r>
          </a:p>
          <a:p>
            <a:r>
              <a:rPr lang="en-US" sz="1600" b="1" dirty="0" smtClean="0">
                <a:latin typeface="Lucida Console" pitchFamily="49" charset="0"/>
              </a:rPr>
              <a:t>{</a:t>
            </a:r>
          </a:p>
          <a:p>
            <a:r>
              <a:rPr lang="en-US" sz="1600" b="1" dirty="0" smtClean="0">
                <a:latin typeface="Lucida Console" pitchFamily="49" charset="0"/>
              </a:rPr>
              <a:t>  </a:t>
            </a:r>
            <a:r>
              <a:rPr lang="en-US" sz="1600" b="1" dirty="0" err="1" smtClean="0">
                <a:latin typeface="Lucida Console" pitchFamily="49" charset="0"/>
              </a:rPr>
              <a:t>MPI_Send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Lucida Console" pitchFamily="49" charset="0"/>
              </a:rPr>
              <a:t>any_buf</a:t>
            </a:r>
            <a:r>
              <a:rPr lang="en-US" sz="1600" b="1" dirty="0" smtClean="0">
                <a:latin typeface="Lucida Console" pitchFamily="49" charset="0"/>
              </a:rPr>
              <a:t>, .. ..)</a:t>
            </a:r>
          </a:p>
          <a:p>
            <a:r>
              <a:rPr lang="en-US" sz="1600" b="1" dirty="0" smtClean="0">
                <a:latin typeface="Lucida Console" pitchFamily="49" charset="0"/>
              </a:rPr>
              <a:t>}</a:t>
            </a:r>
            <a:endParaRPr lang="en-US" sz="1600" b="1" dirty="0">
              <a:latin typeface="Lucida Console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44565" y="4991680"/>
            <a:ext cx="4828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</a:rPr>
              <a:t>if(rank == 1)</a:t>
            </a:r>
          </a:p>
          <a:p>
            <a:r>
              <a:rPr lang="en-US" sz="1600" b="1" dirty="0" smtClean="0">
                <a:latin typeface="Lucida Console" pitchFamily="49" charset="0"/>
              </a:rPr>
              <a:t>{</a:t>
            </a:r>
          </a:p>
          <a:p>
            <a:r>
              <a:rPr lang="en-US" sz="1600" b="1" dirty="0" smtClean="0">
                <a:latin typeface="Lucida Console" pitchFamily="49" charset="0"/>
              </a:rPr>
              <a:t>  </a:t>
            </a:r>
            <a:r>
              <a:rPr lang="en-US" sz="1600" b="1" dirty="0" err="1" smtClean="0">
                <a:latin typeface="Lucida Console" pitchFamily="49" charset="0"/>
              </a:rPr>
              <a:t>MPI_Recv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Lucida Console" pitchFamily="49" charset="0"/>
              </a:rPr>
              <a:t>any_buf</a:t>
            </a:r>
            <a:r>
              <a:rPr lang="en-US" sz="1600" b="1" dirty="0" smtClean="0">
                <a:latin typeface="Lucida Console" pitchFamily="49" charset="0"/>
              </a:rPr>
              <a:t>, .. ..)</a:t>
            </a:r>
          </a:p>
          <a:p>
            <a:r>
              <a:rPr lang="en-US" sz="1600" b="1" dirty="0" smtClean="0">
                <a:latin typeface="Lucida Console" pitchFamily="49" charset="0"/>
              </a:rPr>
              <a:t>}</a:t>
            </a:r>
            <a:endParaRPr lang="en-US" sz="1600" b="1" dirty="0">
              <a:latin typeface="Lucida Console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14400" y="2558296"/>
            <a:ext cx="7217898" cy="28007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36538" lvl="1" indent="-177800">
              <a:buFont typeface="Arial" pitchFamily="34" charset="0"/>
              <a:buChar char="•"/>
            </a:pPr>
            <a:r>
              <a:rPr lang="en-US" sz="2200" i="1" dirty="0" smtClean="0"/>
              <a:t>Examples:</a:t>
            </a:r>
            <a:r>
              <a:rPr lang="en-US" sz="2200" dirty="0" smtClean="0"/>
              <a:t> MPI-ACC, MVAPICH, Open MPI</a:t>
            </a:r>
            <a:endParaRPr lang="en-US" sz="2200" dirty="0"/>
          </a:p>
          <a:p>
            <a:pPr marL="236538" lvl="1" indent="-177800">
              <a:buFont typeface="Arial" pitchFamily="34" charset="0"/>
              <a:buChar char="•"/>
            </a:pPr>
            <a:r>
              <a:rPr lang="en-US" sz="2200" i="1" dirty="0" smtClean="0"/>
              <a:t>Programmability:</a:t>
            </a:r>
            <a:r>
              <a:rPr lang="en-US" sz="2200" dirty="0" smtClean="0"/>
              <a:t> </a:t>
            </a:r>
            <a:r>
              <a:rPr lang="en-US" sz="2200" dirty="0" smtClean="0"/>
              <a:t>multiple accelerators </a:t>
            </a:r>
            <a:r>
              <a:rPr lang="en-US" sz="2200" dirty="0"/>
              <a:t>and </a:t>
            </a:r>
            <a:r>
              <a:rPr lang="en-US" sz="2200" dirty="0" err="1"/>
              <a:t>prog</a:t>
            </a:r>
            <a:r>
              <a:rPr lang="en-US" sz="2200" dirty="0"/>
              <a:t>. models (CUDA, </a:t>
            </a:r>
            <a:r>
              <a:rPr lang="en-US" sz="2200" dirty="0" err="1"/>
              <a:t>OpenCL</a:t>
            </a:r>
            <a:r>
              <a:rPr lang="en-US" sz="2200" dirty="0"/>
              <a:t>)</a:t>
            </a:r>
          </a:p>
          <a:p>
            <a:pPr marL="236538" lvl="1" indent="-177800">
              <a:buFont typeface="Arial" pitchFamily="34" charset="0"/>
              <a:buChar char="•"/>
            </a:pPr>
            <a:r>
              <a:rPr lang="en-US" sz="2200" i="1" dirty="0"/>
              <a:t>Performance:</a:t>
            </a:r>
            <a:r>
              <a:rPr lang="en-US" sz="2200" dirty="0"/>
              <a:t> </a:t>
            </a:r>
            <a:r>
              <a:rPr lang="en-US" sz="2200" dirty="0" smtClean="0"/>
              <a:t>system-specific  </a:t>
            </a:r>
            <a:r>
              <a:rPr lang="en-US" sz="2200" dirty="0"/>
              <a:t>and vendor-specific </a:t>
            </a:r>
            <a:r>
              <a:rPr lang="en-US" sz="2200" dirty="0" smtClean="0"/>
              <a:t>optimizations (Pipelining, </a:t>
            </a:r>
            <a:r>
              <a:rPr lang="en-US" sz="2200" dirty="0" err="1" smtClean="0"/>
              <a:t>GPUDirect</a:t>
            </a:r>
            <a:r>
              <a:rPr lang="en-US" sz="2200" dirty="0" smtClean="0"/>
              <a:t>, pinned host memory, IOH affinity)</a:t>
            </a:r>
          </a:p>
          <a:p>
            <a:pPr marL="236538" lvl="1" indent="-177800">
              <a:buFont typeface="Arial" pitchFamily="34" charset="0"/>
              <a:buChar char="•"/>
            </a:pPr>
            <a:r>
              <a:rPr lang="en-US" sz="2200" dirty="0" smtClean="0"/>
              <a:t>Performs great </a:t>
            </a:r>
            <a:r>
              <a:rPr lang="en-US" sz="2200" dirty="0" smtClean="0"/>
              <a:t>on </a:t>
            </a:r>
            <a:r>
              <a:rPr lang="en-US" sz="2200" dirty="0" smtClean="0"/>
              <a:t>benchmarks! How about in the context of complex applications?</a:t>
            </a:r>
            <a:endParaRPr lang="en-US" sz="220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990600" y="1828800"/>
            <a:ext cx="260773" cy="24382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252285" y="1828800"/>
            <a:ext cx="260773" cy="24382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491827" y="1828800"/>
            <a:ext cx="260773" cy="24382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7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0.20607 0.2044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5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07 0.2044 L 0.50607 0.2044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0.20607 0.2044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5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07 0.2044 L 0.70607 -0.00671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1055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07 0.2044 L 0.50607 0.2044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0.20607 0.2044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5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07 0.2044 L 0.70607 -0.0067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1055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07 0.2044 L 0.50607 0.2044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07 0.2044 L 0.70607 -0.00671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21" grpId="0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is GPU-integrated MPI?</a:t>
            </a:r>
          </a:p>
          <a:p>
            <a:r>
              <a:rPr lang="en-US" dirty="0" smtClean="0"/>
              <a:t>Programming CPU-GPU systems using simple MPI and GPU-integrated MPI</a:t>
            </a:r>
          </a:p>
          <a:p>
            <a:r>
              <a:rPr lang="en-US" dirty="0" smtClean="0"/>
              <a:t>Evaluating the efficacy of GPU-integrated MPI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Ashwin M. Aji (aaji@cs.vt.edu)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2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u-theme-final">
  <a:themeElements>
    <a:clrScheme name="Custom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10302"/>
      </a:accent1>
      <a:accent2>
        <a:srgbClr val="EE5310"/>
      </a:accent2>
      <a:accent3>
        <a:srgbClr val="49789B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wu-theme">
  <a:themeElements>
    <a:clrScheme name="Custom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10302"/>
      </a:accent1>
      <a:accent2>
        <a:srgbClr val="EE5310"/>
      </a:accent2>
      <a:accent3>
        <a:srgbClr val="49789B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wu-theme-final">
  <a:themeElements>
    <a:clrScheme name="Custom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10302"/>
      </a:accent1>
      <a:accent2>
        <a:srgbClr val="EE5310"/>
      </a:accent2>
      <a:accent3>
        <a:srgbClr val="49789B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wu-theme-final</Template>
  <TotalTime>5060</TotalTime>
  <Words>1921</Words>
  <Application>Microsoft Office PowerPoint</Application>
  <PresentationFormat>On-screen Show (4:3)</PresentationFormat>
  <Paragraphs>488</Paragraphs>
  <Slides>36</Slides>
  <Notes>8</Notes>
  <HiddenSlides>7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wu-theme-final</vt:lpstr>
      <vt:lpstr>2_Office Theme</vt:lpstr>
      <vt:lpstr>wu-theme</vt:lpstr>
      <vt:lpstr>1_wu-theme-final</vt:lpstr>
      <vt:lpstr>On the Efficacy of GPU-Integrated MPI for Scientific Applications</vt:lpstr>
      <vt:lpstr>Overview</vt:lpstr>
      <vt:lpstr>Accelerator-Based Supercomputers</vt:lpstr>
      <vt:lpstr>Programming HPC Systems</vt:lpstr>
      <vt:lpstr>Programming HPC Systems</vt:lpstr>
      <vt:lpstr>What is GPU-integrated MPI?</vt:lpstr>
      <vt:lpstr>What is GPU-integrated MPI?</vt:lpstr>
      <vt:lpstr>What is GPU-integrated MPI?</vt:lpstr>
      <vt:lpstr>Outline</vt:lpstr>
      <vt:lpstr>Using GPU-integrated MPI</vt:lpstr>
      <vt:lpstr>A Programmer’s View</vt:lpstr>
      <vt:lpstr>Using GPU-integrated MPI (2)</vt:lpstr>
      <vt:lpstr>Using GPU-integrated MPI (2)</vt:lpstr>
      <vt:lpstr>Using GPU-integrated MPI (2)</vt:lpstr>
      <vt:lpstr>Capabilities of GPU-integrated MPI</vt:lpstr>
      <vt:lpstr>Outline</vt:lpstr>
      <vt:lpstr>Evaluation and Discussion</vt:lpstr>
      <vt:lpstr>EpiSimdemics: Infection propagation simulator</vt:lpstr>
      <vt:lpstr>EpiSimdemics Algorithm</vt:lpstr>
      <vt:lpstr>Case Study for GPU-MPI: Epidemiology</vt:lpstr>
      <vt:lpstr>Case Study for GPU-MPI: Epidemiology</vt:lpstr>
      <vt:lpstr>Case Study for GPU-MPI: Epidemiology</vt:lpstr>
      <vt:lpstr>Case Study for GPU-MPI: Epidemiology</vt:lpstr>
      <vt:lpstr>EpiSimdemics: Experimental Results</vt:lpstr>
      <vt:lpstr>Cost of GPU Preprocessing (MPI+CUDA vs. GPU-MPI)</vt:lpstr>
      <vt:lpstr>Cost of Pinned Memory Management (MPI+CUDA Adv. vs. GPU-MPI)</vt:lpstr>
      <vt:lpstr>HPCToolkit Analysis: MPI+CUDA</vt:lpstr>
      <vt:lpstr>HPCToolkit Analysis: GPU-MPI</vt:lpstr>
      <vt:lpstr>Overlapping CPU-GPU Communication with GPU Preprocessing</vt:lpstr>
      <vt:lpstr>Case Study for GPU-MPI:  FDM-Seismology</vt:lpstr>
      <vt:lpstr>FDM-Seismology: Experimental Results</vt:lpstr>
      <vt:lpstr>FDM-Seismology: Experimental Results</vt:lpstr>
      <vt:lpstr>Outline</vt:lpstr>
      <vt:lpstr>Efficacy of GPU-integrated MPI</vt:lpstr>
      <vt:lpstr>BACKUP SLIDES</vt:lpstr>
      <vt:lpstr>Intra-node Topology Awareness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Efficacy of GPU-Integrated MPI for Scientific Applications</dc:title>
  <dc:creator>Ashwin</dc:creator>
  <cp:lastModifiedBy>Ashwin</cp:lastModifiedBy>
  <cp:revision>512</cp:revision>
  <dcterms:created xsi:type="dcterms:W3CDTF">2006-08-16T00:00:00Z</dcterms:created>
  <dcterms:modified xsi:type="dcterms:W3CDTF">2013-06-20T19:46:09Z</dcterms:modified>
</cp:coreProperties>
</file>