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36"/>
  </p:notesMasterIdLst>
  <p:sldIdLst>
    <p:sldId id="283" r:id="rId2"/>
    <p:sldId id="330" r:id="rId3"/>
    <p:sldId id="427" r:id="rId4"/>
    <p:sldId id="435" r:id="rId5"/>
    <p:sldId id="355" r:id="rId6"/>
    <p:sldId id="397" r:id="rId7"/>
    <p:sldId id="336" r:id="rId8"/>
    <p:sldId id="358" r:id="rId9"/>
    <p:sldId id="338" r:id="rId10"/>
    <p:sldId id="429" r:id="rId11"/>
    <p:sldId id="361" r:id="rId12"/>
    <p:sldId id="385" r:id="rId13"/>
    <p:sldId id="395" r:id="rId14"/>
    <p:sldId id="436" r:id="rId15"/>
    <p:sldId id="390" r:id="rId16"/>
    <p:sldId id="406" r:id="rId17"/>
    <p:sldId id="422" r:id="rId18"/>
    <p:sldId id="426" r:id="rId19"/>
    <p:sldId id="313" r:id="rId20"/>
    <p:sldId id="315" r:id="rId21"/>
    <p:sldId id="329" r:id="rId22"/>
    <p:sldId id="393" r:id="rId23"/>
    <p:sldId id="323" r:id="rId24"/>
    <p:sldId id="318" r:id="rId25"/>
    <p:sldId id="321" r:id="rId26"/>
    <p:sldId id="322" r:id="rId27"/>
    <p:sldId id="326" r:id="rId28"/>
    <p:sldId id="384" r:id="rId29"/>
    <p:sldId id="383" r:id="rId30"/>
    <p:sldId id="428" r:id="rId31"/>
    <p:sldId id="430" r:id="rId32"/>
    <p:sldId id="431" r:id="rId33"/>
    <p:sldId id="432" r:id="rId34"/>
    <p:sldId id="4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FFFF"/>
    <a:srgbClr val="99CC66"/>
    <a:srgbClr val="669900"/>
    <a:srgbClr val="CCFF99"/>
    <a:srgbClr val="FFFF99"/>
    <a:srgbClr val="FFFF66"/>
    <a:srgbClr val="FF8000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1667" autoAdjust="0"/>
  </p:normalViewPr>
  <p:slideViewPr>
    <p:cSldViewPr snapToGrid="0" snapToObjects="1">
      <p:cViewPr varScale="1">
        <p:scale>
          <a:sx n="83" d="100"/>
          <a:sy n="83" d="100"/>
        </p:scale>
        <p:origin x="-2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Work:generalized-am-api:figure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193844070867"/>
          <c:y val="0.0427501400739514"/>
          <c:w val="0.76931639576144"/>
          <c:h val="0.73296345572839"/>
        </c:manualLayout>
      </c:layout>
      <c:scatterChart>
        <c:scatterStyle val="lineMarker"/>
        <c:varyColors val="0"/>
        <c:ser>
          <c:idx val="0"/>
          <c:order val="0"/>
          <c:tx>
            <c:strRef>
              <c:f>'streaming-2(blues)'!$B$2</c:f>
              <c:strCache>
                <c:ptCount val="1"/>
                <c:pt idx="0">
                  <c:v> latency (us)</c:v>
                </c:pt>
              </c:strCache>
            </c:strRef>
          </c:tx>
          <c:spPr>
            <a:ln w="28575" cmpd="sng">
              <a:solidFill>
                <a:srgbClr val="3366FF"/>
              </a:solidFill>
            </a:ln>
          </c:spPr>
          <c:marker>
            <c:symbol val="diamond"/>
            <c:size val="9"/>
            <c:spPr>
              <a:noFill/>
              <a:ln w="28575" cmpd="sng">
                <a:solidFill>
                  <a:srgbClr val="3366FF"/>
                </a:solidFill>
              </a:ln>
            </c:spPr>
          </c:marker>
          <c:xVal>
            <c:numRef>
              <c:f>'streaming-2(blues)'!$A$4:$A$13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'streaming-2(blues)'!$B$4:$B$13</c:f>
              <c:numCache>
                <c:formatCode>General</c:formatCode>
                <c:ptCount val="10"/>
                <c:pt idx="0">
                  <c:v>2345.0</c:v>
                </c:pt>
                <c:pt idx="1">
                  <c:v>2302.0</c:v>
                </c:pt>
                <c:pt idx="2">
                  <c:v>2201.0</c:v>
                </c:pt>
                <c:pt idx="3">
                  <c:v>2156.0</c:v>
                </c:pt>
                <c:pt idx="4">
                  <c:v>2145.0</c:v>
                </c:pt>
                <c:pt idx="5">
                  <c:v>2187.0</c:v>
                </c:pt>
                <c:pt idx="6">
                  <c:v>2211.0</c:v>
                </c:pt>
                <c:pt idx="7">
                  <c:v>2245.0</c:v>
                </c:pt>
                <c:pt idx="8">
                  <c:v>2247.0</c:v>
                </c:pt>
                <c:pt idx="9">
                  <c:v>2285.0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'streaming-2(blues)'!$C$2</c:f>
              <c:strCache>
                <c:ptCount val="1"/>
                <c:pt idx="0">
                  <c:v> function call time (us)</c:v>
                </c:pt>
              </c:strCache>
            </c:strRef>
          </c:tx>
          <c:spPr>
            <a:ln w="28575" cmpd="sng">
              <a:solidFill>
                <a:schemeClr val="tx2"/>
              </a:solidFill>
              <a:prstDash val="sysDash"/>
            </a:ln>
          </c:spPr>
          <c:marker>
            <c:symbol val="x"/>
            <c:size val="8"/>
            <c:spPr>
              <a:ln w="28575" cmpd="sng">
                <a:solidFill>
                  <a:schemeClr val="tx2"/>
                </a:solidFill>
                <a:prstDash val="solid"/>
              </a:ln>
            </c:spPr>
          </c:marker>
          <c:xVal>
            <c:numRef>
              <c:f>'streaming-2(blues)'!$A$4:$A$13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'streaming-2(blues)'!$C$4:$C$13</c:f>
              <c:numCache>
                <c:formatCode>General</c:formatCode>
                <c:ptCount val="10"/>
                <c:pt idx="0">
                  <c:v>2055.0</c:v>
                </c:pt>
                <c:pt idx="1">
                  <c:v>1997.0</c:v>
                </c:pt>
                <c:pt idx="2">
                  <c:v>1994.0</c:v>
                </c:pt>
                <c:pt idx="3">
                  <c:v>1985.0</c:v>
                </c:pt>
                <c:pt idx="4">
                  <c:v>1983.0</c:v>
                </c:pt>
                <c:pt idx="5">
                  <c:v>1972.0</c:v>
                </c:pt>
                <c:pt idx="6">
                  <c:v>1969.0</c:v>
                </c:pt>
                <c:pt idx="7">
                  <c:v>1965.0</c:v>
                </c:pt>
                <c:pt idx="8">
                  <c:v>1955.0</c:v>
                </c:pt>
                <c:pt idx="9">
                  <c:v>1940.0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775480"/>
        <c:axId val="-2089787720"/>
      </c:scatterChart>
      <c:valAx>
        <c:axId val="-2089775480"/>
        <c:scaling>
          <c:orientation val="minMax"/>
          <c:max val="100.0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400" b="0">
                    <a:latin typeface="Arial Unicode MS"/>
                    <a:cs typeface="Arial Unicode MS"/>
                  </a:defRPr>
                </a:pPr>
                <a:r>
                  <a:rPr lang="en-US" altLang="zh-CN" sz="1400" b="0">
                    <a:latin typeface="Arial Unicode MS"/>
                    <a:cs typeface="Arial Unicode MS"/>
                  </a:rPr>
                  <a:t># segments per pipeline unit</a:t>
                </a:r>
                <a:endParaRPr lang="zh-CN" altLang="en-US" sz="1400" b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326714137965942"/>
              <c:y val="0.904535695194667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zh-CN"/>
          </a:p>
        </c:txPr>
        <c:crossAx val="-2089787720"/>
        <c:crosses val="autoZero"/>
        <c:crossBetween val="midCat"/>
      </c:valAx>
      <c:valAx>
        <c:axId val="-2089787720"/>
        <c:scaling>
          <c:orientation val="minMax"/>
          <c:max val="2400.0"/>
          <c:min val="154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altLang="zh-CN" sz="1200" b="0">
                    <a:latin typeface="Arial Unicode MS"/>
                    <a:cs typeface="Arial Unicode MS"/>
                  </a:rPr>
                  <a:t>communication latency</a:t>
                </a:r>
                <a:r>
                  <a:rPr lang="en-US" altLang="zh-CN" sz="1200" b="0" baseline="0">
                    <a:latin typeface="Arial Unicode MS"/>
                    <a:cs typeface="Arial Unicode MS"/>
                  </a:rPr>
                  <a:t> </a:t>
                </a:r>
                <a:r>
                  <a:rPr lang="en-US" altLang="zh-CN" sz="1200" b="0">
                    <a:latin typeface="Arial Unicode MS"/>
                    <a:cs typeface="Arial Unicode MS"/>
                  </a:rPr>
                  <a:t>(us)</a:t>
                </a:r>
                <a:endParaRPr lang="zh-CN" altLang="en-US" sz="1200" b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0118402033828258"/>
              <c:y val="0.0968881699217077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zh-CN"/>
          </a:p>
        </c:txPr>
        <c:crossAx val="-2089775480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02904216582672"/>
          <c:y val="0.552168394845881"/>
          <c:w val="0.464272646533632"/>
          <c:h val="0.190871020044122"/>
        </c:manualLayout>
      </c:layout>
      <c:overlay val="0"/>
      <c:spPr>
        <a:ln w="19050" cmpd="sng"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973023619926"/>
          <c:y val="0.0427501400739514"/>
          <c:w val="0.655268764909914"/>
          <c:h val="0.694476030121201"/>
        </c:manualLayout>
      </c:layout>
      <c:barChart>
        <c:barDir val="col"/>
        <c:grouping val="percentStacked"/>
        <c:varyColors val="0"/>
        <c:ser>
          <c:idx val="1"/>
          <c:order val="1"/>
          <c:tx>
            <c:v>internal buffer usage</c:v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'streaming-2(blues)'!$A$19:$A$28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'streaming-2(blues)'!$D$19:$D$28</c:f>
              <c:numCache>
                <c:formatCode>General</c:formatCode>
                <c:ptCount val="10"/>
                <c:pt idx="0">
                  <c:v>63.0</c:v>
                </c:pt>
                <c:pt idx="1">
                  <c:v>70.0</c:v>
                </c:pt>
                <c:pt idx="2">
                  <c:v>74.0</c:v>
                </c:pt>
                <c:pt idx="3">
                  <c:v>72.0</c:v>
                </c:pt>
                <c:pt idx="4">
                  <c:v>72.0</c:v>
                </c:pt>
                <c:pt idx="5">
                  <c:v>65.0</c:v>
                </c:pt>
                <c:pt idx="6">
                  <c:v>54.0</c:v>
                </c:pt>
                <c:pt idx="7">
                  <c:v>43.0</c:v>
                </c:pt>
                <c:pt idx="8">
                  <c:v>41.0</c:v>
                </c:pt>
                <c:pt idx="9">
                  <c:v>35.0</c:v>
                </c:pt>
              </c:numCache>
            </c:numRef>
          </c:val>
        </c:ser>
        <c:ser>
          <c:idx val="2"/>
          <c:order val="2"/>
          <c:tx>
            <c:v>user buffer usage</c:v>
          </c:tx>
          <c:spPr>
            <a:solidFill>
              <a:srgbClr val="99CC66"/>
            </a:solidFill>
          </c:spPr>
          <c:invertIfNegative val="0"/>
          <c:cat>
            <c:numRef>
              <c:f>'streaming-2(blues)'!$A$19:$A$28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cat>
          <c:val>
            <c:numRef>
              <c:f>'streaming-2(blues)'!$E$19:$E$28</c:f>
              <c:numCache>
                <c:formatCode>General</c:formatCode>
                <c:ptCount val="10"/>
                <c:pt idx="0">
                  <c:v>37.0</c:v>
                </c:pt>
                <c:pt idx="1">
                  <c:v>30.0</c:v>
                </c:pt>
                <c:pt idx="2">
                  <c:v>26.0</c:v>
                </c:pt>
                <c:pt idx="3">
                  <c:v>28.0</c:v>
                </c:pt>
                <c:pt idx="4">
                  <c:v>28.0</c:v>
                </c:pt>
                <c:pt idx="5">
                  <c:v>35.0</c:v>
                </c:pt>
                <c:pt idx="6">
                  <c:v>46.0</c:v>
                </c:pt>
                <c:pt idx="7">
                  <c:v>57.0</c:v>
                </c:pt>
                <c:pt idx="8">
                  <c:v>59.0</c:v>
                </c:pt>
                <c:pt idx="9">
                  <c:v>65.0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792728"/>
        <c:axId val="-2138314424"/>
      </c:barChart>
      <c:scatterChart>
        <c:scatterStyle val="lineMarker"/>
        <c:varyColors val="0"/>
        <c:ser>
          <c:idx val="0"/>
          <c:order val="0"/>
          <c:tx>
            <c:v>throughput (ops/s)</c:v>
          </c:tx>
          <c:spPr>
            <a:ln w="19050">
              <a:solidFill>
                <a:schemeClr val="tx2"/>
              </a:solidFill>
            </a:ln>
          </c:spPr>
          <c:marker>
            <c:symbol val="triangle"/>
            <c:size val="9"/>
            <c:spPr>
              <a:solidFill>
                <a:schemeClr val="tx2"/>
              </a:solidFill>
              <a:ln w="19050">
                <a:solidFill>
                  <a:schemeClr val="tx2"/>
                </a:solidFill>
              </a:ln>
            </c:spPr>
          </c:marker>
          <c:xVal>
            <c:numRef>
              <c:f>'streaming-2(blues)'!$A$19:$A$28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</c:numCache>
            </c:numRef>
          </c:xVal>
          <c:yVal>
            <c:numRef>
              <c:f>'streaming-2(blues)'!$B$19:$B$28</c:f>
              <c:numCache>
                <c:formatCode>General</c:formatCode>
                <c:ptCount val="10"/>
                <c:pt idx="0">
                  <c:v>465.1162790697674</c:v>
                </c:pt>
                <c:pt idx="1">
                  <c:v>606.060606060606</c:v>
                </c:pt>
                <c:pt idx="2">
                  <c:v>641.025641025641</c:v>
                </c:pt>
                <c:pt idx="3">
                  <c:v>588.235294117647</c:v>
                </c:pt>
                <c:pt idx="4">
                  <c:v>568.181818181818</c:v>
                </c:pt>
                <c:pt idx="5">
                  <c:v>523.5602094240833</c:v>
                </c:pt>
                <c:pt idx="6">
                  <c:v>487.8048780487805</c:v>
                </c:pt>
                <c:pt idx="7">
                  <c:v>396.8253968253968</c:v>
                </c:pt>
                <c:pt idx="8">
                  <c:v>359.7122302158273</c:v>
                </c:pt>
                <c:pt idx="9">
                  <c:v>308.641975308642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8071320"/>
        <c:axId val="-2138286376"/>
      </c:scatterChart>
      <c:valAx>
        <c:axId val="-2138071320"/>
        <c:scaling>
          <c:orientation val="minMax"/>
          <c:max val="100.0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400" b="0">
                    <a:latin typeface="Arial Unicode MS"/>
                    <a:cs typeface="Arial Unicode MS"/>
                  </a:defRPr>
                </a:pPr>
                <a:r>
                  <a:rPr lang="en-US" altLang="zh-CN" sz="1400" b="0" dirty="0">
                    <a:latin typeface="Arial Unicode MS"/>
                    <a:cs typeface="Arial Unicode MS"/>
                  </a:rPr>
                  <a:t># segments per pipeline</a:t>
                </a:r>
                <a:r>
                  <a:rPr lang="en-US" altLang="zh-CN" sz="1400" b="0" baseline="0" dirty="0">
                    <a:latin typeface="Arial Unicode MS"/>
                    <a:cs typeface="Arial Unicode MS"/>
                  </a:rPr>
                  <a:t> unit</a:t>
                </a:r>
                <a:endParaRPr lang="zh-CN" altLang="en-US" sz="1400" b="0" dirty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372926479079176"/>
              <c:y val="0.823075891772036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 b="0"/>
            </a:pPr>
            <a:endParaRPr lang="zh-CN"/>
          </a:p>
        </c:txPr>
        <c:crossAx val="-2138286376"/>
        <c:crosses val="autoZero"/>
        <c:crossBetween val="midCat"/>
      </c:valAx>
      <c:valAx>
        <c:axId val="-21382863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 b="0"/>
                </a:pPr>
                <a:r>
                  <a:rPr lang="en-US" altLang="zh-CN" sz="1200" b="0" dirty="0">
                    <a:latin typeface="Arial Unicode MS"/>
                    <a:cs typeface="Arial Unicode MS"/>
                  </a:rPr>
                  <a:t>throughput (# </a:t>
                </a:r>
                <a:r>
                  <a:rPr lang="en-US" altLang="zh-CN" sz="1200" b="0" dirty="0" smtClean="0">
                    <a:latin typeface="Arial Unicode MS"/>
                    <a:cs typeface="Arial Unicode MS"/>
                  </a:rPr>
                  <a:t>ops/s</a:t>
                </a:r>
                <a:r>
                  <a:rPr lang="en-US" altLang="zh-CN" sz="1200" b="0" dirty="0">
                    <a:latin typeface="Arial Unicode MS"/>
                    <a:cs typeface="Arial Unicode MS"/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0.0389461898255572"/>
              <c:y val="0.134388928322227"/>
            </c:manualLayout>
          </c:layout>
          <c:overlay val="0"/>
        </c:title>
        <c:numFmt formatCode="0.00E+00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 b="0"/>
            </a:pPr>
            <a:endParaRPr lang="zh-CN"/>
          </a:p>
        </c:txPr>
        <c:crossAx val="-2138071320"/>
        <c:crosses val="autoZero"/>
        <c:crossBetween val="midCat"/>
      </c:valAx>
      <c:valAx>
        <c:axId val="-2138314424"/>
        <c:scaling>
          <c:orientation val="minMax"/>
        </c:scaling>
        <c:delete val="0"/>
        <c:axPos val="r"/>
        <c:numFmt formatCode="0%" sourceLinked="1"/>
        <c:majorTickMark val="in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8792728"/>
        <c:crosses val="max"/>
        <c:crossBetween val="between"/>
      </c:valAx>
      <c:catAx>
        <c:axId val="-2138792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38314424"/>
        <c:crosses val="autoZero"/>
        <c:auto val="1"/>
        <c:lblAlgn val="ctr"/>
        <c:lblOffset val="100"/>
        <c:noMultiLvlLbl val="0"/>
      </c:cat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61639561749821"/>
          <c:y val="0.432676815615468"/>
          <c:w val="0.386916513466063"/>
          <c:h val="0.278373698546598"/>
        </c:manualLayout>
      </c:layout>
      <c:overlay val="1"/>
      <c:spPr>
        <a:solidFill>
          <a:schemeClr val="bg1"/>
        </a:solidFill>
        <a:ln w="19050">
          <a:solidFill>
            <a:schemeClr val="tx1"/>
          </a:solidFill>
        </a:ln>
      </c:spPr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797702869454"/>
          <c:y val="0.0427501400739514"/>
          <c:w val="0.738144030174055"/>
          <c:h val="0.744511434692855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'buffer(blues)'!$B$2</c:f>
              <c:strCache>
                <c:ptCount val="1"/>
                <c:pt idx="0">
                  <c:v>throughput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square"/>
            <c:size val="9"/>
            <c:spPr>
              <a:noFill/>
              <a:ln w="19050">
                <a:solidFill>
                  <a:srgbClr val="008000"/>
                </a:solidFill>
              </a:ln>
            </c:spPr>
          </c:marker>
          <c:xVal>
            <c:numRef>
              <c:f>'buffer(blues)'!$A$3:$A$21</c:f>
              <c:numCache>
                <c:formatCode>General</c:formatCode>
                <c:ptCount val="19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128000.0</c:v>
                </c:pt>
                <c:pt idx="8">
                  <c:v>256000.0</c:v>
                </c:pt>
                <c:pt idx="9">
                  <c:v>512000.0</c:v>
                </c:pt>
                <c:pt idx="10">
                  <c:v>1.024E6</c:v>
                </c:pt>
                <c:pt idx="11">
                  <c:v>2.048E6</c:v>
                </c:pt>
                <c:pt idx="12">
                  <c:v>4.096E6</c:v>
                </c:pt>
                <c:pt idx="13">
                  <c:v>1.6384E7</c:v>
                </c:pt>
                <c:pt idx="14">
                  <c:v>3.2768E7</c:v>
                </c:pt>
                <c:pt idx="15">
                  <c:v>6.5536E7</c:v>
                </c:pt>
                <c:pt idx="16">
                  <c:v>1.31072E8</c:v>
                </c:pt>
                <c:pt idx="17">
                  <c:v>2.62144E8</c:v>
                </c:pt>
                <c:pt idx="18">
                  <c:v>5.24288E8</c:v>
                </c:pt>
              </c:numCache>
            </c:numRef>
          </c:xVal>
          <c:yVal>
            <c:numRef>
              <c:f>'buffer(blues)'!$B$3:$B$21</c:f>
              <c:numCache>
                <c:formatCode>General</c:formatCode>
                <c:ptCount val="19"/>
                <c:pt idx="0">
                  <c:v>1718.213058419244</c:v>
                </c:pt>
                <c:pt idx="1">
                  <c:v>2074.688796680498</c:v>
                </c:pt>
                <c:pt idx="2">
                  <c:v>2325.581395348837</c:v>
                </c:pt>
                <c:pt idx="3">
                  <c:v>3436.426116838487</c:v>
                </c:pt>
                <c:pt idx="4">
                  <c:v>12195.12195121951</c:v>
                </c:pt>
                <c:pt idx="5">
                  <c:v>13333.33333333333</c:v>
                </c:pt>
                <c:pt idx="6">
                  <c:v>22222.22222222222</c:v>
                </c:pt>
                <c:pt idx="7">
                  <c:v>22222.22222222222</c:v>
                </c:pt>
                <c:pt idx="8">
                  <c:v>34843.20557491288</c:v>
                </c:pt>
                <c:pt idx="9">
                  <c:v>41152.26337448558</c:v>
                </c:pt>
                <c:pt idx="10">
                  <c:v>47169.81132075471</c:v>
                </c:pt>
                <c:pt idx="11">
                  <c:v>49751.24378109453</c:v>
                </c:pt>
                <c:pt idx="12">
                  <c:v>50505.0505050505</c:v>
                </c:pt>
                <c:pt idx="13">
                  <c:v>53475.935828877</c:v>
                </c:pt>
                <c:pt idx="14">
                  <c:v>57142.85714285714</c:v>
                </c:pt>
                <c:pt idx="15">
                  <c:v>64935.06493506493</c:v>
                </c:pt>
                <c:pt idx="16">
                  <c:v>65789.47368421039</c:v>
                </c:pt>
                <c:pt idx="17">
                  <c:v>65789.47368421039</c:v>
                </c:pt>
                <c:pt idx="18">
                  <c:v>66225.1655629139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101656"/>
        <c:axId val="-2093093768"/>
      </c:scatterChart>
      <c:valAx>
        <c:axId val="-2093101656"/>
        <c:scaling>
          <c:logBase val="2.0"/>
          <c:orientation val="minMax"/>
          <c:min val="2000.0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n-US" sz="1600" b="0"/>
                  <a:t>internal buffer size (bytes)</a:t>
                </a:r>
              </a:p>
            </c:rich>
          </c:tx>
          <c:layout>
            <c:manualLayout>
              <c:xMode val="edge"/>
              <c:yMode val="edge"/>
              <c:x val="0.377232953485035"/>
              <c:y val="0.893030598621167"/>
            </c:manualLayout>
          </c:layout>
          <c:overlay val="0"/>
        </c:title>
        <c:numFmt formatCode="0.E+00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3093768"/>
        <c:crosses val="autoZero"/>
        <c:crossBetween val="midCat"/>
      </c:valAx>
      <c:valAx>
        <c:axId val="-2093093768"/>
        <c:scaling>
          <c:orientation val="minMax"/>
          <c:max val="700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 dirty="0"/>
                  <a:t>throughput (# </a:t>
                </a:r>
                <a:r>
                  <a:rPr lang="en-US" sz="1600" b="0" dirty="0" smtClean="0"/>
                  <a:t>ops/s</a:t>
                </a:r>
                <a:r>
                  <a:rPr lang="en-US" sz="16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.0205394480606066"/>
              <c:y val="0.0931552710525107"/>
            </c:manualLayout>
          </c:layout>
          <c:overlay val="0"/>
        </c:title>
        <c:numFmt formatCode="0.0E+00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-2093101656"/>
        <c:crosses val="autoZero"/>
        <c:crossBetween val="midCat"/>
        <c:minorUnit val="2.0"/>
      </c:valAx>
      <c:spPr>
        <a:ln w="19050"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763610586305"/>
          <c:y val="0.0427501400739514"/>
          <c:w val="0.772636224784726"/>
          <c:h val="0.763864455225773"/>
        </c:manualLayout>
      </c:layout>
      <c:scatterChart>
        <c:scatterStyle val="lineMarker"/>
        <c:varyColors val="0"/>
        <c:ser>
          <c:idx val="0"/>
          <c:order val="0"/>
          <c:tx>
            <c:strRef>
              <c:f>'buffer-2(blues)'!$B$2</c:f>
              <c:strCache>
                <c:ptCount val="1"/>
                <c:pt idx="0">
                  <c:v> buffer size = 1KB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square"/>
            <c:size val="9"/>
            <c:spPr>
              <a:noFill/>
              <a:ln w="19050">
                <a:solidFill>
                  <a:srgbClr val="008000"/>
                </a:solidFill>
              </a:ln>
            </c:spPr>
          </c:marker>
          <c:xVal>
            <c:numRef>
              <c:f>'buffer-2(blues)'!$A$3:$A$14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'buffer-2(blues)'!$B$3:$B$14</c:f>
              <c:numCache>
                <c:formatCode>General</c:formatCode>
                <c:ptCount val="12"/>
                <c:pt idx="0">
                  <c:v>8.572</c:v>
                </c:pt>
                <c:pt idx="1">
                  <c:v>9.806</c:v>
                </c:pt>
                <c:pt idx="2">
                  <c:v>11.37</c:v>
                </c:pt>
                <c:pt idx="3">
                  <c:v>13.359</c:v>
                </c:pt>
                <c:pt idx="4">
                  <c:v>26.631</c:v>
                </c:pt>
                <c:pt idx="5">
                  <c:v>65.343</c:v>
                </c:pt>
                <c:pt idx="6">
                  <c:v>145.584</c:v>
                </c:pt>
                <c:pt idx="7">
                  <c:v>295.123</c:v>
                </c:pt>
                <c:pt idx="8">
                  <c:v>745.609</c:v>
                </c:pt>
                <c:pt idx="9">
                  <c:v>1821.342</c:v>
                </c:pt>
                <c:pt idx="10">
                  <c:v>3513.231</c:v>
                </c:pt>
                <c:pt idx="11">
                  <c:v>7823.124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'buffer-2(blues)'!$C$2</c:f>
              <c:strCache>
                <c:ptCount val="1"/>
                <c:pt idx="0">
                  <c:v> buffer size = 2KB</c:v>
                </c:pt>
              </c:strCache>
            </c:strRef>
          </c:tx>
          <c:spPr>
            <a:ln w="19050">
              <a:solidFill>
                <a:srgbClr val="FF0000"/>
              </a:solidFill>
            </a:ln>
          </c:spPr>
          <c:marker>
            <c:symbol val="diamond"/>
            <c:size val="10"/>
            <c:spPr>
              <a:noFill/>
              <a:ln w="19050">
                <a:solidFill>
                  <a:srgbClr val="FF0000"/>
                </a:solidFill>
              </a:ln>
            </c:spPr>
          </c:marker>
          <c:xVal>
            <c:numRef>
              <c:f>'buffer-2(blues)'!$A$3:$A$14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'buffer-2(blues)'!$C$3:$C$14</c:f>
              <c:numCache>
                <c:formatCode>General</c:formatCode>
                <c:ptCount val="12"/>
                <c:pt idx="0">
                  <c:v>8.0</c:v>
                </c:pt>
                <c:pt idx="1">
                  <c:v>9.307</c:v>
                </c:pt>
                <c:pt idx="2">
                  <c:v>9.374</c:v>
                </c:pt>
                <c:pt idx="3">
                  <c:v>11.235</c:v>
                </c:pt>
                <c:pt idx="4">
                  <c:v>23.168</c:v>
                </c:pt>
                <c:pt idx="5">
                  <c:v>59.007</c:v>
                </c:pt>
                <c:pt idx="6">
                  <c:v>135.124</c:v>
                </c:pt>
                <c:pt idx="7">
                  <c:v>254.334</c:v>
                </c:pt>
                <c:pt idx="8">
                  <c:v>631.124</c:v>
                </c:pt>
                <c:pt idx="9">
                  <c:v>1612.341</c:v>
                </c:pt>
                <c:pt idx="10">
                  <c:v>2812.234</c:v>
                </c:pt>
                <c:pt idx="11">
                  <c:v>5712.653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'buffer-2(blues)'!$D$2</c:f>
              <c:strCache>
                <c:ptCount val="1"/>
                <c:pt idx="0">
                  <c:v> buffer size = 4KB</c:v>
                </c:pt>
              </c:strCache>
            </c:strRef>
          </c:tx>
          <c:spPr>
            <a:ln w="19050">
              <a:solidFill>
                <a:srgbClr val="0000FF"/>
              </a:solidFill>
            </a:ln>
          </c:spPr>
          <c:marker>
            <c:symbol val="triangle"/>
            <c:size val="10"/>
            <c:spPr>
              <a:noFill/>
              <a:ln w="19050">
                <a:solidFill>
                  <a:srgbClr val="0000FF"/>
                </a:solidFill>
              </a:ln>
            </c:spPr>
          </c:marker>
          <c:xVal>
            <c:numRef>
              <c:f>'buffer-2(blues)'!$A$3:$A$14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'buffer-2(blues)'!$D$3:$D$14</c:f>
              <c:numCache>
                <c:formatCode>General</c:formatCode>
                <c:ptCount val="12"/>
                <c:pt idx="0">
                  <c:v>7.529</c:v>
                </c:pt>
                <c:pt idx="1">
                  <c:v>9.073</c:v>
                </c:pt>
                <c:pt idx="2">
                  <c:v>8.439</c:v>
                </c:pt>
                <c:pt idx="3">
                  <c:v>10.344</c:v>
                </c:pt>
                <c:pt idx="4">
                  <c:v>21.121</c:v>
                </c:pt>
                <c:pt idx="5">
                  <c:v>57.251</c:v>
                </c:pt>
                <c:pt idx="6">
                  <c:v>125.523</c:v>
                </c:pt>
                <c:pt idx="7">
                  <c:v>223.123</c:v>
                </c:pt>
                <c:pt idx="8">
                  <c:v>542.3119999999984</c:v>
                </c:pt>
                <c:pt idx="9">
                  <c:v>1242.231</c:v>
                </c:pt>
                <c:pt idx="10">
                  <c:v>2401.234</c:v>
                </c:pt>
                <c:pt idx="11">
                  <c:v>4912.213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'buffer-2(blues)'!$E$2</c:f>
              <c:strCache>
                <c:ptCount val="1"/>
                <c:pt idx="0">
                  <c:v> buffer size = 8KB</c:v>
                </c:pt>
              </c:strCache>
            </c:strRef>
          </c:tx>
          <c:spPr>
            <a:ln w="19050">
              <a:solidFill>
                <a:srgbClr val="FF8000"/>
              </a:solidFill>
            </a:ln>
          </c:spPr>
          <c:marker>
            <c:symbol val="circle"/>
            <c:size val="9"/>
            <c:spPr>
              <a:noFill/>
              <a:ln w="19050">
                <a:solidFill>
                  <a:srgbClr val="FF8000"/>
                </a:solidFill>
              </a:ln>
            </c:spPr>
          </c:marker>
          <c:xVal>
            <c:numRef>
              <c:f>'buffer-2(blues)'!$A$3:$A$14</c:f>
              <c:numCache>
                <c:formatCode>General</c:formatCode>
                <c:ptCount val="12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  <c:pt idx="6">
                  <c:v>128.0</c:v>
                </c:pt>
                <c:pt idx="7">
                  <c:v>256.0</c:v>
                </c:pt>
                <c:pt idx="8">
                  <c:v>512.0</c:v>
                </c:pt>
                <c:pt idx="9">
                  <c:v>1024.0</c:v>
                </c:pt>
                <c:pt idx="10">
                  <c:v>2048.0</c:v>
                </c:pt>
                <c:pt idx="11">
                  <c:v>4096.0</c:v>
                </c:pt>
              </c:numCache>
            </c:numRef>
          </c:xVal>
          <c:yVal>
            <c:numRef>
              <c:f>'buffer-2(blues)'!$E$3:$E$14</c:f>
              <c:numCache>
                <c:formatCode>General</c:formatCode>
                <c:ptCount val="12"/>
                <c:pt idx="0">
                  <c:v>7.03</c:v>
                </c:pt>
                <c:pt idx="1">
                  <c:v>8.543999999999998</c:v>
                </c:pt>
                <c:pt idx="2">
                  <c:v>7.451</c:v>
                </c:pt>
                <c:pt idx="3">
                  <c:v>10.071</c:v>
                </c:pt>
                <c:pt idx="4">
                  <c:v>20.34</c:v>
                </c:pt>
                <c:pt idx="5">
                  <c:v>55.129</c:v>
                </c:pt>
                <c:pt idx="6">
                  <c:v>113.411</c:v>
                </c:pt>
                <c:pt idx="7">
                  <c:v>202.312</c:v>
                </c:pt>
                <c:pt idx="8">
                  <c:v>412.412</c:v>
                </c:pt>
                <c:pt idx="9">
                  <c:v>1002.313</c:v>
                </c:pt>
                <c:pt idx="10">
                  <c:v>2212.433</c:v>
                </c:pt>
                <c:pt idx="11">
                  <c:v>4323.231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666424"/>
        <c:axId val="-2094949800"/>
      </c:scatterChart>
      <c:valAx>
        <c:axId val="-2093666424"/>
        <c:scaling>
          <c:logBase val="2.0"/>
          <c:orientation val="minMax"/>
          <c:max val="4096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Arial Unicode MS"/>
                    <a:cs typeface="Arial Unicode MS"/>
                  </a:defRPr>
                </a:pPr>
                <a:r>
                  <a:rPr lang="en-US" altLang="zh-CN" sz="1600" b="0">
                    <a:latin typeface="Arial Unicode MS"/>
                    <a:cs typeface="Arial Unicode MS"/>
                  </a:rPr>
                  <a:t># processes</a:t>
                </a:r>
              </a:p>
            </c:rich>
          </c:tx>
          <c:layout>
            <c:manualLayout>
              <c:xMode val="edge"/>
              <c:yMode val="edge"/>
              <c:x val="0.453433544669224"/>
              <c:y val="0.89996341248707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 b="0"/>
            </a:pPr>
            <a:endParaRPr lang="zh-CN"/>
          </a:p>
        </c:txPr>
        <c:crossAx val="-2094949800"/>
        <c:crosses val="autoZero"/>
        <c:crossBetween val="midCat"/>
      </c:valAx>
      <c:valAx>
        <c:axId val="-2094949800"/>
        <c:scaling>
          <c:orientation val="minMax"/>
          <c:max val="90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altLang="zh-CN" sz="1600" b="0">
                    <a:latin typeface="Arial Unicode MS"/>
                    <a:cs typeface="Arial Unicode MS"/>
                  </a:rPr>
                  <a:t>execution time </a:t>
                </a:r>
                <a:r>
                  <a:rPr lang="en-US" altLang="zh-CN" sz="1600" b="0" baseline="0">
                    <a:latin typeface="Arial Unicode MS"/>
                    <a:cs typeface="Arial Unicode MS"/>
                  </a:rPr>
                  <a:t>(ms)</a:t>
                </a:r>
              </a:p>
            </c:rich>
          </c:tx>
          <c:layout>
            <c:manualLayout>
              <c:xMode val="edge"/>
              <c:yMode val="edge"/>
              <c:x val="0.0151912336744732"/>
              <c:y val="0.106272282620656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zh-CN"/>
          </a:p>
        </c:txPr>
        <c:crossAx val="-2093666424"/>
        <c:crosses val="autoZero"/>
        <c:crossBetween val="midCat"/>
        <c:minorUnit val="2.0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99298775727154"/>
          <c:y val="0.0761907447346993"/>
          <c:w val="0.363939116215219"/>
          <c:h val="0.38176834602434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6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964453114357"/>
          <c:y val="0.0427501400739514"/>
          <c:w val="0.688172749719615"/>
          <c:h val="0.745226396262852"/>
        </c:manualLayout>
      </c:layout>
      <c:scatterChart>
        <c:scatterStyle val="lineMarker"/>
        <c:varyColors val="0"/>
        <c:ser>
          <c:idx val="0"/>
          <c:order val="0"/>
          <c:tx>
            <c:strRef>
              <c:f>'ordering(blues)'!$B$2</c:f>
              <c:strCache>
                <c:ptCount val="1"/>
                <c:pt idx="0">
                  <c:v> ordered AMs</c:v>
                </c:pt>
              </c:strCache>
            </c:strRef>
          </c:tx>
          <c:spPr>
            <a:ln w="28575" cmpd="sng">
              <a:solidFill>
                <a:schemeClr val="tx2"/>
              </a:solidFill>
            </a:ln>
          </c:spPr>
          <c:marker>
            <c:symbol val="diamond"/>
            <c:size val="9"/>
            <c:spPr>
              <a:noFill/>
              <a:ln w="28575" cmpd="sng">
                <a:solidFill>
                  <a:schemeClr val="tx2"/>
                </a:solidFill>
              </a:ln>
            </c:spPr>
          </c:marker>
          <c:xVal>
            <c:numRef>
              <c:f>'ordering(blues)'!$A$3:$A$12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'ordering(blues)'!$B$3:$B$12</c:f>
              <c:numCache>
                <c:formatCode>General</c:formatCode>
                <c:ptCount val="10"/>
                <c:pt idx="0">
                  <c:v>909.008271975275</c:v>
                </c:pt>
                <c:pt idx="1">
                  <c:v>926.2689885142644</c:v>
                </c:pt>
                <c:pt idx="2">
                  <c:v>925.2222219999982</c:v>
                </c:pt>
                <c:pt idx="3">
                  <c:v>856.7511994516792</c:v>
                </c:pt>
                <c:pt idx="4">
                  <c:v>883.5171048911491</c:v>
                </c:pt>
                <c:pt idx="5">
                  <c:v>873.591333973967</c:v>
                </c:pt>
                <c:pt idx="6">
                  <c:v>868.5725630335518</c:v>
                </c:pt>
                <c:pt idx="7">
                  <c:v>827.3009307135471</c:v>
                </c:pt>
                <c:pt idx="8">
                  <c:v>828.1116294476494</c:v>
                </c:pt>
                <c:pt idx="9">
                  <c:v>807.8196946441554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'ordering(blues)'!$C$2</c:f>
              <c:strCache>
                <c:ptCount val="1"/>
                <c:pt idx="0">
                  <c:v> unordered AMs</c:v>
                </c:pt>
              </c:strCache>
            </c:strRef>
          </c:tx>
          <c:spPr>
            <a:ln w="28575" cmpd="sng">
              <a:solidFill>
                <a:srgbClr val="0000FF"/>
              </a:solidFill>
            </a:ln>
          </c:spPr>
          <c:marker>
            <c:symbol val="triangle"/>
            <c:size val="9"/>
            <c:spPr>
              <a:noFill/>
              <a:ln w="28575" cmpd="sng">
                <a:solidFill>
                  <a:srgbClr val="0000FF"/>
                </a:solidFill>
              </a:ln>
            </c:spPr>
          </c:marker>
          <c:xVal>
            <c:numRef>
              <c:f>'ordering(blues)'!$A$3:$A$12</c:f>
              <c:numCache>
                <c:formatCode>General</c:formatCode>
                <c:ptCount val="10"/>
                <c:pt idx="0">
                  <c:v>10000.0</c:v>
                </c:pt>
                <c:pt idx="1">
                  <c:v>20000.0</c:v>
                </c:pt>
                <c:pt idx="2">
                  <c:v>30000.0</c:v>
                </c:pt>
                <c:pt idx="3">
                  <c:v>40000.0</c:v>
                </c:pt>
                <c:pt idx="4">
                  <c:v>50000.0</c:v>
                </c:pt>
                <c:pt idx="5">
                  <c:v>60000.0</c:v>
                </c:pt>
                <c:pt idx="6">
                  <c:v>70000.0</c:v>
                </c:pt>
                <c:pt idx="7">
                  <c:v>80000.0</c:v>
                </c:pt>
                <c:pt idx="8">
                  <c:v>90000.0</c:v>
                </c:pt>
                <c:pt idx="9">
                  <c:v>100000.0</c:v>
                </c:pt>
              </c:numCache>
            </c:numRef>
          </c:xVal>
          <c:yVal>
            <c:numRef>
              <c:f>'ordering(blues)'!$C$3:$C$12</c:f>
              <c:numCache>
                <c:formatCode>General</c:formatCode>
                <c:ptCount val="10"/>
                <c:pt idx="0">
                  <c:v>1150.615579334944</c:v>
                </c:pt>
                <c:pt idx="1">
                  <c:v>1196.816468194602</c:v>
                </c:pt>
                <c:pt idx="2">
                  <c:v>1163.19646388275</c:v>
                </c:pt>
                <c:pt idx="3">
                  <c:v>1090.096473537908</c:v>
                </c:pt>
                <c:pt idx="4">
                  <c:v>1094.235567032871</c:v>
                </c:pt>
                <c:pt idx="5">
                  <c:v>1115.884617530547</c:v>
                </c:pt>
                <c:pt idx="6">
                  <c:v>1155.039271335226</c:v>
                </c:pt>
                <c:pt idx="7">
                  <c:v>1100.503480342257</c:v>
                </c:pt>
                <c:pt idx="8">
                  <c:v>1089.535615708682</c:v>
                </c:pt>
                <c:pt idx="9">
                  <c:v>1035.153823858225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403416"/>
        <c:axId val="-2093395816"/>
      </c:scatterChart>
      <c:valAx>
        <c:axId val="-2093403416"/>
        <c:scaling>
          <c:orientation val="minMax"/>
          <c:max val="100000.0"/>
          <c:min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AM operations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54134727520249"/>
              <c:y val="0.898603196083219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-2093395816"/>
        <c:crosses val="autoZero"/>
        <c:crossBetween val="midCat"/>
      </c:valAx>
      <c:valAx>
        <c:axId val="-2093395816"/>
        <c:scaling>
          <c:orientation val="minMax"/>
          <c:max val="13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throughput (</a:t>
                </a:r>
                <a:r>
                  <a:rPr lang="en-US" dirty="0" smtClean="0"/>
                  <a:t>#ops</a:t>
                </a:r>
                <a:r>
                  <a:rPr lang="en-US" dirty="0"/>
                  <a:t>/s)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0259651843620508"/>
              <c:y val="0.0938949543466107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crossAx val="-2093403416"/>
        <c:crosses val="autoZero"/>
        <c:crossBetween val="midCat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27142802438671"/>
          <c:y val="0.566523446111408"/>
          <c:w val="0.326296270931321"/>
          <c:h val="0.184329627938497"/>
        </c:manualLayout>
      </c:layout>
      <c:overlay val="0"/>
      <c:spPr>
        <a:ln w="19050">
          <a:solidFill>
            <a:schemeClr val="tx1"/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081935452076"/>
          <c:y val="0.0427501400739514"/>
          <c:w val="0.721428202908907"/>
          <c:h val="0.763864455225773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'concurrency(blues)'!$B$2</c:f>
              <c:strCache>
                <c:ptCount val="1"/>
                <c:pt idx="0">
                  <c:v> concurrent AMs</c:v>
                </c:pt>
              </c:strCache>
            </c:strRef>
          </c:tx>
          <c:spPr>
            <a:ln w="19050">
              <a:solidFill>
                <a:srgbClr val="008000"/>
              </a:solidFill>
            </a:ln>
          </c:spPr>
          <c:marker>
            <c:symbol val="square"/>
            <c:size val="9"/>
            <c:spPr>
              <a:noFill/>
              <a:ln w="19050">
                <a:solidFill>
                  <a:srgbClr val="008000"/>
                </a:solidFill>
              </a:ln>
            </c:spPr>
          </c:marker>
          <c:xVal>
            <c:numRef>
              <c:f>'concurrency(blues)'!$A$3:$A$19</c:f>
              <c:numCache>
                <c:formatCode>General</c:formatCode>
                <c:ptCount val="1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</c:numCache>
            </c:numRef>
          </c:xVal>
          <c:yVal>
            <c:numRef>
              <c:f>'concurrency(blues)'!$B$3:$B$19</c:f>
              <c:numCache>
                <c:formatCode>General</c:formatCode>
                <c:ptCount val="17"/>
                <c:pt idx="0">
                  <c:v>0.0</c:v>
                </c:pt>
                <c:pt idx="1">
                  <c:v>13888.88888888889</c:v>
                </c:pt>
                <c:pt idx="2">
                  <c:v>27777.77777777778</c:v>
                </c:pt>
                <c:pt idx="3">
                  <c:v>40540.54054054054</c:v>
                </c:pt>
                <c:pt idx="4">
                  <c:v>53333.33333333334</c:v>
                </c:pt>
                <c:pt idx="5">
                  <c:v>60975.60975609757</c:v>
                </c:pt>
                <c:pt idx="6">
                  <c:v>73170.73170731709</c:v>
                </c:pt>
                <c:pt idx="7">
                  <c:v>86419.75308641959</c:v>
                </c:pt>
                <c:pt idx="8">
                  <c:v>97560.9756097561</c:v>
                </c:pt>
                <c:pt idx="9">
                  <c:v>112500.0</c:v>
                </c:pt>
                <c:pt idx="10">
                  <c:v>122699.3865030675</c:v>
                </c:pt>
                <c:pt idx="11">
                  <c:v>137157.1072319202</c:v>
                </c:pt>
                <c:pt idx="12">
                  <c:v>149253.7313432836</c:v>
                </c:pt>
                <c:pt idx="13">
                  <c:v>156250.0</c:v>
                </c:pt>
                <c:pt idx="14">
                  <c:v>170523.7515225335</c:v>
                </c:pt>
                <c:pt idx="15">
                  <c:v>182260.0243013366</c:v>
                </c:pt>
                <c:pt idx="16">
                  <c:v>197044.3349753695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'concurrency(blues)'!$C$2</c:f>
              <c:strCache>
                <c:ptCount val="1"/>
                <c:pt idx="0">
                  <c:v> non-concurrent AMs</c:v>
                </c:pt>
              </c:strCache>
            </c:strRef>
          </c:tx>
          <c:spPr>
            <a:ln w="28575" cmpd="sng"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'concurrency(blues)'!$A$3:$A$19</c:f>
              <c:numCache>
                <c:formatCode>General</c:formatCode>
                <c:ptCount val="1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</c:numCache>
            </c:numRef>
          </c:xVal>
          <c:yVal>
            <c:numRef>
              <c:f>'concurrency(blues)'!$C$3:$C$19</c:f>
              <c:numCache>
                <c:formatCode>General</c:formatCode>
                <c:ptCount val="17"/>
                <c:pt idx="0">
                  <c:v>0.0</c:v>
                </c:pt>
                <c:pt idx="1">
                  <c:v>13157.8947368421</c:v>
                </c:pt>
                <c:pt idx="2">
                  <c:v>23529.41176470588</c:v>
                </c:pt>
                <c:pt idx="3">
                  <c:v>29411.76470588236</c:v>
                </c:pt>
                <c:pt idx="4">
                  <c:v>30303.0303030303</c:v>
                </c:pt>
                <c:pt idx="5">
                  <c:v>27472.52747252747</c:v>
                </c:pt>
                <c:pt idx="6">
                  <c:v>26905.82959641255</c:v>
                </c:pt>
                <c:pt idx="7">
                  <c:v>25454.54545454546</c:v>
                </c:pt>
                <c:pt idx="8">
                  <c:v>26490.06622516556</c:v>
                </c:pt>
                <c:pt idx="9">
                  <c:v>25423.72881355932</c:v>
                </c:pt>
                <c:pt idx="10">
                  <c:v>24875.62189054726</c:v>
                </c:pt>
                <c:pt idx="11">
                  <c:v>25522.04176334107</c:v>
                </c:pt>
                <c:pt idx="12">
                  <c:v>24896.26556016598</c:v>
                </c:pt>
                <c:pt idx="13">
                  <c:v>24482.10922787182</c:v>
                </c:pt>
                <c:pt idx="14">
                  <c:v>23140.4958677686</c:v>
                </c:pt>
                <c:pt idx="15">
                  <c:v>22321.42857142857</c:v>
                </c:pt>
                <c:pt idx="16">
                  <c:v>21276.59574468085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'concurrency(blues)'!$D$2</c:f>
              <c:strCache>
                <c:ptCount val="1"/>
                <c:pt idx="0">
                  <c:v>ideal scaling</c:v>
                </c:pt>
              </c:strCache>
            </c:strRef>
          </c:tx>
          <c:spPr>
            <a:ln>
              <a:solidFill>
                <a:srgbClr val="800000"/>
              </a:solidFill>
              <a:prstDash val="sysDot"/>
            </a:ln>
          </c:spPr>
          <c:marker>
            <c:symbol val="triangl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'concurrency(blues)'!$A$3:$A$19</c:f>
              <c:numCache>
                <c:formatCode>General</c:formatCode>
                <c:ptCount val="1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</c:numCache>
            </c:numRef>
          </c:xVal>
          <c:yVal>
            <c:numRef>
              <c:f>'concurrency(blues)'!$D$3:$D$19</c:f>
              <c:numCache>
                <c:formatCode>General</c:formatCode>
                <c:ptCount val="17"/>
                <c:pt idx="1">
                  <c:v>13888.88888888889</c:v>
                </c:pt>
                <c:pt idx="2">
                  <c:v>27777.77777777778</c:v>
                </c:pt>
                <c:pt idx="3">
                  <c:v>41666.66666666658</c:v>
                </c:pt>
                <c:pt idx="4">
                  <c:v>55555.55555555555</c:v>
                </c:pt>
                <c:pt idx="5">
                  <c:v>69444.44444444444</c:v>
                </c:pt>
                <c:pt idx="6">
                  <c:v>83333.33333333333</c:v>
                </c:pt>
                <c:pt idx="7">
                  <c:v>97222.22222222204</c:v>
                </c:pt>
                <c:pt idx="8">
                  <c:v>111111.1111111111</c:v>
                </c:pt>
                <c:pt idx="9">
                  <c:v>125000.0</c:v>
                </c:pt>
                <c:pt idx="10">
                  <c:v>138888.888888889</c:v>
                </c:pt>
                <c:pt idx="11">
                  <c:v>152777.7777777778</c:v>
                </c:pt>
                <c:pt idx="12">
                  <c:v>166666.6666666667</c:v>
                </c:pt>
                <c:pt idx="13">
                  <c:v>180555.5555555556</c:v>
                </c:pt>
                <c:pt idx="14">
                  <c:v>194444.4444444444</c:v>
                </c:pt>
                <c:pt idx="15">
                  <c:v>208333.3333333333</c:v>
                </c:pt>
                <c:pt idx="16">
                  <c:v>222222.2222222222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644760"/>
        <c:axId val="-2094271640"/>
      </c:scatterChart>
      <c:valAx>
        <c:axId val="-2093644760"/>
        <c:scaling>
          <c:orientation val="minMax"/>
          <c:max val="16.0"/>
          <c:min val="1.0"/>
        </c:scaling>
        <c:delete val="0"/>
        <c:axPos val="b"/>
        <c:title>
          <c:tx>
            <c:rich>
              <a:bodyPr/>
              <a:lstStyle/>
              <a:p>
                <a:pPr>
                  <a:defRPr sz="1400" b="0">
                    <a:latin typeface="Arial Unicode MS"/>
                    <a:cs typeface="Arial Unicode MS"/>
                  </a:defRPr>
                </a:pPr>
                <a:r>
                  <a:rPr lang="en-US" altLang="zh-CN" sz="1400" b="0" dirty="0">
                    <a:latin typeface="Arial Unicode MS"/>
                    <a:cs typeface="Arial Unicode MS"/>
                  </a:rPr>
                  <a:t># processes</a:t>
                </a:r>
              </a:p>
            </c:rich>
          </c:tx>
          <c:layout>
            <c:manualLayout>
              <c:xMode val="edge"/>
              <c:yMode val="edge"/>
              <c:x val="0.487156677180294"/>
              <c:y val="0.903393685797306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200" b="0"/>
            </a:pPr>
            <a:endParaRPr lang="zh-CN"/>
          </a:p>
        </c:txPr>
        <c:crossAx val="-2094271640"/>
        <c:crosses val="autoZero"/>
        <c:crossBetween val="midCat"/>
      </c:valAx>
      <c:valAx>
        <c:axId val="-2094271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altLang="zh-CN" sz="1600" b="0" baseline="0" dirty="0">
                    <a:latin typeface="Arial Unicode MS"/>
                    <a:cs typeface="Arial Unicode MS"/>
                  </a:rPr>
                  <a:t>throughput (</a:t>
                </a:r>
                <a:r>
                  <a:rPr lang="en-US" altLang="zh-CN" sz="1600" b="0" baseline="0" dirty="0" smtClean="0">
                    <a:latin typeface="Arial Unicode MS"/>
                    <a:cs typeface="Arial Unicode MS"/>
                  </a:rPr>
                  <a:t>#ops/s)</a:t>
                </a:r>
                <a:endParaRPr lang="en-US" altLang="zh-CN" sz="1600" b="0" baseline="0" dirty="0">
                  <a:latin typeface="Arial Unicode MS"/>
                  <a:cs typeface="Arial Unicode MS"/>
                </a:endParaRPr>
              </a:p>
            </c:rich>
          </c:tx>
          <c:layout>
            <c:manualLayout>
              <c:xMode val="edge"/>
              <c:yMode val="edge"/>
              <c:x val="0.0178135530311897"/>
              <c:y val="0.0789914653131603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 w="1270">
            <a:solidFill>
              <a:schemeClr val="tx1"/>
            </a:solidFill>
          </a:ln>
        </c:spPr>
        <c:txPr>
          <a:bodyPr/>
          <a:lstStyle/>
          <a:p>
            <a:pPr>
              <a:defRPr sz="1400" b="0"/>
            </a:pPr>
            <a:endParaRPr lang="zh-CN"/>
          </a:p>
        </c:txPr>
        <c:crossAx val="-2093644760"/>
        <c:crosses val="autoZero"/>
        <c:crossBetween val="midCat"/>
        <c:minorUnit val="2.0"/>
      </c:valAx>
      <c:spPr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41000722298542"/>
          <c:y val="0.0798565987171799"/>
          <c:w val="0.410559067593054"/>
          <c:h val="0.255942277581455"/>
        </c:manualLayout>
      </c:layout>
      <c:overlay val="0"/>
      <c:spPr>
        <a:ln w="19050"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E2F77-945F-D444-B95B-DB70B663295D}" type="datetimeFigureOut">
              <a:rPr kumimoji="1" lang="zh-CN" altLang="en-US" smtClean="0"/>
              <a:t>12/17/13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750D5-E980-A044-A543-9E0DFD14F3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10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sz="1600" b="0" i="0" u="none" strike="noStrike" kern="1200" cap="none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30 minutes including</a:t>
            </a:r>
            <a:r>
              <a:rPr kumimoji="1" lang="en-US" altLang="zh-CN" sz="1600" b="0" i="0" u="none" strike="noStrike" kern="1200" cap="none" baseline="0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 Q&amp;A time</a:t>
            </a:r>
          </a:p>
          <a:p>
            <a:pPr marL="0" indent="0">
              <a:buFontTx/>
              <a:buNone/>
            </a:pPr>
            <a:r>
              <a:rPr kumimoji="1" lang="en-US" altLang="zh-CN" sz="1600" b="0" i="0" u="none" strike="noStrike" kern="1200" cap="none" baseline="0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21 real pages</a:t>
            </a:r>
          </a:p>
          <a:p>
            <a:pPr marL="0" indent="0">
              <a:buFontTx/>
              <a:buNone/>
            </a:pPr>
            <a:endParaRPr kumimoji="1" lang="en-US" altLang="zh-CN" sz="1600" b="0" i="0" u="none" strike="noStrike" kern="1200" cap="none" baseline="0" dirty="0" smtClean="0">
              <a:solidFill>
                <a:srgbClr val="660066"/>
              </a:solidFill>
              <a:latin typeface="+mn-lt"/>
              <a:ea typeface="黑体-简 细体"/>
              <a:cs typeface="Abadi MT Condensed Extra Bold"/>
            </a:endParaRPr>
          </a:p>
          <a:p>
            <a:pPr marL="0" indent="0">
              <a:buFontTx/>
              <a:buNone/>
            </a:pPr>
            <a:r>
              <a:rPr kumimoji="1" lang="en-US" altLang="zh-CN" sz="1600" b="0" i="0" u="none" strike="noStrike" kern="1200" cap="none" baseline="0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Hello everyone, my name is Xin Zhao,</a:t>
            </a:r>
          </a:p>
          <a:p>
            <a:pPr marL="0" indent="0">
              <a:buFontTx/>
              <a:buNone/>
            </a:pPr>
            <a:r>
              <a:rPr kumimoji="1" lang="en-US" altLang="zh-CN" sz="1600" b="0" i="0" u="none" strike="noStrike" kern="1200" cap="none" baseline="0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today I am going to present our work on MPI-interoperable generalized active messages,</a:t>
            </a:r>
          </a:p>
          <a:p>
            <a:pPr marL="0" indent="0">
              <a:buFontTx/>
              <a:buNone/>
            </a:pPr>
            <a:r>
              <a:rPr kumimoji="1" lang="en-US" altLang="zh-CN" sz="1600" b="0" i="0" u="none" strike="noStrike" kern="1200" cap="none" baseline="0" dirty="0" smtClean="0">
                <a:solidFill>
                  <a:srgbClr val="660066"/>
                </a:solidFill>
                <a:latin typeface="+mn-lt"/>
                <a:ea typeface="黑体-简 细体"/>
                <a:cs typeface="Abadi MT Condensed Extra Bold"/>
              </a:rPr>
              <a:t>It is done by UIUC and ANL,</a:t>
            </a:r>
            <a:endParaRPr kumimoji="1" lang="zh-CN" altLang="en-US" sz="1600" b="0" i="0" u="none" strike="noStrike" kern="1200" cap="none" dirty="0">
              <a:solidFill>
                <a:srgbClr val="660066"/>
              </a:solidFill>
              <a:latin typeface="+mn-lt"/>
              <a:ea typeface="黑体-简 细体"/>
              <a:cs typeface="Abadi MT Condensed Extra Bold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3BCF0-D814-C444-AF6A-C1F92E996D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4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However, this model of accumulate-style AM just provide a very simple functionality of AM,</a:t>
            </a:r>
          </a:p>
          <a:p>
            <a:r>
              <a:rPr kumimoji="1" lang="en-US" altLang="zh-CN" baseline="0" dirty="0" smtClean="0"/>
              <a:t>It has several restrictions in real applications,</a:t>
            </a:r>
          </a:p>
          <a:p>
            <a:r>
              <a:rPr kumimoji="1" lang="en-US" altLang="zh-CN" baseline="0" dirty="0" smtClean="0"/>
              <a:t>Suppose this is an working model of AM,……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……, remote search, remote histogram cannot be implemented,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Cannot return arbitrary data,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It needs temporary buffers to ……, how to manage those temporary buffers is a problem.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In MPI two-sided/one-sided communication, MPI runtime always cut messages into small blocks to send, depending on system and network, to get better performance,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However, how to stream active message is a problem, runtime cannot cut it freely, it data amount must meet the requirement of user-defined function,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Which is the minimum segmentation granularity, and this information must provided by user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(5)After we are done on the modification on target window, when the target process, or third-part party processes can seen it or modify it?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Memory consistency is not clear and should be carefully defined,</a:t>
            </a:r>
          </a:p>
          <a:p>
            <a:pPr marL="0" indent="0">
              <a:buNone/>
            </a:pP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First,</a:t>
            </a:r>
            <a:r>
              <a:rPr kumimoji="1" lang="en-US" altLang="zh-CN" baseline="0" dirty="0" smtClean="0"/>
              <a:t> we propose a new concept ---“segment”,</a:t>
            </a:r>
          </a:p>
          <a:p>
            <a:r>
              <a:rPr kumimoji="1" lang="en-US" altLang="zh-CN" baseline="0" dirty="0" smtClean="0"/>
              <a:t>It is the minimum number of input / output elements for the execution of an AM handler, and it is defined by the user,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For example, in remote search of genome assembly application,</a:t>
            </a:r>
          </a:p>
          <a:p>
            <a:r>
              <a:rPr kumimoji="1" lang="en-US" altLang="zh-CN" baseline="0" dirty="0" smtClean="0"/>
              <a:t>segment can be defined as one query sequence and one result sequence.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Each</a:t>
            </a:r>
            <a:r>
              <a:rPr kumimoji="1" lang="en-US" altLang="zh-CN" baseline="0" dirty="0" smtClean="0"/>
              <a:t> AM contains N segments, MPI can internally split AM into multiple pipeline units, each unit has 1~N segments</a:t>
            </a:r>
          </a:p>
          <a:p>
            <a:r>
              <a:rPr kumimoji="1" lang="en-US" altLang="zh-CN" baseline="0" dirty="0" smtClean="0"/>
              <a:t>For example, …,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 concept of “segments” can benefit performance in two situations: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 If there is no enough buffers on the target, we can allocate temporary buffer with one segment size to receive AM, no need to allocate memory space for the entire AM.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 Because AM handler is triggered when each pipeline unit of AM is arrived,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    with suitable size of pipeline unit, pipeline effect can be achieved so that the transmission of AMs and execution of AM handlers can be perfectly overlapped.</a:t>
            </a:r>
          </a:p>
          <a:p>
            <a:pPr marL="0" indent="0">
              <a:buNone/>
            </a:pPr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Note that pipeline units is transparent by the user and is set by the MPI runtime, depending on current available buffer on the target and pipeline effect.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265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One option is</a:t>
            </a:r>
            <a:r>
              <a:rPr kumimoji="1" lang="en-US" altLang="zh-CN" baseline="0" dirty="0" smtClean="0"/>
              <a:t> to let MPI runtime to allocate and maintain temporary buffers, we call this “internal buffer” or “system buffer”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So that origin process knows beforehand that how much temporary buffer is available on the target, and it can send AMs with eager protocol.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However, because MPI runtime cannot know the upper bound of buffer space that AM requires, we cannot assume that internal buffers will always be enough,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Given an MPI implementation, if it is not explicitly specified, we cannot even assume that internal buffer exists,</a:t>
            </a:r>
            <a:endParaRPr kumimoji="1" lang="zh-CN" altLang="en-US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Therefore, to guarantee the correctness, we let</a:t>
            </a:r>
            <a:r>
              <a:rPr kumimoji="1" lang="en-US" altLang="zh-CN" baseline="0" dirty="0" smtClean="0"/>
              <a:t> the user to provide temporary buffers to MPI implementation,</a:t>
            </a:r>
          </a:p>
          <a:p>
            <a:r>
              <a:rPr kumimoji="1" lang="en-US" altLang="zh-CN" baseline="0" dirty="0" smtClean="0"/>
              <a:t>These two routines are used to attach user buffer to the window,</a:t>
            </a:r>
          </a:p>
          <a:p>
            <a:r>
              <a:rPr kumimoji="1" lang="en-US" altLang="zh-CN" baseline="0" dirty="0" smtClean="0"/>
              <a:t>The user buffer should accommodate at least true extent of one segment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 user buffer is shared by all processes, therefore origin process needs to do hand-shake operation to reserve buffer before sending AMs</a:t>
            </a:r>
          </a:p>
          <a:p>
            <a:endParaRPr kumimoji="1" lang="en-US" altLang="zh-CN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 MPI implementation must use user buffers, it must do communication with rendezvous protocol,</a:t>
            </a:r>
          </a:p>
          <a:p>
            <a:r>
              <a:rPr kumimoji="1" lang="en-US" altLang="zh-CN" baseline="0" dirty="0" smtClean="0"/>
              <a:t>Even though user buffers are provided, MPI implementation may still choose to use internal buffers if possible,</a:t>
            </a:r>
          </a:p>
          <a:p>
            <a:r>
              <a:rPr kumimoji="1" lang="en-US" altLang="zh-CN" baseline="0" dirty="0" smtClean="0"/>
              <a:t>In such situation communication can be optimized,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990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en-US" altLang="zh-CN" baseline="0" dirty="0" smtClean="0"/>
              <a:t> make AM work correctly with other MPI messages,</a:t>
            </a:r>
          </a:p>
          <a:p>
            <a:r>
              <a:rPr kumimoji="1" lang="en-US" altLang="zh-CN" baseline="0" dirty="0" smtClean="0"/>
              <a:t>correctness semantics need to be carefully defined,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There are many subtle issues in semantics,</a:t>
            </a:r>
          </a:p>
          <a:p>
            <a:r>
              <a:rPr kumimoji="1" lang="en-US" altLang="zh-CN" baseline="0" dirty="0" smtClean="0"/>
              <a:t>here we discuss four most important semantics:</a:t>
            </a:r>
          </a:p>
          <a:p>
            <a:r>
              <a:rPr kumimoji="1" lang="en-US" altLang="zh-CN" baseline="0" dirty="0" smtClean="0"/>
              <a:t>memory consistency, ordering, concurrency, atomicity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878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This difference cause some issues when AM works with RMA operations.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 smtClean="0"/>
              <a:t> When AM and other RMA operation working on the same window, even for non-overlapping locations, data is undefined, (cache line, false-sharing)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0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Do we need flush cache line back/memory barrier before AM begins?</a:t>
            </a:r>
          </a:p>
          <a:p>
            <a:r>
              <a:rPr kumimoji="1" lang="en-US" altLang="zh-CN" baseline="0" dirty="0" smtClean="0"/>
              <a:t>===========</a:t>
            </a:r>
          </a:p>
          <a:p>
            <a:r>
              <a:rPr kumimoji="1" lang="en-US" altLang="zh-CN" baseline="0" dirty="0" smtClean="0"/>
              <a:t>SEPARATE window: flush cache line back to make private window and public window consistent</a:t>
            </a:r>
          </a:p>
          <a:p>
            <a:r>
              <a:rPr kumimoji="1" lang="en-US" altLang="zh-CN" baseline="0" dirty="0" smtClean="0"/>
              <a:t>UNIFIED window: perform memory barrier to prevent instruction reordering</a:t>
            </a:r>
          </a:p>
          <a:p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en-US" altLang="zh-CN" baseline="0" dirty="0" smtClean="0"/>
              <a:t>For separate window models, MPI implementation should flush the data back to memory after AM finishes, whereas for unified window model,</a:t>
            </a:r>
          </a:p>
          <a:p>
            <a:pPr marL="0" indent="0">
              <a:buNone/>
            </a:pPr>
            <a:r>
              <a:rPr kumimoji="1" lang="en-US" altLang="zh-CN" baseline="0" dirty="0" smtClean="0"/>
              <a:t>MPI implementation should call a full memory barrier after execution of AM to ensure future reads from window memory return the updated data.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0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“as if” also</a:t>
            </a:r>
            <a:r>
              <a:rPr kumimoji="1" lang="en-US" altLang="zh-CN" baseline="0" dirty="0" smtClean="0"/>
              <a:t> apply to ordering</a:t>
            </a:r>
          </a:p>
          <a:p>
            <a:r>
              <a:rPr kumimoji="1" lang="en-US" altLang="zh-CN" baseline="0" dirty="0" smtClean="0"/>
              <a:t>Think about some user cases?</a:t>
            </a:r>
            <a:endParaRPr kumimoji="1" lang="en-US" altLang="zh-CN" dirty="0" smtClean="0"/>
          </a:p>
          <a:p>
            <a:r>
              <a:rPr kumimoji="1" lang="en-US" altLang="zh-CN" dirty="0" smtClean="0"/>
              <a:t>====================================</a:t>
            </a:r>
          </a:p>
          <a:p>
            <a:r>
              <a:rPr kumimoji="1" lang="en-US" altLang="zh-CN" dirty="0" smtClean="0"/>
              <a:t>Release ordering can benefit applications that only</a:t>
            </a:r>
            <a:r>
              <a:rPr kumimoji="1" lang="en-US" altLang="zh-CN" baseline="0" dirty="0" smtClean="0"/>
              <a:t> read the data but not update it, or don’t over write each other</a:t>
            </a:r>
          </a:p>
          <a:p>
            <a:r>
              <a:rPr kumimoji="1" lang="en-US" altLang="zh-CN" baseline="0" dirty="0" smtClean="0"/>
              <a:t>The more relaxed semantics can allow MPI implementation to achieve better performance.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AMs are unordered to other RMA operations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55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Benefits:</a:t>
            </a:r>
            <a:r>
              <a:rPr kumimoji="1" lang="en-US" altLang="zh-CN" baseline="0" dirty="0" smtClean="0"/>
              <a:t> (1) AMs do not overwrite each other (2) AMs only read data from target window</a:t>
            </a:r>
          </a:p>
          <a:p>
            <a:r>
              <a:rPr kumimoji="1" lang="en-US" altLang="zh-CN" baseline="0" dirty="0" smtClean="0"/>
              <a:t>Strict ordering – might still disable concurrency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778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It</a:t>
            </a:r>
            <a:r>
              <a:rPr kumimoji="1" lang="en-US" altLang="zh-CN" baseline="0" dirty="0" smtClean="0"/>
              <a:t> is OK if all accesses in the AM function are read-only access,</a:t>
            </a:r>
          </a:p>
          <a:p>
            <a:r>
              <a:rPr kumimoji="1" lang="en-US" altLang="zh-CN" baseline="0" dirty="0" smtClean="0"/>
              <a:t>the lack of atomicity will not effect that, it can still get the correct result,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Also, if you don’t need concurrency of AMs, lack of atomicity is not a problem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If you really need the atomic execution of AM function, you can always emulate it</a:t>
            </a:r>
          </a:p>
          <a:p>
            <a:r>
              <a:rPr kumimoji="1" lang="en-US" altLang="zh-CN" baseline="0" dirty="0" smtClean="0"/>
              <a:t>By using exclusive window lock in MPI, which can give you the exclusive access to target window,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757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2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i="0" dirty="0" smtClean="0"/>
              <a:t>In recent years, many new applications have become important in both</a:t>
            </a:r>
            <a:r>
              <a:rPr kumimoji="1" lang="en-US" altLang="zh-CN" b="0" i="0" baseline="0" dirty="0" smtClean="0"/>
              <a:t> research areas and academic areas,</a:t>
            </a:r>
          </a:p>
          <a:p>
            <a:r>
              <a:rPr kumimoji="1" lang="en-US" altLang="zh-CN" b="0" i="0" baseline="0" dirty="0" smtClean="0"/>
              <a:t>These applications are very different with “traditional” applications in many aspects,</a:t>
            </a:r>
            <a:endParaRPr kumimoji="1" lang="en-US" altLang="zh-CN" b="0" i="0" dirty="0" smtClean="0"/>
          </a:p>
          <a:p>
            <a:r>
              <a:rPr kumimoji="1" lang="en-US" altLang="zh-CN" b="0" i="0" dirty="0" smtClean="0"/>
              <a:t>They are typically…</a:t>
            </a:r>
          </a:p>
          <a:p>
            <a:r>
              <a:rPr kumimoji="1" lang="en-US" altLang="zh-CN" b="0" i="0" dirty="0" smtClean="0"/>
              <a:t>We call these new applications as data-intensive applications,</a:t>
            </a:r>
          </a:p>
          <a:p>
            <a:r>
              <a:rPr kumimoji="1" lang="en-US" altLang="zh-CN" b="0" i="0" dirty="0" smtClean="0"/>
              <a:t>although it is a big word, here</a:t>
            </a:r>
            <a:r>
              <a:rPr kumimoji="1" lang="en-US" altLang="zh-CN" b="0" i="0" baseline="0" dirty="0" smtClean="0"/>
              <a:t> we refer it to the applications that have those characteristics.</a:t>
            </a:r>
          </a:p>
          <a:p>
            <a:endParaRPr kumimoji="1" lang="en-US" altLang="zh-CN" b="0" i="0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the</a:t>
            </a:r>
            <a:r>
              <a:rPr kumimoji="1" lang="en-US" altLang="zh-CN" baseline="0" dirty="0" smtClean="0"/>
              <a:t> first</a:t>
            </a:r>
            <a:r>
              <a:rPr kumimoji="1" lang="en-US" altLang="zh-CN" dirty="0" smtClean="0"/>
              <a:t> test, one process sends AM to another</a:t>
            </a:r>
            <a:r>
              <a:rPr kumimoji="1" lang="en-US" altLang="zh-CN" baseline="0" dirty="0" smtClean="0"/>
              <a:t> process, and we change the pipeline unit internally and measure the latency,</a:t>
            </a:r>
          </a:p>
          <a:p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dirty="0" smtClean="0"/>
              <a:t>In the second</a:t>
            </a:r>
            <a:r>
              <a:rPr kumimoji="1" lang="en-US" altLang="zh-CN" baseline="0" dirty="0" smtClean="0"/>
              <a:t> test, one process sends 100,000 AMs to another process, and we measure the throughput,</a:t>
            </a:r>
          </a:p>
          <a:p>
            <a:r>
              <a:rPr kumimoji="1" lang="en-US" altLang="zh-CN" dirty="0" smtClean="0"/>
              <a:t>As we increase the pipeline unit, an increasing large</a:t>
            </a:r>
            <a:r>
              <a:rPr kumimoji="1" lang="en-US" altLang="zh-CN" baseline="0" dirty="0" smtClean="0"/>
              <a:t> fraction of segments use the user buffer,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87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More internal buffer provided, better performance achieved,</a:t>
            </a:r>
            <a:r>
              <a:rPr kumimoji="1" lang="en-US" altLang="zh-CN" baseline="0" dirty="0" smtClean="0"/>
              <a:t> </a:t>
            </a:r>
          </a:p>
          <a:p>
            <a:r>
              <a:rPr kumimoji="1" lang="en-US" altLang="zh-CN" baseline="0" dirty="0" smtClean="0"/>
              <a:t>Performance increased: because hand-shake is reduced,</a:t>
            </a:r>
          </a:p>
          <a:p>
            <a:r>
              <a:rPr kumimoji="1" lang="en-US" altLang="zh-CN" baseline="0" dirty="0" smtClean="0"/>
              <a:t>A steady state is reached at this point, it is because … providing more internal buffers will not make a difference,</a:t>
            </a:r>
          </a:p>
          <a:p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372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These two example</a:t>
            </a:r>
            <a:r>
              <a:rPr kumimoji="1" lang="en-US" altLang="zh-CN" baseline="0" dirty="0" smtClean="0"/>
              <a:t> shows performance advantage when we disable ordering and enable concurrency,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In the first test, sender process always alternate between sending large AMs and small AMs,</a:t>
            </a:r>
          </a:p>
          <a:p>
            <a:r>
              <a:rPr kumimoji="1" lang="en-US" altLang="zh-CN" baseline="0" dirty="0" smtClean="0"/>
              <a:t>When we enable ordering, small AMs must issued after large AMs, even though there are enough buffers on target for it,</a:t>
            </a:r>
          </a:p>
          <a:p>
            <a:r>
              <a:rPr kumimoji="1" lang="en-US" altLang="zh-CN" baseline="0" dirty="0" smtClean="0"/>
              <a:t>When we disable ordering, small AMs can be reordered before large AMs to send, therefore when large AM waiting for availability of temporary buffers,</a:t>
            </a:r>
          </a:p>
          <a:p>
            <a:r>
              <a:rPr kumimoji="1" lang="en-US" altLang="zh-CN" baseline="0" dirty="0" smtClean="0"/>
              <a:t>We can send small AMs,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 second example is done within one node, </a:t>
            </a:r>
          </a:p>
          <a:p>
            <a:r>
              <a:rPr kumimoji="1" lang="en-US" altLang="zh-CN" baseline="0" dirty="0" smtClean="0"/>
              <a:t>All processes allocate the window in SHM region,</a:t>
            </a:r>
          </a:p>
          <a:p>
            <a:r>
              <a:rPr kumimoji="1" lang="en-US" altLang="zh-CN" baseline="0" dirty="0" smtClean="0"/>
              <a:t>each process send messages to same target process,</a:t>
            </a:r>
          </a:p>
          <a:p>
            <a:r>
              <a:rPr kumimoji="1" lang="en-US" altLang="zh-CN" baseline="0" dirty="0" smtClean="0"/>
              <a:t>When we disable concurrency, as process number grows, the overall throughput keeps the same,</a:t>
            </a:r>
          </a:p>
          <a:p>
            <a:r>
              <a:rPr kumimoji="1" lang="en-US" altLang="zh-CN" baseline="0" dirty="0" smtClean="0"/>
              <a:t>When we enable concurrency,</a:t>
            </a:r>
          </a:p>
          <a:p>
            <a:r>
              <a:rPr kumimoji="1" lang="en-US" altLang="zh-CN" baseline="0" dirty="0" smtClean="0"/>
              <a:t>we make each process to fetch the data from target process’s shared memory, do computation locally, and then push data back,</a:t>
            </a:r>
          </a:p>
          <a:p>
            <a:r>
              <a:rPr kumimoji="1" lang="en-US" altLang="zh-CN" baseline="0" dirty="0" smtClean="0"/>
              <a:t>Therefore the throughput greatly increased when number of processes increases,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29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036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394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008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076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First,</a:t>
            </a:r>
            <a:r>
              <a:rPr kumimoji="1" lang="en-US" altLang="zh-CN" baseline="0" dirty="0" smtClean="0"/>
              <a:t> because of the restriction of user-defined function,</a:t>
            </a:r>
          </a:p>
          <a:p>
            <a:r>
              <a:rPr kumimoji="1" lang="en-US" altLang="zh-CN" baseline="0" dirty="0" smtClean="0"/>
              <a:t>Target input buffer and target output buffer must have the same data layout, they cannot be different,</a:t>
            </a:r>
          </a:p>
          <a:p>
            <a:r>
              <a:rPr kumimoji="1" lang="en-US" altLang="zh-CN" baseline="0" dirty="0" smtClean="0"/>
              <a:t>It cannot handle remote search operation, where a single sequence needs to access the entire window on the target,</a:t>
            </a:r>
          </a:p>
          <a:p>
            <a:r>
              <a:rPr kumimoji="1" lang="en-US" altLang="zh-CN" baseline="0" dirty="0" smtClean="0"/>
              <a:t>(other example: remote histogram, array of bins representing value ranges)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Explain</a:t>
            </a:r>
            <a:r>
              <a:rPr kumimoji="1" lang="en-US" altLang="zh-CN" baseline="0" dirty="0" smtClean="0"/>
              <a:t> what “same data layout” means.</a:t>
            </a:r>
            <a:endParaRPr kumimoji="1" lang="en-US" altLang="zh-CN" dirty="0" smtClean="0"/>
          </a:p>
          <a:p>
            <a:r>
              <a:rPr kumimoji="1" lang="en-US" altLang="zh-CN" dirty="0" smtClean="0"/>
              <a:t>==============</a:t>
            </a:r>
          </a:p>
          <a:p>
            <a:r>
              <a:rPr kumimoji="1" lang="en-US" altLang="zh-CN" dirty="0" smtClean="0"/>
              <a:t>Second, runtime</a:t>
            </a:r>
            <a:r>
              <a:rPr kumimoji="1" lang="en-US" altLang="zh-CN" baseline="0" dirty="0" smtClean="0"/>
              <a:t> cannot return arbitrary data specified by the user</a:t>
            </a:r>
          </a:p>
          <a:p>
            <a:r>
              <a:rPr kumimoji="1" lang="en-US" altLang="zh-CN" baseline="0" dirty="0" smtClean="0"/>
              <a:t>In MPI one-sided interface, get-accumulate can return data, but only returns origin data before computation starts on it,</a:t>
            </a:r>
          </a:p>
          <a:p>
            <a:r>
              <a:rPr kumimoji="1" lang="en-US" altLang="zh-CN" baseline="0" dirty="0" smtClean="0"/>
              <a:t>In this application, we want to return the result data from AM handler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 should be temporary buffers that is</a:t>
            </a:r>
            <a:r>
              <a:rPr kumimoji="1" lang="en-US" altLang="zh-CN" baseline="0" dirty="0" smtClean="0"/>
              <a:t> used to place input and output data,</a:t>
            </a:r>
          </a:p>
          <a:p>
            <a:r>
              <a:rPr kumimoji="1" lang="en-US" altLang="zh-CN" baseline="0" dirty="0" smtClean="0"/>
              <a:t>Is the user should provide such buffer beforehand? Or system should provide such buffer? Is not clear.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Third,</a:t>
            </a:r>
            <a:r>
              <a:rPr kumimoji="1" lang="en-US" altLang="zh-CN" baseline="0" dirty="0" smtClean="0"/>
              <a:t> the public window contains data storing on that process, but input and output buffer are</a:t>
            </a:r>
          </a:p>
          <a:p>
            <a:r>
              <a:rPr kumimoji="1" lang="en-US" altLang="zh-CN" baseline="0" dirty="0" smtClean="0"/>
              <a:t>Used to stage temporary data from the origin and will return to the origin, their content</a:t>
            </a:r>
          </a:p>
          <a:p>
            <a:r>
              <a:rPr kumimoji="1" lang="en-US" altLang="zh-CN" baseline="0" dirty="0" smtClean="0"/>
              <a:t>Is meaningful in the scope of handler, private to each handler,</a:t>
            </a:r>
          </a:p>
          <a:p>
            <a:r>
              <a:rPr kumimoji="1" lang="en-US" altLang="zh-CN" baseline="0" dirty="0" smtClean="0"/>
              <a:t>who should be responsible to provide buffers for input and output data? 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i="0" dirty="0" smtClean="0"/>
              <a:t>One typical example</a:t>
            </a:r>
            <a:r>
              <a:rPr kumimoji="1" lang="en-US" altLang="zh-CN" b="0" i="0" baseline="0" dirty="0" smtClean="0"/>
              <a:t> of data-intensive application is graph algorithms,</a:t>
            </a:r>
          </a:p>
          <a:p>
            <a:r>
              <a:rPr kumimoji="1" lang="en-US" altLang="zh-CN" b="0" i="0" baseline="0" dirty="0" smtClean="0"/>
              <a:t>which are widely used in social network analysis,</a:t>
            </a:r>
          </a:p>
          <a:p>
            <a:r>
              <a:rPr kumimoji="1" lang="en-US" altLang="zh-CN" b="0" i="0" baseline="0" dirty="0" smtClean="0"/>
              <a:t>like breadth-first search,</a:t>
            </a:r>
          </a:p>
          <a:p>
            <a:r>
              <a:rPr kumimoji="1" lang="en-US" altLang="zh-CN" b="0" i="0" baseline="0" dirty="0" smtClean="0"/>
              <a:t>In the application, vertexes are distributed to different processes,</a:t>
            </a:r>
          </a:p>
          <a:p>
            <a:r>
              <a:rPr kumimoji="1" lang="en-US" altLang="zh-CN" b="0" i="0" baseline="0" dirty="0" smtClean="0"/>
              <a:t>in each level, the algorithm scans neighbors of vertexes,</a:t>
            </a:r>
          </a:p>
          <a:p>
            <a:r>
              <a:rPr kumimoji="1" lang="en-US" altLang="zh-CN" b="0" i="0" baseline="0" dirty="0" smtClean="0"/>
              <a:t>For example, to find friend connections, recommendations, etc.</a:t>
            </a:r>
          </a:p>
          <a:p>
            <a:endParaRPr kumimoji="1" lang="en-US" altLang="zh-CN" b="0" i="0" dirty="0" smtClean="0"/>
          </a:p>
          <a:p>
            <a:r>
              <a:rPr kumimoji="1" lang="en-US" altLang="zh-CN" b="0" i="0" dirty="0" smtClean="0"/>
              <a:t>Another</a:t>
            </a:r>
            <a:r>
              <a:rPr kumimoji="1" lang="en-US" altLang="zh-CN" b="0" i="0" baseline="0" dirty="0" smtClean="0"/>
              <a:t> typical example is DNA assembly,</a:t>
            </a:r>
          </a:p>
          <a:p>
            <a:r>
              <a:rPr kumimoji="1" lang="en-US" altLang="zh-CN" b="0" i="0" baseline="0" dirty="0" smtClean="0"/>
              <a:t>it is a sub-field of bioinformatics area,</a:t>
            </a:r>
          </a:p>
          <a:p>
            <a:r>
              <a:rPr kumimoji="1" lang="en-US" altLang="zh-CN" b="0" i="0" baseline="0" dirty="0" smtClean="0"/>
              <a:t>In the application, database of short DNA sequences are stored on distributed memory,</a:t>
            </a:r>
          </a:p>
          <a:p>
            <a:r>
              <a:rPr kumimoji="1" lang="en-US" altLang="zh-CN" b="0" i="0" baseline="0" dirty="0" smtClean="0"/>
              <a:t>One fundamental operation in this application is searching for overlapping of sequences,</a:t>
            </a:r>
          </a:p>
          <a:p>
            <a:endParaRPr kumimoji="1" lang="en-US" altLang="zh-CN" b="0" i="0" dirty="0" smtClean="0"/>
          </a:p>
          <a:p>
            <a:r>
              <a:rPr kumimoji="1" lang="en-US" altLang="zh-CN" b="0" i="0" dirty="0" smtClean="0"/>
              <a:t>Al</a:t>
            </a:r>
            <a:r>
              <a:rPr kumimoji="1" lang="en-US" altLang="zh-CN" b="0" i="0" baseline="0" dirty="0" smtClean="0"/>
              <a:t>l these data-intensive applications have common characteristics that …, </a:t>
            </a:r>
            <a:endParaRPr kumimoji="1" lang="en-US" altLang="zh-CN" b="0" i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9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Explain</a:t>
            </a:r>
            <a:r>
              <a:rPr kumimoji="1" lang="en-US" altLang="zh-CN" baseline="0" dirty="0" smtClean="0"/>
              <a:t> what “segmentation granularity” means.</a:t>
            </a:r>
          </a:p>
          <a:p>
            <a:r>
              <a:rPr kumimoji="1" lang="en-US" altLang="zh-CN" baseline="0" dirty="0" smtClean="0"/>
              <a:t>That information should be provided from the user.</a:t>
            </a:r>
            <a:endParaRPr kumimoji="1" lang="en-US" altLang="zh-CN" dirty="0" smtClean="0"/>
          </a:p>
          <a:p>
            <a:r>
              <a:rPr kumimoji="1" lang="en-US" altLang="zh-CN" dirty="0" smtClean="0"/>
              <a:t>==========</a:t>
            </a:r>
          </a:p>
          <a:p>
            <a:r>
              <a:rPr kumimoji="1" lang="en-US" altLang="zh-CN" dirty="0" smtClean="0"/>
              <a:t>Forth,</a:t>
            </a:r>
            <a:r>
              <a:rPr kumimoji="1" lang="en-US" altLang="zh-CN" baseline="0" dirty="0" smtClean="0"/>
              <a:t> in traditional MPI sometimes we segment the message to smaller units and send,</a:t>
            </a:r>
          </a:p>
          <a:p>
            <a:r>
              <a:rPr kumimoji="1" lang="en-US" altLang="zh-CN" baseline="0" dirty="0" smtClean="0"/>
              <a:t>In order to achieve better performance,</a:t>
            </a:r>
          </a:p>
          <a:p>
            <a:r>
              <a:rPr kumimoji="1" lang="en-US" altLang="zh-CN" baseline="0" dirty="0" smtClean="0"/>
              <a:t>but this cannot be done for AM, because MPI runtime cannot know how many elements needed for handler,</a:t>
            </a:r>
          </a:p>
          <a:p>
            <a:r>
              <a:rPr kumimoji="1" lang="en-US" altLang="zh-CN" baseline="0" dirty="0" smtClean="0"/>
              <a:t>So it cannot decide the segmentation granularity.</a:t>
            </a:r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Fifth, when result data on target window can be seen by other processes?</a:t>
            </a:r>
          </a:p>
          <a:p>
            <a:r>
              <a:rPr kumimoji="1" lang="en-US" altLang="zh-CN" dirty="0" smtClean="0"/>
              <a:t>Suppose I first send</a:t>
            </a:r>
            <a:r>
              <a:rPr kumimoji="1" lang="en-US" altLang="zh-CN" baseline="0" dirty="0" smtClean="0"/>
              <a:t> one AM to target to trigger the computation, after that I send one GET operation to get some data back,</a:t>
            </a:r>
          </a:p>
          <a:p>
            <a:r>
              <a:rPr kumimoji="1" lang="en-US" altLang="zh-CN" baseline="0" dirty="0" smtClean="0"/>
              <a:t>Does that GET operation returns the correct data?</a:t>
            </a:r>
          </a:p>
          <a:p>
            <a:r>
              <a:rPr kumimoji="1" lang="en-US" altLang="zh-CN" baseline="0" dirty="0" smtClean="0"/>
              <a:t>This memory consistency issue is not clear.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According to these restrictions in our previous APIs, we propose a new AM model.</a:t>
            </a:r>
            <a:endParaRPr kumimoji="1" lang="zh-CN" altLang="en-US" dirty="0" smtClean="0"/>
          </a:p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44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 Passing Interface is the industry standard communication runtime for high-performance computing,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 a very clear way for processes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different cores/nodes to communicate with each other,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efficient and scalable MPI implementation is provided by the system vendor for virtually every parallel computing platform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 MPI</a:t>
            </a:r>
            <a:r>
              <a:rPr kumimoji="1" lang="en-US" altLang="zh-CN" baseline="0" dirty="0" smtClean="0"/>
              <a:t>, there are two kinds of communication: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One is two-sided, …</a:t>
            </a:r>
          </a:p>
          <a:p>
            <a:r>
              <a:rPr kumimoji="1" lang="en-US" altLang="zh-CN" baseline="0" dirty="0" smtClean="0"/>
              <a:t>Another is one-sided, …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 communication pattern of one-sided is natural for data-intensive applications, </a:t>
            </a:r>
          </a:p>
          <a:p>
            <a:r>
              <a:rPr kumimoji="1" lang="en-US" altLang="zh-CN" baseline="0" dirty="0" smtClean="0"/>
              <a:t>Which involves large amount of data send to random nodes,</a:t>
            </a:r>
          </a:p>
          <a:p>
            <a:r>
              <a:rPr kumimoji="1" lang="en-US" altLang="zh-CN" baseline="0" dirty="0" smtClean="0"/>
              <a:t>But it still not sufficient for the applications,</a:t>
            </a:r>
          </a:p>
          <a:p>
            <a:r>
              <a:rPr kumimoji="1" lang="en-US" altLang="zh-CN" baseline="0" dirty="0" smtClean="0"/>
              <a:t>For example, in DNA assembly application,…</a:t>
            </a:r>
          </a:p>
          <a:p>
            <a:r>
              <a:rPr kumimoji="1" lang="en-US" altLang="zh-CN" baseline="0" dirty="0" smtClean="0"/>
              <a:t>One-sided cannot support such complex operation on the target side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86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Therefore,</a:t>
            </a:r>
            <a:r>
              <a:rPr kumimoji="1" lang="en-US" altLang="zh-CN" baseline="0" dirty="0" smtClean="0"/>
              <a:t> because of the limitation of MPI one-sided,</a:t>
            </a:r>
          </a:p>
          <a:p>
            <a:r>
              <a:rPr kumimoji="1" lang="en-US" altLang="zh-CN" baseline="0" dirty="0" smtClean="0"/>
              <a:t>Currently many applications still use MPI two-sided communication,</a:t>
            </a:r>
          </a:p>
          <a:p>
            <a:r>
              <a:rPr kumimoji="1" lang="en-US" altLang="zh-CN" baseline="0" dirty="0" smtClean="0"/>
              <a:t>In those applications, dedicated threads/processes are needed to waiting for receiving messages,</a:t>
            </a:r>
          </a:p>
          <a:p>
            <a:r>
              <a:rPr kumimoji="1" lang="en-US" altLang="zh-CN" dirty="0" smtClean="0"/>
              <a:t>For example, this</a:t>
            </a:r>
            <a:r>
              <a:rPr kumimoji="1" lang="en-US" altLang="zh-CN" baseline="0" dirty="0" smtClean="0"/>
              <a:t> figure shows SWAP application,</a:t>
            </a:r>
          </a:p>
          <a:p>
            <a:r>
              <a:rPr kumimoji="1" lang="en-US" altLang="zh-CN" baseline="0" dirty="0" smtClean="0"/>
              <a:t>Which is a DNA assembly application,</a:t>
            </a:r>
          </a:p>
          <a:p>
            <a:r>
              <a:rPr kumimoji="1" lang="en-US" altLang="zh-CN" baseline="0" dirty="0" smtClean="0"/>
              <a:t>Each process must …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Kiki and MADNESS are two other examples, they also need dedicated processes to receiving the data,</a:t>
            </a:r>
          </a:p>
          <a:p>
            <a:r>
              <a:rPr kumimoji="1" lang="en-US" altLang="zh-CN" baseline="0" dirty="0" smtClean="0"/>
              <a:t>When no messages coming, the cores are wasted and cannot do any other work,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9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Active Messages is a different message passing model compared to MPI,</a:t>
            </a:r>
          </a:p>
          <a:p>
            <a:r>
              <a:rPr kumimoji="1" lang="en-US" altLang="zh-CN" baseline="0" dirty="0" smtClean="0"/>
              <a:t>The communication pattern is similar to one-sided </a:t>
            </a:r>
            <a:r>
              <a:rPr kumimoji="1" lang="en-US" altLang="zh-CN" baseline="0" dirty="0" err="1" smtClean="0"/>
              <a:t>comm</a:t>
            </a:r>
            <a:r>
              <a:rPr kumimoji="1" lang="en-US" altLang="zh-CN" baseline="0" dirty="0" smtClean="0"/>
              <a:t> I talked before,</a:t>
            </a:r>
          </a:p>
          <a:p>
            <a:r>
              <a:rPr kumimoji="1" lang="en-US" altLang="zh-CN" baseline="0" dirty="0" smtClean="0"/>
              <a:t>Only sender needs to explicitly send the message, receiver do not need to be explicitly involved,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However, sender side can specify a function to be executed on the received side,</a:t>
            </a:r>
          </a:p>
          <a:p>
            <a:r>
              <a:rPr kumimoji="1" lang="en-US" altLang="zh-CN" baseline="0" dirty="0" smtClean="0"/>
              <a:t>Therefore, after message is arrived, corresponding function is triggered to process the data,</a:t>
            </a:r>
          </a:p>
          <a:p>
            <a:r>
              <a:rPr kumimoji="1" lang="en-US" altLang="zh-CN" baseline="0" dirty="0" smtClean="0"/>
              <a:t>The function is defined by the user, so it can let user do whatever computations they want on the target side,</a:t>
            </a:r>
          </a:p>
          <a:p>
            <a:r>
              <a:rPr kumimoji="1" lang="en-US" altLang="zh-CN" baseline="0" dirty="0" smtClean="0"/>
              <a:t>Much more flexible than MPI one-sided,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i="0" dirty="0" smtClean="0"/>
              <a:t>Therefore,</a:t>
            </a:r>
            <a:r>
              <a:rPr kumimoji="1" lang="en-US" altLang="zh-CN" b="0" i="0" baseline="0" dirty="0" smtClean="0"/>
              <a:t> we want to apply AM to existing MPI applications,</a:t>
            </a:r>
          </a:p>
          <a:p>
            <a:r>
              <a:rPr kumimoji="1" lang="en-US" altLang="zh-CN" b="0" i="0" baseline="0" dirty="0" smtClean="0"/>
              <a:t>Most existing applications are written in MPI, and we want to avoid the effort of rewriting the entire applications,</a:t>
            </a:r>
          </a:p>
          <a:p>
            <a:endParaRPr kumimoji="1" lang="en-US" altLang="zh-CN" b="0" i="0" baseline="0" dirty="0" smtClean="0"/>
          </a:p>
          <a:p>
            <a:r>
              <a:rPr kumimoji="1" lang="en-US" altLang="zh-CN" b="0" i="0" baseline="0" dirty="0" smtClean="0"/>
              <a:t>In this work, we propose an framework of MPI-interoperable active messages,</a:t>
            </a:r>
          </a:p>
          <a:p>
            <a:r>
              <a:rPr kumimoji="1" lang="en-US" altLang="zh-CN" b="0" i="0" baseline="0" dirty="0" smtClean="0"/>
              <a:t>And we explore how to make AM work correctly and efficiently with MPI messages,</a:t>
            </a:r>
          </a:p>
          <a:p>
            <a:endParaRPr kumimoji="1" lang="en-US" altLang="zh-CN" b="0" i="0" baseline="0" dirty="0" smtClean="0"/>
          </a:p>
          <a:p>
            <a:r>
              <a:rPr kumimoji="1" lang="en-US" altLang="zh-CN" b="0" i="0" baseline="0" dirty="0" smtClean="0"/>
              <a:t>By doing this, applications can be modified incrementally, to use AM only when necessary,</a:t>
            </a:r>
          </a:p>
          <a:p>
            <a:r>
              <a:rPr kumimoji="1" lang="en-US" altLang="zh-CN" b="0" i="0" baseline="0" dirty="0" smtClean="0"/>
              <a:t>And we provide two different capacities within one framework, user can freely choose which which one to use,</a:t>
            </a:r>
          </a:p>
          <a:p>
            <a:r>
              <a:rPr kumimoji="1" lang="en-US" altLang="zh-CN" b="0" i="0" baseline="0" dirty="0" smtClean="0"/>
              <a:t>not restricted to always use only one model,</a:t>
            </a:r>
          </a:p>
          <a:p>
            <a:endParaRPr kumimoji="1" lang="en-US" altLang="zh-CN" b="0" i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26915-7E94-4F23-BA93-864470DD9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0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Like I said before, MPI one-sided interface provide accumulate-style operations,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like…, to support simple computation on receiver side, its</a:t>
            </a:r>
            <a:r>
              <a:rPr kumimoji="1" lang="en-US" altLang="zh-CN" baseline="0" dirty="0" smtClean="0"/>
              <a:t> concept is very similar with AM,</a:t>
            </a: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Therefore,</a:t>
            </a:r>
            <a:r>
              <a:rPr kumimoji="1" lang="en-US" altLang="zh-CN" baseline="0" dirty="0" smtClean="0"/>
              <a:t> in our previous work, which is published in </a:t>
            </a:r>
            <a:r>
              <a:rPr kumimoji="1" lang="en-US" altLang="zh-CN" baseline="0" dirty="0" err="1" smtClean="0"/>
              <a:t>CCGrid</a:t>
            </a:r>
            <a:r>
              <a:rPr kumimoji="1" lang="en-US" altLang="zh-CN" baseline="0" dirty="0" smtClean="0"/>
              <a:t> 2013,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we extend accumulate operations to support user-defined function,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MPI provide user-defined function for MPI_REDUCE,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User can use it to defined the computation,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Then use … to attach the function to an MPI op,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Then use … to register this MPI op to an RMA window,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After that, ACC can use this MPI op to do the work,</a:t>
            </a:r>
            <a:endParaRPr kumimoji="1" lang="en-US" altLang="zh-CN" dirty="0" smtClean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50D5-E980-A044-A543-9E0DFD14F3F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6040A78-2A4B-4566-8626-79DE0D4C1085}" type="datetimeFigureOut">
              <a:rPr lang="en-US" smtClean="0"/>
              <a:t>12/17/13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C526B6-F861-4D54-BBE9-4BB519D3F3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82" y="1472576"/>
            <a:ext cx="9091855" cy="1927225"/>
          </a:xfrm>
        </p:spPr>
        <p:txBody>
          <a:bodyPr/>
          <a:lstStyle/>
          <a:p>
            <a:pPr algn="ctr"/>
            <a:r>
              <a:rPr kumimoji="1" lang="en-US" altLang="zh-CN" sz="3300" dirty="0" smtClean="0"/>
              <a:t>MPI-Interoperable </a:t>
            </a:r>
            <a:r>
              <a:rPr kumimoji="1" lang="en-US" altLang="zh-CN" sz="3300" dirty="0"/>
              <a:t> </a:t>
            </a:r>
            <a:r>
              <a:rPr kumimoji="1" lang="en-US" altLang="zh-CN" sz="3300" dirty="0" smtClean="0"/>
              <a:t>generalized</a:t>
            </a:r>
            <a:br>
              <a:rPr kumimoji="1" lang="en-US" altLang="zh-CN" sz="3300" dirty="0" smtClean="0"/>
            </a:br>
            <a:r>
              <a:rPr kumimoji="1" lang="en-US" altLang="zh-CN" sz="3300" dirty="0" smtClean="0"/>
              <a:t>Active  Messages</a:t>
            </a:r>
            <a:endParaRPr kumimoji="1" lang="zh-CN" altLang="en-US" sz="33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143" y="3580649"/>
            <a:ext cx="8921630" cy="264548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b="1" dirty="0" smtClean="0"/>
              <a:t>Xin Zhao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Pavan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Balaji</a:t>
            </a:r>
            <a:r>
              <a:rPr kumimoji="1" lang="en-US" altLang="zh-CN" dirty="0" smtClean="0"/>
              <a:t>, William </a:t>
            </a:r>
            <a:r>
              <a:rPr kumimoji="1" lang="en-US" altLang="zh-CN" dirty="0" err="1" smtClean="0"/>
              <a:t>Gropp</a:t>
            </a:r>
            <a:r>
              <a:rPr kumimoji="1" lang="en-US" altLang="zh-CN" dirty="0" smtClean="0"/>
              <a:t>, Rajeev Thakur</a:t>
            </a:r>
          </a:p>
          <a:p>
            <a:pPr algn="ctr"/>
            <a:endParaRPr kumimoji="1" lang="en-US" altLang="zh-CN" sz="700" dirty="0" smtClean="0"/>
          </a:p>
          <a:p>
            <a:pPr algn="ctr"/>
            <a:r>
              <a:rPr kumimoji="1" lang="en-US" altLang="zh-CN" sz="1700" i="1" dirty="0"/>
              <a:t>University of Illinois at Urbana-</a:t>
            </a:r>
            <a:r>
              <a:rPr kumimoji="1" lang="en-US" altLang="zh-CN" sz="1700" i="1" dirty="0" smtClean="0"/>
              <a:t>Champaign</a:t>
            </a:r>
          </a:p>
          <a:p>
            <a:pPr algn="ctr"/>
            <a:r>
              <a:rPr kumimoji="1" lang="en-US" altLang="zh-CN" sz="1700" i="1" dirty="0" smtClean="0"/>
              <a:t>Argonne National Laboratory</a:t>
            </a:r>
          </a:p>
          <a:p>
            <a:pPr algn="ctr"/>
            <a:endParaRPr kumimoji="1" lang="en-US" altLang="zh-CN" sz="400" i="1" dirty="0" smtClean="0"/>
          </a:p>
          <a:p>
            <a:pPr algn="ctr"/>
            <a:r>
              <a:rPr kumimoji="1" lang="en-US" altLang="zh-CN" sz="1900" dirty="0" smtClean="0"/>
              <a:t>ICPADS’13</a:t>
            </a:r>
          </a:p>
          <a:p>
            <a:pPr algn="ctr"/>
            <a:endParaRPr kumimoji="1" lang="en-US" altLang="zh-CN" sz="500" dirty="0" smtClean="0"/>
          </a:p>
          <a:p>
            <a:pPr algn="ctr"/>
            <a:r>
              <a:rPr kumimoji="1" lang="en-US" altLang="zh-CN" sz="1900" dirty="0"/>
              <a:t>December 17, </a:t>
            </a:r>
            <a:r>
              <a:rPr kumimoji="1" lang="en-US" altLang="zh-CN" sz="1900" dirty="0" smtClean="0"/>
              <a:t>2013</a:t>
            </a:r>
            <a:endParaRPr kumimoji="1" lang="zh-CN" altLang="en-US" sz="19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01" y="5863023"/>
            <a:ext cx="2063240" cy="77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3" y="5865426"/>
            <a:ext cx="1988078" cy="79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8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grpSp>
        <p:nvGrpSpPr>
          <p:cNvPr id="9" name="组 8"/>
          <p:cNvGrpSpPr/>
          <p:nvPr/>
        </p:nvGrpSpPr>
        <p:grpSpPr>
          <a:xfrm>
            <a:off x="5019253" y="1289972"/>
            <a:ext cx="4322293" cy="4099640"/>
            <a:chOff x="323619" y="992341"/>
            <a:chExt cx="4784795" cy="5864641"/>
          </a:xfrm>
        </p:grpSpPr>
        <p:sp>
          <p:nvSpPr>
            <p:cNvPr id="5" name="矩形 4"/>
            <p:cNvSpPr/>
            <p:nvPr/>
          </p:nvSpPr>
          <p:spPr>
            <a:xfrm>
              <a:off x="1171376" y="153436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46821" y="1547251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71376" y="3631842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86431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4035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61640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46822" y="3640357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218409" y="1892913"/>
              <a:ext cx="403241" cy="1591444"/>
            </a:xfrm>
            <a:prstGeom prst="downArrow">
              <a:avLst>
                <a:gd name="adj1" fmla="val 33128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 rot="10800000">
              <a:off x="3380839" y="1911320"/>
              <a:ext cx="461794" cy="1573035"/>
            </a:xfrm>
            <a:prstGeom prst="downArrow">
              <a:avLst>
                <a:gd name="adj1" fmla="val 33128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7308" y="992341"/>
              <a:ext cx="2629845" cy="52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000000"/>
                  </a:solidFill>
                </a:rPr>
                <a:t>o</a:t>
              </a:r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rigin process</a:t>
              </a:r>
              <a:endParaRPr kumimoji="1"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云形标注 28"/>
            <p:cNvSpPr/>
            <p:nvPr/>
          </p:nvSpPr>
          <p:spPr>
            <a:xfrm>
              <a:off x="1211598" y="4178740"/>
              <a:ext cx="2559701" cy="1428241"/>
            </a:xfrm>
            <a:prstGeom prst="cloudCallout">
              <a:avLst>
                <a:gd name="adj1" fmla="val -37829"/>
                <a:gd name="adj2" fmla="val 1114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AM handler</a:t>
              </a:r>
              <a:endParaRPr kumimoji="1" lang="zh-CN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1502310" y="3956753"/>
              <a:ext cx="373337" cy="574624"/>
            </a:xfrm>
            <a:prstGeom prst="straightConnector1">
              <a:avLst/>
            </a:prstGeom>
            <a:ln w="57150" cmpd="sng">
              <a:solidFill>
                <a:srgbClr val="D25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 flipV="1">
              <a:off x="3166313" y="3912674"/>
              <a:ext cx="403906" cy="618703"/>
            </a:xfrm>
            <a:prstGeom prst="straightConnector1">
              <a:avLst/>
            </a:prstGeom>
            <a:ln w="57150" cmpd="sng">
              <a:solidFill>
                <a:srgbClr val="D25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V="1">
              <a:off x="2497515" y="5214612"/>
              <a:ext cx="0" cy="968677"/>
            </a:xfrm>
            <a:prstGeom prst="straightConnector1">
              <a:avLst/>
            </a:prstGeom>
            <a:ln w="57150" cmpd="sng">
              <a:solidFill>
                <a:schemeClr val="tx2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572347" y="6328201"/>
              <a:ext cx="2544482" cy="52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000000"/>
                  </a:solidFill>
                </a:rPr>
                <a:t>t</a:t>
              </a:r>
              <a:r>
                <a:rPr kumimoji="1" lang="en-US" altLang="zh-CN" sz="1600" b="1" dirty="0" smtClean="0">
                  <a:solidFill>
                    <a:srgbClr val="000000"/>
                  </a:solidFill>
                </a:rPr>
                <a:t>arget process</a:t>
              </a:r>
              <a:endParaRPr kumimoji="1" lang="zh-CN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34801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722405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10009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3619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11223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98827" y="6150927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83772" y="153436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72143" y="153436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846054" y="154240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834425" y="154240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86286" y="3633917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674658" y="3633917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854264" y="3642000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842636" y="3642000"/>
              <a:ext cx="487604" cy="192785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60832" y="2270437"/>
              <a:ext cx="850456" cy="49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000000"/>
                  </a:solidFill>
                </a:rPr>
                <a:t>AM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714553" y="2313187"/>
              <a:ext cx="1393861" cy="83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 smtClean="0">
                  <a:solidFill>
                    <a:srgbClr val="000000"/>
                  </a:solidFill>
                </a:rPr>
                <a:t>AM response</a:t>
              </a:r>
            </a:p>
          </p:txBody>
        </p:sp>
      </p:grp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235764" y="1223966"/>
            <a:ext cx="4783489" cy="5143030"/>
          </a:xfrm>
        </p:spPr>
        <p:txBody>
          <a:bodyPr>
            <a:noAutofit/>
          </a:bodyPr>
          <a:lstStyle/>
          <a:p>
            <a:r>
              <a:rPr kumimoji="1" lang="en-US" altLang="zh-CN" dirty="0" smtClean="0"/>
              <a:t>Target </a:t>
            </a:r>
            <a:r>
              <a:rPr kumimoji="1" lang="en-US" altLang="zh-CN" dirty="0"/>
              <a:t>input buffer and output buffer cannot be different count and </a:t>
            </a:r>
            <a:r>
              <a:rPr kumimoji="1" lang="en-US" altLang="zh-CN" dirty="0" err="1" smtClean="0"/>
              <a:t>datatype</a:t>
            </a:r>
            <a:endParaRPr kumimoji="1" lang="en-US" altLang="zh-CN" dirty="0" smtClean="0"/>
          </a:p>
          <a:p>
            <a:endParaRPr kumimoji="1" lang="en-US" altLang="zh-CN" sz="800" dirty="0" smtClean="0"/>
          </a:p>
          <a:p>
            <a:r>
              <a:rPr kumimoji="1" lang="en-US" altLang="zh-CN" dirty="0" smtClean="0"/>
              <a:t>Cannot return arbitrary data from AM handler</a:t>
            </a:r>
          </a:p>
          <a:p>
            <a:endParaRPr kumimoji="1" lang="en-US" altLang="zh-CN" sz="800" dirty="0" smtClean="0"/>
          </a:p>
          <a:p>
            <a:r>
              <a:rPr kumimoji="1" lang="en-US" altLang="zh-CN" dirty="0" smtClean="0"/>
              <a:t>How to manage temporary buffers?</a:t>
            </a:r>
            <a:endParaRPr kumimoji="1" lang="en-US" altLang="zh-CN" sz="800" dirty="0" smtClean="0"/>
          </a:p>
          <a:p>
            <a:r>
              <a:rPr kumimoji="1" lang="en-US" altLang="zh-CN" dirty="0" smtClean="0"/>
              <a:t>Streaming active messages is a problem: MPI does not know segmentation granularity</a:t>
            </a:r>
          </a:p>
          <a:p>
            <a:endParaRPr kumimoji="1" lang="en-US" altLang="zh-CN" sz="800" dirty="0" smtClean="0"/>
          </a:p>
          <a:p>
            <a:r>
              <a:rPr kumimoji="1" lang="en-US" altLang="zh-CN" dirty="0" smtClean="0"/>
              <a:t>Memory consistency is not clear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10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1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641" y="1123302"/>
            <a:ext cx="8522742" cy="4102863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User level segmentation — </a:t>
            </a:r>
            <a:r>
              <a:rPr kumimoji="1" lang="en-US" altLang="zh-CN" dirty="0" smtClean="0">
                <a:solidFill>
                  <a:srgbClr val="0000FF"/>
                </a:solidFill>
              </a:rPr>
              <a:t>“segment”</a:t>
            </a:r>
          </a:p>
          <a:p>
            <a:pPr marL="457200" lvl="2"/>
            <a:r>
              <a:rPr kumimoji="1" lang="en-US" altLang="zh-CN" sz="2200" dirty="0"/>
              <a:t>User defines the minimum number of input / output elements for the execution of AM handler (e.g. query sequence + result sequence</a:t>
            </a:r>
            <a:r>
              <a:rPr kumimoji="1" lang="en-US" altLang="zh-CN" sz="2200" dirty="0" smtClean="0"/>
              <a:t>)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System level segmentation — </a:t>
            </a:r>
            <a:r>
              <a:rPr kumimoji="1" lang="en-US" altLang="zh-CN" dirty="0" smtClean="0">
                <a:solidFill>
                  <a:srgbClr val="0000FF"/>
                </a:solidFill>
              </a:rPr>
              <a:t>“pipeline unit”</a:t>
            </a:r>
          </a:p>
          <a:p>
            <a:pPr lvl="1"/>
            <a:r>
              <a:rPr kumimoji="1" lang="en-US" altLang="zh-CN" sz="2200" dirty="0" smtClean="0">
                <a:solidFill>
                  <a:srgbClr val="000000"/>
                </a:solidFill>
              </a:rPr>
              <a:t>Transparent to user 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r>
              <a:rPr kumimoji="1" lang="en-US" altLang="zh-CN" sz="2400" dirty="0" smtClean="0"/>
              <a:t>Each 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AM </a:t>
            </a:r>
            <a:r>
              <a:rPr kumimoji="1" lang="en-US" altLang="zh-CN" sz="2400" dirty="0" smtClean="0"/>
              <a:t>contains N 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segments</a:t>
            </a:r>
            <a:r>
              <a:rPr kumimoji="1" lang="en-US" altLang="zh-CN" sz="2400" dirty="0" smtClean="0"/>
              <a:t>, MPI can internally splits 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AM </a:t>
            </a:r>
            <a:r>
              <a:rPr kumimoji="1" lang="en-US" altLang="zh-CN" sz="2400" dirty="0" smtClean="0"/>
              <a:t>into multiple 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pipeline units </a:t>
            </a:r>
            <a:r>
              <a:rPr kumimoji="1" lang="en-US" altLang="zh-CN" sz="2400" dirty="0" smtClean="0"/>
              <a:t>, each with 1~N 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segments</a:t>
            </a:r>
          </a:p>
          <a:p>
            <a:r>
              <a:rPr kumimoji="1" lang="en-US" altLang="zh-CN" sz="2400" dirty="0" smtClean="0"/>
              <a:t>Beneficial when: (1) no enough buffers on target                     </a:t>
            </a:r>
          </a:p>
          <a:p>
            <a:pPr marL="274320" lvl="1" indent="0">
              <a:buNone/>
            </a:pPr>
            <a:r>
              <a:rPr kumimoji="1" lang="en-US" altLang="zh-CN" sz="2400" dirty="0" smtClean="0"/>
              <a:t>                          (2) pipeline effects</a:t>
            </a:r>
          </a:p>
          <a:p>
            <a:pPr marL="274320" lvl="1" indent="0">
              <a:buNone/>
            </a:pPr>
            <a:endParaRPr kumimoji="1" lang="zh-CN" alt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Streaming Active Messages</a:t>
            </a:r>
            <a:endParaRPr 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280964" y="5413545"/>
            <a:ext cx="4404751" cy="860557"/>
            <a:chOff x="592581" y="5269778"/>
            <a:chExt cx="4994307" cy="880575"/>
          </a:xfrm>
        </p:grpSpPr>
        <p:sp>
          <p:nvSpPr>
            <p:cNvPr id="7" name="矩形 6"/>
            <p:cNvSpPr/>
            <p:nvPr/>
          </p:nvSpPr>
          <p:spPr>
            <a:xfrm>
              <a:off x="1096604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584208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71812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59416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47020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34624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022124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09728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97332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线形标注 1 3"/>
            <p:cNvSpPr/>
            <p:nvPr/>
          </p:nvSpPr>
          <p:spPr>
            <a:xfrm>
              <a:off x="1018116" y="5269778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59196"/>
                <a:gd name="adj4" fmla="val 12464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线形标注 1 15"/>
            <p:cNvSpPr/>
            <p:nvPr/>
          </p:nvSpPr>
          <p:spPr>
            <a:xfrm>
              <a:off x="2524856" y="5269778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61654"/>
                <a:gd name="adj4" fmla="val 12464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线形标注 1 16"/>
            <p:cNvSpPr/>
            <p:nvPr/>
          </p:nvSpPr>
          <p:spPr>
            <a:xfrm>
              <a:off x="4022124" y="5275412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64112"/>
                <a:gd name="adj4" fmla="val 11360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2581" y="5781021"/>
              <a:ext cx="196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1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02491" y="5769296"/>
              <a:ext cx="196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2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68610" y="5761003"/>
              <a:ext cx="196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3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4165753" y="5424338"/>
            <a:ext cx="4404751" cy="868953"/>
            <a:chOff x="592581" y="5269778"/>
            <a:chExt cx="4994307" cy="889166"/>
          </a:xfrm>
        </p:grpSpPr>
        <p:sp>
          <p:nvSpPr>
            <p:cNvPr id="22" name="矩形 21"/>
            <p:cNvSpPr/>
            <p:nvPr/>
          </p:nvSpPr>
          <p:spPr>
            <a:xfrm>
              <a:off x="1096604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84208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71812" y="5339316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59416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47020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34624" y="5342044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022124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509728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997332" y="5347583"/>
              <a:ext cx="487604" cy="192784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线形标注 1 30"/>
            <p:cNvSpPr/>
            <p:nvPr/>
          </p:nvSpPr>
          <p:spPr>
            <a:xfrm>
              <a:off x="1018116" y="5269778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59196"/>
                <a:gd name="adj4" fmla="val 12464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线形标注 1 31"/>
            <p:cNvSpPr/>
            <p:nvPr/>
          </p:nvSpPr>
          <p:spPr>
            <a:xfrm>
              <a:off x="2524856" y="5269778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61654"/>
                <a:gd name="adj4" fmla="val 12464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线形标注 1 32"/>
            <p:cNvSpPr/>
            <p:nvPr/>
          </p:nvSpPr>
          <p:spPr>
            <a:xfrm>
              <a:off x="4022124" y="5275412"/>
              <a:ext cx="1564764" cy="351546"/>
            </a:xfrm>
            <a:prstGeom prst="borderCallout1">
              <a:avLst>
                <a:gd name="adj1" fmla="val 85108"/>
                <a:gd name="adj2" fmla="val 20930"/>
                <a:gd name="adj3" fmla="val 164112"/>
                <a:gd name="adj4" fmla="val 11360"/>
              </a:avLst>
            </a:prstGeom>
            <a:noFill/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2581" y="5781021"/>
              <a:ext cx="1966835" cy="37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4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02491" y="5769296"/>
              <a:ext cx="1966835" cy="37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5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568610" y="5761003"/>
              <a:ext cx="1966835" cy="377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segment 6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线形标注 1 36"/>
          <p:cNvSpPr/>
          <p:nvPr/>
        </p:nvSpPr>
        <p:spPr>
          <a:xfrm>
            <a:off x="314226" y="5309725"/>
            <a:ext cx="4311452" cy="964003"/>
          </a:xfrm>
          <a:prstGeom prst="borderCallout1">
            <a:avLst>
              <a:gd name="adj1" fmla="val 85108"/>
              <a:gd name="adj2" fmla="val 20930"/>
              <a:gd name="adj3" fmla="val 114871"/>
              <a:gd name="adj4" fmla="val 15515"/>
            </a:avLst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8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0430" y="6364163"/>
            <a:ext cx="17346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ipeline unit 1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0" name="线形标注 1 39"/>
          <p:cNvSpPr/>
          <p:nvPr/>
        </p:nvSpPr>
        <p:spPr>
          <a:xfrm>
            <a:off x="4554228" y="5293013"/>
            <a:ext cx="4087176" cy="983566"/>
          </a:xfrm>
          <a:prstGeom prst="borderCallout1">
            <a:avLst>
              <a:gd name="adj1" fmla="val 85108"/>
              <a:gd name="adj2" fmla="val 20930"/>
              <a:gd name="adj3" fmla="val 114871"/>
              <a:gd name="adj4" fmla="val 15515"/>
            </a:avLst>
          </a:prstGeom>
          <a:noFill/>
          <a:ln w="28575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06862" y="6383779"/>
            <a:ext cx="17346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</a:rPr>
              <a:t>p</a:t>
            </a:r>
            <a:r>
              <a:rPr kumimoji="1" lang="en-US" altLang="zh-CN" b="1" dirty="0" smtClean="0">
                <a:solidFill>
                  <a:srgbClr val="0000FF"/>
                </a:solidFill>
              </a:rPr>
              <a:t>ipeline unit 2</a:t>
            </a:r>
            <a:endParaRPr kumimoji="1"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11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5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078" y="1117920"/>
            <a:ext cx="8616979" cy="5467642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>
                <a:solidFill>
                  <a:srgbClr val="000000"/>
                </a:solidFill>
              </a:rPr>
              <a:t>Who to allocate and maintain temporary buffers?</a:t>
            </a: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User buffers</a:t>
            </a:r>
          </a:p>
          <a:p>
            <a:pPr lvl="1"/>
            <a:endParaRPr kumimoji="1" lang="en-US" altLang="zh-CN" sz="2600" dirty="0">
              <a:solidFill>
                <a:srgbClr val="000000"/>
              </a:solidFill>
            </a:endParaRPr>
          </a:p>
          <a:p>
            <a:pPr lvl="1"/>
            <a:endParaRPr kumimoji="1" lang="en-US" altLang="zh-CN" sz="2600" dirty="0" smtClean="0">
              <a:solidFill>
                <a:srgbClr val="000000"/>
              </a:solidFill>
            </a:endParaRPr>
          </a:p>
          <a:p>
            <a:pPr lvl="2"/>
            <a:r>
              <a:rPr kumimoji="1" lang="en-US" altLang="zh-CN" sz="2400" dirty="0" smtClean="0">
                <a:solidFill>
                  <a:srgbClr val="000000"/>
                </a:solidFill>
              </a:rPr>
              <a:t>Accommodate at least one </a:t>
            </a:r>
            <a:r>
              <a:rPr kumimoji="1" lang="en-US" altLang="zh-CN" sz="2400" smtClean="0">
                <a:solidFill>
                  <a:srgbClr val="000000"/>
                </a:solidFill>
              </a:rPr>
              <a:t>AM segment</a:t>
            </a: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 lvl="2"/>
            <a:r>
              <a:rPr kumimoji="1" lang="en-US" altLang="zh-CN" sz="2400" dirty="0">
                <a:solidFill>
                  <a:srgbClr val="000000"/>
                </a:solidFill>
              </a:rPr>
              <a:t>Shared by all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processes</a:t>
            </a:r>
          </a:p>
          <a:p>
            <a:pPr lvl="2"/>
            <a:r>
              <a:rPr kumimoji="1" lang="en-US" altLang="zh-CN" sz="2400" dirty="0">
                <a:solidFill>
                  <a:srgbClr val="000000"/>
                </a:solidFill>
              </a:rPr>
              <a:t>Rendezvous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protocol, hand-shake operation is required</a:t>
            </a:r>
          </a:p>
          <a:p>
            <a:pPr lvl="1"/>
            <a:r>
              <a:rPr kumimoji="1" lang="en-US" altLang="zh-CN" sz="2600" dirty="0">
                <a:solidFill>
                  <a:srgbClr val="000090"/>
                </a:solidFill>
              </a:rPr>
              <a:t>Internal buffers (system buffers)</a:t>
            </a:r>
          </a:p>
          <a:p>
            <a:pPr lvl="2"/>
            <a:r>
              <a:rPr kumimoji="1" lang="en-US" altLang="zh-CN" sz="2400" dirty="0">
                <a:solidFill>
                  <a:srgbClr val="000000"/>
                </a:solidFill>
              </a:rPr>
              <a:t>Eager protocol</a:t>
            </a:r>
          </a:p>
          <a:p>
            <a:pPr lvl="2"/>
            <a:r>
              <a:rPr kumimoji="1" lang="en-US" altLang="zh-CN" sz="2400" dirty="0">
                <a:solidFill>
                  <a:srgbClr val="000000"/>
                </a:solidFill>
              </a:rPr>
              <a:t>May be not enough or even 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exist</a:t>
            </a:r>
          </a:p>
          <a:p>
            <a:pPr lvl="1"/>
            <a:endParaRPr kumimoji="1" lang="en-US" altLang="zh-CN" sz="600" dirty="0" smtClean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kumimoji="1" lang="en-US" altLang="zh-CN" sz="2400" dirty="0" smtClean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 Buffering Requirements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846" y="2201754"/>
            <a:ext cx="8342016" cy="783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200" dirty="0" err="1" smtClean="0">
                <a:solidFill>
                  <a:srgbClr val="000000"/>
                </a:solidFill>
              </a:rPr>
              <a:t>MPIX_Am_win_buffer_attach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  (void *buffer,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int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 size,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MPI_Win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 win)</a:t>
            </a:r>
          </a:p>
          <a:p>
            <a:r>
              <a:rPr kumimoji="1" lang="en-US" altLang="zh-CN" sz="2200" dirty="0" err="1" smtClean="0">
                <a:solidFill>
                  <a:srgbClr val="000000"/>
                </a:solidFill>
              </a:rPr>
              <a:t>MPIX_Am_win_buffer_detach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 (void *buffer,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MPI_Win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 win)</a:t>
            </a:r>
            <a:endParaRPr kumimoji="1" lang="zh-CN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1477446"/>
            <a:ext cx="7848600" cy="1927225"/>
          </a:xfrm>
        </p:spPr>
        <p:txBody>
          <a:bodyPr/>
          <a:lstStyle/>
          <a:p>
            <a:pPr algn="ctr"/>
            <a:r>
              <a:rPr lang="en-US" sz="4800" cap="none" dirty="0" smtClean="0"/>
              <a:t>Correctness Semantics</a:t>
            </a:r>
            <a:endParaRPr lang="en-US" sz="3200" cap="none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85548" y="1887652"/>
            <a:ext cx="8504727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cap="none" dirty="0" smtClean="0">
                <a:solidFill>
                  <a:srgbClr val="D2533C"/>
                </a:solidFill>
              </a:rPr>
              <a:t>Memory Consistency / Ordering / Concurrency / Atomicity</a:t>
            </a:r>
            <a:endParaRPr lang="en-US" sz="1400" cap="none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9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MPI-3 RMA Memory Model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38392" y="1119134"/>
            <a:ext cx="5857608" cy="5597746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MPI-3 provides two memory models: SEPARATE and UNIFIED</a:t>
            </a:r>
          </a:p>
          <a:p>
            <a:r>
              <a:rPr lang="en-US" sz="2600" dirty="0" smtClean="0"/>
              <a:t>MPI-2: SEPARATE model</a:t>
            </a:r>
          </a:p>
          <a:p>
            <a:pPr lvl="1"/>
            <a:r>
              <a:rPr lang="en-US" sz="2200" dirty="0" smtClean="0"/>
              <a:t>Logical public and private copies</a:t>
            </a:r>
          </a:p>
          <a:p>
            <a:pPr lvl="1"/>
            <a:r>
              <a:rPr lang="en-US" sz="2200" dirty="0" smtClean="0"/>
              <a:t>MPI provides software coherence between window copies</a:t>
            </a:r>
          </a:p>
          <a:p>
            <a:pPr lvl="1"/>
            <a:r>
              <a:rPr lang="en-US" sz="2200" dirty="0" smtClean="0"/>
              <a:t>Extremely portable to systems that don’t provide hardware coherence</a:t>
            </a:r>
          </a:p>
          <a:p>
            <a:r>
              <a:rPr lang="en-US" sz="2600" dirty="0" smtClean="0"/>
              <a:t>MPI-3: new UNIFIED </a:t>
            </a:r>
            <a:r>
              <a:rPr lang="en-US" sz="2600" dirty="0"/>
              <a:t>m</a:t>
            </a:r>
            <a:r>
              <a:rPr lang="en-US" sz="2600" dirty="0" smtClean="0"/>
              <a:t>odel</a:t>
            </a:r>
          </a:p>
          <a:p>
            <a:pPr lvl="1"/>
            <a:r>
              <a:rPr lang="en-US" sz="2200" dirty="0" smtClean="0"/>
              <a:t>Single copy of the window</a:t>
            </a:r>
          </a:p>
          <a:p>
            <a:pPr lvl="1"/>
            <a:r>
              <a:rPr lang="en-US" sz="2200" dirty="0" smtClean="0"/>
              <a:t>System must provide coherence</a:t>
            </a:r>
          </a:p>
          <a:p>
            <a:pPr lvl="1"/>
            <a:r>
              <a:rPr lang="en-US" sz="2200" dirty="0" smtClean="0"/>
              <a:t>Superset of separate semantics</a:t>
            </a:r>
          </a:p>
          <a:p>
            <a:pPr lvl="2"/>
            <a:r>
              <a:rPr lang="en-US" sz="2200" dirty="0"/>
              <a:t>e</a:t>
            </a:r>
            <a:r>
              <a:rPr lang="en-US" sz="2200" dirty="0" smtClean="0"/>
              <a:t>.g. allows concurrent local/remote access</a:t>
            </a:r>
          </a:p>
          <a:p>
            <a:pPr lvl="1"/>
            <a:r>
              <a:rPr lang="en-US" sz="2200" dirty="0" smtClean="0"/>
              <a:t>Provides access to full performance potential of hardware</a:t>
            </a:r>
          </a:p>
        </p:txBody>
      </p:sp>
      <p:pic>
        <p:nvPicPr>
          <p:cNvPr id="7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446379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/>
          <p:nvPr/>
        </p:nvSpPr>
        <p:spPr bwMode="auto">
          <a:xfrm>
            <a:off x="6096000" y="2231969"/>
            <a:ext cx="914400" cy="685800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Public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sp>
        <p:nvSpPr>
          <p:cNvPr id="9" name="Rectangle 21"/>
          <p:cNvSpPr/>
          <p:nvPr/>
        </p:nvSpPr>
        <p:spPr bwMode="auto">
          <a:xfrm>
            <a:off x="6096000" y="3451169"/>
            <a:ext cx="914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Private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cxnSp>
        <p:nvCxnSpPr>
          <p:cNvPr id="10" name="Straight Arrow Connector 25"/>
          <p:cNvCxnSpPr>
            <a:stCxn id="8" idx="2"/>
            <a:endCxn id="9" idx="0"/>
          </p:cNvCxnSpPr>
          <p:nvPr/>
        </p:nvCxnSpPr>
        <p:spPr bwMode="auto">
          <a:xfrm rot="5400000">
            <a:off x="6286500" y="3184469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2132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8" descr="MHEA28-XTC-e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3024" y="1953709"/>
            <a:ext cx="838200" cy="78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2"/>
          <p:cNvSpPr/>
          <p:nvPr/>
        </p:nvSpPr>
        <p:spPr bwMode="auto">
          <a:xfrm>
            <a:off x="7593024" y="2766790"/>
            <a:ext cx="914400" cy="685800"/>
          </a:xfrm>
          <a:prstGeom prst="rect">
            <a:avLst/>
          </a:prstGeom>
          <a:solidFill>
            <a:srgbClr val="99CCFF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Unified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Copy</a:t>
            </a:r>
          </a:p>
        </p:txBody>
      </p:sp>
      <p:pic>
        <p:nvPicPr>
          <p:cNvPr id="14" name="Picture 94" descr="AMD-Unleashes-Hydra-8-Core-Competition-for-Nehalems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1624" y="3527425"/>
            <a:ext cx="5111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14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4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15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2267" y="1133254"/>
            <a:ext cx="8602791" cy="2096808"/>
          </a:xfrm>
        </p:spPr>
        <p:txBody>
          <a:bodyPr>
            <a:noAutofit/>
          </a:bodyPr>
          <a:lstStyle/>
          <a:p>
            <a:r>
              <a:rPr kumimoji="1" lang="en-US" altLang="zh-CN" sz="2200" b="1" dirty="0"/>
              <a:t>AM vs. RMA</a:t>
            </a:r>
            <a:r>
              <a:rPr kumimoji="1" lang="en-US" altLang="zh-CN" sz="2200" dirty="0"/>
              <a:t> – RMA operations access “public” window, whereas AM handlers access “private” </a:t>
            </a:r>
            <a:r>
              <a:rPr kumimoji="1" lang="en-US" altLang="zh-CN" sz="2200" dirty="0" smtClean="0"/>
              <a:t>window</a:t>
            </a:r>
          </a:p>
          <a:p>
            <a:r>
              <a:rPr kumimoji="1" lang="en-US" altLang="zh-CN" sz="2200" dirty="0" smtClean="0"/>
              <a:t>In SEPARATE window model, if AM and RMA, or AM and AM, or AM and STORE, update on the same window, even on non-overlapping locations, result data is undefined</a:t>
            </a:r>
          </a:p>
        </p:txBody>
      </p:sp>
      <p:sp>
        <p:nvSpPr>
          <p:cNvPr id="22" name="矩形 21"/>
          <p:cNvSpPr/>
          <p:nvPr/>
        </p:nvSpPr>
        <p:spPr>
          <a:xfrm>
            <a:off x="3719757" y="3799970"/>
            <a:ext cx="1517017" cy="917340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94415" y="5391117"/>
            <a:ext cx="1517016" cy="917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85365" y="3834202"/>
            <a:ext cx="98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p</a:t>
            </a:r>
            <a:r>
              <a:rPr kumimoji="1" lang="en-US" altLang="zh-CN" sz="2000" dirty="0" smtClean="0"/>
              <a:t>ublic copy</a:t>
            </a:r>
            <a:endParaRPr kumimoji="1"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05502" y="5463253"/>
            <a:ext cx="106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000" dirty="0"/>
              <a:t>p</a:t>
            </a:r>
            <a:r>
              <a:rPr kumimoji="1" lang="en-US" altLang="zh-CN" sz="2000" dirty="0" smtClean="0"/>
              <a:t>rivate copies</a:t>
            </a:r>
            <a:endParaRPr kumimoji="1" lang="zh-CN" altLang="en-US" sz="20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958020" y="3570483"/>
            <a:ext cx="191338" cy="41032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47711" y="3980809"/>
            <a:ext cx="358428" cy="135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2" name="组 41"/>
          <p:cNvGrpSpPr/>
          <p:nvPr/>
        </p:nvGrpSpPr>
        <p:grpSpPr>
          <a:xfrm>
            <a:off x="3836059" y="5478641"/>
            <a:ext cx="1210235" cy="616423"/>
            <a:chOff x="1426672" y="5319124"/>
            <a:chExt cx="1210235" cy="616423"/>
          </a:xfrm>
        </p:grpSpPr>
        <p:sp>
          <p:nvSpPr>
            <p:cNvPr id="35" name="矩形 34"/>
            <p:cNvSpPr/>
            <p:nvPr/>
          </p:nvSpPr>
          <p:spPr>
            <a:xfrm>
              <a:off x="1426672" y="5319124"/>
              <a:ext cx="1210235" cy="6164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200348" y="5687445"/>
              <a:ext cx="329379" cy="155883"/>
            </a:xfrm>
            <a:prstGeom prst="rect">
              <a:avLst/>
            </a:prstGeom>
            <a:solidFill>
              <a:schemeClr val="tx2"/>
            </a:solidFill>
            <a:ln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3" name="直线箭头连接符 32"/>
          <p:cNvCxnSpPr/>
          <p:nvPr/>
        </p:nvCxnSpPr>
        <p:spPr>
          <a:xfrm>
            <a:off x="4797871" y="6019557"/>
            <a:ext cx="253437" cy="5004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844693" y="3896700"/>
            <a:ext cx="1210235" cy="6164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483215" y="6430908"/>
            <a:ext cx="1346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STORE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248970" y="3190314"/>
            <a:ext cx="109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PUT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05853" y="5405566"/>
            <a:ext cx="1517016" cy="917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54052" y="3228418"/>
            <a:ext cx="179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AM write</a:t>
            </a:r>
          </a:p>
        </p:txBody>
      </p:sp>
      <p:sp>
        <p:nvSpPr>
          <p:cNvPr id="58" name="矩形 57"/>
          <p:cNvSpPr/>
          <p:nvPr/>
        </p:nvSpPr>
        <p:spPr>
          <a:xfrm>
            <a:off x="1547497" y="5508740"/>
            <a:ext cx="1210235" cy="616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" name="直线箭头连接符 51"/>
          <p:cNvCxnSpPr>
            <a:stCxn id="82" idx="0"/>
            <a:endCxn id="51" idx="2"/>
          </p:cNvCxnSpPr>
          <p:nvPr/>
        </p:nvCxnSpPr>
        <p:spPr>
          <a:xfrm flipH="1" flipV="1">
            <a:off x="1752302" y="3628528"/>
            <a:ext cx="361056" cy="22184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66458" y="5382695"/>
            <a:ext cx="1517016" cy="9173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008102" y="5485869"/>
            <a:ext cx="1210235" cy="6164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7173186" y="3703755"/>
            <a:ext cx="1895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 smtClean="0">
                <a:solidFill>
                  <a:srgbClr val="800000"/>
                </a:solidFill>
              </a:rPr>
              <a:t>Invalid operation combinations</a:t>
            </a:r>
            <a:endParaRPr kumimoji="1" lang="zh-CN" altLang="en-US" sz="2000" b="1" i="1" dirty="0">
              <a:solidFill>
                <a:srgbClr val="8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948668" y="5846962"/>
            <a:ext cx="329379" cy="155883"/>
          </a:xfrm>
          <a:prstGeom prst="rect">
            <a:avLst/>
          </a:prstGeom>
          <a:solidFill>
            <a:srgbClr val="FFFF00"/>
          </a:solidFill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091189" y="5863674"/>
            <a:ext cx="329379" cy="155883"/>
          </a:xfrm>
          <a:prstGeom prst="rect">
            <a:avLst/>
          </a:prstGeom>
          <a:solidFill>
            <a:srgbClr val="66FFFF"/>
          </a:solidFill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219923" y="3190314"/>
            <a:ext cx="179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/>
              <a:t>AM write</a:t>
            </a:r>
          </a:p>
        </p:txBody>
      </p:sp>
      <p:cxnSp>
        <p:nvCxnSpPr>
          <p:cNvPr id="85" name="直线箭头连接符 84"/>
          <p:cNvCxnSpPr>
            <a:stCxn id="83" idx="0"/>
            <a:endCxn id="84" idx="2"/>
          </p:cNvCxnSpPr>
          <p:nvPr/>
        </p:nvCxnSpPr>
        <p:spPr>
          <a:xfrm flipH="1" flipV="1">
            <a:off x="6118173" y="3590424"/>
            <a:ext cx="137706" cy="22732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47" idx="3"/>
            <a:endCxn id="22" idx="2"/>
          </p:cNvCxnSpPr>
          <p:nvPr/>
        </p:nvCxnSpPr>
        <p:spPr>
          <a:xfrm flipV="1">
            <a:off x="2922869" y="4717310"/>
            <a:ext cx="1555397" cy="1146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23" idx="0"/>
            <a:endCxn id="22" idx="2"/>
          </p:cNvCxnSpPr>
          <p:nvPr/>
        </p:nvCxnSpPr>
        <p:spPr>
          <a:xfrm flipV="1">
            <a:off x="4452923" y="4717310"/>
            <a:ext cx="25343" cy="673807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66" idx="1"/>
            <a:endCxn id="22" idx="2"/>
          </p:cNvCxnSpPr>
          <p:nvPr/>
        </p:nvCxnSpPr>
        <p:spPr>
          <a:xfrm flipH="1" flipV="1">
            <a:off x="4478266" y="4717310"/>
            <a:ext cx="1388192" cy="1124055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0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0483E-7 -2.11026E-6 L -0.00122 -0.234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1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Maintaining Memory Consistency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16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5766" y="1233205"/>
            <a:ext cx="8599292" cy="930624"/>
          </a:xfrm>
        </p:spPr>
        <p:txBody>
          <a:bodyPr>
            <a:normAutofit/>
          </a:bodyPr>
          <a:lstStyle/>
          <a:p>
            <a:pPr marL="182880" lvl="1"/>
            <a:r>
              <a:rPr kumimoji="1" lang="en-US" altLang="zh-CN" sz="2600" dirty="0">
                <a:solidFill>
                  <a:srgbClr val="292934"/>
                </a:solidFill>
              </a:rPr>
              <a:t>In both SEPARATE and UNIFIED window models, MPI runtime should ensure the consistency of </a:t>
            </a:r>
            <a:r>
              <a:rPr kumimoji="1" lang="en-US" altLang="zh-CN" sz="2600" dirty="0" smtClean="0">
                <a:solidFill>
                  <a:srgbClr val="292934"/>
                </a:solidFill>
              </a:rPr>
              <a:t>window</a:t>
            </a:r>
            <a:endParaRPr kumimoji="1" lang="en-US" altLang="zh-CN" sz="2600" dirty="0">
              <a:solidFill>
                <a:srgbClr val="292934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4986407" y="2937285"/>
            <a:ext cx="2148477" cy="1281445"/>
          </a:xfrm>
          <a:prstGeom prst="cloudCallout">
            <a:avLst>
              <a:gd name="adj1" fmla="val -37829"/>
              <a:gd name="adj2" fmla="val 11149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890540" y="2937285"/>
            <a:ext cx="2148477" cy="1281445"/>
          </a:xfrm>
          <a:prstGeom prst="cloudCallout">
            <a:avLst>
              <a:gd name="adj1" fmla="val -37829"/>
              <a:gd name="adj2" fmla="val 11149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3048" y="5559546"/>
            <a:ext cx="380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SEPARATE window model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95501" y="5575884"/>
            <a:ext cx="352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0000"/>
                </a:solidFill>
              </a:rPr>
              <a:t>UNIFIED window model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668" y="2619767"/>
            <a:ext cx="2883381" cy="135141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99588" y="2671348"/>
            <a:ext cx="23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D2533C"/>
                </a:solidFill>
              </a:rPr>
              <a:t>m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emory barrier</a:t>
            </a:r>
            <a:endParaRPr kumimoji="1" lang="zh-CN" altLang="en-US" sz="2400" dirty="0">
              <a:solidFill>
                <a:srgbClr val="D2533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668" y="4602257"/>
            <a:ext cx="2883381" cy="1351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79662" y="4140592"/>
            <a:ext cx="316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</a:rPr>
              <a:t>f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lush cache line back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4668" y="4889798"/>
            <a:ext cx="2883381" cy="135141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99588" y="4941379"/>
            <a:ext cx="23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D2533C"/>
                </a:solidFill>
              </a:rPr>
              <a:t>m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emory barrier</a:t>
            </a:r>
            <a:endParaRPr kumimoji="1" lang="zh-CN" altLang="en-US" sz="2400" dirty="0">
              <a:solidFill>
                <a:srgbClr val="D2533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28071" y="2619767"/>
            <a:ext cx="2883381" cy="135141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779446" y="2637924"/>
            <a:ext cx="23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D2533C"/>
                </a:solidFill>
              </a:rPr>
              <a:t>m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emory barrier</a:t>
            </a:r>
            <a:endParaRPr kumimoji="1" lang="zh-CN" altLang="en-US" sz="2400" dirty="0">
              <a:solidFill>
                <a:srgbClr val="D2533C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28071" y="4889798"/>
            <a:ext cx="2883381" cy="135141"/>
          </a:xfrm>
          <a:prstGeom prst="rect">
            <a:avLst/>
          </a:prstGeom>
          <a:ln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779446" y="4907955"/>
            <a:ext cx="23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D2533C"/>
                </a:solidFill>
              </a:rPr>
              <a:t>m</a:t>
            </a:r>
            <a:r>
              <a:rPr kumimoji="1" lang="en-US" altLang="zh-CN" sz="2400" dirty="0" smtClean="0">
                <a:solidFill>
                  <a:srgbClr val="D2533C"/>
                </a:solidFill>
              </a:rPr>
              <a:t>emory barrier</a:t>
            </a:r>
            <a:endParaRPr kumimoji="1" lang="zh-CN" altLang="en-US" sz="24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5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746" y="1207632"/>
            <a:ext cx="8527305" cy="487680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By default three orderings are imposed:</a:t>
            </a:r>
            <a:endParaRPr kumimoji="1" lang="en-US" altLang="zh-CN" sz="26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AMs </a:t>
            </a:r>
            <a:r>
              <a:rPr kumimoji="1" lang="en-US" altLang="zh-CN" sz="2600" dirty="0">
                <a:solidFill>
                  <a:srgbClr val="000090"/>
                </a:solidFill>
              </a:rPr>
              <a:t>with different </a:t>
            </a:r>
            <a:r>
              <a:rPr kumimoji="1" lang="en-US" altLang="zh-CN" sz="2600" dirty="0" smtClean="0">
                <a:solidFill>
                  <a:srgbClr val="000090"/>
                </a:solidFill>
              </a:rPr>
              <a:t>operations</a:t>
            </a: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AMs </a:t>
            </a:r>
            <a:r>
              <a:rPr kumimoji="1" lang="en-US" altLang="zh-CN" sz="2600" dirty="0">
                <a:solidFill>
                  <a:srgbClr val="000090"/>
                </a:solidFill>
              </a:rPr>
              <a:t>with the same </a:t>
            </a:r>
            <a:r>
              <a:rPr kumimoji="1" lang="en-US" altLang="zh-CN" sz="2600" dirty="0" smtClean="0">
                <a:solidFill>
                  <a:srgbClr val="000090"/>
                </a:solidFill>
              </a:rPr>
              <a:t>operation</a:t>
            </a:r>
          </a:p>
          <a:p>
            <a:pPr lvl="1"/>
            <a:r>
              <a:rPr kumimoji="1" lang="en-US" altLang="zh-CN" sz="2600" dirty="0">
                <a:solidFill>
                  <a:srgbClr val="000090"/>
                </a:solidFill>
              </a:rPr>
              <a:t>S</a:t>
            </a:r>
            <a:r>
              <a:rPr kumimoji="1" lang="en-US" altLang="zh-CN" sz="2600" dirty="0" smtClean="0">
                <a:solidFill>
                  <a:srgbClr val="000090"/>
                </a:solidFill>
              </a:rPr>
              <a:t>egments </a:t>
            </a:r>
            <a:r>
              <a:rPr kumimoji="1" lang="en-US" altLang="zh-CN" sz="2600" dirty="0">
                <a:solidFill>
                  <a:srgbClr val="000090"/>
                </a:solidFill>
              </a:rPr>
              <a:t>within one </a:t>
            </a:r>
            <a:r>
              <a:rPr kumimoji="1" lang="en-US" altLang="zh-CN" sz="2600" dirty="0" smtClean="0">
                <a:solidFill>
                  <a:srgbClr val="000090"/>
                </a:solidFill>
              </a:rPr>
              <a:t>AM</a:t>
            </a:r>
          </a:p>
          <a:p>
            <a:pPr lvl="1"/>
            <a:endParaRPr kumimoji="1" lang="en-US" altLang="zh-CN" sz="400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kumimoji="1" lang="en-US" altLang="zh-CN" sz="2600" dirty="0" smtClean="0">
                <a:solidFill>
                  <a:srgbClr val="000000"/>
                </a:solidFill>
              </a:rPr>
              <a:t>when AMs </a:t>
            </a:r>
            <a:r>
              <a:rPr kumimoji="1" lang="en-US" altLang="zh-CN" sz="2600" dirty="0">
                <a:solidFill>
                  <a:srgbClr val="000000"/>
                </a:solidFill>
              </a:rPr>
              <a:t>are from </a:t>
            </a:r>
            <a:r>
              <a:rPr kumimoji="1" lang="en-US" altLang="zh-CN" sz="2600" dirty="0">
                <a:solidFill>
                  <a:schemeClr val="tx2"/>
                </a:solidFill>
              </a:rPr>
              <a:t>same origin</a:t>
            </a:r>
            <a:r>
              <a:rPr kumimoji="1" lang="en-US" altLang="zh-CN" sz="2600" dirty="0">
                <a:solidFill>
                  <a:srgbClr val="000000"/>
                </a:solidFill>
              </a:rPr>
              <a:t>, to </a:t>
            </a:r>
            <a:r>
              <a:rPr kumimoji="1" lang="en-US" altLang="zh-CN" sz="2600" dirty="0">
                <a:solidFill>
                  <a:srgbClr val="D2533C"/>
                </a:solidFill>
              </a:rPr>
              <a:t>same target</a:t>
            </a:r>
            <a:r>
              <a:rPr kumimoji="1" lang="en-US" altLang="zh-CN" sz="2600" dirty="0">
                <a:solidFill>
                  <a:srgbClr val="000000"/>
                </a:solidFill>
              </a:rPr>
              <a:t>, update on </a:t>
            </a:r>
            <a:r>
              <a:rPr kumimoji="1" lang="en-US" altLang="zh-CN" sz="2600" dirty="0">
                <a:solidFill>
                  <a:srgbClr val="D2533C"/>
                </a:solidFill>
              </a:rPr>
              <a:t>same window </a:t>
            </a:r>
            <a:r>
              <a:rPr kumimoji="1" lang="en-US" altLang="zh-CN" sz="2600" dirty="0">
                <a:solidFill>
                  <a:srgbClr val="000000"/>
                </a:solidFill>
              </a:rPr>
              <a:t>and </a:t>
            </a:r>
            <a:r>
              <a:rPr kumimoji="1" lang="en-US" altLang="zh-CN" sz="2600" dirty="0">
                <a:solidFill>
                  <a:srgbClr val="D2533C"/>
                </a:solidFill>
              </a:rPr>
              <a:t>overlapping memory </a:t>
            </a:r>
            <a:r>
              <a:rPr kumimoji="1" lang="en-US" altLang="zh-CN" sz="2600" dirty="0" smtClean="0">
                <a:solidFill>
                  <a:srgbClr val="D2533C"/>
                </a:solidFill>
              </a:rPr>
              <a:t>locations</a:t>
            </a:r>
          </a:p>
          <a:p>
            <a:pPr marL="0" indent="0">
              <a:buNone/>
            </a:pPr>
            <a:endParaRPr kumimoji="1" lang="en-US" altLang="zh-CN" sz="2600" dirty="0" smtClean="0">
              <a:solidFill>
                <a:srgbClr val="D2533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17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2670641" y="4093970"/>
            <a:ext cx="4146719" cy="2447211"/>
            <a:chOff x="2670641" y="4036558"/>
            <a:chExt cx="4146719" cy="2447211"/>
          </a:xfrm>
        </p:grpSpPr>
        <p:grpSp>
          <p:nvGrpSpPr>
            <p:cNvPr id="7" name="Group 7"/>
            <p:cNvGrpSpPr/>
            <p:nvPr/>
          </p:nvGrpSpPr>
          <p:grpSpPr>
            <a:xfrm>
              <a:off x="2670641" y="4036558"/>
              <a:ext cx="3013979" cy="2447211"/>
              <a:chOff x="6238048" y="1373002"/>
              <a:chExt cx="2480258" cy="1897772"/>
            </a:xfrm>
          </p:grpSpPr>
          <p:cxnSp>
            <p:nvCxnSpPr>
              <p:cNvPr id="8" name="Straight Connector 8"/>
              <p:cNvCxnSpPr/>
              <p:nvPr/>
            </p:nvCxnSpPr>
            <p:spPr bwMode="auto">
              <a:xfrm>
                <a:off x="6609649" y="1753394"/>
                <a:ext cx="0" cy="151737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9"/>
              <p:cNvSpPr txBox="1"/>
              <p:nvPr/>
            </p:nvSpPr>
            <p:spPr>
              <a:xfrm>
                <a:off x="6238048" y="1373002"/>
                <a:ext cx="742363" cy="358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origin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941810" y="1380315"/>
                <a:ext cx="776496" cy="358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target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11" name="Straight Connector 11"/>
              <p:cNvCxnSpPr/>
              <p:nvPr/>
            </p:nvCxnSpPr>
            <p:spPr bwMode="auto">
              <a:xfrm>
                <a:off x="8305800" y="1752600"/>
                <a:ext cx="3512" cy="15181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2"/>
              <p:cNvCxnSpPr/>
              <p:nvPr/>
            </p:nvCxnSpPr>
            <p:spPr bwMode="auto">
              <a:xfrm>
                <a:off x="6617844" y="1968981"/>
                <a:ext cx="1509717" cy="236117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type="none" w="med" len="med"/>
                <a:tailEnd type="arrow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" name="Rectangle 13"/>
              <p:cNvSpPr/>
              <p:nvPr/>
            </p:nvSpPr>
            <p:spPr>
              <a:xfrm>
                <a:off x="8132658" y="2067341"/>
                <a:ext cx="346670" cy="834154"/>
              </a:xfrm>
              <a:prstGeom prst="rect">
                <a:avLst/>
              </a:prstGeom>
              <a:ln w="19050" cmpd="sng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 rot="571300">
                <a:off x="7216929" y="1769704"/>
                <a:ext cx="822874" cy="2625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tx2">
                        <a:lumMod val="50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AM 1</a:t>
                </a:r>
                <a:endParaRPr lang="en-US" sz="1600" b="1" dirty="0">
                  <a:solidFill>
                    <a:schemeClr val="tx2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21" name="Straight Arrow Connector 12"/>
            <p:cNvCxnSpPr/>
            <p:nvPr/>
          </p:nvCxnSpPr>
          <p:spPr bwMode="auto">
            <a:xfrm>
              <a:off x="3125970" y="5192001"/>
              <a:ext cx="1846978" cy="33842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16"/>
            <p:cNvSpPr txBox="1"/>
            <p:nvPr/>
          </p:nvSpPr>
          <p:spPr>
            <a:xfrm rot="571300">
              <a:off x="3805240" y="4942091"/>
              <a:ext cx="999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>
                      <a:lumMod val="75000"/>
                    </a:schemeClr>
                  </a:solidFill>
                  <a:latin typeface="Calibri" pitchFamily="34" charset="0"/>
                  <a:cs typeface="Calibri" pitchFamily="34" charset="0"/>
                </a:rPr>
                <a:t>AM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13"/>
            <p:cNvSpPr/>
            <p:nvPr/>
          </p:nvSpPr>
          <p:spPr>
            <a:xfrm>
              <a:off x="5036080" y="5030831"/>
              <a:ext cx="215446" cy="66425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Rectangle 13"/>
            <p:cNvSpPr/>
            <p:nvPr/>
          </p:nvSpPr>
          <p:spPr>
            <a:xfrm>
              <a:off x="5104471" y="5224238"/>
              <a:ext cx="215446" cy="662672"/>
            </a:xfrm>
            <a:prstGeom prst="rect">
              <a:avLst/>
            </a:prstGeom>
            <a:solidFill>
              <a:schemeClr val="accent1">
                <a:alpha val="72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97417" y="5234398"/>
              <a:ext cx="1219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/>
                <a:t>window</a:t>
              </a:r>
              <a:endParaRPr kumimoji="1" lang="zh-CN" altLang="en-US" sz="2000" dirty="0"/>
            </a:p>
          </p:txBody>
        </p:sp>
        <p:sp>
          <p:nvSpPr>
            <p:cNvPr id="33" name="右大括号 32"/>
            <p:cNvSpPr/>
            <p:nvPr/>
          </p:nvSpPr>
          <p:spPr>
            <a:xfrm>
              <a:off x="5445017" y="4952241"/>
              <a:ext cx="183623" cy="1055336"/>
            </a:xfrm>
            <a:prstGeom prst="rightBrac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" name="组 41"/>
            <p:cNvGrpSpPr/>
            <p:nvPr/>
          </p:nvGrpSpPr>
          <p:grpSpPr>
            <a:xfrm rot="567150">
              <a:off x="3839600" y="4793503"/>
              <a:ext cx="565629" cy="136157"/>
              <a:chOff x="1059292" y="4830932"/>
              <a:chExt cx="565629" cy="13615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059292" y="4830932"/>
                <a:ext cx="140715" cy="13615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200930" y="4830932"/>
                <a:ext cx="140715" cy="13615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342568" y="4830932"/>
                <a:ext cx="140715" cy="13615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484206" y="4830932"/>
                <a:ext cx="140715" cy="13615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 rot="567150">
              <a:off x="3788716" y="5185207"/>
              <a:ext cx="565629" cy="136157"/>
              <a:chOff x="1059292" y="4830932"/>
              <a:chExt cx="565629" cy="136157"/>
            </a:xfrm>
            <a:solidFill>
              <a:schemeClr val="accent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1059292" y="4830932"/>
                <a:ext cx="140715" cy="136157"/>
              </a:xfrm>
              <a:prstGeom prst="rect">
                <a:avLst/>
              </a:prstGeom>
              <a:grpFill/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00930" y="4830932"/>
                <a:ext cx="140715" cy="136157"/>
              </a:xfrm>
              <a:prstGeom prst="rect">
                <a:avLst/>
              </a:prstGeom>
              <a:grpFill/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42568" y="4830932"/>
                <a:ext cx="140715" cy="136157"/>
              </a:xfrm>
              <a:prstGeom prst="rect">
                <a:avLst/>
              </a:prstGeom>
              <a:grpFill/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84206" y="4830932"/>
                <a:ext cx="140715" cy="136157"/>
              </a:xfrm>
              <a:prstGeom prst="rect">
                <a:avLst/>
              </a:prstGeom>
              <a:grpFill/>
              <a:ln w="12700" cmpd="sng">
                <a:solidFill>
                  <a:srgbClr val="292934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5645349" y="1556056"/>
            <a:ext cx="3425345" cy="1690664"/>
            <a:chOff x="5668144" y="1406187"/>
            <a:chExt cx="3419155" cy="1821350"/>
          </a:xfrm>
          <a:solidFill>
            <a:srgbClr val="FFFF99"/>
          </a:solidFill>
        </p:grpSpPr>
        <p:sp>
          <p:nvSpPr>
            <p:cNvPr id="51" name="云形标注 50"/>
            <p:cNvSpPr/>
            <p:nvPr/>
          </p:nvSpPr>
          <p:spPr>
            <a:xfrm>
              <a:off x="5724093" y="1471900"/>
              <a:ext cx="3346852" cy="1730326"/>
            </a:xfrm>
            <a:prstGeom prst="cloudCallout">
              <a:avLst>
                <a:gd name="adj1" fmla="val -64515"/>
                <a:gd name="adj2" fmla="val -25212"/>
              </a:avLst>
            </a:prstGeom>
            <a:grpFill/>
            <a:ln w="28575" cmpd="sng">
              <a:solidFill>
                <a:srgbClr val="FF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云形标注 51"/>
            <p:cNvSpPr/>
            <p:nvPr/>
          </p:nvSpPr>
          <p:spPr>
            <a:xfrm>
              <a:off x="5724845" y="1463191"/>
              <a:ext cx="3346852" cy="1730326"/>
            </a:xfrm>
            <a:prstGeom prst="cloudCallout">
              <a:avLst>
                <a:gd name="adj1" fmla="val -65206"/>
                <a:gd name="adj2" fmla="val 1583"/>
              </a:avLst>
            </a:prstGeom>
            <a:grpFill/>
            <a:ln w="28575" cmpd="sng">
              <a:solidFill>
                <a:srgbClr val="FF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云形标注 52"/>
            <p:cNvSpPr/>
            <p:nvPr/>
          </p:nvSpPr>
          <p:spPr>
            <a:xfrm>
              <a:off x="5668144" y="1406187"/>
              <a:ext cx="3419155" cy="1821350"/>
            </a:xfrm>
            <a:prstGeom prst="cloudCallout">
              <a:avLst>
                <a:gd name="adj1" fmla="val -70587"/>
                <a:gd name="adj2" fmla="val 31196"/>
              </a:avLst>
            </a:prstGeom>
            <a:grpFill/>
            <a:ln w="28575" cmpd="sng">
              <a:solidFill>
                <a:srgbClr val="FF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dirty="0" smtClean="0">
                  <a:solidFill>
                    <a:schemeClr val="tx1"/>
                  </a:solidFill>
                </a:rPr>
                <a:t>all orderings can be released using MPI info for better performance!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笑脸 13"/>
          <p:cNvSpPr/>
          <p:nvPr/>
        </p:nvSpPr>
        <p:spPr>
          <a:xfrm>
            <a:off x="7716323" y="2450508"/>
            <a:ext cx="349848" cy="345181"/>
          </a:xfrm>
          <a:prstGeom prst="smileyFace">
            <a:avLst/>
          </a:prstGeom>
          <a:solidFill>
            <a:srgbClr val="FFFF99"/>
          </a:solidFill>
          <a:ln w="28575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97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824" y="1155666"/>
            <a:ext cx="8366031" cy="5554845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By default, MPI implementation is </a:t>
            </a:r>
            <a:r>
              <a:rPr kumimoji="1" lang="en-US" altLang="zh-CN" sz="2600" b="1" dirty="0" smtClean="0">
                <a:solidFill>
                  <a:srgbClr val="000000"/>
                </a:solidFill>
              </a:rPr>
              <a:t>“as if ” </a:t>
            </a:r>
            <a:r>
              <a:rPr kumimoji="1" lang="en-US" altLang="zh-CN" sz="2600" dirty="0" smtClean="0">
                <a:solidFill>
                  <a:srgbClr val="000000"/>
                </a:solidFill>
              </a:rPr>
              <a:t>AMs are executed in some sequential order</a:t>
            </a:r>
          </a:p>
          <a:p>
            <a:pPr marL="365760" lvl="4">
              <a:buSzPct val="85000"/>
            </a:pPr>
            <a:r>
              <a:rPr kumimoji="1" lang="en-US" altLang="zh-CN" sz="2600" dirty="0">
                <a:solidFill>
                  <a:srgbClr val="000090"/>
                </a:solidFill>
              </a:rPr>
              <a:t>If MPI implementation can know that concurrency is inconsequential (e.g. target data is non-overlapping), it can execute AMs </a:t>
            </a:r>
            <a:r>
              <a:rPr kumimoji="1" lang="en-US" altLang="zh-CN" sz="2600" dirty="0" smtClean="0">
                <a:solidFill>
                  <a:srgbClr val="000090"/>
                </a:solidFill>
              </a:rPr>
              <a:t>concurrently</a:t>
            </a:r>
          </a:p>
          <a:p>
            <a:pPr marL="365760" lvl="4">
              <a:buSzPct val="85000"/>
            </a:pPr>
            <a:endParaRPr kumimoji="1" lang="en-US" altLang="zh-CN" sz="2600" dirty="0">
              <a:solidFill>
                <a:srgbClr val="000090"/>
              </a:solidFill>
            </a:endParaRPr>
          </a:p>
          <a:p>
            <a:pPr marL="365760" lvl="4">
              <a:buSzPct val="85000"/>
            </a:pPr>
            <a:endParaRPr kumimoji="1" lang="en-US" altLang="zh-CN" sz="2600" dirty="0" smtClean="0">
              <a:solidFill>
                <a:srgbClr val="000090"/>
              </a:solidFill>
            </a:endParaRPr>
          </a:p>
          <a:p>
            <a:pPr marL="365760" lvl="4">
              <a:buSzPct val="85000"/>
            </a:pPr>
            <a:endParaRPr kumimoji="1" lang="en-US" altLang="zh-CN" sz="2600" dirty="0">
              <a:solidFill>
                <a:srgbClr val="000090"/>
              </a:solidFill>
            </a:endParaRPr>
          </a:p>
          <a:p>
            <a:pPr marL="365760" lvl="4">
              <a:buSzPct val="85000"/>
            </a:pPr>
            <a:endParaRPr kumimoji="1" lang="en-US" altLang="zh-CN" sz="2600" dirty="0" smtClean="0">
              <a:solidFill>
                <a:srgbClr val="000090"/>
              </a:solidFill>
            </a:endParaRPr>
          </a:p>
          <a:p>
            <a:pPr marL="365760" lvl="4">
              <a:buSzPct val="85000"/>
            </a:pPr>
            <a:endParaRPr kumimoji="1" lang="en-US" altLang="zh-CN" sz="26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CN" sz="2600" dirty="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18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4547195" y="3308876"/>
            <a:ext cx="4433798" cy="1790644"/>
          </a:xfrm>
          <a:prstGeom prst="cloudCallout">
            <a:avLst>
              <a:gd name="adj1" fmla="val -59318"/>
              <a:gd name="adj2" fmla="val -46647"/>
            </a:avLst>
          </a:prstGeom>
          <a:solidFill>
            <a:srgbClr val="FFFF99"/>
          </a:solidFill>
          <a:ln w="28575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200" dirty="0">
                <a:solidFill>
                  <a:schemeClr val="tx1"/>
                </a:solidFill>
              </a:rPr>
              <a:t>concurrency can be released using MPI assert for better performance!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114932" y="4753773"/>
            <a:ext cx="5289909" cy="2027000"/>
          </a:xfrm>
          <a:prstGeom prst="cloudCallout">
            <a:avLst>
              <a:gd name="adj1" fmla="val 30981"/>
              <a:gd name="adj2" fmla="val -72547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strict ordering may force MPI implementation to disable concurrency</a:t>
            </a:r>
            <a:endParaRPr kumimoji="1"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8" name="笑脸 7"/>
          <p:cNvSpPr/>
          <p:nvPr/>
        </p:nvSpPr>
        <p:spPr>
          <a:xfrm>
            <a:off x="7453293" y="4239744"/>
            <a:ext cx="351529" cy="345181"/>
          </a:xfrm>
          <a:prstGeom prst="smileyFace">
            <a:avLst/>
          </a:prstGeom>
          <a:solidFill>
            <a:srgbClr val="FFFF99"/>
          </a:solidFill>
          <a:ln w="28575" cmpd="sng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24641" y="5752822"/>
            <a:ext cx="617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rgbClr val="008000"/>
                </a:solidFill>
                <a:sym typeface="Wingdings"/>
              </a:rPr>
              <a:t></a:t>
            </a:r>
            <a:endParaRPr kumimoji="1" lang="zh-CN" alt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8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19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42094" y="1146854"/>
            <a:ext cx="8868234" cy="487680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Atomicity is not provided by MPI</a:t>
            </a: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It is OK if all accesses in AM are read-only </a:t>
            </a:r>
            <a:r>
              <a:rPr kumimoji="1" lang="en-US" altLang="zh-CN" sz="2600" dirty="0" smtClean="0">
                <a:solidFill>
                  <a:srgbClr val="000090"/>
                </a:solidFill>
                <a:sym typeface="Wingdings"/>
              </a:rPr>
              <a:t></a:t>
            </a:r>
          </a:p>
          <a:p>
            <a:pPr lvl="1"/>
            <a:r>
              <a:rPr kumimoji="1" lang="en-US" altLang="zh-CN" sz="2600" dirty="0">
                <a:solidFill>
                  <a:srgbClr val="000090"/>
                </a:solidFill>
                <a:sym typeface="Wingdings"/>
              </a:rPr>
              <a:t>If you don’t need concurrency, atomicity is not a </a:t>
            </a:r>
            <a:r>
              <a:rPr kumimoji="1" lang="en-US" altLang="zh-CN" sz="2600" dirty="0" smtClean="0">
                <a:solidFill>
                  <a:srgbClr val="000090"/>
                </a:solidFill>
                <a:sym typeface="Wingdings"/>
              </a:rPr>
              <a:t>concern</a:t>
            </a: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  <a:sym typeface="Wingdings"/>
              </a:rPr>
              <a:t>User can emulate atomic AM using exclusive window lock</a:t>
            </a:r>
          </a:p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AM handler is not allowed to call other MPI functions</a:t>
            </a:r>
            <a:endParaRPr kumimoji="1" lang="en-US" altLang="zh-CN" sz="26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MPI stack needs to be reentrant-safe</a:t>
            </a:r>
          </a:p>
          <a:p>
            <a:pPr lvl="1"/>
            <a:r>
              <a:rPr kumimoji="1" lang="en-US" altLang="zh-CN" sz="2600" dirty="0" smtClean="0">
                <a:solidFill>
                  <a:srgbClr val="000090"/>
                </a:solidFill>
              </a:rPr>
              <a:t>Require higher thread level of MPI runtime to guarantee thread-safety</a:t>
            </a:r>
          </a:p>
          <a:p>
            <a:pPr lvl="1"/>
            <a:endParaRPr kumimoji="1" lang="en-US" altLang="zh-CN" sz="2600" dirty="0">
              <a:solidFill>
                <a:srgbClr val="000090"/>
              </a:solidFill>
            </a:endParaRPr>
          </a:p>
          <a:p>
            <a:pPr marL="274320" lvl="1" indent="0">
              <a:buNone/>
            </a:pPr>
            <a:endParaRPr kumimoji="1" lang="en-US" altLang="zh-CN" sz="26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2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8" y="269654"/>
            <a:ext cx="856373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Data-Intensive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0" y="1272783"/>
            <a:ext cx="4353230" cy="32393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“Traditional” applications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Organized around dense vectors or matrices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Regular communication, use MPI SEND/RECV or collectives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Communication-to-computation ratio is low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Example: </a:t>
            </a:r>
            <a:r>
              <a:rPr lang="en-US" altLang="zh-CN" dirty="0" smtClean="0">
                <a:solidFill>
                  <a:srgbClr val="000090"/>
                </a:solidFill>
              </a:rPr>
              <a:t>stencil computation, </a:t>
            </a:r>
            <a:r>
              <a:rPr lang="en-US" dirty="0" smtClean="0">
                <a:solidFill>
                  <a:srgbClr val="000090"/>
                </a:solidFill>
              </a:rPr>
              <a:t>matrix multiplication, FFT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82686" y="1295597"/>
            <a:ext cx="4631973" cy="347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</a:rPr>
              <a:t>Data-intensive applications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Organized around graphs, sparse vectors</a:t>
            </a:r>
            <a:endParaRPr lang="en-US" sz="1600" dirty="0" smtClean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Communication pattern is irregular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and data-dependent</a:t>
            </a:r>
            <a:endParaRPr lang="en-US" sz="1800" dirty="0" smtClean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Communication-to-computation ratio is high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Example: bioinformatics, social network analysis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64" y="4626785"/>
            <a:ext cx="2070257" cy="187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13" y="4766141"/>
            <a:ext cx="1859205" cy="1525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31" y="4670759"/>
            <a:ext cx="2007782" cy="1772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593" y="4662626"/>
            <a:ext cx="1678312" cy="17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76265" y="1477446"/>
            <a:ext cx="8164538" cy="1927225"/>
          </a:xfrm>
        </p:spPr>
        <p:txBody>
          <a:bodyPr/>
          <a:lstStyle/>
          <a:p>
            <a:pPr algn="ctr"/>
            <a:r>
              <a:rPr lang="en-US" sz="4800" cap="none" dirty="0" smtClean="0"/>
              <a:t>Evaluation</a:t>
            </a:r>
            <a:endParaRPr 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5754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Settings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21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14650" y="1260254"/>
            <a:ext cx="8867699" cy="487680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BLUES cluster at ANL: 310 nodes, with each consisting 16 cores, connected with </a:t>
            </a:r>
            <a:r>
              <a:rPr kumimoji="1" lang="en-US" altLang="zh-CN" sz="2600" dirty="0" err="1" smtClean="0">
                <a:solidFill>
                  <a:srgbClr val="000000"/>
                </a:solidFill>
              </a:rPr>
              <a:t>QLogic</a:t>
            </a:r>
            <a:r>
              <a:rPr kumimoji="1" lang="en-US" altLang="zh-CN" sz="2600" dirty="0" smtClean="0">
                <a:solidFill>
                  <a:srgbClr val="000000"/>
                </a:solidFill>
              </a:rPr>
              <a:t> QDR </a:t>
            </a:r>
            <a:r>
              <a:rPr kumimoji="1" lang="en-US" altLang="zh-CN" sz="2600" dirty="0" err="1" smtClean="0">
                <a:solidFill>
                  <a:srgbClr val="000000"/>
                </a:solidFill>
              </a:rPr>
              <a:t>InfiniBand</a:t>
            </a:r>
            <a:endParaRPr kumimoji="1" lang="en-US" altLang="zh-CN" sz="2600" dirty="0" smtClean="0">
              <a:solidFill>
                <a:srgbClr val="000000"/>
              </a:solidFill>
            </a:endParaRPr>
          </a:p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Based on mpich-3.0.2</a:t>
            </a:r>
          </a:p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Micro-benchmarks: two common operations</a:t>
            </a:r>
          </a:p>
          <a:p>
            <a:pPr lvl="1"/>
            <a:r>
              <a:rPr kumimoji="1" lang="en-US" altLang="zh-CN" sz="2400" dirty="0">
                <a:solidFill>
                  <a:srgbClr val="000090"/>
                </a:solidFill>
              </a:rPr>
              <a:t>R</a:t>
            </a:r>
            <a:r>
              <a:rPr kumimoji="1" lang="en-US" altLang="zh-CN" sz="2400" dirty="0" smtClean="0">
                <a:solidFill>
                  <a:srgbClr val="000090"/>
                </a:solidFill>
              </a:rPr>
              <a:t>emote search of string sequences (20 chars per sequence)</a:t>
            </a:r>
          </a:p>
          <a:p>
            <a:pPr lvl="1"/>
            <a:r>
              <a:rPr kumimoji="1" lang="en-US" altLang="zh-CN" sz="2400" dirty="0">
                <a:solidFill>
                  <a:srgbClr val="000090"/>
                </a:solidFill>
              </a:rPr>
              <a:t>R</a:t>
            </a:r>
            <a:r>
              <a:rPr kumimoji="1" lang="en-US" altLang="zh-CN" sz="2400" dirty="0" smtClean="0">
                <a:solidFill>
                  <a:srgbClr val="000090"/>
                </a:solidFill>
              </a:rPr>
              <a:t>emote summation of absolute values in two arrays</a:t>
            </a:r>
          </a:p>
          <a:p>
            <a:pPr marL="274320" lvl="1" indent="0">
              <a:buNone/>
            </a:pPr>
            <a:r>
              <a:rPr kumimoji="1" lang="en-US" altLang="zh-CN" sz="2400" dirty="0">
                <a:solidFill>
                  <a:srgbClr val="00009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0090"/>
                </a:solidFill>
              </a:rPr>
              <a:t> (100 integers per array)</a:t>
            </a:r>
          </a:p>
          <a:p>
            <a:pPr lvl="1"/>
            <a:r>
              <a:rPr kumimoji="1" lang="en-US" altLang="zh-CN" sz="2400" dirty="0" smtClean="0">
                <a:solidFill>
                  <a:srgbClr val="000090"/>
                </a:solidFill>
              </a:rPr>
              <a:t>Result data is returned to origin</a:t>
            </a:r>
            <a:endParaRPr kumimoji="1" lang="zh-CN" alt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9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Streaming Active Messages</a:t>
            </a:r>
            <a:endParaRPr lang="en-US" dirty="0"/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2083116"/>
              </p:ext>
            </p:extLst>
          </p:nvPr>
        </p:nvGraphicFramePr>
        <p:xfrm>
          <a:off x="141777" y="1141579"/>
          <a:ext cx="4790965" cy="2708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22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5" name="椭圆形标注 14"/>
          <p:cNvSpPr/>
          <p:nvPr/>
        </p:nvSpPr>
        <p:spPr bwMode="auto">
          <a:xfrm>
            <a:off x="5437390" y="1260254"/>
            <a:ext cx="3189466" cy="1587527"/>
          </a:xfrm>
          <a:prstGeom prst="wedgeEllipseCallout">
            <a:avLst>
              <a:gd name="adj1" fmla="val -137876"/>
              <a:gd name="adj2" fmla="val -4962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000" dirty="0">
                <a:solidFill>
                  <a:srgbClr val="151515"/>
                </a:solidFill>
              </a:rPr>
              <a:t>o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verlapping effect is best at </a:t>
            </a:r>
            <a:r>
              <a:rPr kumimoji="1" lang="en-US" altLang="zh-CN" sz="2000" dirty="0">
                <a:solidFill>
                  <a:srgbClr val="151515"/>
                </a:solidFill>
              </a:rPr>
              <a:t>unit size of 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50</a:t>
            </a:r>
            <a:endParaRPr kumimoji="1" lang="zh-CN" altLang="en-US" sz="2000" dirty="0">
              <a:solidFill>
                <a:srgbClr val="151515"/>
              </a:solidFill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541644"/>
              </p:ext>
            </p:extLst>
          </p:nvPr>
        </p:nvGraphicFramePr>
        <p:xfrm>
          <a:off x="3356533" y="3850403"/>
          <a:ext cx="5270323" cy="316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椭圆形标注 15"/>
          <p:cNvSpPr/>
          <p:nvPr/>
        </p:nvSpPr>
        <p:spPr bwMode="auto">
          <a:xfrm>
            <a:off x="141777" y="4682840"/>
            <a:ext cx="3335192" cy="1587527"/>
          </a:xfrm>
          <a:prstGeom prst="wedgeEllipseCallout">
            <a:avLst>
              <a:gd name="adj1" fmla="val 105182"/>
              <a:gd name="adj2" fmla="val -81482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000" dirty="0">
                <a:solidFill>
                  <a:srgbClr val="151515"/>
                </a:solidFill>
              </a:rPr>
              <a:t>h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igher throughput is achieved when using more internal buffers</a:t>
            </a:r>
            <a:endParaRPr kumimoji="1" lang="zh-CN" altLang="en-US" sz="2000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9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Internal Buffer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23</a:t>
            </a:fld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082572"/>
              </p:ext>
            </p:extLst>
          </p:nvPr>
        </p:nvGraphicFramePr>
        <p:xfrm>
          <a:off x="141777" y="1149292"/>
          <a:ext cx="5936756" cy="263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5263"/>
              </p:ext>
            </p:extLst>
          </p:nvPr>
        </p:nvGraphicFramePr>
        <p:xfrm>
          <a:off x="276395" y="3839403"/>
          <a:ext cx="5802138" cy="2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椭圆形标注 10"/>
          <p:cNvSpPr/>
          <p:nvPr/>
        </p:nvSpPr>
        <p:spPr bwMode="auto">
          <a:xfrm>
            <a:off x="6420401" y="4623371"/>
            <a:ext cx="2580265" cy="1431361"/>
          </a:xfrm>
          <a:prstGeom prst="wedgeEllipseCallout">
            <a:avLst>
              <a:gd name="adj1" fmla="val -67822"/>
              <a:gd name="adj2" fmla="val -14048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>
                <a:solidFill>
                  <a:srgbClr val="151515"/>
                </a:solidFill>
              </a:rPr>
              <a:t>providing more system buffers brings 1.7 times improvement</a:t>
            </a:r>
            <a:endParaRPr kumimoji="1" lang="zh-CN" altLang="en-US" dirty="0">
              <a:solidFill>
                <a:srgbClr val="151515"/>
              </a:solidFill>
            </a:endParaRPr>
          </a:p>
        </p:txBody>
      </p:sp>
      <p:sp>
        <p:nvSpPr>
          <p:cNvPr id="12" name="椭圆形标注 11"/>
          <p:cNvSpPr/>
          <p:nvPr/>
        </p:nvSpPr>
        <p:spPr bwMode="auto">
          <a:xfrm>
            <a:off x="5910481" y="1473911"/>
            <a:ext cx="3090185" cy="1687961"/>
          </a:xfrm>
          <a:prstGeom prst="wedgeEllipseCallout">
            <a:avLst>
              <a:gd name="adj1" fmla="val -50733"/>
              <a:gd name="adj2" fmla="val -51219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000" dirty="0">
                <a:solidFill>
                  <a:srgbClr val="151515"/>
                </a:solidFill>
              </a:rPr>
              <a:t>u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sing and freeing of internal buffers are balanced</a:t>
            </a:r>
            <a:endParaRPr kumimoji="1" lang="zh-CN" altLang="en-US" sz="2000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5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12678"/>
              </p:ext>
            </p:extLst>
          </p:nvPr>
        </p:nvGraphicFramePr>
        <p:xfrm>
          <a:off x="141777" y="1154430"/>
          <a:ext cx="5431812" cy="269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Impact of Ordering </a:t>
            </a:r>
            <a:r>
              <a:rPr lang="en-US" altLang="zh-CN" dirty="0" smtClean="0"/>
              <a:t>and Concurrency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24</a:t>
            </a:fld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196996"/>
              </p:ext>
            </p:extLst>
          </p:nvPr>
        </p:nvGraphicFramePr>
        <p:xfrm>
          <a:off x="3432328" y="3844948"/>
          <a:ext cx="5194528" cy="293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椭圆形标注 7"/>
          <p:cNvSpPr/>
          <p:nvPr/>
        </p:nvSpPr>
        <p:spPr bwMode="auto">
          <a:xfrm>
            <a:off x="141776" y="4620628"/>
            <a:ext cx="3290551" cy="1384389"/>
          </a:xfrm>
          <a:prstGeom prst="wedgeEllipseCallout">
            <a:avLst>
              <a:gd name="adj1" fmla="val 113770"/>
              <a:gd name="adj2" fmla="val -2644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000" dirty="0">
                <a:solidFill>
                  <a:srgbClr val="151515"/>
                </a:solidFill>
              </a:rPr>
              <a:t>c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oncurrent AMs is enabled by “local computation”</a:t>
            </a:r>
            <a:endParaRPr kumimoji="1" lang="zh-CN" altLang="en-US" sz="2000" dirty="0">
              <a:solidFill>
                <a:srgbClr val="151515"/>
              </a:solidFill>
            </a:endParaRPr>
          </a:p>
        </p:txBody>
      </p:sp>
      <p:sp>
        <p:nvSpPr>
          <p:cNvPr id="12" name="椭圆形标注 11"/>
          <p:cNvSpPr/>
          <p:nvPr/>
        </p:nvSpPr>
        <p:spPr bwMode="auto">
          <a:xfrm>
            <a:off x="5573589" y="1154430"/>
            <a:ext cx="3445473" cy="1455902"/>
          </a:xfrm>
          <a:prstGeom prst="wedgeEllipseCallout">
            <a:avLst>
              <a:gd name="adj1" fmla="val -63500"/>
              <a:gd name="adj2" fmla="val 783"/>
            </a:avLst>
          </a:prstGeom>
          <a:solidFill>
            <a:schemeClr val="accent2">
              <a:lumMod val="60000"/>
              <a:lumOff val="40000"/>
              <a:alpha val="5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000" dirty="0">
                <a:solidFill>
                  <a:srgbClr val="151515"/>
                </a:solidFill>
              </a:rPr>
              <a:t>e</a:t>
            </a:r>
            <a:r>
              <a:rPr kumimoji="1" lang="en-US" altLang="zh-CN" sz="2000" dirty="0" smtClean="0">
                <a:solidFill>
                  <a:srgbClr val="151515"/>
                </a:solidFill>
              </a:rPr>
              <a:t>poch alternates between large AMs and small AMs</a:t>
            </a:r>
            <a:endParaRPr kumimoji="1" lang="zh-CN" altLang="en-US" sz="2000" dirty="0">
              <a:solidFill>
                <a:srgbClr val="15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99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5692" y="1146677"/>
            <a:ext cx="8778098" cy="5373143"/>
          </a:xfrm>
        </p:spPr>
        <p:txBody>
          <a:bodyPr>
            <a:normAutofit/>
          </a:bodyPr>
          <a:lstStyle/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Data-intensive applications are increasingly important in many areas</a:t>
            </a:r>
          </a:p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Their characteristics make them very different with traditional applications</a:t>
            </a:r>
          </a:p>
          <a:p>
            <a:pPr marL="182880" lvl="1"/>
            <a:r>
              <a:rPr lang="en-US" altLang="zh-CN" sz="2800" dirty="0" smtClean="0">
                <a:solidFill>
                  <a:srgbClr val="000000"/>
                </a:solidFill>
              </a:rPr>
              <a:t>New parallel programming model is needed to achieve high performance and to avoid too much programming effort</a:t>
            </a:r>
          </a:p>
          <a:p>
            <a:pPr marL="182880" lvl="1"/>
            <a:r>
              <a:rPr lang="en-US" altLang="zh-CN" sz="2800" dirty="0">
                <a:solidFill>
                  <a:srgbClr val="000000"/>
                </a:solidFill>
              </a:rPr>
              <a:t>E</a:t>
            </a:r>
            <a:r>
              <a:rPr lang="en-US" altLang="zh-CN" sz="2800" dirty="0" smtClean="0">
                <a:solidFill>
                  <a:srgbClr val="000000"/>
                </a:solidFill>
              </a:rPr>
              <a:t>nabling Active Messages within MPI programming model and runtime system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25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4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87596"/>
            <a:ext cx="7848600" cy="2999012"/>
          </a:xfrm>
        </p:spPr>
        <p:txBody>
          <a:bodyPr/>
          <a:lstStyle/>
          <a:p>
            <a:pPr algn="ctr"/>
            <a:r>
              <a:rPr lang="en-US" dirty="0" smtClean="0"/>
              <a:t>Thanks! </a:t>
            </a:r>
            <a:r>
              <a:rPr lang="en-US" dirty="0" smtClean="0">
                <a:sym typeface="Wingdings"/>
              </a:rPr>
              <a:t></a:t>
            </a:r>
            <a:br>
              <a:rPr lang="en-US" dirty="0" smtClean="0">
                <a:sym typeface="Wingding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79220"/>
            <a:ext cx="7848600" cy="1927225"/>
          </a:xfrm>
        </p:spPr>
        <p:txBody>
          <a:bodyPr/>
          <a:lstStyle/>
          <a:p>
            <a:pPr algn="ctr"/>
            <a:r>
              <a:rPr lang="en-US" sz="4800" dirty="0" smtClean="0"/>
              <a:t>Backup 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569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Active Message Trigger API</a:t>
            </a:r>
            <a:endParaRPr 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7564" y="1173288"/>
            <a:ext cx="8625185" cy="54812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200" b="1" dirty="0" err="1" smtClean="0">
                <a:solidFill>
                  <a:srgbClr val="000000"/>
                </a:solidFill>
              </a:rPr>
              <a:t>MPIX_Am</a:t>
            </a:r>
            <a:endParaRPr kumimoji="1" lang="en-US" altLang="zh-CN" sz="2200" b="1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chemeClr val="tx2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origin_input_addr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>
                <a:solidFill>
                  <a:srgbClr val="D2533C"/>
                </a:solidFill>
              </a:rPr>
              <a:t> 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FF0000"/>
                </a:solidFill>
              </a:rPr>
              <a:t>origin_input_segment_count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origin_input_datatype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OUT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origin_output_addr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FF0000"/>
                </a:solidFill>
              </a:rPr>
              <a:t>origin_output_segment_count</a:t>
            </a:r>
            <a:endParaRPr kumimoji="1" lang="en-US" altLang="zh-CN" sz="22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origin_output_datatype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FF"/>
                </a:solidFill>
              </a:rPr>
              <a:t>num_segments</a:t>
            </a:r>
            <a:endParaRPr kumimoji="1" lang="en-US" altLang="zh-CN" sz="2200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target_rank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target_input_datatype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target_persistent_disp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target_persistent_count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target_persistent_datatype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target_output_datatype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am_op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200" dirty="0" smtClean="0"/>
              <a:t>  </a:t>
            </a:r>
            <a:r>
              <a:rPr kumimoji="1" lang="en-US" altLang="zh-CN" sz="2200" dirty="0"/>
              <a:t>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</a:t>
            </a:r>
            <a:r>
              <a:rPr kumimoji="1" lang="en-US" altLang="zh-CN" sz="2200" dirty="0" smtClean="0">
                <a:solidFill>
                  <a:srgbClr val="000000"/>
                </a:solidFill>
              </a:rPr>
              <a:t>win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28</a:t>
            </a:fld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9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User-defined Handler API</a:t>
            </a:r>
            <a:endParaRPr 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3991" y="1156339"/>
            <a:ext cx="8625185" cy="5481223"/>
          </a:xfrm>
        </p:spPr>
        <p:txBody>
          <a:bodyPr>
            <a:normAutofit/>
          </a:bodyPr>
          <a:lstStyle/>
          <a:p>
            <a:r>
              <a:rPr kumimoji="1" lang="en-US" altLang="zh-CN" sz="2200" b="1" dirty="0" err="1" smtClean="0">
                <a:solidFill>
                  <a:srgbClr val="000000"/>
                </a:solidFill>
              </a:rPr>
              <a:t>MPIX_Am_user_function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chemeClr val="tx2"/>
                </a:solidFill>
              </a:rPr>
              <a:t>IN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input_addr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>
                <a:solidFill>
                  <a:srgbClr val="D2533C"/>
                </a:solidFill>
              </a:rPr>
              <a:t> 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input_segment_count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input_datatype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INOUT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persistent_addr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/>
              <a:t> </a:t>
            </a:r>
            <a:r>
              <a:rPr kumimoji="1" lang="en-US" altLang="zh-CN" sz="2200" dirty="0" smtClean="0"/>
              <a:t>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INOUT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persistent_count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INOUT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persistent_datatype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OUT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output_addr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OUT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output_segment_count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OUT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output_datatype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cur_num_segments</a:t>
            </a:r>
            <a:endParaRPr kumimoji="1" lang="en-US" altLang="zh-CN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CN" sz="2200" dirty="0" smtClean="0"/>
              <a:t>  </a:t>
            </a:r>
            <a:r>
              <a:rPr kumimoji="1" lang="en-US" altLang="zh-CN" sz="2200" dirty="0"/>
              <a:t> </a:t>
            </a:r>
            <a:r>
              <a:rPr kumimoji="1" lang="en-US" altLang="zh-CN" sz="2200" b="1" dirty="0" smtClean="0">
                <a:solidFill>
                  <a:srgbClr val="D2533C"/>
                </a:solidFill>
              </a:rPr>
              <a:t>IN</a:t>
            </a:r>
            <a:r>
              <a:rPr kumimoji="1" lang="en-US" altLang="zh-CN" sz="2200" dirty="0" smtClean="0"/>
              <a:t>	    </a:t>
            </a:r>
            <a:r>
              <a:rPr kumimoji="1" lang="en-US" altLang="zh-CN" sz="2200" dirty="0" err="1" smtClean="0">
                <a:solidFill>
                  <a:srgbClr val="000000"/>
                </a:solidFill>
              </a:rPr>
              <a:t>cur_segment_offset</a:t>
            </a:r>
            <a:endParaRPr kumimoji="1" lang="en-US" altLang="zh-CN" sz="2200" dirty="0" smtClean="0">
              <a:solidFill>
                <a:srgbClr val="00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26856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29</a:t>
            </a:fld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86735" y="150671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74339" y="150671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61943" y="150671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62180" y="1509445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49784" y="1509445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37388" y="1509445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86735" y="383644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74339" y="383644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61943" y="383644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69174" y="583555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56778" y="583555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44382" y="583555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62180" y="384495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49784" y="384495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37388" y="384495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5074339" y="1865267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7283804" y="1883674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228188" y="2504664"/>
            <a:ext cx="5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29383" y="2393988"/>
            <a:ext cx="13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50906" y="5705097"/>
            <a:ext cx="187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public window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64375" y="1156339"/>
            <a:ext cx="25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origin input buffer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41207" y="1150455"/>
            <a:ext cx="25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origin output buffer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40521" y="3998066"/>
            <a:ext cx="25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target input buffer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66853" y="4000794"/>
            <a:ext cx="25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t</a:t>
            </a:r>
            <a:r>
              <a:rPr kumimoji="1" lang="en-US" altLang="zh-CN" dirty="0" smtClean="0">
                <a:solidFill>
                  <a:srgbClr val="000000"/>
                </a:solidFill>
              </a:rPr>
              <a:t>arget output buffer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187181" y="6042123"/>
            <a:ext cx="25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target persistent buffer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6" name="云形标注 55"/>
          <p:cNvSpPr/>
          <p:nvPr/>
        </p:nvSpPr>
        <p:spPr>
          <a:xfrm>
            <a:off x="5515475" y="4400821"/>
            <a:ext cx="1769172" cy="881386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96235" y="3473922"/>
            <a:ext cx="24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rivate memory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12232" y="3482583"/>
            <a:ext cx="24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p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rivate memory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5265571" y="4365671"/>
            <a:ext cx="343972" cy="289198"/>
          </a:xfrm>
          <a:prstGeom prst="straightConnector1">
            <a:avLst/>
          </a:prstGeom>
          <a:ln w="5715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7335315" y="4322056"/>
            <a:ext cx="188133" cy="349525"/>
          </a:xfrm>
          <a:prstGeom prst="straightConnector1">
            <a:avLst/>
          </a:prstGeom>
          <a:ln w="57150" cmpd="sng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 flipV="1">
            <a:off x="6400061" y="5247844"/>
            <a:ext cx="520" cy="554288"/>
          </a:xfrm>
          <a:prstGeom prst="straightConnector1">
            <a:avLst/>
          </a:prstGeom>
          <a:ln w="57150" cmpd="sng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8" y="269654"/>
            <a:ext cx="856373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Data-Intensive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8464" y="6381328"/>
            <a:ext cx="1066800" cy="329184"/>
          </a:xfrm>
        </p:spPr>
        <p:txBody>
          <a:bodyPr>
            <a:normAutofit fontScale="92500" lnSpcReduction="20000"/>
          </a:bodyPr>
          <a:lstStyle/>
          <a:p>
            <a:fld id="{DB81304F-1B16-45B7-84D2-2AC0BE33D41C}" type="slidenum">
              <a:rPr lang="en-US" sz="2000" smtClean="0">
                <a:solidFill>
                  <a:srgbClr val="000000"/>
                </a:solidFill>
              </a:rPr>
              <a:t>3</a:t>
            </a:fld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54595" y="1494027"/>
            <a:ext cx="3232314" cy="2157734"/>
            <a:chOff x="1331606" y="952027"/>
            <a:chExt cx="5794950" cy="372202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06" y="952027"/>
              <a:ext cx="5794950" cy="3722023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1331606" y="1894667"/>
              <a:ext cx="394550" cy="579463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013350">
              <a:off x="1501239" y="2427097"/>
              <a:ext cx="394550" cy="579463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215902" y="1644207"/>
              <a:ext cx="394550" cy="579463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702209" y="2410132"/>
              <a:ext cx="394550" cy="57946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96759" y="1354475"/>
              <a:ext cx="394550" cy="57946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09011" y="1380153"/>
              <a:ext cx="394550" cy="57946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767298" y="1872293"/>
              <a:ext cx="394550" cy="579463"/>
            </a:xfrm>
            <a:prstGeom prst="ellipse">
              <a:avLst/>
            </a:prstGeom>
            <a:solidFill>
              <a:srgbClr val="FF8000">
                <a:alpha val="49000"/>
              </a:srgbClr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05811" y="1192078"/>
            <a:ext cx="4309307" cy="5612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DNA sequence assembly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07" y="3871259"/>
            <a:ext cx="5498899" cy="224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</a:rPr>
              <a:t>Common characteristics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</a:rPr>
              <a:t>Organized around sparse structures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</a:rPr>
              <a:t>C</a:t>
            </a:r>
            <a:r>
              <a:rPr lang="en-US" sz="2400" dirty="0" smtClean="0">
                <a:solidFill>
                  <a:srgbClr val="000090"/>
                </a:solidFill>
              </a:rPr>
              <a:t>ommunication</a:t>
            </a:r>
            <a:r>
              <a:rPr lang="en-US" sz="2400" dirty="0">
                <a:solidFill>
                  <a:srgbClr val="000090"/>
                </a:solidFill>
              </a:rPr>
              <a:t>-to-computation </a:t>
            </a:r>
            <a:r>
              <a:rPr lang="en-US" sz="2400" dirty="0" smtClean="0">
                <a:solidFill>
                  <a:srgbClr val="000090"/>
                </a:solidFill>
              </a:rPr>
              <a:t>ratio is high</a:t>
            </a:r>
            <a:endParaRPr lang="en-US" sz="2400" dirty="0">
              <a:solidFill>
                <a:srgbClr val="000090"/>
              </a:solidFill>
            </a:endParaRP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Irregular </a:t>
            </a:r>
            <a:r>
              <a:rPr lang="en-US" sz="2400" dirty="0">
                <a:solidFill>
                  <a:srgbClr val="000090"/>
                </a:solidFill>
              </a:rPr>
              <a:t>communication pattern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4416518" y="1627884"/>
            <a:ext cx="3936454" cy="1971578"/>
            <a:chOff x="4250974" y="4413309"/>
            <a:chExt cx="3890571" cy="1962267"/>
          </a:xfrm>
        </p:grpSpPr>
        <p:sp>
          <p:nvSpPr>
            <p:cNvPr id="24" name="文本框 23"/>
            <p:cNvSpPr txBox="1"/>
            <p:nvPr/>
          </p:nvSpPr>
          <p:spPr>
            <a:xfrm>
              <a:off x="6615111" y="5080200"/>
              <a:ext cx="1526434" cy="33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/>
                <a:t>remote search</a:t>
              </a:r>
              <a:endParaRPr kumimoji="1" lang="zh-CN" altLang="en-US" sz="1600" dirty="0"/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4250974" y="4413309"/>
              <a:ext cx="3851934" cy="1962267"/>
              <a:chOff x="3963772" y="4114186"/>
              <a:chExt cx="4402243" cy="225744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434369" y="5745433"/>
                <a:ext cx="293972" cy="305714"/>
              </a:xfrm>
              <a:prstGeom prst="ellipse">
                <a:avLst/>
              </a:prstGeom>
              <a:solidFill>
                <a:srgbClr val="3366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600737" y="4466564"/>
                <a:ext cx="293972" cy="305714"/>
              </a:xfrm>
              <a:prstGeom prst="ellipse">
                <a:avLst/>
              </a:prstGeom>
              <a:solidFill>
                <a:schemeClr val="tx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cxnSp>
            <p:nvCxnSpPr>
              <p:cNvPr id="28" name="曲线连接符 27"/>
              <p:cNvCxnSpPr>
                <a:stCxn id="26" idx="0"/>
                <a:endCxn id="27" idx="2"/>
              </p:cNvCxnSpPr>
              <p:nvPr/>
            </p:nvCxnSpPr>
            <p:spPr>
              <a:xfrm rot="5400000" flipH="1" flipV="1">
                <a:off x="4528040" y="4672736"/>
                <a:ext cx="1126012" cy="1019382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曲线连接符 28"/>
              <p:cNvCxnSpPr>
                <a:stCxn id="27" idx="4"/>
                <a:endCxn id="26" idx="6"/>
              </p:cNvCxnSpPr>
              <p:nvPr/>
            </p:nvCxnSpPr>
            <p:spPr>
              <a:xfrm rot="5400000">
                <a:off x="4675026" y="4825593"/>
                <a:ext cx="1126012" cy="1019382"/>
              </a:xfrm>
              <a:prstGeom prst="curvedConnector2">
                <a:avLst/>
              </a:prstGeom>
              <a:ln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3963772" y="5983987"/>
                <a:ext cx="1396605" cy="387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>
                    <a:solidFill>
                      <a:srgbClr val="3366FF"/>
                    </a:solidFill>
                  </a:rPr>
                  <a:t>local node</a:t>
                </a:r>
                <a:endParaRPr kumimoji="1" lang="zh-CN" altLang="en-US" sz="16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722463" y="4114186"/>
                <a:ext cx="1669771" cy="28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2"/>
                    </a:solidFill>
                  </a:rPr>
                  <a:t>remote node</a:t>
                </a:r>
                <a:endParaRPr kumimoji="1" lang="zh-CN" alt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615796" y="4234735"/>
                <a:ext cx="1750219" cy="740044"/>
              </a:xfrm>
              <a:prstGeom prst="rect">
                <a:avLst/>
              </a:prstGeom>
              <a:noFill/>
              <a:ln w="19050" cmpd="sng">
                <a:solidFill>
                  <a:srgbClr val="29293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ACGCGATTCAG</a:t>
                </a:r>
              </a:p>
              <a:p>
                <a:r>
                  <a:rPr kumimoji="1"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kumimoji="1"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GCGATTCAGTA</a:t>
                </a:r>
              </a:p>
              <a:p>
                <a:r>
                  <a:rPr kumimoji="1" lang="en-US" altLang="zh-CN" sz="1200" dirty="0" smtClean="0">
                    <a:solidFill>
                      <a:srgbClr val="FF8000"/>
                    </a:solidFill>
                  </a:rPr>
                  <a:t>ACGCGATTCAGTA</a:t>
                </a:r>
                <a:endParaRPr kumimoji="1" lang="zh-CN" altLang="en-US" sz="1200" dirty="0">
                  <a:solidFill>
                    <a:srgbClr val="FF8000"/>
                  </a:solidFill>
                </a:endParaRPr>
              </a:p>
            </p:txBody>
          </p:sp>
          <p:cxnSp>
            <p:nvCxnSpPr>
              <p:cNvPr id="33" name="曲线连接符 32"/>
              <p:cNvCxnSpPr/>
              <p:nvPr/>
            </p:nvCxnSpPr>
            <p:spPr>
              <a:xfrm flipV="1">
                <a:off x="5195527" y="5580817"/>
                <a:ext cx="868972" cy="282198"/>
              </a:xfrm>
              <a:prstGeom prst="curvedConnector3">
                <a:avLst/>
              </a:prstGeom>
              <a:ln>
                <a:solidFill>
                  <a:srgbClr val="29293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曲线连接符 33"/>
              <p:cNvCxnSpPr/>
              <p:nvPr/>
            </p:nvCxnSpPr>
            <p:spPr>
              <a:xfrm flipV="1">
                <a:off x="4581355" y="4683744"/>
                <a:ext cx="486566" cy="1770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曲线连接符 34"/>
              <p:cNvCxnSpPr/>
              <p:nvPr/>
            </p:nvCxnSpPr>
            <p:spPr>
              <a:xfrm flipV="1">
                <a:off x="6007844" y="4413307"/>
                <a:ext cx="486566" cy="1770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曲线连接符 35"/>
              <p:cNvCxnSpPr/>
              <p:nvPr/>
            </p:nvCxnSpPr>
            <p:spPr>
              <a:xfrm flipV="1">
                <a:off x="6007844" y="4530887"/>
                <a:ext cx="486566" cy="1770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曲线连接符 36"/>
              <p:cNvCxnSpPr/>
              <p:nvPr/>
            </p:nvCxnSpPr>
            <p:spPr>
              <a:xfrm flipV="1">
                <a:off x="6001480" y="4649968"/>
                <a:ext cx="486566" cy="177068"/>
              </a:xfrm>
              <a:prstGeom prst="curvedConnector3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5392255" y="5874774"/>
                <a:ext cx="2973760" cy="28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/>
                  <a:t>DNA consensus sequence</a:t>
                </a:r>
                <a:endParaRPr kumimoji="1" lang="zh-CN" altLang="en-US" sz="1600" dirty="0"/>
              </a:p>
            </p:txBody>
          </p:sp>
          <p:cxnSp>
            <p:nvCxnSpPr>
              <p:cNvPr id="39" name="直线箭头连接符 38"/>
              <p:cNvCxnSpPr/>
              <p:nvPr/>
            </p:nvCxnSpPr>
            <p:spPr>
              <a:xfrm>
                <a:off x="5788008" y="5727795"/>
                <a:ext cx="213472" cy="17049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组 39"/>
          <p:cNvGrpSpPr/>
          <p:nvPr/>
        </p:nvGrpSpPr>
        <p:grpSpPr>
          <a:xfrm>
            <a:off x="5535145" y="3722316"/>
            <a:ext cx="3285850" cy="3038265"/>
            <a:chOff x="2354480" y="1382356"/>
            <a:chExt cx="3889970" cy="3121193"/>
          </a:xfrm>
        </p:grpSpPr>
        <p:sp>
          <p:nvSpPr>
            <p:cNvPr id="41" name="椭圆 40"/>
            <p:cNvSpPr/>
            <p:nvPr/>
          </p:nvSpPr>
          <p:spPr>
            <a:xfrm>
              <a:off x="3142791" y="2111377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87663" y="2855569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441852" y="2763101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22709" y="2111377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连接符 44"/>
            <p:cNvCxnSpPr>
              <a:stCxn id="41" idx="6"/>
              <a:endCxn id="48" idx="2"/>
            </p:cNvCxnSpPr>
            <p:nvPr/>
          </p:nvCxnSpPr>
          <p:spPr>
            <a:xfrm flipV="1">
              <a:off x="3327736" y="2171310"/>
              <a:ext cx="620928" cy="3253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stCxn id="41" idx="4"/>
              <a:endCxn id="42" idx="1"/>
            </p:cNvCxnSpPr>
            <p:nvPr/>
          </p:nvCxnSpPr>
          <p:spPr>
            <a:xfrm>
              <a:off x="3235264" y="2296312"/>
              <a:ext cx="179484" cy="58634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>
              <a:stCxn id="42" idx="7"/>
            </p:cNvCxnSpPr>
            <p:nvPr/>
          </p:nvCxnSpPr>
          <p:spPr>
            <a:xfrm flipV="1">
              <a:off x="3545523" y="2171310"/>
              <a:ext cx="495614" cy="711342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3948664" y="2078842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9" name="直线连接符 48"/>
            <p:cNvCxnSpPr>
              <a:stCxn id="42" idx="6"/>
              <a:endCxn id="43" idx="2"/>
            </p:cNvCxnSpPr>
            <p:nvPr/>
          </p:nvCxnSpPr>
          <p:spPr>
            <a:xfrm flipV="1">
              <a:off x="3572608" y="2855569"/>
              <a:ext cx="869244" cy="9246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>
              <a:stCxn id="43" idx="7"/>
              <a:endCxn id="44" idx="3"/>
            </p:cNvCxnSpPr>
            <p:nvPr/>
          </p:nvCxnSpPr>
          <p:spPr>
            <a:xfrm flipV="1">
              <a:off x="4599712" y="2269229"/>
              <a:ext cx="350082" cy="52095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>
              <a:stCxn id="48" idx="6"/>
              <a:endCxn id="44" idx="2"/>
            </p:cNvCxnSpPr>
            <p:nvPr/>
          </p:nvCxnSpPr>
          <p:spPr>
            <a:xfrm>
              <a:off x="4133609" y="2171310"/>
              <a:ext cx="789100" cy="3253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4364352" y="3583373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240162" y="2903079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5820385" y="2296312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027427" y="3619933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539425" y="2583364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369372" y="3712400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408012" y="1462926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9" name="直线连接符 58"/>
            <p:cNvCxnSpPr>
              <a:stCxn id="48" idx="7"/>
              <a:endCxn id="58" idx="3"/>
            </p:cNvCxnSpPr>
            <p:nvPr/>
          </p:nvCxnSpPr>
          <p:spPr>
            <a:xfrm flipV="1">
              <a:off x="4106524" y="1620778"/>
              <a:ext cx="328573" cy="485147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/>
            <p:cNvCxnSpPr>
              <a:stCxn id="58" idx="5"/>
              <a:endCxn id="44" idx="1"/>
            </p:cNvCxnSpPr>
            <p:nvPr/>
          </p:nvCxnSpPr>
          <p:spPr>
            <a:xfrm>
              <a:off x="4565872" y="1620778"/>
              <a:ext cx="383922" cy="517682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>
              <a:stCxn id="43" idx="6"/>
              <a:endCxn id="53" idx="2"/>
            </p:cNvCxnSpPr>
            <p:nvPr/>
          </p:nvCxnSpPr>
          <p:spPr>
            <a:xfrm>
              <a:off x="4626797" y="2855569"/>
              <a:ext cx="613365" cy="13997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>
              <a:stCxn id="53" idx="7"/>
              <a:endCxn id="54" idx="3"/>
            </p:cNvCxnSpPr>
            <p:nvPr/>
          </p:nvCxnSpPr>
          <p:spPr>
            <a:xfrm flipV="1">
              <a:off x="5398022" y="2454164"/>
              <a:ext cx="449448" cy="47599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/>
            <p:cNvCxnSpPr>
              <a:stCxn id="44" idx="6"/>
              <a:endCxn id="54" idx="2"/>
            </p:cNvCxnSpPr>
            <p:nvPr/>
          </p:nvCxnSpPr>
          <p:spPr>
            <a:xfrm>
              <a:off x="5107654" y="2203845"/>
              <a:ext cx="712731" cy="18493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/>
            <p:cNvCxnSpPr>
              <a:stCxn id="53" idx="4"/>
              <a:endCxn id="57" idx="0"/>
            </p:cNvCxnSpPr>
            <p:nvPr/>
          </p:nvCxnSpPr>
          <p:spPr>
            <a:xfrm>
              <a:off x="5332635" y="3088014"/>
              <a:ext cx="129210" cy="624386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52" idx="6"/>
              <a:endCxn id="57" idx="2"/>
            </p:cNvCxnSpPr>
            <p:nvPr/>
          </p:nvCxnSpPr>
          <p:spPr>
            <a:xfrm>
              <a:off x="4549297" y="3675841"/>
              <a:ext cx="820075" cy="129027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/>
            <p:cNvCxnSpPr>
              <a:stCxn id="55" idx="7"/>
              <a:endCxn id="42" idx="3"/>
            </p:cNvCxnSpPr>
            <p:nvPr/>
          </p:nvCxnSpPr>
          <p:spPr>
            <a:xfrm flipV="1">
              <a:off x="3185287" y="3013421"/>
              <a:ext cx="229461" cy="63359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55" idx="6"/>
              <a:endCxn id="52" idx="2"/>
            </p:cNvCxnSpPr>
            <p:nvPr/>
          </p:nvCxnSpPr>
          <p:spPr>
            <a:xfrm flipV="1">
              <a:off x="3212372" y="3675841"/>
              <a:ext cx="1151980" cy="3656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>
              <a:stCxn id="57" idx="1"/>
              <a:endCxn id="43" idx="5"/>
            </p:cNvCxnSpPr>
            <p:nvPr/>
          </p:nvCxnSpPr>
          <p:spPr>
            <a:xfrm flipH="1" flipV="1">
              <a:off x="4599712" y="2920953"/>
              <a:ext cx="796745" cy="81853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stCxn id="52" idx="0"/>
              <a:endCxn id="43" idx="4"/>
            </p:cNvCxnSpPr>
            <p:nvPr/>
          </p:nvCxnSpPr>
          <p:spPr>
            <a:xfrm flipV="1">
              <a:off x="4456825" y="2948036"/>
              <a:ext cx="77500" cy="635337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/>
            <p:cNvCxnSpPr>
              <a:stCxn id="58" idx="6"/>
              <a:endCxn id="54" idx="1"/>
            </p:cNvCxnSpPr>
            <p:nvPr/>
          </p:nvCxnSpPr>
          <p:spPr>
            <a:xfrm>
              <a:off x="4592957" y="1555394"/>
              <a:ext cx="1254513" cy="76800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/>
            <p:cNvCxnSpPr>
              <a:stCxn id="56" idx="5"/>
              <a:endCxn id="55" idx="1"/>
            </p:cNvCxnSpPr>
            <p:nvPr/>
          </p:nvCxnSpPr>
          <p:spPr>
            <a:xfrm>
              <a:off x="2697285" y="2741216"/>
              <a:ext cx="357227" cy="90580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>
              <a:stCxn id="56" idx="7"/>
              <a:endCxn id="41" idx="3"/>
            </p:cNvCxnSpPr>
            <p:nvPr/>
          </p:nvCxnSpPr>
          <p:spPr>
            <a:xfrm flipV="1">
              <a:off x="2697285" y="2269229"/>
              <a:ext cx="472591" cy="34121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4133609" y="4086132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4" name="直线连接符 73"/>
            <p:cNvCxnSpPr>
              <a:stCxn id="55" idx="5"/>
              <a:endCxn id="73" idx="2"/>
            </p:cNvCxnSpPr>
            <p:nvPr/>
          </p:nvCxnSpPr>
          <p:spPr>
            <a:xfrm>
              <a:off x="3185287" y="3777785"/>
              <a:ext cx="948322" cy="40081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>
              <a:stCxn id="73" idx="6"/>
              <a:endCxn id="57" idx="3"/>
            </p:cNvCxnSpPr>
            <p:nvPr/>
          </p:nvCxnSpPr>
          <p:spPr>
            <a:xfrm flipV="1">
              <a:off x="4318554" y="3870252"/>
              <a:ext cx="1077903" cy="30834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3500191" y="1466961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7" name="直线连接符 76"/>
            <p:cNvCxnSpPr>
              <a:stCxn id="41" idx="7"/>
              <a:endCxn id="76" idx="4"/>
            </p:cNvCxnSpPr>
            <p:nvPr/>
          </p:nvCxnSpPr>
          <p:spPr>
            <a:xfrm flipV="1">
              <a:off x="3300651" y="1651896"/>
              <a:ext cx="292013" cy="48656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/>
            <p:cNvCxnSpPr>
              <a:stCxn id="76" idx="6"/>
              <a:endCxn id="58" idx="2"/>
            </p:cNvCxnSpPr>
            <p:nvPr/>
          </p:nvCxnSpPr>
          <p:spPr>
            <a:xfrm flipV="1">
              <a:off x="3685136" y="1555394"/>
              <a:ext cx="722876" cy="4035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5801117" y="3055479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0" name="直线连接符 79"/>
            <p:cNvCxnSpPr>
              <a:stCxn id="79" idx="0"/>
              <a:endCxn id="54" idx="4"/>
            </p:cNvCxnSpPr>
            <p:nvPr/>
          </p:nvCxnSpPr>
          <p:spPr>
            <a:xfrm flipV="1">
              <a:off x="5893590" y="2481247"/>
              <a:ext cx="19268" cy="574232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/>
            <p:cNvCxnSpPr>
              <a:stCxn id="53" idx="5"/>
              <a:endCxn id="79" idx="2"/>
            </p:cNvCxnSpPr>
            <p:nvPr/>
          </p:nvCxnSpPr>
          <p:spPr>
            <a:xfrm>
              <a:off x="5398022" y="3060931"/>
              <a:ext cx="403095" cy="87016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形状 81"/>
            <p:cNvSpPr/>
            <p:nvPr/>
          </p:nvSpPr>
          <p:spPr>
            <a:xfrm rot="313665">
              <a:off x="4170187" y="1382356"/>
              <a:ext cx="2074263" cy="1088754"/>
            </a:xfrm>
            <a:custGeom>
              <a:avLst/>
              <a:gdLst>
                <a:gd name="connsiteX0" fmla="*/ 193109 w 2074263"/>
                <a:gd name="connsiteY0" fmla="*/ 23019 h 1242193"/>
                <a:gd name="connsiteX1" fmla="*/ 94581 w 2074263"/>
                <a:gd name="connsiteY1" fmla="*/ 296737 h 1242193"/>
                <a:gd name="connsiteX2" fmla="*/ 674805 w 2074263"/>
                <a:gd name="connsiteY2" fmla="*/ 1074095 h 1242193"/>
                <a:gd name="connsiteX3" fmla="*/ 1857148 w 2074263"/>
                <a:gd name="connsiteY3" fmla="*/ 1227377 h 1242193"/>
                <a:gd name="connsiteX4" fmla="*/ 1911886 w 2074263"/>
                <a:gd name="connsiteY4" fmla="*/ 833224 h 1242193"/>
                <a:gd name="connsiteX5" fmla="*/ 193109 w 2074263"/>
                <a:gd name="connsiteY5" fmla="*/ 23019 h 124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4263" h="1242193">
                  <a:moveTo>
                    <a:pt x="193109" y="23019"/>
                  </a:moveTo>
                  <a:cubicBezTo>
                    <a:pt x="-109775" y="-66396"/>
                    <a:pt x="14298" y="121558"/>
                    <a:pt x="94581" y="296737"/>
                  </a:cubicBezTo>
                  <a:cubicBezTo>
                    <a:pt x="174864" y="471916"/>
                    <a:pt x="381044" y="918988"/>
                    <a:pt x="674805" y="1074095"/>
                  </a:cubicBezTo>
                  <a:cubicBezTo>
                    <a:pt x="968566" y="1229202"/>
                    <a:pt x="1650968" y="1267522"/>
                    <a:pt x="1857148" y="1227377"/>
                  </a:cubicBezTo>
                  <a:cubicBezTo>
                    <a:pt x="2063328" y="1187232"/>
                    <a:pt x="2194699" y="1033950"/>
                    <a:pt x="1911886" y="833224"/>
                  </a:cubicBezTo>
                  <a:cubicBezTo>
                    <a:pt x="1629073" y="632498"/>
                    <a:pt x="495993" y="112434"/>
                    <a:pt x="193109" y="23019"/>
                  </a:cubicBezTo>
                  <a:close/>
                </a:path>
              </a:pathLst>
            </a:custGeom>
            <a:solidFill>
              <a:srgbClr val="3366FF">
                <a:alpha val="15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387663" y="4178599"/>
              <a:ext cx="184945" cy="184935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2724370" y="1660490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5840395" y="3592850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541783" y="1462926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2354480" y="3270905"/>
              <a:ext cx="184945" cy="184935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87"/>
            <p:cNvCxnSpPr>
              <a:stCxn id="84" idx="6"/>
              <a:endCxn id="76" idx="2"/>
            </p:cNvCxnSpPr>
            <p:nvPr/>
          </p:nvCxnSpPr>
          <p:spPr>
            <a:xfrm flipV="1">
              <a:off x="2909315" y="1559429"/>
              <a:ext cx="590876" cy="19352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88"/>
            <p:cNvCxnSpPr>
              <a:stCxn id="41" idx="1"/>
              <a:endCxn id="84" idx="5"/>
            </p:cNvCxnSpPr>
            <p:nvPr/>
          </p:nvCxnSpPr>
          <p:spPr>
            <a:xfrm flipH="1" flipV="1">
              <a:off x="2882230" y="1818342"/>
              <a:ext cx="287646" cy="32011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89"/>
            <p:cNvCxnSpPr>
              <a:stCxn id="56" idx="0"/>
              <a:endCxn id="84" idx="4"/>
            </p:cNvCxnSpPr>
            <p:nvPr/>
          </p:nvCxnSpPr>
          <p:spPr>
            <a:xfrm flipV="1">
              <a:off x="2631898" y="1845425"/>
              <a:ext cx="184945" cy="73793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90"/>
            <p:cNvCxnSpPr>
              <a:stCxn id="87" idx="0"/>
              <a:endCxn id="56" idx="3"/>
            </p:cNvCxnSpPr>
            <p:nvPr/>
          </p:nvCxnSpPr>
          <p:spPr>
            <a:xfrm flipV="1">
              <a:off x="2446953" y="2741216"/>
              <a:ext cx="119557" cy="529689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stCxn id="55" idx="2"/>
              <a:endCxn id="87" idx="5"/>
            </p:cNvCxnSpPr>
            <p:nvPr/>
          </p:nvCxnSpPr>
          <p:spPr>
            <a:xfrm flipH="1" flipV="1">
              <a:off x="2512340" y="3428757"/>
              <a:ext cx="515087" cy="28364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>
              <a:stCxn id="83" idx="1"/>
              <a:endCxn id="55" idx="4"/>
            </p:cNvCxnSpPr>
            <p:nvPr/>
          </p:nvCxnSpPr>
          <p:spPr>
            <a:xfrm flipH="1" flipV="1">
              <a:off x="3119900" y="3804868"/>
              <a:ext cx="294848" cy="400814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>
              <a:stCxn id="83" idx="6"/>
              <a:endCxn id="73" idx="3"/>
            </p:cNvCxnSpPr>
            <p:nvPr/>
          </p:nvCxnSpPr>
          <p:spPr>
            <a:xfrm flipV="1">
              <a:off x="3572608" y="4243984"/>
              <a:ext cx="588086" cy="27083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stCxn id="85" idx="0"/>
              <a:endCxn id="79" idx="4"/>
            </p:cNvCxnSpPr>
            <p:nvPr/>
          </p:nvCxnSpPr>
          <p:spPr>
            <a:xfrm flipH="1" flipV="1">
              <a:off x="5893590" y="3240414"/>
              <a:ext cx="39278" cy="352436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/>
            <p:cNvCxnSpPr>
              <a:stCxn id="57" idx="6"/>
              <a:endCxn id="85" idx="2"/>
            </p:cNvCxnSpPr>
            <p:nvPr/>
          </p:nvCxnSpPr>
          <p:spPr>
            <a:xfrm flipV="1">
              <a:off x="5554317" y="3685318"/>
              <a:ext cx="286078" cy="119550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/>
            <p:cNvCxnSpPr/>
            <p:nvPr/>
          </p:nvCxnSpPr>
          <p:spPr>
            <a:xfrm flipH="1" flipV="1">
              <a:off x="5680375" y="1647861"/>
              <a:ext cx="213215" cy="648451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>
              <a:off x="4593097" y="1510436"/>
              <a:ext cx="942071" cy="44958"/>
            </a:xfrm>
            <a:prstGeom prst="line">
              <a:avLst/>
            </a:prstGeom>
            <a:ln w="19050" cmpd="sng">
              <a:solidFill>
                <a:srgbClr val="29293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任意形状 98"/>
            <p:cNvSpPr/>
            <p:nvPr/>
          </p:nvSpPr>
          <p:spPr>
            <a:xfrm>
              <a:off x="5113831" y="2790184"/>
              <a:ext cx="1049929" cy="1210203"/>
            </a:xfrm>
            <a:custGeom>
              <a:avLst/>
              <a:gdLst>
                <a:gd name="connsiteX0" fmla="*/ 1049928 w 1127702"/>
                <a:gd name="connsiteY0" fmla="*/ 1090532 h 1379830"/>
                <a:gd name="connsiteX1" fmla="*/ 282408 w 1127702"/>
                <a:gd name="connsiteY1" fmla="*/ 1318942 h 1379830"/>
                <a:gd name="connsiteX2" fmla="*/ 35705 w 1127702"/>
                <a:gd name="connsiteY2" fmla="*/ 67257 h 1379830"/>
                <a:gd name="connsiteX3" fmla="*/ 985968 w 1127702"/>
                <a:gd name="connsiteY3" fmla="*/ 268257 h 1379830"/>
                <a:gd name="connsiteX4" fmla="*/ 1049928 w 1127702"/>
                <a:gd name="connsiteY4" fmla="*/ 1090532 h 137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702" h="1379830">
                  <a:moveTo>
                    <a:pt x="1049928" y="1090532"/>
                  </a:moveTo>
                  <a:cubicBezTo>
                    <a:pt x="932668" y="1265646"/>
                    <a:pt x="451445" y="1489488"/>
                    <a:pt x="282408" y="1318942"/>
                  </a:cubicBezTo>
                  <a:cubicBezTo>
                    <a:pt x="113371" y="1148396"/>
                    <a:pt x="-81555" y="242371"/>
                    <a:pt x="35705" y="67257"/>
                  </a:cubicBezTo>
                  <a:cubicBezTo>
                    <a:pt x="152965" y="-107857"/>
                    <a:pt x="815408" y="94666"/>
                    <a:pt x="985968" y="268257"/>
                  </a:cubicBezTo>
                  <a:cubicBezTo>
                    <a:pt x="1156528" y="441848"/>
                    <a:pt x="1167188" y="915418"/>
                    <a:pt x="1049928" y="1090532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任意形状 99"/>
            <p:cNvSpPr/>
            <p:nvPr/>
          </p:nvSpPr>
          <p:spPr>
            <a:xfrm>
              <a:off x="2823896" y="3538993"/>
              <a:ext cx="1649134" cy="964556"/>
            </a:xfrm>
            <a:custGeom>
              <a:avLst/>
              <a:gdLst>
                <a:gd name="connsiteX0" fmla="*/ 1548983 w 1649134"/>
                <a:gd name="connsiteY0" fmla="*/ 817713 h 964556"/>
                <a:gd name="connsiteX1" fmla="*/ 470799 w 1649134"/>
                <a:gd name="connsiteY1" fmla="*/ 909077 h 964556"/>
                <a:gd name="connsiteX2" fmla="*/ 41353 w 1649134"/>
                <a:gd name="connsiteY2" fmla="*/ 13711 h 964556"/>
                <a:gd name="connsiteX3" fmla="*/ 1430200 w 1649134"/>
                <a:gd name="connsiteY3" fmla="*/ 397439 h 964556"/>
                <a:gd name="connsiteX4" fmla="*/ 1548983 w 1649134"/>
                <a:gd name="connsiteY4" fmla="*/ 817713 h 96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134" h="964556">
                  <a:moveTo>
                    <a:pt x="1548983" y="817713"/>
                  </a:moveTo>
                  <a:cubicBezTo>
                    <a:pt x="1389083" y="902986"/>
                    <a:pt x="722071" y="1043077"/>
                    <a:pt x="470799" y="909077"/>
                  </a:cubicBezTo>
                  <a:cubicBezTo>
                    <a:pt x="219527" y="775077"/>
                    <a:pt x="-118547" y="98984"/>
                    <a:pt x="41353" y="13711"/>
                  </a:cubicBezTo>
                  <a:cubicBezTo>
                    <a:pt x="201253" y="-71562"/>
                    <a:pt x="1177405" y="263439"/>
                    <a:pt x="1430200" y="397439"/>
                  </a:cubicBezTo>
                  <a:cubicBezTo>
                    <a:pt x="1682995" y="531439"/>
                    <a:pt x="1708883" y="732440"/>
                    <a:pt x="1548983" y="817713"/>
                  </a:cubicBezTo>
                  <a:close/>
                </a:path>
              </a:pathLst>
            </a:custGeom>
            <a:solidFill>
              <a:srgbClr val="3366FF">
                <a:alpha val="17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任意形状 100"/>
            <p:cNvSpPr/>
            <p:nvPr/>
          </p:nvSpPr>
          <p:spPr>
            <a:xfrm>
              <a:off x="4300280" y="2677263"/>
              <a:ext cx="405980" cy="1188941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任意形状 101"/>
            <p:cNvSpPr/>
            <p:nvPr/>
          </p:nvSpPr>
          <p:spPr>
            <a:xfrm rot="1259805">
              <a:off x="3059809" y="2724560"/>
              <a:ext cx="483572" cy="1188941"/>
            </a:xfrm>
            <a:custGeom>
              <a:avLst/>
              <a:gdLst>
                <a:gd name="connsiteX0" fmla="*/ 163662 w 524454"/>
                <a:gd name="connsiteY0" fmla="*/ 83407 h 1337953"/>
                <a:gd name="connsiteX1" fmla="*/ 54017 w 524454"/>
                <a:gd name="connsiteY1" fmla="*/ 540226 h 1337953"/>
                <a:gd name="connsiteX2" fmla="*/ 26605 w 524454"/>
                <a:gd name="connsiteY2" fmla="*/ 1243728 h 1337953"/>
                <a:gd name="connsiteX3" fmla="*/ 437777 w 524454"/>
                <a:gd name="connsiteY3" fmla="*/ 1207183 h 1337953"/>
                <a:gd name="connsiteX4" fmla="*/ 501737 w 524454"/>
                <a:gd name="connsiteY4" fmla="*/ 110816 h 1337953"/>
                <a:gd name="connsiteX5" fmla="*/ 163662 w 524454"/>
                <a:gd name="connsiteY5" fmla="*/ 83407 h 1337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454" h="1337953">
                  <a:moveTo>
                    <a:pt x="163662" y="83407"/>
                  </a:moveTo>
                  <a:cubicBezTo>
                    <a:pt x="89042" y="154975"/>
                    <a:pt x="76860" y="346839"/>
                    <a:pt x="54017" y="540226"/>
                  </a:cubicBezTo>
                  <a:cubicBezTo>
                    <a:pt x="31174" y="733613"/>
                    <a:pt x="-37355" y="1132569"/>
                    <a:pt x="26605" y="1243728"/>
                  </a:cubicBezTo>
                  <a:cubicBezTo>
                    <a:pt x="90565" y="1354887"/>
                    <a:pt x="358588" y="1396002"/>
                    <a:pt x="437777" y="1207183"/>
                  </a:cubicBezTo>
                  <a:cubicBezTo>
                    <a:pt x="516966" y="1018364"/>
                    <a:pt x="550468" y="295066"/>
                    <a:pt x="501737" y="110816"/>
                  </a:cubicBezTo>
                  <a:cubicBezTo>
                    <a:pt x="453006" y="-73434"/>
                    <a:pt x="238282" y="11839"/>
                    <a:pt x="163662" y="83407"/>
                  </a:cubicBezTo>
                  <a:close/>
                </a:path>
              </a:pathLst>
            </a:custGeom>
            <a:solidFill>
              <a:srgbClr val="3366FF">
                <a:alpha val="2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任意形状 102"/>
            <p:cNvSpPr/>
            <p:nvPr/>
          </p:nvSpPr>
          <p:spPr>
            <a:xfrm>
              <a:off x="2425972" y="1467709"/>
              <a:ext cx="992938" cy="1405344"/>
            </a:xfrm>
            <a:custGeom>
              <a:avLst/>
              <a:gdLst>
                <a:gd name="connsiteX0" fmla="*/ 201712 w 992938"/>
                <a:gd name="connsiteY0" fmla="*/ 93263 h 1405344"/>
                <a:gd name="connsiteX1" fmla="*/ 694 w 992938"/>
                <a:gd name="connsiteY1" fmla="*/ 1134811 h 1405344"/>
                <a:gd name="connsiteX2" fmla="*/ 174300 w 992938"/>
                <a:gd name="connsiteY2" fmla="*/ 1390630 h 1405344"/>
                <a:gd name="connsiteX3" fmla="*/ 987506 w 992938"/>
                <a:gd name="connsiteY3" fmla="*/ 815038 h 1405344"/>
                <a:gd name="connsiteX4" fmla="*/ 512375 w 992938"/>
                <a:gd name="connsiteY4" fmla="*/ 129809 h 1405344"/>
                <a:gd name="connsiteX5" fmla="*/ 201712 w 992938"/>
                <a:gd name="connsiteY5" fmla="*/ 93263 h 14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938" h="1405344">
                  <a:moveTo>
                    <a:pt x="201712" y="93263"/>
                  </a:moveTo>
                  <a:cubicBezTo>
                    <a:pt x="116432" y="260763"/>
                    <a:pt x="5263" y="918583"/>
                    <a:pt x="694" y="1134811"/>
                  </a:cubicBezTo>
                  <a:cubicBezTo>
                    <a:pt x="-3875" y="1351039"/>
                    <a:pt x="9831" y="1443926"/>
                    <a:pt x="174300" y="1390630"/>
                  </a:cubicBezTo>
                  <a:cubicBezTo>
                    <a:pt x="338769" y="1337335"/>
                    <a:pt x="931160" y="1025175"/>
                    <a:pt x="987506" y="815038"/>
                  </a:cubicBezTo>
                  <a:cubicBezTo>
                    <a:pt x="1043852" y="604901"/>
                    <a:pt x="646387" y="247059"/>
                    <a:pt x="512375" y="129809"/>
                  </a:cubicBezTo>
                  <a:cubicBezTo>
                    <a:pt x="378364" y="12559"/>
                    <a:pt x="286992" y="-74237"/>
                    <a:pt x="201712" y="93263"/>
                  </a:cubicBezTo>
                  <a:close/>
                </a:path>
              </a:pathLst>
            </a:custGeom>
            <a:solidFill>
              <a:srgbClr val="3366FF">
                <a:alpha val="13000"/>
              </a:srgbClr>
            </a:solidFill>
            <a:ln w="19050" cmpd="sng">
              <a:solidFill>
                <a:srgbClr val="29293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Content Placeholder 2"/>
          <p:cNvSpPr txBox="1">
            <a:spLocks/>
          </p:cNvSpPr>
          <p:nvPr/>
        </p:nvSpPr>
        <p:spPr>
          <a:xfrm>
            <a:off x="268488" y="1172706"/>
            <a:ext cx="3418421" cy="561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 smtClean="0">
                <a:solidFill>
                  <a:srgbClr val="000000"/>
                </a:solidFill>
              </a:rPr>
              <a:t>raph algorithm (BFS)</a:t>
            </a:r>
          </a:p>
        </p:txBody>
      </p:sp>
    </p:spTree>
    <p:extLst>
      <p:ext uri="{BB962C8B-B14F-4D97-AF65-F5344CB8AC3E}">
        <p14:creationId xmlns:p14="http://schemas.microsoft.com/office/powerpoint/2010/main" val="110918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376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821" y="154725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376" y="386408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3499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103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870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6821" y="387260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8410" y="1892913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80841" y="1911320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7233" y="1103591"/>
            <a:ext cx="202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o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rigin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1048594" y="4428467"/>
            <a:ext cx="2942611" cy="1125784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464872" y="4135868"/>
            <a:ext cx="131962" cy="562327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3416674" y="4120188"/>
            <a:ext cx="188133" cy="563360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2512776" y="5275490"/>
            <a:ext cx="520" cy="55428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46721" y="6243582"/>
            <a:ext cx="203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arget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1870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9474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7078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8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291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5895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sp>
        <p:nvSpPr>
          <p:cNvPr id="47" name="矩形 46"/>
          <p:cNvSpPr/>
          <p:nvPr/>
        </p:nvSpPr>
        <p:spPr>
          <a:xfrm>
            <a:off x="683772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2143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6054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34425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6287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4658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4265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42636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13360" y="2406870"/>
            <a:ext cx="1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14555" y="2421633"/>
            <a:ext cx="124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936932" y="1522492"/>
            <a:ext cx="3809652" cy="2093436"/>
            <a:chOff x="83545" y="2567140"/>
            <a:chExt cx="3809652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16963" y="2567140"/>
              <a:ext cx="3631050" cy="2078790"/>
              <a:chOff x="4278866" y="4471504"/>
              <a:chExt cx="4003916" cy="187720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6682649" y="5079295"/>
                <a:ext cx="1526435" cy="26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/>
                  <a:t>remote search</a:t>
                </a:r>
                <a:endParaRPr kumimoji="1" lang="zh-CN" altLang="en-US" sz="1400" dirty="0"/>
              </a:p>
            </p:txBody>
          </p:sp>
          <p:grpSp>
            <p:nvGrpSpPr>
              <p:cNvPr id="46" name="组 45"/>
              <p:cNvGrpSpPr/>
              <p:nvPr/>
            </p:nvGrpSpPr>
            <p:grpSpPr>
              <a:xfrm>
                <a:off x="4278866" y="4471504"/>
                <a:ext cx="4003916" cy="1877201"/>
                <a:chOff x="3995650" y="4181138"/>
                <a:chExt cx="4575941" cy="215958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34369" y="5745433"/>
                  <a:ext cx="293972" cy="305714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5600737" y="4466564"/>
                  <a:ext cx="293972" cy="305714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cxnSp>
              <p:nvCxnSpPr>
                <p:cNvPr id="60" name="曲线连接符 59"/>
                <p:cNvCxnSpPr>
                  <a:stCxn id="56" idx="0"/>
                  <a:endCxn id="57" idx="2"/>
                </p:cNvCxnSpPr>
                <p:nvPr/>
              </p:nvCxnSpPr>
              <p:spPr>
                <a:xfrm rot="5400000" flipH="1" flipV="1">
                  <a:off x="4528040" y="4672736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曲线连接符 60"/>
                <p:cNvCxnSpPr>
                  <a:stCxn id="57" idx="4"/>
                  <a:endCxn id="56" idx="6"/>
                </p:cNvCxnSpPr>
                <p:nvPr/>
              </p:nvCxnSpPr>
              <p:spPr>
                <a:xfrm rot="5400000">
                  <a:off x="4675026" y="4825593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3995650" y="6032458"/>
                  <a:ext cx="1396605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27749" y="4181138"/>
                  <a:ext cx="1669770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624574" y="4266197"/>
                  <a:ext cx="1947017" cy="671450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2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2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65" name="曲线连接符 64"/>
                <p:cNvCxnSpPr/>
                <p:nvPr/>
              </p:nvCxnSpPr>
              <p:spPr>
                <a:xfrm flipV="1">
                  <a:off x="5195527" y="5580817"/>
                  <a:ext cx="868972" cy="282198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曲线连接符 65"/>
                <p:cNvCxnSpPr/>
                <p:nvPr/>
              </p:nvCxnSpPr>
              <p:spPr>
                <a:xfrm flipV="1">
                  <a:off x="4581355" y="4683744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曲线连接符 67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曲线连接符 68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5076399" y="5874773"/>
                  <a:ext cx="2973761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5788008" y="5727795"/>
                  <a:ext cx="213472" cy="1704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83545" y="2567140"/>
              <a:ext cx="3809652" cy="209343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452949" y="3699420"/>
            <a:ext cx="1953147" cy="51130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7015" y="5756754"/>
            <a:ext cx="4721885" cy="51130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圆角矩形标注 72"/>
          <p:cNvSpPr/>
          <p:nvPr/>
        </p:nvSpPr>
        <p:spPr>
          <a:xfrm>
            <a:off x="5318477" y="3999787"/>
            <a:ext cx="3067185" cy="2418350"/>
          </a:xfrm>
          <a:prstGeom prst="wedgeRoundRectCallout">
            <a:avLst>
              <a:gd name="adj1" fmla="val -139942"/>
              <a:gd name="adj2" fmla="val -46817"/>
              <a:gd name="adj3" fmla="val 16667"/>
            </a:avLst>
          </a:prstGeom>
          <a:solidFill>
            <a:schemeClr val="tx2">
              <a:lumMod val="60000"/>
              <a:lumOff val="40000"/>
              <a:alpha val="93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 smtClean="0"/>
              <a:t>Restriction #1:</a:t>
            </a:r>
          </a:p>
          <a:p>
            <a:r>
              <a:rPr kumimoji="1" lang="en-US" altLang="zh-CN" sz="2200" b="1" dirty="0"/>
              <a:t>t</a:t>
            </a:r>
            <a:r>
              <a:rPr kumimoji="1" lang="en-US" altLang="zh-CN" sz="2200" b="1" dirty="0" smtClean="0"/>
              <a:t>arget input buffer and output buffer cannot be different count and </a:t>
            </a:r>
            <a:r>
              <a:rPr kumimoji="1" lang="en-US" altLang="zh-CN" sz="2200" b="1" dirty="0" err="1" smtClean="0"/>
              <a:t>datatype</a:t>
            </a:r>
            <a:r>
              <a:rPr kumimoji="1" lang="en-US" altLang="zh-CN" sz="2200" b="1" dirty="0"/>
              <a:t>.</a:t>
            </a:r>
            <a:endParaRPr kumimoji="1" lang="zh-CN" altLang="en-US" sz="2200" b="1" dirty="0"/>
          </a:p>
        </p:txBody>
      </p:sp>
      <p:sp>
        <p:nvSpPr>
          <p:cNvPr id="74" name="Slide Number Placeholder 4"/>
          <p:cNvSpPr txBox="1">
            <a:spLocks/>
          </p:cNvSpPr>
          <p:nvPr/>
        </p:nvSpPr>
        <p:spPr>
          <a:xfrm>
            <a:off x="8745568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30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0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376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821" y="154725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376" y="386408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3499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103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870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6821" y="387260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8410" y="1892913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80841" y="1911320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7233" y="1103591"/>
            <a:ext cx="202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o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rigin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1048594" y="4428467"/>
            <a:ext cx="2942611" cy="1125784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464872" y="4135868"/>
            <a:ext cx="131962" cy="562327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3416674" y="4120188"/>
            <a:ext cx="188133" cy="563360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2512776" y="5275490"/>
            <a:ext cx="520" cy="55428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46721" y="6243582"/>
            <a:ext cx="203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arget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1870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9474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7078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8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291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5895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sp>
        <p:nvSpPr>
          <p:cNvPr id="47" name="矩形 46"/>
          <p:cNvSpPr/>
          <p:nvPr/>
        </p:nvSpPr>
        <p:spPr>
          <a:xfrm>
            <a:off x="683772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2143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6054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34425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6287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4658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4265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42636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13360" y="2406870"/>
            <a:ext cx="1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14555" y="2421633"/>
            <a:ext cx="124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936932" y="1522492"/>
            <a:ext cx="3809652" cy="2093436"/>
            <a:chOff x="83545" y="2567140"/>
            <a:chExt cx="3809652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16963" y="2567140"/>
              <a:ext cx="3631050" cy="2078790"/>
              <a:chOff x="4278866" y="4471504"/>
              <a:chExt cx="4003916" cy="187720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6682649" y="5079295"/>
                <a:ext cx="1526435" cy="26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/>
                  <a:t>remote search</a:t>
                </a:r>
                <a:endParaRPr kumimoji="1" lang="zh-CN" altLang="en-US" sz="1400" dirty="0"/>
              </a:p>
            </p:txBody>
          </p:sp>
          <p:grpSp>
            <p:nvGrpSpPr>
              <p:cNvPr id="46" name="组 45"/>
              <p:cNvGrpSpPr/>
              <p:nvPr/>
            </p:nvGrpSpPr>
            <p:grpSpPr>
              <a:xfrm>
                <a:off x="4278866" y="4471504"/>
                <a:ext cx="4003916" cy="1877201"/>
                <a:chOff x="3995650" y="4181138"/>
                <a:chExt cx="4575941" cy="215958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34369" y="5745433"/>
                  <a:ext cx="293972" cy="305714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5600737" y="4466564"/>
                  <a:ext cx="293972" cy="305714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cxnSp>
              <p:nvCxnSpPr>
                <p:cNvPr id="60" name="曲线连接符 59"/>
                <p:cNvCxnSpPr>
                  <a:stCxn id="56" idx="0"/>
                  <a:endCxn id="57" idx="2"/>
                </p:cNvCxnSpPr>
                <p:nvPr/>
              </p:nvCxnSpPr>
              <p:spPr>
                <a:xfrm rot="5400000" flipH="1" flipV="1">
                  <a:off x="4528040" y="4672736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曲线连接符 60"/>
                <p:cNvCxnSpPr>
                  <a:stCxn id="57" idx="4"/>
                  <a:endCxn id="56" idx="6"/>
                </p:cNvCxnSpPr>
                <p:nvPr/>
              </p:nvCxnSpPr>
              <p:spPr>
                <a:xfrm rot="5400000">
                  <a:off x="4675026" y="4825593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3995650" y="6032458"/>
                  <a:ext cx="1396605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27749" y="4181138"/>
                  <a:ext cx="1669770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624574" y="4266197"/>
                  <a:ext cx="1947017" cy="671450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2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2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65" name="曲线连接符 64"/>
                <p:cNvCxnSpPr/>
                <p:nvPr/>
              </p:nvCxnSpPr>
              <p:spPr>
                <a:xfrm flipV="1">
                  <a:off x="5195527" y="5580817"/>
                  <a:ext cx="868972" cy="282198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曲线连接符 65"/>
                <p:cNvCxnSpPr/>
                <p:nvPr/>
              </p:nvCxnSpPr>
              <p:spPr>
                <a:xfrm flipV="1">
                  <a:off x="4581355" y="4683744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曲线连接符 67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曲线连接符 68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5076399" y="5874773"/>
                  <a:ext cx="2973761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5788008" y="5727795"/>
                  <a:ext cx="213472" cy="1704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83545" y="2567140"/>
              <a:ext cx="3809652" cy="209343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4" name="圆角矩形标注 73"/>
          <p:cNvSpPr/>
          <p:nvPr/>
        </p:nvSpPr>
        <p:spPr>
          <a:xfrm>
            <a:off x="5660909" y="4664419"/>
            <a:ext cx="2574357" cy="1693910"/>
          </a:xfrm>
          <a:prstGeom prst="wedgeRoundRectCallout">
            <a:avLst>
              <a:gd name="adj1" fmla="val -111439"/>
              <a:gd name="adj2" fmla="val -124895"/>
              <a:gd name="adj3" fmla="val 16667"/>
            </a:avLst>
          </a:prstGeom>
          <a:solidFill>
            <a:schemeClr val="tx2">
              <a:lumMod val="60000"/>
              <a:lumOff val="40000"/>
              <a:alpha val="93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 smtClean="0"/>
              <a:t>Restriction #2:</a:t>
            </a:r>
          </a:p>
          <a:p>
            <a:r>
              <a:rPr kumimoji="1" lang="en-US" altLang="zh-CN" sz="2200" b="1" dirty="0"/>
              <a:t>c</a:t>
            </a:r>
            <a:r>
              <a:rPr kumimoji="1" lang="en-US" altLang="zh-CN" sz="2200" b="1" dirty="0" smtClean="0"/>
              <a:t>annot return arbitrary data from AM handler</a:t>
            </a:r>
            <a:endParaRPr kumimoji="1" lang="zh-CN" altLang="en-US" sz="2200" b="1" dirty="0"/>
          </a:p>
        </p:txBody>
      </p:sp>
      <p:sp>
        <p:nvSpPr>
          <p:cNvPr id="75" name="椭圆 74"/>
          <p:cNvSpPr/>
          <p:nvPr/>
        </p:nvSpPr>
        <p:spPr>
          <a:xfrm>
            <a:off x="3222782" y="1837005"/>
            <a:ext cx="751714" cy="181234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Slide Number Placeholder 4"/>
          <p:cNvSpPr txBox="1">
            <a:spLocks/>
          </p:cNvSpPr>
          <p:nvPr/>
        </p:nvSpPr>
        <p:spPr>
          <a:xfrm>
            <a:off x="8628605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31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376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821" y="154725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376" y="386408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3499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103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870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6821" y="387260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8410" y="1892913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80841" y="1911320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7233" y="1103591"/>
            <a:ext cx="202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o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rigin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1048594" y="4428467"/>
            <a:ext cx="2942611" cy="1125784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464872" y="4135868"/>
            <a:ext cx="131962" cy="562327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3416674" y="4120188"/>
            <a:ext cx="188133" cy="563360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2512776" y="5275490"/>
            <a:ext cx="520" cy="55428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46721" y="6243582"/>
            <a:ext cx="203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arget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1870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9474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7078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8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291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5895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sp>
        <p:nvSpPr>
          <p:cNvPr id="47" name="矩形 46"/>
          <p:cNvSpPr/>
          <p:nvPr/>
        </p:nvSpPr>
        <p:spPr>
          <a:xfrm>
            <a:off x="683772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2143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6054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34425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6287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4658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4265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42636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13360" y="2406870"/>
            <a:ext cx="1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14555" y="2421633"/>
            <a:ext cx="124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936932" y="1522492"/>
            <a:ext cx="3809652" cy="2093436"/>
            <a:chOff x="83545" y="2567140"/>
            <a:chExt cx="3809652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16963" y="2567140"/>
              <a:ext cx="3631050" cy="2078790"/>
              <a:chOff x="4278866" y="4471504"/>
              <a:chExt cx="4003916" cy="187720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6682649" y="5079295"/>
                <a:ext cx="1526435" cy="26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/>
                  <a:t>remote search</a:t>
                </a:r>
                <a:endParaRPr kumimoji="1" lang="zh-CN" altLang="en-US" sz="1400" dirty="0"/>
              </a:p>
            </p:txBody>
          </p:sp>
          <p:grpSp>
            <p:nvGrpSpPr>
              <p:cNvPr id="46" name="组 45"/>
              <p:cNvGrpSpPr/>
              <p:nvPr/>
            </p:nvGrpSpPr>
            <p:grpSpPr>
              <a:xfrm>
                <a:off x="4278866" y="4471504"/>
                <a:ext cx="4003916" cy="1877201"/>
                <a:chOff x="3995650" y="4181138"/>
                <a:chExt cx="4575941" cy="215958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34369" y="5745433"/>
                  <a:ext cx="293972" cy="305714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5600737" y="4466564"/>
                  <a:ext cx="293972" cy="305714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cxnSp>
              <p:nvCxnSpPr>
                <p:cNvPr id="60" name="曲线连接符 59"/>
                <p:cNvCxnSpPr>
                  <a:stCxn id="56" idx="0"/>
                  <a:endCxn id="57" idx="2"/>
                </p:cNvCxnSpPr>
                <p:nvPr/>
              </p:nvCxnSpPr>
              <p:spPr>
                <a:xfrm rot="5400000" flipH="1" flipV="1">
                  <a:off x="4528040" y="4672736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曲线连接符 60"/>
                <p:cNvCxnSpPr>
                  <a:stCxn id="57" idx="4"/>
                  <a:endCxn id="56" idx="6"/>
                </p:cNvCxnSpPr>
                <p:nvPr/>
              </p:nvCxnSpPr>
              <p:spPr>
                <a:xfrm rot="5400000">
                  <a:off x="4675026" y="4825593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3995650" y="6032458"/>
                  <a:ext cx="1396605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27749" y="4181138"/>
                  <a:ext cx="1669770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624574" y="4266197"/>
                  <a:ext cx="1947017" cy="671450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2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2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65" name="曲线连接符 64"/>
                <p:cNvCxnSpPr/>
                <p:nvPr/>
              </p:nvCxnSpPr>
              <p:spPr>
                <a:xfrm flipV="1">
                  <a:off x="5195527" y="5580817"/>
                  <a:ext cx="868972" cy="282198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曲线连接符 65"/>
                <p:cNvCxnSpPr/>
                <p:nvPr/>
              </p:nvCxnSpPr>
              <p:spPr>
                <a:xfrm flipV="1">
                  <a:off x="4581355" y="4683744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曲线连接符 67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曲线连接符 68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5076399" y="5874773"/>
                  <a:ext cx="2973761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5788008" y="5727795"/>
                  <a:ext cx="213472" cy="1704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83545" y="2567140"/>
              <a:ext cx="3809652" cy="209343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383184" y="3678740"/>
            <a:ext cx="4233345" cy="5872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圆角矩形标注 71"/>
          <p:cNvSpPr/>
          <p:nvPr/>
        </p:nvSpPr>
        <p:spPr>
          <a:xfrm>
            <a:off x="5551746" y="4056871"/>
            <a:ext cx="2574357" cy="1767361"/>
          </a:xfrm>
          <a:prstGeom prst="wedgeRoundRectCallout">
            <a:avLst>
              <a:gd name="adj1" fmla="val -86126"/>
              <a:gd name="adj2" fmla="val -45241"/>
              <a:gd name="adj3" fmla="val 16667"/>
            </a:avLst>
          </a:prstGeom>
          <a:solidFill>
            <a:schemeClr val="tx2">
              <a:lumMod val="60000"/>
              <a:lumOff val="40000"/>
              <a:alpha val="93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 smtClean="0"/>
              <a:t>Restriction #3:</a:t>
            </a:r>
          </a:p>
          <a:p>
            <a:r>
              <a:rPr kumimoji="1" lang="en-US" altLang="zh-CN" sz="2200" b="1" dirty="0" smtClean="0"/>
              <a:t>who to provide buffers for input and output data?</a:t>
            </a:r>
            <a:endParaRPr kumimoji="1" lang="zh-CN" altLang="en-US" sz="2200" b="1" dirty="0"/>
          </a:p>
        </p:txBody>
      </p:sp>
      <p:sp>
        <p:nvSpPr>
          <p:cNvPr id="76" name="Slide Number Placeholder 4"/>
          <p:cNvSpPr txBox="1">
            <a:spLocks/>
          </p:cNvSpPr>
          <p:nvPr/>
        </p:nvSpPr>
        <p:spPr>
          <a:xfrm>
            <a:off x="8628605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32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376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821" y="154725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376" y="3864087"/>
            <a:ext cx="487604" cy="192784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3499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103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870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6821" y="3872603"/>
            <a:ext cx="487604" cy="192784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8410" y="1892913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80841" y="1911320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7233" y="1103591"/>
            <a:ext cx="202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o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rigin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1048594" y="4428467"/>
            <a:ext cx="2942611" cy="1125784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464872" y="4135868"/>
            <a:ext cx="131962" cy="562327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3416674" y="4120188"/>
            <a:ext cx="188133" cy="563360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2512776" y="5275490"/>
            <a:ext cx="520" cy="55428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46721" y="6243582"/>
            <a:ext cx="203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arget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1870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9474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7078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8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291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5895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sp>
        <p:nvSpPr>
          <p:cNvPr id="47" name="矩形 46"/>
          <p:cNvSpPr/>
          <p:nvPr/>
        </p:nvSpPr>
        <p:spPr>
          <a:xfrm>
            <a:off x="683772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2143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6054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34425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6287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4658" y="3866164"/>
            <a:ext cx="487604" cy="192784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4265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42636" y="3874247"/>
            <a:ext cx="487604" cy="192784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  <a:prstDash val="sys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13360" y="2406870"/>
            <a:ext cx="1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14555" y="2421633"/>
            <a:ext cx="124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936932" y="1522492"/>
            <a:ext cx="3809652" cy="2093436"/>
            <a:chOff x="83545" y="2567140"/>
            <a:chExt cx="3809652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16963" y="2567140"/>
              <a:ext cx="3631050" cy="2078790"/>
              <a:chOff x="4278866" y="4471504"/>
              <a:chExt cx="4003916" cy="187720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6682649" y="5079295"/>
                <a:ext cx="1526435" cy="26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/>
                  <a:t>remote search</a:t>
                </a:r>
                <a:endParaRPr kumimoji="1" lang="zh-CN" altLang="en-US" sz="1400" dirty="0"/>
              </a:p>
            </p:txBody>
          </p:sp>
          <p:grpSp>
            <p:nvGrpSpPr>
              <p:cNvPr id="46" name="组 45"/>
              <p:cNvGrpSpPr/>
              <p:nvPr/>
            </p:nvGrpSpPr>
            <p:grpSpPr>
              <a:xfrm>
                <a:off x="4278866" y="4471504"/>
                <a:ext cx="4003916" cy="1877201"/>
                <a:chOff x="3995650" y="4181138"/>
                <a:chExt cx="4575941" cy="215958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34369" y="5745433"/>
                  <a:ext cx="293972" cy="305714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5600737" y="4466564"/>
                  <a:ext cx="293972" cy="305714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cxnSp>
              <p:nvCxnSpPr>
                <p:cNvPr id="60" name="曲线连接符 59"/>
                <p:cNvCxnSpPr>
                  <a:stCxn id="56" idx="0"/>
                  <a:endCxn id="57" idx="2"/>
                </p:cNvCxnSpPr>
                <p:nvPr/>
              </p:nvCxnSpPr>
              <p:spPr>
                <a:xfrm rot="5400000" flipH="1" flipV="1">
                  <a:off x="4528040" y="4672736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曲线连接符 60"/>
                <p:cNvCxnSpPr>
                  <a:stCxn id="57" idx="4"/>
                  <a:endCxn id="56" idx="6"/>
                </p:cNvCxnSpPr>
                <p:nvPr/>
              </p:nvCxnSpPr>
              <p:spPr>
                <a:xfrm rot="5400000">
                  <a:off x="4675026" y="4825593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3995650" y="6032458"/>
                  <a:ext cx="1396605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27749" y="4181138"/>
                  <a:ext cx="1669770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624574" y="4266197"/>
                  <a:ext cx="1947017" cy="671450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2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2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65" name="曲线连接符 64"/>
                <p:cNvCxnSpPr/>
                <p:nvPr/>
              </p:nvCxnSpPr>
              <p:spPr>
                <a:xfrm flipV="1">
                  <a:off x="5195527" y="5580817"/>
                  <a:ext cx="868972" cy="282198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曲线连接符 65"/>
                <p:cNvCxnSpPr/>
                <p:nvPr/>
              </p:nvCxnSpPr>
              <p:spPr>
                <a:xfrm flipV="1">
                  <a:off x="4581355" y="4683744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曲线连接符 67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曲线连接符 68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5076399" y="5874773"/>
                  <a:ext cx="2973761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5788008" y="5727795"/>
                  <a:ext cx="213472" cy="1704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83545" y="2567140"/>
              <a:ext cx="3809652" cy="209343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383184" y="3678740"/>
            <a:ext cx="4233345" cy="5872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圆角矩形标注 72"/>
          <p:cNvSpPr/>
          <p:nvPr/>
        </p:nvSpPr>
        <p:spPr>
          <a:xfrm>
            <a:off x="5551747" y="4185145"/>
            <a:ext cx="2483118" cy="1917881"/>
          </a:xfrm>
          <a:prstGeom prst="wedgeRoundRectCallout">
            <a:avLst>
              <a:gd name="adj1" fmla="val -91743"/>
              <a:gd name="adj2" fmla="val -47673"/>
              <a:gd name="adj3" fmla="val 16667"/>
            </a:avLst>
          </a:prstGeom>
          <a:solidFill>
            <a:schemeClr val="tx2">
              <a:lumMod val="60000"/>
              <a:lumOff val="40000"/>
              <a:alpha val="88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 smtClean="0"/>
              <a:t>Restriction #4:</a:t>
            </a:r>
          </a:p>
          <a:p>
            <a:r>
              <a:rPr kumimoji="1" lang="en-US" altLang="zh-CN" sz="2200" b="1" dirty="0" smtClean="0"/>
              <a:t>MPI runtime cannot know segmentation granularity.</a:t>
            </a:r>
            <a:endParaRPr kumimoji="1" lang="zh-CN" altLang="en-US" sz="2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4564555" y="3551146"/>
            <a:ext cx="93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kumimoji="1" lang="zh-CN" altLang="en-US" sz="4400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6" name="Slide Number Placeholder 4"/>
          <p:cNvSpPr txBox="1">
            <a:spLocks/>
          </p:cNvSpPr>
          <p:nvPr/>
        </p:nvSpPr>
        <p:spPr>
          <a:xfrm>
            <a:off x="8628605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33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376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821" y="1547251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71376" y="386408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3499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103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7870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46821" y="387260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218410" y="1892913"/>
            <a:ext cx="403242" cy="1655695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80841" y="1911320"/>
            <a:ext cx="453584" cy="1637287"/>
          </a:xfrm>
          <a:prstGeom prst="downArrow">
            <a:avLst>
              <a:gd name="adj1" fmla="val 33128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7233" y="1103591"/>
            <a:ext cx="202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o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rigin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1048594" y="4428467"/>
            <a:ext cx="2942611" cy="1125784"/>
          </a:xfrm>
          <a:prstGeom prst="cloudCallout">
            <a:avLst>
              <a:gd name="adj1" fmla="val -37829"/>
              <a:gd name="adj2" fmla="val 111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AM handler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1464872" y="4135868"/>
            <a:ext cx="131962" cy="562327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3416674" y="4120188"/>
            <a:ext cx="188133" cy="563360"/>
          </a:xfrm>
          <a:prstGeom prst="straightConnector1">
            <a:avLst/>
          </a:prstGeom>
          <a:ln w="57150" cmpd="sng"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2512776" y="5275490"/>
            <a:ext cx="520" cy="55428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46721" y="6243582"/>
            <a:ext cx="203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0000"/>
                </a:solidFill>
              </a:rPr>
              <a:t>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arget process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1870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39474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27078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0687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28291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5895" y="5910242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41777" y="289810"/>
            <a:ext cx="8733281" cy="990600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Restrictions of Accumulate-style AM</a:t>
            </a:r>
            <a:endParaRPr lang="en-US" sz="3400" dirty="0"/>
          </a:p>
        </p:txBody>
      </p:sp>
      <p:sp>
        <p:nvSpPr>
          <p:cNvPr id="47" name="矩形 46"/>
          <p:cNvSpPr/>
          <p:nvPr/>
        </p:nvSpPr>
        <p:spPr>
          <a:xfrm>
            <a:off x="683772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72143" y="1534363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6054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34425" y="1542406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6287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674658" y="3866164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54265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42636" y="3874247"/>
            <a:ext cx="487604" cy="192784"/>
          </a:xfrm>
          <a:prstGeom prst="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13360" y="2406870"/>
            <a:ext cx="1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14555" y="2421633"/>
            <a:ext cx="124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AM response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936932" y="1522492"/>
            <a:ext cx="3809652" cy="2093436"/>
            <a:chOff x="83545" y="2567140"/>
            <a:chExt cx="3809652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16963" y="2567140"/>
              <a:ext cx="3631050" cy="2078790"/>
              <a:chOff x="4278866" y="4471504"/>
              <a:chExt cx="4003916" cy="1877201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6682649" y="5079295"/>
                <a:ext cx="1526435" cy="26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smtClean="0"/>
                  <a:t>remote search</a:t>
                </a:r>
                <a:endParaRPr kumimoji="1" lang="zh-CN" altLang="en-US" sz="1400" dirty="0"/>
              </a:p>
            </p:txBody>
          </p:sp>
          <p:grpSp>
            <p:nvGrpSpPr>
              <p:cNvPr id="46" name="组 45"/>
              <p:cNvGrpSpPr/>
              <p:nvPr/>
            </p:nvGrpSpPr>
            <p:grpSpPr>
              <a:xfrm>
                <a:off x="4278866" y="4471504"/>
                <a:ext cx="4003916" cy="1877201"/>
                <a:chOff x="3995650" y="4181138"/>
                <a:chExt cx="4575941" cy="2159581"/>
              </a:xfrm>
            </p:grpSpPr>
            <p:sp>
              <p:nvSpPr>
                <p:cNvPr id="56" name="椭圆 55"/>
                <p:cNvSpPr/>
                <p:nvPr/>
              </p:nvSpPr>
              <p:spPr>
                <a:xfrm>
                  <a:off x="4434369" y="5745433"/>
                  <a:ext cx="293972" cy="305714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5600737" y="4466564"/>
                  <a:ext cx="293972" cy="305714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cxnSp>
              <p:nvCxnSpPr>
                <p:cNvPr id="60" name="曲线连接符 59"/>
                <p:cNvCxnSpPr>
                  <a:stCxn id="56" idx="0"/>
                  <a:endCxn id="57" idx="2"/>
                </p:cNvCxnSpPr>
                <p:nvPr/>
              </p:nvCxnSpPr>
              <p:spPr>
                <a:xfrm rot="5400000" flipH="1" flipV="1">
                  <a:off x="4528040" y="4672736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曲线连接符 60"/>
                <p:cNvCxnSpPr>
                  <a:stCxn id="57" idx="4"/>
                  <a:endCxn id="56" idx="6"/>
                </p:cNvCxnSpPr>
                <p:nvPr/>
              </p:nvCxnSpPr>
              <p:spPr>
                <a:xfrm rot="5400000">
                  <a:off x="4675026" y="4825593"/>
                  <a:ext cx="1126012" cy="1019382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61"/>
                <p:cNvSpPr txBox="1"/>
                <p:nvPr/>
              </p:nvSpPr>
              <p:spPr>
                <a:xfrm>
                  <a:off x="3995650" y="6032458"/>
                  <a:ext cx="1396605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4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4827749" y="4181138"/>
                  <a:ext cx="1669770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4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624574" y="4266197"/>
                  <a:ext cx="1947017" cy="671450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2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2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2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65" name="曲线连接符 64"/>
                <p:cNvCxnSpPr/>
                <p:nvPr/>
              </p:nvCxnSpPr>
              <p:spPr>
                <a:xfrm flipV="1">
                  <a:off x="5195527" y="5580817"/>
                  <a:ext cx="868972" cy="282198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曲线连接符 65"/>
                <p:cNvCxnSpPr/>
                <p:nvPr/>
              </p:nvCxnSpPr>
              <p:spPr>
                <a:xfrm flipV="1">
                  <a:off x="4581355" y="4683744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曲线连接符 66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曲线连接符 67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曲线连接符 68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69"/>
                <p:cNvSpPr txBox="1"/>
                <p:nvPr/>
              </p:nvSpPr>
              <p:spPr>
                <a:xfrm>
                  <a:off x="5076399" y="5874773"/>
                  <a:ext cx="2973761" cy="308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5788008" y="5727795"/>
                  <a:ext cx="213472" cy="17049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矩形 1"/>
            <p:cNvSpPr/>
            <p:nvPr/>
          </p:nvSpPr>
          <p:spPr>
            <a:xfrm>
              <a:off x="83545" y="2567140"/>
              <a:ext cx="3809652" cy="2093436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3" name="圆角矩形标注 72"/>
          <p:cNvSpPr/>
          <p:nvPr/>
        </p:nvSpPr>
        <p:spPr>
          <a:xfrm>
            <a:off x="5115101" y="3764517"/>
            <a:ext cx="3589133" cy="2479065"/>
          </a:xfrm>
          <a:prstGeom prst="wedgeRoundRectCallout">
            <a:avLst>
              <a:gd name="adj1" fmla="val -63556"/>
              <a:gd name="adj2" fmla="val 33750"/>
              <a:gd name="adj3" fmla="val 16667"/>
            </a:avLst>
          </a:prstGeom>
          <a:solidFill>
            <a:schemeClr val="tx2">
              <a:lumMod val="60000"/>
              <a:lumOff val="40000"/>
              <a:alpha val="79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200" b="1" dirty="0" smtClean="0"/>
              <a:t>Restriction #5:</a:t>
            </a:r>
          </a:p>
          <a:p>
            <a:r>
              <a:rPr kumimoji="1" lang="en-US" altLang="zh-CN" sz="2200" b="1" dirty="0"/>
              <a:t>W</a:t>
            </a:r>
            <a:r>
              <a:rPr kumimoji="1" lang="en-US" altLang="zh-CN" sz="2200" b="1" dirty="0" smtClean="0"/>
              <a:t>hen result data can be seen by other processes? Memory consistency is unclear.</a:t>
            </a:r>
            <a:endParaRPr kumimoji="1" lang="zh-CN" altLang="en-US" sz="2200" b="1" dirty="0"/>
          </a:p>
        </p:txBody>
      </p:sp>
      <p:sp>
        <p:nvSpPr>
          <p:cNvPr id="74" name="椭圆 73"/>
          <p:cNvSpPr/>
          <p:nvPr/>
        </p:nvSpPr>
        <p:spPr>
          <a:xfrm>
            <a:off x="107015" y="5756754"/>
            <a:ext cx="4721885" cy="51130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Slide Number Placeholder 4"/>
          <p:cNvSpPr txBox="1">
            <a:spLocks/>
          </p:cNvSpPr>
          <p:nvPr/>
        </p:nvSpPr>
        <p:spPr>
          <a:xfrm>
            <a:off x="8628605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34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6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068" y="1126979"/>
            <a:ext cx="8229600" cy="8487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Industry standard communication runtime for high performance computing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142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Massage Passing Interface (MPI)</a:t>
            </a: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593317" y="1983257"/>
            <a:ext cx="3863532" cy="1470818"/>
            <a:chOff x="1328" y="1323"/>
            <a:chExt cx="2845" cy="109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388" y="1339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04" y="1323"/>
              <a:ext cx="937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" y="1427"/>
              <a:ext cx="0" cy="98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28" y="1653"/>
              <a:ext cx="1061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D2533C"/>
                  </a:solidFill>
                </a:rPr>
                <a:t>Send (data)</a:t>
              </a:r>
              <a:endParaRPr lang="en-US" b="1" dirty="0">
                <a:solidFill>
                  <a:srgbClr val="D2533C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884" y="1731"/>
              <a:ext cx="1289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D2533C"/>
                  </a:solidFill>
                </a:rPr>
                <a:t>Receive (data)</a:t>
              </a:r>
              <a:endParaRPr lang="en-US" dirty="0">
                <a:solidFill>
                  <a:srgbClr val="D2533C"/>
                </a:solidFill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84" y="1826"/>
              <a:ext cx="496" cy="43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888025" y="1975689"/>
            <a:ext cx="3515882" cy="1590914"/>
            <a:chOff x="1352" y="1375"/>
            <a:chExt cx="2589" cy="1179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388" y="1375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004" y="1395"/>
              <a:ext cx="937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2660" y="1427"/>
              <a:ext cx="0" cy="112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1352" y="1653"/>
              <a:ext cx="920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 smtClean="0">
                  <a:solidFill>
                    <a:srgbClr val="D2533C"/>
                  </a:solidFill>
                </a:rPr>
                <a:t>Put (data)</a:t>
              </a:r>
              <a:endParaRPr lang="en-US" b="1" dirty="0">
                <a:solidFill>
                  <a:srgbClr val="D2533C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248" y="1796"/>
              <a:ext cx="1106" cy="72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 type="none" w="sm" len="sm"/>
              <a:tailEnd type="arrow" w="med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883183" y="2640414"/>
            <a:ext cx="126195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D2533C"/>
                </a:solidFill>
              </a:rPr>
              <a:t>Get (data)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26" name="任意形状 25"/>
          <p:cNvSpPr/>
          <p:nvPr/>
        </p:nvSpPr>
        <p:spPr>
          <a:xfrm>
            <a:off x="6104801" y="2836828"/>
            <a:ext cx="1482944" cy="268563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874201" y="3052450"/>
            <a:ext cx="130061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D2533C"/>
                </a:solidFill>
              </a:rPr>
              <a:t>Acc</a:t>
            </a:r>
            <a:r>
              <a:rPr lang="en-US" b="1" dirty="0" smtClean="0">
                <a:solidFill>
                  <a:srgbClr val="D2533C"/>
                </a:solidFill>
              </a:rPr>
              <a:t> (data)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6123567" y="3275652"/>
            <a:ext cx="1483189" cy="74450"/>
          </a:xfrm>
          <a:prstGeom prst="line">
            <a:avLst/>
          </a:prstGeom>
          <a:noFill/>
          <a:ln w="28575" cmpd="sng">
            <a:solidFill>
              <a:schemeClr val="hlink"/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15"/>
          <p:cNvSpPr txBox="1"/>
          <p:nvPr/>
        </p:nvSpPr>
        <p:spPr>
          <a:xfrm>
            <a:off x="7587744" y="3105321"/>
            <a:ext cx="71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+=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716623" y="2881980"/>
            <a:ext cx="1440846" cy="3697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rgbClr val="D2533C"/>
                </a:solidFill>
              </a:rPr>
              <a:t>Send (data)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01798" y="2972842"/>
            <a:ext cx="1750472" cy="3697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smtClean="0">
                <a:solidFill>
                  <a:schemeClr val="tx2"/>
                </a:solidFill>
              </a:rPr>
              <a:t>Receive (data)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2018485" y="3089066"/>
            <a:ext cx="682460" cy="115603"/>
          </a:xfrm>
          <a:prstGeom prst="line">
            <a:avLst/>
          </a:prstGeom>
          <a:noFill/>
          <a:ln w="28575" cmpd="sng">
            <a:solidFill>
              <a:schemeClr val="hlink"/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3984" y="3490610"/>
            <a:ext cx="352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two-sided communication</a:t>
            </a:r>
          </a:p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(explicit sends and receives)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93889" y="3507192"/>
            <a:ext cx="3966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one-sided (RMA) communication</a:t>
            </a:r>
          </a:p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(explicit sends, implicit receives, simple remote operations)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5568" y="6363687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t>4</a:t>
            </a:fld>
            <a:endParaRPr lang="en-US" sz="1900" dirty="0">
              <a:solidFill>
                <a:srgbClr val="000000"/>
              </a:solidFill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155289" y="4347490"/>
            <a:ext cx="4552111" cy="2374086"/>
            <a:chOff x="121407" y="2567140"/>
            <a:chExt cx="3609815" cy="2093436"/>
          </a:xfrm>
        </p:grpSpPr>
        <p:grpSp>
          <p:nvGrpSpPr>
            <p:cNvPr id="37" name="组 36"/>
            <p:cNvGrpSpPr/>
            <p:nvPr/>
          </p:nvGrpSpPr>
          <p:grpSpPr>
            <a:xfrm>
              <a:off x="139719" y="2597930"/>
              <a:ext cx="3522974" cy="2016866"/>
              <a:chOff x="4303957" y="4499308"/>
              <a:chExt cx="3884740" cy="182128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6727903" y="5089472"/>
                <a:ext cx="1347731" cy="26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 smtClean="0"/>
                  <a:t>remote search</a:t>
                </a:r>
                <a:endParaRPr kumimoji="1" lang="zh-CN" altLang="en-US" sz="1600" dirty="0"/>
              </a:p>
            </p:txBody>
          </p:sp>
          <p:grpSp>
            <p:nvGrpSpPr>
              <p:cNvPr id="40" name="组 39"/>
              <p:cNvGrpSpPr/>
              <p:nvPr/>
            </p:nvGrpSpPr>
            <p:grpSpPr>
              <a:xfrm>
                <a:off x="4303957" y="4499308"/>
                <a:ext cx="3884740" cy="1821282"/>
                <a:chOff x="4024328" y="4213120"/>
                <a:chExt cx="4439737" cy="2095248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4572827" y="5745433"/>
                  <a:ext cx="293972" cy="305713"/>
                </a:xfrm>
                <a:prstGeom prst="ellipse">
                  <a:avLst/>
                </a:prstGeom>
                <a:solidFill>
                  <a:srgbClr val="3366FF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646890" y="4466564"/>
                  <a:ext cx="293972" cy="305713"/>
                </a:xfrm>
                <a:prstGeom prst="ellipse">
                  <a:avLst/>
                </a:prstGeom>
                <a:solidFill>
                  <a:schemeClr val="tx2"/>
                </a:solidFill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00"/>
                </a:p>
              </p:txBody>
            </p:sp>
            <p:cxnSp>
              <p:nvCxnSpPr>
                <p:cNvPr id="43" name="曲线连接符 42"/>
                <p:cNvCxnSpPr>
                  <a:stCxn id="41" idx="0"/>
                  <a:endCxn id="42" idx="2"/>
                </p:cNvCxnSpPr>
                <p:nvPr/>
              </p:nvCxnSpPr>
              <p:spPr>
                <a:xfrm rot="5400000" flipH="1" flipV="1">
                  <a:off x="4620345" y="4718889"/>
                  <a:ext cx="1126012" cy="927077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曲线连接符 43"/>
                <p:cNvCxnSpPr>
                  <a:stCxn id="42" idx="4"/>
                  <a:endCxn id="41" idx="6"/>
                </p:cNvCxnSpPr>
                <p:nvPr/>
              </p:nvCxnSpPr>
              <p:spPr>
                <a:xfrm rot="5400000">
                  <a:off x="4767332" y="4871745"/>
                  <a:ext cx="1126013" cy="927077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4024328" y="6002795"/>
                  <a:ext cx="1396605" cy="305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 smtClean="0">
                      <a:solidFill>
                        <a:srgbClr val="3366FF"/>
                      </a:solidFill>
                    </a:rPr>
                    <a:t>local node</a:t>
                  </a:r>
                  <a:endParaRPr kumimoji="1" lang="zh-CN" alt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246927" y="4213120"/>
                  <a:ext cx="1669770" cy="305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dirty="0" smtClean="0">
                      <a:solidFill>
                        <a:schemeClr val="tx2"/>
                      </a:solidFill>
                    </a:rPr>
                    <a:t>remote node</a:t>
                  </a:r>
                  <a:endParaRPr kumimoji="1" lang="zh-CN" altLang="en-US" sz="16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6614948" y="4266198"/>
                  <a:ext cx="1849117" cy="676657"/>
                </a:xfrm>
                <a:prstGeom prst="rect">
                  <a:avLst/>
                </a:prstGeom>
                <a:noFill/>
                <a:ln w="19050" cmpd="sng">
                  <a:solidFill>
                    <a:srgbClr val="29293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ACGCGATTCAG</a:t>
                  </a:r>
                </a:p>
                <a:p>
                  <a:r>
                    <a:rPr kumimoji="1" lang="en-US" altLang="zh-CN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kumimoji="1" lang="en-US" altLang="zh-CN" sz="14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   GCGATTCAGTA</a:t>
                  </a:r>
                </a:p>
                <a:p>
                  <a:r>
                    <a:rPr kumimoji="1" lang="en-US" altLang="zh-CN" sz="1400" dirty="0" smtClean="0">
                      <a:solidFill>
                        <a:srgbClr val="FF8000"/>
                      </a:solidFill>
                    </a:rPr>
                    <a:t>ACGCGATTCAGTA</a:t>
                  </a:r>
                  <a:endParaRPr kumimoji="1" lang="zh-CN" altLang="en-US" sz="1400" dirty="0">
                    <a:solidFill>
                      <a:srgbClr val="FF8000"/>
                    </a:solidFill>
                  </a:endParaRPr>
                </a:p>
              </p:txBody>
            </p:sp>
            <p:cxnSp>
              <p:nvCxnSpPr>
                <p:cNvPr id="48" name="曲线连接符 47"/>
                <p:cNvCxnSpPr/>
                <p:nvPr/>
              </p:nvCxnSpPr>
              <p:spPr>
                <a:xfrm flipV="1">
                  <a:off x="5495521" y="5219085"/>
                  <a:ext cx="581553" cy="516097"/>
                </a:xfrm>
                <a:prstGeom prst="curvedConnector3">
                  <a:avLst/>
                </a:prstGeom>
                <a:ln>
                  <a:solidFill>
                    <a:srgbClr val="292934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曲线连接符 48"/>
                <p:cNvCxnSpPr/>
                <p:nvPr/>
              </p:nvCxnSpPr>
              <p:spPr>
                <a:xfrm flipV="1">
                  <a:off x="4581355" y="4726356"/>
                  <a:ext cx="486566" cy="359182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曲线连接符 49"/>
                <p:cNvCxnSpPr/>
                <p:nvPr/>
              </p:nvCxnSpPr>
              <p:spPr>
                <a:xfrm flipV="1">
                  <a:off x="6007844" y="441330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曲线连接符 50"/>
                <p:cNvCxnSpPr/>
                <p:nvPr/>
              </p:nvCxnSpPr>
              <p:spPr>
                <a:xfrm flipV="1">
                  <a:off x="6007844" y="4530887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曲线连接符 51"/>
                <p:cNvCxnSpPr/>
                <p:nvPr/>
              </p:nvCxnSpPr>
              <p:spPr>
                <a:xfrm flipV="1">
                  <a:off x="6001480" y="4649968"/>
                  <a:ext cx="486566" cy="177068"/>
                </a:xfrm>
                <a:prstGeom prst="curvedConnector3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文本框 52"/>
                <p:cNvSpPr txBox="1"/>
                <p:nvPr/>
              </p:nvSpPr>
              <p:spPr>
                <a:xfrm>
                  <a:off x="5321743" y="5750021"/>
                  <a:ext cx="2361924" cy="2777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 smtClean="0"/>
                    <a:t>DNA consensus sequence</a:t>
                  </a:r>
                  <a:endParaRPr kumimoji="1" lang="zh-CN" altLang="en-US" sz="1400" dirty="0"/>
                </a:p>
              </p:txBody>
            </p:sp>
            <p:cxnSp>
              <p:nvCxnSpPr>
                <p:cNvPr id="54" name="直线箭头连接符 53"/>
                <p:cNvCxnSpPr/>
                <p:nvPr/>
              </p:nvCxnSpPr>
              <p:spPr>
                <a:xfrm>
                  <a:off x="5926467" y="5472127"/>
                  <a:ext cx="381984" cy="319635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矩形 37"/>
            <p:cNvSpPr/>
            <p:nvPr/>
          </p:nvSpPr>
          <p:spPr>
            <a:xfrm>
              <a:off x="121407" y="2567140"/>
              <a:ext cx="3609815" cy="209343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sp>
        <p:nvSpPr>
          <p:cNvPr id="4" name="圆角右箭头 3"/>
          <p:cNvSpPr/>
          <p:nvPr/>
        </p:nvSpPr>
        <p:spPr>
          <a:xfrm rot="10800000">
            <a:off x="4566933" y="4658035"/>
            <a:ext cx="2229421" cy="1478918"/>
          </a:xfrm>
          <a:prstGeom prst="bentArrow">
            <a:avLst>
              <a:gd name="adj1" fmla="val 21345"/>
              <a:gd name="adj2" fmla="val 25000"/>
              <a:gd name="adj3" fmla="val 24086"/>
              <a:gd name="adj4" fmla="val 43750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61"/>
          <p:cNvSpPr txBox="1"/>
          <p:nvPr/>
        </p:nvSpPr>
        <p:spPr>
          <a:xfrm>
            <a:off x="5607374" y="5137782"/>
            <a:ext cx="1075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/>
                </a:solidFill>
              </a:rPr>
              <a:t>X</a:t>
            </a:r>
            <a:endParaRPr lang="en-US" sz="6600" b="1" dirty="0">
              <a:solidFill>
                <a:schemeClr val="tx2"/>
              </a:solidFill>
            </a:endParaRPr>
          </a:p>
        </p:txBody>
      </p:sp>
      <p:sp>
        <p:nvSpPr>
          <p:cNvPr id="56" name="云形标注 55"/>
          <p:cNvSpPr/>
          <p:nvPr/>
        </p:nvSpPr>
        <p:spPr>
          <a:xfrm>
            <a:off x="6809527" y="5484689"/>
            <a:ext cx="2063671" cy="891642"/>
          </a:xfrm>
          <a:prstGeom prst="cloudCallout">
            <a:avLst>
              <a:gd name="adj1" fmla="val -70322"/>
              <a:gd name="adj2" fmla="val -2054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smtClean="0">
                <a:solidFill>
                  <a:schemeClr val="tx1"/>
                </a:solidFill>
              </a:rPr>
              <a:t>not sufficient</a:t>
            </a:r>
            <a:endParaRPr kumimoji="1" lang="zh-CN" alt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6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206" y="1124851"/>
            <a:ext cx="8641710" cy="4876800"/>
          </a:xfrm>
        </p:spPr>
        <p:txBody>
          <a:bodyPr>
            <a:normAutofit/>
          </a:bodyPr>
          <a:lstStyle/>
          <a:p>
            <a:r>
              <a:rPr kumimoji="1" lang="en-US" altLang="zh-CN" sz="2600" dirty="0" smtClean="0">
                <a:solidFill>
                  <a:srgbClr val="000000"/>
                </a:solidFill>
              </a:rPr>
              <a:t>Use MPI two-sided with dedicated threads / processes for data-intensive applications</a:t>
            </a:r>
          </a:p>
          <a:p>
            <a:pPr lvl="1"/>
            <a:r>
              <a:rPr kumimoji="1" lang="en-US" altLang="zh-CN" sz="2400" dirty="0" smtClean="0">
                <a:solidFill>
                  <a:srgbClr val="000090"/>
                </a:solidFill>
              </a:rPr>
              <a:t>Waste cores to wait for incoming messages</a:t>
            </a:r>
          </a:p>
          <a:p>
            <a:pPr lvl="1"/>
            <a:r>
              <a:rPr kumimoji="1" lang="en-US" altLang="zh-CN" sz="2200" dirty="0" smtClean="0">
                <a:solidFill>
                  <a:srgbClr val="000090"/>
                </a:solidFill>
              </a:rPr>
              <a:t>Examples: SWAP / Kiki (DNA assembly), MADNESS (computational chemistry)</a:t>
            </a:r>
            <a:endParaRPr kumimoji="1" lang="zh-CN" altLang="en-US" sz="2200" dirty="0">
              <a:solidFill>
                <a:srgbClr val="00009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778" y="269654"/>
            <a:ext cx="856373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MPI and Data-Intensive Applications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16" y="5975187"/>
            <a:ext cx="8605426" cy="898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Comic Sans MS"/>
                <a:cs typeface="Comic Sans MS"/>
              </a:rPr>
              <a:t>J</a:t>
            </a:r>
            <a:r>
              <a:rPr lang="en-US" sz="1200" dirty="0">
                <a:latin typeface="Comic Sans MS"/>
                <a:cs typeface="Comic Sans MS"/>
              </a:rPr>
              <a:t>. </a:t>
            </a:r>
            <a:r>
              <a:rPr lang="en-US" sz="1200" dirty="0" err="1">
                <a:latin typeface="Comic Sans MS"/>
                <a:cs typeface="Comic Sans MS"/>
              </a:rPr>
              <a:t>Meng</a:t>
            </a:r>
            <a:r>
              <a:rPr lang="en-US" sz="1200" dirty="0">
                <a:latin typeface="Comic Sans MS"/>
                <a:cs typeface="Comic Sans MS"/>
              </a:rPr>
              <a:t>, J. Yuan, J. Cheng, Y. Wei, and S. </a:t>
            </a:r>
            <a:r>
              <a:rPr lang="en-US" sz="1200" dirty="0" err="1">
                <a:latin typeface="Comic Sans MS"/>
                <a:cs typeface="Comic Sans MS"/>
              </a:rPr>
              <a:t>Feng</a:t>
            </a:r>
            <a:r>
              <a:rPr lang="en-US" sz="1200" dirty="0">
                <a:latin typeface="Comic Sans MS"/>
                <a:cs typeface="Comic Sans MS"/>
              </a:rPr>
              <a:t>, “Small World Asynchronous Parallel Model for Genome Assembly,” Springer Lecture Notes in Computer Science, vol. 7513, pp. 145–155, 2012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1200" dirty="0" smtClean="0">
                <a:latin typeface="Comic Sans MS"/>
                <a:cs typeface="Comic Sans MS"/>
              </a:rPr>
              <a:t>F</a:t>
            </a:r>
            <a:r>
              <a:rPr lang="en-US" sz="1200" dirty="0">
                <a:latin typeface="Comic Sans MS"/>
                <a:cs typeface="Comic Sans MS"/>
              </a:rPr>
              <a:t>. Xia and R. Stevens, “Kiki: Massively parallel genome assembly,” https://</a:t>
            </a:r>
            <a:r>
              <a:rPr lang="en-US" sz="1200" dirty="0" err="1">
                <a:latin typeface="Comic Sans MS"/>
                <a:cs typeface="Comic Sans MS"/>
              </a:rPr>
              <a:t>kbase.us</a:t>
            </a:r>
            <a:r>
              <a:rPr lang="en-US" sz="1200" dirty="0">
                <a:latin typeface="Comic Sans MS"/>
                <a:cs typeface="Comic Sans MS"/>
              </a:rPr>
              <a:t>/, 2012</a:t>
            </a:r>
            <a:r>
              <a:rPr lang="en-US" sz="12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1200" dirty="0" smtClean="0">
                <a:latin typeface="Comic Sans MS"/>
                <a:cs typeface="Comic Sans MS"/>
              </a:rPr>
              <a:t>R</a:t>
            </a:r>
            <a:r>
              <a:rPr lang="en-US" sz="1200" dirty="0">
                <a:latin typeface="Comic Sans MS"/>
                <a:cs typeface="Comic Sans MS"/>
              </a:rPr>
              <a:t>. J. Harrison, “MADNESS: </a:t>
            </a:r>
            <a:r>
              <a:rPr lang="en-US" sz="1200" dirty="0" err="1">
                <a:latin typeface="Comic Sans MS"/>
                <a:cs typeface="Comic Sans MS"/>
              </a:rPr>
              <a:t>Multiresolution</a:t>
            </a:r>
            <a:r>
              <a:rPr lang="en-US" sz="1200" dirty="0">
                <a:latin typeface="Comic Sans MS"/>
                <a:cs typeface="Comic Sans MS"/>
              </a:rPr>
              <a:t> </a:t>
            </a:r>
            <a:r>
              <a:rPr lang="en-US" sz="1200" dirty="0" err="1">
                <a:latin typeface="Comic Sans MS"/>
                <a:cs typeface="Comic Sans MS"/>
              </a:rPr>
              <a:t>ADaptive</a:t>
            </a:r>
            <a:r>
              <a:rPr lang="en-US" sz="1200" dirty="0">
                <a:latin typeface="Comic Sans MS"/>
                <a:cs typeface="Comic Sans MS"/>
              </a:rPr>
              <a:t> </a:t>
            </a:r>
            <a:r>
              <a:rPr lang="en-US" sz="1200" dirty="0" err="1">
                <a:latin typeface="Comic Sans MS"/>
                <a:cs typeface="Comic Sans MS"/>
              </a:rPr>
              <a:t>NumErical</a:t>
            </a:r>
            <a:r>
              <a:rPr lang="en-US" sz="1200" dirty="0">
                <a:latin typeface="Comic Sans MS"/>
                <a:cs typeface="Comic Sans MS"/>
              </a:rPr>
              <a:t> </a:t>
            </a:r>
            <a:r>
              <a:rPr lang="en-US" sz="1200" dirty="0" err="1">
                <a:latin typeface="Comic Sans MS"/>
                <a:cs typeface="Comic Sans MS"/>
              </a:rPr>
              <a:t>Sci</a:t>
            </a:r>
            <a:r>
              <a:rPr lang="en-US" sz="1200" dirty="0">
                <a:latin typeface="Comic Sans MS"/>
                <a:cs typeface="Comic Sans MS"/>
              </a:rPr>
              <a:t>- </a:t>
            </a:r>
            <a:r>
              <a:rPr lang="en-US" sz="1200" dirty="0" err="1">
                <a:latin typeface="Comic Sans MS"/>
                <a:cs typeface="Comic Sans MS"/>
              </a:rPr>
              <a:t>entific</a:t>
            </a:r>
            <a:r>
              <a:rPr lang="en-US" sz="1200" dirty="0">
                <a:latin typeface="Comic Sans MS"/>
                <a:cs typeface="Comic Sans MS"/>
              </a:rPr>
              <a:t> Simulation,” https://</a:t>
            </a:r>
            <a:r>
              <a:rPr lang="en-US" sz="1200" dirty="0" err="1">
                <a:latin typeface="Comic Sans MS"/>
                <a:cs typeface="Comic Sans MS"/>
              </a:rPr>
              <a:t>code.google.com</a:t>
            </a:r>
            <a:r>
              <a:rPr lang="en-US" sz="1200" dirty="0">
                <a:latin typeface="Comic Sans MS"/>
                <a:cs typeface="Comic Sans MS"/>
              </a:rPr>
              <a:t>/p/m-a-d-n-e-s-s/, 2003.</a:t>
            </a:r>
          </a:p>
        </p:txBody>
      </p:sp>
      <p:sp>
        <p:nvSpPr>
          <p:cNvPr id="2" name="椭圆 1"/>
          <p:cNvSpPr/>
          <p:nvPr/>
        </p:nvSpPr>
        <p:spPr>
          <a:xfrm>
            <a:off x="651196" y="3721748"/>
            <a:ext cx="1712181" cy="1583671"/>
          </a:xfrm>
          <a:prstGeom prst="ellips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1109163" y="3925587"/>
            <a:ext cx="219487" cy="1191673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任意形状 11"/>
          <p:cNvSpPr/>
          <p:nvPr/>
        </p:nvSpPr>
        <p:spPr>
          <a:xfrm>
            <a:off x="1653504" y="4121584"/>
            <a:ext cx="219487" cy="948636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9022" y="5202357"/>
            <a:ext cx="14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a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pplication thread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65363" y="5214779"/>
            <a:ext cx="1424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000000"/>
                </a:solidFill>
              </a:rPr>
              <a:t>s</a:t>
            </a:r>
            <a:r>
              <a:rPr kumimoji="1" lang="en-US" altLang="zh-CN" sz="2000" dirty="0" smtClean="0">
                <a:solidFill>
                  <a:srgbClr val="000000"/>
                </a:solidFill>
              </a:rPr>
              <a:t>ervice thread</a:t>
            </a:r>
          </a:p>
        </p:txBody>
      </p:sp>
      <p:sp>
        <p:nvSpPr>
          <p:cNvPr id="18" name="椭圆 17"/>
          <p:cNvSpPr/>
          <p:nvPr/>
        </p:nvSpPr>
        <p:spPr>
          <a:xfrm>
            <a:off x="2637879" y="3670309"/>
            <a:ext cx="1712181" cy="1583671"/>
          </a:xfrm>
          <a:prstGeom prst="ellips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/>
        </p:nvSpPr>
        <p:spPr>
          <a:xfrm>
            <a:off x="3127202" y="3874148"/>
            <a:ext cx="219487" cy="1191673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/>
          <p:cNvSpPr/>
          <p:nvPr/>
        </p:nvSpPr>
        <p:spPr>
          <a:xfrm>
            <a:off x="3671543" y="4070145"/>
            <a:ext cx="219487" cy="948636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60299" y="3685989"/>
            <a:ext cx="1712181" cy="1583671"/>
          </a:xfrm>
          <a:prstGeom prst="ellips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5118266" y="3889828"/>
            <a:ext cx="219487" cy="1191673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/>
          <p:cNvSpPr/>
          <p:nvPr/>
        </p:nvSpPr>
        <p:spPr>
          <a:xfrm>
            <a:off x="5662607" y="4085825"/>
            <a:ext cx="219487" cy="948636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027630" y="3685989"/>
            <a:ext cx="1712181" cy="1583671"/>
          </a:xfrm>
          <a:prstGeom prst="ellips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/>
        </p:nvSpPr>
        <p:spPr>
          <a:xfrm>
            <a:off x="7485597" y="3889828"/>
            <a:ext cx="219487" cy="1191673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任意形状 27"/>
          <p:cNvSpPr/>
          <p:nvPr/>
        </p:nvSpPr>
        <p:spPr>
          <a:xfrm>
            <a:off x="8029938" y="4085825"/>
            <a:ext cx="219487" cy="948636"/>
          </a:xfrm>
          <a:custGeom>
            <a:avLst/>
            <a:gdLst>
              <a:gd name="connsiteX0" fmla="*/ 0 w 548808"/>
              <a:gd name="connsiteY0" fmla="*/ 0 h 1003514"/>
              <a:gd name="connsiteX1" fmla="*/ 548718 w 548808"/>
              <a:gd name="connsiteY1" fmla="*/ 172479 h 1003514"/>
              <a:gd name="connsiteX2" fmla="*/ 47033 w 548808"/>
              <a:gd name="connsiteY2" fmla="*/ 344958 h 1003514"/>
              <a:gd name="connsiteX3" fmla="*/ 501685 w 548808"/>
              <a:gd name="connsiteY3" fmla="*/ 564477 h 1003514"/>
              <a:gd name="connsiteX4" fmla="*/ 78388 w 548808"/>
              <a:gd name="connsiteY4" fmla="*/ 736956 h 1003514"/>
              <a:gd name="connsiteX5" fmla="*/ 533040 w 548808"/>
              <a:gd name="connsiteY5" fmla="*/ 1003514 h 1003514"/>
              <a:gd name="connsiteX6" fmla="*/ 533040 w 548808"/>
              <a:gd name="connsiteY6" fmla="*/ 1003514 h 10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808" h="1003514">
                <a:moveTo>
                  <a:pt x="0" y="0"/>
                </a:moveTo>
                <a:cubicBezTo>
                  <a:pt x="270439" y="57493"/>
                  <a:pt x="540879" y="114986"/>
                  <a:pt x="548718" y="172479"/>
                </a:cubicBezTo>
                <a:cubicBezTo>
                  <a:pt x="556557" y="229972"/>
                  <a:pt x="54872" y="279625"/>
                  <a:pt x="47033" y="344958"/>
                </a:cubicBezTo>
                <a:cubicBezTo>
                  <a:pt x="39194" y="410291"/>
                  <a:pt x="496459" y="499144"/>
                  <a:pt x="501685" y="564477"/>
                </a:cubicBezTo>
                <a:cubicBezTo>
                  <a:pt x="506911" y="629810"/>
                  <a:pt x="73162" y="663783"/>
                  <a:pt x="78388" y="736956"/>
                </a:cubicBezTo>
                <a:cubicBezTo>
                  <a:pt x="83614" y="810129"/>
                  <a:pt x="533040" y="1003514"/>
                  <a:pt x="533040" y="1003514"/>
                </a:cubicBezTo>
                <a:lnTo>
                  <a:pt x="533040" y="1003514"/>
                </a:lnTo>
              </a:path>
            </a:pathLst>
          </a:custGeom>
          <a:solidFill>
            <a:srgbClr val="CCFFCC"/>
          </a:solidFill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0000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91840" y="4020812"/>
            <a:ext cx="142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19664" y="3233382"/>
            <a:ext cx="142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Process 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828558" y="3254519"/>
            <a:ext cx="142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Process 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40804" y="3226595"/>
            <a:ext cx="142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Process 2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252283" y="3235855"/>
            <a:ext cx="142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rgbClr val="000000"/>
                </a:solidFill>
              </a:rPr>
              <a:t>Process N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5568" y="6363687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t>5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0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86" y="1234762"/>
            <a:ext cx="5720714" cy="475252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cs typeface="Calibri" pitchFamily="34" charset="0"/>
              </a:rPr>
              <a:t>Sender explicitly sends message </a:t>
            </a:r>
          </a:p>
          <a:p>
            <a:r>
              <a:rPr lang="en-US" sz="2600" dirty="0">
                <a:solidFill>
                  <a:srgbClr val="000000"/>
                </a:solidFill>
                <a:cs typeface="Calibri" pitchFamily="34" charset="0"/>
              </a:rPr>
              <a:t>Upon message’s arrival, message handler is triggered, receiver is not explicitly involved</a:t>
            </a:r>
          </a:p>
          <a:p>
            <a:r>
              <a:rPr lang="en-US" sz="2600" dirty="0">
                <a:solidFill>
                  <a:srgbClr val="000000"/>
                </a:solidFill>
                <a:cs typeface="Calibri" pitchFamily="34" charset="0"/>
              </a:rPr>
              <a:t>User-defined operations on remote process</a:t>
            </a:r>
          </a:p>
          <a:p>
            <a:r>
              <a:rPr lang="en-US" sz="2600" dirty="0">
                <a:solidFill>
                  <a:srgbClr val="000000"/>
                </a:solidFill>
                <a:cs typeface="Calibri" pitchFamily="34" charset="0"/>
              </a:rPr>
              <a:t>A suitable paradigm for data-intensive applications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cs typeface="Calibri" pitchFamily="34" charset="0"/>
              </a:rPr>
              <a:t>Data is sent immediately </a:t>
            </a:r>
          </a:p>
          <a:p>
            <a:pPr lvl="1"/>
            <a:r>
              <a:rPr lang="en-US" sz="2400" dirty="0">
                <a:solidFill>
                  <a:srgbClr val="000090"/>
                </a:solidFill>
                <a:cs typeface="Calibri" pitchFamily="34" charset="0"/>
              </a:rPr>
              <a:t>Communication is </a:t>
            </a:r>
            <a:r>
              <a:rPr lang="en-US" sz="2400" dirty="0" smtClean="0">
                <a:solidFill>
                  <a:srgbClr val="000090"/>
                </a:solidFill>
                <a:cs typeface="Calibri" pitchFamily="34" charset="0"/>
              </a:rPr>
              <a:t>asynchronous</a:t>
            </a:r>
            <a:endParaRPr lang="en-US" sz="2400" dirty="0">
              <a:solidFill>
                <a:srgbClr val="000090"/>
              </a:solidFill>
              <a:cs typeface="Calibri" pitchFamily="34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6031734" y="1186886"/>
            <a:ext cx="2720643" cy="5156994"/>
            <a:chOff x="6199117" y="1293856"/>
            <a:chExt cx="2606271" cy="4649744"/>
          </a:xfrm>
        </p:grpSpPr>
        <p:cxnSp>
          <p:nvCxnSpPr>
            <p:cNvPr id="7" name="Straight Connector 8"/>
            <p:cNvCxnSpPr/>
            <p:nvPr/>
          </p:nvCxnSpPr>
          <p:spPr bwMode="auto">
            <a:xfrm>
              <a:off x="6609649" y="1753394"/>
              <a:ext cx="1" cy="4190206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9"/>
            <p:cNvSpPr txBox="1"/>
            <p:nvPr/>
          </p:nvSpPr>
          <p:spPr>
            <a:xfrm>
              <a:off x="6199117" y="1293856"/>
              <a:ext cx="883046" cy="416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origin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7885487" y="1307653"/>
              <a:ext cx="919901" cy="416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target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 bwMode="auto">
            <a:xfrm>
              <a:off x="8305800" y="1752600"/>
              <a:ext cx="3512" cy="41910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2"/>
            <p:cNvCxnSpPr/>
            <p:nvPr/>
          </p:nvCxnSpPr>
          <p:spPr bwMode="auto">
            <a:xfrm>
              <a:off x="6622942" y="1968981"/>
              <a:ext cx="1572070" cy="621819"/>
            </a:xfrm>
            <a:prstGeom prst="straightConnector1">
              <a:avLst/>
            </a:prstGeom>
            <a:ln>
              <a:solidFill>
                <a:srgbClr val="00B0F0"/>
              </a:solidFill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ectangle 13"/>
            <p:cNvSpPr/>
            <p:nvPr/>
          </p:nvSpPr>
          <p:spPr>
            <a:xfrm>
              <a:off x="8195012" y="2578580"/>
              <a:ext cx="228600" cy="130761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3" name="Straight Arrow Connector 14"/>
            <p:cNvCxnSpPr>
              <a:stCxn id="12" idx="2"/>
            </p:cNvCxnSpPr>
            <p:nvPr/>
          </p:nvCxnSpPr>
          <p:spPr bwMode="auto">
            <a:xfrm flipH="1">
              <a:off x="6717919" y="3886199"/>
              <a:ext cx="1591393" cy="609601"/>
            </a:xfrm>
            <a:prstGeom prst="straightConnector1">
              <a:avLst/>
            </a:prstGeom>
            <a:ln>
              <a:solidFill>
                <a:srgbClr val="F15339"/>
              </a:solidFill>
              <a:prstDash val="sysDash"/>
              <a:headEnd type="none" w="med" len="med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Rectangle 15"/>
            <p:cNvSpPr/>
            <p:nvPr/>
          </p:nvSpPr>
          <p:spPr>
            <a:xfrm>
              <a:off x="6489319" y="4495800"/>
              <a:ext cx="228600" cy="762000"/>
            </a:xfrm>
            <a:prstGeom prst="rect">
              <a:avLst/>
            </a:prstGeom>
            <a:solidFill>
              <a:srgbClr val="F15339"/>
            </a:solidFill>
            <a:ln>
              <a:solidFill>
                <a:srgbClr val="F1533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6"/>
            <p:cNvSpPr txBox="1"/>
            <p:nvPr/>
          </p:nvSpPr>
          <p:spPr>
            <a:xfrm rot="1298548">
              <a:off x="6920789" y="1953853"/>
              <a:ext cx="1201971" cy="360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en-US" sz="2000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essages</a:t>
              </a:r>
              <a:endParaRPr lang="en-US" sz="2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7014713" y="2867325"/>
              <a:ext cx="1201971" cy="638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en-US" sz="2000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essages </a:t>
              </a:r>
            </a:p>
            <a:p>
              <a:pPr algn="r"/>
              <a:r>
                <a:rPr lang="en-US" sz="2000" b="1" dirty="0" smtClean="0">
                  <a:solidFill>
                    <a:srgbClr val="00B0F0"/>
                  </a:solidFill>
                  <a:latin typeface="Calibri" pitchFamily="34" charset="0"/>
                  <a:cs typeface="Calibri" pitchFamily="34" charset="0"/>
                </a:rPr>
                <a:t>handler</a:t>
              </a:r>
              <a:endParaRPr lang="en-US" sz="2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 rot="20232728">
              <a:off x="7026130" y="3819371"/>
              <a:ext cx="889486" cy="360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r</a:t>
              </a:r>
              <a:r>
                <a:rPr lang="en-US" sz="2000" b="1" dirty="0" smtClean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eply</a:t>
              </a:r>
              <a:endParaRPr lang="en-US" sz="2000" b="1" dirty="0">
                <a:solidFill>
                  <a:srgbClr val="F1533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6720619" y="4529040"/>
              <a:ext cx="1201971" cy="638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r</a:t>
              </a:r>
              <a:r>
                <a:rPr lang="en-US" sz="2000" b="1" dirty="0" smtClean="0">
                  <a:solidFill>
                    <a:srgbClr val="F15339"/>
                  </a:solidFill>
                  <a:latin typeface="Calibri" pitchFamily="34" charset="0"/>
                  <a:cs typeface="Calibri" pitchFamily="34" charset="0"/>
                </a:rPr>
                <a:t>eply handler</a:t>
              </a:r>
              <a:endParaRPr lang="en-US" sz="2000" b="1" dirty="0">
                <a:solidFill>
                  <a:srgbClr val="F15339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142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Active Messages Paradigm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5568" y="6363687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t>6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7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40" y="1327804"/>
            <a:ext cx="8436627" cy="468052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MPI is the most widely used parallel programming model and many applications are written by </a:t>
            </a:r>
            <a:r>
              <a:rPr lang="en-US" altLang="zh-CN" sz="2800" dirty="0" smtClean="0">
                <a:solidFill>
                  <a:srgbClr val="000000"/>
                </a:solidFill>
              </a:rPr>
              <a:t>MPI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Rewriting </a:t>
            </a:r>
            <a:r>
              <a:rPr lang="en-US" altLang="zh-CN" sz="2800" dirty="0">
                <a:solidFill>
                  <a:srgbClr val="000000"/>
                </a:solidFill>
              </a:rPr>
              <a:t>the entire </a:t>
            </a:r>
            <a:r>
              <a:rPr lang="en-US" altLang="zh-CN" sz="2800" dirty="0" smtClean="0">
                <a:solidFill>
                  <a:srgbClr val="000000"/>
                </a:solidFill>
              </a:rPr>
              <a:t>application </a:t>
            </a:r>
            <a:r>
              <a:rPr lang="en-US" altLang="zh-CN" sz="2800" dirty="0">
                <a:solidFill>
                  <a:srgbClr val="000000"/>
                </a:solidFill>
              </a:rPr>
              <a:t>requires too much </a:t>
            </a:r>
            <a:r>
              <a:rPr lang="en-US" altLang="zh-CN" sz="2800" dirty="0" smtClean="0">
                <a:solidFill>
                  <a:srgbClr val="000000"/>
                </a:solidFill>
              </a:rPr>
              <a:t>effort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Enable MPI-interoperable Active Messages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Applications can be modified incrementally to use AM only when necessary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Support different capabilities in one model, user can flexibly choose which one to use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1778" y="269654"/>
            <a:ext cx="856373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745568" y="6363687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pPr/>
              <a:t>7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7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1477446"/>
            <a:ext cx="7848600" cy="1927225"/>
          </a:xfrm>
        </p:spPr>
        <p:txBody>
          <a:bodyPr/>
          <a:lstStyle/>
          <a:p>
            <a:pPr algn="ctr"/>
            <a:r>
              <a:rPr lang="en-US" sz="3600" cap="none" dirty="0" smtClean="0"/>
              <a:t>Generalized Active Messages</a:t>
            </a:r>
            <a:endParaRPr lang="en-US" sz="2000" cap="none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557337" y="1834729"/>
            <a:ext cx="8164538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100" cap="none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777" y="269654"/>
            <a:ext cx="8733281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Accumulate-style AM</a:t>
            </a:r>
            <a:endParaRPr lang="en-US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8617" y="1394032"/>
            <a:ext cx="9057184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000000"/>
                </a:solidFill>
              </a:rPr>
              <a:t>Leverage MPI RMA interface</a:t>
            </a:r>
          </a:p>
          <a:p>
            <a:r>
              <a:rPr lang="en-US" sz="3000" dirty="0" smtClean="0">
                <a:solidFill>
                  <a:srgbClr val="000000"/>
                </a:solidFill>
              </a:rPr>
              <a:t>Extend Accumulate-style operations to support user function (originally for MPI_REDUCE)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User-defined function</a:t>
            </a:r>
          </a:p>
          <a:p>
            <a:pPr lvl="2"/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MPI_User_function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 (void *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invec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, void *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inoutvec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MPI_Datatype</a:t>
            </a:r>
            <a:r>
              <a:rPr lang="en-US" altLang="zh-CN" sz="2400" dirty="0">
                <a:solidFill>
                  <a:srgbClr val="000000"/>
                </a:solidFill>
                <a:cs typeface="Calibri" pitchFamily="34" charset="0"/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  <a:cs typeface="Calibri" pitchFamily="34" charset="0"/>
              </a:rPr>
              <a:t>dtype</a:t>
            </a:r>
            <a:r>
              <a:rPr lang="en-US" altLang="zh-CN" sz="2400" dirty="0" smtClean="0">
                <a:solidFill>
                  <a:srgbClr val="000000"/>
                </a:solidFill>
                <a:cs typeface="Calibri" pitchFamily="34" charset="0"/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Operation creation</a:t>
            </a:r>
          </a:p>
          <a:p>
            <a:pPr lvl="2"/>
            <a:r>
              <a:rPr lang="en-US" altLang="zh-CN" sz="2400" dirty="0" err="1">
                <a:solidFill>
                  <a:srgbClr val="000000"/>
                </a:solidFill>
              </a:rPr>
              <a:t>MPI_Op_create</a:t>
            </a:r>
            <a:r>
              <a:rPr lang="en-US" altLang="zh-CN" sz="2400" dirty="0">
                <a:solidFill>
                  <a:srgbClr val="000000"/>
                </a:solidFill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</a:rPr>
              <a:t>MPI_User_function</a:t>
            </a:r>
            <a:r>
              <a:rPr lang="en-US" altLang="zh-CN" sz="2400" dirty="0">
                <a:solidFill>
                  <a:srgbClr val="000000"/>
                </a:solidFill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</a:rPr>
              <a:t>user_fn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commute, </a:t>
            </a:r>
            <a:r>
              <a:rPr lang="en-US" altLang="zh-CN" sz="2400" dirty="0" err="1">
                <a:solidFill>
                  <a:srgbClr val="000000"/>
                </a:solidFill>
              </a:rPr>
              <a:t>MPI_Op</a:t>
            </a:r>
            <a:r>
              <a:rPr lang="en-US" altLang="zh-CN" sz="2400" dirty="0">
                <a:solidFill>
                  <a:srgbClr val="000000"/>
                </a:solidFill>
              </a:rPr>
              <a:t> *</a:t>
            </a:r>
            <a:r>
              <a:rPr lang="en-US" altLang="zh-CN" sz="2400" dirty="0" err="1">
                <a:solidFill>
                  <a:srgbClr val="000000"/>
                </a:solidFill>
              </a:rPr>
              <a:t>user_op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Operation registration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</a:rPr>
              <a:t>MPIX_Am_op_register</a:t>
            </a:r>
            <a:r>
              <a:rPr lang="en-US" sz="2400" dirty="0" smtClean="0">
                <a:solidFill>
                  <a:srgbClr val="000000"/>
                </a:solidFill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</a:rPr>
              <a:t>MPI_Op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user_op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id, </a:t>
            </a:r>
            <a:r>
              <a:rPr lang="en-US" sz="2400" dirty="0" err="1" smtClean="0">
                <a:solidFill>
                  <a:srgbClr val="000000"/>
                </a:solidFill>
              </a:rPr>
              <a:t>MPI_Win</a:t>
            </a:r>
            <a:r>
              <a:rPr lang="en-US" sz="2400" dirty="0" smtClean="0">
                <a:solidFill>
                  <a:srgbClr val="000000"/>
                </a:solidFill>
              </a:rPr>
              <a:t> win)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</a:rPr>
              <a:t>Collective call on the window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440" y="6086788"/>
            <a:ext cx="8886456" cy="585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smtClean="0">
                <a:latin typeface="Comic Sans MS"/>
                <a:cs typeface="Comic Sans MS"/>
              </a:rPr>
              <a:t>X. Zhao, D. </a:t>
            </a:r>
            <a:r>
              <a:rPr lang="en-US" sz="1200" dirty="0" err="1" smtClean="0">
                <a:latin typeface="Comic Sans MS"/>
                <a:cs typeface="Comic Sans MS"/>
              </a:rPr>
              <a:t>Buntinas</a:t>
            </a:r>
            <a:r>
              <a:rPr lang="en-US" sz="1200" dirty="0" smtClean="0">
                <a:latin typeface="Comic Sans MS"/>
                <a:cs typeface="Comic Sans MS"/>
              </a:rPr>
              <a:t>, J. </a:t>
            </a:r>
            <a:r>
              <a:rPr lang="en-US" sz="1200" dirty="0" err="1" smtClean="0">
                <a:latin typeface="Comic Sans MS"/>
                <a:cs typeface="Comic Sans MS"/>
              </a:rPr>
              <a:t>Zounmevo</a:t>
            </a:r>
            <a:r>
              <a:rPr lang="en-US" sz="1200" dirty="0" smtClean="0">
                <a:latin typeface="Comic Sans MS"/>
                <a:cs typeface="Comic Sans MS"/>
              </a:rPr>
              <a:t>, J. </a:t>
            </a:r>
            <a:r>
              <a:rPr lang="en-US" sz="1200" dirty="0" err="1" smtClean="0">
                <a:latin typeface="Comic Sans MS"/>
                <a:cs typeface="Comic Sans MS"/>
              </a:rPr>
              <a:t>Dinan</a:t>
            </a:r>
            <a:r>
              <a:rPr lang="en-US" sz="1200" dirty="0" smtClean="0">
                <a:latin typeface="Comic Sans MS"/>
                <a:cs typeface="Comic Sans MS"/>
              </a:rPr>
              <a:t>, D. </a:t>
            </a:r>
            <a:r>
              <a:rPr lang="en-US" sz="1200" dirty="0" err="1" smtClean="0">
                <a:latin typeface="Comic Sans MS"/>
                <a:cs typeface="Comic Sans MS"/>
              </a:rPr>
              <a:t>Goodell</a:t>
            </a:r>
            <a:r>
              <a:rPr lang="en-US" sz="1200" dirty="0" smtClean="0">
                <a:latin typeface="Comic Sans MS"/>
                <a:cs typeface="Comic Sans MS"/>
              </a:rPr>
              <a:t>, P. </a:t>
            </a:r>
            <a:r>
              <a:rPr lang="en-US" sz="1200" dirty="0" err="1" smtClean="0">
                <a:latin typeface="Comic Sans MS"/>
                <a:cs typeface="Comic Sans MS"/>
              </a:rPr>
              <a:t>Balaji</a:t>
            </a:r>
            <a:r>
              <a:rPr lang="en-US" sz="1200" dirty="0" smtClean="0">
                <a:latin typeface="Comic Sans MS"/>
                <a:cs typeface="Comic Sans MS"/>
              </a:rPr>
              <a:t>, R. Thakur, A. </a:t>
            </a:r>
            <a:r>
              <a:rPr lang="en-US" sz="1200" dirty="0" err="1" smtClean="0">
                <a:latin typeface="Comic Sans MS"/>
                <a:cs typeface="Comic Sans MS"/>
              </a:rPr>
              <a:t>Afsahi</a:t>
            </a:r>
            <a:r>
              <a:rPr lang="en-US" sz="1200" dirty="0" smtClean="0">
                <a:latin typeface="Comic Sans MS"/>
                <a:cs typeface="Comic Sans MS"/>
              </a:rPr>
              <a:t>, W. </a:t>
            </a:r>
            <a:r>
              <a:rPr lang="en-US" sz="1200" dirty="0" err="1" smtClean="0">
                <a:latin typeface="Comic Sans MS"/>
                <a:cs typeface="Comic Sans MS"/>
              </a:rPr>
              <a:t>Gropp</a:t>
            </a:r>
            <a:r>
              <a:rPr lang="en-US" sz="1200" dirty="0" smtClean="0">
                <a:latin typeface="Comic Sans MS"/>
                <a:cs typeface="Comic Sans MS"/>
              </a:rPr>
              <a:t>, “Towards Asynchronous and MPI-Interoperable Active Messages”, in proceedings of </a:t>
            </a:r>
            <a:r>
              <a:rPr lang="en-US" sz="1200" dirty="0" err="1" smtClean="0">
                <a:latin typeface="Comic Sans MS"/>
                <a:cs typeface="Comic Sans MS"/>
              </a:rPr>
              <a:t>CCGrid</a:t>
            </a:r>
            <a:r>
              <a:rPr lang="en-US" sz="1200" dirty="0" smtClean="0">
                <a:latin typeface="Comic Sans MS"/>
                <a:cs typeface="Comic Sans MS"/>
              </a:rPr>
              <a:t>’ 13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5568" y="6363687"/>
            <a:ext cx="1066800" cy="329184"/>
          </a:xfrm>
        </p:spPr>
        <p:txBody>
          <a:bodyPr/>
          <a:lstStyle/>
          <a:p>
            <a:fld id="{DB81304F-1B16-45B7-84D2-2AC0BE33D41C}" type="slidenum">
              <a:rPr lang="en-US" sz="1900" smtClean="0">
                <a:solidFill>
                  <a:srgbClr val="000000"/>
                </a:solidFill>
              </a:rPr>
              <a:t>9</a:t>
            </a:fld>
            <a:endParaRPr lang="en-US" sz="1900" dirty="0">
              <a:solidFill>
                <a:srgbClr val="000000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564049" y="551838"/>
            <a:ext cx="3466994" cy="1322388"/>
            <a:chOff x="1388" y="1375"/>
            <a:chExt cx="2553" cy="98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388" y="1375"/>
              <a:ext cx="670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0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004" y="1395"/>
              <a:ext cx="937" cy="2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Process 1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705" y="1427"/>
              <a:ext cx="0" cy="9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501337" y="902983"/>
            <a:ext cx="130061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D2533C"/>
                </a:solidFill>
              </a:rPr>
              <a:t>Acc</a:t>
            </a:r>
            <a:r>
              <a:rPr lang="en-US" b="1" dirty="0" smtClean="0">
                <a:solidFill>
                  <a:srgbClr val="D2533C"/>
                </a:solidFill>
              </a:rPr>
              <a:t> (data)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6731691" y="1126193"/>
            <a:ext cx="1483189" cy="74450"/>
          </a:xfrm>
          <a:prstGeom prst="line">
            <a:avLst/>
          </a:prstGeom>
          <a:noFill/>
          <a:ln w="28575" cmpd="sng">
            <a:solidFill>
              <a:schemeClr val="hlink"/>
            </a:solidFill>
            <a:round/>
            <a:headEnd type="none" w="sm" len="sm"/>
            <a:tailEnd type="arrow" w="med" len="sm"/>
          </a:ln>
          <a:effectLst/>
        </p:spPr>
        <p:txBody>
          <a:bodyPr wrap="none" anchor="ctr"/>
          <a:lstStyle/>
          <a:p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214880" y="955854"/>
            <a:ext cx="71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+=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298802" y="1165188"/>
            <a:ext cx="177547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b="1" dirty="0" err="1" smtClean="0">
                <a:solidFill>
                  <a:srgbClr val="D2533C"/>
                </a:solidFill>
              </a:rPr>
              <a:t>Get_acc</a:t>
            </a:r>
            <a:r>
              <a:rPr lang="en-US" b="1" dirty="0" smtClean="0">
                <a:solidFill>
                  <a:srgbClr val="D2533C"/>
                </a:solidFill>
              </a:rPr>
              <a:t> (data)</a:t>
            </a:r>
            <a:endParaRPr lang="en-US" b="1" dirty="0">
              <a:solidFill>
                <a:srgbClr val="D2533C"/>
              </a:solidFill>
            </a:endParaRPr>
          </a:p>
        </p:txBody>
      </p:sp>
      <p:sp>
        <p:nvSpPr>
          <p:cNvPr id="21" name="任意形状 20"/>
          <p:cNvSpPr/>
          <p:nvPr/>
        </p:nvSpPr>
        <p:spPr>
          <a:xfrm>
            <a:off x="7017118" y="1381191"/>
            <a:ext cx="1197762" cy="153330"/>
          </a:xfrm>
          <a:custGeom>
            <a:avLst/>
            <a:gdLst>
              <a:gd name="connsiteX0" fmla="*/ 30239 w 1563802"/>
              <a:gd name="connsiteY0" fmla="*/ 0 h 298056"/>
              <a:gd name="connsiteX1" fmla="*/ 1563778 w 1563802"/>
              <a:gd name="connsiteY1" fmla="*/ 177106 h 298056"/>
              <a:gd name="connsiteX2" fmla="*/ 0 w 1563802"/>
              <a:gd name="connsiteY2" fmla="*/ 298056 h 298056"/>
              <a:gd name="connsiteX3" fmla="*/ 0 w 1563802"/>
              <a:gd name="connsiteY3" fmla="*/ 298056 h 29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802" h="298056">
                <a:moveTo>
                  <a:pt x="30239" y="0"/>
                </a:moveTo>
                <a:cubicBezTo>
                  <a:pt x="799528" y="63715"/>
                  <a:pt x="1568818" y="127430"/>
                  <a:pt x="1563778" y="177106"/>
                </a:cubicBezTo>
                <a:cubicBezTo>
                  <a:pt x="1558738" y="226782"/>
                  <a:pt x="0" y="298056"/>
                  <a:pt x="0" y="298056"/>
                </a:cubicBezTo>
                <a:lnTo>
                  <a:pt x="0" y="298056"/>
                </a:lnTo>
              </a:path>
            </a:pathLst>
          </a:custGeom>
          <a:ln w="2857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CN" altLang="en-US">
              <a:solidFill>
                <a:srgbClr val="0000FF"/>
              </a:solidFill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8226174" y="1269502"/>
            <a:ext cx="71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+=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3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7610</TotalTime>
  <Words>4323</Words>
  <Application>Microsoft Macintosh PowerPoint</Application>
  <PresentationFormat>全屏显示(4:3)</PresentationFormat>
  <Paragraphs>637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清晰</vt:lpstr>
      <vt:lpstr>MPI-Interoperable  generalized Active  Messages</vt:lpstr>
      <vt:lpstr>Data-Intensive Applications</vt:lpstr>
      <vt:lpstr>Data-Intensive Applications</vt:lpstr>
      <vt:lpstr>Massage Passing Interface (MPI)</vt:lpstr>
      <vt:lpstr>MPI and Data-Intensive Applications</vt:lpstr>
      <vt:lpstr>Active Messages Paradigm</vt:lpstr>
      <vt:lpstr>Motivation</vt:lpstr>
      <vt:lpstr>Generalized Active Messages</vt:lpstr>
      <vt:lpstr>Accumulate-style AM</vt:lpstr>
      <vt:lpstr>Restrictions of Accumulate-style AM</vt:lpstr>
      <vt:lpstr>Streaming Active Messages</vt:lpstr>
      <vt:lpstr>Data Buffering Requirements</vt:lpstr>
      <vt:lpstr>Correctness Semantics</vt:lpstr>
      <vt:lpstr>MPI-3 RMA Memory Model</vt:lpstr>
      <vt:lpstr>Interoperability</vt:lpstr>
      <vt:lpstr>Maintaining Memory Consistency</vt:lpstr>
      <vt:lpstr>Ordering</vt:lpstr>
      <vt:lpstr>Concurrency</vt:lpstr>
      <vt:lpstr>Other Considerations</vt:lpstr>
      <vt:lpstr>Evaluation</vt:lpstr>
      <vt:lpstr>Experimental Settings</vt:lpstr>
      <vt:lpstr>Streaming Active Messages</vt:lpstr>
      <vt:lpstr>Impact of Internal Buffer</vt:lpstr>
      <vt:lpstr>Impact of Ordering and Concurrency</vt:lpstr>
      <vt:lpstr>Conclusion</vt:lpstr>
      <vt:lpstr>Thanks!  </vt:lpstr>
      <vt:lpstr>Backup slides</vt:lpstr>
      <vt:lpstr>Active Message Trigger API</vt:lpstr>
      <vt:lpstr>User-defined Handler API</vt:lpstr>
      <vt:lpstr>Restrictions of Accumulate-style AM</vt:lpstr>
      <vt:lpstr>Restrictions of Accumulate-style AM</vt:lpstr>
      <vt:lpstr>Restrictions of Accumulate-style AM</vt:lpstr>
      <vt:lpstr>Restrictions of Accumulate-style AM</vt:lpstr>
      <vt:lpstr>Restrictions of Accumulate-style 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topic &amp; SUMMER PLAN</dc:title>
  <dc:creator>Xin Zhao</dc:creator>
  <cp:lastModifiedBy>Xin Zhao</cp:lastModifiedBy>
  <cp:revision>5571</cp:revision>
  <dcterms:created xsi:type="dcterms:W3CDTF">2013-05-20T18:20:19Z</dcterms:created>
  <dcterms:modified xsi:type="dcterms:W3CDTF">2013-12-17T01:26:08Z</dcterms:modified>
</cp:coreProperties>
</file>