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theme/themeOverride1.xml" ContentType="application/vnd.openxmlformats-officedocument.themeOverride+xml"/>
  <Override PartName="/ppt/charts/chart17.xml" ContentType="application/vnd.openxmlformats-officedocument.drawingml.chart+xml"/>
  <Override PartName="/ppt/theme/themeOverride2.xml" ContentType="application/vnd.openxmlformats-officedocument.themeOverride+xml"/>
  <Override PartName="/ppt/charts/chart18.xml" ContentType="application/vnd.openxmlformats-officedocument.drawingml.chart+xml"/>
  <Override PartName="/ppt/theme/themeOverride3.xml" ContentType="application/vnd.openxmlformats-officedocument.themeOverride+xml"/>
  <Override PartName="/ppt/charts/chart19.xml" ContentType="application/vnd.openxmlformats-officedocument.drawingml.chart+xml"/>
  <Override PartName="/ppt/theme/themeOverride4.xml" ContentType="application/vnd.openxmlformats-officedocument.themeOverride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notesSlides/notesSlide1.xml" ContentType="application/vnd.openxmlformats-officedocument.presentationml.notesSlide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notesSlides/notesSlide2.xml" ContentType="application/vnd.openxmlformats-officedocument.presentationml.notesSlide+xml"/>
  <Override PartName="/ppt/charts/chart2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337" r:id="rId3"/>
    <p:sldId id="338" r:id="rId4"/>
    <p:sldId id="339" r:id="rId5"/>
    <p:sldId id="351" r:id="rId6"/>
    <p:sldId id="353" r:id="rId7"/>
    <p:sldId id="324" r:id="rId8"/>
    <p:sldId id="325" r:id="rId9"/>
    <p:sldId id="326" r:id="rId10"/>
    <p:sldId id="328" r:id="rId11"/>
    <p:sldId id="330" r:id="rId12"/>
    <p:sldId id="358" r:id="rId13"/>
    <p:sldId id="329" r:id="rId14"/>
    <p:sldId id="346" r:id="rId15"/>
    <p:sldId id="345" r:id="rId16"/>
    <p:sldId id="333" r:id="rId17"/>
    <p:sldId id="334" r:id="rId18"/>
    <p:sldId id="347" r:id="rId19"/>
    <p:sldId id="316" r:id="rId20"/>
    <p:sldId id="359" r:id="rId21"/>
    <p:sldId id="360" r:id="rId22"/>
    <p:sldId id="343" r:id="rId23"/>
    <p:sldId id="264" r:id="rId24"/>
    <p:sldId id="265" r:id="rId25"/>
    <p:sldId id="270" r:id="rId26"/>
    <p:sldId id="267" r:id="rId27"/>
    <p:sldId id="349" r:id="rId28"/>
    <p:sldId id="350" r:id="rId29"/>
    <p:sldId id="276" r:id="rId30"/>
    <p:sldId id="344" r:id="rId31"/>
    <p:sldId id="361" r:id="rId32"/>
    <p:sldId id="327" r:id="rId33"/>
    <p:sldId id="305" r:id="rId34"/>
    <p:sldId id="340" r:id="rId35"/>
    <p:sldId id="341" r:id="rId36"/>
    <p:sldId id="342" r:id="rId37"/>
    <p:sldId id="348" r:id="rId38"/>
    <p:sldId id="354" r:id="rId39"/>
    <p:sldId id="355" r:id="rId40"/>
    <p:sldId id="356" r:id="rId41"/>
    <p:sldId id="357" r:id="rId4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6B17"/>
    <a:srgbClr val="FF0000"/>
    <a:srgbClr val="470000"/>
    <a:srgbClr val="008040"/>
    <a:srgbClr val="930035"/>
    <a:srgbClr val="808080"/>
    <a:srgbClr val="671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96" autoAdjust="0"/>
    <p:restoredTop sz="94633" autoAdjust="0"/>
  </p:normalViewPr>
  <p:slideViewPr>
    <p:cSldViewPr>
      <p:cViewPr varScale="1">
        <p:scale>
          <a:sx n="71" d="100"/>
          <a:sy n="71" d="100"/>
        </p:scale>
        <p:origin x="124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hwin\Documents\SyNeRGy\papers\vocl-perfmodel\data\7970-throughput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hwin\Documents\SyNeRGy\papers\vocl-perfmodel\data\7970-throughput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shared\results2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shared\results2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hwin\Documents\SyNeRGy\papers\vocl-perfmodel\data\data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hwin\Documents\SyNeRGy\papers\vocl-perfmodel\data\data.xlsx" TargetMode="Externa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shwin\Documents\SyNeRGy\papers\vocl-perfmodel\data\data.xlsx" TargetMode="External"/><Relationship Id="rId1" Type="http://schemas.openxmlformats.org/officeDocument/2006/relationships/themeOverride" Target="../theme/themeOverride1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shwin\Documents\SyNeRGy\papers\vocl-perfmodel\data\data.xlsx" TargetMode="External"/><Relationship Id="rId1" Type="http://schemas.openxmlformats.org/officeDocument/2006/relationships/themeOverride" Target="../theme/themeOverride2.xml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shwin\Documents\SyNeRGy\papers\vocl-perfmodel\data\data.xlsx" TargetMode="External"/><Relationship Id="rId1" Type="http://schemas.openxmlformats.org/officeDocument/2006/relationships/themeOverride" Target="../theme/themeOverride3.xml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shwin\Documents\SyNeRGy\papers\vocl-perfmodel\data\data.xlsx" TargetMode="External"/><Relationship Id="rId1" Type="http://schemas.openxmlformats.org/officeDocument/2006/relationships/themeOverride" Target="../theme/themeOverride4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hwin\Documents\SyNeRGy\papers\vocl-perfmodel\data\7970-throughput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shared\perfmod-icpads13\data\data_full_kernel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shared\results2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shared\results2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hwin\Documents\SyNeRGy\papers\vocl-perfmodel\data\data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hwin\Documents\SyNeRGy\papers\vocl-perfmodel\data\data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hwin\Documents\SyNeRGy\papers\vocl-perfmodel\data\data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hwin\Documents\SyNeRGy\papers\vocl-perfmodel\data\data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hwin\Documents\SyNeRGy\papers\vocl-perfmodel\data\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hwin\Documents\SyNeRGy\papers\vocl-perfmodel\data\7970-throughpu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hwin\Documents\SyNeRGy\papers\vocl-perfmodel\data\7970-throughput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hwin\Documents\SyNeRGy\papers\vocl-perfmodel\data\7970-throughput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hwin\Documents\SyNeRGy\papers\vocl-perfmodel\data\7970-throughput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hwin\Documents\SyNeRGy\papers\vocl-perfmodel\data\7970-throughpu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Global Memory Read</c:v>
                </c:pt>
              </c:strCache>
            </c:strRef>
          </c:tx>
          <c:cat>
            <c:numRef>
              <c:f>Sheet1!$I$4:$I$9</c:f>
              <c:numCache>
                <c:formatCode>#\ ??/??</c:formatCode>
                <c:ptCount val="6"/>
                <c:pt idx="0">
                  <c:v>3.125E-2</c:v>
                </c:pt>
                <c:pt idx="1">
                  <c:v>6.25E-2</c:v>
                </c:pt>
                <c:pt idx="2">
                  <c:v>0.125</c:v>
                </c:pt>
                <c:pt idx="3">
                  <c:v>0.25</c:v>
                </c:pt>
                <c:pt idx="4">
                  <c:v>0.5</c:v>
                </c:pt>
                <c:pt idx="5">
                  <c:v>1</c:v>
                </c:pt>
              </c:numCache>
            </c:numRef>
          </c:cat>
          <c:val>
            <c:numRef>
              <c:f>Sheet1!$B$4:$B$9</c:f>
              <c:numCache>
                <c:formatCode>General</c:formatCode>
                <c:ptCount val="6"/>
                <c:pt idx="0">
                  <c:v>98.1</c:v>
                </c:pt>
                <c:pt idx="1">
                  <c:v>182.4</c:v>
                </c:pt>
                <c:pt idx="2">
                  <c:v>238.9</c:v>
                </c:pt>
                <c:pt idx="3">
                  <c:v>245.72</c:v>
                </c:pt>
                <c:pt idx="4">
                  <c:v>248.78</c:v>
                </c:pt>
                <c:pt idx="5">
                  <c:v>248.95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Global Memory Write</c:v>
                </c:pt>
              </c:strCache>
            </c:strRef>
          </c:tx>
          <c:cat>
            <c:numRef>
              <c:f>Sheet1!$I$4:$I$9</c:f>
              <c:numCache>
                <c:formatCode>#\ ??/??</c:formatCode>
                <c:ptCount val="6"/>
                <c:pt idx="0">
                  <c:v>3.125E-2</c:v>
                </c:pt>
                <c:pt idx="1">
                  <c:v>6.25E-2</c:v>
                </c:pt>
                <c:pt idx="2">
                  <c:v>0.125</c:v>
                </c:pt>
                <c:pt idx="3">
                  <c:v>0.25</c:v>
                </c:pt>
                <c:pt idx="4">
                  <c:v>0.5</c:v>
                </c:pt>
                <c:pt idx="5">
                  <c:v>1</c:v>
                </c:pt>
              </c:numCache>
            </c:numRef>
          </c:cat>
          <c:val>
            <c:numRef>
              <c:f>Sheet1!$C$4:$C$9</c:f>
              <c:numCache>
                <c:formatCode>General</c:formatCode>
                <c:ptCount val="6"/>
                <c:pt idx="0">
                  <c:v>118</c:v>
                </c:pt>
                <c:pt idx="1">
                  <c:v>123</c:v>
                </c:pt>
                <c:pt idx="2">
                  <c:v>125</c:v>
                </c:pt>
                <c:pt idx="3">
                  <c:v>131</c:v>
                </c:pt>
                <c:pt idx="4">
                  <c:v>122</c:v>
                </c:pt>
                <c:pt idx="5">
                  <c:v>122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Sheet1!$F$3</c:f>
              <c:strCache>
                <c:ptCount val="1"/>
                <c:pt idx="0">
                  <c:v>Local Memory Read</c:v>
                </c:pt>
              </c:strCache>
            </c:strRef>
          </c:tx>
          <c:cat>
            <c:numRef>
              <c:f>Sheet1!$I$4:$I$9</c:f>
              <c:numCache>
                <c:formatCode>#\ ??/??</c:formatCode>
                <c:ptCount val="6"/>
                <c:pt idx="0">
                  <c:v>3.125E-2</c:v>
                </c:pt>
                <c:pt idx="1">
                  <c:v>6.25E-2</c:v>
                </c:pt>
                <c:pt idx="2">
                  <c:v>0.125</c:v>
                </c:pt>
                <c:pt idx="3">
                  <c:v>0.25</c:v>
                </c:pt>
                <c:pt idx="4">
                  <c:v>0.5</c:v>
                </c:pt>
                <c:pt idx="5">
                  <c:v>1</c:v>
                </c:pt>
              </c:numCache>
            </c:numRef>
          </c:cat>
          <c:val>
            <c:numRef>
              <c:f>Sheet1!$F$4:$F$9</c:f>
              <c:numCache>
                <c:formatCode>General</c:formatCode>
                <c:ptCount val="6"/>
                <c:pt idx="0">
                  <c:v>141</c:v>
                </c:pt>
                <c:pt idx="1">
                  <c:v>285</c:v>
                </c:pt>
                <c:pt idx="2">
                  <c:v>572</c:v>
                </c:pt>
                <c:pt idx="3">
                  <c:v>1042</c:v>
                </c:pt>
                <c:pt idx="4">
                  <c:v>1534</c:v>
                </c:pt>
                <c:pt idx="5">
                  <c:v>1504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Sheet1!$G$3</c:f>
              <c:strCache>
                <c:ptCount val="1"/>
                <c:pt idx="0">
                  <c:v>Local Memory Write</c:v>
                </c:pt>
              </c:strCache>
            </c:strRef>
          </c:tx>
          <c:cat>
            <c:numRef>
              <c:f>Sheet1!$I$4:$I$9</c:f>
              <c:numCache>
                <c:formatCode>#\ ??/??</c:formatCode>
                <c:ptCount val="6"/>
                <c:pt idx="0">
                  <c:v>3.125E-2</c:v>
                </c:pt>
                <c:pt idx="1">
                  <c:v>6.25E-2</c:v>
                </c:pt>
                <c:pt idx="2">
                  <c:v>0.125</c:v>
                </c:pt>
                <c:pt idx="3">
                  <c:v>0.25</c:v>
                </c:pt>
                <c:pt idx="4">
                  <c:v>0.5</c:v>
                </c:pt>
                <c:pt idx="5">
                  <c:v>1</c:v>
                </c:pt>
              </c:numCache>
            </c:numRef>
          </c:cat>
          <c:val>
            <c:numRef>
              <c:f>Sheet1!$G$4:$G$9</c:f>
              <c:numCache>
                <c:formatCode>General</c:formatCode>
                <c:ptCount val="6"/>
                <c:pt idx="0">
                  <c:v>153</c:v>
                </c:pt>
                <c:pt idx="1">
                  <c:v>308</c:v>
                </c:pt>
                <c:pt idx="2">
                  <c:v>617</c:v>
                </c:pt>
                <c:pt idx="3">
                  <c:v>1234</c:v>
                </c:pt>
                <c:pt idx="4">
                  <c:v>1544</c:v>
                </c:pt>
                <c:pt idx="5">
                  <c:v>1537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039136"/>
        <c:axId val="214476032"/>
      </c:lineChart>
      <c:catAx>
        <c:axId val="2140391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Occupancy</a:t>
                </a:r>
              </a:p>
            </c:rich>
          </c:tx>
          <c:layout/>
          <c:overlay val="0"/>
        </c:title>
        <c:numFmt formatCode="#\ ??/??" sourceLinked="1"/>
        <c:majorTickMark val="out"/>
        <c:minorTickMark val="none"/>
        <c:tickLblPos val="nextTo"/>
        <c:crossAx val="214476032"/>
        <c:crosses val="autoZero"/>
        <c:auto val="1"/>
        <c:lblAlgn val="ctr"/>
        <c:lblOffset val="100"/>
        <c:noMultiLvlLbl val="0"/>
      </c:catAx>
      <c:valAx>
        <c:axId val="214476032"/>
        <c:scaling>
          <c:logBase val="10"/>
          <c:orientation val="minMax"/>
          <c:min val="1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Throughput (GB/s)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40391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5490084572761739"/>
          <c:y val="5.2975908110605416E-2"/>
          <c:w val="0.35605594439583943"/>
          <c:h val="0.23902957227003402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4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</c:spPr>
          <c:invertIfNegative val="0"/>
          <c:cat>
            <c:strRef>
              <c:f>Temp!$B$16:$B$19</c:f>
              <c:strCache>
                <c:ptCount val="4"/>
                <c:pt idx="0">
                  <c:v>GPU 1</c:v>
                </c:pt>
                <c:pt idx="1">
                  <c:v>GPU 2</c:v>
                </c:pt>
                <c:pt idx="2">
                  <c:v>GPU 3</c:v>
                </c:pt>
                <c:pt idx="3">
                  <c:v>GPU 4</c:v>
                </c:pt>
              </c:strCache>
            </c:strRef>
          </c:cat>
          <c:val>
            <c:numRef>
              <c:f>Temp!$C$16:$C$19</c:f>
              <c:numCache>
                <c:formatCode>General</c:formatCode>
                <c:ptCount val="4"/>
                <c:pt idx="0">
                  <c:v>1</c:v>
                </c:pt>
                <c:pt idx="1">
                  <c:v>0.8</c:v>
                </c:pt>
                <c:pt idx="2">
                  <c:v>1.4</c:v>
                </c:pt>
                <c:pt idx="3">
                  <c:v>1.1000000000000001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7261264"/>
        <c:axId val="437261824"/>
      </c:barChart>
      <c:catAx>
        <c:axId val="4372612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437261824"/>
        <c:crosses val="autoZero"/>
        <c:auto val="1"/>
        <c:lblAlgn val="ctr"/>
        <c:lblOffset val="100"/>
        <c:noMultiLvlLbl val="0"/>
      </c:catAx>
      <c:valAx>
        <c:axId val="437261824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437261264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Global Memory Read</c:v>
                </c:pt>
              </c:strCache>
            </c:strRef>
          </c:tx>
          <c:cat>
            <c:numRef>
              <c:f>Sheet1!$I$4:$I$9</c:f>
              <c:numCache>
                <c:formatCode>#\ ??/??</c:formatCode>
                <c:ptCount val="6"/>
                <c:pt idx="0">
                  <c:v>3.125E-2</c:v>
                </c:pt>
                <c:pt idx="1">
                  <c:v>6.25E-2</c:v>
                </c:pt>
                <c:pt idx="2">
                  <c:v>0.125</c:v>
                </c:pt>
                <c:pt idx="3">
                  <c:v>0.25</c:v>
                </c:pt>
                <c:pt idx="4">
                  <c:v>0.5</c:v>
                </c:pt>
                <c:pt idx="5">
                  <c:v>1</c:v>
                </c:pt>
              </c:numCache>
            </c:numRef>
          </c:cat>
          <c:val>
            <c:numRef>
              <c:f>Sheet1!$B$4:$B$9</c:f>
              <c:numCache>
                <c:formatCode>General</c:formatCode>
                <c:ptCount val="6"/>
                <c:pt idx="0">
                  <c:v>98.1</c:v>
                </c:pt>
                <c:pt idx="1">
                  <c:v>182.4</c:v>
                </c:pt>
                <c:pt idx="2">
                  <c:v>238.9</c:v>
                </c:pt>
                <c:pt idx="3">
                  <c:v>245.72</c:v>
                </c:pt>
                <c:pt idx="4">
                  <c:v>248.78</c:v>
                </c:pt>
                <c:pt idx="5">
                  <c:v>248.95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Global Memory Write</c:v>
                </c:pt>
              </c:strCache>
            </c:strRef>
          </c:tx>
          <c:cat>
            <c:numRef>
              <c:f>Sheet1!$I$4:$I$9</c:f>
              <c:numCache>
                <c:formatCode>#\ ??/??</c:formatCode>
                <c:ptCount val="6"/>
                <c:pt idx="0">
                  <c:v>3.125E-2</c:v>
                </c:pt>
                <c:pt idx="1">
                  <c:v>6.25E-2</c:v>
                </c:pt>
                <c:pt idx="2">
                  <c:v>0.125</c:v>
                </c:pt>
                <c:pt idx="3">
                  <c:v>0.25</c:v>
                </c:pt>
                <c:pt idx="4">
                  <c:v>0.5</c:v>
                </c:pt>
                <c:pt idx="5">
                  <c:v>1</c:v>
                </c:pt>
              </c:numCache>
            </c:numRef>
          </c:cat>
          <c:val>
            <c:numRef>
              <c:f>Sheet1!$C$4:$C$9</c:f>
              <c:numCache>
                <c:formatCode>General</c:formatCode>
                <c:ptCount val="6"/>
                <c:pt idx="0">
                  <c:v>118</c:v>
                </c:pt>
                <c:pt idx="1">
                  <c:v>123</c:v>
                </c:pt>
                <c:pt idx="2">
                  <c:v>125</c:v>
                </c:pt>
                <c:pt idx="3">
                  <c:v>131</c:v>
                </c:pt>
                <c:pt idx="4">
                  <c:v>122</c:v>
                </c:pt>
                <c:pt idx="5">
                  <c:v>122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Sheet1!$F$3</c:f>
              <c:strCache>
                <c:ptCount val="1"/>
                <c:pt idx="0">
                  <c:v>Local Memory Read</c:v>
                </c:pt>
              </c:strCache>
            </c:strRef>
          </c:tx>
          <c:cat>
            <c:numRef>
              <c:f>Sheet1!$I$4:$I$9</c:f>
              <c:numCache>
                <c:formatCode>#\ ??/??</c:formatCode>
                <c:ptCount val="6"/>
                <c:pt idx="0">
                  <c:v>3.125E-2</c:v>
                </c:pt>
                <c:pt idx="1">
                  <c:v>6.25E-2</c:v>
                </c:pt>
                <c:pt idx="2">
                  <c:v>0.125</c:v>
                </c:pt>
                <c:pt idx="3">
                  <c:v>0.25</c:v>
                </c:pt>
                <c:pt idx="4">
                  <c:v>0.5</c:v>
                </c:pt>
                <c:pt idx="5">
                  <c:v>1</c:v>
                </c:pt>
              </c:numCache>
            </c:numRef>
          </c:cat>
          <c:val>
            <c:numRef>
              <c:f>Sheet1!$F$4:$F$9</c:f>
              <c:numCache>
                <c:formatCode>General</c:formatCode>
                <c:ptCount val="6"/>
                <c:pt idx="0">
                  <c:v>141</c:v>
                </c:pt>
                <c:pt idx="1">
                  <c:v>285</c:v>
                </c:pt>
                <c:pt idx="2">
                  <c:v>572</c:v>
                </c:pt>
                <c:pt idx="3">
                  <c:v>1042</c:v>
                </c:pt>
                <c:pt idx="4">
                  <c:v>1534</c:v>
                </c:pt>
                <c:pt idx="5">
                  <c:v>1504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Sheet1!$G$3</c:f>
              <c:strCache>
                <c:ptCount val="1"/>
                <c:pt idx="0">
                  <c:v>Local Memory Write</c:v>
                </c:pt>
              </c:strCache>
            </c:strRef>
          </c:tx>
          <c:cat>
            <c:numRef>
              <c:f>Sheet1!$I$4:$I$9</c:f>
              <c:numCache>
                <c:formatCode>#\ ??/??</c:formatCode>
                <c:ptCount val="6"/>
                <c:pt idx="0">
                  <c:v>3.125E-2</c:v>
                </c:pt>
                <c:pt idx="1">
                  <c:v>6.25E-2</c:v>
                </c:pt>
                <c:pt idx="2">
                  <c:v>0.125</c:v>
                </c:pt>
                <c:pt idx="3">
                  <c:v>0.25</c:v>
                </c:pt>
                <c:pt idx="4">
                  <c:v>0.5</c:v>
                </c:pt>
                <c:pt idx="5">
                  <c:v>1</c:v>
                </c:pt>
              </c:numCache>
            </c:numRef>
          </c:cat>
          <c:val>
            <c:numRef>
              <c:f>Sheet1!$G$4:$G$9</c:f>
              <c:numCache>
                <c:formatCode>General</c:formatCode>
                <c:ptCount val="6"/>
                <c:pt idx="0">
                  <c:v>153</c:v>
                </c:pt>
                <c:pt idx="1">
                  <c:v>308</c:v>
                </c:pt>
                <c:pt idx="2">
                  <c:v>617</c:v>
                </c:pt>
                <c:pt idx="3">
                  <c:v>1234</c:v>
                </c:pt>
                <c:pt idx="4">
                  <c:v>1544</c:v>
                </c:pt>
                <c:pt idx="5">
                  <c:v>1537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2991392"/>
        <c:axId val="322989712"/>
      </c:lineChart>
      <c:catAx>
        <c:axId val="3229913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Occupancy</a:t>
                </a:r>
              </a:p>
            </c:rich>
          </c:tx>
          <c:layout/>
          <c:overlay val="0"/>
        </c:title>
        <c:numFmt formatCode="#\ ??/??" sourceLinked="1"/>
        <c:majorTickMark val="out"/>
        <c:minorTickMark val="none"/>
        <c:tickLblPos val="nextTo"/>
        <c:crossAx val="322989712"/>
        <c:crosses val="autoZero"/>
        <c:auto val="1"/>
        <c:lblAlgn val="ctr"/>
        <c:lblOffset val="100"/>
        <c:noMultiLvlLbl val="0"/>
      </c:catAx>
      <c:valAx>
        <c:axId val="322989712"/>
        <c:scaling>
          <c:logBase val="10"/>
          <c:orientation val="minMax"/>
          <c:min val="1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Throughput (GB/s)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229913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5490084572761739"/>
          <c:y val="5.2975908110605416E-2"/>
          <c:w val="0.35605594439583943"/>
          <c:h val="0.23902957227003402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4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 b="1"/>
            </a:pPr>
            <a:r>
              <a:rPr lang="en-US" sz="1600" b="1"/>
              <a:t>HD 5870</a:t>
            </a:r>
          </a:p>
        </c:rich>
      </c:tx>
      <c:layout>
        <c:manualLayout>
          <c:xMode val="edge"/>
          <c:yMode val="edge"/>
          <c:x val="0.15249650043744531"/>
          <c:y val="6.850517507646614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497697944006999"/>
          <c:y val="7.6130858642669663E-2"/>
          <c:w val="0.67845702099737548"/>
          <c:h val="0.847738282714660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Sheet2!$K$25</c:f>
              <c:strCache>
                <c:ptCount val="1"/>
                <c:pt idx="0">
                  <c:v>Gmem</c:v>
                </c:pt>
              </c:strCache>
            </c:strRef>
          </c:tx>
          <c:invertIfNegative val="0"/>
          <c:cat>
            <c:strRef>
              <c:f>Sheet2!$J$26:$J$33</c:f>
              <c:strCache>
                <c:ptCount val="8"/>
                <c:pt idx="0">
                  <c:v>Fast Walsh Transform</c:v>
                </c:pt>
                <c:pt idx="1">
                  <c:v>Floyd Warshall</c:v>
                </c:pt>
                <c:pt idx="2">
                  <c:v>MatrixMultiply (Gmem)</c:v>
                </c:pt>
                <c:pt idx="3">
                  <c:v>Nbody</c:v>
                </c:pt>
                <c:pt idx="4">
                  <c:v>AESEncryptDecrypt</c:v>
                </c:pt>
                <c:pt idx="5">
                  <c:v>Reduction</c:v>
                </c:pt>
                <c:pt idx="6">
                  <c:v>MatrixMultiply (Lmem)</c:v>
                </c:pt>
                <c:pt idx="7">
                  <c:v>MatrixTranspose</c:v>
                </c:pt>
              </c:strCache>
            </c:strRef>
          </c:cat>
          <c:val>
            <c:numRef>
              <c:f>Sheet2!$K$26:$K$33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Sheet2!$L$25</c:f>
              <c:strCache>
                <c:ptCount val="1"/>
                <c:pt idx="0">
                  <c:v>Lmem</c:v>
                </c:pt>
              </c:strCache>
            </c:strRef>
          </c:tx>
          <c:invertIfNegative val="0"/>
          <c:cat>
            <c:strRef>
              <c:f>Sheet2!$J$26:$J$33</c:f>
              <c:strCache>
                <c:ptCount val="8"/>
                <c:pt idx="0">
                  <c:v>Fast Walsh Transform</c:v>
                </c:pt>
                <c:pt idx="1">
                  <c:v>Floyd Warshall</c:v>
                </c:pt>
                <c:pt idx="2">
                  <c:v>MatrixMultiply (Gmem)</c:v>
                </c:pt>
                <c:pt idx="3">
                  <c:v>Nbody</c:v>
                </c:pt>
                <c:pt idx="4">
                  <c:v>AESEncryptDecrypt</c:v>
                </c:pt>
                <c:pt idx="5">
                  <c:v>Reduction</c:v>
                </c:pt>
                <c:pt idx="6">
                  <c:v>MatrixMultiply (Lmem)</c:v>
                </c:pt>
                <c:pt idx="7">
                  <c:v>MatrixTranspose</c:v>
                </c:pt>
              </c:strCache>
            </c:strRef>
          </c:cat>
          <c:val>
            <c:numRef>
              <c:f>Sheet2!$L$26:$L$33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4.3148148148148149</c:v>
                </c:pt>
                <c:pt idx="4">
                  <c:v>2</c:v>
                </c:pt>
                <c:pt idx="5">
                  <c:v>0.73913043478260876</c:v>
                </c:pt>
                <c:pt idx="6">
                  <c:v>2.8888888888888888</c:v>
                </c:pt>
                <c:pt idx="7">
                  <c:v>0.83529411764705885</c:v>
                </c:pt>
              </c:numCache>
            </c:numRef>
          </c:val>
        </c:ser>
        <c:ser>
          <c:idx val="2"/>
          <c:order val="2"/>
          <c:tx>
            <c:strRef>
              <c:f>Sheet2!$M$25</c:f>
              <c:strCache>
                <c:ptCount val="1"/>
                <c:pt idx="0">
                  <c:v>Compute</c:v>
                </c:pt>
              </c:strCache>
            </c:strRef>
          </c:tx>
          <c:invertIfNegative val="0"/>
          <c:cat>
            <c:strRef>
              <c:f>Sheet2!$J$26:$J$33</c:f>
              <c:strCache>
                <c:ptCount val="8"/>
                <c:pt idx="0">
                  <c:v>Fast Walsh Transform</c:v>
                </c:pt>
                <c:pt idx="1">
                  <c:v>Floyd Warshall</c:v>
                </c:pt>
                <c:pt idx="2">
                  <c:v>MatrixMultiply (Gmem)</c:v>
                </c:pt>
                <c:pt idx="3">
                  <c:v>Nbody</c:v>
                </c:pt>
                <c:pt idx="4">
                  <c:v>AESEncryptDecrypt</c:v>
                </c:pt>
                <c:pt idx="5">
                  <c:v>Reduction</c:v>
                </c:pt>
                <c:pt idx="6">
                  <c:v>MatrixMultiply (Lmem)</c:v>
                </c:pt>
                <c:pt idx="7">
                  <c:v>MatrixTranspose</c:v>
                </c:pt>
              </c:strCache>
            </c:strRef>
          </c:cat>
          <c:val>
            <c:numRef>
              <c:f>Sheet2!$M$26:$M$33</c:f>
              <c:numCache>
                <c:formatCode>General</c:formatCode>
                <c:ptCount val="8"/>
                <c:pt idx="0">
                  <c:v>0.61538461538461542</c:v>
                </c:pt>
                <c:pt idx="1">
                  <c:v>0.54545454545454541</c:v>
                </c:pt>
                <c:pt idx="2">
                  <c:v>0.2820512820512821</c:v>
                </c:pt>
                <c:pt idx="3">
                  <c:v>17.959876543209873</c:v>
                </c:pt>
                <c:pt idx="4">
                  <c:v>1.8775510204081629</c:v>
                </c:pt>
                <c:pt idx="5">
                  <c:v>0.52173913043478259</c:v>
                </c:pt>
                <c:pt idx="6">
                  <c:v>1.1666666666666667</c:v>
                </c:pt>
                <c:pt idx="7">
                  <c:v>0.13529411764705884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8190384"/>
        <c:axId val="218190944"/>
      </c:barChart>
      <c:catAx>
        <c:axId val="218190384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18190944"/>
        <c:crossesAt val="1.0000000000000002E-2"/>
        <c:auto val="1"/>
        <c:lblAlgn val="ctr"/>
        <c:lblOffset val="100"/>
        <c:noMultiLvlLbl val="0"/>
      </c:catAx>
      <c:valAx>
        <c:axId val="218190944"/>
        <c:scaling>
          <c:logBase val="10"/>
          <c:orientation val="minMax"/>
          <c:min val="1.0000000000000002E-2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0"/>
            </a:pPr>
            <a:endParaRPr lang="en-US"/>
          </a:p>
        </c:txPr>
        <c:crossAx val="2181903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 b="1"/>
            </a:pPr>
            <a:r>
              <a:rPr lang="en-US" sz="1600" b="1" dirty="0"/>
              <a:t>HD 7970</a:t>
            </a:r>
          </a:p>
        </c:rich>
      </c:tx>
      <c:layout>
        <c:manualLayout>
          <c:xMode val="edge"/>
          <c:yMode val="edge"/>
          <c:x val="0.16499640912034219"/>
          <c:y val="3.7070071065688423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4941788598183356"/>
          <c:y val="3.9908297128624599E-2"/>
          <c:w val="0.69167286654340188"/>
          <c:h val="0.588522706366839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Sheet2!$P$25</c:f>
              <c:strCache>
                <c:ptCount val="1"/>
                <c:pt idx="0">
                  <c:v>Gmem</c:v>
                </c:pt>
              </c:strCache>
            </c:strRef>
          </c:tx>
          <c:invertIfNegative val="0"/>
          <c:cat>
            <c:strRef>
              <c:f>Sheet2!$O$26:$O$33</c:f>
              <c:strCache>
                <c:ptCount val="8"/>
                <c:pt idx="0">
                  <c:v>Fast Walsh Transform</c:v>
                </c:pt>
                <c:pt idx="1">
                  <c:v>Floyd Warshall</c:v>
                </c:pt>
                <c:pt idx="2">
                  <c:v>MatrixMultiply (Gmem only)</c:v>
                </c:pt>
                <c:pt idx="3">
                  <c:v>Nbody</c:v>
                </c:pt>
                <c:pt idx="4">
                  <c:v>AESEncryptDecrypt</c:v>
                </c:pt>
                <c:pt idx="5">
                  <c:v>Reduction</c:v>
                </c:pt>
                <c:pt idx="6">
                  <c:v>MatrixMultiply (Lmem)</c:v>
                </c:pt>
                <c:pt idx="7">
                  <c:v>MatrixTranspose</c:v>
                </c:pt>
              </c:strCache>
            </c:strRef>
          </c:cat>
          <c:val>
            <c:numRef>
              <c:f>Sheet2!$P$26:$P$33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Sheet2!$Q$25</c:f>
              <c:strCache>
                <c:ptCount val="1"/>
                <c:pt idx="0">
                  <c:v>Lmem</c:v>
                </c:pt>
              </c:strCache>
            </c:strRef>
          </c:tx>
          <c:invertIfNegative val="0"/>
          <c:cat>
            <c:strRef>
              <c:f>Sheet2!$O$26:$O$33</c:f>
              <c:strCache>
                <c:ptCount val="8"/>
                <c:pt idx="0">
                  <c:v>Fast Walsh Transform</c:v>
                </c:pt>
                <c:pt idx="1">
                  <c:v>Floyd Warshall</c:v>
                </c:pt>
                <c:pt idx="2">
                  <c:v>MatrixMultiply (Gmem only)</c:v>
                </c:pt>
                <c:pt idx="3">
                  <c:v>Nbody</c:v>
                </c:pt>
                <c:pt idx="4">
                  <c:v>AESEncryptDecrypt</c:v>
                </c:pt>
                <c:pt idx="5">
                  <c:v>Reduction</c:v>
                </c:pt>
                <c:pt idx="6">
                  <c:v>MatrixMultiply (Lmem)</c:v>
                </c:pt>
                <c:pt idx="7">
                  <c:v>MatrixTranspose</c:v>
                </c:pt>
              </c:strCache>
            </c:strRef>
          </c:cat>
          <c:val>
            <c:numRef>
              <c:f>Sheet2!$Q$26:$Q$33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3.1497005988023954</c:v>
                </c:pt>
                <c:pt idx="4">
                  <c:v>1.6789473684210527</c:v>
                </c:pt>
                <c:pt idx="5">
                  <c:v>0.78387096774193543</c:v>
                </c:pt>
                <c:pt idx="6">
                  <c:v>2.4583333333333335</c:v>
                </c:pt>
                <c:pt idx="7">
                  <c:v>0.92857142857142871</c:v>
                </c:pt>
              </c:numCache>
            </c:numRef>
          </c:val>
        </c:ser>
        <c:ser>
          <c:idx val="2"/>
          <c:order val="2"/>
          <c:tx>
            <c:strRef>
              <c:f>Sheet2!$R$25</c:f>
              <c:strCache>
                <c:ptCount val="1"/>
                <c:pt idx="0">
                  <c:v>Compute</c:v>
                </c:pt>
              </c:strCache>
            </c:strRef>
          </c:tx>
          <c:invertIfNegative val="0"/>
          <c:cat>
            <c:strRef>
              <c:f>Sheet2!$O$26:$O$33</c:f>
              <c:strCache>
                <c:ptCount val="8"/>
                <c:pt idx="0">
                  <c:v>Fast Walsh Transform</c:v>
                </c:pt>
                <c:pt idx="1">
                  <c:v>Floyd Warshall</c:v>
                </c:pt>
                <c:pt idx="2">
                  <c:v>MatrixMultiply (Gmem only)</c:v>
                </c:pt>
                <c:pt idx="3">
                  <c:v>Nbody</c:v>
                </c:pt>
                <c:pt idx="4">
                  <c:v>AESEncryptDecrypt</c:v>
                </c:pt>
                <c:pt idx="5">
                  <c:v>Reduction</c:v>
                </c:pt>
                <c:pt idx="6">
                  <c:v>MatrixMultiply (Lmem)</c:v>
                </c:pt>
                <c:pt idx="7">
                  <c:v>MatrixTranspose</c:v>
                </c:pt>
              </c:strCache>
            </c:strRef>
          </c:cat>
          <c:val>
            <c:numRef>
              <c:f>Sheet2!$R$26:$R$33</c:f>
              <c:numCache>
                <c:formatCode>General</c:formatCode>
                <c:ptCount val="8"/>
                <c:pt idx="0">
                  <c:v>6.9767441860465115E-2</c:v>
                </c:pt>
                <c:pt idx="1">
                  <c:v>6.25E-2</c:v>
                </c:pt>
                <c:pt idx="2">
                  <c:v>0.2608695652173913</c:v>
                </c:pt>
                <c:pt idx="3">
                  <c:v>9.5928143712574858</c:v>
                </c:pt>
                <c:pt idx="4">
                  <c:v>1.6842105263157896</c:v>
                </c:pt>
                <c:pt idx="5">
                  <c:v>0.29032258064516125</c:v>
                </c:pt>
                <c:pt idx="6">
                  <c:v>1.5</c:v>
                </c:pt>
                <c:pt idx="7">
                  <c:v>0.17857142857142858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8802928"/>
        <c:axId val="218803488"/>
      </c:barChart>
      <c:catAx>
        <c:axId val="2188029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1800000"/>
          <a:lstStyle/>
          <a:p>
            <a:pPr>
              <a:defRPr sz="1200" b="0"/>
            </a:pPr>
            <a:endParaRPr lang="en-US"/>
          </a:p>
        </c:txPr>
        <c:crossAx val="218803488"/>
        <c:crossesAt val="1.0000000000000002E-2"/>
        <c:auto val="1"/>
        <c:lblAlgn val="ctr"/>
        <c:lblOffset val="100"/>
        <c:noMultiLvlLbl val="0"/>
      </c:catAx>
      <c:valAx>
        <c:axId val="218803488"/>
        <c:scaling>
          <c:logBase val="10"/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0"/>
            </a:pPr>
            <a:endParaRPr lang="en-US"/>
          </a:p>
        </c:txPr>
        <c:crossAx val="2188029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2270054928921155"/>
          <c:y val="0"/>
          <c:w val="0.17174389454767"/>
          <c:h val="0.37744732037983103"/>
        </c:manualLayout>
      </c:layout>
      <c:overlay val="0"/>
      <c:txPr>
        <a:bodyPr/>
        <a:lstStyle/>
        <a:p>
          <a:pPr>
            <a:defRPr sz="1400" b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431867891513564E-2"/>
          <c:y val="5.5512084426946634E-2"/>
          <c:w val="0.85823479877515307"/>
          <c:h val="0.44718941382327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Eval!$G$48</c:f>
              <c:strCache>
                <c:ptCount val="1"/>
                <c:pt idx="0">
                  <c:v>C1060</c:v>
                </c:pt>
              </c:strCache>
            </c:strRef>
          </c:tx>
          <c:invertIfNegative val="0"/>
          <c:cat>
            <c:strRef>
              <c:f>Eval!$F$49:$F$56</c:f>
              <c:strCache>
                <c:ptCount val="8"/>
                <c:pt idx="0">
                  <c:v>Fast Walsh Transform</c:v>
                </c:pt>
                <c:pt idx="1">
                  <c:v>Floyd Warshall</c:v>
                </c:pt>
                <c:pt idx="2">
                  <c:v>MatrixMultiply (Gmem)</c:v>
                </c:pt>
                <c:pt idx="3">
                  <c:v>Nbody</c:v>
                </c:pt>
                <c:pt idx="4">
                  <c:v>AESEncryptDecr.</c:v>
                </c:pt>
                <c:pt idx="5">
                  <c:v>Reduction</c:v>
                </c:pt>
                <c:pt idx="6">
                  <c:v>MatrixMultiply (Lmem)</c:v>
                </c:pt>
                <c:pt idx="7">
                  <c:v>MatrixTranspose</c:v>
                </c:pt>
              </c:strCache>
            </c:strRef>
          </c:cat>
          <c:val>
            <c:numRef>
              <c:f>Eval!$G$49:$G$56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</c:ser>
        <c:ser>
          <c:idx val="1"/>
          <c:order val="1"/>
          <c:tx>
            <c:strRef>
              <c:f>Eval!$H$48</c:f>
              <c:strCache>
                <c:ptCount val="1"/>
                <c:pt idx="0">
                  <c:v>C2050</c:v>
                </c:pt>
              </c:strCache>
            </c:strRef>
          </c:tx>
          <c:invertIfNegative val="0"/>
          <c:cat>
            <c:strRef>
              <c:f>Eval!$F$49:$F$56</c:f>
              <c:strCache>
                <c:ptCount val="8"/>
                <c:pt idx="0">
                  <c:v>Fast Walsh Transform</c:v>
                </c:pt>
                <c:pt idx="1">
                  <c:v>Floyd Warshall</c:v>
                </c:pt>
                <c:pt idx="2">
                  <c:v>MatrixMultiply (Gmem)</c:v>
                </c:pt>
                <c:pt idx="3">
                  <c:v>Nbody</c:v>
                </c:pt>
                <c:pt idx="4">
                  <c:v>AESEncryptDecr.</c:v>
                </c:pt>
                <c:pt idx="5">
                  <c:v>Reduction</c:v>
                </c:pt>
                <c:pt idx="6">
                  <c:v>MatrixMultiply (Lmem)</c:v>
                </c:pt>
                <c:pt idx="7">
                  <c:v>MatrixTranspose</c:v>
                </c:pt>
              </c:strCache>
            </c:strRef>
          </c:cat>
          <c:val>
            <c:numRef>
              <c:f>Eval!$H$49:$H$56</c:f>
              <c:numCache>
                <c:formatCode>General</c:formatCode>
                <c:ptCount val="8"/>
                <c:pt idx="0">
                  <c:v>0.25499556325823225</c:v>
                </c:pt>
                <c:pt idx="1">
                  <c:v>0.31729939603106128</c:v>
                </c:pt>
                <c:pt idx="2">
                  <c:v>0.42823721955548771</c:v>
                </c:pt>
                <c:pt idx="3">
                  <c:v>0.90294840294840284</c:v>
                </c:pt>
                <c:pt idx="4">
                  <c:v>0.32274011299435035</c:v>
                </c:pt>
                <c:pt idx="5">
                  <c:v>0.94702595657401512</c:v>
                </c:pt>
                <c:pt idx="6">
                  <c:v>0.55600312536295393</c:v>
                </c:pt>
                <c:pt idx="7">
                  <c:v>0.53423499577345734</c:v>
                </c:pt>
              </c:numCache>
            </c:numRef>
          </c:val>
        </c:ser>
        <c:ser>
          <c:idx val="2"/>
          <c:order val="2"/>
          <c:tx>
            <c:strRef>
              <c:f>Eval!$I$48</c:f>
              <c:strCache>
                <c:ptCount val="1"/>
                <c:pt idx="0">
                  <c:v>HD 5870</c:v>
                </c:pt>
              </c:strCache>
            </c:strRef>
          </c:tx>
          <c:invertIfNegative val="0"/>
          <c:cat>
            <c:strRef>
              <c:f>Eval!$F$49:$F$56</c:f>
              <c:strCache>
                <c:ptCount val="8"/>
                <c:pt idx="0">
                  <c:v>Fast Walsh Transform</c:v>
                </c:pt>
                <c:pt idx="1">
                  <c:v>Floyd Warshall</c:v>
                </c:pt>
                <c:pt idx="2">
                  <c:v>MatrixMultiply (Gmem)</c:v>
                </c:pt>
                <c:pt idx="3">
                  <c:v>Nbody</c:v>
                </c:pt>
                <c:pt idx="4">
                  <c:v>AESEncryptDecr.</c:v>
                </c:pt>
                <c:pt idx="5">
                  <c:v>Reduction</c:v>
                </c:pt>
                <c:pt idx="6">
                  <c:v>MatrixMultiply (Lmem)</c:v>
                </c:pt>
                <c:pt idx="7">
                  <c:v>MatrixTranspose</c:v>
                </c:pt>
              </c:strCache>
            </c:strRef>
          </c:cat>
          <c:val>
            <c:numRef>
              <c:f>Eval!$I$49:$I$56</c:f>
              <c:numCache>
                <c:formatCode>General</c:formatCode>
                <c:ptCount val="8"/>
                <c:pt idx="0">
                  <c:v>0.79722703639514736</c:v>
                </c:pt>
                <c:pt idx="1">
                  <c:v>0.48173712970951971</c:v>
                </c:pt>
                <c:pt idx="2">
                  <c:v>0.27674660508259458</c:v>
                </c:pt>
                <c:pt idx="3">
                  <c:v>1.2807125307125307</c:v>
                </c:pt>
                <c:pt idx="4">
                  <c:v>1.2397991211550534</c:v>
                </c:pt>
                <c:pt idx="5">
                  <c:v>1.4852535539995757</c:v>
                </c:pt>
                <c:pt idx="6">
                  <c:v>0.27980445364220929</c:v>
                </c:pt>
                <c:pt idx="7">
                  <c:v>10.143702451394759</c:v>
                </c:pt>
              </c:numCache>
            </c:numRef>
          </c:val>
        </c:ser>
        <c:ser>
          <c:idx val="3"/>
          <c:order val="3"/>
          <c:tx>
            <c:strRef>
              <c:f>Eval!$J$48</c:f>
              <c:strCache>
                <c:ptCount val="1"/>
                <c:pt idx="0">
                  <c:v>HD 7970</c:v>
                </c:pt>
              </c:strCache>
            </c:strRef>
          </c:tx>
          <c:invertIfNegative val="0"/>
          <c:cat>
            <c:strRef>
              <c:f>Eval!$F$49:$F$56</c:f>
              <c:strCache>
                <c:ptCount val="8"/>
                <c:pt idx="0">
                  <c:v>Fast Walsh Transform</c:v>
                </c:pt>
                <c:pt idx="1">
                  <c:v>Floyd Warshall</c:v>
                </c:pt>
                <c:pt idx="2">
                  <c:v>MatrixMultiply (Gmem)</c:v>
                </c:pt>
                <c:pt idx="3">
                  <c:v>Nbody</c:v>
                </c:pt>
                <c:pt idx="4">
                  <c:v>AESEncryptDecr.</c:v>
                </c:pt>
                <c:pt idx="5">
                  <c:v>Reduction</c:v>
                </c:pt>
                <c:pt idx="6">
                  <c:v>MatrixMultiply (Lmem)</c:v>
                </c:pt>
                <c:pt idx="7">
                  <c:v>MatrixTranspose</c:v>
                </c:pt>
              </c:strCache>
            </c:strRef>
          </c:cat>
          <c:val>
            <c:numRef>
              <c:f>Eval!$J$49:$J$56</c:f>
              <c:numCache>
                <c:formatCode>General</c:formatCode>
                <c:ptCount val="8"/>
                <c:pt idx="0">
                  <c:v>0.12824956672443674</c:v>
                </c:pt>
                <c:pt idx="1">
                  <c:v>0.15099223468507333</c:v>
                </c:pt>
                <c:pt idx="2">
                  <c:v>0.38649094847741655</c:v>
                </c:pt>
                <c:pt idx="3">
                  <c:v>0.2963144963144963</c:v>
                </c:pt>
                <c:pt idx="4">
                  <c:v>0.43157564344005023</c:v>
                </c:pt>
                <c:pt idx="5">
                  <c:v>0.18247400806280503</c:v>
                </c:pt>
                <c:pt idx="6">
                  <c:v>0.26924579501420137</c:v>
                </c:pt>
                <c:pt idx="7">
                  <c:v>16.906170752324599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8807408"/>
        <c:axId val="218807968"/>
      </c:barChart>
      <c:catAx>
        <c:axId val="21880740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18807968"/>
        <c:crossesAt val="1.0000000000000002E-2"/>
        <c:auto val="1"/>
        <c:lblAlgn val="ctr"/>
        <c:lblOffset val="100"/>
        <c:noMultiLvlLbl val="0"/>
      </c:catAx>
      <c:valAx>
        <c:axId val="218807968"/>
        <c:scaling>
          <c:logBase val="1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Actual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18807408"/>
        <c:crosses val="autoZero"/>
        <c:crossBetween val="between"/>
      </c:valAx>
    </c:plotArea>
    <c:legend>
      <c:legendPos val="l"/>
      <c:layout>
        <c:manualLayout>
          <c:xMode val="edge"/>
          <c:yMode val="edge"/>
          <c:x val="0.15833333333333333"/>
          <c:y val="6.4200021872265964E-2"/>
          <c:w val="0.4494968285214348"/>
          <c:h val="7.9933289588801415E-2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34733158355205E-2"/>
          <c:y val="6.1047619047619045E-2"/>
          <c:w val="0.86004658792650923"/>
          <c:h val="0.607974503187101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Eval!$G$36</c:f>
              <c:strCache>
                <c:ptCount val="1"/>
                <c:pt idx="0">
                  <c:v>C1060</c:v>
                </c:pt>
              </c:strCache>
            </c:strRef>
          </c:tx>
          <c:invertIfNegative val="0"/>
          <c:cat>
            <c:strRef>
              <c:f>Eval!$F$37:$F$44</c:f>
              <c:strCache>
                <c:ptCount val="8"/>
                <c:pt idx="0">
                  <c:v>Fast Walsh Transform</c:v>
                </c:pt>
                <c:pt idx="1">
                  <c:v>Floyd Warshall</c:v>
                </c:pt>
                <c:pt idx="2">
                  <c:v>MatrixMultiply (Gmem)</c:v>
                </c:pt>
                <c:pt idx="3">
                  <c:v>Nbody</c:v>
                </c:pt>
                <c:pt idx="4">
                  <c:v>AESEncryptDecr.</c:v>
                </c:pt>
                <c:pt idx="5">
                  <c:v>Reduction</c:v>
                </c:pt>
                <c:pt idx="6">
                  <c:v>MatrixMultiply (Lmem)</c:v>
                </c:pt>
                <c:pt idx="7">
                  <c:v>MatrixTranspose</c:v>
                </c:pt>
              </c:strCache>
            </c:strRef>
          </c:cat>
          <c:val>
            <c:numRef>
              <c:f>Eval!$G$37:$G$44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</c:ser>
        <c:ser>
          <c:idx val="1"/>
          <c:order val="1"/>
          <c:tx>
            <c:strRef>
              <c:f>Eval!$H$36</c:f>
              <c:strCache>
                <c:ptCount val="1"/>
                <c:pt idx="0">
                  <c:v>C2050</c:v>
                </c:pt>
              </c:strCache>
            </c:strRef>
          </c:tx>
          <c:invertIfNegative val="0"/>
          <c:cat>
            <c:strRef>
              <c:f>Eval!$F$37:$F$44</c:f>
              <c:strCache>
                <c:ptCount val="8"/>
                <c:pt idx="0">
                  <c:v>Fast Walsh Transform</c:v>
                </c:pt>
                <c:pt idx="1">
                  <c:v>Floyd Warshall</c:v>
                </c:pt>
                <c:pt idx="2">
                  <c:v>MatrixMultiply (Gmem)</c:v>
                </c:pt>
                <c:pt idx="3">
                  <c:v>Nbody</c:v>
                </c:pt>
                <c:pt idx="4">
                  <c:v>AESEncryptDecr.</c:v>
                </c:pt>
                <c:pt idx="5">
                  <c:v>Reduction</c:v>
                </c:pt>
                <c:pt idx="6">
                  <c:v>MatrixMultiply (Lmem)</c:v>
                </c:pt>
                <c:pt idx="7">
                  <c:v>MatrixTranspose</c:v>
                </c:pt>
              </c:strCache>
            </c:strRef>
          </c:cat>
          <c:val>
            <c:numRef>
              <c:f>Eval!$H$37:$H$44</c:f>
              <c:numCache>
                <c:formatCode>General</c:formatCode>
                <c:ptCount val="8"/>
                <c:pt idx="0">
                  <c:v>0.8314608516912706</c:v>
                </c:pt>
                <c:pt idx="1">
                  <c:v>1.4120179188134865</c:v>
                </c:pt>
                <c:pt idx="2">
                  <c:v>0.67130572850221448</c:v>
                </c:pt>
                <c:pt idx="3">
                  <c:v>0.78485962315986491</c:v>
                </c:pt>
                <c:pt idx="4">
                  <c:v>0.60559006209463206</c:v>
                </c:pt>
                <c:pt idx="5">
                  <c:v>0.74271521967081544</c:v>
                </c:pt>
                <c:pt idx="6">
                  <c:v>0.40804306127047069</c:v>
                </c:pt>
                <c:pt idx="7">
                  <c:v>0.57084065273285367</c:v>
                </c:pt>
              </c:numCache>
            </c:numRef>
          </c:val>
        </c:ser>
        <c:ser>
          <c:idx val="2"/>
          <c:order val="2"/>
          <c:tx>
            <c:strRef>
              <c:f>Eval!$I$36</c:f>
              <c:strCache>
                <c:ptCount val="1"/>
                <c:pt idx="0">
                  <c:v>HD 5870</c:v>
                </c:pt>
              </c:strCache>
            </c:strRef>
          </c:tx>
          <c:invertIfNegative val="0"/>
          <c:cat>
            <c:strRef>
              <c:f>Eval!$F$37:$F$44</c:f>
              <c:strCache>
                <c:ptCount val="8"/>
                <c:pt idx="0">
                  <c:v>Fast Walsh Transform</c:v>
                </c:pt>
                <c:pt idx="1">
                  <c:v>Floyd Warshall</c:v>
                </c:pt>
                <c:pt idx="2">
                  <c:v>MatrixMultiply (Gmem)</c:v>
                </c:pt>
                <c:pt idx="3">
                  <c:v>Nbody</c:v>
                </c:pt>
                <c:pt idx="4">
                  <c:v>AESEncryptDecr.</c:v>
                </c:pt>
                <c:pt idx="5">
                  <c:v>Reduction</c:v>
                </c:pt>
                <c:pt idx="6">
                  <c:v>MatrixMultiply (Lmem)</c:v>
                </c:pt>
                <c:pt idx="7">
                  <c:v>MatrixTranspose</c:v>
                </c:pt>
              </c:strCache>
            </c:strRef>
          </c:cat>
          <c:val>
            <c:numRef>
              <c:f>Eval!$I$37:$I$44</c:f>
              <c:numCache>
                <c:formatCode>General</c:formatCode>
                <c:ptCount val="8"/>
                <c:pt idx="0">
                  <c:v>0.97680195883236298</c:v>
                </c:pt>
                <c:pt idx="1">
                  <c:v>0.91123332331288709</c:v>
                </c:pt>
                <c:pt idx="2">
                  <c:v>0.46619706397337207</c:v>
                </c:pt>
                <c:pt idx="3">
                  <c:v>0.62566362949850263</c:v>
                </c:pt>
                <c:pt idx="4">
                  <c:v>1.3892009926982507</c:v>
                </c:pt>
                <c:pt idx="5">
                  <c:v>1.8011238088512407</c:v>
                </c:pt>
                <c:pt idx="6">
                  <c:v>0.39692447285712601</c:v>
                </c:pt>
                <c:pt idx="7">
                  <c:v>12.556458175320463</c:v>
                </c:pt>
              </c:numCache>
            </c:numRef>
          </c:val>
        </c:ser>
        <c:ser>
          <c:idx val="3"/>
          <c:order val="3"/>
          <c:tx>
            <c:strRef>
              <c:f>Eval!$J$36</c:f>
              <c:strCache>
                <c:ptCount val="1"/>
                <c:pt idx="0">
                  <c:v>HD 7970</c:v>
                </c:pt>
              </c:strCache>
            </c:strRef>
          </c:tx>
          <c:invertIfNegative val="0"/>
          <c:cat>
            <c:strRef>
              <c:f>Eval!$F$37:$F$44</c:f>
              <c:strCache>
                <c:ptCount val="8"/>
                <c:pt idx="0">
                  <c:v>Fast Walsh Transform</c:v>
                </c:pt>
                <c:pt idx="1">
                  <c:v>Floyd Warshall</c:v>
                </c:pt>
                <c:pt idx="2">
                  <c:v>MatrixMultiply (Gmem)</c:v>
                </c:pt>
                <c:pt idx="3">
                  <c:v>Nbody</c:v>
                </c:pt>
                <c:pt idx="4">
                  <c:v>AESEncryptDecr.</c:v>
                </c:pt>
                <c:pt idx="5">
                  <c:v>Reduction</c:v>
                </c:pt>
                <c:pt idx="6">
                  <c:v>MatrixMultiply (Lmem)</c:v>
                </c:pt>
                <c:pt idx="7">
                  <c:v>MatrixTranspose</c:v>
                </c:pt>
              </c:strCache>
            </c:strRef>
          </c:cat>
          <c:val>
            <c:numRef>
              <c:f>Eval!$J$37:$J$44</c:f>
              <c:numCache>
                <c:formatCode>General</c:formatCode>
                <c:ptCount val="8"/>
                <c:pt idx="0">
                  <c:v>0.16154801626842924</c:v>
                </c:pt>
                <c:pt idx="1">
                  <c:v>0.26508605769102167</c:v>
                </c:pt>
                <c:pt idx="2">
                  <c:v>0.54987346007115678</c:v>
                </c:pt>
                <c:pt idx="3">
                  <c:v>0.17224834756085258</c:v>
                </c:pt>
                <c:pt idx="4">
                  <c:v>0.45361665067697982</c:v>
                </c:pt>
                <c:pt idx="5">
                  <c:v>0.24276016554081939</c:v>
                </c:pt>
                <c:pt idx="6">
                  <c:v>0.22517830671702341</c:v>
                </c:pt>
                <c:pt idx="7">
                  <c:v>10.340612614969793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8711888"/>
        <c:axId val="218712448"/>
      </c:barChart>
      <c:catAx>
        <c:axId val="2187118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1260000" vert="horz"/>
          <a:lstStyle/>
          <a:p>
            <a:pPr>
              <a:defRPr sz="1200"/>
            </a:pPr>
            <a:endParaRPr lang="en-US"/>
          </a:p>
        </c:txPr>
        <c:crossAx val="218712448"/>
        <c:crossesAt val="1.0000000000000002E-2"/>
        <c:auto val="1"/>
        <c:lblAlgn val="ctr"/>
        <c:lblOffset val="100"/>
        <c:noMultiLvlLbl val="0"/>
      </c:catAx>
      <c:valAx>
        <c:axId val="218712448"/>
        <c:scaling>
          <c:logBase val="1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Projected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187118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3431867891513564E-2"/>
          <c:y val="5.5512084426946634E-2"/>
          <c:w val="0.85823479877515307"/>
          <c:h val="0.44718941382327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Eval!$G$48</c:f>
              <c:strCache>
                <c:ptCount val="1"/>
                <c:pt idx="0">
                  <c:v>C1060</c:v>
                </c:pt>
              </c:strCache>
            </c:strRef>
          </c:tx>
          <c:invertIfNegative val="0"/>
          <c:cat>
            <c:strRef>
              <c:f>Eval!$F$49:$F$56</c:f>
              <c:strCache>
                <c:ptCount val="8"/>
                <c:pt idx="0">
                  <c:v>Fast Walsh Transform</c:v>
                </c:pt>
                <c:pt idx="1">
                  <c:v>Floyd Warshall</c:v>
                </c:pt>
                <c:pt idx="2">
                  <c:v>MatrixMultiply (Gmem)</c:v>
                </c:pt>
                <c:pt idx="3">
                  <c:v>Nbody</c:v>
                </c:pt>
                <c:pt idx="4">
                  <c:v>AESEncryptDecr.</c:v>
                </c:pt>
                <c:pt idx="5">
                  <c:v>Reduction</c:v>
                </c:pt>
                <c:pt idx="6">
                  <c:v>MatrixMultiply (Lmem)</c:v>
                </c:pt>
                <c:pt idx="7">
                  <c:v>MatrixTranspose</c:v>
                </c:pt>
              </c:strCache>
            </c:strRef>
          </c:cat>
          <c:val>
            <c:numRef>
              <c:f>Eval!$G$49:$G$56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</c:ser>
        <c:ser>
          <c:idx val="1"/>
          <c:order val="1"/>
          <c:tx>
            <c:strRef>
              <c:f>Eval!$H$48</c:f>
              <c:strCache>
                <c:ptCount val="1"/>
                <c:pt idx="0">
                  <c:v>C2050</c:v>
                </c:pt>
              </c:strCache>
            </c:strRef>
          </c:tx>
          <c:invertIfNegative val="0"/>
          <c:cat>
            <c:strRef>
              <c:f>Eval!$F$49:$F$56</c:f>
              <c:strCache>
                <c:ptCount val="8"/>
                <c:pt idx="0">
                  <c:v>Fast Walsh Transform</c:v>
                </c:pt>
                <c:pt idx="1">
                  <c:v>Floyd Warshall</c:v>
                </c:pt>
                <c:pt idx="2">
                  <c:v>MatrixMultiply (Gmem)</c:v>
                </c:pt>
                <c:pt idx="3">
                  <c:v>Nbody</c:v>
                </c:pt>
                <c:pt idx="4">
                  <c:v>AESEncryptDecr.</c:v>
                </c:pt>
                <c:pt idx="5">
                  <c:v>Reduction</c:v>
                </c:pt>
                <c:pt idx="6">
                  <c:v>MatrixMultiply (Lmem)</c:v>
                </c:pt>
                <c:pt idx="7">
                  <c:v>MatrixTranspose</c:v>
                </c:pt>
              </c:strCache>
            </c:strRef>
          </c:cat>
          <c:val>
            <c:numRef>
              <c:f>Eval!$H$49:$H$56</c:f>
              <c:numCache>
                <c:formatCode>General</c:formatCode>
                <c:ptCount val="8"/>
                <c:pt idx="0">
                  <c:v>0.25499556325823225</c:v>
                </c:pt>
                <c:pt idx="1">
                  <c:v>0.31729939603106128</c:v>
                </c:pt>
                <c:pt idx="2">
                  <c:v>0.42823721955548771</c:v>
                </c:pt>
                <c:pt idx="3">
                  <c:v>0.90294840294840284</c:v>
                </c:pt>
                <c:pt idx="4">
                  <c:v>0.32274011299435035</c:v>
                </c:pt>
                <c:pt idx="5">
                  <c:v>0.94702595657401512</c:v>
                </c:pt>
                <c:pt idx="6">
                  <c:v>0.55600312536295393</c:v>
                </c:pt>
                <c:pt idx="7">
                  <c:v>0.53423499577345734</c:v>
                </c:pt>
              </c:numCache>
            </c:numRef>
          </c:val>
        </c:ser>
        <c:ser>
          <c:idx val="2"/>
          <c:order val="2"/>
          <c:tx>
            <c:strRef>
              <c:f>Eval!$I$48</c:f>
              <c:strCache>
                <c:ptCount val="1"/>
                <c:pt idx="0">
                  <c:v>HD 5870</c:v>
                </c:pt>
              </c:strCache>
            </c:strRef>
          </c:tx>
          <c:invertIfNegative val="0"/>
          <c:cat>
            <c:strRef>
              <c:f>Eval!$F$49:$F$56</c:f>
              <c:strCache>
                <c:ptCount val="8"/>
                <c:pt idx="0">
                  <c:v>Fast Walsh Transform</c:v>
                </c:pt>
                <c:pt idx="1">
                  <c:v>Floyd Warshall</c:v>
                </c:pt>
                <c:pt idx="2">
                  <c:v>MatrixMultiply (Gmem)</c:v>
                </c:pt>
                <c:pt idx="3">
                  <c:v>Nbody</c:v>
                </c:pt>
                <c:pt idx="4">
                  <c:v>AESEncryptDecr.</c:v>
                </c:pt>
                <c:pt idx="5">
                  <c:v>Reduction</c:v>
                </c:pt>
                <c:pt idx="6">
                  <c:v>MatrixMultiply (Lmem)</c:v>
                </c:pt>
                <c:pt idx="7">
                  <c:v>MatrixTranspose</c:v>
                </c:pt>
              </c:strCache>
            </c:strRef>
          </c:cat>
          <c:val>
            <c:numRef>
              <c:f>Eval!$I$49:$I$56</c:f>
              <c:numCache>
                <c:formatCode>General</c:formatCode>
                <c:ptCount val="8"/>
                <c:pt idx="0">
                  <c:v>0.79722703639514736</c:v>
                </c:pt>
                <c:pt idx="1">
                  <c:v>0.48173712970951971</c:v>
                </c:pt>
                <c:pt idx="2">
                  <c:v>0.27674660508259458</c:v>
                </c:pt>
                <c:pt idx="3">
                  <c:v>1.2807125307125307</c:v>
                </c:pt>
                <c:pt idx="4">
                  <c:v>1.2397991211550534</c:v>
                </c:pt>
                <c:pt idx="5">
                  <c:v>1.4852535539995757</c:v>
                </c:pt>
                <c:pt idx="6">
                  <c:v>0.27980445364220929</c:v>
                </c:pt>
                <c:pt idx="7">
                  <c:v>10.143702451394759</c:v>
                </c:pt>
              </c:numCache>
            </c:numRef>
          </c:val>
        </c:ser>
        <c:ser>
          <c:idx val="3"/>
          <c:order val="3"/>
          <c:tx>
            <c:strRef>
              <c:f>Eval!$J$48</c:f>
              <c:strCache>
                <c:ptCount val="1"/>
                <c:pt idx="0">
                  <c:v>HD 7970</c:v>
                </c:pt>
              </c:strCache>
            </c:strRef>
          </c:tx>
          <c:invertIfNegative val="0"/>
          <c:cat>
            <c:strRef>
              <c:f>Eval!$F$49:$F$56</c:f>
              <c:strCache>
                <c:ptCount val="8"/>
                <c:pt idx="0">
                  <c:v>Fast Walsh Transform</c:v>
                </c:pt>
                <c:pt idx="1">
                  <c:v>Floyd Warshall</c:v>
                </c:pt>
                <c:pt idx="2">
                  <c:v>MatrixMultiply (Gmem)</c:v>
                </c:pt>
                <c:pt idx="3">
                  <c:v>Nbody</c:v>
                </c:pt>
                <c:pt idx="4">
                  <c:v>AESEncryptDecr.</c:v>
                </c:pt>
                <c:pt idx="5">
                  <c:v>Reduction</c:v>
                </c:pt>
                <c:pt idx="6">
                  <c:v>MatrixMultiply (Lmem)</c:v>
                </c:pt>
                <c:pt idx="7">
                  <c:v>MatrixTranspose</c:v>
                </c:pt>
              </c:strCache>
            </c:strRef>
          </c:cat>
          <c:val>
            <c:numRef>
              <c:f>Eval!$J$49:$J$56</c:f>
              <c:numCache>
                <c:formatCode>General</c:formatCode>
                <c:ptCount val="8"/>
                <c:pt idx="0">
                  <c:v>0.12824956672443674</c:v>
                </c:pt>
                <c:pt idx="1">
                  <c:v>0.15099223468507333</c:v>
                </c:pt>
                <c:pt idx="2">
                  <c:v>0.38649094847741655</c:v>
                </c:pt>
                <c:pt idx="3">
                  <c:v>0.2963144963144963</c:v>
                </c:pt>
                <c:pt idx="4">
                  <c:v>0.43157564344005023</c:v>
                </c:pt>
                <c:pt idx="5">
                  <c:v>0.18247400806280503</c:v>
                </c:pt>
                <c:pt idx="6">
                  <c:v>0.26924579501420137</c:v>
                </c:pt>
                <c:pt idx="7">
                  <c:v>16.906170752324599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8716368"/>
        <c:axId val="218399824"/>
      </c:barChart>
      <c:catAx>
        <c:axId val="21871636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18399824"/>
        <c:crossesAt val="1.0000000000000002E-2"/>
        <c:auto val="1"/>
        <c:lblAlgn val="ctr"/>
        <c:lblOffset val="100"/>
        <c:noMultiLvlLbl val="0"/>
      </c:catAx>
      <c:valAx>
        <c:axId val="218399824"/>
        <c:scaling>
          <c:logBase val="1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Actual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18716368"/>
        <c:crosses val="autoZero"/>
        <c:crossBetween val="between"/>
      </c:valAx>
    </c:plotArea>
    <c:legend>
      <c:legendPos val="l"/>
      <c:layout>
        <c:manualLayout>
          <c:xMode val="edge"/>
          <c:yMode val="edge"/>
          <c:x val="0.15833333333333333"/>
          <c:y val="6.4200021872265964E-2"/>
          <c:w val="0.4494968285214348"/>
          <c:h val="7.9933289588801415E-2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734733158355205E-2"/>
          <c:y val="6.1047619047619045E-2"/>
          <c:w val="0.86004658792650923"/>
          <c:h val="0.607974503187101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Eval!$G$36</c:f>
              <c:strCache>
                <c:ptCount val="1"/>
                <c:pt idx="0">
                  <c:v>C1060</c:v>
                </c:pt>
              </c:strCache>
            </c:strRef>
          </c:tx>
          <c:invertIfNegative val="0"/>
          <c:cat>
            <c:strRef>
              <c:f>Eval!$F$37:$F$44</c:f>
              <c:strCache>
                <c:ptCount val="8"/>
                <c:pt idx="0">
                  <c:v>Fast Walsh Transform</c:v>
                </c:pt>
                <c:pt idx="1">
                  <c:v>Floyd Warshall</c:v>
                </c:pt>
                <c:pt idx="2">
                  <c:v>MatrixMultiply (Gmem)</c:v>
                </c:pt>
                <c:pt idx="3">
                  <c:v>Nbody</c:v>
                </c:pt>
                <c:pt idx="4">
                  <c:v>AESEncryptDecr.</c:v>
                </c:pt>
                <c:pt idx="5">
                  <c:v>Reduction</c:v>
                </c:pt>
                <c:pt idx="6">
                  <c:v>MatrixMultiply (Lmem)</c:v>
                </c:pt>
                <c:pt idx="7">
                  <c:v>MatrixTranspose</c:v>
                </c:pt>
              </c:strCache>
            </c:strRef>
          </c:cat>
          <c:val>
            <c:numRef>
              <c:f>Eval!$G$37:$G$44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</c:ser>
        <c:ser>
          <c:idx val="1"/>
          <c:order val="1"/>
          <c:tx>
            <c:strRef>
              <c:f>Eval!$H$36</c:f>
              <c:strCache>
                <c:ptCount val="1"/>
                <c:pt idx="0">
                  <c:v>C2050</c:v>
                </c:pt>
              </c:strCache>
            </c:strRef>
          </c:tx>
          <c:invertIfNegative val="0"/>
          <c:cat>
            <c:strRef>
              <c:f>Eval!$F$37:$F$44</c:f>
              <c:strCache>
                <c:ptCount val="8"/>
                <c:pt idx="0">
                  <c:v>Fast Walsh Transform</c:v>
                </c:pt>
                <c:pt idx="1">
                  <c:v>Floyd Warshall</c:v>
                </c:pt>
                <c:pt idx="2">
                  <c:v>MatrixMultiply (Gmem)</c:v>
                </c:pt>
                <c:pt idx="3">
                  <c:v>Nbody</c:v>
                </c:pt>
                <c:pt idx="4">
                  <c:v>AESEncryptDecr.</c:v>
                </c:pt>
                <c:pt idx="5">
                  <c:v>Reduction</c:v>
                </c:pt>
                <c:pt idx="6">
                  <c:v>MatrixMultiply (Lmem)</c:v>
                </c:pt>
                <c:pt idx="7">
                  <c:v>MatrixTranspose</c:v>
                </c:pt>
              </c:strCache>
            </c:strRef>
          </c:cat>
          <c:val>
            <c:numRef>
              <c:f>Eval!$H$37:$H$44</c:f>
              <c:numCache>
                <c:formatCode>General</c:formatCode>
                <c:ptCount val="8"/>
                <c:pt idx="0">
                  <c:v>0.8314608516912706</c:v>
                </c:pt>
                <c:pt idx="1">
                  <c:v>1.4120179188134865</c:v>
                </c:pt>
                <c:pt idx="2">
                  <c:v>0.67130572850221448</c:v>
                </c:pt>
                <c:pt idx="3">
                  <c:v>0.78485962315986491</c:v>
                </c:pt>
                <c:pt idx="4">
                  <c:v>0.60559006209463206</c:v>
                </c:pt>
                <c:pt idx="5">
                  <c:v>0.74271521967081544</c:v>
                </c:pt>
                <c:pt idx="6">
                  <c:v>0.40804306127047069</c:v>
                </c:pt>
                <c:pt idx="7">
                  <c:v>0.57084065273285367</c:v>
                </c:pt>
              </c:numCache>
            </c:numRef>
          </c:val>
        </c:ser>
        <c:ser>
          <c:idx val="2"/>
          <c:order val="2"/>
          <c:tx>
            <c:strRef>
              <c:f>Eval!$I$36</c:f>
              <c:strCache>
                <c:ptCount val="1"/>
                <c:pt idx="0">
                  <c:v>HD 5870</c:v>
                </c:pt>
              </c:strCache>
            </c:strRef>
          </c:tx>
          <c:invertIfNegative val="0"/>
          <c:cat>
            <c:strRef>
              <c:f>Eval!$F$37:$F$44</c:f>
              <c:strCache>
                <c:ptCount val="8"/>
                <c:pt idx="0">
                  <c:v>Fast Walsh Transform</c:v>
                </c:pt>
                <c:pt idx="1">
                  <c:v>Floyd Warshall</c:v>
                </c:pt>
                <c:pt idx="2">
                  <c:v>MatrixMultiply (Gmem)</c:v>
                </c:pt>
                <c:pt idx="3">
                  <c:v>Nbody</c:v>
                </c:pt>
                <c:pt idx="4">
                  <c:v>AESEncryptDecr.</c:v>
                </c:pt>
                <c:pt idx="5">
                  <c:v>Reduction</c:v>
                </c:pt>
                <c:pt idx="6">
                  <c:v>MatrixMultiply (Lmem)</c:v>
                </c:pt>
                <c:pt idx="7">
                  <c:v>MatrixTranspose</c:v>
                </c:pt>
              </c:strCache>
            </c:strRef>
          </c:cat>
          <c:val>
            <c:numRef>
              <c:f>Eval!$I$37:$I$44</c:f>
              <c:numCache>
                <c:formatCode>General</c:formatCode>
                <c:ptCount val="8"/>
                <c:pt idx="0">
                  <c:v>0.97680195883236298</c:v>
                </c:pt>
                <c:pt idx="1">
                  <c:v>0.91123332331288709</c:v>
                </c:pt>
                <c:pt idx="2">
                  <c:v>0.46619706397337207</c:v>
                </c:pt>
                <c:pt idx="3">
                  <c:v>0.62566362949850263</c:v>
                </c:pt>
                <c:pt idx="4">
                  <c:v>1.3892009926982507</c:v>
                </c:pt>
                <c:pt idx="5">
                  <c:v>1.8011238088512407</c:v>
                </c:pt>
                <c:pt idx="6">
                  <c:v>0.39692447285712601</c:v>
                </c:pt>
                <c:pt idx="7">
                  <c:v>12.556458175320463</c:v>
                </c:pt>
              </c:numCache>
            </c:numRef>
          </c:val>
        </c:ser>
        <c:ser>
          <c:idx val="3"/>
          <c:order val="3"/>
          <c:tx>
            <c:strRef>
              <c:f>Eval!$J$36</c:f>
              <c:strCache>
                <c:ptCount val="1"/>
                <c:pt idx="0">
                  <c:v>HD 7970</c:v>
                </c:pt>
              </c:strCache>
            </c:strRef>
          </c:tx>
          <c:invertIfNegative val="0"/>
          <c:cat>
            <c:strRef>
              <c:f>Eval!$F$37:$F$44</c:f>
              <c:strCache>
                <c:ptCount val="8"/>
                <c:pt idx="0">
                  <c:v>Fast Walsh Transform</c:v>
                </c:pt>
                <c:pt idx="1">
                  <c:v>Floyd Warshall</c:v>
                </c:pt>
                <c:pt idx="2">
                  <c:v>MatrixMultiply (Gmem)</c:v>
                </c:pt>
                <c:pt idx="3">
                  <c:v>Nbody</c:v>
                </c:pt>
                <c:pt idx="4">
                  <c:v>AESEncryptDecr.</c:v>
                </c:pt>
                <c:pt idx="5">
                  <c:v>Reduction</c:v>
                </c:pt>
                <c:pt idx="6">
                  <c:v>MatrixMultiply (Lmem)</c:v>
                </c:pt>
                <c:pt idx="7">
                  <c:v>MatrixTranspose</c:v>
                </c:pt>
              </c:strCache>
            </c:strRef>
          </c:cat>
          <c:val>
            <c:numRef>
              <c:f>Eval!$J$37:$J$44</c:f>
              <c:numCache>
                <c:formatCode>General</c:formatCode>
                <c:ptCount val="8"/>
                <c:pt idx="0">
                  <c:v>0.16154801626842924</c:v>
                </c:pt>
                <c:pt idx="1">
                  <c:v>0.26508605769102167</c:v>
                </c:pt>
                <c:pt idx="2">
                  <c:v>0.54987346007115678</c:v>
                </c:pt>
                <c:pt idx="3">
                  <c:v>0.17224834756085258</c:v>
                </c:pt>
                <c:pt idx="4">
                  <c:v>0.45361665067697982</c:v>
                </c:pt>
                <c:pt idx="5">
                  <c:v>0.24276016554081939</c:v>
                </c:pt>
                <c:pt idx="6">
                  <c:v>0.22517830671702341</c:v>
                </c:pt>
                <c:pt idx="7">
                  <c:v>10.340612614969793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8403744"/>
        <c:axId val="218404304"/>
      </c:barChart>
      <c:catAx>
        <c:axId val="2184037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1260000" vert="horz"/>
          <a:lstStyle/>
          <a:p>
            <a:pPr>
              <a:defRPr sz="800"/>
            </a:pPr>
            <a:endParaRPr lang="en-US"/>
          </a:p>
        </c:txPr>
        <c:crossAx val="218404304"/>
        <c:crossesAt val="1.0000000000000002E-2"/>
        <c:auto val="1"/>
        <c:lblAlgn val="ctr"/>
        <c:lblOffset val="100"/>
        <c:noMultiLvlLbl val="0"/>
      </c:catAx>
      <c:valAx>
        <c:axId val="218404304"/>
        <c:scaling>
          <c:logBase val="1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Projected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184037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3431867891513564E-2"/>
          <c:y val="5.5512084426946634E-2"/>
          <c:w val="0.85823479877515307"/>
          <c:h val="0.44718941382327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Eval!$G$48</c:f>
              <c:strCache>
                <c:ptCount val="1"/>
                <c:pt idx="0">
                  <c:v>C1060</c:v>
                </c:pt>
              </c:strCache>
            </c:strRef>
          </c:tx>
          <c:invertIfNegative val="0"/>
          <c:cat>
            <c:strRef>
              <c:f>Eval!$F$49:$F$56</c:f>
              <c:strCache>
                <c:ptCount val="8"/>
                <c:pt idx="0">
                  <c:v>Fast Walsh Transform</c:v>
                </c:pt>
                <c:pt idx="1">
                  <c:v>Floyd Warshall</c:v>
                </c:pt>
                <c:pt idx="2">
                  <c:v>MatrixMultiply (Gmem)</c:v>
                </c:pt>
                <c:pt idx="3">
                  <c:v>Nbody</c:v>
                </c:pt>
                <c:pt idx="4">
                  <c:v>AESEncryptDecr.</c:v>
                </c:pt>
                <c:pt idx="5">
                  <c:v>Reduction</c:v>
                </c:pt>
                <c:pt idx="6">
                  <c:v>MatrixMultiply (Lmem)</c:v>
                </c:pt>
                <c:pt idx="7">
                  <c:v>MatrixTranspose</c:v>
                </c:pt>
              </c:strCache>
            </c:strRef>
          </c:cat>
          <c:val>
            <c:numRef>
              <c:f>Eval!$G$49:$G$56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</c:ser>
        <c:ser>
          <c:idx val="1"/>
          <c:order val="1"/>
          <c:tx>
            <c:strRef>
              <c:f>Eval!$H$48</c:f>
              <c:strCache>
                <c:ptCount val="1"/>
                <c:pt idx="0">
                  <c:v>C2050</c:v>
                </c:pt>
              </c:strCache>
            </c:strRef>
          </c:tx>
          <c:invertIfNegative val="0"/>
          <c:cat>
            <c:strRef>
              <c:f>Eval!$F$49:$F$56</c:f>
              <c:strCache>
                <c:ptCount val="8"/>
                <c:pt idx="0">
                  <c:v>Fast Walsh Transform</c:v>
                </c:pt>
                <c:pt idx="1">
                  <c:v>Floyd Warshall</c:v>
                </c:pt>
                <c:pt idx="2">
                  <c:v>MatrixMultiply (Gmem)</c:v>
                </c:pt>
                <c:pt idx="3">
                  <c:v>Nbody</c:v>
                </c:pt>
                <c:pt idx="4">
                  <c:v>AESEncryptDecr.</c:v>
                </c:pt>
                <c:pt idx="5">
                  <c:v>Reduction</c:v>
                </c:pt>
                <c:pt idx="6">
                  <c:v>MatrixMultiply (Lmem)</c:v>
                </c:pt>
                <c:pt idx="7">
                  <c:v>MatrixTranspose</c:v>
                </c:pt>
              </c:strCache>
            </c:strRef>
          </c:cat>
          <c:val>
            <c:numRef>
              <c:f>Eval!$H$49:$H$56</c:f>
              <c:numCache>
                <c:formatCode>General</c:formatCode>
                <c:ptCount val="8"/>
                <c:pt idx="0">
                  <c:v>0.25499556325823225</c:v>
                </c:pt>
                <c:pt idx="1">
                  <c:v>0.31729939603106128</c:v>
                </c:pt>
                <c:pt idx="2">
                  <c:v>0.42823721955548771</c:v>
                </c:pt>
                <c:pt idx="3">
                  <c:v>0.90294840294840284</c:v>
                </c:pt>
                <c:pt idx="4">
                  <c:v>0.32274011299435035</c:v>
                </c:pt>
                <c:pt idx="5">
                  <c:v>0.94702595657401512</c:v>
                </c:pt>
                <c:pt idx="6">
                  <c:v>0.55600312536295393</c:v>
                </c:pt>
                <c:pt idx="7">
                  <c:v>0.53423499577345734</c:v>
                </c:pt>
              </c:numCache>
            </c:numRef>
          </c:val>
        </c:ser>
        <c:ser>
          <c:idx val="2"/>
          <c:order val="2"/>
          <c:tx>
            <c:strRef>
              <c:f>Eval!$I$48</c:f>
              <c:strCache>
                <c:ptCount val="1"/>
                <c:pt idx="0">
                  <c:v>HD 5870</c:v>
                </c:pt>
              </c:strCache>
            </c:strRef>
          </c:tx>
          <c:invertIfNegative val="0"/>
          <c:cat>
            <c:strRef>
              <c:f>Eval!$F$49:$F$56</c:f>
              <c:strCache>
                <c:ptCount val="8"/>
                <c:pt idx="0">
                  <c:v>Fast Walsh Transform</c:v>
                </c:pt>
                <c:pt idx="1">
                  <c:v>Floyd Warshall</c:v>
                </c:pt>
                <c:pt idx="2">
                  <c:v>MatrixMultiply (Gmem)</c:v>
                </c:pt>
                <c:pt idx="3">
                  <c:v>Nbody</c:v>
                </c:pt>
                <c:pt idx="4">
                  <c:v>AESEncryptDecr.</c:v>
                </c:pt>
                <c:pt idx="5">
                  <c:v>Reduction</c:v>
                </c:pt>
                <c:pt idx="6">
                  <c:v>MatrixMultiply (Lmem)</c:v>
                </c:pt>
                <c:pt idx="7">
                  <c:v>MatrixTranspose</c:v>
                </c:pt>
              </c:strCache>
            </c:strRef>
          </c:cat>
          <c:val>
            <c:numRef>
              <c:f>Eval!$I$49:$I$56</c:f>
              <c:numCache>
                <c:formatCode>General</c:formatCode>
                <c:ptCount val="8"/>
                <c:pt idx="0">
                  <c:v>0.79722703639514736</c:v>
                </c:pt>
                <c:pt idx="1">
                  <c:v>0.48173712970951971</c:v>
                </c:pt>
                <c:pt idx="2">
                  <c:v>0.27674660508259458</c:v>
                </c:pt>
                <c:pt idx="3">
                  <c:v>1.2807125307125307</c:v>
                </c:pt>
                <c:pt idx="4">
                  <c:v>1.2397991211550534</c:v>
                </c:pt>
                <c:pt idx="5">
                  <c:v>1.4852535539995757</c:v>
                </c:pt>
                <c:pt idx="6">
                  <c:v>0.27980445364220929</c:v>
                </c:pt>
                <c:pt idx="7">
                  <c:v>10.143702451394759</c:v>
                </c:pt>
              </c:numCache>
            </c:numRef>
          </c:val>
        </c:ser>
        <c:ser>
          <c:idx val="3"/>
          <c:order val="3"/>
          <c:tx>
            <c:strRef>
              <c:f>Eval!$J$48</c:f>
              <c:strCache>
                <c:ptCount val="1"/>
                <c:pt idx="0">
                  <c:v>HD 7970</c:v>
                </c:pt>
              </c:strCache>
            </c:strRef>
          </c:tx>
          <c:invertIfNegative val="0"/>
          <c:cat>
            <c:strRef>
              <c:f>Eval!$F$49:$F$56</c:f>
              <c:strCache>
                <c:ptCount val="8"/>
                <c:pt idx="0">
                  <c:v>Fast Walsh Transform</c:v>
                </c:pt>
                <c:pt idx="1">
                  <c:v>Floyd Warshall</c:v>
                </c:pt>
                <c:pt idx="2">
                  <c:v>MatrixMultiply (Gmem)</c:v>
                </c:pt>
                <c:pt idx="3">
                  <c:v>Nbody</c:v>
                </c:pt>
                <c:pt idx="4">
                  <c:v>AESEncryptDecr.</c:v>
                </c:pt>
                <c:pt idx="5">
                  <c:v>Reduction</c:v>
                </c:pt>
                <c:pt idx="6">
                  <c:v>MatrixMultiply (Lmem)</c:v>
                </c:pt>
                <c:pt idx="7">
                  <c:v>MatrixTranspose</c:v>
                </c:pt>
              </c:strCache>
            </c:strRef>
          </c:cat>
          <c:val>
            <c:numRef>
              <c:f>Eval!$J$49:$J$56</c:f>
              <c:numCache>
                <c:formatCode>General</c:formatCode>
                <c:ptCount val="8"/>
                <c:pt idx="0">
                  <c:v>0.12824956672443674</c:v>
                </c:pt>
                <c:pt idx="1">
                  <c:v>0.15099223468507333</c:v>
                </c:pt>
                <c:pt idx="2">
                  <c:v>0.38649094847741655</c:v>
                </c:pt>
                <c:pt idx="3">
                  <c:v>0.2963144963144963</c:v>
                </c:pt>
                <c:pt idx="4">
                  <c:v>0.43157564344005023</c:v>
                </c:pt>
                <c:pt idx="5">
                  <c:v>0.18247400806280503</c:v>
                </c:pt>
                <c:pt idx="6">
                  <c:v>0.26924579501420137</c:v>
                </c:pt>
                <c:pt idx="7">
                  <c:v>16.906170752324599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9145872"/>
        <c:axId val="219146432"/>
      </c:barChart>
      <c:catAx>
        <c:axId val="21914587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19146432"/>
        <c:crossesAt val="1.0000000000000002E-2"/>
        <c:auto val="1"/>
        <c:lblAlgn val="ctr"/>
        <c:lblOffset val="100"/>
        <c:noMultiLvlLbl val="0"/>
      </c:catAx>
      <c:valAx>
        <c:axId val="219146432"/>
        <c:scaling>
          <c:logBase val="1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Actual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19145872"/>
        <c:crosses val="autoZero"/>
        <c:crossBetween val="between"/>
      </c:valAx>
    </c:plotArea>
    <c:legend>
      <c:legendPos val="l"/>
      <c:layout>
        <c:manualLayout>
          <c:xMode val="edge"/>
          <c:yMode val="edge"/>
          <c:x val="0.15833333333333333"/>
          <c:y val="6.4200021872265964E-2"/>
          <c:w val="0.4494968285214348"/>
          <c:h val="7.9933289588801415E-2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734733158355205E-2"/>
          <c:y val="6.1047619047619045E-2"/>
          <c:w val="0.86004658792650923"/>
          <c:h val="0.607974503187101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Eval!$G$36</c:f>
              <c:strCache>
                <c:ptCount val="1"/>
                <c:pt idx="0">
                  <c:v>C1060</c:v>
                </c:pt>
              </c:strCache>
            </c:strRef>
          </c:tx>
          <c:invertIfNegative val="0"/>
          <c:cat>
            <c:strRef>
              <c:f>Eval!$F$37:$F$44</c:f>
              <c:strCache>
                <c:ptCount val="8"/>
                <c:pt idx="0">
                  <c:v>Fast Walsh Transform</c:v>
                </c:pt>
                <c:pt idx="1">
                  <c:v>Floyd Warshall</c:v>
                </c:pt>
                <c:pt idx="2">
                  <c:v>MatrixMultiply (Gmem)</c:v>
                </c:pt>
                <c:pt idx="3">
                  <c:v>Nbody</c:v>
                </c:pt>
                <c:pt idx="4">
                  <c:v>AESEncryptDecr.</c:v>
                </c:pt>
                <c:pt idx="5">
                  <c:v>Reduction</c:v>
                </c:pt>
                <c:pt idx="6">
                  <c:v>MatrixMultiply (Lmem)</c:v>
                </c:pt>
                <c:pt idx="7">
                  <c:v>MatrixTranspose</c:v>
                </c:pt>
              </c:strCache>
            </c:strRef>
          </c:cat>
          <c:val>
            <c:numRef>
              <c:f>Eval!$G$37:$G$44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</c:ser>
        <c:ser>
          <c:idx val="1"/>
          <c:order val="1"/>
          <c:tx>
            <c:strRef>
              <c:f>Eval!$H$36</c:f>
              <c:strCache>
                <c:ptCount val="1"/>
                <c:pt idx="0">
                  <c:v>C2050</c:v>
                </c:pt>
              </c:strCache>
            </c:strRef>
          </c:tx>
          <c:invertIfNegative val="0"/>
          <c:cat>
            <c:strRef>
              <c:f>Eval!$F$37:$F$44</c:f>
              <c:strCache>
                <c:ptCount val="8"/>
                <c:pt idx="0">
                  <c:v>Fast Walsh Transform</c:v>
                </c:pt>
                <c:pt idx="1">
                  <c:v>Floyd Warshall</c:v>
                </c:pt>
                <c:pt idx="2">
                  <c:v>MatrixMultiply (Gmem)</c:v>
                </c:pt>
                <c:pt idx="3">
                  <c:v>Nbody</c:v>
                </c:pt>
                <c:pt idx="4">
                  <c:v>AESEncryptDecr.</c:v>
                </c:pt>
                <c:pt idx="5">
                  <c:v>Reduction</c:v>
                </c:pt>
                <c:pt idx="6">
                  <c:v>MatrixMultiply (Lmem)</c:v>
                </c:pt>
                <c:pt idx="7">
                  <c:v>MatrixTranspose</c:v>
                </c:pt>
              </c:strCache>
            </c:strRef>
          </c:cat>
          <c:val>
            <c:numRef>
              <c:f>Eval!$H$37:$H$44</c:f>
              <c:numCache>
                <c:formatCode>General</c:formatCode>
                <c:ptCount val="8"/>
                <c:pt idx="0">
                  <c:v>0.8314608516912706</c:v>
                </c:pt>
                <c:pt idx="1">
                  <c:v>1.4120179188134865</c:v>
                </c:pt>
                <c:pt idx="2">
                  <c:v>0.67130572850221448</c:v>
                </c:pt>
                <c:pt idx="3">
                  <c:v>0.78485962315986491</c:v>
                </c:pt>
                <c:pt idx="4">
                  <c:v>0.60559006209463206</c:v>
                </c:pt>
                <c:pt idx="5">
                  <c:v>0.74271521967081544</c:v>
                </c:pt>
                <c:pt idx="6">
                  <c:v>0.40804306127047069</c:v>
                </c:pt>
                <c:pt idx="7">
                  <c:v>0.57084065273285367</c:v>
                </c:pt>
              </c:numCache>
            </c:numRef>
          </c:val>
        </c:ser>
        <c:ser>
          <c:idx val="2"/>
          <c:order val="2"/>
          <c:tx>
            <c:strRef>
              <c:f>Eval!$I$36</c:f>
              <c:strCache>
                <c:ptCount val="1"/>
                <c:pt idx="0">
                  <c:v>HD 5870</c:v>
                </c:pt>
              </c:strCache>
            </c:strRef>
          </c:tx>
          <c:invertIfNegative val="0"/>
          <c:cat>
            <c:strRef>
              <c:f>Eval!$F$37:$F$44</c:f>
              <c:strCache>
                <c:ptCount val="8"/>
                <c:pt idx="0">
                  <c:v>Fast Walsh Transform</c:v>
                </c:pt>
                <c:pt idx="1">
                  <c:v>Floyd Warshall</c:v>
                </c:pt>
                <c:pt idx="2">
                  <c:v>MatrixMultiply (Gmem)</c:v>
                </c:pt>
                <c:pt idx="3">
                  <c:v>Nbody</c:v>
                </c:pt>
                <c:pt idx="4">
                  <c:v>AESEncryptDecr.</c:v>
                </c:pt>
                <c:pt idx="5">
                  <c:v>Reduction</c:v>
                </c:pt>
                <c:pt idx="6">
                  <c:v>MatrixMultiply (Lmem)</c:v>
                </c:pt>
                <c:pt idx="7">
                  <c:v>MatrixTranspose</c:v>
                </c:pt>
              </c:strCache>
            </c:strRef>
          </c:cat>
          <c:val>
            <c:numRef>
              <c:f>Eval!$I$37:$I$44</c:f>
              <c:numCache>
                <c:formatCode>General</c:formatCode>
                <c:ptCount val="8"/>
                <c:pt idx="0">
                  <c:v>0.97680195883236298</c:v>
                </c:pt>
                <c:pt idx="1">
                  <c:v>0.91123332331288709</c:v>
                </c:pt>
                <c:pt idx="2">
                  <c:v>0.46619706397337207</c:v>
                </c:pt>
                <c:pt idx="3">
                  <c:v>0.62566362949850263</c:v>
                </c:pt>
                <c:pt idx="4">
                  <c:v>1.3892009926982507</c:v>
                </c:pt>
                <c:pt idx="5">
                  <c:v>1.8011238088512407</c:v>
                </c:pt>
                <c:pt idx="6">
                  <c:v>0.39692447285712601</c:v>
                </c:pt>
                <c:pt idx="7">
                  <c:v>12.556458175320463</c:v>
                </c:pt>
              </c:numCache>
            </c:numRef>
          </c:val>
        </c:ser>
        <c:ser>
          <c:idx val="3"/>
          <c:order val="3"/>
          <c:tx>
            <c:strRef>
              <c:f>Eval!$J$36</c:f>
              <c:strCache>
                <c:ptCount val="1"/>
                <c:pt idx="0">
                  <c:v>HD 7970</c:v>
                </c:pt>
              </c:strCache>
            </c:strRef>
          </c:tx>
          <c:invertIfNegative val="0"/>
          <c:cat>
            <c:strRef>
              <c:f>Eval!$F$37:$F$44</c:f>
              <c:strCache>
                <c:ptCount val="8"/>
                <c:pt idx="0">
                  <c:v>Fast Walsh Transform</c:v>
                </c:pt>
                <c:pt idx="1">
                  <c:v>Floyd Warshall</c:v>
                </c:pt>
                <c:pt idx="2">
                  <c:v>MatrixMultiply (Gmem)</c:v>
                </c:pt>
                <c:pt idx="3">
                  <c:v>Nbody</c:v>
                </c:pt>
                <c:pt idx="4">
                  <c:v>AESEncryptDecr.</c:v>
                </c:pt>
                <c:pt idx="5">
                  <c:v>Reduction</c:v>
                </c:pt>
                <c:pt idx="6">
                  <c:v>MatrixMultiply (Lmem)</c:v>
                </c:pt>
                <c:pt idx="7">
                  <c:v>MatrixTranspose</c:v>
                </c:pt>
              </c:strCache>
            </c:strRef>
          </c:cat>
          <c:val>
            <c:numRef>
              <c:f>Eval!$J$37:$J$44</c:f>
              <c:numCache>
                <c:formatCode>General</c:formatCode>
                <c:ptCount val="8"/>
                <c:pt idx="0">
                  <c:v>0.16154801626842924</c:v>
                </c:pt>
                <c:pt idx="1">
                  <c:v>0.26508605769102167</c:v>
                </c:pt>
                <c:pt idx="2">
                  <c:v>0.54987346007115678</c:v>
                </c:pt>
                <c:pt idx="3">
                  <c:v>0.17224834756085258</c:v>
                </c:pt>
                <c:pt idx="4">
                  <c:v>0.45361665067697982</c:v>
                </c:pt>
                <c:pt idx="5">
                  <c:v>0.24276016554081939</c:v>
                </c:pt>
                <c:pt idx="6">
                  <c:v>0.22517830671702341</c:v>
                </c:pt>
                <c:pt idx="7">
                  <c:v>10.340612614969793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9150352"/>
        <c:axId val="219150912"/>
      </c:barChart>
      <c:catAx>
        <c:axId val="2191503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1260000" vert="horz"/>
          <a:lstStyle/>
          <a:p>
            <a:pPr>
              <a:defRPr sz="800"/>
            </a:pPr>
            <a:endParaRPr lang="en-US"/>
          </a:p>
        </c:txPr>
        <c:crossAx val="219150912"/>
        <c:crossesAt val="1.0000000000000002E-2"/>
        <c:auto val="1"/>
        <c:lblAlgn val="ctr"/>
        <c:lblOffset val="100"/>
        <c:noMultiLvlLbl val="0"/>
      </c:catAx>
      <c:valAx>
        <c:axId val="219150912"/>
        <c:scaling>
          <c:logBase val="1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Projected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191503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Global Memory Read</c:v>
                </c:pt>
              </c:strCache>
            </c:strRef>
          </c:tx>
          <c:cat>
            <c:numRef>
              <c:f>Sheet1!$I$4:$I$9</c:f>
              <c:numCache>
                <c:formatCode>#\ ??/??</c:formatCode>
                <c:ptCount val="6"/>
                <c:pt idx="0">
                  <c:v>3.125E-2</c:v>
                </c:pt>
                <c:pt idx="1">
                  <c:v>6.25E-2</c:v>
                </c:pt>
                <c:pt idx="2">
                  <c:v>0.125</c:v>
                </c:pt>
                <c:pt idx="3">
                  <c:v>0.25</c:v>
                </c:pt>
                <c:pt idx="4">
                  <c:v>0.5</c:v>
                </c:pt>
                <c:pt idx="5">
                  <c:v>1</c:v>
                </c:pt>
              </c:numCache>
            </c:numRef>
          </c:cat>
          <c:val>
            <c:numRef>
              <c:f>Sheet1!$B$4:$B$9</c:f>
              <c:numCache>
                <c:formatCode>General</c:formatCode>
                <c:ptCount val="6"/>
                <c:pt idx="0">
                  <c:v>98.1</c:v>
                </c:pt>
                <c:pt idx="1">
                  <c:v>182.4</c:v>
                </c:pt>
                <c:pt idx="2">
                  <c:v>238.9</c:v>
                </c:pt>
                <c:pt idx="3">
                  <c:v>245.72</c:v>
                </c:pt>
                <c:pt idx="4">
                  <c:v>248.78</c:v>
                </c:pt>
                <c:pt idx="5">
                  <c:v>248.95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Global Memory Write</c:v>
                </c:pt>
              </c:strCache>
            </c:strRef>
          </c:tx>
          <c:cat>
            <c:numRef>
              <c:f>Sheet1!$I$4:$I$9</c:f>
              <c:numCache>
                <c:formatCode>#\ ??/??</c:formatCode>
                <c:ptCount val="6"/>
                <c:pt idx="0">
                  <c:v>3.125E-2</c:v>
                </c:pt>
                <c:pt idx="1">
                  <c:v>6.25E-2</c:v>
                </c:pt>
                <c:pt idx="2">
                  <c:v>0.125</c:v>
                </c:pt>
                <c:pt idx="3">
                  <c:v>0.25</c:v>
                </c:pt>
                <c:pt idx="4">
                  <c:v>0.5</c:v>
                </c:pt>
                <c:pt idx="5">
                  <c:v>1</c:v>
                </c:pt>
              </c:numCache>
            </c:numRef>
          </c:cat>
          <c:val>
            <c:numRef>
              <c:f>Sheet1!$C$4:$C$9</c:f>
              <c:numCache>
                <c:formatCode>General</c:formatCode>
                <c:ptCount val="6"/>
                <c:pt idx="0">
                  <c:v>118</c:v>
                </c:pt>
                <c:pt idx="1">
                  <c:v>123</c:v>
                </c:pt>
                <c:pt idx="2">
                  <c:v>125</c:v>
                </c:pt>
                <c:pt idx="3">
                  <c:v>131</c:v>
                </c:pt>
                <c:pt idx="4">
                  <c:v>122</c:v>
                </c:pt>
                <c:pt idx="5">
                  <c:v>122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Sheet1!$F$3</c:f>
              <c:strCache>
                <c:ptCount val="1"/>
                <c:pt idx="0">
                  <c:v>Local Memory Read</c:v>
                </c:pt>
              </c:strCache>
            </c:strRef>
          </c:tx>
          <c:cat>
            <c:numRef>
              <c:f>Sheet1!$I$4:$I$9</c:f>
              <c:numCache>
                <c:formatCode>#\ ??/??</c:formatCode>
                <c:ptCount val="6"/>
                <c:pt idx="0">
                  <c:v>3.125E-2</c:v>
                </c:pt>
                <c:pt idx="1">
                  <c:v>6.25E-2</c:v>
                </c:pt>
                <c:pt idx="2">
                  <c:v>0.125</c:v>
                </c:pt>
                <c:pt idx="3">
                  <c:v>0.25</c:v>
                </c:pt>
                <c:pt idx="4">
                  <c:v>0.5</c:v>
                </c:pt>
                <c:pt idx="5">
                  <c:v>1</c:v>
                </c:pt>
              </c:numCache>
            </c:numRef>
          </c:cat>
          <c:val>
            <c:numRef>
              <c:f>Sheet1!$F$4:$F$9</c:f>
              <c:numCache>
                <c:formatCode>General</c:formatCode>
                <c:ptCount val="6"/>
                <c:pt idx="0">
                  <c:v>141</c:v>
                </c:pt>
                <c:pt idx="1">
                  <c:v>285</c:v>
                </c:pt>
                <c:pt idx="2">
                  <c:v>572</c:v>
                </c:pt>
                <c:pt idx="3">
                  <c:v>1042</c:v>
                </c:pt>
                <c:pt idx="4">
                  <c:v>1534</c:v>
                </c:pt>
                <c:pt idx="5">
                  <c:v>1504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Sheet1!$G$3</c:f>
              <c:strCache>
                <c:ptCount val="1"/>
                <c:pt idx="0">
                  <c:v>Local Memory Write</c:v>
                </c:pt>
              </c:strCache>
            </c:strRef>
          </c:tx>
          <c:cat>
            <c:numRef>
              <c:f>Sheet1!$I$4:$I$9</c:f>
              <c:numCache>
                <c:formatCode>#\ ??/??</c:formatCode>
                <c:ptCount val="6"/>
                <c:pt idx="0">
                  <c:v>3.125E-2</c:v>
                </c:pt>
                <c:pt idx="1">
                  <c:v>6.25E-2</c:v>
                </c:pt>
                <c:pt idx="2">
                  <c:v>0.125</c:v>
                </c:pt>
                <c:pt idx="3">
                  <c:v>0.25</c:v>
                </c:pt>
                <c:pt idx="4">
                  <c:v>0.5</c:v>
                </c:pt>
                <c:pt idx="5">
                  <c:v>1</c:v>
                </c:pt>
              </c:numCache>
            </c:numRef>
          </c:cat>
          <c:val>
            <c:numRef>
              <c:f>Sheet1!$G$4:$G$9</c:f>
              <c:numCache>
                <c:formatCode>General</c:formatCode>
                <c:ptCount val="6"/>
                <c:pt idx="0">
                  <c:v>153</c:v>
                </c:pt>
                <c:pt idx="1">
                  <c:v>308</c:v>
                </c:pt>
                <c:pt idx="2">
                  <c:v>617</c:v>
                </c:pt>
                <c:pt idx="3">
                  <c:v>1234</c:v>
                </c:pt>
                <c:pt idx="4">
                  <c:v>1544</c:v>
                </c:pt>
                <c:pt idx="5">
                  <c:v>1537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523664"/>
        <c:axId val="217524224"/>
      </c:lineChart>
      <c:catAx>
        <c:axId val="2175236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Occupancy</a:t>
                </a:r>
              </a:p>
            </c:rich>
          </c:tx>
          <c:layout/>
          <c:overlay val="0"/>
        </c:title>
        <c:numFmt formatCode="#\ ??/??" sourceLinked="1"/>
        <c:majorTickMark val="out"/>
        <c:minorTickMark val="none"/>
        <c:tickLblPos val="nextTo"/>
        <c:crossAx val="217524224"/>
        <c:crosses val="autoZero"/>
        <c:auto val="1"/>
        <c:lblAlgn val="ctr"/>
        <c:lblOffset val="100"/>
        <c:noMultiLvlLbl val="0"/>
      </c:catAx>
      <c:valAx>
        <c:axId val="217524224"/>
        <c:scaling>
          <c:logBase val="10"/>
          <c:orientation val="minMax"/>
          <c:min val="1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Throughput (GB/s)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75236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5490084572761739"/>
          <c:y val="5.2975908110605416E-2"/>
          <c:w val="0.35605594439583943"/>
          <c:h val="0.23902957227003402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4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Overhead!$G$13</c:f>
              <c:strCache>
                <c:ptCount val="1"/>
                <c:pt idx="0">
                  <c:v>Full Kernel Emulation (C2050)</c:v>
                </c:pt>
              </c:strCache>
            </c:strRef>
          </c:tx>
          <c:cat>
            <c:numRef>
              <c:f>Overhead!$F$14:$F$18</c:f>
              <c:numCache>
                <c:formatCode>General</c:formatCode>
                <c:ptCount val="5"/>
                <c:pt idx="0">
                  <c:v>65536</c:v>
                </c:pt>
                <c:pt idx="1">
                  <c:v>131072</c:v>
                </c:pt>
                <c:pt idx="2">
                  <c:v>262144</c:v>
                </c:pt>
                <c:pt idx="3">
                  <c:v>524288</c:v>
                </c:pt>
                <c:pt idx="4">
                  <c:v>1048576</c:v>
                </c:pt>
              </c:numCache>
            </c:numRef>
          </c:cat>
          <c:val>
            <c:numRef>
              <c:f>Overhead!$G$14:$G$18</c:f>
              <c:numCache>
                <c:formatCode>General</c:formatCode>
                <c:ptCount val="5"/>
                <c:pt idx="0">
                  <c:v>2.4085899999999998</c:v>
                </c:pt>
                <c:pt idx="1">
                  <c:v>5.0650919999999999</c:v>
                </c:pt>
                <c:pt idx="2">
                  <c:v>10.042244</c:v>
                </c:pt>
                <c:pt idx="3">
                  <c:v>20.932956999999998</c:v>
                </c:pt>
                <c:pt idx="4">
                  <c:v>43.181857000000001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Overhead!$H$13</c:f>
              <c:strCache>
                <c:ptCount val="1"/>
                <c:pt idx="0">
                  <c:v>Single Workgroup Emulation (C2050)</c:v>
                </c:pt>
              </c:strCache>
            </c:strRef>
          </c:tx>
          <c:cat>
            <c:numRef>
              <c:f>Overhead!$F$14:$F$18</c:f>
              <c:numCache>
                <c:formatCode>General</c:formatCode>
                <c:ptCount val="5"/>
                <c:pt idx="0">
                  <c:v>65536</c:v>
                </c:pt>
                <c:pt idx="1">
                  <c:v>131072</c:v>
                </c:pt>
                <c:pt idx="2">
                  <c:v>262144</c:v>
                </c:pt>
                <c:pt idx="3">
                  <c:v>524288</c:v>
                </c:pt>
                <c:pt idx="4">
                  <c:v>1048576</c:v>
                </c:pt>
              </c:numCache>
            </c:numRef>
          </c:cat>
          <c:val>
            <c:numRef>
              <c:f>Overhead!$H$14:$H$18</c:f>
              <c:numCache>
                <c:formatCode>General</c:formatCode>
                <c:ptCount val="5"/>
                <c:pt idx="0">
                  <c:v>2.1189E-2</c:v>
                </c:pt>
                <c:pt idx="1">
                  <c:v>2.0476000000000001E-2</c:v>
                </c:pt>
                <c:pt idx="2">
                  <c:v>2.0885999999999998E-2</c:v>
                </c:pt>
                <c:pt idx="3">
                  <c:v>2.0785000000000001E-2</c:v>
                </c:pt>
                <c:pt idx="4">
                  <c:v>2.0504999999999999E-2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Overhead!$I$13</c:f>
              <c:strCache>
                <c:ptCount val="1"/>
                <c:pt idx="0">
                  <c:v>Full Kernel Emulation  (HD 7970)</c:v>
                </c:pt>
              </c:strCache>
            </c:strRef>
          </c:tx>
          <c:cat>
            <c:numRef>
              <c:f>Overhead!$F$14:$F$18</c:f>
              <c:numCache>
                <c:formatCode>General</c:formatCode>
                <c:ptCount val="5"/>
                <c:pt idx="0">
                  <c:v>65536</c:v>
                </c:pt>
                <c:pt idx="1">
                  <c:v>131072</c:v>
                </c:pt>
                <c:pt idx="2">
                  <c:v>262144</c:v>
                </c:pt>
                <c:pt idx="3">
                  <c:v>524288</c:v>
                </c:pt>
                <c:pt idx="4">
                  <c:v>1048576</c:v>
                </c:pt>
              </c:numCache>
            </c:numRef>
          </c:cat>
          <c:val>
            <c:numRef>
              <c:f>Overhead!$I$14:$I$18</c:f>
              <c:numCache>
                <c:formatCode>General</c:formatCode>
                <c:ptCount val="5"/>
                <c:pt idx="0">
                  <c:v>2.2999999999999998</c:v>
                </c:pt>
                <c:pt idx="1">
                  <c:v>9.4</c:v>
                </c:pt>
                <c:pt idx="2">
                  <c:v>18.45</c:v>
                </c:pt>
                <c:pt idx="3">
                  <c:v>37.299999999999997</c:v>
                </c:pt>
                <c:pt idx="4">
                  <c:v>72.900000000000006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Overhead!$J$13</c:f>
              <c:strCache>
                <c:ptCount val="1"/>
                <c:pt idx="0">
                  <c:v>Single Workgroup Emulation  (HD 7970)</c:v>
                </c:pt>
              </c:strCache>
            </c:strRef>
          </c:tx>
          <c:cat>
            <c:numRef>
              <c:f>Overhead!$F$14:$F$18</c:f>
              <c:numCache>
                <c:formatCode>General</c:formatCode>
                <c:ptCount val="5"/>
                <c:pt idx="0">
                  <c:v>65536</c:v>
                </c:pt>
                <c:pt idx="1">
                  <c:v>131072</c:v>
                </c:pt>
                <c:pt idx="2">
                  <c:v>262144</c:v>
                </c:pt>
                <c:pt idx="3">
                  <c:v>524288</c:v>
                </c:pt>
                <c:pt idx="4">
                  <c:v>1048576</c:v>
                </c:pt>
              </c:numCache>
            </c:numRef>
          </c:cat>
          <c:val>
            <c:numRef>
              <c:f>Overhead!$J$14:$J$18</c:f>
              <c:numCache>
                <c:formatCode>General</c:formatCode>
                <c:ptCount val="5"/>
                <c:pt idx="0">
                  <c:v>1.0999999999999999E-2</c:v>
                </c:pt>
                <c:pt idx="1">
                  <c:v>1.0999999999999999E-2</c:v>
                </c:pt>
                <c:pt idx="2">
                  <c:v>1.09E-2</c:v>
                </c:pt>
                <c:pt idx="3">
                  <c:v>1.0999999999999999E-2</c:v>
                </c:pt>
                <c:pt idx="4">
                  <c:v>1.0999999999999999E-2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9669264"/>
        <c:axId val="219669824"/>
      </c:lineChart>
      <c:catAx>
        <c:axId val="2196692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Data Size (x)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19669824"/>
        <c:crossesAt val="1.0000000000000002E-2"/>
        <c:auto val="1"/>
        <c:lblAlgn val="ctr"/>
        <c:lblOffset val="100"/>
        <c:noMultiLvlLbl val="0"/>
      </c:catAx>
      <c:valAx>
        <c:axId val="219669824"/>
        <c:scaling>
          <c:logBase val="1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Kernel Emulation 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1966926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7.3637848840323525E-2"/>
          <c:y val="0.88961074096507164"/>
          <c:w val="0.90544539075472708"/>
          <c:h val="9.5004643650312942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 b="1"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 sz="1400" dirty="0"/>
              <a:t>C1060</a:t>
            </a:r>
          </a:p>
        </c:rich>
      </c:tx>
      <c:layout>
        <c:manualLayout>
          <c:xMode val="edge"/>
          <c:yMode val="edge"/>
          <c:x val="0.19734722222222223"/>
          <c:y val="9.0909090909090912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497697944006999"/>
          <c:y val="4.7446665320681071E-2"/>
          <c:w val="0.68530435258092737"/>
          <c:h val="0.905106669358637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Sheet2!$B$25</c:f>
              <c:strCache>
                <c:ptCount val="1"/>
                <c:pt idx="0">
                  <c:v>Gmem</c:v>
                </c:pt>
              </c:strCache>
            </c:strRef>
          </c:tx>
          <c:invertIfNegative val="0"/>
          <c:cat>
            <c:strRef>
              <c:f>Sheet2!$A$26:$A$33</c:f>
              <c:strCache>
                <c:ptCount val="8"/>
                <c:pt idx="0">
                  <c:v>Fast Walsh Transform</c:v>
                </c:pt>
                <c:pt idx="1">
                  <c:v>Floyd Warshall</c:v>
                </c:pt>
                <c:pt idx="2">
                  <c:v>MatrixMultiply (Gmem only)</c:v>
                </c:pt>
                <c:pt idx="3">
                  <c:v>Nbody</c:v>
                </c:pt>
                <c:pt idx="4">
                  <c:v>AESEncryptDecrypt</c:v>
                </c:pt>
                <c:pt idx="5">
                  <c:v>Reduction</c:v>
                </c:pt>
                <c:pt idx="6">
                  <c:v>MatrixMultiply (Lmem)</c:v>
                </c:pt>
                <c:pt idx="7">
                  <c:v>MatrixTranspose</c:v>
                </c:pt>
              </c:strCache>
            </c:strRef>
          </c:cat>
          <c:val>
            <c:numRef>
              <c:f>Sheet2!$B$26:$B$33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Sheet2!$C$25</c:f>
              <c:strCache>
                <c:ptCount val="1"/>
                <c:pt idx="0">
                  <c:v>Lmem</c:v>
                </c:pt>
              </c:strCache>
            </c:strRef>
          </c:tx>
          <c:invertIfNegative val="0"/>
          <c:cat>
            <c:strRef>
              <c:f>Sheet2!$A$26:$A$33</c:f>
              <c:strCache>
                <c:ptCount val="8"/>
                <c:pt idx="0">
                  <c:v>Fast Walsh Transform</c:v>
                </c:pt>
                <c:pt idx="1">
                  <c:v>Floyd Warshall</c:v>
                </c:pt>
                <c:pt idx="2">
                  <c:v>MatrixMultiply (Gmem only)</c:v>
                </c:pt>
                <c:pt idx="3">
                  <c:v>Nbody</c:v>
                </c:pt>
                <c:pt idx="4">
                  <c:v>AESEncryptDecrypt</c:v>
                </c:pt>
                <c:pt idx="5">
                  <c:v>Reduction</c:v>
                </c:pt>
                <c:pt idx="6">
                  <c:v>MatrixMultiply (Lmem)</c:v>
                </c:pt>
                <c:pt idx="7">
                  <c:v>MatrixTranspose</c:v>
                </c:pt>
              </c:strCache>
            </c:strRef>
          </c:cat>
          <c:val>
            <c:numRef>
              <c:f>Sheet2!$C$26:$C$33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15.756253250680533</c:v>
                </c:pt>
                <c:pt idx="4">
                  <c:v>0.44501795469019217</c:v>
                </c:pt>
                <c:pt idx="5">
                  <c:v>0.35060841893670508</c:v>
                </c:pt>
                <c:pt idx="6">
                  <c:v>0.9351247398358542</c:v>
                </c:pt>
                <c:pt idx="7">
                  <c:v>0.41994962836466088</c:v>
                </c:pt>
              </c:numCache>
            </c:numRef>
          </c:val>
        </c:ser>
        <c:ser>
          <c:idx val="2"/>
          <c:order val="2"/>
          <c:tx>
            <c:strRef>
              <c:f>Sheet2!$D$25</c:f>
              <c:strCache>
                <c:ptCount val="1"/>
                <c:pt idx="0">
                  <c:v>Compute</c:v>
                </c:pt>
              </c:strCache>
            </c:strRef>
          </c:tx>
          <c:invertIfNegative val="0"/>
          <c:cat>
            <c:strRef>
              <c:f>Sheet2!$A$26:$A$33</c:f>
              <c:strCache>
                <c:ptCount val="8"/>
                <c:pt idx="0">
                  <c:v>Fast Walsh Transform</c:v>
                </c:pt>
                <c:pt idx="1">
                  <c:v>Floyd Warshall</c:v>
                </c:pt>
                <c:pt idx="2">
                  <c:v>MatrixMultiply (Gmem only)</c:v>
                </c:pt>
                <c:pt idx="3">
                  <c:v>Nbody</c:v>
                </c:pt>
                <c:pt idx="4">
                  <c:v>AESEncryptDecrypt</c:v>
                </c:pt>
                <c:pt idx="5">
                  <c:v>Reduction</c:v>
                </c:pt>
                <c:pt idx="6">
                  <c:v>MatrixMultiply (Lmem)</c:v>
                </c:pt>
                <c:pt idx="7">
                  <c:v>MatrixTranspose</c:v>
                </c:pt>
              </c:strCache>
            </c:strRef>
          </c:cat>
          <c:val>
            <c:numRef>
              <c:f>Sheet2!$D$26:$D$33</c:f>
              <c:numCache>
                <c:formatCode>General</c:formatCode>
                <c:ptCount val="8"/>
                <c:pt idx="0">
                  <c:v>0.2399010196205987</c:v>
                </c:pt>
                <c:pt idx="1">
                  <c:v>0.56377687113062736</c:v>
                </c:pt>
                <c:pt idx="2">
                  <c:v>0.37671106165676715</c:v>
                </c:pt>
                <c:pt idx="3">
                  <c:v>69.363697038192527</c:v>
                </c:pt>
                <c:pt idx="4">
                  <c:v>10.838382580602243</c:v>
                </c:pt>
                <c:pt idx="5">
                  <c:v>1.3085731293472038</c:v>
                </c:pt>
                <c:pt idx="6">
                  <c:v>0.67379418322023898</c:v>
                </c:pt>
                <c:pt idx="7">
                  <c:v>8.998529616589214E-2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9673744"/>
        <c:axId val="219674304"/>
      </c:barChart>
      <c:catAx>
        <c:axId val="219673744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19674304"/>
        <c:crossesAt val="1.0000000000000002E-2"/>
        <c:auto val="1"/>
        <c:lblAlgn val="ctr"/>
        <c:lblOffset val="100"/>
        <c:noMultiLvlLbl val="0"/>
      </c:catAx>
      <c:valAx>
        <c:axId val="219674304"/>
        <c:scaling>
          <c:logBase val="10"/>
          <c:orientation val="minMax"/>
          <c:min val="1.0000000000000002E-2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2196737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 sz="1400" dirty="0"/>
              <a:t>C2050</a:t>
            </a:r>
          </a:p>
        </c:rich>
      </c:tx>
      <c:layout>
        <c:manualLayout>
          <c:xMode val="edge"/>
          <c:yMode val="edge"/>
          <c:x val="0.20552821352886302"/>
          <c:y val="9.567889951256095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4951670796966535"/>
          <c:y val="3.4267036064936328E-2"/>
          <c:w val="0.69839407092554251"/>
          <c:h val="0.525184699134830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Sheet2!$G$25</c:f>
              <c:strCache>
                <c:ptCount val="1"/>
                <c:pt idx="0">
                  <c:v>Gmem</c:v>
                </c:pt>
              </c:strCache>
            </c:strRef>
          </c:tx>
          <c:invertIfNegative val="0"/>
          <c:cat>
            <c:strRef>
              <c:f>Sheet2!$F$26:$F$33</c:f>
              <c:strCache>
                <c:ptCount val="8"/>
                <c:pt idx="0">
                  <c:v>Fast Walsh Transform</c:v>
                </c:pt>
                <c:pt idx="1">
                  <c:v>Floyd Warshall</c:v>
                </c:pt>
                <c:pt idx="2">
                  <c:v>MatrixMultiply (Gmem only)</c:v>
                </c:pt>
                <c:pt idx="3">
                  <c:v>Nbody</c:v>
                </c:pt>
                <c:pt idx="4">
                  <c:v>AESEncryptDecrypt</c:v>
                </c:pt>
                <c:pt idx="5">
                  <c:v>Reduction</c:v>
                </c:pt>
                <c:pt idx="6">
                  <c:v>MatrixMultiply (Lmem)</c:v>
                </c:pt>
                <c:pt idx="7">
                  <c:v>MatrixTranspose</c:v>
                </c:pt>
              </c:strCache>
            </c:strRef>
          </c:cat>
          <c:val>
            <c:numRef>
              <c:f>Sheet2!$G$26:$G$33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Sheet2!$H$25</c:f>
              <c:strCache>
                <c:ptCount val="1"/>
                <c:pt idx="0">
                  <c:v>Lmem</c:v>
                </c:pt>
              </c:strCache>
            </c:strRef>
          </c:tx>
          <c:invertIfNegative val="0"/>
          <c:cat>
            <c:strRef>
              <c:f>Sheet2!$F$26:$F$33</c:f>
              <c:strCache>
                <c:ptCount val="8"/>
                <c:pt idx="0">
                  <c:v>Fast Walsh Transform</c:v>
                </c:pt>
                <c:pt idx="1">
                  <c:v>Floyd Warshall</c:v>
                </c:pt>
                <c:pt idx="2">
                  <c:v>MatrixMultiply (Gmem only)</c:v>
                </c:pt>
                <c:pt idx="3">
                  <c:v>Nbody</c:v>
                </c:pt>
                <c:pt idx="4">
                  <c:v>AESEncryptDecrypt</c:v>
                </c:pt>
                <c:pt idx="5">
                  <c:v>Reduction</c:v>
                </c:pt>
                <c:pt idx="6">
                  <c:v>MatrixMultiply (Lmem)</c:v>
                </c:pt>
                <c:pt idx="7">
                  <c:v>MatrixTranspose</c:v>
                </c:pt>
              </c:strCache>
            </c:strRef>
          </c:cat>
          <c:val>
            <c:numRef>
              <c:f>Sheet2!$H$26:$H$33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12.685043830982245</c:v>
                </c:pt>
                <c:pt idx="4">
                  <c:v>0.24189422772484784</c:v>
                </c:pt>
                <c:pt idx="5">
                  <c:v>0.28671593052986377</c:v>
                </c:pt>
                <c:pt idx="6">
                  <c:v>0.70444923535201465</c:v>
                </c:pt>
                <c:pt idx="7">
                  <c:v>0.28786440746565151</c:v>
                </c:pt>
              </c:numCache>
            </c:numRef>
          </c:val>
        </c:ser>
        <c:ser>
          <c:idx val="2"/>
          <c:order val="2"/>
          <c:tx>
            <c:strRef>
              <c:f>Sheet2!$I$25</c:f>
              <c:strCache>
                <c:ptCount val="1"/>
                <c:pt idx="0">
                  <c:v>Compute</c:v>
                </c:pt>
              </c:strCache>
            </c:strRef>
          </c:tx>
          <c:invertIfNegative val="0"/>
          <c:cat>
            <c:strRef>
              <c:f>Sheet2!$F$26:$F$33</c:f>
              <c:strCache>
                <c:ptCount val="8"/>
                <c:pt idx="0">
                  <c:v>Fast Walsh Transform</c:v>
                </c:pt>
                <c:pt idx="1">
                  <c:v>Floyd Warshall</c:v>
                </c:pt>
                <c:pt idx="2">
                  <c:v>MatrixMultiply (Gmem only)</c:v>
                </c:pt>
                <c:pt idx="3">
                  <c:v>Nbody</c:v>
                </c:pt>
                <c:pt idx="4">
                  <c:v>AESEncryptDecrypt</c:v>
                </c:pt>
                <c:pt idx="5">
                  <c:v>Reduction</c:v>
                </c:pt>
                <c:pt idx="6">
                  <c:v>MatrixMultiply (Lmem)</c:v>
                </c:pt>
                <c:pt idx="7">
                  <c:v>MatrixTranspose</c:v>
                </c:pt>
              </c:strCache>
            </c:strRef>
          </c:cat>
          <c:val>
            <c:numRef>
              <c:f>Sheet2!$I$26:$I$33</c:f>
              <c:numCache>
                <c:formatCode>General</c:formatCode>
                <c:ptCount val="8"/>
                <c:pt idx="0">
                  <c:v>0.17473062421446603</c:v>
                </c:pt>
                <c:pt idx="1">
                  <c:v>0.24179414826480566</c:v>
                </c:pt>
                <c:pt idx="2">
                  <c:v>0.33983394680112178</c:v>
                </c:pt>
                <c:pt idx="3">
                  <c:v>109.71656284312184</c:v>
                </c:pt>
                <c:pt idx="4">
                  <c:v>10.248747838358929</c:v>
                </c:pt>
                <c:pt idx="5">
                  <c:v>0.81537317254064778</c:v>
                </c:pt>
                <c:pt idx="6">
                  <c:v>1.5726547456413749</c:v>
                </c:pt>
                <c:pt idx="7">
                  <c:v>9.5463070072173403E-2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9677664"/>
        <c:axId val="219678224"/>
      </c:barChart>
      <c:catAx>
        <c:axId val="2196776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1800000"/>
          <a:lstStyle/>
          <a:p>
            <a:pPr>
              <a:defRPr sz="1200" b="0"/>
            </a:pPr>
            <a:endParaRPr lang="en-US"/>
          </a:p>
        </c:txPr>
        <c:crossAx val="219678224"/>
        <c:crossesAt val="1.0000000000000002E-2"/>
        <c:auto val="1"/>
        <c:lblAlgn val="ctr"/>
        <c:lblOffset val="100"/>
        <c:noMultiLvlLbl val="0"/>
      </c:catAx>
      <c:valAx>
        <c:axId val="219678224"/>
        <c:scaling>
          <c:logBase val="10"/>
          <c:orientation val="minMax"/>
          <c:min val="1.0000000000000002E-2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2196776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0548734316688975"/>
          <c:y val="1.1785011248593928E-2"/>
          <c:w val="0.17346994343873284"/>
          <c:h val="0.3240930300379119"/>
        </c:manualLayout>
      </c:layout>
      <c:overlay val="0"/>
      <c:txPr>
        <a:bodyPr/>
        <a:lstStyle/>
        <a:p>
          <a:pPr>
            <a:defRPr sz="14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009853455818023"/>
          <c:y val="5.5512084426946634E-2"/>
          <c:w val="0.74156813210848649"/>
          <c:h val="0.44718941382327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Eval!$G$48</c:f>
              <c:strCache>
                <c:ptCount val="1"/>
                <c:pt idx="0">
                  <c:v>C1060</c:v>
                </c:pt>
              </c:strCache>
            </c:strRef>
          </c:tx>
          <c:invertIfNegative val="0"/>
          <c:cat>
            <c:strRef>
              <c:f>Eval!$F$49:$F$56</c:f>
              <c:strCache>
                <c:ptCount val="8"/>
                <c:pt idx="0">
                  <c:v>Fast Walsh Transform</c:v>
                </c:pt>
                <c:pt idx="1">
                  <c:v>Floyd Warshall</c:v>
                </c:pt>
                <c:pt idx="2">
                  <c:v>MatrixMultiply (Gmem)</c:v>
                </c:pt>
                <c:pt idx="3">
                  <c:v>Nbody</c:v>
                </c:pt>
                <c:pt idx="4">
                  <c:v>AESEncryptDecr.</c:v>
                </c:pt>
                <c:pt idx="5">
                  <c:v>Reduction</c:v>
                </c:pt>
                <c:pt idx="6">
                  <c:v>MatrixMultiply (Lmem)</c:v>
                </c:pt>
                <c:pt idx="7">
                  <c:v>MatrixTranspose</c:v>
                </c:pt>
              </c:strCache>
            </c:strRef>
          </c:cat>
          <c:val>
            <c:numRef>
              <c:f>Eval!$G$49:$G$56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</c:ser>
        <c:ser>
          <c:idx val="1"/>
          <c:order val="1"/>
          <c:tx>
            <c:strRef>
              <c:f>Eval!$H$48</c:f>
              <c:strCache>
                <c:ptCount val="1"/>
                <c:pt idx="0">
                  <c:v>C2050</c:v>
                </c:pt>
              </c:strCache>
            </c:strRef>
          </c:tx>
          <c:invertIfNegative val="0"/>
          <c:cat>
            <c:strRef>
              <c:f>Eval!$F$49:$F$56</c:f>
              <c:strCache>
                <c:ptCount val="8"/>
                <c:pt idx="0">
                  <c:v>Fast Walsh Transform</c:v>
                </c:pt>
                <c:pt idx="1">
                  <c:v>Floyd Warshall</c:v>
                </c:pt>
                <c:pt idx="2">
                  <c:v>MatrixMultiply (Gmem)</c:v>
                </c:pt>
                <c:pt idx="3">
                  <c:v>Nbody</c:v>
                </c:pt>
                <c:pt idx="4">
                  <c:v>AESEncryptDecr.</c:v>
                </c:pt>
                <c:pt idx="5">
                  <c:v>Reduction</c:v>
                </c:pt>
                <c:pt idx="6">
                  <c:v>MatrixMultiply (Lmem)</c:v>
                </c:pt>
                <c:pt idx="7">
                  <c:v>MatrixTranspose</c:v>
                </c:pt>
              </c:strCache>
            </c:strRef>
          </c:cat>
          <c:val>
            <c:numRef>
              <c:f>Eval!$H$49:$H$56</c:f>
              <c:numCache>
                <c:formatCode>General</c:formatCode>
                <c:ptCount val="8"/>
                <c:pt idx="0">
                  <c:v>0.25499556325823225</c:v>
                </c:pt>
                <c:pt idx="1">
                  <c:v>0.31729939603106128</c:v>
                </c:pt>
                <c:pt idx="2">
                  <c:v>0.42823721955548771</c:v>
                </c:pt>
                <c:pt idx="3">
                  <c:v>0.90294840294840284</c:v>
                </c:pt>
                <c:pt idx="4">
                  <c:v>0.32274011299435035</c:v>
                </c:pt>
                <c:pt idx="5">
                  <c:v>0.94702595657401512</c:v>
                </c:pt>
                <c:pt idx="6">
                  <c:v>0.55600312536295393</c:v>
                </c:pt>
                <c:pt idx="7">
                  <c:v>0.53423499577345734</c:v>
                </c:pt>
              </c:numCache>
            </c:numRef>
          </c:val>
        </c:ser>
        <c:ser>
          <c:idx val="2"/>
          <c:order val="2"/>
          <c:tx>
            <c:strRef>
              <c:f>Eval!$I$48</c:f>
              <c:strCache>
                <c:ptCount val="1"/>
                <c:pt idx="0">
                  <c:v>HD 5870</c:v>
                </c:pt>
              </c:strCache>
            </c:strRef>
          </c:tx>
          <c:invertIfNegative val="0"/>
          <c:cat>
            <c:strRef>
              <c:f>Eval!$F$49:$F$56</c:f>
              <c:strCache>
                <c:ptCount val="8"/>
                <c:pt idx="0">
                  <c:v>Fast Walsh Transform</c:v>
                </c:pt>
                <c:pt idx="1">
                  <c:v>Floyd Warshall</c:v>
                </c:pt>
                <c:pt idx="2">
                  <c:v>MatrixMultiply (Gmem)</c:v>
                </c:pt>
                <c:pt idx="3">
                  <c:v>Nbody</c:v>
                </c:pt>
                <c:pt idx="4">
                  <c:v>AESEncryptDecr.</c:v>
                </c:pt>
                <c:pt idx="5">
                  <c:v>Reduction</c:v>
                </c:pt>
                <c:pt idx="6">
                  <c:v>MatrixMultiply (Lmem)</c:v>
                </c:pt>
                <c:pt idx="7">
                  <c:v>MatrixTranspose</c:v>
                </c:pt>
              </c:strCache>
            </c:strRef>
          </c:cat>
          <c:val>
            <c:numRef>
              <c:f>Eval!$I$49:$I$56</c:f>
              <c:numCache>
                <c:formatCode>General</c:formatCode>
                <c:ptCount val="8"/>
                <c:pt idx="0">
                  <c:v>0.79722703639514736</c:v>
                </c:pt>
                <c:pt idx="1">
                  <c:v>0.48173712970951971</c:v>
                </c:pt>
                <c:pt idx="2">
                  <c:v>0.27674660508259458</c:v>
                </c:pt>
                <c:pt idx="3">
                  <c:v>1.2807125307125307</c:v>
                </c:pt>
                <c:pt idx="4">
                  <c:v>1.2397991211550534</c:v>
                </c:pt>
                <c:pt idx="5">
                  <c:v>1.4852535539995757</c:v>
                </c:pt>
                <c:pt idx="6">
                  <c:v>0.27980445364220929</c:v>
                </c:pt>
                <c:pt idx="7">
                  <c:v>10.143702451394759</c:v>
                </c:pt>
              </c:numCache>
            </c:numRef>
          </c:val>
        </c:ser>
        <c:ser>
          <c:idx val="3"/>
          <c:order val="3"/>
          <c:tx>
            <c:strRef>
              <c:f>Eval!$J$48</c:f>
              <c:strCache>
                <c:ptCount val="1"/>
                <c:pt idx="0">
                  <c:v>HD 7970</c:v>
                </c:pt>
              </c:strCache>
            </c:strRef>
          </c:tx>
          <c:invertIfNegative val="0"/>
          <c:cat>
            <c:strRef>
              <c:f>Eval!$F$49:$F$56</c:f>
              <c:strCache>
                <c:ptCount val="8"/>
                <c:pt idx="0">
                  <c:v>Fast Walsh Transform</c:v>
                </c:pt>
                <c:pt idx="1">
                  <c:v>Floyd Warshall</c:v>
                </c:pt>
                <c:pt idx="2">
                  <c:v>MatrixMultiply (Gmem)</c:v>
                </c:pt>
                <c:pt idx="3">
                  <c:v>Nbody</c:v>
                </c:pt>
                <c:pt idx="4">
                  <c:v>AESEncryptDecr.</c:v>
                </c:pt>
                <c:pt idx="5">
                  <c:v>Reduction</c:v>
                </c:pt>
                <c:pt idx="6">
                  <c:v>MatrixMultiply (Lmem)</c:v>
                </c:pt>
                <c:pt idx="7">
                  <c:v>MatrixTranspose</c:v>
                </c:pt>
              </c:strCache>
            </c:strRef>
          </c:cat>
          <c:val>
            <c:numRef>
              <c:f>Eval!$J$49:$J$56</c:f>
              <c:numCache>
                <c:formatCode>General</c:formatCode>
                <c:ptCount val="8"/>
                <c:pt idx="0">
                  <c:v>0.12824956672443674</c:v>
                </c:pt>
                <c:pt idx="1">
                  <c:v>0.15099223468507333</c:v>
                </c:pt>
                <c:pt idx="2">
                  <c:v>0.38649094847741655</c:v>
                </c:pt>
                <c:pt idx="3">
                  <c:v>0.2963144963144963</c:v>
                </c:pt>
                <c:pt idx="4">
                  <c:v>0.43157564344005023</c:v>
                </c:pt>
                <c:pt idx="5">
                  <c:v>0.18247400806280503</c:v>
                </c:pt>
                <c:pt idx="6">
                  <c:v>0.26924579501420137</c:v>
                </c:pt>
                <c:pt idx="7">
                  <c:v>16.906170752324599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9682144"/>
        <c:axId val="219682704"/>
      </c:barChart>
      <c:catAx>
        <c:axId val="219682144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19682704"/>
        <c:crossesAt val="1.0000000000000002E-2"/>
        <c:auto val="1"/>
        <c:lblAlgn val="ctr"/>
        <c:lblOffset val="100"/>
        <c:noMultiLvlLbl val="0"/>
      </c:catAx>
      <c:valAx>
        <c:axId val="219682704"/>
        <c:scaling>
          <c:logBase val="1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Relative Execution </a:t>
                </a:r>
                <a:r>
                  <a:rPr lang="en-US" dirty="0" smtClean="0"/>
                  <a:t>Time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9682144"/>
        <c:crosses val="autoZero"/>
        <c:crossBetween val="between"/>
      </c:valAx>
    </c:plotArea>
    <c:legend>
      <c:legendPos val="l"/>
      <c:layout>
        <c:manualLayout>
          <c:xMode val="edge"/>
          <c:yMode val="edge"/>
          <c:x val="0.15833333333333333"/>
          <c:y val="6.4200021872265964E-2"/>
          <c:w val="0.4494968285214348"/>
          <c:h val="7.9933289588801415E-2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Eval!$G$36</c:f>
              <c:strCache>
                <c:ptCount val="1"/>
                <c:pt idx="0">
                  <c:v>C1060</c:v>
                </c:pt>
              </c:strCache>
            </c:strRef>
          </c:tx>
          <c:invertIfNegative val="0"/>
          <c:cat>
            <c:strRef>
              <c:f>Eval!$F$37:$F$44</c:f>
              <c:strCache>
                <c:ptCount val="8"/>
                <c:pt idx="0">
                  <c:v>Fast Walsh Transform</c:v>
                </c:pt>
                <c:pt idx="1">
                  <c:v>Floyd Warshall</c:v>
                </c:pt>
                <c:pt idx="2">
                  <c:v>MatrixMultiply (Gmem)</c:v>
                </c:pt>
                <c:pt idx="3">
                  <c:v>Nbody</c:v>
                </c:pt>
                <c:pt idx="4">
                  <c:v>AESEncryptDecr.</c:v>
                </c:pt>
                <c:pt idx="5">
                  <c:v>Reduction</c:v>
                </c:pt>
                <c:pt idx="6">
                  <c:v>MatrixMultiply (Lmem)</c:v>
                </c:pt>
                <c:pt idx="7">
                  <c:v>MatrixTranspose</c:v>
                </c:pt>
              </c:strCache>
            </c:strRef>
          </c:cat>
          <c:val>
            <c:numRef>
              <c:f>Eval!$G$37:$G$44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</c:ser>
        <c:ser>
          <c:idx val="1"/>
          <c:order val="1"/>
          <c:tx>
            <c:strRef>
              <c:f>Eval!$H$36</c:f>
              <c:strCache>
                <c:ptCount val="1"/>
                <c:pt idx="0">
                  <c:v>C2050</c:v>
                </c:pt>
              </c:strCache>
            </c:strRef>
          </c:tx>
          <c:invertIfNegative val="0"/>
          <c:cat>
            <c:strRef>
              <c:f>Eval!$F$37:$F$44</c:f>
              <c:strCache>
                <c:ptCount val="8"/>
                <c:pt idx="0">
                  <c:v>Fast Walsh Transform</c:v>
                </c:pt>
                <c:pt idx="1">
                  <c:v>Floyd Warshall</c:v>
                </c:pt>
                <c:pt idx="2">
                  <c:v>MatrixMultiply (Gmem)</c:v>
                </c:pt>
                <c:pt idx="3">
                  <c:v>Nbody</c:v>
                </c:pt>
                <c:pt idx="4">
                  <c:v>AESEncryptDecr.</c:v>
                </c:pt>
                <c:pt idx="5">
                  <c:v>Reduction</c:v>
                </c:pt>
                <c:pt idx="6">
                  <c:v>MatrixMultiply (Lmem)</c:v>
                </c:pt>
                <c:pt idx="7">
                  <c:v>MatrixTranspose</c:v>
                </c:pt>
              </c:strCache>
            </c:strRef>
          </c:cat>
          <c:val>
            <c:numRef>
              <c:f>Eval!$H$37:$H$44</c:f>
              <c:numCache>
                <c:formatCode>General</c:formatCode>
                <c:ptCount val="8"/>
                <c:pt idx="0">
                  <c:v>0.8314608516912706</c:v>
                </c:pt>
                <c:pt idx="1">
                  <c:v>1.4120179188134865</c:v>
                </c:pt>
                <c:pt idx="2">
                  <c:v>0.67130572850221448</c:v>
                </c:pt>
                <c:pt idx="3">
                  <c:v>0.78485962315986491</c:v>
                </c:pt>
                <c:pt idx="4">
                  <c:v>0.60559006209463206</c:v>
                </c:pt>
                <c:pt idx="5">
                  <c:v>0.74271521967081544</c:v>
                </c:pt>
                <c:pt idx="6">
                  <c:v>0.40804306127047069</c:v>
                </c:pt>
                <c:pt idx="7">
                  <c:v>0.57084065273285367</c:v>
                </c:pt>
              </c:numCache>
            </c:numRef>
          </c:val>
        </c:ser>
        <c:ser>
          <c:idx val="2"/>
          <c:order val="2"/>
          <c:tx>
            <c:strRef>
              <c:f>Eval!$I$36</c:f>
              <c:strCache>
                <c:ptCount val="1"/>
                <c:pt idx="0">
                  <c:v>HD 5870</c:v>
                </c:pt>
              </c:strCache>
            </c:strRef>
          </c:tx>
          <c:invertIfNegative val="0"/>
          <c:cat>
            <c:strRef>
              <c:f>Eval!$F$37:$F$44</c:f>
              <c:strCache>
                <c:ptCount val="8"/>
                <c:pt idx="0">
                  <c:v>Fast Walsh Transform</c:v>
                </c:pt>
                <c:pt idx="1">
                  <c:v>Floyd Warshall</c:v>
                </c:pt>
                <c:pt idx="2">
                  <c:v>MatrixMultiply (Gmem)</c:v>
                </c:pt>
                <c:pt idx="3">
                  <c:v>Nbody</c:v>
                </c:pt>
                <c:pt idx="4">
                  <c:v>AESEncryptDecr.</c:v>
                </c:pt>
                <c:pt idx="5">
                  <c:v>Reduction</c:v>
                </c:pt>
                <c:pt idx="6">
                  <c:v>MatrixMultiply (Lmem)</c:v>
                </c:pt>
                <c:pt idx="7">
                  <c:v>MatrixTranspose</c:v>
                </c:pt>
              </c:strCache>
            </c:strRef>
          </c:cat>
          <c:val>
            <c:numRef>
              <c:f>Eval!$I$37:$I$44</c:f>
              <c:numCache>
                <c:formatCode>General</c:formatCode>
                <c:ptCount val="8"/>
                <c:pt idx="0">
                  <c:v>0.97680195883236298</c:v>
                </c:pt>
                <c:pt idx="1">
                  <c:v>0.91123332331288709</c:v>
                </c:pt>
                <c:pt idx="2">
                  <c:v>0.46619706397337207</c:v>
                </c:pt>
                <c:pt idx="3">
                  <c:v>0.62566362949850263</c:v>
                </c:pt>
                <c:pt idx="4">
                  <c:v>1.3892009926982507</c:v>
                </c:pt>
                <c:pt idx="5">
                  <c:v>1.8011238088512407</c:v>
                </c:pt>
                <c:pt idx="6">
                  <c:v>0.39692447285712601</c:v>
                </c:pt>
                <c:pt idx="7">
                  <c:v>12.556458175320463</c:v>
                </c:pt>
              </c:numCache>
            </c:numRef>
          </c:val>
        </c:ser>
        <c:ser>
          <c:idx val="3"/>
          <c:order val="3"/>
          <c:tx>
            <c:strRef>
              <c:f>Eval!$J$36</c:f>
              <c:strCache>
                <c:ptCount val="1"/>
                <c:pt idx="0">
                  <c:v>HD 7970</c:v>
                </c:pt>
              </c:strCache>
            </c:strRef>
          </c:tx>
          <c:invertIfNegative val="0"/>
          <c:cat>
            <c:strRef>
              <c:f>Eval!$F$37:$F$44</c:f>
              <c:strCache>
                <c:ptCount val="8"/>
                <c:pt idx="0">
                  <c:v>Fast Walsh Transform</c:v>
                </c:pt>
                <c:pt idx="1">
                  <c:v>Floyd Warshall</c:v>
                </c:pt>
                <c:pt idx="2">
                  <c:v>MatrixMultiply (Gmem)</c:v>
                </c:pt>
                <c:pt idx="3">
                  <c:v>Nbody</c:v>
                </c:pt>
                <c:pt idx="4">
                  <c:v>AESEncryptDecr.</c:v>
                </c:pt>
                <c:pt idx="5">
                  <c:v>Reduction</c:v>
                </c:pt>
                <c:pt idx="6">
                  <c:v>MatrixMultiply (Lmem)</c:v>
                </c:pt>
                <c:pt idx="7">
                  <c:v>MatrixTranspose</c:v>
                </c:pt>
              </c:strCache>
            </c:strRef>
          </c:cat>
          <c:val>
            <c:numRef>
              <c:f>Eval!$J$37:$J$44</c:f>
              <c:numCache>
                <c:formatCode>General</c:formatCode>
                <c:ptCount val="8"/>
                <c:pt idx="0">
                  <c:v>0.16154801626842924</c:v>
                </c:pt>
                <c:pt idx="1">
                  <c:v>0.26508605769102167</c:v>
                </c:pt>
                <c:pt idx="2">
                  <c:v>0.54987346007115678</c:v>
                </c:pt>
                <c:pt idx="3">
                  <c:v>0.17224834756085258</c:v>
                </c:pt>
                <c:pt idx="4">
                  <c:v>0.45361665067697982</c:v>
                </c:pt>
                <c:pt idx="5">
                  <c:v>0.24276016554081939</c:v>
                </c:pt>
                <c:pt idx="6">
                  <c:v>0.22517830671702341</c:v>
                </c:pt>
                <c:pt idx="7">
                  <c:v>10.340612614969793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8984848"/>
        <c:axId val="218985408"/>
      </c:barChart>
      <c:lineChart>
        <c:grouping val="standard"/>
        <c:varyColors val="0"/>
        <c:ser>
          <c:idx val="4"/>
          <c:order val="4"/>
          <c:tx>
            <c:strRef>
              <c:f>Eval!$Q$36</c:f>
              <c:strCache>
                <c:ptCount val="1"/>
                <c:pt idx="0">
                  <c:v>Error</c:v>
                </c:pt>
              </c:strCache>
            </c:strRef>
          </c:tx>
          <c:spPr>
            <a:ln w="38100">
              <a:solidFill>
                <a:schemeClr val="tx1"/>
              </a:solidFill>
            </a:ln>
          </c:spPr>
          <c:marker>
            <c:symbol val="circle"/>
            <c:size val="13"/>
            <c:spPr>
              <a:solidFill>
                <a:schemeClr val="tx1"/>
              </a:solidFill>
              <a:ln w="38100"/>
            </c:spPr>
          </c:marker>
          <c:val>
            <c:numRef>
              <c:f>Eval!$Q$37:$Q$44</c:f>
              <c:numCache>
                <c:formatCode>General</c:formatCode>
                <c:ptCount val="8"/>
                <c:pt idx="0">
                  <c:v>24.665514101024236</c:v>
                </c:pt>
                <c:pt idx="1">
                  <c:v>40.161167286068455</c:v>
                </c:pt>
                <c:pt idx="2">
                  <c:v>14.979324906726665</c:v>
                </c:pt>
                <c:pt idx="3">
                  <c:v>21.626439944985279</c:v>
                </c:pt>
                <c:pt idx="4">
                  <c:v>10.297004823353921</c:v>
                </c:pt>
                <c:pt idx="5">
                  <c:v>11.396472040347218</c:v>
                </c:pt>
                <c:pt idx="6">
                  <c:v>11.314325943304205</c:v>
                </c:pt>
                <c:pt idx="7">
                  <c:v>23.995979980042272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8986528"/>
        <c:axId val="218985968"/>
      </c:lineChart>
      <c:catAx>
        <c:axId val="2189848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218985408"/>
        <c:crossesAt val="1.0000000000000002E-2"/>
        <c:auto val="1"/>
        <c:lblAlgn val="ctr"/>
        <c:lblOffset val="100"/>
        <c:noMultiLvlLbl val="0"/>
      </c:catAx>
      <c:valAx>
        <c:axId val="218985408"/>
        <c:scaling>
          <c:logBase val="1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Projected Relative </a:t>
                </a:r>
                <a:r>
                  <a:rPr lang="en-US" dirty="0"/>
                  <a:t>Execution </a:t>
                </a:r>
                <a:r>
                  <a:rPr lang="en-US" dirty="0" smtClean="0"/>
                  <a:t>Time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8984848"/>
        <c:crosses val="autoZero"/>
        <c:crossBetween val="between"/>
      </c:valAx>
      <c:valAx>
        <c:axId val="218985968"/>
        <c:scaling>
          <c:orientation val="minMax"/>
          <c:max val="10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Relative Error (%)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218986528"/>
        <c:crosses val="max"/>
        <c:crossBetween val="between"/>
      </c:valAx>
      <c:catAx>
        <c:axId val="218986528"/>
        <c:scaling>
          <c:orientation val="minMax"/>
        </c:scaling>
        <c:delete val="1"/>
        <c:axPos val="b"/>
        <c:majorTickMark val="out"/>
        <c:minorTickMark val="none"/>
        <c:tickLblPos val="nextTo"/>
        <c:crossAx val="218985968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15852744969378829"/>
          <c:y val="6.4624890638670163E-2"/>
          <c:w val="0.5567503280839895"/>
          <c:h val="8.255550087489065E-2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Overhead!$D$13</c:f>
              <c:strCache>
                <c:ptCount val="1"/>
                <c:pt idx="0">
                  <c:v>Actual Device Execution (C2050)</c:v>
                </c:pt>
              </c:strCache>
            </c:strRef>
          </c:tx>
          <c:cat>
            <c:numRef>
              <c:f>Overhead!$A$14:$A$21</c:f>
              <c:numCache>
                <c:formatCode>General</c:formatCode>
                <c:ptCount val="8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  <c:pt idx="7">
                  <c:v>8192</c:v>
                </c:pt>
              </c:numCache>
            </c:numRef>
          </c:cat>
          <c:val>
            <c:numRef>
              <c:f>Overhead!$D$14:$D$21</c:f>
              <c:numCache>
                <c:formatCode>General</c:formatCode>
                <c:ptCount val="8"/>
                <c:pt idx="0">
                  <c:v>1.6307800000000001E-4</c:v>
                </c:pt>
                <c:pt idx="1">
                  <c:v>1.4615099999999999E-4</c:v>
                </c:pt>
                <c:pt idx="2">
                  <c:v>2.5796899999999998E-4</c:v>
                </c:pt>
                <c:pt idx="3">
                  <c:v>1.6689299999999999E-3</c:v>
                </c:pt>
                <c:pt idx="4">
                  <c:v>1.0756E-2</c:v>
                </c:pt>
                <c:pt idx="5">
                  <c:v>8.3114099999999996E-2</c:v>
                </c:pt>
                <c:pt idx="6">
                  <c:v>0.66437400000000002</c:v>
                </c:pt>
                <c:pt idx="7">
                  <c:v>5.5198999999999998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Overhead!$C$13</c:f>
              <c:strCache>
                <c:ptCount val="1"/>
                <c:pt idx="0">
                  <c:v>Single Workgroup Emulation (C2050)</c:v>
                </c:pt>
              </c:strCache>
            </c:strRef>
          </c:tx>
          <c:cat>
            <c:numRef>
              <c:f>Overhead!$A$14:$A$21</c:f>
              <c:numCache>
                <c:formatCode>General</c:formatCode>
                <c:ptCount val="8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  <c:pt idx="7">
                  <c:v>8192</c:v>
                </c:pt>
              </c:numCache>
            </c:numRef>
          </c:cat>
          <c:val>
            <c:numRef>
              <c:f>Overhead!$C$14:$C$21</c:f>
              <c:numCache>
                <c:formatCode>General</c:formatCode>
                <c:ptCount val="8"/>
                <c:pt idx="0">
                  <c:v>0.15171599999999999</c:v>
                </c:pt>
                <c:pt idx="1">
                  <c:v>0.29220699999999999</c:v>
                </c:pt>
                <c:pt idx="2">
                  <c:v>0.54926799999999998</c:v>
                </c:pt>
                <c:pt idx="3">
                  <c:v>1.1198399999999999</c:v>
                </c:pt>
                <c:pt idx="4">
                  <c:v>2.1670400000000001</c:v>
                </c:pt>
                <c:pt idx="5">
                  <c:v>4.3263299999999996</c:v>
                </c:pt>
                <c:pt idx="6">
                  <c:v>8.5866600000000002</c:v>
                </c:pt>
                <c:pt idx="7">
                  <c:v>17.092700000000001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8989328"/>
        <c:axId val="218989888"/>
      </c:lineChart>
      <c:catAx>
        <c:axId val="2189893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Data Size (x = y = z)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8989888"/>
        <c:crossesAt val="1.0000000000000003E-4"/>
        <c:auto val="1"/>
        <c:lblAlgn val="ctr"/>
        <c:lblOffset val="100"/>
        <c:noMultiLvlLbl val="0"/>
      </c:catAx>
      <c:valAx>
        <c:axId val="218989888"/>
        <c:scaling>
          <c:logBase val="1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Kernel Execution 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89893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7509964032273745"/>
          <c:y val="6.7531042564864099E-2"/>
          <c:w val="0.43323369301059583"/>
          <c:h val="0.23622353960913953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40139253426655"/>
          <c:y val="4.4861391929187228E-2"/>
          <c:w val="0.82901076601535917"/>
          <c:h val="0.5948510847304761"/>
        </c:manualLayout>
      </c:layout>
      <c:lineChart>
        <c:grouping val="standard"/>
        <c:varyColors val="0"/>
        <c:ser>
          <c:idx val="0"/>
          <c:order val="0"/>
          <c:tx>
            <c:strRef>
              <c:f>Overhead!$B$13</c:f>
              <c:strCache>
                <c:ptCount val="1"/>
                <c:pt idx="0">
                  <c:v>Full Kernel Emulation (C2050)</c:v>
                </c:pt>
              </c:strCache>
            </c:strRef>
          </c:tx>
          <c:cat>
            <c:numRef>
              <c:f>Overhead!$A$14:$A$18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Overhead!$B$14:$B$18</c:f>
              <c:numCache>
                <c:formatCode>General</c:formatCode>
                <c:ptCount val="5"/>
                <c:pt idx="0">
                  <c:v>0.59886300000000003</c:v>
                </c:pt>
                <c:pt idx="1">
                  <c:v>4.8771699999999996</c:v>
                </c:pt>
                <c:pt idx="2">
                  <c:v>35.708199999999998</c:v>
                </c:pt>
                <c:pt idx="3">
                  <c:v>308.08800000000002</c:v>
                </c:pt>
                <c:pt idx="4">
                  <c:v>2263.42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Overhead!$C$13</c:f>
              <c:strCache>
                <c:ptCount val="1"/>
                <c:pt idx="0">
                  <c:v>Single Workgroup Emulation (C2050)</c:v>
                </c:pt>
              </c:strCache>
            </c:strRef>
          </c:tx>
          <c:cat>
            <c:numRef>
              <c:f>Overhead!$A$14:$A$18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Overhead!$C$14:$C$18</c:f>
              <c:numCache>
                <c:formatCode>General</c:formatCode>
                <c:ptCount val="5"/>
                <c:pt idx="0">
                  <c:v>0.15171599999999999</c:v>
                </c:pt>
                <c:pt idx="1">
                  <c:v>0.29220699999999999</c:v>
                </c:pt>
                <c:pt idx="2">
                  <c:v>0.54926799999999998</c:v>
                </c:pt>
                <c:pt idx="3">
                  <c:v>1.1198399999999999</c:v>
                </c:pt>
                <c:pt idx="4">
                  <c:v>2.1670400000000001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Overhead!$D$13</c:f>
              <c:strCache>
                <c:ptCount val="1"/>
                <c:pt idx="0">
                  <c:v>Full Kernel Emulation (HD 7970)</c:v>
                </c:pt>
              </c:strCache>
            </c:strRef>
          </c:tx>
          <c:val>
            <c:numRef>
              <c:f>Overhead!$D$14:$D$18</c:f>
              <c:numCache>
                <c:formatCode>General</c:formatCode>
                <c:ptCount val="5"/>
                <c:pt idx="0">
                  <c:v>1.1020000000000001</c:v>
                </c:pt>
                <c:pt idx="1">
                  <c:v>10.199999999999999</c:v>
                </c:pt>
                <c:pt idx="2">
                  <c:v>82.7</c:v>
                </c:pt>
                <c:pt idx="3">
                  <c:v>682</c:v>
                </c:pt>
                <c:pt idx="4">
                  <c:v>5328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Overhead!$E$13</c:f>
              <c:strCache>
                <c:ptCount val="1"/>
                <c:pt idx="0">
                  <c:v>Single Workgroup Emulation  (HD 7970)</c:v>
                </c:pt>
              </c:strCache>
            </c:strRef>
          </c:tx>
          <c:val>
            <c:numRef>
              <c:f>Overhead!$E$14:$E$18</c:f>
              <c:numCache>
                <c:formatCode>General</c:formatCode>
                <c:ptCount val="5"/>
                <c:pt idx="0">
                  <c:v>0.38</c:v>
                </c:pt>
                <c:pt idx="1">
                  <c:v>0.81</c:v>
                </c:pt>
                <c:pt idx="2">
                  <c:v>1.42</c:v>
                </c:pt>
                <c:pt idx="3">
                  <c:v>2.62</c:v>
                </c:pt>
                <c:pt idx="4">
                  <c:v>4.91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8993808"/>
        <c:axId val="218994368"/>
      </c:lineChart>
      <c:catAx>
        <c:axId val="2189938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Data Size (x = y = z)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8994368"/>
        <c:crossesAt val="1.0000000000000002E-2"/>
        <c:auto val="1"/>
        <c:lblAlgn val="ctr"/>
        <c:lblOffset val="100"/>
        <c:noMultiLvlLbl val="0"/>
      </c:catAx>
      <c:valAx>
        <c:axId val="218994368"/>
        <c:scaling>
          <c:logBase val="10"/>
          <c:orientation val="minMax"/>
          <c:min val="0.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Kernel Emulation 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899380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8.4330951686594716E-3"/>
          <c:y val="0.79089223663560659"/>
          <c:w val="0.98159059978613794"/>
          <c:h val="0.19227156739902646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Overhead!$G$13</c:f>
              <c:strCache>
                <c:ptCount val="1"/>
                <c:pt idx="0">
                  <c:v>Full Kernel Emulation (C2050)</c:v>
                </c:pt>
              </c:strCache>
            </c:strRef>
          </c:tx>
          <c:cat>
            <c:numRef>
              <c:f>Overhead!$F$14:$F$18</c:f>
              <c:numCache>
                <c:formatCode>General</c:formatCode>
                <c:ptCount val="5"/>
                <c:pt idx="0">
                  <c:v>65536</c:v>
                </c:pt>
                <c:pt idx="1">
                  <c:v>131072</c:v>
                </c:pt>
                <c:pt idx="2">
                  <c:v>262144</c:v>
                </c:pt>
                <c:pt idx="3">
                  <c:v>524288</c:v>
                </c:pt>
                <c:pt idx="4">
                  <c:v>1048576</c:v>
                </c:pt>
              </c:numCache>
            </c:numRef>
          </c:cat>
          <c:val>
            <c:numRef>
              <c:f>Overhead!$G$14:$G$18</c:f>
              <c:numCache>
                <c:formatCode>General</c:formatCode>
                <c:ptCount val="5"/>
                <c:pt idx="0">
                  <c:v>2.4085899999999998</c:v>
                </c:pt>
                <c:pt idx="1">
                  <c:v>5.0650919999999999</c:v>
                </c:pt>
                <c:pt idx="2">
                  <c:v>10.042244</c:v>
                </c:pt>
                <c:pt idx="3">
                  <c:v>20.932956999999998</c:v>
                </c:pt>
                <c:pt idx="4">
                  <c:v>43.181857000000001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Overhead!$H$13</c:f>
              <c:strCache>
                <c:ptCount val="1"/>
                <c:pt idx="0">
                  <c:v>Single Workgroup Emulation (C2050)</c:v>
                </c:pt>
              </c:strCache>
            </c:strRef>
          </c:tx>
          <c:cat>
            <c:numRef>
              <c:f>Overhead!$F$14:$F$18</c:f>
              <c:numCache>
                <c:formatCode>General</c:formatCode>
                <c:ptCount val="5"/>
                <c:pt idx="0">
                  <c:v>65536</c:v>
                </c:pt>
                <c:pt idx="1">
                  <c:v>131072</c:v>
                </c:pt>
                <c:pt idx="2">
                  <c:v>262144</c:v>
                </c:pt>
                <c:pt idx="3">
                  <c:v>524288</c:v>
                </c:pt>
                <c:pt idx="4">
                  <c:v>1048576</c:v>
                </c:pt>
              </c:numCache>
            </c:numRef>
          </c:cat>
          <c:val>
            <c:numRef>
              <c:f>Overhead!$H$14:$H$18</c:f>
              <c:numCache>
                <c:formatCode>General</c:formatCode>
                <c:ptCount val="5"/>
                <c:pt idx="0">
                  <c:v>2.1189E-2</c:v>
                </c:pt>
                <c:pt idx="1">
                  <c:v>2.0476000000000001E-2</c:v>
                </c:pt>
                <c:pt idx="2">
                  <c:v>2.0885999999999998E-2</c:v>
                </c:pt>
                <c:pt idx="3">
                  <c:v>2.0785000000000001E-2</c:v>
                </c:pt>
                <c:pt idx="4">
                  <c:v>2.0504999999999999E-2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Overhead!$I$13</c:f>
              <c:strCache>
                <c:ptCount val="1"/>
                <c:pt idx="0">
                  <c:v>Full Kernel Emulation  (HD 7970)</c:v>
                </c:pt>
              </c:strCache>
            </c:strRef>
          </c:tx>
          <c:val>
            <c:numRef>
              <c:f>Overhead!$I$14:$I$18</c:f>
              <c:numCache>
                <c:formatCode>General</c:formatCode>
                <c:ptCount val="5"/>
                <c:pt idx="0">
                  <c:v>2.2999999999999998</c:v>
                </c:pt>
                <c:pt idx="1">
                  <c:v>9.4</c:v>
                </c:pt>
                <c:pt idx="2">
                  <c:v>18.45</c:v>
                </c:pt>
                <c:pt idx="3">
                  <c:v>37.299999999999997</c:v>
                </c:pt>
                <c:pt idx="4">
                  <c:v>72.900000000000006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Overhead!$J$13</c:f>
              <c:strCache>
                <c:ptCount val="1"/>
                <c:pt idx="0">
                  <c:v>Single Workgroup Emulation  (HD 7970)</c:v>
                </c:pt>
              </c:strCache>
            </c:strRef>
          </c:tx>
          <c:val>
            <c:numRef>
              <c:f>Overhead!$J$14:$J$18</c:f>
              <c:numCache>
                <c:formatCode>General</c:formatCode>
                <c:ptCount val="5"/>
                <c:pt idx="0">
                  <c:v>1.0999999999999999E-2</c:v>
                </c:pt>
                <c:pt idx="1">
                  <c:v>1.0999999999999999E-2</c:v>
                </c:pt>
                <c:pt idx="2">
                  <c:v>1.09E-2</c:v>
                </c:pt>
                <c:pt idx="3">
                  <c:v>1.0999999999999999E-2</c:v>
                </c:pt>
                <c:pt idx="4">
                  <c:v>1.0999999999999999E-2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9855072"/>
        <c:axId val="259855632"/>
      </c:lineChart>
      <c:catAx>
        <c:axId val="2598550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Data Size (x)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9855632"/>
        <c:crossesAt val="1.0000000000000002E-3"/>
        <c:auto val="1"/>
        <c:lblAlgn val="ctr"/>
        <c:lblOffset val="100"/>
        <c:noMultiLvlLbl val="0"/>
      </c:catAx>
      <c:valAx>
        <c:axId val="259855632"/>
        <c:scaling>
          <c:logBase val="1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Kernel Emulation 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98550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9145767716535436"/>
          <c:y val="0.23256671041119861"/>
          <c:w val="0.40020898950131234"/>
          <c:h val="0.44129812815526775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Global Memory Read</c:v>
                </c:pt>
              </c:strCache>
            </c:strRef>
          </c:tx>
          <c:cat>
            <c:numRef>
              <c:f>Sheet1!$I$4:$I$9</c:f>
              <c:numCache>
                <c:formatCode>#\ ??/??</c:formatCode>
                <c:ptCount val="6"/>
                <c:pt idx="0">
                  <c:v>3.125E-2</c:v>
                </c:pt>
                <c:pt idx="1">
                  <c:v>6.25E-2</c:v>
                </c:pt>
                <c:pt idx="2">
                  <c:v>0.125</c:v>
                </c:pt>
                <c:pt idx="3">
                  <c:v>0.25</c:v>
                </c:pt>
                <c:pt idx="4">
                  <c:v>0.5</c:v>
                </c:pt>
                <c:pt idx="5">
                  <c:v>1</c:v>
                </c:pt>
              </c:numCache>
            </c:numRef>
          </c:cat>
          <c:val>
            <c:numRef>
              <c:f>Sheet1!$B$4:$B$9</c:f>
              <c:numCache>
                <c:formatCode>General</c:formatCode>
                <c:ptCount val="6"/>
                <c:pt idx="0">
                  <c:v>98.1</c:v>
                </c:pt>
                <c:pt idx="1">
                  <c:v>182.4</c:v>
                </c:pt>
                <c:pt idx="2">
                  <c:v>238.9</c:v>
                </c:pt>
                <c:pt idx="3">
                  <c:v>245.72</c:v>
                </c:pt>
                <c:pt idx="4">
                  <c:v>248.78</c:v>
                </c:pt>
                <c:pt idx="5">
                  <c:v>248.95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Global Memory Write</c:v>
                </c:pt>
              </c:strCache>
            </c:strRef>
          </c:tx>
          <c:cat>
            <c:numRef>
              <c:f>Sheet1!$I$4:$I$9</c:f>
              <c:numCache>
                <c:formatCode>#\ ??/??</c:formatCode>
                <c:ptCount val="6"/>
                <c:pt idx="0">
                  <c:v>3.125E-2</c:v>
                </c:pt>
                <c:pt idx="1">
                  <c:v>6.25E-2</c:v>
                </c:pt>
                <c:pt idx="2">
                  <c:v>0.125</c:v>
                </c:pt>
                <c:pt idx="3">
                  <c:v>0.25</c:v>
                </c:pt>
                <c:pt idx="4">
                  <c:v>0.5</c:v>
                </c:pt>
                <c:pt idx="5">
                  <c:v>1</c:v>
                </c:pt>
              </c:numCache>
            </c:numRef>
          </c:cat>
          <c:val>
            <c:numRef>
              <c:f>Sheet1!$C$4:$C$9</c:f>
              <c:numCache>
                <c:formatCode>General</c:formatCode>
                <c:ptCount val="6"/>
                <c:pt idx="0">
                  <c:v>118</c:v>
                </c:pt>
                <c:pt idx="1">
                  <c:v>123</c:v>
                </c:pt>
                <c:pt idx="2">
                  <c:v>125</c:v>
                </c:pt>
                <c:pt idx="3">
                  <c:v>131</c:v>
                </c:pt>
                <c:pt idx="4">
                  <c:v>122</c:v>
                </c:pt>
                <c:pt idx="5">
                  <c:v>122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Sheet1!$F$3</c:f>
              <c:strCache>
                <c:ptCount val="1"/>
                <c:pt idx="0">
                  <c:v>Local Memory Read</c:v>
                </c:pt>
              </c:strCache>
            </c:strRef>
          </c:tx>
          <c:cat>
            <c:numRef>
              <c:f>Sheet1!$I$4:$I$9</c:f>
              <c:numCache>
                <c:formatCode>#\ ??/??</c:formatCode>
                <c:ptCount val="6"/>
                <c:pt idx="0">
                  <c:v>3.125E-2</c:v>
                </c:pt>
                <c:pt idx="1">
                  <c:v>6.25E-2</c:v>
                </c:pt>
                <c:pt idx="2">
                  <c:v>0.125</c:v>
                </c:pt>
                <c:pt idx="3">
                  <c:v>0.25</c:v>
                </c:pt>
                <c:pt idx="4">
                  <c:v>0.5</c:v>
                </c:pt>
                <c:pt idx="5">
                  <c:v>1</c:v>
                </c:pt>
              </c:numCache>
            </c:numRef>
          </c:cat>
          <c:val>
            <c:numRef>
              <c:f>Sheet1!$F$4:$F$9</c:f>
              <c:numCache>
                <c:formatCode>General</c:formatCode>
                <c:ptCount val="6"/>
                <c:pt idx="0">
                  <c:v>141</c:v>
                </c:pt>
                <c:pt idx="1">
                  <c:v>285</c:v>
                </c:pt>
                <c:pt idx="2">
                  <c:v>572</c:v>
                </c:pt>
                <c:pt idx="3">
                  <c:v>1042</c:v>
                </c:pt>
                <c:pt idx="4">
                  <c:v>1534</c:v>
                </c:pt>
                <c:pt idx="5">
                  <c:v>1504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Sheet1!$G$3</c:f>
              <c:strCache>
                <c:ptCount val="1"/>
                <c:pt idx="0">
                  <c:v>Local Memory Write</c:v>
                </c:pt>
              </c:strCache>
            </c:strRef>
          </c:tx>
          <c:cat>
            <c:numRef>
              <c:f>Sheet1!$I$4:$I$9</c:f>
              <c:numCache>
                <c:formatCode>#\ ??/??</c:formatCode>
                <c:ptCount val="6"/>
                <c:pt idx="0">
                  <c:v>3.125E-2</c:v>
                </c:pt>
                <c:pt idx="1">
                  <c:v>6.25E-2</c:v>
                </c:pt>
                <c:pt idx="2">
                  <c:v>0.125</c:v>
                </c:pt>
                <c:pt idx="3">
                  <c:v>0.25</c:v>
                </c:pt>
                <c:pt idx="4">
                  <c:v>0.5</c:v>
                </c:pt>
                <c:pt idx="5">
                  <c:v>1</c:v>
                </c:pt>
              </c:numCache>
            </c:numRef>
          </c:cat>
          <c:val>
            <c:numRef>
              <c:f>Sheet1!$G$4:$G$9</c:f>
              <c:numCache>
                <c:formatCode>General</c:formatCode>
                <c:ptCount val="6"/>
                <c:pt idx="0">
                  <c:v>153</c:v>
                </c:pt>
                <c:pt idx="1">
                  <c:v>308</c:v>
                </c:pt>
                <c:pt idx="2">
                  <c:v>617</c:v>
                </c:pt>
                <c:pt idx="3">
                  <c:v>1234</c:v>
                </c:pt>
                <c:pt idx="4">
                  <c:v>1544</c:v>
                </c:pt>
                <c:pt idx="5">
                  <c:v>1537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528144"/>
        <c:axId val="217528704"/>
      </c:lineChart>
      <c:catAx>
        <c:axId val="2175281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Occupancy</a:t>
                </a:r>
              </a:p>
            </c:rich>
          </c:tx>
          <c:layout/>
          <c:overlay val="0"/>
        </c:title>
        <c:numFmt formatCode="#\ ??/??" sourceLinked="1"/>
        <c:majorTickMark val="out"/>
        <c:minorTickMark val="none"/>
        <c:tickLblPos val="nextTo"/>
        <c:crossAx val="217528704"/>
        <c:crosses val="autoZero"/>
        <c:auto val="1"/>
        <c:lblAlgn val="ctr"/>
        <c:lblOffset val="100"/>
        <c:noMultiLvlLbl val="0"/>
      </c:catAx>
      <c:valAx>
        <c:axId val="217528704"/>
        <c:scaling>
          <c:logBase val="10"/>
          <c:orientation val="minMax"/>
          <c:min val="1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Throughput (GB/s)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75281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5490084572761739"/>
          <c:y val="5.2975908110605416E-2"/>
          <c:w val="0.35605594439583943"/>
          <c:h val="0.23902957227003402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4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Global Memory Read</c:v>
                </c:pt>
              </c:strCache>
            </c:strRef>
          </c:tx>
          <c:cat>
            <c:numRef>
              <c:f>Sheet1!$I$4:$I$9</c:f>
              <c:numCache>
                <c:formatCode>#\ ??/??</c:formatCode>
                <c:ptCount val="6"/>
                <c:pt idx="0">
                  <c:v>3.125E-2</c:v>
                </c:pt>
                <c:pt idx="1">
                  <c:v>6.25E-2</c:v>
                </c:pt>
                <c:pt idx="2">
                  <c:v>0.125</c:v>
                </c:pt>
                <c:pt idx="3">
                  <c:v>0.25</c:v>
                </c:pt>
                <c:pt idx="4">
                  <c:v>0.5</c:v>
                </c:pt>
                <c:pt idx="5">
                  <c:v>1</c:v>
                </c:pt>
              </c:numCache>
            </c:numRef>
          </c:cat>
          <c:val>
            <c:numRef>
              <c:f>Sheet1!$B$4:$B$9</c:f>
              <c:numCache>
                <c:formatCode>General</c:formatCode>
                <c:ptCount val="6"/>
                <c:pt idx="0">
                  <c:v>98.1</c:v>
                </c:pt>
                <c:pt idx="1">
                  <c:v>182.4</c:v>
                </c:pt>
                <c:pt idx="2">
                  <c:v>238.9</c:v>
                </c:pt>
                <c:pt idx="3">
                  <c:v>245.72</c:v>
                </c:pt>
                <c:pt idx="4">
                  <c:v>248.78</c:v>
                </c:pt>
                <c:pt idx="5">
                  <c:v>248.95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Global Memory Write</c:v>
                </c:pt>
              </c:strCache>
            </c:strRef>
          </c:tx>
          <c:cat>
            <c:numRef>
              <c:f>Sheet1!$I$4:$I$9</c:f>
              <c:numCache>
                <c:formatCode>#\ ??/??</c:formatCode>
                <c:ptCount val="6"/>
                <c:pt idx="0">
                  <c:v>3.125E-2</c:v>
                </c:pt>
                <c:pt idx="1">
                  <c:v>6.25E-2</c:v>
                </c:pt>
                <c:pt idx="2">
                  <c:v>0.125</c:v>
                </c:pt>
                <c:pt idx="3">
                  <c:v>0.25</c:v>
                </c:pt>
                <c:pt idx="4">
                  <c:v>0.5</c:v>
                </c:pt>
                <c:pt idx="5">
                  <c:v>1</c:v>
                </c:pt>
              </c:numCache>
            </c:numRef>
          </c:cat>
          <c:val>
            <c:numRef>
              <c:f>Sheet1!$C$4:$C$9</c:f>
              <c:numCache>
                <c:formatCode>General</c:formatCode>
                <c:ptCount val="6"/>
                <c:pt idx="0">
                  <c:v>118</c:v>
                </c:pt>
                <c:pt idx="1">
                  <c:v>123</c:v>
                </c:pt>
                <c:pt idx="2">
                  <c:v>125</c:v>
                </c:pt>
                <c:pt idx="3">
                  <c:v>131</c:v>
                </c:pt>
                <c:pt idx="4">
                  <c:v>122</c:v>
                </c:pt>
                <c:pt idx="5">
                  <c:v>122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Sheet1!$F$3</c:f>
              <c:strCache>
                <c:ptCount val="1"/>
                <c:pt idx="0">
                  <c:v>Local Memory Read</c:v>
                </c:pt>
              </c:strCache>
            </c:strRef>
          </c:tx>
          <c:cat>
            <c:numRef>
              <c:f>Sheet1!$I$4:$I$9</c:f>
              <c:numCache>
                <c:formatCode>#\ ??/??</c:formatCode>
                <c:ptCount val="6"/>
                <c:pt idx="0">
                  <c:v>3.125E-2</c:v>
                </c:pt>
                <c:pt idx="1">
                  <c:v>6.25E-2</c:v>
                </c:pt>
                <c:pt idx="2">
                  <c:v>0.125</c:v>
                </c:pt>
                <c:pt idx="3">
                  <c:v>0.25</c:v>
                </c:pt>
                <c:pt idx="4">
                  <c:v>0.5</c:v>
                </c:pt>
                <c:pt idx="5">
                  <c:v>1</c:v>
                </c:pt>
              </c:numCache>
            </c:numRef>
          </c:cat>
          <c:val>
            <c:numRef>
              <c:f>Sheet1!$F$4:$F$9</c:f>
              <c:numCache>
                <c:formatCode>General</c:formatCode>
                <c:ptCount val="6"/>
                <c:pt idx="0">
                  <c:v>141</c:v>
                </c:pt>
                <c:pt idx="1">
                  <c:v>285</c:v>
                </c:pt>
                <c:pt idx="2">
                  <c:v>572</c:v>
                </c:pt>
                <c:pt idx="3">
                  <c:v>1042</c:v>
                </c:pt>
                <c:pt idx="4">
                  <c:v>1534</c:v>
                </c:pt>
                <c:pt idx="5">
                  <c:v>1504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Sheet1!$G$3</c:f>
              <c:strCache>
                <c:ptCount val="1"/>
                <c:pt idx="0">
                  <c:v>Local Memory Write</c:v>
                </c:pt>
              </c:strCache>
            </c:strRef>
          </c:tx>
          <c:cat>
            <c:numRef>
              <c:f>Sheet1!$I$4:$I$9</c:f>
              <c:numCache>
                <c:formatCode>#\ ??/??</c:formatCode>
                <c:ptCount val="6"/>
                <c:pt idx="0">
                  <c:v>3.125E-2</c:v>
                </c:pt>
                <c:pt idx="1">
                  <c:v>6.25E-2</c:v>
                </c:pt>
                <c:pt idx="2">
                  <c:v>0.125</c:v>
                </c:pt>
                <c:pt idx="3">
                  <c:v>0.25</c:v>
                </c:pt>
                <c:pt idx="4">
                  <c:v>0.5</c:v>
                </c:pt>
                <c:pt idx="5">
                  <c:v>1</c:v>
                </c:pt>
              </c:numCache>
            </c:numRef>
          </c:cat>
          <c:val>
            <c:numRef>
              <c:f>Sheet1!$G$4:$G$9</c:f>
              <c:numCache>
                <c:formatCode>General</c:formatCode>
                <c:ptCount val="6"/>
                <c:pt idx="0">
                  <c:v>153</c:v>
                </c:pt>
                <c:pt idx="1">
                  <c:v>308</c:v>
                </c:pt>
                <c:pt idx="2">
                  <c:v>617</c:v>
                </c:pt>
                <c:pt idx="3">
                  <c:v>1234</c:v>
                </c:pt>
                <c:pt idx="4">
                  <c:v>1544</c:v>
                </c:pt>
                <c:pt idx="5">
                  <c:v>1537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681280"/>
        <c:axId val="217681840"/>
      </c:lineChart>
      <c:catAx>
        <c:axId val="2176812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 b="0"/>
                </a:pPr>
                <a:r>
                  <a:rPr lang="en-US" sz="1400" b="0"/>
                  <a:t>Occupancy</a:t>
                </a:r>
              </a:p>
            </c:rich>
          </c:tx>
          <c:layout/>
          <c:overlay val="0"/>
        </c:title>
        <c:numFmt formatCode="#\ ??/??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217681840"/>
        <c:crosses val="autoZero"/>
        <c:auto val="1"/>
        <c:lblAlgn val="ctr"/>
        <c:lblOffset val="100"/>
        <c:noMultiLvlLbl val="0"/>
      </c:catAx>
      <c:valAx>
        <c:axId val="217681840"/>
        <c:scaling>
          <c:logBase val="10"/>
          <c:orientation val="minMax"/>
          <c:min val="1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 b="0"/>
                </a:pPr>
                <a:r>
                  <a:rPr lang="en-US" sz="1400" b="0" dirty="0"/>
                  <a:t>Throughput (GB/s)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21768128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5490084572761739"/>
          <c:y val="5.2975908110605416E-2"/>
          <c:w val="0.35605594439583943"/>
          <c:h val="0.23902957227003402"/>
        </c:manualLayout>
      </c:layout>
      <c:overlay val="1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Global Memory Read</c:v>
                </c:pt>
              </c:strCache>
            </c:strRef>
          </c:tx>
          <c:cat>
            <c:numRef>
              <c:f>Sheet1!$I$4:$I$9</c:f>
              <c:numCache>
                <c:formatCode>#\ ??/??</c:formatCode>
                <c:ptCount val="6"/>
                <c:pt idx="0">
                  <c:v>3.125E-2</c:v>
                </c:pt>
                <c:pt idx="1">
                  <c:v>6.25E-2</c:v>
                </c:pt>
                <c:pt idx="2">
                  <c:v>0.125</c:v>
                </c:pt>
                <c:pt idx="3">
                  <c:v>0.25</c:v>
                </c:pt>
                <c:pt idx="4">
                  <c:v>0.5</c:v>
                </c:pt>
                <c:pt idx="5">
                  <c:v>1</c:v>
                </c:pt>
              </c:numCache>
            </c:numRef>
          </c:cat>
          <c:val>
            <c:numRef>
              <c:f>Sheet1!$B$4:$B$9</c:f>
              <c:numCache>
                <c:formatCode>General</c:formatCode>
                <c:ptCount val="6"/>
                <c:pt idx="0">
                  <c:v>98.1</c:v>
                </c:pt>
                <c:pt idx="1">
                  <c:v>182.4</c:v>
                </c:pt>
                <c:pt idx="2">
                  <c:v>238.9</c:v>
                </c:pt>
                <c:pt idx="3">
                  <c:v>245.72</c:v>
                </c:pt>
                <c:pt idx="4">
                  <c:v>248.78</c:v>
                </c:pt>
                <c:pt idx="5">
                  <c:v>248.95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Global Memory Write</c:v>
                </c:pt>
              </c:strCache>
            </c:strRef>
          </c:tx>
          <c:cat>
            <c:numRef>
              <c:f>Sheet1!$I$4:$I$9</c:f>
              <c:numCache>
                <c:formatCode>#\ ??/??</c:formatCode>
                <c:ptCount val="6"/>
                <c:pt idx="0">
                  <c:v>3.125E-2</c:v>
                </c:pt>
                <c:pt idx="1">
                  <c:v>6.25E-2</c:v>
                </c:pt>
                <c:pt idx="2">
                  <c:v>0.125</c:v>
                </c:pt>
                <c:pt idx="3">
                  <c:v>0.25</c:v>
                </c:pt>
                <c:pt idx="4">
                  <c:v>0.5</c:v>
                </c:pt>
                <c:pt idx="5">
                  <c:v>1</c:v>
                </c:pt>
              </c:numCache>
            </c:numRef>
          </c:cat>
          <c:val>
            <c:numRef>
              <c:f>Sheet1!$C$4:$C$9</c:f>
              <c:numCache>
                <c:formatCode>General</c:formatCode>
                <c:ptCount val="6"/>
                <c:pt idx="0">
                  <c:v>118</c:v>
                </c:pt>
                <c:pt idx="1">
                  <c:v>123</c:v>
                </c:pt>
                <c:pt idx="2">
                  <c:v>125</c:v>
                </c:pt>
                <c:pt idx="3">
                  <c:v>131</c:v>
                </c:pt>
                <c:pt idx="4">
                  <c:v>122</c:v>
                </c:pt>
                <c:pt idx="5">
                  <c:v>122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Sheet1!$F$3</c:f>
              <c:strCache>
                <c:ptCount val="1"/>
                <c:pt idx="0">
                  <c:v>Local Memory Read</c:v>
                </c:pt>
              </c:strCache>
            </c:strRef>
          </c:tx>
          <c:cat>
            <c:numRef>
              <c:f>Sheet1!$I$4:$I$9</c:f>
              <c:numCache>
                <c:formatCode>#\ ??/??</c:formatCode>
                <c:ptCount val="6"/>
                <c:pt idx="0">
                  <c:v>3.125E-2</c:v>
                </c:pt>
                <c:pt idx="1">
                  <c:v>6.25E-2</c:v>
                </c:pt>
                <c:pt idx="2">
                  <c:v>0.125</c:v>
                </c:pt>
                <c:pt idx="3">
                  <c:v>0.25</c:v>
                </c:pt>
                <c:pt idx="4">
                  <c:v>0.5</c:v>
                </c:pt>
                <c:pt idx="5">
                  <c:v>1</c:v>
                </c:pt>
              </c:numCache>
            </c:numRef>
          </c:cat>
          <c:val>
            <c:numRef>
              <c:f>Sheet1!$F$4:$F$9</c:f>
              <c:numCache>
                <c:formatCode>General</c:formatCode>
                <c:ptCount val="6"/>
                <c:pt idx="0">
                  <c:v>141</c:v>
                </c:pt>
                <c:pt idx="1">
                  <c:v>285</c:v>
                </c:pt>
                <c:pt idx="2">
                  <c:v>572</c:v>
                </c:pt>
                <c:pt idx="3">
                  <c:v>1042</c:v>
                </c:pt>
                <c:pt idx="4">
                  <c:v>1534</c:v>
                </c:pt>
                <c:pt idx="5">
                  <c:v>1504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Sheet1!$G$3</c:f>
              <c:strCache>
                <c:ptCount val="1"/>
                <c:pt idx="0">
                  <c:v>Local Memory Write</c:v>
                </c:pt>
              </c:strCache>
            </c:strRef>
          </c:tx>
          <c:cat>
            <c:numRef>
              <c:f>Sheet1!$I$4:$I$9</c:f>
              <c:numCache>
                <c:formatCode>#\ ??/??</c:formatCode>
                <c:ptCount val="6"/>
                <c:pt idx="0">
                  <c:v>3.125E-2</c:v>
                </c:pt>
                <c:pt idx="1">
                  <c:v>6.25E-2</c:v>
                </c:pt>
                <c:pt idx="2">
                  <c:v>0.125</c:v>
                </c:pt>
                <c:pt idx="3">
                  <c:v>0.25</c:v>
                </c:pt>
                <c:pt idx="4">
                  <c:v>0.5</c:v>
                </c:pt>
                <c:pt idx="5">
                  <c:v>1</c:v>
                </c:pt>
              </c:numCache>
            </c:numRef>
          </c:cat>
          <c:val>
            <c:numRef>
              <c:f>Sheet1!$G$4:$G$9</c:f>
              <c:numCache>
                <c:formatCode>General</c:formatCode>
                <c:ptCount val="6"/>
                <c:pt idx="0">
                  <c:v>153</c:v>
                </c:pt>
                <c:pt idx="1">
                  <c:v>308</c:v>
                </c:pt>
                <c:pt idx="2">
                  <c:v>617</c:v>
                </c:pt>
                <c:pt idx="3">
                  <c:v>1234</c:v>
                </c:pt>
                <c:pt idx="4">
                  <c:v>1544</c:v>
                </c:pt>
                <c:pt idx="5">
                  <c:v>1537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685760"/>
        <c:axId val="217686320"/>
      </c:lineChart>
      <c:catAx>
        <c:axId val="2176857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Occupancy</a:t>
                </a:r>
              </a:p>
            </c:rich>
          </c:tx>
          <c:layout/>
          <c:overlay val="0"/>
        </c:title>
        <c:numFmt formatCode="#\ ??/??" sourceLinked="1"/>
        <c:majorTickMark val="out"/>
        <c:minorTickMark val="none"/>
        <c:tickLblPos val="nextTo"/>
        <c:crossAx val="217686320"/>
        <c:crosses val="autoZero"/>
        <c:auto val="1"/>
        <c:lblAlgn val="ctr"/>
        <c:lblOffset val="100"/>
        <c:noMultiLvlLbl val="0"/>
      </c:catAx>
      <c:valAx>
        <c:axId val="217686320"/>
        <c:scaling>
          <c:logBase val="10"/>
          <c:orientation val="minMax"/>
          <c:min val="1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Throughput (GB/s)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76857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5490084572761739"/>
          <c:y val="5.2975908110605416E-2"/>
          <c:w val="0.35605594439583943"/>
          <c:h val="0.23902957227003402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4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Compute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Performance Bound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Global Mem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Performance Bound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Local Mem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Performance Bound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7673664"/>
        <c:axId val="217674224"/>
      </c:barChart>
      <c:catAx>
        <c:axId val="2176736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7674224"/>
        <c:crosses val="autoZero"/>
        <c:auto val="1"/>
        <c:lblAlgn val="ctr"/>
        <c:lblOffset val="100"/>
        <c:noMultiLvlLbl val="0"/>
      </c:catAx>
      <c:valAx>
        <c:axId val="21767422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Projected Time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767366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Compute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ln w="76200">
                <a:solidFill>
                  <a:srgbClr val="FF0000"/>
                </a:solidFill>
              </a:ln>
            </c:spPr>
          </c:dPt>
          <c:cat>
            <c:strRef>
              <c:f>Sheet1!$A$2</c:f>
              <c:strCache>
                <c:ptCount val="1"/>
                <c:pt idx="0">
                  <c:v>Performance Bound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Global Mem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Performance Bound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Local Mem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Performance Bound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7066304"/>
        <c:axId val="217066864"/>
      </c:barChart>
      <c:catAx>
        <c:axId val="2170663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7066864"/>
        <c:crosses val="autoZero"/>
        <c:auto val="1"/>
        <c:lblAlgn val="ctr"/>
        <c:lblOffset val="100"/>
        <c:noMultiLvlLbl val="0"/>
      </c:catAx>
      <c:valAx>
        <c:axId val="2170668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 b="0"/>
                </a:pPr>
                <a:r>
                  <a:rPr lang="en-US" sz="1400" b="0" dirty="0" smtClean="0"/>
                  <a:t>Projected Time</a:t>
                </a:r>
                <a:endParaRPr lang="en-US" sz="1400" b="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706630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 b="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Global Memory Read</c:v>
                </c:pt>
              </c:strCache>
            </c:strRef>
          </c:tx>
          <c:cat>
            <c:numRef>
              <c:f>Sheet1!$I$4:$I$9</c:f>
              <c:numCache>
                <c:formatCode>#\ ??/??</c:formatCode>
                <c:ptCount val="6"/>
                <c:pt idx="0">
                  <c:v>3.125E-2</c:v>
                </c:pt>
                <c:pt idx="1">
                  <c:v>6.25E-2</c:v>
                </c:pt>
                <c:pt idx="2">
                  <c:v>0.125</c:v>
                </c:pt>
                <c:pt idx="3">
                  <c:v>0.25</c:v>
                </c:pt>
                <c:pt idx="4">
                  <c:v>0.5</c:v>
                </c:pt>
                <c:pt idx="5">
                  <c:v>1</c:v>
                </c:pt>
              </c:numCache>
            </c:numRef>
          </c:cat>
          <c:val>
            <c:numRef>
              <c:f>Sheet1!$B$4:$B$9</c:f>
              <c:numCache>
                <c:formatCode>General</c:formatCode>
                <c:ptCount val="6"/>
                <c:pt idx="0">
                  <c:v>98.1</c:v>
                </c:pt>
                <c:pt idx="1">
                  <c:v>182.4</c:v>
                </c:pt>
                <c:pt idx="2">
                  <c:v>238.9</c:v>
                </c:pt>
                <c:pt idx="3">
                  <c:v>245.72</c:v>
                </c:pt>
                <c:pt idx="4">
                  <c:v>248.78</c:v>
                </c:pt>
                <c:pt idx="5">
                  <c:v>248.95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Global Memory Write</c:v>
                </c:pt>
              </c:strCache>
            </c:strRef>
          </c:tx>
          <c:cat>
            <c:numRef>
              <c:f>Sheet1!$I$4:$I$9</c:f>
              <c:numCache>
                <c:formatCode>#\ ??/??</c:formatCode>
                <c:ptCount val="6"/>
                <c:pt idx="0">
                  <c:v>3.125E-2</c:v>
                </c:pt>
                <c:pt idx="1">
                  <c:v>6.25E-2</c:v>
                </c:pt>
                <c:pt idx="2">
                  <c:v>0.125</c:v>
                </c:pt>
                <c:pt idx="3">
                  <c:v>0.25</c:v>
                </c:pt>
                <c:pt idx="4">
                  <c:v>0.5</c:v>
                </c:pt>
                <c:pt idx="5">
                  <c:v>1</c:v>
                </c:pt>
              </c:numCache>
            </c:numRef>
          </c:cat>
          <c:val>
            <c:numRef>
              <c:f>Sheet1!$C$4:$C$9</c:f>
              <c:numCache>
                <c:formatCode>General</c:formatCode>
                <c:ptCount val="6"/>
                <c:pt idx="0">
                  <c:v>118</c:v>
                </c:pt>
                <c:pt idx="1">
                  <c:v>123</c:v>
                </c:pt>
                <c:pt idx="2">
                  <c:v>125</c:v>
                </c:pt>
                <c:pt idx="3">
                  <c:v>131</c:v>
                </c:pt>
                <c:pt idx="4">
                  <c:v>122</c:v>
                </c:pt>
                <c:pt idx="5">
                  <c:v>122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Sheet1!$F$3</c:f>
              <c:strCache>
                <c:ptCount val="1"/>
                <c:pt idx="0">
                  <c:v>Local Memory Read</c:v>
                </c:pt>
              </c:strCache>
            </c:strRef>
          </c:tx>
          <c:cat>
            <c:numRef>
              <c:f>Sheet1!$I$4:$I$9</c:f>
              <c:numCache>
                <c:formatCode>#\ ??/??</c:formatCode>
                <c:ptCount val="6"/>
                <c:pt idx="0">
                  <c:v>3.125E-2</c:v>
                </c:pt>
                <c:pt idx="1">
                  <c:v>6.25E-2</c:v>
                </c:pt>
                <c:pt idx="2">
                  <c:v>0.125</c:v>
                </c:pt>
                <c:pt idx="3">
                  <c:v>0.25</c:v>
                </c:pt>
                <c:pt idx="4">
                  <c:v>0.5</c:v>
                </c:pt>
                <c:pt idx="5">
                  <c:v>1</c:v>
                </c:pt>
              </c:numCache>
            </c:numRef>
          </c:cat>
          <c:val>
            <c:numRef>
              <c:f>Sheet1!$F$4:$F$9</c:f>
              <c:numCache>
                <c:formatCode>General</c:formatCode>
                <c:ptCount val="6"/>
                <c:pt idx="0">
                  <c:v>141</c:v>
                </c:pt>
                <c:pt idx="1">
                  <c:v>285</c:v>
                </c:pt>
                <c:pt idx="2">
                  <c:v>572</c:v>
                </c:pt>
                <c:pt idx="3">
                  <c:v>1042</c:v>
                </c:pt>
                <c:pt idx="4">
                  <c:v>1534</c:v>
                </c:pt>
                <c:pt idx="5">
                  <c:v>1504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Sheet1!$G$3</c:f>
              <c:strCache>
                <c:ptCount val="1"/>
                <c:pt idx="0">
                  <c:v>Local Memory Write</c:v>
                </c:pt>
              </c:strCache>
            </c:strRef>
          </c:tx>
          <c:cat>
            <c:numRef>
              <c:f>Sheet1!$I$4:$I$9</c:f>
              <c:numCache>
                <c:formatCode>#\ ??/??</c:formatCode>
                <c:ptCount val="6"/>
                <c:pt idx="0">
                  <c:v>3.125E-2</c:v>
                </c:pt>
                <c:pt idx="1">
                  <c:v>6.25E-2</c:v>
                </c:pt>
                <c:pt idx="2">
                  <c:v>0.125</c:v>
                </c:pt>
                <c:pt idx="3">
                  <c:v>0.25</c:v>
                </c:pt>
                <c:pt idx="4">
                  <c:v>0.5</c:v>
                </c:pt>
                <c:pt idx="5">
                  <c:v>1</c:v>
                </c:pt>
              </c:numCache>
            </c:numRef>
          </c:cat>
          <c:val>
            <c:numRef>
              <c:f>Sheet1!$G$4:$G$9</c:f>
              <c:numCache>
                <c:formatCode>General</c:formatCode>
                <c:ptCount val="6"/>
                <c:pt idx="0">
                  <c:v>153</c:v>
                </c:pt>
                <c:pt idx="1">
                  <c:v>308</c:v>
                </c:pt>
                <c:pt idx="2">
                  <c:v>617</c:v>
                </c:pt>
                <c:pt idx="3">
                  <c:v>1234</c:v>
                </c:pt>
                <c:pt idx="4">
                  <c:v>1544</c:v>
                </c:pt>
                <c:pt idx="5">
                  <c:v>1537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8186464"/>
        <c:axId val="218187024"/>
      </c:lineChart>
      <c:catAx>
        <c:axId val="2181864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Occupancy</a:t>
                </a:r>
              </a:p>
            </c:rich>
          </c:tx>
          <c:layout/>
          <c:overlay val="0"/>
        </c:title>
        <c:numFmt formatCode="#\ ??/??" sourceLinked="1"/>
        <c:majorTickMark val="out"/>
        <c:minorTickMark val="none"/>
        <c:tickLblPos val="nextTo"/>
        <c:crossAx val="218187024"/>
        <c:crosses val="autoZero"/>
        <c:auto val="1"/>
        <c:lblAlgn val="ctr"/>
        <c:lblOffset val="100"/>
        <c:noMultiLvlLbl val="0"/>
      </c:catAx>
      <c:valAx>
        <c:axId val="218187024"/>
        <c:scaling>
          <c:logBase val="10"/>
          <c:orientation val="minMax"/>
          <c:min val="1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Throughput (GB/s)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81864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5490084572761739"/>
          <c:y val="5.2975908110605416E-2"/>
          <c:w val="0.35605594439583943"/>
          <c:h val="0.23902957227003402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4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Global Memory Read</c:v>
                </c:pt>
              </c:strCache>
            </c:strRef>
          </c:tx>
          <c:cat>
            <c:numRef>
              <c:f>Sheet1!$I$4:$I$9</c:f>
              <c:numCache>
                <c:formatCode>#\ ??/??</c:formatCode>
                <c:ptCount val="6"/>
                <c:pt idx="0">
                  <c:v>3.125E-2</c:v>
                </c:pt>
                <c:pt idx="1">
                  <c:v>6.25E-2</c:v>
                </c:pt>
                <c:pt idx="2">
                  <c:v>0.125</c:v>
                </c:pt>
                <c:pt idx="3">
                  <c:v>0.25</c:v>
                </c:pt>
                <c:pt idx="4">
                  <c:v>0.5</c:v>
                </c:pt>
                <c:pt idx="5">
                  <c:v>1</c:v>
                </c:pt>
              </c:numCache>
            </c:numRef>
          </c:cat>
          <c:val>
            <c:numRef>
              <c:f>Sheet1!$B$4:$B$9</c:f>
              <c:numCache>
                <c:formatCode>General</c:formatCode>
                <c:ptCount val="6"/>
                <c:pt idx="0">
                  <c:v>98.1</c:v>
                </c:pt>
                <c:pt idx="1">
                  <c:v>182.4</c:v>
                </c:pt>
                <c:pt idx="2">
                  <c:v>238.9</c:v>
                </c:pt>
                <c:pt idx="3">
                  <c:v>245.72</c:v>
                </c:pt>
                <c:pt idx="4">
                  <c:v>248.78</c:v>
                </c:pt>
                <c:pt idx="5">
                  <c:v>248.95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Global Memory Write</c:v>
                </c:pt>
              </c:strCache>
            </c:strRef>
          </c:tx>
          <c:cat>
            <c:numRef>
              <c:f>Sheet1!$I$4:$I$9</c:f>
              <c:numCache>
                <c:formatCode>#\ ??/??</c:formatCode>
                <c:ptCount val="6"/>
                <c:pt idx="0">
                  <c:v>3.125E-2</c:v>
                </c:pt>
                <c:pt idx="1">
                  <c:v>6.25E-2</c:v>
                </c:pt>
                <c:pt idx="2">
                  <c:v>0.125</c:v>
                </c:pt>
                <c:pt idx="3">
                  <c:v>0.25</c:v>
                </c:pt>
                <c:pt idx="4">
                  <c:v>0.5</c:v>
                </c:pt>
                <c:pt idx="5">
                  <c:v>1</c:v>
                </c:pt>
              </c:numCache>
            </c:numRef>
          </c:cat>
          <c:val>
            <c:numRef>
              <c:f>Sheet1!$C$4:$C$9</c:f>
              <c:numCache>
                <c:formatCode>General</c:formatCode>
                <c:ptCount val="6"/>
                <c:pt idx="0">
                  <c:v>118</c:v>
                </c:pt>
                <c:pt idx="1">
                  <c:v>123</c:v>
                </c:pt>
                <c:pt idx="2">
                  <c:v>125</c:v>
                </c:pt>
                <c:pt idx="3">
                  <c:v>131</c:v>
                </c:pt>
                <c:pt idx="4">
                  <c:v>122</c:v>
                </c:pt>
                <c:pt idx="5">
                  <c:v>122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Sheet1!$F$3</c:f>
              <c:strCache>
                <c:ptCount val="1"/>
                <c:pt idx="0">
                  <c:v>Local Memory Read</c:v>
                </c:pt>
              </c:strCache>
            </c:strRef>
          </c:tx>
          <c:cat>
            <c:numRef>
              <c:f>Sheet1!$I$4:$I$9</c:f>
              <c:numCache>
                <c:formatCode>#\ ??/??</c:formatCode>
                <c:ptCount val="6"/>
                <c:pt idx="0">
                  <c:v>3.125E-2</c:v>
                </c:pt>
                <c:pt idx="1">
                  <c:v>6.25E-2</c:v>
                </c:pt>
                <c:pt idx="2">
                  <c:v>0.125</c:v>
                </c:pt>
                <c:pt idx="3">
                  <c:v>0.25</c:v>
                </c:pt>
                <c:pt idx="4">
                  <c:v>0.5</c:v>
                </c:pt>
                <c:pt idx="5">
                  <c:v>1</c:v>
                </c:pt>
              </c:numCache>
            </c:numRef>
          </c:cat>
          <c:val>
            <c:numRef>
              <c:f>Sheet1!$F$4:$F$9</c:f>
              <c:numCache>
                <c:formatCode>General</c:formatCode>
                <c:ptCount val="6"/>
                <c:pt idx="0">
                  <c:v>141</c:v>
                </c:pt>
                <c:pt idx="1">
                  <c:v>285</c:v>
                </c:pt>
                <c:pt idx="2">
                  <c:v>572</c:v>
                </c:pt>
                <c:pt idx="3">
                  <c:v>1042</c:v>
                </c:pt>
                <c:pt idx="4">
                  <c:v>1534</c:v>
                </c:pt>
                <c:pt idx="5">
                  <c:v>1504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Sheet1!$G$3</c:f>
              <c:strCache>
                <c:ptCount val="1"/>
                <c:pt idx="0">
                  <c:v>Local Memory Write</c:v>
                </c:pt>
              </c:strCache>
            </c:strRef>
          </c:tx>
          <c:cat>
            <c:numRef>
              <c:f>Sheet1!$I$4:$I$9</c:f>
              <c:numCache>
                <c:formatCode>#\ ??/??</c:formatCode>
                <c:ptCount val="6"/>
                <c:pt idx="0">
                  <c:v>3.125E-2</c:v>
                </c:pt>
                <c:pt idx="1">
                  <c:v>6.25E-2</c:v>
                </c:pt>
                <c:pt idx="2">
                  <c:v>0.125</c:v>
                </c:pt>
                <c:pt idx="3">
                  <c:v>0.25</c:v>
                </c:pt>
                <c:pt idx="4">
                  <c:v>0.5</c:v>
                </c:pt>
                <c:pt idx="5">
                  <c:v>1</c:v>
                </c:pt>
              </c:numCache>
            </c:numRef>
          </c:cat>
          <c:val>
            <c:numRef>
              <c:f>Sheet1!$G$4:$G$9</c:f>
              <c:numCache>
                <c:formatCode>General</c:formatCode>
                <c:ptCount val="6"/>
                <c:pt idx="0">
                  <c:v>153</c:v>
                </c:pt>
                <c:pt idx="1">
                  <c:v>308</c:v>
                </c:pt>
                <c:pt idx="2">
                  <c:v>617</c:v>
                </c:pt>
                <c:pt idx="3">
                  <c:v>1234</c:v>
                </c:pt>
                <c:pt idx="4">
                  <c:v>1544</c:v>
                </c:pt>
                <c:pt idx="5">
                  <c:v>1537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1829728"/>
        <c:axId val="321830288"/>
      </c:lineChart>
      <c:catAx>
        <c:axId val="3218297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Occupancy</a:t>
                </a:r>
              </a:p>
            </c:rich>
          </c:tx>
          <c:layout/>
          <c:overlay val="0"/>
        </c:title>
        <c:numFmt formatCode="#\ ??/??" sourceLinked="1"/>
        <c:majorTickMark val="out"/>
        <c:minorTickMark val="none"/>
        <c:tickLblPos val="nextTo"/>
        <c:crossAx val="321830288"/>
        <c:crosses val="autoZero"/>
        <c:auto val="1"/>
        <c:lblAlgn val="ctr"/>
        <c:lblOffset val="100"/>
        <c:noMultiLvlLbl val="0"/>
      </c:catAx>
      <c:valAx>
        <c:axId val="321830288"/>
        <c:scaling>
          <c:logBase val="10"/>
          <c:orientation val="minMax"/>
          <c:min val="1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Throughput (GB/s)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218297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5490084572761739"/>
          <c:y val="5.2975908110605416E-2"/>
          <c:w val="0.35605594439583943"/>
          <c:h val="0.23902957227003402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4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1pPr>
          </a:lstStyle>
          <a:p>
            <a:pPr>
              <a:defRPr/>
            </a:pPr>
            <a:fld id="{B05AD298-4C29-6341-ADE1-9ADE4043BD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5690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Mini-emulation increases</a:t>
            </a:r>
            <a:r>
              <a:rPr lang="en-US" baseline="0" dirty="0" smtClean="0"/>
              <a:t> linearly because workload on each emulated thread increases linearly with the data size (for matrix multiply).</a:t>
            </a:r>
          </a:p>
          <a:p>
            <a:r>
              <a:rPr lang="en-US" baseline="0" dirty="0" smtClean="0"/>
              <a:t>On the other hand, the actual execution time increases as O(n^3) per thread.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77A34-6F8F-4B6A-B93F-F4F00C164F8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66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Mini-emulation is constant per </a:t>
            </a:r>
            <a:r>
              <a:rPr lang="en-US" baseline="0" dirty="0" smtClean="0"/>
              <a:t>emulated thread (for reduction).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77A34-6F8F-4B6A-B93F-F4F00C164F8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80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8"/>
          <p:cNvPicPr>
            <a:picLocks noChangeAspect="1" noChangeArrowheads="1"/>
          </p:cNvPicPr>
          <p:nvPr userDrawn="1"/>
        </p:nvPicPr>
        <p:blipFill>
          <a:blip r:embed="rId2">
            <a:alphaModFix amt="5000"/>
          </a:blip>
          <a:srcRect l="14400"/>
          <a:stretch>
            <a:fillRect/>
          </a:stretch>
        </p:blipFill>
        <p:spPr bwMode="auto">
          <a:xfrm>
            <a:off x="0" y="3657600"/>
            <a:ext cx="234791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5" descr="background4"/>
          <p:cNvPicPr>
            <a:picLocks noChangeAspect="1" noChangeArrowheads="1"/>
          </p:cNvPicPr>
          <p:nvPr/>
        </p:nvPicPr>
        <p:blipFill>
          <a:blip r:embed="rId3"/>
          <a:srcRect t="5333" b="41333"/>
          <a:stretch>
            <a:fillRect/>
          </a:stretch>
        </p:blipFill>
        <p:spPr bwMode="auto">
          <a:xfrm>
            <a:off x="228600" y="363538"/>
            <a:ext cx="8702675" cy="343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8" descr="vt_maroon_inven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311900"/>
            <a:ext cx="21336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439025" y="6172200"/>
            <a:ext cx="15525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7454900" y="6550025"/>
            <a:ext cx="16129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synergy.cs.vt.edu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962400"/>
            <a:ext cx="8305800" cy="1143000"/>
          </a:xfrm>
        </p:spPr>
        <p:txBody>
          <a:bodyPr/>
          <a:lstStyle>
            <a:lvl1pPr>
              <a:defRPr>
                <a:solidFill>
                  <a:srgbClr val="67183B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5181600"/>
            <a:ext cx="7239000" cy="914400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33600" y="6248400"/>
            <a:ext cx="990600" cy="457200"/>
          </a:xfrm>
        </p:spPr>
        <p:txBody>
          <a:bodyPr/>
          <a:lstStyle>
            <a:lvl1pPr algn="l">
              <a:defRPr/>
            </a:lvl1pPr>
          </a:lstStyle>
          <a:p>
            <a:fld id="{F67D0B1B-F8AD-41A1-85D7-22A71ECB44EC}" type="datetime5">
              <a:rPr lang="en-US" smtClean="0"/>
              <a:t>18-Dec-13</a:t>
            </a:fld>
            <a:endParaRPr 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Lokendra Panwar (lokendra@cs.vt.edu)</a:t>
            </a: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19800" y="6248400"/>
            <a:ext cx="990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AE37C-F81F-FA4B-A54D-FF1E284EC2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DDCBEF-B3B7-49B5-9741-9BD77D0C2BEF}" type="datetime5">
              <a:rPr lang="en-US" smtClean="0"/>
              <a:t>18-Dec-13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Lokendra Panwar (lokendra@cs.vt.edu)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203DA-6B73-BB44-9AC2-AA529226A8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EAA85D-4073-4CFB-A52A-200AD1C09566}" type="datetime5">
              <a:rPr lang="en-US" smtClean="0"/>
              <a:t>18-Dec-13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Lokendra Panwar (lokendra@cs.vt.edu)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BCC72-2067-7048-A645-7604B81C2D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BB6A94-B521-4C78-BA2F-89B6EDA8D185}" type="datetime5">
              <a:rPr lang="en-US" smtClean="0"/>
              <a:t>18-Dec-13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Lokendra Panwar (lokendra@cs.vt.edu)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F1B2E7-F8C6-904F-87A5-2B1A8A8E22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8EF6-0825-43A9-9412-9038AFBE9A59}" type="datetime5">
              <a:rPr lang="en-US" smtClean="0"/>
              <a:t>18-Dec-13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Lokendra Panwar (lokendra@cs.vt.edu)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02858-B938-3547-855D-76DF2D3070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6373A5-9C0B-4941-B300-F37F24A66922}" type="datetime5">
              <a:rPr lang="en-US" smtClean="0"/>
              <a:t>18-Dec-13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Lokendra Panwar (lokendra@cs.vt.edu)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03AEC-66A3-ED41-AA6F-F2CE5193FC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FD8BC4-F1F6-4150-92FB-40E31019E806}" type="datetime5">
              <a:rPr lang="en-US" smtClean="0"/>
              <a:t>18-Dec-13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Lokendra Panwar (lokendra@cs.vt.edu)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011F4E-A44A-FC45-B2F9-66DF8A281B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56935B-5A28-402C-B7E5-2DED0F3CBB77}" type="datetime5">
              <a:rPr lang="en-US" smtClean="0"/>
              <a:t>18-Dec-13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Lokendra Panwar (lokendra@cs.vt.edu)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F7D26-511A-994B-A472-02C383E118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DFDA15-C19F-4219-ACCA-65C1CB5E5102}" type="datetime5">
              <a:rPr lang="en-US" smtClean="0"/>
              <a:t>18-Dec-13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Lokendra Panwar (lokendra@cs.vt.edu)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508B5-3A6A-4742-9080-4075C52CCE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10A995-C9FC-4F04-A5C4-9D4F020CEDEF}" type="datetime5">
              <a:rPr lang="en-US" smtClean="0"/>
              <a:t>18-Dec-13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Lokendra Panwar (lokendra@cs.vt.edu)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B9201A-C947-5843-9536-05B0F3D430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99E824-A274-4092-BD3D-344CAE30C80C}" type="datetime5">
              <a:rPr lang="en-US" smtClean="0"/>
              <a:t>18-Dec-13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Lokendra Panwar (lokendra@cs.vt.edu)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15775-BA06-734F-A58F-5D9A30BA60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3">
            <a:alphaModFix amt="5000"/>
          </a:blip>
          <a:srcRect l="14400"/>
          <a:stretch>
            <a:fillRect/>
          </a:stretch>
        </p:blipFill>
        <p:spPr bwMode="auto">
          <a:xfrm>
            <a:off x="0" y="152400"/>
            <a:ext cx="5478463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38600" y="6553200"/>
            <a:ext cx="106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471CDDAA-0CF5-42C8-BA89-3C54AEAEA09B}" type="datetime5">
              <a:rPr lang="en-US" smtClean="0"/>
              <a:t>18-Dec-13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324600"/>
            <a:ext cx="464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smtClean="0"/>
              <a:t>Lokendra Panwar (lokendra@cs.vt.edu)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5791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1pPr>
          </a:lstStyle>
          <a:p>
            <a:pPr>
              <a:defRPr/>
            </a:pPr>
            <a:fld id="{CE65E26F-1C5D-5C45-A8CC-5DBAC5DE36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2" name="Picture 13" descr="vt_maroon_invent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6302375"/>
            <a:ext cx="21336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14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543800" y="6294438"/>
            <a:ext cx="1277938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228600" y="6248400"/>
            <a:ext cx="86868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1400" y="6553200"/>
            <a:ext cx="16129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synergy.cs.vt.edu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930035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F26B17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F26B17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F26B17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F26B17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F26B17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sz="2400" dirty="0" smtClean="0"/>
              <a:t> </a:t>
            </a:r>
            <a:r>
              <a:rPr lang="en-US" sz="2400" dirty="0"/>
              <a:t>Online Performance Projection for Clusters with Heterogeneous GPUs</a:t>
            </a:r>
            <a:r>
              <a:rPr lang="en-US" sz="2400" dirty="0" smtClean="0"/>
              <a:t> </a:t>
            </a:r>
            <a:endParaRPr lang="en-US" sz="2400" dirty="0"/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5181600"/>
            <a:ext cx="8763000" cy="914400"/>
          </a:xfrm>
        </p:spPr>
        <p:txBody>
          <a:bodyPr/>
          <a:lstStyle/>
          <a:p>
            <a:pPr eaLnBrk="1" hangingPunct="1"/>
            <a:r>
              <a:rPr lang="en-US" sz="1600" b="1" dirty="0" err="1"/>
              <a:t>Lokendra</a:t>
            </a:r>
            <a:r>
              <a:rPr lang="en-US" sz="1600" b="1" dirty="0"/>
              <a:t> S. </a:t>
            </a:r>
            <a:r>
              <a:rPr lang="en-US" sz="1600" b="1" dirty="0" err="1" smtClean="0"/>
              <a:t>Panwar</a:t>
            </a:r>
            <a:r>
              <a:rPr lang="en-US" sz="1600" dirty="0" smtClean="0"/>
              <a:t>,  </a:t>
            </a:r>
            <a:r>
              <a:rPr lang="en-US" sz="1600" dirty="0" err="1" smtClean="0"/>
              <a:t>Ashwin</a:t>
            </a:r>
            <a:r>
              <a:rPr lang="en-US" sz="1600" dirty="0" smtClean="0"/>
              <a:t> </a:t>
            </a:r>
            <a:r>
              <a:rPr lang="en-US" sz="1600" dirty="0"/>
              <a:t>M. </a:t>
            </a:r>
            <a:r>
              <a:rPr lang="en-US" sz="1600" dirty="0" err="1" smtClean="0"/>
              <a:t>Aji</a:t>
            </a:r>
            <a:r>
              <a:rPr lang="en-US" sz="1600" dirty="0" smtClean="0"/>
              <a:t>, Wu-</a:t>
            </a:r>
            <a:r>
              <a:rPr lang="en-US" sz="1600" dirty="0" err="1" smtClean="0"/>
              <a:t>chun</a:t>
            </a:r>
            <a:r>
              <a:rPr lang="en-US" sz="1600" dirty="0" smtClean="0"/>
              <a:t> </a:t>
            </a:r>
            <a:r>
              <a:rPr lang="en-US" sz="1600" dirty="0" err="1" smtClean="0"/>
              <a:t>Feng</a:t>
            </a:r>
            <a:r>
              <a:rPr lang="en-US" sz="1600" dirty="0" smtClean="0"/>
              <a:t> </a:t>
            </a:r>
            <a:r>
              <a:rPr lang="en-US" sz="1600" i="1" dirty="0" smtClean="0"/>
              <a:t> (Virginia Tech, USA)</a:t>
            </a:r>
          </a:p>
          <a:p>
            <a:pPr eaLnBrk="1" hangingPunct="1"/>
            <a:r>
              <a:rPr lang="en-US" sz="1600" dirty="0" err="1"/>
              <a:t>Jiayuan</a:t>
            </a:r>
            <a:r>
              <a:rPr lang="en-US" sz="1600" dirty="0"/>
              <a:t> </a:t>
            </a:r>
            <a:r>
              <a:rPr lang="en-US" sz="1600" dirty="0" err="1" smtClean="0"/>
              <a:t>Meng</a:t>
            </a:r>
            <a:r>
              <a:rPr lang="en-US" sz="1600" dirty="0" smtClean="0"/>
              <a:t>, </a:t>
            </a:r>
            <a:r>
              <a:rPr lang="en-US" sz="1600" dirty="0" err="1"/>
              <a:t>Pavan</a:t>
            </a:r>
            <a:r>
              <a:rPr lang="en-US" sz="1600" dirty="0"/>
              <a:t> </a:t>
            </a:r>
            <a:r>
              <a:rPr lang="en-US" sz="1600" dirty="0" err="1" smtClean="0"/>
              <a:t>Balaji</a:t>
            </a:r>
            <a:r>
              <a:rPr lang="en-US" sz="1600" dirty="0"/>
              <a:t> </a:t>
            </a:r>
            <a:r>
              <a:rPr lang="en-US" sz="1600" dirty="0" smtClean="0"/>
              <a:t>(</a:t>
            </a:r>
            <a:r>
              <a:rPr lang="en-US" sz="1600" i="1" dirty="0" smtClean="0"/>
              <a:t>Argonne National Laboratory, USA)</a:t>
            </a:r>
          </a:p>
          <a:p>
            <a:pPr eaLnBrk="1" hangingPunct="1"/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Goal: </a:t>
            </a:r>
          </a:p>
          <a:p>
            <a:pPr lvl="1"/>
            <a:r>
              <a:rPr lang="en-US" sz="1800" dirty="0" smtClean="0"/>
              <a:t>R</a:t>
            </a:r>
            <a:r>
              <a:rPr lang="en-US" sz="1800" dirty="0" smtClean="0"/>
              <a:t>ank </a:t>
            </a:r>
            <a:r>
              <a:rPr lang="en-US" sz="1800" dirty="0" smtClean="0"/>
              <a:t>accelerators for a given OpenCL </a:t>
            </a:r>
            <a:r>
              <a:rPr lang="en-US" sz="1800" dirty="0" smtClean="0"/>
              <a:t>workload</a:t>
            </a:r>
          </a:p>
          <a:p>
            <a:pPr lvl="2"/>
            <a:r>
              <a:rPr lang="en-US" sz="1600" dirty="0" smtClean="0"/>
              <a:t>Accurately AND efficiently</a:t>
            </a:r>
            <a:endParaRPr lang="en-US" sz="1600" dirty="0"/>
          </a:p>
          <a:p>
            <a:pPr lvl="1"/>
            <a:r>
              <a:rPr lang="en-US" sz="1800" dirty="0"/>
              <a:t>D</a:t>
            </a:r>
            <a:r>
              <a:rPr lang="en-US" sz="1800" dirty="0" smtClean="0"/>
              <a:t>ecision making with minimal overhead</a:t>
            </a:r>
            <a:endParaRPr lang="en-US" sz="1800" dirty="0"/>
          </a:p>
          <a:p>
            <a:endParaRPr lang="en-US" sz="2000" dirty="0" smtClean="0"/>
          </a:p>
          <a:p>
            <a:pPr lvl="1"/>
            <a:endParaRPr lang="en-US" sz="18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Lokendra Panwar (lokendra@cs.vt.edu)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1B2E7-F8C6-904F-87A5-2B1A8A8E22E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7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Goal: </a:t>
            </a:r>
          </a:p>
          <a:p>
            <a:pPr lvl="1"/>
            <a:r>
              <a:rPr lang="en-US" sz="1800" dirty="0"/>
              <a:t>Rank accelerators for a given OpenCL workload</a:t>
            </a:r>
          </a:p>
          <a:p>
            <a:pPr lvl="2"/>
            <a:r>
              <a:rPr lang="en-US" sz="1600" dirty="0"/>
              <a:t>Accurately AND efficiently</a:t>
            </a:r>
          </a:p>
          <a:p>
            <a:pPr lvl="1"/>
            <a:r>
              <a:rPr lang="en-US" sz="1800" dirty="0"/>
              <a:t>Decision making with minimal overhead</a:t>
            </a:r>
          </a:p>
          <a:p>
            <a:r>
              <a:rPr lang="en-US" sz="2000" dirty="0" smtClean="0"/>
              <a:t>Choices</a:t>
            </a:r>
            <a:r>
              <a:rPr lang="en-US" sz="2000" dirty="0" smtClean="0"/>
              <a:t>:</a:t>
            </a:r>
            <a:endParaRPr lang="en-US" sz="2000" dirty="0"/>
          </a:p>
          <a:p>
            <a:pPr lvl="1"/>
            <a:r>
              <a:rPr lang="en-US" sz="1800" dirty="0" smtClean="0"/>
              <a:t>Static Code </a:t>
            </a:r>
            <a:r>
              <a:rPr lang="en-US" sz="1800" dirty="0"/>
              <a:t>Analysis:	</a:t>
            </a:r>
          </a:p>
          <a:p>
            <a:pPr lvl="2"/>
            <a:r>
              <a:rPr lang="en-US" sz="1600" dirty="0"/>
              <a:t>Fast</a:t>
            </a:r>
          </a:p>
          <a:p>
            <a:pPr lvl="2"/>
            <a:r>
              <a:rPr lang="en-US" sz="1600" dirty="0"/>
              <a:t>Inaccurate, as it does not account for dynamic properties:</a:t>
            </a:r>
          </a:p>
          <a:p>
            <a:pPr lvl="3"/>
            <a:r>
              <a:rPr lang="en-US" sz="1600" dirty="0"/>
              <a:t>Input data dependence, memory access patterns, dynamic </a:t>
            </a:r>
            <a:r>
              <a:rPr lang="en-US" sz="1600" dirty="0" smtClean="0"/>
              <a:t>instructions</a:t>
            </a:r>
            <a:endParaRPr lang="en-US" sz="2000" dirty="0" smtClean="0"/>
          </a:p>
          <a:p>
            <a:pPr lvl="1"/>
            <a:endParaRPr lang="en-US" sz="18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Lokendra Panwar (lokendra@cs.vt.edu)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1B2E7-F8C6-904F-87A5-2B1A8A8E22E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4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Goal: </a:t>
            </a:r>
          </a:p>
          <a:p>
            <a:pPr lvl="1"/>
            <a:r>
              <a:rPr lang="en-US" sz="1800" dirty="0"/>
              <a:t>Rank accelerators for a given OpenCL workload</a:t>
            </a:r>
          </a:p>
          <a:p>
            <a:pPr lvl="2"/>
            <a:r>
              <a:rPr lang="en-US" sz="1600" dirty="0"/>
              <a:t>Accurately AND efficiently</a:t>
            </a:r>
          </a:p>
          <a:p>
            <a:pPr lvl="1"/>
            <a:r>
              <a:rPr lang="en-US" sz="1800" dirty="0"/>
              <a:t>Decision making with minimal overhead</a:t>
            </a:r>
          </a:p>
          <a:p>
            <a:r>
              <a:rPr lang="en-US" sz="2000" dirty="0" smtClean="0"/>
              <a:t>Choices</a:t>
            </a:r>
            <a:r>
              <a:rPr lang="en-US" sz="2000" dirty="0" smtClean="0"/>
              <a:t>:</a:t>
            </a:r>
            <a:endParaRPr lang="en-US" sz="2000" dirty="0"/>
          </a:p>
          <a:p>
            <a:pPr lvl="1"/>
            <a:r>
              <a:rPr lang="en-US" sz="1800" dirty="0" smtClean="0"/>
              <a:t>Static Code </a:t>
            </a:r>
            <a:r>
              <a:rPr lang="en-US" sz="1800" dirty="0"/>
              <a:t>Analysis:	</a:t>
            </a:r>
          </a:p>
          <a:p>
            <a:pPr lvl="2"/>
            <a:r>
              <a:rPr lang="en-US" sz="1600" dirty="0"/>
              <a:t>Fast</a:t>
            </a:r>
          </a:p>
          <a:p>
            <a:pPr lvl="2"/>
            <a:r>
              <a:rPr lang="en-US" sz="1600" dirty="0"/>
              <a:t>Inaccurate, as it does not account for dynamic properties:</a:t>
            </a:r>
          </a:p>
          <a:p>
            <a:pPr lvl="3"/>
            <a:r>
              <a:rPr lang="en-US" sz="1600" dirty="0"/>
              <a:t>Input data dependence, memory access patterns, dynamic instructions</a:t>
            </a:r>
          </a:p>
          <a:p>
            <a:pPr lvl="1"/>
            <a:r>
              <a:rPr lang="en-US" sz="1800" dirty="0" smtClean="0"/>
              <a:t>Dynamic Code </a:t>
            </a:r>
            <a:r>
              <a:rPr lang="en-US" sz="1800" dirty="0"/>
              <a:t>Analysis</a:t>
            </a:r>
            <a:r>
              <a:rPr lang="en-US" sz="1800" dirty="0" smtClean="0"/>
              <a:t>:</a:t>
            </a:r>
          </a:p>
          <a:p>
            <a:pPr lvl="2"/>
            <a:r>
              <a:rPr lang="en-US" sz="1600" dirty="0"/>
              <a:t>Higher </a:t>
            </a:r>
            <a:r>
              <a:rPr lang="en-US" sz="1600" dirty="0" smtClean="0"/>
              <a:t>accuracy</a:t>
            </a:r>
            <a:endParaRPr lang="en-US" sz="1800" dirty="0"/>
          </a:p>
          <a:p>
            <a:pPr lvl="2"/>
            <a:r>
              <a:rPr lang="en-US" sz="1600" dirty="0"/>
              <a:t>Execute either on actual device or through a </a:t>
            </a:r>
            <a:r>
              <a:rPr lang="en-US" sz="1600" dirty="0" smtClean="0"/>
              <a:t>“</a:t>
            </a:r>
            <a:r>
              <a:rPr lang="en-US" sz="1600" dirty="0"/>
              <a:t>e</a:t>
            </a:r>
            <a:r>
              <a:rPr lang="en-US" sz="1600" dirty="0" smtClean="0"/>
              <a:t>mulator</a:t>
            </a:r>
            <a:r>
              <a:rPr lang="en-US" sz="1600" dirty="0"/>
              <a:t>”</a:t>
            </a:r>
          </a:p>
          <a:p>
            <a:pPr lvl="3"/>
            <a:r>
              <a:rPr lang="en-US" sz="1600" dirty="0"/>
              <a:t>Not always feasible to run </a:t>
            </a:r>
            <a:r>
              <a:rPr lang="en-US" sz="1600" dirty="0" smtClean="0"/>
              <a:t>on </a:t>
            </a:r>
            <a:r>
              <a:rPr lang="en-US" sz="1600" dirty="0"/>
              <a:t>actual </a:t>
            </a:r>
            <a:r>
              <a:rPr lang="en-US" sz="1600" dirty="0" smtClean="0"/>
              <a:t>devices: Data </a:t>
            </a:r>
            <a:r>
              <a:rPr lang="en-US" sz="1600" dirty="0"/>
              <a:t>transfer costs, Clusters are “busy</a:t>
            </a:r>
            <a:r>
              <a:rPr lang="en-US" sz="1600" dirty="0" smtClean="0"/>
              <a:t>”</a:t>
            </a:r>
            <a:endParaRPr lang="en-US" sz="1600" dirty="0"/>
          </a:p>
          <a:p>
            <a:pPr lvl="3"/>
            <a:r>
              <a:rPr lang="en-US" sz="1600" dirty="0"/>
              <a:t>E</a:t>
            </a:r>
            <a:r>
              <a:rPr lang="en-US" sz="1600" dirty="0" smtClean="0"/>
              <a:t>mulators </a:t>
            </a:r>
            <a:r>
              <a:rPr lang="en-US" sz="1600" dirty="0"/>
              <a:t>are </a:t>
            </a:r>
            <a:r>
              <a:rPr lang="en-US" sz="1600" dirty="0" smtClean="0"/>
              <a:t>very slow </a:t>
            </a:r>
            <a:endParaRPr lang="en-US" sz="1600" dirty="0"/>
          </a:p>
          <a:p>
            <a:endParaRPr lang="en-US" sz="2000" dirty="0" smtClean="0"/>
          </a:p>
          <a:p>
            <a:pPr lvl="1"/>
            <a:endParaRPr lang="en-US" sz="18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Lokendra Panwar (lokendra@cs.vt.edu)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1B2E7-F8C6-904F-87A5-2B1A8A8E22E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18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– Workload Profiling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Lokendra Panwar (lokendra@cs.vt.edu)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1B2E7-F8C6-904F-87A5-2B1A8A8E22E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77043" y="945412"/>
            <a:ext cx="1556957" cy="1111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Emulator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1295400"/>
            <a:ext cx="947696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 dirty="0" smtClean="0"/>
              <a:t>OpenCL</a:t>
            </a:r>
          </a:p>
          <a:p>
            <a:pPr algn="ctr"/>
            <a:r>
              <a:rPr lang="en-US" sz="1600" dirty="0" smtClean="0"/>
              <a:t>Kernel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705600" y="1569349"/>
            <a:ext cx="1981200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/>
              <a:t>Memory Patterns</a:t>
            </a:r>
          </a:p>
          <a:p>
            <a:pPr algn="ctr"/>
            <a:r>
              <a:rPr lang="en-US" sz="1600" dirty="0" smtClean="0"/>
              <a:t>Bank Conflicts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05600" y="916631"/>
            <a:ext cx="1132041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 dirty="0" smtClean="0"/>
              <a:t>Instruction</a:t>
            </a:r>
          </a:p>
          <a:p>
            <a:pPr algn="ctr"/>
            <a:r>
              <a:rPr lang="en-US" sz="1600" dirty="0" smtClean="0"/>
              <a:t>Mix</a:t>
            </a:r>
          </a:p>
        </p:txBody>
      </p:sp>
      <p:cxnSp>
        <p:nvCxnSpPr>
          <p:cNvPr id="15" name="Straight Arrow Connector 14"/>
          <p:cNvCxnSpPr>
            <a:endCxn id="7" idx="1"/>
          </p:cNvCxnSpPr>
          <p:nvPr/>
        </p:nvCxnSpPr>
        <p:spPr bwMode="auto">
          <a:xfrm>
            <a:off x="2667339" y="1501406"/>
            <a:ext cx="110970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5367296" y="1524000"/>
            <a:ext cx="110970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8108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– Workload 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“Mini-emulation”</a:t>
            </a:r>
            <a:endParaRPr lang="en-US" i="1" dirty="0"/>
          </a:p>
          <a:p>
            <a:pPr lvl="1"/>
            <a:r>
              <a:rPr lang="en-US" dirty="0" smtClean="0"/>
              <a:t>Emulate a </a:t>
            </a:r>
            <a:r>
              <a:rPr lang="en-US" dirty="0"/>
              <a:t>single </a:t>
            </a:r>
            <a:r>
              <a:rPr lang="en-US" dirty="0" smtClean="0"/>
              <a:t>workgroup</a:t>
            </a:r>
            <a:endParaRPr lang="en-US" dirty="0"/>
          </a:p>
          <a:p>
            <a:pPr lvl="2"/>
            <a:r>
              <a:rPr lang="en-US" dirty="0"/>
              <a:t>Collect dynamic </a:t>
            </a:r>
            <a:r>
              <a:rPr lang="en-US" dirty="0" smtClean="0"/>
              <a:t>characteristics:</a:t>
            </a:r>
            <a:endParaRPr lang="en-US" dirty="0"/>
          </a:p>
          <a:p>
            <a:pPr lvl="3"/>
            <a:r>
              <a:rPr lang="en-US" dirty="0"/>
              <a:t>Instruction traces</a:t>
            </a:r>
          </a:p>
          <a:p>
            <a:pPr lvl="3"/>
            <a:r>
              <a:rPr lang="en-US" dirty="0"/>
              <a:t>Global and Local memory transactions and access patterns</a:t>
            </a:r>
          </a:p>
          <a:p>
            <a:pPr lvl="2"/>
            <a:r>
              <a:rPr lang="en-US" dirty="0"/>
              <a:t>In typical data-parallel workloads, workgroups exhibit similar runtime characteristics</a:t>
            </a:r>
          </a:p>
          <a:p>
            <a:pPr lvl="1"/>
            <a:r>
              <a:rPr lang="en-US" dirty="0"/>
              <a:t>Asymptotically lower overhead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Lokendra Panwar (lokendra@cs.vt.edu)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1B2E7-F8C6-904F-87A5-2B1A8A8E22E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77043" y="945412"/>
            <a:ext cx="1556957" cy="1111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Mini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Emulator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1295400"/>
            <a:ext cx="947696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 dirty="0" smtClean="0"/>
              <a:t>OpenCL</a:t>
            </a:r>
          </a:p>
          <a:p>
            <a:pPr algn="ctr"/>
            <a:r>
              <a:rPr lang="en-US" sz="1600" dirty="0" smtClean="0"/>
              <a:t>Kernel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705600" y="1569349"/>
            <a:ext cx="1981200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/>
              <a:t>Memory Patterns</a:t>
            </a:r>
          </a:p>
          <a:p>
            <a:pPr algn="ctr"/>
            <a:r>
              <a:rPr lang="en-US" sz="1600" dirty="0" smtClean="0"/>
              <a:t>Bank Conflicts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05600" y="916631"/>
            <a:ext cx="1132041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 dirty="0" smtClean="0"/>
              <a:t>Instruction</a:t>
            </a:r>
          </a:p>
          <a:p>
            <a:pPr algn="ctr"/>
            <a:r>
              <a:rPr lang="en-US" sz="1600" dirty="0" smtClean="0"/>
              <a:t>Mix</a:t>
            </a:r>
          </a:p>
        </p:txBody>
      </p:sp>
      <p:cxnSp>
        <p:nvCxnSpPr>
          <p:cNvPr id="15" name="Straight Arrow Connector 14"/>
          <p:cNvCxnSpPr>
            <a:endCxn id="7" idx="1"/>
          </p:cNvCxnSpPr>
          <p:nvPr/>
        </p:nvCxnSpPr>
        <p:spPr bwMode="auto">
          <a:xfrm>
            <a:off x="2667339" y="1501406"/>
            <a:ext cx="110970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5367296" y="1524000"/>
            <a:ext cx="110970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9017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– Device 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Lokendra Panwar (lokendra@cs.vt.edu)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1B2E7-F8C6-904F-87A5-2B1A8A8E22E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058084" y="1051118"/>
            <a:ext cx="873094" cy="7945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GPU1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206277" y="1051118"/>
            <a:ext cx="873094" cy="7945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GPU 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304204" y="1051118"/>
            <a:ext cx="873094" cy="7945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GPU 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63683" y="111732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……</a:t>
            </a:r>
            <a:endParaRPr lang="en-US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3099081" y="2514600"/>
            <a:ext cx="2162929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Instruction and Memory </a:t>
            </a: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Microbenchmarks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7" idx="4"/>
            <a:endCxn id="11" idx="0"/>
          </p:cNvCxnSpPr>
          <p:nvPr/>
        </p:nvCxnSpPr>
        <p:spPr>
          <a:xfrm>
            <a:off x="2494631" y="1845655"/>
            <a:ext cx="1685915" cy="6689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4"/>
            <a:endCxn id="11" idx="0"/>
          </p:cNvCxnSpPr>
          <p:nvPr/>
        </p:nvCxnSpPr>
        <p:spPr>
          <a:xfrm flipH="1">
            <a:off x="4180546" y="1845655"/>
            <a:ext cx="1560205" cy="6689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0694499"/>
              </p:ext>
            </p:extLst>
          </p:nvPr>
        </p:nvGraphicFramePr>
        <p:xfrm>
          <a:off x="2909594" y="4154004"/>
          <a:ext cx="1524684" cy="1332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0888461"/>
              </p:ext>
            </p:extLst>
          </p:nvPr>
        </p:nvGraphicFramePr>
        <p:xfrm>
          <a:off x="1248312" y="4154004"/>
          <a:ext cx="1524684" cy="1332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7212807"/>
              </p:ext>
            </p:extLst>
          </p:nvPr>
        </p:nvGraphicFramePr>
        <p:xfrm>
          <a:off x="5333316" y="4154004"/>
          <a:ext cx="1524684" cy="1332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2" name="Straight Arrow Connector 21"/>
          <p:cNvCxnSpPr>
            <a:stCxn id="8" idx="4"/>
            <a:endCxn id="11" idx="0"/>
          </p:cNvCxnSpPr>
          <p:nvPr/>
        </p:nvCxnSpPr>
        <p:spPr>
          <a:xfrm>
            <a:off x="3642824" y="1845655"/>
            <a:ext cx="537722" cy="6689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8" idx="0"/>
          </p:cNvCxnSpPr>
          <p:nvPr/>
        </p:nvCxnSpPr>
        <p:spPr>
          <a:xfrm flipH="1">
            <a:off x="2010654" y="3505200"/>
            <a:ext cx="2169892" cy="6488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2"/>
            <a:endCxn id="15" idx="0"/>
          </p:cNvCxnSpPr>
          <p:nvPr/>
        </p:nvCxnSpPr>
        <p:spPr>
          <a:xfrm flipH="1">
            <a:off x="3671936" y="3505200"/>
            <a:ext cx="508610" cy="6488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2"/>
            <a:endCxn id="20" idx="0"/>
          </p:cNvCxnSpPr>
          <p:nvPr/>
        </p:nvCxnSpPr>
        <p:spPr>
          <a:xfrm>
            <a:off x="4180546" y="3505200"/>
            <a:ext cx="1915112" cy="6488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931178" y="5345668"/>
            <a:ext cx="429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Device Throughput Profiles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9832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– Device 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device throughput profiles:</a:t>
            </a:r>
          </a:p>
          <a:p>
            <a:pPr lvl="1"/>
            <a:r>
              <a:rPr lang="en-US" dirty="0" smtClean="0"/>
              <a:t>Modified SHOC </a:t>
            </a:r>
            <a:r>
              <a:rPr lang="en-US" dirty="0" err="1" smtClean="0"/>
              <a:t>microbenchmarks</a:t>
            </a:r>
            <a:r>
              <a:rPr lang="en-US" dirty="0" smtClean="0"/>
              <a:t> to</a:t>
            </a:r>
          </a:p>
          <a:p>
            <a:pPr lvl="2"/>
            <a:r>
              <a:rPr lang="en-US" dirty="0" smtClean="0"/>
              <a:t>Obtain hardware throughput with varying occupancy</a:t>
            </a:r>
          </a:p>
          <a:p>
            <a:pPr lvl="2"/>
            <a:r>
              <a:rPr lang="en-US" dirty="0" smtClean="0"/>
              <a:t>Collect throughputs for instructions, global memory and local memory</a:t>
            </a:r>
          </a:p>
          <a:p>
            <a:pPr lvl="1"/>
            <a:r>
              <a:rPr lang="en-US" dirty="0" smtClean="0"/>
              <a:t>Built only </a:t>
            </a:r>
            <a:r>
              <a:rPr lang="en-US" i="1" dirty="0" smtClean="0"/>
              <a:t>once</a:t>
            </a:r>
          </a:p>
          <a:p>
            <a:pPr lvl="3"/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Lokendra Panwar (lokendra@cs.vt.edu)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1B2E7-F8C6-904F-87A5-2B1A8A8E22E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542038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Global  and Local memory profile of AMD 7970</a:t>
            </a:r>
            <a:endParaRPr lang="en-US" sz="1400" i="1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1618519"/>
              </p:ext>
            </p:extLst>
          </p:nvPr>
        </p:nvGraphicFramePr>
        <p:xfrm>
          <a:off x="3200400" y="2819400"/>
          <a:ext cx="5486400" cy="3459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380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– Find Performance Limiter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Lokendra Panwar (lokendra@cs.vt.edu)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1B2E7-F8C6-904F-87A5-2B1A8A8E22E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8189960"/>
              </p:ext>
            </p:extLst>
          </p:nvPr>
        </p:nvGraphicFramePr>
        <p:xfrm>
          <a:off x="3200400" y="1295400"/>
          <a:ext cx="2057400" cy="175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05000" y="4201180"/>
            <a:ext cx="198120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/>
              <a:t>Memory Patterns</a:t>
            </a:r>
          </a:p>
          <a:p>
            <a:pPr algn="ctr"/>
            <a:r>
              <a:rPr lang="en-US" sz="1400" dirty="0" smtClean="0"/>
              <a:t>Bank Conflicts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1672" y="3548463"/>
            <a:ext cx="1010213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Instruction</a:t>
            </a:r>
          </a:p>
          <a:p>
            <a:pPr algn="ctr"/>
            <a:r>
              <a:rPr lang="en-US" sz="1400" dirty="0" smtClean="0"/>
              <a:t>Mix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3505200" y="4201180"/>
            <a:ext cx="1828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flipV="1">
            <a:off x="4419600" y="3048000"/>
            <a:ext cx="0" cy="11531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509063" y="1905000"/>
            <a:ext cx="1710726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800" b="1" dirty="0" smtClean="0"/>
              <a:t>Device Profile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146" y="3962400"/>
            <a:ext cx="2078454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800" b="1" dirty="0" smtClean="0"/>
              <a:t>Workload  Profile</a:t>
            </a:r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333798596"/>
              </p:ext>
            </p:extLst>
          </p:nvPr>
        </p:nvGraphicFramePr>
        <p:xfrm>
          <a:off x="5384519" y="2603465"/>
          <a:ext cx="3749488" cy="2413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0785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– Find Performance Limiter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1219200"/>
          </a:xfrm>
        </p:spPr>
        <p:txBody>
          <a:bodyPr/>
          <a:lstStyle/>
          <a:p>
            <a:r>
              <a:rPr lang="en-US" sz="2000" dirty="0" smtClean="0"/>
              <a:t>Single </a:t>
            </a:r>
            <a:r>
              <a:rPr lang="en-US" sz="2000" dirty="0"/>
              <a:t>workgroup</a:t>
            </a:r>
            <a:r>
              <a:rPr lang="en-US" sz="2000" dirty="0" smtClean="0"/>
              <a:t> dynamic characteristics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/>
              <a:t>F</a:t>
            </a:r>
            <a:r>
              <a:rPr lang="en-US" sz="2000" dirty="0" smtClean="0"/>
              <a:t>ull kernel characteristics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Device </a:t>
            </a:r>
            <a:r>
              <a:rPr lang="en-US" dirty="0">
                <a:solidFill>
                  <a:schemeClr val="tx1"/>
                </a:solidFill>
              </a:rPr>
              <a:t>occupancy as scaling </a:t>
            </a:r>
            <a:r>
              <a:rPr lang="en-US" dirty="0" smtClean="0">
                <a:solidFill>
                  <a:schemeClr val="tx1"/>
                </a:solidFill>
              </a:rPr>
              <a:t>factor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Lokendra Panwar (lokendra@cs.vt.edu)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1B2E7-F8C6-904F-87A5-2B1A8A8E22E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170099990"/>
              </p:ext>
            </p:extLst>
          </p:nvPr>
        </p:nvGraphicFramePr>
        <p:xfrm>
          <a:off x="5105400" y="2743200"/>
          <a:ext cx="4038600" cy="3022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2000" y="1981200"/>
            <a:ext cx="4267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sz="1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Compute projected theoretical times:</a:t>
            </a:r>
            <a:endParaRPr lang="en-US" sz="18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800" dirty="0"/>
              <a:t>Instructions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800" dirty="0"/>
              <a:t>Global memory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800" dirty="0"/>
              <a:t>Local </a:t>
            </a:r>
            <a:r>
              <a:rPr lang="en-US" sz="1800" dirty="0" smtClean="0"/>
              <a:t>memory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1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GPUs aggressively try to hide latencies of </a:t>
            </a:r>
            <a:r>
              <a:rPr lang="en-US" sz="1800" dirty="0" smtClean="0"/>
              <a:t>components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Performance limiter = </a:t>
            </a:r>
            <a:endParaRPr lang="en-US" sz="1800" dirty="0" smtClean="0"/>
          </a:p>
          <a:p>
            <a:r>
              <a:rPr lang="en-US" sz="1800" b="1" i="1" dirty="0" smtClean="0"/>
              <a:t>max(</a:t>
            </a:r>
            <a:r>
              <a:rPr lang="en-US" sz="1800" b="1" i="1" dirty="0" err="1" smtClean="0"/>
              <a:t>t</a:t>
            </a:r>
            <a:r>
              <a:rPr lang="en-US" sz="1800" b="1" i="1" baseline="-25000" dirty="0" err="1" smtClean="0"/>
              <a:t>local</a:t>
            </a:r>
            <a:r>
              <a:rPr lang="en-US" sz="1800" b="1" i="1" dirty="0"/>
              <a:t>, </a:t>
            </a:r>
            <a:r>
              <a:rPr lang="en-US" sz="1800" b="1" i="1" dirty="0" err="1"/>
              <a:t>t</a:t>
            </a:r>
            <a:r>
              <a:rPr lang="en-US" sz="1800" b="1" i="1" baseline="-25000" dirty="0" err="1"/>
              <a:t>global</a:t>
            </a:r>
            <a:r>
              <a:rPr lang="en-US" sz="1800" b="1" i="1" dirty="0"/>
              <a:t>, </a:t>
            </a:r>
            <a:r>
              <a:rPr lang="en-US" sz="1800" b="1" i="1" dirty="0" err="1"/>
              <a:t>t</a:t>
            </a:r>
            <a:r>
              <a:rPr lang="en-US" sz="1800" b="1" i="1" baseline="-25000" dirty="0" err="1"/>
              <a:t>compute</a:t>
            </a:r>
            <a:r>
              <a:rPr lang="en-US" sz="1800" b="1" i="1" dirty="0" smtClean="0"/>
              <a:t>)* </a:t>
            </a:r>
            <a:endParaRPr lang="en-US" sz="1800" b="1" i="1" dirty="0" smtClean="0"/>
          </a:p>
          <a:p>
            <a:endParaRPr lang="en-US" sz="1800" b="1" i="1" dirty="0"/>
          </a:p>
          <a:p>
            <a:pPr marL="515938" lvl="1" indent="-279400">
              <a:buFont typeface="Arial" panose="020B0604020202020204" pitchFamily="34" charset="0"/>
              <a:buChar char="•"/>
            </a:pPr>
            <a:r>
              <a:rPr lang="en-US" sz="1800" dirty="0"/>
              <a:t>Compare the normalized predicted times and choose best </a:t>
            </a:r>
            <a:r>
              <a:rPr lang="en-US" sz="1800" dirty="0" smtClean="0"/>
              <a:t>device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5951518"/>
            <a:ext cx="800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*Zhang et. al. </a:t>
            </a:r>
            <a:r>
              <a:rPr lang="en-US" sz="1400" i="1" dirty="0"/>
              <a:t> A Quantitative Performance Analysis Model for GPU </a:t>
            </a:r>
            <a:r>
              <a:rPr lang="en-US" sz="1400" i="1" dirty="0" smtClean="0"/>
              <a:t>Architectures, HPCA’2011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46346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Lokendra Panwar (lokendra@cs.vt.edu)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1B2E7-F8C6-904F-87A5-2B1A8A8E22E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058084" y="1051118"/>
            <a:ext cx="873094" cy="7945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GPU 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206277" y="1051118"/>
            <a:ext cx="873094" cy="7945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GPU 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304204" y="1051118"/>
            <a:ext cx="873094" cy="7945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GPU 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63683" y="111732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……</a:t>
            </a:r>
            <a:endParaRPr lang="en-US" sz="1400" b="1" dirty="0"/>
          </a:p>
        </p:txBody>
      </p:sp>
      <p:sp>
        <p:nvSpPr>
          <p:cNvPr id="28" name="Rectangle 27"/>
          <p:cNvSpPr/>
          <p:nvPr/>
        </p:nvSpPr>
        <p:spPr>
          <a:xfrm>
            <a:off x="3099081" y="2176713"/>
            <a:ext cx="2162929" cy="4646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Instruction and Memory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Benchmarks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882627" y="2641339"/>
            <a:ext cx="639" cy="913296"/>
          </a:xfrm>
          <a:prstGeom prst="straightConnector1">
            <a:avLst/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77961" y="2244069"/>
            <a:ext cx="149752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400" b="1" dirty="0" smtClean="0"/>
              <a:t> Static Profiling</a:t>
            </a:r>
          </a:p>
        </p:txBody>
      </p:sp>
      <p:cxnSp>
        <p:nvCxnSpPr>
          <p:cNvPr id="32" name="Straight Arrow Connector 31"/>
          <p:cNvCxnSpPr>
            <a:stCxn id="28" idx="0"/>
            <a:endCxn id="24" idx="5"/>
          </p:cNvCxnSpPr>
          <p:nvPr/>
        </p:nvCxnSpPr>
        <p:spPr>
          <a:xfrm flipH="1" flipV="1">
            <a:off x="2803317" y="1729298"/>
            <a:ext cx="1377229" cy="44741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0"/>
            <a:endCxn id="25" idx="4"/>
          </p:cNvCxnSpPr>
          <p:nvPr/>
        </p:nvCxnSpPr>
        <p:spPr>
          <a:xfrm flipH="1" flipV="1">
            <a:off x="3642824" y="1845655"/>
            <a:ext cx="537722" cy="3310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0"/>
            <a:endCxn id="26" idx="3"/>
          </p:cNvCxnSpPr>
          <p:nvPr/>
        </p:nvCxnSpPr>
        <p:spPr>
          <a:xfrm flipV="1">
            <a:off x="4180546" y="1729298"/>
            <a:ext cx="1251520" cy="44741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3230362" y="2901731"/>
            <a:ext cx="78258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Device </a:t>
            </a:r>
          </a:p>
          <a:p>
            <a:pPr algn="ctr"/>
            <a:r>
              <a:rPr lang="en-US" sz="1400" dirty="0" smtClean="0"/>
              <a:t>Profile </a:t>
            </a:r>
          </a:p>
        </p:txBody>
      </p:sp>
      <p:graphicFrame>
        <p:nvGraphicFramePr>
          <p:cNvPr id="40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161511"/>
              </p:ext>
            </p:extLst>
          </p:nvPr>
        </p:nvGraphicFramePr>
        <p:xfrm>
          <a:off x="5633906" y="1917439"/>
          <a:ext cx="2519493" cy="16371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077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Diversity in Accelerators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07178"/>
            <a:ext cx="3810000" cy="2590799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Lokendra Panwar (lokendra@cs.vt.edu)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1B2E7-F8C6-904F-87A5-2B1A8A8E22E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707177"/>
            <a:ext cx="4114800" cy="251460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743200" y="3810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Nov, 2008</a:t>
            </a:r>
            <a:endParaRPr lang="en-US" sz="1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553200" y="377624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Nov, 2013</a:t>
            </a:r>
            <a:endParaRPr lang="en-US" sz="1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600200" y="4431268"/>
            <a:ext cx="6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Performance Share of Accelerators in Top500 Systems</a:t>
            </a:r>
            <a:endParaRPr lang="en-US" sz="2000" b="1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6934200" y="58336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top500.org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0087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Lokendra Panwar (lokendra@cs.vt.edu)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1B2E7-F8C6-904F-87A5-2B1A8A8E22E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66312" y="1051118"/>
            <a:ext cx="5410986" cy="4632067"/>
            <a:chOff x="2277857" y="1158961"/>
            <a:chExt cx="5410986" cy="4632067"/>
          </a:xfrm>
        </p:grpSpPr>
        <p:sp>
          <p:nvSpPr>
            <p:cNvPr id="8" name="Rectangle 7"/>
            <p:cNvSpPr/>
            <p:nvPr/>
          </p:nvSpPr>
          <p:spPr>
            <a:xfrm>
              <a:off x="3159300" y="4366293"/>
              <a:ext cx="1171488" cy="10328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Mini-Emulator (Single workgroup)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77857" y="4622297"/>
              <a:ext cx="702436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 smtClean="0"/>
                <a:t>GPU </a:t>
              </a:r>
            </a:p>
            <a:p>
              <a:pPr algn="ctr"/>
              <a:r>
                <a:rPr lang="en-US" sz="1400" dirty="0" smtClean="0"/>
                <a:t>Kernel</a:t>
              </a:r>
              <a:endParaRPr lang="en-US" sz="1400" dirty="0"/>
            </a:p>
          </p:txBody>
        </p:sp>
        <p:cxnSp>
          <p:nvCxnSpPr>
            <p:cNvPr id="10" name="Straight Arrow Connector 9"/>
            <p:cNvCxnSpPr>
              <a:stCxn id="9" idx="3"/>
              <a:endCxn id="8" idx="1"/>
            </p:cNvCxnSpPr>
            <p:nvPr/>
          </p:nvCxnSpPr>
          <p:spPr>
            <a:xfrm flipV="1">
              <a:off x="2980293" y="4882743"/>
              <a:ext cx="179007" cy="116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8" idx="3"/>
            </p:cNvCxnSpPr>
            <p:nvPr/>
          </p:nvCxnSpPr>
          <p:spPr>
            <a:xfrm flipV="1">
              <a:off x="4330788" y="4011078"/>
              <a:ext cx="1375743" cy="871665"/>
            </a:xfrm>
            <a:prstGeom prst="bent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3"/>
            </p:cNvCxnSpPr>
            <p:nvPr/>
          </p:nvCxnSpPr>
          <p:spPr>
            <a:xfrm>
              <a:off x="4330788" y="4882743"/>
              <a:ext cx="1330933" cy="908285"/>
            </a:xfrm>
            <a:prstGeom prst="bent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8" idx="3"/>
            </p:cNvCxnSpPr>
            <p:nvPr/>
          </p:nvCxnSpPr>
          <p:spPr>
            <a:xfrm>
              <a:off x="4330788" y="4882743"/>
              <a:ext cx="1332673" cy="13242"/>
            </a:xfrm>
            <a:prstGeom prst="bentConnector3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143483" y="5006090"/>
              <a:ext cx="1330814" cy="73866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 smtClean="0"/>
                <a:t>Memory </a:t>
              </a:r>
            </a:p>
            <a:p>
              <a:pPr algn="ctr"/>
              <a:r>
                <a:rPr lang="en-US" sz="1400" dirty="0" smtClean="0"/>
                <a:t>Patterns</a:t>
              </a:r>
            </a:p>
            <a:p>
              <a:pPr algn="ctr"/>
              <a:r>
                <a:rPr lang="en-US" sz="1400" dirty="0" smtClean="0"/>
                <a:t>Bank Conflicts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93580" y="4317981"/>
              <a:ext cx="1010213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 smtClean="0"/>
                <a:t>Instruction</a:t>
              </a:r>
            </a:p>
            <a:p>
              <a:pPr algn="ctr"/>
              <a:r>
                <a:rPr lang="en-US" sz="1400" dirty="0" smtClean="0"/>
                <a:t>Mix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3569629" y="1158961"/>
              <a:ext cx="873094" cy="7945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GPU 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717822" y="1158961"/>
              <a:ext cx="873094" cy="7945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GPU 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6815749" y="1158961"/>
              <a:ext cx="873094" cy="7945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GPU 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75228" y="122517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……</a:t>
              </a:r>
              <a:endParaRPr lang="en-US" sz="1400" b="1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610626" y="2284556"/>
              <a:ext cx="2162929" cy="4646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Instruction and Memory 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Benchmarks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5394172" y="2749182"/>
              <a:ext cx="0" cy="2153062"/>
            </a:xfrm>
            <a:prstGeom prst="straightConnector1">
              <a:avLst/>
            </a:prstGeom>
            <a:ln w="1905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389506" y="2351912"/>
              <a:ext cx="1497526" cy="307777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400" b="1" dirty="0" smtClean="0"/>
                <a:t> Static Profiling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89506" y="3663417"/>
              <a:ext cx="1707519" cy="307777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400" b="1" dirty="0" smtClean="0"/>
                <a:t>Dynamic Profiling</a:t>
              </a:r>
            </a:p>
          </p:txBody>
        </p:sp>
        <p:cxnSp>
          <p:nvCxnSpPr>
            <p:cNvPr id="32" name="Straight Arrow Connector 31"/>
            <p:cNvCxnSpPr>
              <a:stCxn id="28" idx="0"/>
              <a:endCxn id="24" idx="5"/>
            </p:cNvCxnSpPr>
            <p:nvPr/>
          </p:nvCxnSpPr>
          <p:spPr>
            <a:xfrm flipH="1" flipV="1">
              <a:off x="4314862" y="1837141"/>
              <a:ext cx="1377229" cy="44741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8" idx="0"/>
              <a:endCxn id="25" idx="4"/>
            </p:cNvCxnSpPr>
            <p:nvPr/>
          </p:nvCxnSpPr>
          <p:spPr>
            <a:xfrm flipH="1" flipV="1">
              <a:off x="5154369" y="1953498"/>
              <a:ext cx="537722" cy="33105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8" idx="0"/>
              <a:endCxn id="26" idx="3"/>
            </p:cNvCxnSpPr>
            <p:nvPr/>
          </p:nvCxnSpPr>
          <p:spPr>
            <a:xfrm flipV="1">
              <a:off x="5692091" y="1837141"/>
              <a:ext cx="1251520" cy="44741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 rot="16200000">
              <a:off x="4741907" y="3009574"/>
              <a:ext cx="782587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 smtClean="0"/>
                <a:t>Device </a:t>
              </a:r>
            </a:p>
            <a:p>
              <a:pPr algn="ctr"/>
              <a:r>
                <a:rPr lang="en-US" sz="1400" dirty="0" smtClean="0"/>
                <a:t>Profile </a:t>
              </a:r>
            </a:p>
          </p:txBody>
        </p:sp>
      </p:grpSp>
      <p:graphicFrame>
        <p:nvGraphicFramePr>
          <p:cNvPr id="40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161511"/>
              </p:ext>
            </p:extLst>
          </p:nvPr>
        </p:nvGraphicFramePr>
        <p:xfrm>
          <a:off x="5633906" y="1917439"/>
          <a:ext cx="2519493" cy="16371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423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Lokendra Panwar (lokendra@cs.vt.edu)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1B2E7-F8C6-904F-87A5-2B1A8A8E22E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66312" y="1051118"/>
            <a:ext cx="7234688" cy="5119701"/>
            <a:chOff x="2277857" y="1158961"/>
            <a:chExt cx="7234688" cy="5119701"/>
          </a:xfrm>
        </p:grpSpPr>
        <p:sp>
          <p:nvSpPr>
            <p:cNvPr id="8" name="Rectangle 7"/>
            <p:cNvSpPr/>
            <p:nvPr/>
          </p:nvSpPr>
          <p:spPr>
            <a:xfrm>
              <a:off x="3159300" y="4366293"/>
              <a:ext cx="1171488" cy="10328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Mini-Emulator (Single workgroup)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77857" y="4622297"/>
              <a:ext cx="702436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 smtClean="0"/>
                <a:t>GPU </a:t>
              </a:r>
            </a:p>
            <a:p>
              <a:pPr algn="ctr"/>
              <a:r>
                <a:rPr lang="en-US" sz="1400" dirty="0" smtClean="0"/>
                <a:t>Kernel</a:t>
              </a:r>
              <a:endParaRPr lang="en-US" sz="1400" dirty="0"/>
            </a:p>
          </p:txBody>
        </p:sp>
        <p:cxnSp>
          <p:nvCxnSpPr>
            <p:cNvPr id="10" name="Straight Arrow Connector 9"/>
            <p:cNvCxnSpPr>
              <a:stCxn id="9" idx="3"/>
              <a:endCxn id="8" idx="1"/>
            </p:cNvCxnSpPr>
            <p:nvPr/>
          </p:nvCxnSpPr>
          <p:spPr>
            <a:xfrm flipV="1">
              <a:off x="2980293" y="4882743"/>
              <a:ext cx="179007" cy="116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8" idx="3"/>
              <a:endCxn id="12" idx="1"/>
            </p:cNvCxnSpPr>
            <p:nvPr/>
          </p:nvCxnSpPr>
          <p:spPr>
            <a:xfrm flipV="1">
              <a:off x="4330788" y="4011078"/>
              <a:ext cx="1375743" cy="871665"/>
            </a:xfrm>
            <a:prstGeom prst="bent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706531" y="3641746"/>
              <a:ext cx="1098378" cy="73866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 smtClean="0"/>
                <a:t>Effective</a:t>
              </a:r>
            </a:p>
            <a:p>
              <a:pPr algn="ctr"/>
              <a:r>
                <a:rPr lang="en-US" sz="1400" dirty="0" smtClean="0"/>
                <a:t>Instruction </a:t>
              </a:r>
            </a:p>
            <a:p>
              <a:pPr algn="ctr"/>
              <a:r>
                <a:rPr lang="en-US" sz="1400" dirty="0" smtClean="0"/>
                <a:t>Throughput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63461" y="4526653"/>
              <a:ext cx="1447832" cy="73866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 smtClean="0"/>
                <a:t>Effective </a:t>
              </a:r>
            </a:p>
            <a:p>
              <a:pPr algn="ctr"/>
              <a:r>
                <a:rPr lang="en-US" sz="1400" dirty="0" smtClean="0"/>
                <a:t>Global Memory </a:t>
              </a:r>
            </a:p>
            <a:p>
              <a:pPr algn="ctr"/>
              <a:r>
                <a:rPr lang="en-US" sz="1400" dirty="0" smtClean="0"/>
                <a:t>Bandwidth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61721" y="5421696"/>
              <a:ext cx="1358064" cy="73866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 smtClean="0"/>
                <a:t>Effective </a:t>
              </a:r>
            </a:p>
            <a:p>
              <a:pPr algn="ctr"/>
              <a:r>
                <a:rPr lang="en-US" sz="1400" dirty="0" smtClean="0"/>
                <a:t>Local Memory </a:t>
              </a:r>
            </a:p>
            <a:p>
              <a:pPr algn="ctr"/>
              <a:r>
                <a:rPr lang="en-US" sz="1400" dirty="0" smtClean="0"/>
                <a:t>Bandwidth</a:t>
              </a:r>
            </a:p>
          </p:txBody>
        </p:sp>
        <p:cxnSp>
          <p:nvCxnSpPr>
            <p:cNvPr id="15" name="Elbow Connector 14"/>
            <p:cNvCxnSpPr>
              <a:stCxn id="8" idx="3"/>
              <a:endCxn id="14" idx="1"/>
            </p:cNvCxnSpPr>
            <p:nvPr/>
          </p:nvCxnSpPr>
          <p:spPr>
            <a:xfrm>
              <a:off x="4330788" y="4882743"/>
              <a:ext cx="1330933" cy="908285"/>
            </a:xfrm>
            <a:prstGeom prst="bent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8" idx="3"/>
              <a:endCxn id="13" idx="1"/>
            </p:cNvCxnSpPr>
            <p:nvPr/>
          </p:nvCxnSpPr>
          <p:spPr>
            <a:xfrm>
              <a:off x="4330788" y="4882743"/>
              <a:ext cx="1332673" cy="13242"/>
            </a:xfrm>
            <a:prstGeom prst="bentConnector3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" name="Chart 1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81718333"/>
                </p:ext>
              </p:extLst>
            </p:nvPr>
          </p:nvGraphicFramePr>
          <p:xfrm>
            <a:off x="8024648" y="4099993"/>
            <a:ext cx="1315521" cy="1591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18" name="Straight Arrow Connector 17"/>
            <p:cNvCxnSpPr>
              <a:stCxn id="12" idx="3"/>
              <a:endCxn id="17" idx="1"/>
            </p:cNvCxnSpPr>
            <p:nvPr/>
          </p:nvCxnSpPr>
          <p:spPr>
            <a:xfrm>
              <a:off x="6804909" y="4011078"/>
              <a:ext cx="1219739" cy="8849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3" idx="3"/>
              <a:endCxn id="17" idx="1"/>
            </p:cNvCxnSpPr>
            <p:nvPr/>
          </p:nvCxnSpPr>
          <p:spPr>
            <a:xfrm>
              <a:off x="7111293" y="4895985"/>
              <a:ext cx="91335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3"/>
              <a:endCxn id="17" idx="1"/>
            </p:cNvCxnSpPr>
            <p:nvPr/>
          </p:nvCxnSpPr>
          <p:spPr>
            <a:xfrm flipV="1">
              <a:off x="7019785" y="4895985"/>
              <a:ext cx="1004863" cy="8950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733311" y="5755442"/>
              <a:ext cx="177923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1400" b="1" dirty="0" smtClean="0"/>
                <a:t>Relative GPU</a:t>
              </a:r>
            </a:p>
            <a:p>
              <a:pPr algn="r"/>
              <a:r>
                <a:rPr lang="en-US" sz="1400" b="1" dirty="0" smtClean="0"/>
                <a:t>Performances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43483" y="5006090"/>
              <a:ext cx="1330814" cy="73866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 smtClean="0"/>
                <a:t>Memory </a:t>
              </a:r>
            </a:p>
            <a:p>
              <a:pPr algn="ctr"/>
              <a:r>
                <a:rPr lang="en-US" sz="1400" dirty="0" smtClean="0"/>
                <a:t>Patterns</a:t>
              </a:r>
            </a:p>
            <a:p>
              <a:pPr algn="ctr"/>
              <a:r>
                <a:rPr lang="en-US" sz="1400" dirty="0" smtClean="0"/>
                <a:t>Bank Conflicts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93580" y="4317981"/>
              <a:ext cx="1010213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 smtClean="0"/>
                <a:t>Instruction</a:t>
              </a:r>
            </a:p>
            <a:p>
              <a:pPr algn="ctr"/>
              <a:r>
                <a:rPr lang="en-US" sz="1400" dirty="0" smtClean="0"/>
                <a:t>Mix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3569629" y="1158961"/>
              <a:ext cx="873094" cy="7945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GPU 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717822" y="1158961"/>
              <a:ext cx="873094" cy="7945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GPU 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6815749" y="1158961"/>
              <a:ext cx="873094" cy="7945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GPU 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75228" y="122517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……</a:t>
              </a:r>
              <a:endParaRPr lang="en-US" sz="1400" b="1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610626" y="2284556"/>
              <a:ext cx="2162929" cy="4646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Instruction and Memory 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Benchmarks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5394172" y="2749182"/>
              <a:ext cx="0" cy="2153062"/>
            </a:xfrm>
            <a:prstGeom prst="straightConnector1">
              <a:avLst/>
            </a:prstGeom>
            <a:ln w="1905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389506" y="2351912"/>
              <a:ext cx="1497526" cy="307777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400" b="1" dirty="0" smtClean="0"/>
                <a:t> Static Profiling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89506" y="3663417"/>
              <a:ext cx="1707519" cy="307777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400" b="1" dirty="0" smtClean="0"/>
                <a:t>Dynamic Profiling</a:t>
              </a:r>
            </a:p>
          </p:txBody>
        </p:sp>
        <p:cxnSp>
          <p:nvCxnSpPr>
            <p:cNvPr id="32" name="Straight Arrow Connector 31"/>
            <p:cNvCxnSpPr>
              <a:stCxn id="28" idx="0"/>
              <a:endCxn id="24" idx="5"/>
            </p:cNvCxnSpPr>
            <p:nvPr/>
          </p:nvCxnSpPr>
          <p:spPr>
            <a:xfrm flipH="1" flipV="1">
              <a:off x="4314862" y="1837141"/>
              <a:ext cx="1377229" cy="44741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8" idx="0"/>
              <a:endCxn id="25" idx="4"/>
            </p:cNvCxnSpPr>
            <p:nvPr/>
          </p:nvCxnSpPr>
          <p:spPr>
            <a:xfrm flipH="1" flipV="1">
              <a:off x="5154369" y="1953498"/>
              <a:ext cx="537722" cy="33105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8" idx="0"/>
              <a:endCxn id="26" idx="3"/>
            </p:cNvCxnSpPr>
            <p:nvPr/>
          </p:nvCxnSpPr>
          <p:spPr>
            <a:xfrm flipV="1">
              <a:off x="5692091" y="1837141"/>
              <a:ext cx="1251520" cy="44741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 rot="16200000">
              <a:off x="4741907" y="3009574"/>
              <a:ext cx="782587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 smtClean="0"/>
                <a:t>Device </a:t>
              </a:r>
            </a:p>
            <a:p>
              <a:pPr algn="ctr"/>
              <a:r>
                <a:rPr lang="en-US" sz="1400" dirty="0" smtClean="0"/>
                <a:t>Profile 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65640" y="4622296"/>
              <a:ext cx="82105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 err="1" smtClean="0"/>
                <a:t>Perf</a:t>
              </a:r>
              <a:r>
                <a:rPr lang="en-US" sz="1400" dirty="0" smtClean="0"/>
                <a:t>. </a:t>
              </a:r>
            </a:p>
            <a:p>
              <a:pPr algn="ctr"/>
              <a:r>
                <a:rPr lang="en-US" sz="1400" dirty="0" smtClean="0"/>
                <a:t>Limiter?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925726" y="3663417"/>
              <a:ext cx="2206053" cy="307777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400" b="1" dirty="0" smtClean="0"/>
                <a:t>Performance </a:t>
              </a:r>
              <a:r>
                <a:rPr lang="en-US" sz="1400" b="1" dirty="0" smtClean="0"/>
                <a:t>Projection</a:t>
              </a:r>
            </a:p>
          </p:txBody>
        </p:sp>
      </p:grpSp>
      <p:graphicFrame>
        <p:nvGraphicFramePr>
          <p:cNvPr id="40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161511"/>
              </p:ext>
            </p:extLst>
          </p:nvPr>
        </p:nvGraphicFramePr>
        <p:xfrm>
          <a:off x="5633906" y="1917439"/>
          <a:ext cx="2519493" cy="16371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9433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Contributions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Design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Lokendra Panwar (lokendra@cs.vt.edu)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1B2E7-F8C6-904F-87A5-2B1A8A8E22E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22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Accelerators:</a:t>
            </a:r>
          </a:p>
          <a:p>
            <a:pPr lvl="1"/>
            <a:r>
              <a:rPr lang="en-US" sz="1600" dirty="0" smtClean="0"/>
              <a:t>AMD 7970 </a:t>
            </a:r>
            <a:r>
              <a:rPr lang="en-US" sz="1600" dirty="0" smtClean="0"/>
              <a:t>: Scalar ALUs, Cache hierarchy</a:t>
            </a:r>
            <a:endParaRPr lang="en-US" sz="1600" dirty="0" smtClean="0"/>
          </a:p>
          <a:p>
            <a:pPr lvl="1"/>
            <a:r>
              <a:rPr lang="en-US" sz="1600" dirty="0" smtClean="0"/>
              <a:t>AMD </a:t>
            </a:r>
            <a:r>
              <a:rPr lang="en-US" sz="1600" dirty="0" smtClean="0"/>
              <a:t>5870: VLIW ALUs</a:t>
            </a:r>
            <a:endParaRPr lang="en-US" sz="1600" dirty="0" smtClean="0"/>
          </a:p>
          <a:p>
            <a:pPr lvl="1"/>
            <a:r>
              <a:rPr lang="en-US" sz="1600" dirty="0" smtClean="0"/>
              <a:t>NVIDIA </a:t>
            </a:r>
            <a:r>
              <a:rPr lang="en-US" sz="1600" dirty="0" smtClean="0"/>
              <a:t>C2050: Fermi Architecture Cache Hierarchy</a:t>
            </a:r>
            <a:endParaRPr lang="en-US" sz="1600" dirty="0" smtClean="0"/>
          </a:p>
          <a:p>
            <a:pPr lvl="1"/>
            <a:r>
              <a:rPr lang="en-US" sz="1600" dirty="0" smtClean="0"/>
              <a:t>NVIDIA </a:t>
            </a:r>
            <a:r>
              <a:rPr lang="en-US" sz="1600" dirty="0" smtClean="0"/>
              <a:t>C1060: Tesla Architecture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r>
              <a:rPr lang="en-US" sz="1800" dirty="0" smtClean="0"/>
              <a:t>Simulators: </a:t>
            </a:r>
          </a:p>
          <a:p>
            <a:pPr lvl="1"/>
            <a:r>
              <a:rPr lang="en-US" sz="1600" dirty="0" smtClean="0"/>
              <a:t>Multi2simv4.1 for AMD and GPGPU-</a:t>
            </a:r>
            <a:r>
              <a:rPr lang="en-US" sz="1600" dirty="0" err="1" smtClean="0"/>
              <a:t>Sim</a:t>
            </a:r>
            <a:r>
              <a:rPr lang="en-US" sz="1600" dirty="0" smtClean="0"/>
              <a:t> v3.0 for NVIDIA devices</a:t>
            </a:r>
          </a:p>
          <a:p>
            <a:pPr lvl="1"/>
            <a:r>
              <a:rPr lang="en-US" sz="1600" i="1" dirty="0" smtClean="0">
                <a:sym typeface="Wingdings" pitchFamily="2" charset="2"/>
              </a:rPr>
              <a:t>Methodology agnostic to specific emulator</a:t>
            </a:r>
            <a:endParaRPr lang="en-US" sz="1600" i="1" dirty="0" smtClean="0"/>
          </a:p>
          <a:p>
            <a:r>
              <a:rPr lang="en-US" sz="1800" dirty="0" smtClean="0"/>
              <a:t>Applications:</a:t>
            </a:r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Lokendra Panwar (lokendra@cs.vt.edu)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1B2E7-F8C6-904F-87A5-2B1A8A8E22E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545159"/>
              </p:ext>
            </p:extLst>
          </p:nvPr>
        </p:nvGraphicFramePr>
        <p:xfrm>
          <a:off x="1143000" y="4343400"/>
          <a:ext cx="685800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4500"/>
                <a:gridCol w="1902906"/>
                <a:gridCol w="1657978"/>
                <a:gridCol w="1582616"/>
              </a:tblGrid>
              <a:tr h="32385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Floyd</a:t>
                      </a:r>
                    </a:p>
                    <a:p>
                      <a:r>
                        <a:rPr lang="en-US" sz="1200" b="1" dirty="0" err="1" smtClean="0"/>
                        <a:t>Warshall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FastWalsh</a:t>
                      </a:r>
                      <a:endParaRPr lang="en-US" sz="1200" b="1" dirty="0" smtClean="0"/>
                    </a:p>
                    <a:p>
                      <a:r>
                        <a:rPr lang="en-US" sz="1200" b="1" dirty="0" err="1" smtClean="0"/>
                        <a:t>Trasnform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MatrixMul</a:t>
                      </a:r>
                      <a:endParaRPr lang="en-US" sz="1200" b="1" dirty="0" smtClean="0"/>
                    </a:p>
                    <a:p>
                      <a:r>
                        <a:rPr lang="en-US" sz="1200" b="1" dirty="0" smtClean="0"/>
                        <a:t>(global)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MatrixMul</a:t>
                      </a:r>
                      <a:endParaRPr lang="en-US" sz="1200" b="1" dirty="0" smtClean="0"/>
                    </a:p>
                    <a:p>
                      <a:r>
                        <a:rPr lang="en-US" sz="1200" b="1" dirty="0" smtClean="0"/>
                        <a:t>(local)</a:t>
                      </a:r>
                      <a:endParaRPr lang="en-US" sz="1200" b="1" dirty="0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Num</a:t>
                      </a:r>
                      <a:r>
                        <a:rPr lang="en-US" sz="1200" b="1" dirty="0" smtClean="0"/>
                        <a:t> Nodes = 192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Array Size = 1048576</a:t>
                      </a:r>
                    </a:p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Matrix Size = [1024,1024]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Matrix Size = [1024,1024]</a:t>
                      </a:r>
                      <a:endParaRPr lang="en-US" sz="1200" b="1" dirty="0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Reduction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</a:rPr>
                        <a:t>NBody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</a:rPr>
                        <a:t>AESEncrypt</a:t>
                      </a: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Decrypt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Matrix</a:t>
                      </a:r>
                    </a:p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Transpose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ArraySize</a:t>
                      </a:r>
                      <a:r>
                        <a:rPr lang="en-US" sz="1200" b="1" dirty="0" smtClean="0"/>
                        <a:t> =1048576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NumParticles</a:t>
                      </a:r>
                      <a:r>
                        <a:rPr lang="en-US" sz="1200" b="1" baseline="0" dirty="0" smtClean="0"/>
                        <a:t>=32768</a:t>
                      </a:r>
                      <a:endParaRPr 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Width=1536,</a:t>
                      </a:r>
                      <a:r>
                        <a:rPr lang="en-US" sz="1200" b="1" baseline="0" dirty="0" smtClean="0"/>
                        <a:t> Height=512</a:t>
                      </a:r>
                      <a:endParaRPr 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Matrix Size = [1024,1024]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51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Application </a:t>
            </a:r>
            <a:r>
              <a:rPr lang="en-US" dirty="0" err="1" smtClean="0">
                <a:solidFill>
                  <a:schemeClr val="tx1"/>
                </a:solidFill>
              </a:rPr>
              <a:t>Boundedness</a:t>
            </a:r>
            <a:r>
              <a:rPr lang="en-US" dirty="0" smtClean="0">
                <a:solidFill>
                  <a:schemeClr val="tx1"/>
                </a:solidFill>
              </a:rPr>
              <a:t> : AMD GPUs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Lokendra Panwar (lokendra@cs.vt.edu)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1B2E7-F8C6-904F-87A5-2B1A8A8E22E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871954"/>
            <a:ext cx="9144000" cy="5605046"/>
            <a:chOff x="0" y="0"/>
            <a:chExt cx="9144000" cy="6858000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26024040"/>
                </p:ext>
              </p:extLst>
            </p:nvPr>
          </p:nvGraphicFramePr>
          <p:xfrm>
            <a:off x="0" y="0"/>
            <a:ext cx="9144000" cy="2971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0" y="533400"/>
              <a:ext cx="677108" cy="558290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1600" dirty="0" smtClean="0"/>
                <a:t>Projected Time (Normalized)</a:t>
              </a:r>
            </a:p>
            <a:p>
              <a:pPr algn="ctr"/>
              <a:endParaRPr lang="en-US" sz="1600" dirty="0"/>
            </a:p>
          </p:txBody>
        </p:sp>
        <p:graphicFrame>
          <p:nvGraphicFramePr>
            <p:cNvPr id="9" name="Chart 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71511792"/>
                </p:ext>
              </p:extLst>
            </p:nvPr>
          </p:nvGraphicFramePr>
          <p:xfrm>
            <a:off x="0" y="2819400"/>
            <a:ext cx="9143999" cy="4038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1371600" y="1139279"/>
              <a:ext cx="914400" cy="376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gmem</a:t>
              </a:r>
              <a:endParaRPr 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33600" y="1143000"/>
              <a:ext cx="914400" cy="376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gmem</a:t>
              </a:r>
              <a:endParaRPr 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95600" y="1143000"/>
              <a:ext cx="914400" cy="376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gmem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05200" y="380999"/>
              <a:ext cx="1219200" cy="376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compute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95800" y="986880"/>
              <a:ext cx="1219200" cy="376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lmem</a:t>
              </a:r>
              <a:endParaRPr 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19800" y="914399"/>
              <a:ext cx="1219200" cy="376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lmem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57800" y="1139279"/>
              <a:ext cx="1219200" cy="376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gmem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81800" y="1143000"/>
              <a:ext cx="1219200" cy="376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gmem</a:t>
              </a:r>
              <a:endParaRPr 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71600" y="3349078"/>
              <a:ext cx="914400" cy="376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gmem</a:t>
              </a:r>
              <a:endParaRPr 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09800" y="3352800"/>
              <a:ext cx="914400" cy="376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gmem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71800" y="3352800"/>
              <a:ext cx="914400" cy="376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gmem</a:t>
              </a:r>
              <a:endParaRPr 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34000" y="3352800"/>
              <a:ext cx="914400" cy="376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gmem</a:t>
              </a:r>
              <a:endParaRPr 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934200" y="3352800"/>
              <a:ext cx="914400" cy="376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gmem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33800" y="2739479"/>
              <a:ext cx="1219200" cy="376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compute</a:t>
              </a:r>
              <a:endParaRPr 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19600" y="3200400"/>
              <a:ext cx="1219200" cy="376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compute</a:t>
              </a:r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72200" y="3120479"/>
              <a:ext cx="1219200" cy="376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lmem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0947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</a:t>
            </a:r>
            <a:r>
              <a:rPr lang="en-US" dirty="0" err="1" smtClean="0"/>
              <a:t>Boundedness</a:t>
            </a:r>
            <a:r>
              <a:rPr lang="en-US" dirty="0" smtClean="0"/>
              <a:t> Summary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Lokendra Panwar (lokendra@cs.vt.edu)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9508B5-3A6A-4742-9080-4075C52CCEE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959109"/>
              </p:ext>
            </p:extLst>
          </p:nvPr>
        </p:nvGraphicFramePr>
        <p:xfrm>
          <a:off x="1434958" y="1066796"/>
          <a:ext cx="5880242" cy="49530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8185"/>
                <a:gridCol w="962025"/>
                <a:gridCol w="962025"/>
                <a:gridCol w="962025"/>
                <a:gridCol w="1005982"/>
              </a:tblGrid>
              <a:tr h="841076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Application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AMD 5870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AMD 7970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NVIDIA C1060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NVIDIA</a:t>
                      </a:r>
                      <a:r>
                        <a:rPr lang="en-US" sz="1400" b="1" baseline="0" dirty="0" smtClean="0"/>
                        <a:t> C2050</a:t>
                      </a:r>
                      <a:endParaRPr lang="en-US" sz="1400" b="1" dirty="0"/>
                    </a:p>
                  </a:txBody>
                  <a:tcPr/>
                </a:tc>
              </a:tr>
              <a:tr h="513991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FloydWarshall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7030A0"/>
                          </a:solidFill>
                        </a:rPr>
                        <a:t>gmem</a:t>
                      </a:r>
                      <a:endParaRPr 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7030A0"/>
                          </a:solidFill>
                        </a:rPr>
                        <a:t>gmem</a:t>
                      </a:r>
                      <a:endParaRPr 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7030A0"/>
                          </a:solidFill>
                        </a:rPr>
                        <a:t>gmem</a:t>
                      </a:r>
                      <a:endParaRPr 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7030A0"/>
                          </a:solidFill>
                        </a:rPr>
                        <a:t>gmem</a:t>
                      </a:r>
                      <a:endParaRPr 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513991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FastWalshTransform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7030A0"/>
                          </a:solidFill>
                        </a:rPr>
                        <a:t>gmem</a:t>
                      </a:r>
                      <a:endParaRPr 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7030A0"/>
                          </a:solidFill>
                        </a:rPr>
                        <a:t>gmem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7030A0"/>
                          </a:solidFill>
                        </a:rPr>
                        <a:t>gmem</a:t>
                      </a:r>
                      <a:endParaRPr 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7030A0"/>
                          </a:solidFill>
                        </a:rPr>
                        <a:t>gmem</a:t>
                      </a:r>
                    </a:p>
                  </a:txBody>
                  <a:tcPr/>
                </a:tc>
              </a:tr>
              <a:tr h="513991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MatrixTranpose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7030A0"/>
                          </a:solidFill>
                        </a:rPr>
                        <a:t>gmem</a:t>
                      </a:r>
                      <a:endParaRPr 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7030A0"/>
                          </a:solidFill>
                        </a:rPr>
                        <a:t>gmem</a:t>
                      </a:r>
                      <a:endParaRPr 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7030A0"/>
                          </a:solidFill>
                        </a:rPr>
                        <a:t>gmem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7030A0"/>
                          </a:solidFill>
                        </a:rPr>
                        <a:t>gmem</a:t>
                      </a:r>
                    </a:p>
                  </a:txBody>
                  <a:tcPr/>
                </a:tc>
              </a:tr>
              <a:tr h="513991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MatMul</a:t>
                      </a:r>
                      <a:r>
                        <a:rPr lang="en-US" sz="1400" b="1" dirty="0" smtClean="0"/>
                        <a:t>(global)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7030A0"/>
                          </a:solidFill>
                        </a:rPr>
                        <a:t>gmem</a:t>
                      </a:r>
                      <a:endParaRPr 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7030A0"/>
                          </a:solidFill>
                        </a:rPr>
                        <a:t>gmem</a:t>
                      </a:r>
                      <a:endParaRPr 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7030A0"/>
                          </a:solidFill>
                        </a:rPr>
                        <a:t>gmem</a:t>
                      </a:r>
                      <a:endParaRPr 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7030A0"/>
                          </a:solidFill>
                        </a:rPr>
                        <a:t>gmem</a:t>
                      </a:r>
                      <a:endParaRPr 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513991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MatMul</a:t>
                      </a:r>
                      <a:r>
                        <a:rPr lang="en-US" sz="1400" b="1" dirty="0" smtClean="0"/>
                        <a:t>(local)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26B17"/>
                          </a:solidFill>
                        </a:rPr>
                        <a:t>local</a:t>
                      </a:r>
                      <a:endParaRPr lang="en-US" sz="1400" b="1" dirty="0">
                        <a:solidFill>
                          <a:srgbClr val="F26B17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26B17"/>
                          </a:solidFill>
                        </a:rPr>
                        <a:t>local</a:t>
                      </a:r>
                      <a:endParaRPr lang="en-US" sz="1400" b="1" dirty="0">
                        <a:solidFill>
                          <a:srgbClr val="F26B17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7030A0"/>
                          </a:solidFill>
                        </a:rPr>
                        <a:t>gmem</a:t>
                      </a:r>
                      <a:endParaRPr 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compute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51399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Reduction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7030A0"/>
                          </a:solidFill>
                        </a:rPr>
                        <a:t>gmem</a:t>
                      </a:r>
                      <a:endParaRPr 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smtClean="0">
                          <a:solidFill>
                            <a:srgbClr val="7030A0"/>
                          </a:solidFill>
                        </a:rPr>
                        <a:t>gmem </a:t>
                      </a:r>
                      <a:endParaRPr 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7030A0"/>
                          </a:solidFill>
                        </a:rPr>
                        <a:t>gmem</a:t>
                      </a:r>
                      <a:endParaRPr 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compute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513991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NBody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compute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compute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compute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compute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513991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AESEncryptDecrypt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26B17"/>
                          </a:solidFill>
                        </a:rPr>
                        <a:t>local</a:t>
                      </a:r>
                      <a:endParaRPr lang="en-US" sz="1400" b="1" dirty="0">
                        <a:solidFill>
                          <a:srgbClr val="F26B17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compute</a:t>
                      </a:r>
                      <a:endParaRPr lang="en-US" sz="14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compute</a:t>
                      </a:r>
                      <a:endParaRPr lang="en-US" sz="14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compute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84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of Performance Projection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Lokendra Panwar (lokendra@cs.vt.edu)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9508B5-3A6A-4742-9080-4075C52CCEE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4971871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.</a:t>
            </a:r>
            <a:endParaRPr lang="en-US" sz="1800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4336446"/>
              </p:ext>
            </p:extLst>
          </p:nvPr>
        </p:nvGraphicFramePr>
        <p:xfrm>
          <a:off x="76200" y="990600"/>
          <a:ext cx="91440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5655031"/>
              </p:ext>
            </p:extLst>
          </p:nvPr>
        </p:nvGraphicFramePr>
        <p:xfrm>
          <a:off x="228600" y="2489537"/>
          <a:ext cx="91440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3449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of Performance Projection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Lokendra Panwar (lokendra@cs.vt.edu)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9508B5-3A6A-4742-9080-4075C52CCEE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4971871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.</a:t>
            </a:r>
            <a:endParaRPr lang="en-US" sz="1800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1625568"/>
              </p:ext>
            </p:extLst>
          </p:nvPr>
        </p:nvGraphicFramePr>
        <p:xfrm>
          <a:off x="76200" y="990600"/>
          <a:ext cx="91440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367683"/>
              </p:ext>
            </p:extLst>
          </p:nvPr>
        </p:nvGraphicFramePr>
        <p:xfrm>
          <a:off x="228600" y="2489537"/>
          <a:ext cx="91440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735834"/>
              </p:ext>
            </p:extLst>
          </p:nvPr>
        </p:nvGraphicFramePr>
        <p:xfrm>
          <a:off x="228600" y="4800600"/>
          <a:ext cx="8458200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9800"/>
                <a:gridCol w="939800"/>
                <a:gridCol w="939800"/>
                <a:gridCol w="939800"/>
                <a:gridCol w="939800"/>
                <a:gridCol w="939800"/>
                <a:gridCol w="939800"/>
                <a:gridCol w="939800"/>
                <a:gridCol w="93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Best</a:t>
                      </a:r>
                      <a:r>
                        <a:rPr lang="en-US" sz="1200" baseline="0" dirty="0" smtClean="0"/>
                        <a:t> Device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Fast Walsh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Floyd </a:t>
                      </a:r>
                      <a:r>
                        <a:rPr lang="en-US" sz="1200" dirty="0" err="1" smtClean="0"/>
                        <a:t>Warshal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Matmul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(global)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Nbody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AES Encrypt Decrypt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Reduction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Matmul</a:t>
                      </a:r>
                      <a:r>
                        <a:rPr lang="en-US" sz="1200" baseline="0" dirty="0" smtClean="0"/>
                        <a:t> (local)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Mat Transpose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Actual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7970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7970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5870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7970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7970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7970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2050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Projected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7970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7970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5870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7970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7970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7970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7970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2050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451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of Performance Projection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Lokendra Panwar (lokendra@cs.vt.edu)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9508B5-3A6A-4742-9080-4075C52CCEE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4971871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.</a:t>
            </a:r>
            <a:endParaRPr lang="en-US" sz="1800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3259012"/>
              </p:ext>
            </p:extLst>
          </p:nvPr>
        </p:nvGraphicFramePr>
        <p:xfrm>
          <a:off x="76200" y="990600"/>
          <a:ext cx="91440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394645"/>
              </p:ext>
            </p:extLst>
          </p:nvPr>
        </p:nvGraphicFramePr>
        <p:xfrm>
          <a:off x="228600" y="2489537"/>
          <a:ext cx="91440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444454"/>
              </p:ext>
            </p:extLst>
          </p:nvPr>
        </p:nvGraphicFramePr>
        <p:xfrm>
          <a:off x="228600" y="4800600"/>
          <a:ext cx="8458200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9800"/>
                <a:gridCol w="939800"/>
                <a:gridCol w="939800"/>
                <a:gridCol w="939800"/>
                <a:gridCol w="939800"/>
                <a:gridCol w="939800"/>
                <a:gridCol w="939800"/>
                <a:gridCol w="939800"/>
                <a:gridCol w="93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Best Device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Fast Walsh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Floyd </a:t>
                      </a:r>
                      <a:r>
                        <a:rPr lang="en-US" sz="1200" dirty="0" err="1" smtClean="0"/>
                        <a:t>Warshal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Matmul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(global)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Nbody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AES Encrypt Decrypt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Reduction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Matmul</a:t>
                      </a:r>
                      <a:r>
                        <a:rPr lang="en-US" sz="1200" baseline="0" dirty="0" smtClean="0"/>
                        <a:t> (local)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Mat Transpose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Actual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7970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7970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5870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7970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7970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7970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2050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Projected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7970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7970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5870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7970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7970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7970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7970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2050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 bwMode="auto">
          <a:xfrm>
            <a:off x="4953000" y="5410200"/>
            <a:ext cx="609600" cy="7620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4953000" y="3810000"/>
            <a:ext cx="762000" cy="1905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4953000" y="2133600"/>
            <a:ext cx="762000" cy="1905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75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Emulation Overhead – Reduction Kernel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Lokendra Panwar (lokendra@cs.vt.edu)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3F7D26-511A-994B-A472-02C383E1184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8146484"/>
              </p:ext>
            </p:extLst>
          </p:nvPr>
        </p:nvGraphicFramePr>
        <p:xfrm>
          <a:off x="914400" y="914400"/>
          <a:ext cx="74676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Heterogeneity “Among”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Clusters are deploying different accelerators</a:t>
            </a:r>
          </a:p>
          <a:p>
            <a:pPr lvl="1"/>
            <a:r>
              <a:rPr lang="en-US" dirty="0" smtClean="0"/>
              <a:t>Different accelerators for different tasks</a:t>
            </a:r>
          </a:p>
          <a:p>
            <a:endParaRPr lang="en-US" dirty="0"/>
          </a:p>
          <a:p>
            <a:r>
              <a:rPr lang="en-US" dirty="0" smtClean="0"/>
              <a:t>Example clusters:</a:t>
            </a:r>
          </a:p>
          <a:p>
            <a:pPr lvl="1"/>
            <a:r>
              <a:rPr lang="en-US" i="1" dirty="0" smtClean="0"/>
              <a:t>“</a:t>
            </a:r>
            <a:r>
              <a:rPr lang="en-US" i="1" dirty="0" err="1" smtClean="0"/>
              <a:t>Shadowfax</a:t>
            </a:r>
            <a:r>
              <a:rPr lang="en-US" i="1" dirty="0" smtClean="0"/>
              <a:t>” </a:t>
            </a:r>
            <a:r>
              <a:rPr lang="en-US" dirty="0" smtClean="0"/>
              <a:t>at </a:t>
            </a:r>
            <a:r>
              <a:rPr lang="en-US" dirty="0" smtClean="0"/>
              <a:t>VBI@VT: </a:t>
            </a:r>
            <a:r>
              <a:rPr lang="en-US" dirty="0" smtClean="0"/>
              <a:t>NVIDIA GPUs, FPGAs</a:t>
            </a:r>
          </a:p>
          <a:p>
            <a:pPr lvl="1"/>
            <a:r>
              <a:rPr lang="en-US" i="1" dirty="0" smtClean="0"/>
              <a:t>“Darwin” </a:t>
            </a:r>
            <a:r>
              <a:rPr lang="en-US" dirty="0" smtClean="0"/>
              <a:t>at LANL: NVIDIA GPUs, AMD GPUs</a:t>
            </a:r>
            <a:endParaRPr lang="en-US" i="1" dirty="0" smtClean="0"/>
          </a:p>
          <a:p>
            <a:pPr lvl="1"/>
            <a:r>
              <a:rPr lang="en-US" i="1" dirty="0" smtClean="0"/>
              <a:t>“Dirac” </a:t>
            </a:r>
            <a:r>
              <a:rPr lang="en-US" dirty="0" smtClean="0"/>
              <a:t>at NERSC: NVIDIA Tesla and Fermi GPUs</a:t>
            </a:r>
            <a:endParaRPr lang="en-US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Lokendra Panwar (lokendra@cs.vt.edu)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1B2E7-F8C6-904F-87A5-2B1A8A8E22E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41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Contributions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Design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r>
              <a:rPr lang="en-US" dirty="0" smtClean="0"/>
              <a:t>Conclusion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Lokendra Panwar (lokendra@cs.vt.edu)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1B2E7-F8C6-904F-87A5-2B1A8A8E22E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22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90/10 Paradigm -&gt; 10x10 Paradigm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Simplify and specialized tools (</a:t>
            </a:r>
            <a:r>
              <a:rPr lang="en-US" sz="2000" i="1" dirty="0" smtClean="0"/>
              <a:t>“accelerators”)</a:t>
            </a:r>
            <a:r>
              <a:rPr lang="en-US" sz="2000" dirty="0" smtClean="0"/>
              <a:t> customized for different purposes (</a:t>
            </a:r>
            <a:r>
              <a:rPr lang="en-US" sz="2000" i="1" dirty="0" smtClean="0"/>
              <a:t>“applications”)</a:t>
            </a:r>
            <a:endParaRPr lang="en-US" sz="2000" dirty="0" smtClean="0"/>
          </a:p>
          <a:p>
            <a:pPr lvl="1"/>
            <a:r>
              <a:rPr lang="en-US" sz="1800" dirty="0" smtClean="0"/>
              <a:t>Narrower focus on applications (10%</a:t>
            </a:r>
            <a:r>
              <a:rPr lang="en-US" sz="1800" dirty="0"/>
              <a:t>)</a:t>
            </a:r>
            <a:endParaRPr lang="en-US" sz="1800" dirty="0" smtClean="0"/>
          </a:p>
          <a:p>
            <a:pPr lvl="1"/>
            <a:r>
              <a:rPr lang="en-US" sz="1800" dirty="0" smtClean="0"/>
              <a:t>Simplified and specialized accelerators for each classification</a:t>
            </a:r>
          </a:p>
          <a:p>
            <a:r>
              <a:rPr lang="en-US" sz="2000" dirty="0" smtClean="0"/>
              <a:t>Why?</a:t>
            </a:r>
          </a:p>
          <a:p>
            <a:pPr lvl="1"/>
            <a:r>
              <a:rPr lang="en-US" sz="1800" dirty="0" smtClean="0"/>
              <a:t>10x lower power, 10x faster -&gt; 100x energy efficient</a:t>
            </a:r>
          </a:p>
          <a:p>
            <a:pPr lvl="1"/>
            <a:endParaRPr lang="en-US" sz="18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Lokendra Panwar (lokendra@cs.vt.edu)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1B2E7-F8C6-904F-87A5-2B1A8A8E22E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54723" y="5943600"/>
            <a:ext cx="6541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Figure credit: A. </a:t>
            </a:r>
            <a:r>
              <a:rPr lang="en-US" sz="1600" i="1" dirty="0" err="1" smtClean="0"/>
              <a:t>Chien</a:t>
            </a:r>
            <a:r>
              <a:rPr lang="en-US" sz="1600" i="1" dirty="0" smtClean="0"/>
              <a:t>, </a:t>
            </a:r>
            <a:r>
              <a:rPr lang="en-US" sz="1600" i="1" dirty="0" err="1" smtClean="0"/>
              <a:t>Salishan</a:t>
            </a:r>
            <a:r>
              <a:rPr lang="en-US" sz="1600" i="1" dirty="0" smtClean="0"/>
              <a:t> Conference 2010</a:t>
            </a:r>
            <a:endParaRPr lang="en-US" sz="1600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66800"/>
            <a:ext cx="6248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705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We presented </a:t>
            </a:r>
            <a:r>
              <a:rPr lang="en-US" sz="2000" dirty="0"/>
              <a:t>a “Mini-emulation” </a:t>
            </a:r>
            <a:r>
              <a:rPr lang="en-US" sz="2000" dirty="0" smtClean="0"/>
              <a:t>technique for online </a:t>
            </a:r>
            <a:r>
              <a:rPr lang="en-US" sz="2000" dirty="0"/>
              <a:t>workload </a:t>
            </a:r>
            <a:r>
              <a:rPr lang="en-US" sz="2000" dirty="0" smtClean="0"/>
              <a:t>characterization for </a:t>
            </a:r>
            <a:r>
              <a:rPr lang="en-US" sz="2000" dirty="0"/>
              <a:t>OpenCL </a:t>
            </a:r>
            <a:r>
              <a:rPr lang="en-US" sz="2000" dirty="0" smtClean="0"/>
              <a:t>kernels</a:t>
            </a:r>
          </a:p>
          <a:p>
            <a:pPr lvl="1"/>
            <a:r>
              <a:rPr lang="en-US" sz="1800" dirty="0" smtClean="0"/>
              <a:t>The approach is shown to be sufficiently accurate for relative performance projection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approach has asymptotically lower overhead than </a:t>
            </a:r>
            <a:r>
              <a:rPr lang="en-US" sz="1800" dirty="0" smtClean="0"/>
              <a:t>projection using full </a:t>
            </a:r>
            <a:r>
              <a:rPr lang="en-US" sz="1800" dirty="0"/>
              <a:t>kernel </a:t>
            </a:r>
            <a:r>
              <a:rPr lang="en-US" sz="1800" dirty="0" smtClean="0"/>
              <a:t>emulation</a:t>
            </a:r>
          </a:p>
          <a:p>
            <a:pPr lvl="1"/>
            <a:endParaRPr lang="en-US" sz="1800" dirty="0"/>
          </a:p>
          <a:p>
            <a:r>
              <a:rPr lang="en-US" sz="2000" dirty="0" smtClean="0"/>
              <a:t>Our </a:t>
            </a:r>
            <a:r>
              <a:rPr lang="en-US" sz="2000" dirty="0"/>
              <a:t>technique </a:t>
            </a:r>
            <a:r>
              <a:rPr lang="en-US" sz="2000" dirty="0" smtClean="0"/>
              <a:t>is shown to work well with multiple </a:t>
            </a:r>
            <a:r>
              <a:rPr lang="en-US" sz="2000" dirty="0"/>
              <a:t>architectural families of AMD and NVIDIA </a:t>
            </a:r>
            <a:r>
              <a:rPr lang="en-US" sz="2000" dirty="0" smtClean="0"/>
              <a:t>GPUs</a:t>
            </a:r>
          </a:p>
          <a:p>
            <a:endParaRPr lang="en-US" sz="2000" dirty="0" smtClean="0"/>
          </a:p>
          <a:p>
            <a:r>
              <a:rPr lang="en-US" sz="2000" dirty="0" smtClean="0"/>
              <a:t>With the increasing diversity in accelerators (towards </a:t>
            </a:r>
            <a:r>
              <a:rPr lang="en-US" sz="2000" dirty="0" smtClean="0"/>
              <a:t>10x10*), </a:t>
            </a:r>
            <a:r>
              <a:rPr lang="en-US" sz="2000" dirty="0" smtClean="0"/>
              <a:t>our methodology only becomes more relevant.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1400" dirty="0"/>
              <a:t>*</a:t>
            </a:r>
            <a:r>
              <a:rPr lang="en-US" sz="1400" i="1" dirty="0" smtClean="0"/>
              <a:t>S</a:t>
            </a:r>
            <a:r>
              <a:rPr lang="en-US" sz="1400" i="1" dirty="0"/>
              <a:t>. </a:t>
            </a:r>
            <a:r>
              <a:rPr lang="en-US" sz="1400" i="1" dirty="0" err="1"/>
              <a:t>Borkar</a:t>
            </a:r>
            <a:r>
              <a:rPr lang="en-US" sz="1400" i="1" dirty="0"/>
              <a:t> and A. </a:t>
            </a:r>
            <a:r>
              <a:rPr lang="en-US" sz="1400" i="1" dirty="0" err="1"/>
              <a:t>Chien</a:t>
            </a:r>
            <a:r>
              <a:rPr lang="en-US" sz="1400" i="1" dirty="0"/>
              <a:t>, “The future of microprocessors,” Communications of the ACM, 2011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/>
            </a:r>
            <a:br>
              <a:rPr lang="en-US" sz="2000" dirty="0" smtClean="0">
                <a:sym typeface="Wingdings" pitchFamily="2" charset="2"/>
              </a:rPr>
            </a:b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Lokendra</a:t>
            </a:r>
            <a:r>
              <a:rPr lang="en-US" dirty="0" smtClean="0"/>
              <a:t> </a:t>
            </a:r>
            <a:r>
              <a:rPr lang="en-US" dirty="0" err="1" smtClean="0"/>
              <a:t>Panwar</a:t>
            </a:r>
            <a:r>
              <a:rPr lang="en-US" dirty="0" smtClean="0"/>
              <a:t> (lokendra@cs.vt.edu)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3F7D26-511A-994B-A472-02C383E1184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68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Lokendra Panwar (lokendra@cs.vt.edu)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1B2E7-F8C6-904F-87A5-2B1A8A8E22EB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Lokendra Panwar (lokendra@cs.vt.edu)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1B2E7-F8C6-904F-87A5-2B1A8A8E22EB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08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Microprocessors: </a:t>
            </a:r>
            <a:br>
              <a:rPr lang="en-US" dirty="0" smtClean="0"/>
            </a:br>
            <a:r>
              <a:rPr lang="en-US" dirty="0" smtClean="0"/>
              <a:t>90/10 Paradigm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 common cases  for applications (90%)</a:t>
            </a:r>
          </a:p>
          <a:p>
            <a:pPr lvl="1"/>
            <a:r>
              <a:rPr lang="en-US" dirty="0" smtClean="0"/>
              <a:t>Broad focus on application workloads</a:t>
            </a:r>
          </a:p>
          <a:p>
            <a:r>
              <a:rPr lang="en-US" dirty="0" smtClean="0"/>
              <a:t>Architectural improvements for 90% of cases</a:t>
            </a:r>
          </a:p>
          <a:p>
            <a:pPr lvl="1"/>
            <a:r>
              <a:rPr lang="en-US" dirty="0" smtClean="0"/>
              <a:t>Design an aggregated generic “core”</a:t>
            </a:r>
          </a:p>
          <a:p>
            <a:pPr lvl="1"/>
            <a:r>
              <a:rPr lang="en-US" dirty="0" smtClean="0"/>
              <a:t>Lesser customizability for applications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Lokendra Panwar (lokendra@cs.vt.edu)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1B2E7-F8C6-904F-87A5-2B1A8A8E22EB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476" y="3429000"/>
            <a:ext cx="63246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54723" y="5943600"/>
            <a:ext cx="654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/>
              <a:t>Figure credit: A. </a:t>
            </a:r>
            <a:r>
              <a:rPr lang="en-US" sz="1800" i="1" dirty="0" err="1" smtClean="0"/>
              <a:t>Chien</a:t>
            </a:r>
            <a:r>
              <a:rPr lang="en-US" sz="1800" i="1" dirty="0" smtClean="0"/>
              <a:t>, </a:t>
            </a:r>
            <a:r>
              <a:rPr lang="en-US" sz="1800" i="1" dirty="0" err="1" smtClean="0"/>
              <a:t>Salishan</a:t>
            </a:r>
            <a:r>
              <a:rPr lang="en-US" sz="1800" i="1" dirty="0" smtClean="0"/>
              <a:t> Conference 2010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244804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90/10 Paradigm -&gt; 10x10 Paradigm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Simplify and specialized tools (</a:t>
            </a:r>
            <a:r>
              <a:rPr lang="en-US" sz="2000" i="1" dirty="0" smtClean="0"/>
              <a:t>“accelerators”)</a:t>
            </a:r>
            <a:r>
              <a:rPr lang="en-US" sz="2000" dirty="0" smtClean="0"/>
              <a:t> customized for different purposes (</a:t>
            </a:r>
            <a:r>
              <a:rPr lang="en-US" sz="2000" i="1" dirty="0" smtClean="0"/>
              <a:t>“applications”)</a:t>
            </a:r>
            <a:endParaRPr lang="en-US" sz="2000" dirty="0" smtClean="0"/>
          </a:p>
          <a:p>
            <a:pPr lvl="1"/>
            <a:r>
              <a:rPr lang="en-US" sz="1800" dirty="0" smtClean="0"/>
              <a:t>Narrower focus on applications (10%</a:t>
            </a:r>
            <a:r>
              <a:rPr lang="en-US" sz="1800" dirty="0"/>
              <a:t>)</a:t>
            </a:r>
            <a:endParaRPr lang="en-US" sz="1800" dirty="0" smtClean="0"/>
          </a:p>
          <a:p>
            <a:pPr lvl="1"/>
            <a:r>
              <a:rPr lang="en-US" sz="1800" dirty="0" smtClean="0"/>
              <a:t>Simplified and specialized accelerators for each classification</a:t>
            </a:r>
          </a:p>
          <a:p>
            <a:r>
              <a:rPr lang="en-US" sz="2000" dirty="0" smtClean="0"/>
              <a:t>Why?</a:t>
            </a:r>
          </a:p>
          <a:p>
            <a:pPr lvl="1"/>
            <a:r>
              <a:rPr lang="en-US" sz="1800" dirty="0" smtClean="0"/>
              <a:t>10x lower power, 10x faster -&gt; 100x energy efficient</a:t>
            </a:r>
          </a:p>
          <a:p>
            <a:pPr lvl="1"/>
            <a:endParaRPr lang="en-US" sz="18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Lokendra Panwar (lokendra@cs.vt.edu)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1B2E7-F8C6-904F-87A5-2B1A8A8E22EB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54723" y="5943600"/>
            <a:ext cx="654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/>
              <a:t>Figure credit: A. </a:t>
            </a:r>
            <a:r>
              <a:rPr lang="en-US" sz="1800" i="1" dirty="0" err="1" smtClean="0"/>
              <a:t>Chien</a:t>
            </a:r>
            <a:r>
              <a:rPr lang="en-US" sz="1800" i="1" dirty="0" smtClean="0"/>
              <a:t>, </a:t>
            </a:r>
            <a:r>
              <a:rPr lang="en-US" sz="1800" i="1" dirty="0" err="1" smtClean="0"/>
              <a:t>Salishan</a:t>
            </a:r>
            <a:r>
              <a:rPr lang="en-US" sz="1800" i="1" dirty="0" smtClean="0"/>
              <a:t> Conference 2010</a:t>
            </a:r>
            <a:endParaRPr lang="en-US" sz="1800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66800"/>
            <a:ext cx="6248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041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</a:t>
            </a:r>
            <a:r>
              <a:rPr lang="en-US" dirty="0" err="1" smtClean="0"/>
              <a:t>Boundedness</a:t>
            </a:r>
            <a:r>
              <a:rPr lang="en-US" dirty="0" smtClean="0"/>
              <a:t> : NVIDIA GPUs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Lokendra Panwar (lokendra@cs.vt.edu)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1B2E7-F8C6-904F-87A5-2B1A8A8E22EB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838200"/>
            <a:ext cx="9144000" cy="6019800"/>
            <a:chOff x="0" y="148679"/>
            <a:chExt cx="9144000" cy="6709321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54655427"/>
                </p:ext>
              </p:extLst>
            </p:nvPr>
          </p:nvGraphicFramePr>
          <p:xfrm>
            <a:off x="0" y="152400"/>
            <a:ext cx="9144000" cy="2514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0" y="533400"/>
              <a:ext cx="677108" cy="558290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1600" dirty="0" smtClean="0"/>
                <a:t>Projected Time (Normalized)</a:t>
              </a:r>
            </a:p>
            <a:p>
              <a:pPr algn="ctr"/>
              <a:endParaRPr lang="en-US" sz="1600" dirty="0"/>
            </a:p>
          </p:txBody>
        </p:sp>
        <p:graphicFrame>
          <p:nvGraphicFramePr>
            <p:cNvPr id="9" name="Chart 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74087292"/>
                </p:ext>
              </p:extLst>
            </p:nvPr>
          </p:nvGraphicFramePr>
          <p:xfrm>
            <a:off x="14784" y="2590800"/>
            <a:ext cx="9053015" cy="4267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1295400" y="1063079"/>
              <a:ext cx="990600" cy="343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gmem</a:t>
              </a:r>
              <a:endParaRPr 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33600" y="1063079"/>
              <a:ext cx="990600" cy="343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gmem</a:t>
              </a:r>
              <a:endParaRPr 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71800" y="1066800"/>
              <a:ext cx="990600" cy="343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gmem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57600" y="148679"/>
              <a:ext cx="1219200" cy="343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compute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43400" y="533400"/>
              <a:ext cx="1219200" cy="343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compute</a:t>
              </a:r>
              <a:endParaRPr 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05400" y="1066800"/>
              <a:ext cx="1219200" cy="343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compute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96000" y="1066800"/>
              <a:ext cx="1219200" cy="343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</a:t>
              </a:r>
              <a:r>
                <a:rPr lang="en-US" sz="1400" dirty="0" smtClean="0"/>
                <a:t>lmem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58000" y="1066800"/>
              <a:ext cx="1219200" cy="343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</a:t>
              </a:r>
              <a:r>
                <a:rPr lang="en-US" sz="1400" dirty="0" smtClean="0"/>
                <a:t>gmem</a:t>
              </a:r>
              <a:endParaRPr 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71600" y="3730079"/>
              <a:ext cx="990600" cy="343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gmem</a:t>
              </a:r>
              <a:endParaRPr 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09800" y="3806279"/>
              <a:ext cx="990600" cy="343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gmem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48000" y="3806279"/>
              <a:ext cx="990600" cy="343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gmem</a:t>
              </a:r>
              <a:endParaRPr 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34000" y="3806279"/>
              <a:ext cx="990600" cy="343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gmem</a:t>
              </a:r>
              <a:endParaRPr 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86600" y="3810000"/>
              <a:ext cx="990600" cy="343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gmem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33800" y="2891879"/>
              <a:ext cx="1219200" cy="343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compute</a:t>
              </a:r>
              <a:endParaRPr 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19600" y="3349079"/>
              <a:ext cx="1219200" cy="343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compute</a:t>
              </a:r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96000" y="3730079"/>
              <a:ext cx="1219200" cy="343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compute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0859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t">
            <a:normAutofit/>
          </a:bodyPr>
          <a:lstStyle/>
          <a:p>
            <a:pPr algn="l"/>
            <a:r>
              <a:rPr lang="en-US" sz="3400" dirty="0" smtClean="0"/>
              <a:t>Evaluation: Projection Accuracy (Relative to C1060)</a:t>
            </a:r>
            <a:endParaRPr lang="en-US" sz="34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0209896"/>
              </p:ext>
            </p:extLst>
          </p:nvPr>
        </p:nvGraphicFramePr>
        <p:xfrm>
          <a:off x="0" y="609600"/>
          <a:ext cx="9144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4332203"/>
              </p:ext>
            </p:extLst>
          </p:nvPr>
        </p:nvGraphicFramePr>
        <p:xfrm>
          <a:off x="-29497" y="3197942"/>
          <a:ext cx="9144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6506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 algn="l"/>
            <a:r>
              <a:rPr lang="en-US" sz="3400" dirty="0" smtClean="0"/>
              <a:t>Evaluation: Projection Overhead vs. Actual Kernel Execution of Matrix Multiplication</a:t>
            </a:r>
            <a:endParaRPr lang="en-US" sz="34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64963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9751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Heterogeneity “Among”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Clusters are deploying different accelerators</a:t>
            </a:r>
          </a:p>
          <a:p>
            <a:pPr lvl="1"/>
            <a:r>
              <a:rPr lang="en-US" dirty="0" smtClean="0"/>
              <a:t>Different accelerators for different tasks</a:t>
            </a:r>
          </a:p>
          <a:p>
            <a:endParaRPr lang="en-US" dirty="0"/>
          </a:p>
          <a:p>
            <a:r>
              <a:rPr lang="en-US" dirty="0" smtClean="0"/>
              <a:t>Example clusters:</a:t>
            </a:r>
          </a:p>
          <a:p>
            <a:pPr lvl="1"/>
            <a:r>
              <a:rPr lang="en-US" i="1" dirty="0" smtClean="0"/>
              <a:t>“</a:t>
            </a:r>
            <a:r>
              <a:rPr lang="en-US" i="1" dirty="0" err="1" smtClean="0"/>
              <a:t>Shadowfax</a:t>
            </a:r>
            <a:r>
              <a:rPr lang="en-US" i="1" dirty="0" smtClean="0"/>
              <a:t>” </a:t>
            </a:r>
            <a:r>
              <a:rPr lang="en-US" dirty="0" smtClean="0"/>
              <a:t>at </a:t>
            </a:r>
            <a:r>
              <a:rPr lang="en-US" dirty="0" smtClean="0"/>
              <a:t>VBI@VT: </a:t>
            </a:r>
            <a:r>
              <a:rPr lang="en-US" dirty="0" smtClean="0"/>
              <a:t>NVIDIA GPUs, FPGAs</a:t>
            </a:r>
          </a:p>
          <a:p>
            <a:pPr lvl="1"/>
            <a:r>
              <a:rPr lang="en-US" i="1" dirty="0" smtClean="0"/>
              <a:t>“Darwin” </a:t>
            </a:r>
            <a:r>
              <a:rPr lang="en-US" dirty="0" smtClean="0"/>
              <a:t>at LANL: NVIDIA GPUs, AMD GPUs</a:t>
            </a:r>
            <a:endParaRPr lang="en-US" i="1" dirty="0" smtClean="0"/>
          </a:p>
          <a:p>
            <a:pPr lvl="1"/>
            <a:r>
              <a:rPr lang="en-US" i="1" dirty="0" smtClean="0"/>
              <a:t>“Dirac” </a:t>
            </a:r>
            <a:r>
              <a:rPr lang="en-US" dirty="0" smtClean="0"/>
              <a:t>at NERSC: NVIDIA Tesla and Fermi GPUs</a:t>
            </a:r>
          </a:p>
          <a:p>
            <a:pPr lvl="1"/>
            <a:endParaRPr lang="en-US" i="1" dirty="0"/>
          </a:p>
          <a:p>
            <a:r>
              <a:rPr lang="en-US" i="1" dirty="0" smtClean="0"/>
              <a:t>However …</a:t>
            </a:r>
          </a:p>
          <a:p>
            <a:pPr marL="457200" lvl="1" indent="0">
              <a:buNone/>
            </a:pPr>
            <a:r>
              <a:rPr lang="en-US" dirty="0" smtClean="0"/>
              <a:t>A unified programming model for “</a:t>
            </a:r>
            <a:r>
              <a:rPr lang="en-US" i="1" dirty="0" smtClean="0"/>
              <a:t>all” </a:t>
            </a:r>
            <a:r>
              <a:rPr lang="en-US" dirty="0" smtClean="0"/>
              <a:t>accelerators: </a:t>
            </a:r>
            <a:r>
              <a:rPr lang="en-US" b="1" dirty="0" smtClean="0"/>
              <a:t>OpenCL</a:t>
            </a:r>
          </a:p>
          <a:p>
            <a:pPr lvl="1"/>
            <a:r>
              <a:rPr lang="en-US" dirty="0" smtClean="0"/>
              <a:t>CPUs, GPUs, FPGAs, DSPs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Lokendra Panwar (lokendra@cs.vt.edu)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1B2E7-F8C6-904F-87A5-2B1A8A8E22E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0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 algn="l"/>
            <a:r>
              <a:rPr lang="en-US" sz="3400" dirty="0" smtClean="0"/>
              <a:t>Evaluation: Overhead of Mini-emulation vs. Full Kernel Emulation of Matrix Multiplication</a:t>
            </a:r>
            <a:endParaRPr lang="en-US" sz="3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025786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9595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 algn="l"/>
            <a:r>
              <a:rPr lang="en-US" sz="3400" dirty="0" smtClean="0"/>
              <a:t>Evaluation: Overhead of Mini-emulation vs. Full Kernel Emulation of Reduction</a:t>
            </a:r>
            <a:endParaRPr lang="en-US" sz="34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58819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1345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Affinity of Tasks to 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Peak performance doesn’t necessarily translate into actual device performance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Lokendra Panwar (lokendra@cs.vt.edu)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1B2E7-F8C6-904F-87A5-2B1A8A8E22E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972161"/>
              </p:ext>
            </p:extLst>
          </p:nvPr>
        </p:nvGraphicFramePr>
        <p:xfrm>
          <a:off x="1524000" y="1828800"/>
          <a:ext cx="60960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634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Reduction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GFLOPs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Global</a:t>
                      </a:r>
                      <a:r>
                        <a:rPr lang="en-US" sz="1400" baseline="0" dirty="0" smtClean="0"/>
                        <a:t> Memory BW (GB/s)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Actual </a:t>
                      </a:r>
                      <a:r>
                        <a:rPr lang="en-US" sz="1400" dirty="0" smtClean="0"/>
                        <a:t>Time(</a:t>
                      </a:r>
                      <a:r>
                        <a:rPr lang="en-US" sz="1400" dirty="0" err="1" smtClean="0"/>
                        <a:t>ms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</a:tr>
              <a:tr h="26531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NVIDIA C2050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0.13</a:t>
                      </a:r>
                      <a:endParaRPr lang="en-US" sz="1400" dirty="0"/>
                    </a:p>
                  </a:txBody>
                  <a:tcPr/>
                </a:tc>
              </a:tr>
              <a:tr h="26531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AMD HD</a:t>
                      </a:r>
                      <a:r>
                        <a:rPr lang="en-US" sz="1400" baseline="0" dirty="0" smtClean="0"/>
                        <a:t>5870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2720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08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Affinity of Tasks to 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Peak performance doesn’t necessarily translate into actual device performance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Lokendra Panwar (lokendra@cs.vt.edu)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1B2E7-F8C6-904F-87A5-2B1A8A8E22E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14400" y="2679409"/>
            <a:ext cx="7859109" cy="3568991"/>
            <a:chOff x="294291" y="1981200"/>
            <a:chExt cx="8405906" cy="417944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960" r="30723" b="960"/>
            <a:stretch/>
          </p:blipFill>
          <p:spPr bwMode="auto">
            <a:xfrm>
              <a:off x="294291" y="2362200"/>
              <a:ext cx="4343399" cy="33529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066800" y="5791308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OpenCL Program</a:t>
              </a:r>
              <a:endParaRPr lang="en-US" sz="1800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02533">
              <a:off x="7046417" y="3420049"/>
              <a:ext cx="1372825" cy="113115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4200" y="1981200"/>
              <a:ext cx="1572552" cy="1220898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 bwMode="auto">
            <a:xfrm flipV="1">
              <a:off x="4800600" y="2971800"/>
              <a:ext cx="1752600" cy="99065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 flipV="1">
              <a:off x="4953000" y="4114800"/>
              <a:ext cx="1600200" cy="4550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4800600" y="4455728"/>
              <a:ext cx="1905000" cy="64967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92" t="16304" r="13119" b="20616"/>
            <a:stretch/>
          </p:blipFill>
          <p:spPr>
            <a:xfrm rot="19869454">
              <a:off x="7196638" y="4874935"/>
              <a:ext cx="1503559" cy="96293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5676900" y="3483637"/>
              <a:ext cx="4953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?</a:t>
              </a:r>
              <a:endPara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818623"/>
              </p:ext>
            </p:extLst>
          </p:nvPr>
        </p:nvGraphicFramePr>
        <p:xfrm>
          <a:off x="1524000" y="1828800"/>
          <a:ext cx="60960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634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Reduction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GFLOPs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Global</a:t>
                      </a:r>
                      <a:r>
                        <a:rPr lang="en-US" sz="1400" baseline="0" dirty="0" smtClean="0"/>
                        <a:t> Memory BW (GB/s)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Actual </a:t>
                      </a:r>
                      <a:r>
                        <a:rPr lang="en-US" sz="1400" dirty="0" smtClean="0"/>
                        <a:t>Time(</a:t>
                      </a:r>
                      <a:r>
                        <a:rPr lang="en-US" sz="1400" dirty="0" err="1" smtClean="0"/>
                        <a:t>ms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</a:tr>
              <a:tr h="26531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NVIDIA C2050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0.13</a:t>
                      </a:r>
                      <a:endParaRPr lang="en-US" sz="1400" dirty="0"/>
                    </a:p>
                  </a:txBody>
                  <a:tcPr/>
                </a:tc>
              </a:tr>
              <a:tr h="26531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AMD HD</a:t>
                      </a:r>
                      <a:r>
                        <a:rPr lang="en-US" sz="1400" baseline="0" dirty="0" smtClean="0"/>
                        <a:t>5870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2720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61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Runtime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crucial for heterogeneous runtime systems to embrace different accelerators in clusters w.r.t. performance and power</a:t>
            </a:r>
          </a:p>
          <a:p>
            <a:pPr marL="0" indent="0">
              <a:buNone/>
            </a:pPr>
            <a:r>
              <a:rPr lang="en-US" i="1" dirty="0" smtClean="0"/>
              <a:t>	</a:t>
            </a:r>
          </a:p>
          <a:p>
            <a:r>
              <a:rPr lang="en-US" dirty="0" smtClean="0"/>
              <a:t>Examples of OpenCL runtime systems:</a:t>
            </a:r>
          </a:p>
          <a:p>
            <a:pPr lvl="1"/>
            <a:r>
              <a:rPr lang="en-US" dirty="0" err="1" smtClean="0"/>
              <a:t>SnuCL</a:t>
            </a:r>
            <a:endParaRPr lang="en-US" dirty="0" smtClean="0"/>
          </a:p>
          <a:p>
            <a:pPr lvl="1"/>
            <a:r>
              <a:rPr lang="en-US" dirty="0" smtClean="0"/>
              <a:t>VOCL</a:t>
            </a:r>
          </a:p>
          <a:p>
            <a:pPr lvl="1"/>
            <a:r>
              <a:rPr lang="en-US" dirty="0" smtClean="0"/>
              <a:t>SOCL</a:t>
            </a:r>
          </a:p>
          <a:p>
            <a:endParaRPr lang="en-US" dirty="0" smtClean="0"/>
          </a:p>
          <a:p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Efficiently choose the right device for the right task</a:t>
            </a:r>
          </a:p>
          <a:p>
            <a:pPr lvl="1"/>
            <a:r>
              <a:rPr lang="en-US" dirty="0" smtClean="0"/>
              <a:t>Keep the decision making overhead minimal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Lokendra Panwar (lokendra@cs.vt.edu)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1B2E7-F8C6-904F-87A5-2B1A8A8E22E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8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online workload characterization technique for OpenCL kernels</a:t>
            </a:r>
          </a:p>
          <a:p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Our model projects the relative ranking of different devices with little overhead</a:t>
            </a:r>
          </a:p>
          <a:p>
            <a:endParaRPr lang="en-US" dirty="0"/>
          </a:p>
          <a:p>
            <a:r>
              <a:rPr lang="en-US" dirty="0" smtClean="0"/>
              <a:t>An </a:t>
            </a:r>
            <a:r>
              <a:rPr lang="en-US" dirty="0"/>
              <a:t>end-to-end evaluation of our technique for  multiple architectural families of AMD and NVIDIA </a:t>
            </a:r>
            <a:r>
              <a:rPr lang="en-US" dirty="0" smtClean="0"/>
              <a:t>GPUs</a:t>
            </a:r>
            <a:endParaRPr lang="en-US" dirty="0"/>
          </a:p>
          <a:p>
            <a:endParaRPr lang="en-US" sz="2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4648200" cy="304800"/>
          </a:xfrm>
        </p:spPr>
        <p:txBody>
          <a:bodyPr/>
          <a:lstStyle/>
          <a:p>
            <a:r>
              <a:rPr lang="en-US" smtClean="0"/>
              <a:t>Lokendra Panwar (lokendra@cs.vt.edu)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1B2E7-F8C6-904F-87A5-2B1A8A8E22E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76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Contributions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Lokendra Panwar (lokendra@cs.vt.edu)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1B2E7-F8C6-904F-87A5-2B1A8A8E22E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07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T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7575D1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T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lnDef>
  </a:objectDefaults>
  <a:extraClrSchemeLst>
    <a:extraClrScheme>
      <a:clrScheme name="V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7575D1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VT">
    <a:majorFont>
      <a:latin typeface="Arial"/>
      <a:ea typeface="ＭＳ Ｐゴシック"/>
      <a:cs typeface="ＭＳ Ｐゴシック"/>
    </a:majorFont>
    <a:minorFont>
      <a:latin typeface="Arial"/>
      <a:ea typeface="ＭＳ Ｐゴシック"/>
      <a:cs typeface="ＭＳ Ｐゴシック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7575D1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VT">
    <a:majorFont>
      <a:latin typeface="Arial"/>
      <a:ea typeface="ＭＳ Ｐゴシック"/>
      <a:cs typeface="ＭＳ Ｐゴシック"/>
    </a:majorFont>
    <a:minorFont>
      <a:latin typeface="Arial"/>
      <a:ea typeface="ＭＳ Ｐゴシック"/>
      <a:cs typeface="ＭＳ Ｐゴシック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7575D1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VT">
    <a:majorFont>
      <a:latin typeface="Arial"/>
      <a:ea typeface="ＭＳ Ｐゴシック"/>
      <a:cs typeface="ＭＳ Ｐゴシック"/>
    </a:majorFont>
    <a:minorFont>
      <a:latin typeface="Arial"/>
      <a:ea typeface="ＭＳ Ｐゴシック"/>
      <a:cs typeface="ＭＳ Ｐゴシック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7575D1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VT">
    <a:majorFont>
      <a:latin typeface="Arial"/>
      <a:ea typeface="ＭＳ Ｐゴシック"/>
      <a:cs typeface="ＭＳ Ｐゴシック"/>
    </a:majorFont>
    <a:minorFont>
      <a:latin typeface="Arial"/>
      <a:ea typeface="ＭＳ Ｐゴシック"/>
      <a:cs typeface="ＭＳ Ｐゴシック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Templates:VT.pot</Template>
  <TotalTime>35957</TotalTime>
  <Words>1667</Words>
  <Application>Microsoft Office PowerPoint</Application>
  <PresentationFormat>On-screen Show (4:3)</PresentationFormat>
  <Paragraphs>610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ＭＳ Ｐゴシック</vt:lpstr>
      <vt:lpstr>Arial</vt:lpstr>
      <vt:lpstr>Wingdings</vt:lpstr>
      <vt:lpstr>VT</vt:lpstr>
      <vt:lpstr> Online Performance Projection for Clusters with Heterogeneous GPUs </vt:lpstr>
      <vt:lpstr>Diversity in Accelerators</vt:lpstr>
      <vt:lpstr>Heterogeneity “Among” Nodes</vt:lpstr>
      <vt:lpstr>Heterogeneity “Among” Nodes</vt:lpstr>
      <vt:lpstr>Affinity of Tasks to Processors</vt:lpstr>
      <vt:lpstr>Affinity of Tasks to Processors</vt:lpstr>
      <vt:lpstr>Challenges for Runtime Systems</vt:lpstr>
      <vt:lpstr>Our Contributions</vt:lpstr>
      <vt:lpstr>Outline</vt:lpstr>
      <vt:lpstr>Design</vt:lpstr>
      <vt:lpstr>Design</vt:lpstr>
      <vt:lpstr>Design</vt:lpstr>
      <vt:lpstr>Design – Workload Profiling</vt:lpstr>
      <vt:lpstr>Design – Workload Profiling</vt:lpstr>
      <vt:lpstr>Design – Device Profiling</vt:lpstr>
      <vt:lpstr>Design – Device Profiling</vt:lpstr>
      <vt:lpstr>Design – Find Performance Limiter</vt:lpstr>
      <vt:lpstr>Design – Find Performance Limiter</vt:lpstr>
      <vt:lpstr>Design</vt:lpstr>
      <vt:lpstr>Design</vt:lpstr>
      <vt:lpstr>Design</vt:lpstr>
      <vt:lpstr>Outline</vt:lpstr>
      <vt:lpstr>Experimental Setup</vt:lpstr>
      <vt:lpstr>Application Boundedness : AMD GPUs </vt:lpstr>
      <vt:lpstr>Application Boundedness Summary</vt:lpstr>
      <vt:lpstr>Accuracy of Performance Projection</vt:lpstr>
      <vt:lpstr>Accuracy of Performance Projection</vt:lpstr>
      <vt:lpstr>Accuracy of Performance Projection</vt:lpstr>
      <vt:lpstr>Emulation Overhead – Reduction Kernel</vt:lpstr>
      <vt:lpstr>Outline</vt:lpstr>
      <vt:lpstr>90/10 Paradigm -&gt; 10x10 Paradigm</vt:lpstr>
      <vt:lpstr>Conclusion</vt:lpstr>
      <vt:lpstr>Thank  You</vt:lpstr>
      <vt:lpstr>Backup</vt:lpstr>
      <vt:lpstr>Evolution of Microprocessors:  90/10 Paradigm</vt:lpstr>
      <vt:lpstr>90/10 Paradigm -&gt; 10x10 Paradigm</vt:lpstr>
      <vt:lpstr>Application Boundedness : NVIDIA GPUs</vt:lpstr>
      <vt:lpstr>Evaluation: Projection Accuracy (Relative to C1060)</vt:lpstr>
      <vt:lpstr>Evaluation: Projection Overhead vs. Actual Kernel Execution of Matrix Multiplication</vt:lpstr>
      <vt:lpstr>Evaluation: Overhead of Mini-emulation vs. Full Kernel Emulation of Matrix Multiplication</vt:lpstr>
      <vt:lpstr>Evaluation: Overhead of Mini-emulation vs. Full Kernel Emulation of Reduction</vt:lpstr>
    </vt:vector>
  </TitlesOfParts>
  <Company>Virginia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 Title of Your Research &gt;</dc:title>
  <dc:creator>Wuchun Feng</dc:creator>
  <cp:lastModifiedBy>Vignesh Adhinarayanan</cp:lastModifiedBy>
  <cp:revision>382</cp:revision>
  <dcterms:created xsi:type="dcterms:W3CDTF">2009-01-29T14:38:54Z</dcterms:created>
  <dcterms:modified xsi:type="dcterms:W3CDTF">2013-12-18T01:33:40Z</dcterms:modified>
</cp:coreProperties>
</file>