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606" r:id="rId3"/>
    <p:sldId id="564" r:id="rId4"/>
    <p:sldId id="557" r:id="rId5"/>
    <p:sldId id="574" r:id="rId6"/>
    <p:sldId id="556" r:id="rId7"/>
    <p:sldId id="607" r:id="rId8"/>
    <p:sldId id="616" r:id="rId9"/>
    <p:sldId id="608" r:id="rId10"/>
    <p:sldId id="617" r:id="rId11"/>
    <p:sldId id="610" r:id="rId12"/>
    <p:sldId id="611" r:id="rId13"/>
    <p:sldId id="575" r:id="rId14"/>
    <p:sldId id="612" r:id="rId15"/>
    <p:sldId id="613" r:id="rId16"/>
    <p:sldId id="614" r:id="rId17"/>
    <p:sldId id="615" r:id="rId18"/>
  </p:sldIdLst>
  <p:sldSz cx="9144000" cy="6858000" type="screen4x3"/>
  <p:notesSz cx="6934200" cy="9120188"/>
  <p:defaultTextStyle>
    <a:defPPr>
      <a:defRPr lang="en-US"/>
    </a:defPPr>
    <a:lvl1pPr algn="ctr" rtl="0" eaLnBrk="0" fontAlgn="base" hangingPunct="0">
      <a:spcBef>
        <a:spcPct val="30000"/>
      </a:spcBef>
      <a:spcAft>
        <a:spcPct val="15000"/>
      </a:spcAft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30000"/>
      </a:spcBef>
      <a:spcAft>
        <a:spcPct val="15000"/>
      </a:spcAft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30000"/>
      </a:spcBef>
      <a:spcAft>
        <a:spcPct val="15000"/>
      </a:spcAft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30000"/>
      </a:spcBef>
      <a:spcAft>
        <a:spcPct val="15000"/>
      </a:spcAft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30000"/>
      </a:spcBef>
      <a:spcAft>
        <a:spcPct val="15000"/>
      </a:spcAft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b="1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B6C"/>
    <a:srgbClr val="FFFF99"/>
    <a:srgbClr val="FFFF66"/>
    <a:srgbClr val="CCCCFF"/>
    <a:srgbClr val="FFCCCC"/>
    <a:srgbClr val="CCECFF"/>
    <a:srgbClr val="23520C"/>
    <a:srgbClr val="3A7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2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76"/>
    </p:cViewPr>
  </p:sorterViewPr>
  <p:notesViewPr>
    <p:cSldViewPr>
      <p:cViewPr varScale="1">
        <p:scale>
          <a:sx n="36" d="100"/>
          <a:sy n="36" d="100"/>
        </p:scale>
        <p:origin x="-1208" y="-40"/>
      </p:cViewPr>
      <p:guideLst>
        <p:guide orient="horz" pos="28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3D99C23B-D3E2-8240-AAD9-1BF3034C7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7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66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66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05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66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66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66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kumimoji="0"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3A1F721B-8D99-CD4C-85AF-948589722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0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1E4C21-1CF6-674A-9478-ADADCE5F0F6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DB39D-F867-B846-A2D4-01562290D36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95970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7450" y="684213"/>
            <a:ext cx="4559300" cy="3419475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59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Add POET logo and some pictures if appropriate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0" indent="0" algn="ctr">
              <a:buFontTx/>
              <a:buNone/>
              <a:defRPr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DBDAFB-0FA5-C44E-8679-EF92751F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BE03-F761-CC4D-A458-C9343DDAB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86C3F-33A2-6C4E-9F3F-E67DC301E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3243D-F42A-0D4E-9D85-450EFFB79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A1FB-D16F-694B-BE23-E984AA624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A21F8-8D11-A64D-8F62-CFE7AC0E5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09EE1-BAE3-3C44-AB72-354E7450F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F102-9610-CA43-AF99-97AD8C01E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C5C29-BAC9-7747-8EA0-09AB34BC5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9AF3-C9D4-7D46-B25A-AD566C803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03B26-19E4-2447-8D8E-EB93B342A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4B4D-29F6-FA49-926F-24D0C5A0D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77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spcAft>
                <a:spcPct val="0"/>
              </a:spcAft>
              <a:defRPr kumimoji="0" sz="14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spcAft>
                <a:spcPct val="0"/>
              </a:spcAft>
              <a:defRPr kumimoji="0" sz="14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spcAft>
                <a:spcPct val="0"/>
              </a:spcAft>
              <a:defRPr kumimoji="0" sz="14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3A90328-3831-284C-A48D-211D6DF6B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1500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lnSpc>
          <a:spcPct val="80000"/>
        </a:lnSpc>
        <a:spcBef>
          <a:spcPct val="25000"/>
        </a:spcBef>
        <a:spcAft>
          <a:spcPct val="10000"/>
        </a:spcAft>
        <a:buChar char="–"/>
        <a:defRPr kumimoji="1" sz="2000">
          <a:solidFill>
            <a:schemeClr val="tx1"/>
          </a:solidFill>
          <a:latin typeface="Comic Sans MS" charset="0"/>
          <a:ea typeface="+mn-ea"/>
          <a:cs typeface="ＭＳ Ｐゴシック" charset="0"/>
        </a:defRPr>
      </a:lvl2pPr>
      <a:lvl3pPr marL="1143000" indent="-228600" algn="l" rtl="0" eaLnBrk="0" fontAlgn="base" hangingPunct="0">
        <a:lnSpc>
          <a:spcPct val="75000"/>
        </a:lnSpc>
        <a:spcBef>
          <a:spcPct val="20000"/>
        </a:spcBef>
        <a:spcAft>
          <a:spcPct val="0"/>
        </a:spcAft>
        <a:defRPr kumimoji="1" sz="2000">
          <a:solidFill>
            <a:srgbClr val="611A0B"/>
          </a:solidFill>
          <a:latin typeface="Comic Sans MS" charset="0"/>
          <a:ea typeface="+mn-ea"/>
          <a:cs typeface="ＭＳ Ｐゴシック" charset="0"/>
        </a:defRPr>
      </a:lvl3pPr>
      <a:lvl4pPr marL="1600200" indent="-22860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omic Sans MS" charset="0"/>
          <a:ea typeface="+mn-ea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D0AB2-32E8-DB4A-B75F-99402781106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371600"/>
          </a:xfrm>
        </p:spPr>
        <p:txBody>
          <a:bodyPr/>
          <a:lstStyle/>
          <a:p>
            <a:pPr>
              <a:defRPr/>
            </a:pPr>
            <a:r>
              <a:rPr lang="en-US" u="sng" dirty="0"/>
              <a:t>Enhancing Performance Portability of MPI Applications Through Annotation-Based </a:t>
            </a:r>
            <a:r>
              <a:rPr lang="en-US" u="sng" dirty="0" smtClean="0"/>
              <a:t>Transformations</a:t>
            </a:r>
            <a:endParaRPr lang="en-US" dirty="0" smtClean="0"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33800"/>
            <a:ext cx="8077200" cy="2133600"/>
          </a:xfrm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chemeClr val="tx1"/>
                </a:solidFill>
              </a:rPr>
              <a:t>Md. </a:t>
            </a:r>
            <a:r>
              <a:rPr lang="en-US" b="0" dirty="0" err="1">
                <a:solidFill>
                  <a:schemeClr val="tx1"/>
                </a:solidFill>
              </a:rPr>
              <a:t>Ziaul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Haque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800000"/>
                </a:solidFill>
              </a:rPr>
              <a:t>Qing Yi</a:t>
            </a:r>
            <a:r>
              <a:rPr lang="en-US" b="0" dirty="0">
                <a:solidFill>
                  <a:schemeClr val="tx1"/>
                </a:solidFill>
              </a:rPr>
              <a:t>, James </a:t>
            </a:r>
            <a:r>
              <a:rPr lang="en-US" b="0" dirty="0" err="1">
                <a:solidFill>
                  <a:schemeClr val="tx1"/>
                </a:solidFill>
              </a:rPr>
              <a:t>Dinan</a:t>
            </a:r>
            <a:r>
              <a:rPr lang="en-US" b="0" dirty="0">
                <a:solidFill>
                  <a:schemeClr val="tx1"/>
                </a:solidFill>
              </a:rPr>
              <a:t>, and </a:t>
            </a:r>
            <a:r>
              <a:rPr lang="en-US" b="0" dirty="0" err="1">
                <a:solidFill>
                  <a:schemeClr val="tx1"/>
                </a:solidFill>
              </a:rPr>
              <a:t>Pavan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Balaji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0" dirty="0" smtClean="0">
                <a:solidFill>
                  <a:schemeClr val="tx1"/>
                </a:solidFill>
                <a:cs typeface="+mn-cs"/>
              </a:rPr>
              <a:t>ICPP, Oct, 2013. Lyon, France.</a:t>
            </a: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5862638"/>
            <a:ext cx="262572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Communication Coalescing: Key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648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Grouping of MPI communications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</a:t>
            </a:r>
            <a:r>
              <a:rPr lang="en-US" dirty="0" smtClean="0"/>
              <a:t>embers have the same destination and 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use the same </a:t>
            </a:r>
            <a:r>
              <a:rPr lang="en-US" dirty="0" err="1" smtClean="0"/>
              <a:t>MPI_Put</a:t>
            </a:r>
            <a:r>
              <a:rPr lang="en-US" dirty="0" smtClean="0"/>
              <a:t>/Get or the same reduction in Accumulate</a:t>
            </a:r>
          </a:p>
          <a:p>
            <a:pPr lvl="1">
              <a:defRPr/>
            </a:pPr>
            <a:r>
              <a:rPr lang="en-US" dirty="0" smtClean="0"/>
              <a:t>Allocate a dedicated buffer for each group</a:t>
            </a:r>
          </a:p>
          <a:p>
            <a:pPr>
              <a:defRPr/>
            </a:pPr>
            <a:r>
              <a:rPr lang="en-US" dirty="0" smtClean="0"/>
              <a:t>Postpone communications until a coalescing buffer is full (constrained by preset </a:t>
            </a:r>
            <a:r>
              <a:rPr lang="en-US" dirty="0" err="1" smtClean="0"/>
              <a:t>CL_factor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Use AVL trees to resolve conflicting addresses </a:t>
            </a:r>
            <a:r>
              <a:rPr lang="en-US" smtClean="0"/>
              <a:t>of Accumulate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Unless a “no overlap” clause is given by user annotation</a:t>
            </a:r>
          </a:p>
          <a:p>
            <a:pPr marL="457200">
              <a:defRPr/>
            </a:pPr>
            <a:r>
              <a:rPr lang="en-US" dirty="0" smtClean="0"/>
              <a:t>Clear all buffers at the final synchronization</a:t>
            </a:r>
          </a:p>
          <a:p>
            <a:pPr marL="857250" lvl="1">
              <a:defRPr/>
            </a:pPr>
            <a:r>
              <a:rPr lang="en-US" dirty="0" smtClean="0"/>
              <a:t>Free coalescing buffers for reuse</a:t>
            </a:r>
          </a:p>
          <a:p>
            <a:pPr marL="457200">
              <a:defRPr/>
            </a:pPr>
            <a:r>
              <a:rPr lang="en-US" dirty="0" smtClean="0"/>
              <a:t>Handle unknown function calls</a:t>
            </a:r>
          </a:p>
          <a:p>
            <a:pPr marL="857250" lvl="1">
              <a:defRPr/>
            </a:pPr>
            <a:r>
              <a:rPr lang="en-US" dirty="0" smtClean="0"/>
              <a:t>Treat as potential synchronizations </a:t>
            </a:r>
            <a:endParaRPr lang="en-US" dirty="0"/>
          </a:p>
          <a:p>
            <a:pPr marL="857250" lvl="1">
              <a:defRPr/>
            </a:pPr>
            <a:r>
              <a:rPr lang="en-US" dirty="0"/>
              <a:t>T</a:t>
            </a:r>
            <a:r>
              <a:rPr lang="en-US" dirty="0" smtClean="0"/>
              <a:t>rigger clearing of coalescing buffers</a:t>
            </a:r>
          </a:p>
          <a:p>
            <a:pPr marL="1257300" lvl="2">
              <a:defRPr/>
            </a:pPr>
            <a:r>
              <a:rPr lang="en-US" dirty="0" smtClean="0"/>
              <a:t>Unless annotated as safe statements by user annotations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F536-97B0-EB48-95F7-A57C2FAD33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Overlapping Communication With Computation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4343400"/>
            <a:ext cx="8915400" cy="1676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smtClean="0"/>
              <a:t>Split synchronous operations into asynchronous ones and waits </a:t>
            </a:r>
          </a:p>
          <a:p>
            <a:pPr lvl="1">
              <a:defRPr/>
            </a:pPr>
            <a:r>
              <a:rPr lang="en-US" sz="1800" dirty="0" smtClean="0"/>
              <a:t>Move asynchronous operations up as early as possible</a:t>
            </a:r>
          </a:p>
          <a:p>
            <a:pPr lvl="1">
              <a:defRPr/>
            </a:pPr>
            <a:r>
              <a:rPr lang="en-US" sz="1800" dirty="0" smtClean="0"/>
              <a:t>Move wait operations as late as possible</a:t>
            </a:r>
          </a:p>
          <a:p>
            <a:pPr lvl="1">
              <a:defRPr/>
            </a:pPr>
            <a:r>
              <a:rPr lang="en-US" sz="1800" dirty="0" smtClean="0"/>
              <a:t>Use the “</a:t>
            </a:r>
            <a:r>
              <a:rPr lang="en-US" sz="1800" dirty="0" err="1" smtClean="0"/>
              <a:t>indep</a:t>
            </a:r>
            <a:r>
              <a:rPr lang="en-US" sz="1800" dirty="0" smtClean="0"/>
              <a:t>” annotation to indicate independence of computation/</a:t>
            </a:r>
            <a:r>
              <a:rPr lang="en-US" sz="1800" dirty="0" err="1" smtClean="0"/>
              <a:t>comm</a:t>
            </a: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Ongoing extension: breaking up communications into smaller messages before overlapping them with computation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8494C-7925-DC42-8757-456AB05C1C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76200" y="1524000"/>
            <a:ext cx="4343400" cy="279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600">
                <a:solidFill>
                  <a:srgbClr val="000090"/>
                </a:solidFill>
              </a:rPr>
              <a:t>#pragma mpi cco MPI_SendRecv(ew_comm,ns_comm)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for( i=0; i&lt;niter; i++ ){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  ……</a:t>
            </a:r>
          </a:p>
          <a:p>
            <a:pPr algn="l">
              <a:lnSpc>
                <a:spcPct val="70000"/>
              </a:lnSpc>
            </a:pPr>
            <a:r>
              <a:rPr lang="en-US" sz="1600">
                <a:solidFill>
                  <a:srgbClr val="800000"/>
                </a:solidFill>
              </a:rPr>
              <a:t>  if (ns_id&gt;0) MPI_Send(…,ns_comm);</a:t>
            </a:r>
          </a:p>
          <a:p>
            <a:pPr algn="l">
              <a:lnSpc>
                <a:spcPct val="70000"/>
              </a:lnSpc>
            </a:pPr>
            <a:r>
              <a:rPr lang="en-US" sz="1600">
                <a:solidFill>
                  <a:srgbClr val="800000"/>
                </a:solidFill>
              </a:rPr>
              <a:t>  if (ns_id&lt;size-1) </a:t>
            </a:r>
          </a:p>
          <a:p>
            <a:pPr algn="l">
              <a:lnSpc>
                <a:spcPct val="70000"/>
              </a:lnSpc>
            </a:pPr>
            <a:r>
              <a:rPr lang="en-US" sz="1600">
                <a:solidFill>
                  <a:srgbClr val="800000"/>
                </a:solidFill>
              </a:rPr>
              <a:t>      MPI_Recv(…,ns_comm,…);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   …inner stencil computation… 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   … boundary computation …</a:t>
            </a:r>
          </a:p>
          <a:p>
            <a:pPr algn="l">
              <a:lnSpc>
                <a:spcPct val="70000"/>
              </a:lnSpc>
            </a:pPr>
            <a:r>
              <a:rPr lang="en-US" sz="1800"/>
              <a:t>}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495800" y="1524000"/>
            <a:ext cx="4572000" cy="279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600">
                <a:solidFill>
                  <a:srgbClr val="000090"/>
                </a:solidFill>
              </a:rPr>
              <a:t>#pragma cco MPI_SendRecv(ew_comm,ns_comm)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for( i=0; i&lt;niter; i++ ){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  ……</a:t>
            </a:r>
          </a:p>
          <a:p>
            <a:pPr algn="l">
              <a:lnSpc>
                <a:spcPct val="70000"/>
              </a:lnSpc>
            </a:pPr>
            <a:r>
              <a:rPr lang="en-US" sz="1600">
                <a:solidFill>
                  <a:srgbClr val="800000"/>
                </a:solidFill>
              </a:rPr>
              <a:t>  if (ns_id&gt;0) MPI_Isend(…,ns_comm,&amp;r1);</a:t>
            </a:r>
          </a:p>
          <a:p>
            <a:pPr algn="l">
              <a:lnSpc>
                <a:spcPct val="70000"/>
              </a:lnSpc>
            </a:pPr>
            <a:r>
              <a:rPr lang="en-US" sz="1600">
                <a:solidFill>
                  <a:srgbClr val="800000"/>
                </a:solidFill>
              </a:rPr>
              <a:t>  if (ns_id&lt;size-1) </a:t>
            </a:r>
          </a:p>
          <a:p>
            <a:pPr algn="l">
              <a:lnSpc>
                <a:spcPct val="70000"/>
              </a:lnSpc>
            </a:pPr>
            <a:r>
              <a:rPr lang="en-US" sz="1600">
                <a:solidFill>
                  <a:srgbClr val="800000"/>
                </a:solidFill>
              </a:rPr>
              <a:t>    MPI_Irecv(…,ns_comm,&amp;r2);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  …inner stencil computation… 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  </a:t>
            </a:r>
            <a:r>
              <a:rPr lang="en-US" sz="1600">
                <a:solidFill>
                  <a:srgbClr val="800000"/>
                </a:solidFill>
              </a:rPr>
              <a:t>MPI_wait(&amp;r1,&amp;s1); MPI_wait(&amp;r2&amp;s2);</a:t>
            </a:r>
          </a:p>
          <a:p>
            <a:pPr algn="l">
              <a:lnSpc>
                <a:spcPct val="70000"/>
              </a:lnSpc>
            </a:pPr>
            <a:r>
              <a:rPr lang="en-US" sz="1600"/>
              <a:t>  … boundary/corner computation … </a:t>
            </a:r>
            <a:r>
              <a:rPr lang="en-US" sz="1800"/>
              <a:t>}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152400" y="1143000"/>
            <a:ext cx="3355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Original code with pragma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876800" y="1143000"/>
            <a:ext cx="213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Optimized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Remove Memory Accesses vs. Local Loads/stores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4343400"/>
            <a:ext cx="8915400" cy="1676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smtClean="0"/>
              <a:t>Performance penalties of mixing RMA and local load/stores</a:t>
            </a:r>
          </a:p>
          <a:p>
            <a:pPr lvl="1">
              <a:defRPr/>
            </a:pPr>
            <a:r>
              <a:rPr lang="en-US" sz="1600" dirty="0" smtClean="0"/>
              <a:t>Exclusive locks are required when using local load/stores, which are faster when hardware supports cache coherence</a:t>
            </a:r>
          </a:p>
          <a:p>
            <a:pPr lvl="1">
              <a:defRPr/>
            </a:pPr>
            <a:r>
              <a:rPr lang="en-US" sz="1600" dirty="0" smtClean="0"/>
              <a:t>Locking unnecessary when the hardware supports cache coherence </a:t>
            </a:r>
          </a:p>
          <a:p>
            <a:pPr>
              <a:defRPr/>
            </a:pPr>
            <a:r>
              <a:rPr lang="en-US" sz="2000" dirty="0" smtClean="0"/>
              <a:t>Optimization: automatically selects the best operations based on underlying system support of hardware platforms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080AE-3B7A-5948-924E-E70974E103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152400" y="1524000"/>
            <a:ext cx="4267200" cy="253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600">
                <a:solidFill>
                  <a:srgbClr val="000090"/>
                </a:solidFill>
              </a:rPr>
              <a:t>#pragma mpi rma(win,buf,int,MPI_INT,wsize,wrank)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{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</a:t>
            </a:r>
            <a:r>
              <a:rPr lang="en-US" sz="1600">
                <a:solidFill>
                  <a:srgbClr val="800000"/>
                </a:solidFill>
              </a:rPr>
              <a:t>MPI_Win_lock(MPI_LOCK_SHARED, i, 0, win);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for (j = 0; j &lt; BUF_PER_PROC ; j++) {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   MPI_Put(&amp;wrank,1,MPI_INT,i,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                base+j,1,MPI_INT,win); }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MPI_Win_unlock(i, win);  }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495800" y="1524000"/>
            <a:ext cx="4572000" cy="253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600">
                <a:solidFill>
                  <a:srgbClr val="000090"/>
                </a:solidFill>
              </a:rPr>
              <a:t>#pragma mpi local_ldst(win,buf,int, MPI_INT, wsize,wrank) no_overlap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{ 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 </a:t>
            </a:r>
            <a:r>
              <a:rPr lang="en-US" sz="1600">
                <a:solidFill>
                  <a:srgbClr val="800000"/>
                </a:solidFill>
              </a:rPr>
              <a:t>MPI_Win_lock( MPI_LOCK_EXCLUSIVE, i, 0, win 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 for (j = 0; j &lt; BUF_PER_PROC ; j++) {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     buf[base+j] = wrank;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 }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   MPI_Win_unlock(i, win); }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114300" y="1143000"/>
            <a:ext cx="4000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Using Remote memory accesses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398963" y="1143000"/>
            <a:ext cx="308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Using local loads/stores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D5C8C-461E-3547-82F3-703179C5D53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Experimental Results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3886200"/>
            <a:ext cx="8077200" cy="2514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Goal: studying the performance portability of MPI applications 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Using four benchmarks, with FT manually transformed 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Using two supercomputers from DOE/ANL  </a:t>
            </a:r>
          </a:p>
          <a:p>
            <a:pPr lvl="1">
              <a:defRPr/>
            </a:pPr>
            <a:r>
              <a:rPr lang="en-US" sz="1600" dirty="0" smtClean="0"/>
              <a:t>Fusion: a </a:t>
            </a:r>
            <a:r>
              <a:rPr lang="en-US" sz="1600" dirty="0"/>
              <a:t>cluster with </a:t>
            </a:r>
            <a:r>
              <a:rPr lang="en-US" sz="1600" dirty="0" smtClean="0"/>
              <a:t>320 </a:t>
            </a:r>
            <a:r>
              <a:rPr lang="en-US" sz="1600" dirty="0"/>
              <a:t>nodes, each with two Intel Nehalem Quad-Core 2.6 GHz </a:t>
            </a:r>
            <a:r>
              <a:rPr lang="en-US" sz="1600" dirty="0" smtClean="0"/>
              <a:t>processors and </a:t>
            </a:r>
            <a:r>
              <a:rPr lang="en-US" sz="1800" dirty="0" smtClean="0"/>
              <a:t>36 </a:t>
            </a:r>
            <a:r>
              <a:rPr lang="en-US" sz="1800" dirty="0"/>
              <a:t>GB of memory,  interconnected via </a:t>
            </a:r>
            <a:r>
              <a:rPr lang="en-US" sz="1800" dirty="0" err="1" smtClean="0"/>
              <a:t>InfiniBand</a:t>
            </a:r>
            <a:endParaRPr lang="en-US" sz="1800" dirty="0"/>
          </a:p>
          <a:p>
            <a:pPr lvl="1">
              <a:defRPr/>
            </a:pPr>
            <a:r>
              <a:rPr lang="en-US" sz="1600" dirty="0" smtClean="0"/>
              <a:t>{Surveyor</a:t>
            </a:r>
            <a:r>
              <a:rPr lang="en-US" sz="1600" dirty="0"/>
              <a:t>}, a Blue Gene/P system with 1024 compute nodes, each with a quad-core 850 MHz PowerPC 450 processor and 2 GB memory. </a:t>
            </a:r>
          </a:p>
          <a:p>
            <a:pPr>
              <a:defRPr/>
            </a:pPr>
            <a:endParaRPr 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219200"/>
          <a:ext cx="8001000" cy="25051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21404"/>
                <a:gridCol w="1702341"/>
                <a:gridCol w="3143655"/>
                <a:gridCol w="2133600"/>
              </a:tblGrid>
              <a:tr h="5790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Benchmark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Transformation applied</a:t>
                      </a:r>
                      <a:endParaRPr lang="en-US" sz="1600" dirty="0"/>
                    </a:p>
                  </a:txBody>
                  <a:tcPr marT="45686" marB="45686"/>
                </a:tc>
              </a:tr>
              <a:tr h="48150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err="1" smtClean="0"/>
                        <a:t>bfs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Graph500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Breadth-first search of undirected graph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OSC coalesce</a:t>
                      </a:r>
                      <a:endParaRPr lang="en-US" sz="1600" dirty="0"/>
                    </a:p>
                  </a:txBody>
                  <a:tcPr marT="45686" marB="45686"/>
                </a:tc>
              </a:tr>
              <a:tr h="48150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err="1" smtClean="0"/>
                        <a:t>rma-ldst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Synthetic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Random communications using </a:t>
                      </a:r>
                      <a:r>
                        <a:rPr lang="en-US" sz="1600" dirty="0" err="1" smtClean="0"/>
                        <a:t>MPI_Put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RMA vs. local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ld</a:t>
                      </a:r>
                      <a:r>
                        <a:rPr lang="en-US" sz="1600" baseline="0" dirty="0" smtClean="0"/>
                        <a:t>/</a:t>
                      </a:r>
                      <a:r>
                        <a:rPr lang="en-US" sz="1600" baseline="0" dirty="0" err="1" smtClean="0"/>
                        <a:t>st</a:t>
                      </a:r>
                      <a:r>
                        <a:rPr lang="en-US" sz="1600" baseline="0" dirty="0" smtClean="0"/>
                        <a:t> translation</a:t>
                      </a:r>
                      <a:endParaRPr lang="en-US" sz="1600" dirty="0"/>
                    </a:p>
                  </a:txBody>
                  <a:tcPr marT="45686" marB="45686"/>
                </a:tc>
              </a:tr>
              <a:tr h="48150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stencil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Synthetic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3D stencil using MPI send/</a:t>
                      </a:r>
                      <a:r>
                        <a:rPr lang="en-US" sz="1600" dirty="0" err="1" smtClean="0"/>
                        <a:t>recv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baseline="0" dirty="0" err="1" smtClean="0"/>
                        <a:t>Comm</a:t>
                      </a:r>
                      <a:r>
                        <a:rPr lang="en-US" sz="1600" baseline="0" dirty="0" smtClean="0"/>
                        <a:t>/comp overlapping </a:t>
                      </a:r>
                      <a:endParaRPr lang="en-US" sz="1600" dirty="0"/>
                    </a:p>
                  </a:txBody>
                  <a:tcPr marT="45686" marB="45686"/>
                </a:tc>
              </a:tr>
              <a:tr h="48150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FT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NAS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3D PDE using MPI all-to-all</a:t>
                      </a:r>
                      <a:endParaRPr lang="en-US" sz="160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dirty="0" smtClean="0"/>
                        <a:t>Collective vs. one-sided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comm</a:t>
                      </a:r>
                      <a:endParaRPr lang="en-US" sz="1600" dirty="0"/>
                    </a:p>
                  </a:txBody>
                  <a:tcPr marT="45686" marB="4568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Result: Applying </a:t>
            </a:r>
            <a:r>
              <a:rPr lang="en-US" dirty="0" err="1" smtClean="0"/>
              <a:t>osc_coalesce</a:t>
            </a:r>
            <a:r>
              <a:rPr lang="en-US" dirty="0" smtClean="0"/>
              <a:t> to </a:t>
            </a:r>
            <a:r>
              <a:rPr lang="en-US" dirty="0" err="1" smtClean="0"/>
              <a:t>bfs</a:t>
            </a:r>
            <a:r>
              <a:rPr lang="en-US" dirty="0" smtClean="0"/>
              <a:t> on Fusion</a:t>
            </a:r>
            <a:br>
              <a:rPr lang="en-US" dirty="0" smtClean="0"/>
            </a:br>
            <a:r>
              <a:rPr lang="en-US" dirty="0" smtClean="0"/>
              <a:t>(using 128 nodes)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912FF-9BF6-D44A-B00E-D7296B01D1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1748" name="Picture 2" descr="bfs-fusion-12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Result: Applying </a:t>
            </a:r>
            <a:r>
              <a:rPr lang="en-US" dirty="0" err="1" smtClean="0"/>
              <a:t>cco</a:t>
            </a:r>
            <a:r>
              <a:rPr lang="en-US" dirty="0" smtClean="0"/>
              <a:t> to stencil on Surveyor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4F13A-C875-454C-8A48-45DADCFA93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2772" name="Picture 5" descr="stencil-survey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Result: Optimizing NAS FT on Fusion(top) on Surveyor (bottom)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FAFC6-44BA-4C46-8B6B-1BB466F7DC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3796" name="Picture 6" descr="ft-survey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2" descr="ft-fus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01000" cy="495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/>
              <a:t>Most MPI optimizations are platform sensitive, it is difficult to determine a priori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What is the best message size to send/receive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Which communication operation to use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How much memory to use to coalesce messages</a:t>
            </a:r>
          </a:p>
          <a:p>
            <a:pPr marL="514350">
              <a:lnSpc>
                <a:spcPct val="110000"/>
              </a:lnSpc>
              <a:defRPr/>
            </a:pPr>
            <a:r>
              <a:rPr lang="en-US" dirty="0" smtClean="0"/>
              <a:t>Automating the optimizations</a:t>
            </a:r>
          </a:p>
          <a:p>
            <a:pPr marL="914400" lvl="1">
              <a:lnSpc>
                <a:spcPct val="110000"/>
              </a:lnSpc>
              <a:defRPr/>
            </a:pPr>
            <a:r>
              <a:rPr lang="en-US" dirty="0" smtClean="0"/>
              <a:t>Need to parameterize optimization configurations and specialize applications for each individual platform</a:t>
            </a:r>
          </a:p>
          <a:p>
            <a:pPr marL="914400" lvl="1">
              <a:lnSpc>
                <a:spcPct val="110000"/>
              </a:lnSpc>
              <a:defRPr/>
            </a:pPr>
            <a:r>
              <a:rPr lang="en-US" dirty="0" smtClean="0"/>
              <a:t>Need to allow developers to provide hints and help --- annotation driven program analysis &amp; transformation</a:t>
            </a:r>
          </a:p>
          <a:p>
            <a:pPr marL="514350">
              <a:lnSpc>
                <a:spcPct val="110000"/>
              </a:lnSpc>
              <a:defRPr/>
            </a:pPr>
            <a:r>
              <a:rPr lang="en-US" dirty="0" smtClean="0"/>
              <a:t>Future work</a:t>
            </a:r>
          </a:p>
          <a:p>
            <a:pPr marL="914400" lvl="1">
              <a:lnSpc>
                <a:spcPct val="110000"/>
              </a:lnSpc>
              <a:defRPr/>
            </a:pPr>
            <a:r>
              <a:rPr lang="en-US" dirty="0" smtClean="0"/>
              <a:t>Apply optimizations across procedure boundaries</a:t>
            </a:r>
          </a:p>
          <a:p>
            <a:pPr marL="914400" lvl="1">
              <a:lnSpc>
                <a:spcPct val="110000"/>
              </a:lnSpc>
              <a:defRPr/>
            </a:pPr>
            <a:r>
              <a:rPr lang="en-US" dirty="0" smtClean="0"/>
              <a:t>Automatically determine opportunities and generate annotations</a:t>
            </a:r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2B469-A60E-334D-9265-6CDFE77FED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019800" cy="5105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MPI provides a wide variety of communication operations</a:t>
            </a:r>
          </a:p>
          <a:p>
            <a:pPr lvl="1">
              <a:defRPr/>
            </a:pPr>
            <a:r>
              <a:rPr lang="en-US" dirty="0" smtClean="0"/>
              <a:t>One-sided vs. two-sided  </a:t>
            </a:r>
          </a:p>
          <a:p>
            <a:pPr lvl="1">
              <a:defRPr/>
            </a:pPr>
            <a:r>
              <a:rPr lang="en-US" dirty="0" smtClean="0"/>
              <a:t>Synchronous vs. asynchronous</a:t>
            </a:r>
          </a:p>
          <a:p>
            <a:pPr lvl="1">
              <a:defRPr/>
            </a:pPr>
            <a:r>
              <a:rPr lang="en-US" dirty="0" smtClean="0"/>
              <a:t>Collective </a:t>
            </a:r>
            <a:r>
              <a:rPr lang="en-US" dirty="0" err="1" smtClean="0"/>
              <a:t>vs</a:t>
            </a:r>
            <a:r>
              <a:rPr lang="en-US" dirty="0" smtClean="0"/>
              <a:t> individual sends/</a:t>
            </a:r>
            <a:r>
              <a:rPr lang="en-US" dirty="0" err="1" smtClean="0"/>
              <a:t>recvs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Performance of these operations are sensitive to</a:t>
            </a:r>
          </a:p>
          <a:p>
            <a:pPr lvl="1">
              <a:defRPr/>
            </a:pPr>
            <a:r>
              <a:rPr lang="en-US" dirty="0" smtClean="0"/>
              <a:t>Their context of uses within applications</a:t>
            </a:r>
          </a:p>
          <a:p>
            <a:pPr lvl="1">
              <a:defRPr/>
            </a:pPr>
            <a:r>
              <a:rPr lang="en-US" dirty="0" smtClean="0"/>
              <a:t>Hardware support for inter-node communications</a:t>
            </a:r>
          </a:p>
          <a:p>
            <a:pPr lvl="1">
              <a:defRPr/>
            </a:pPr>
            <a:r>
              <a:rPr lang="en-US" dirty="0" smtClean="0"/>
              <a:t>Underlying MPI library and system capabilities</a:t>
            </a:r>
          </a:p>
          <a:p>
            <a:pPr>
              <a:defRPr/>
            </a:pPr>
            <a:r>
              <a:rPr lang="en-US" dirty="0" smtClean="0"/>
              <a:t>Optimizations within MPI libraries are insufficient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 Libraries cannot see the context of the operations and thus cannot optimize beyond a single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421B5-2C68-E344-B563-15AC6CFF93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Snip and Round Single Corner Rectangle 6"/>
          <p:cNvSpPr/>
          <p:nvPr/>
        </p:nvSpPr>
        <p:spPr bwMode="auto">
          <a:xfrm>
            <a:off x="7391400" y="1371600"/>
            <a:ext cx="1219200" cy="685800"/>
          </a:xfrm>
          <a:prstGeom prst="snipRoundRect">
            <a:avLst/>
          </a:prstGeom>
          <a:solidFill>
            <a:srgbClr val="FF9933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Node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Snip and Round Single Corner Rectangle 8"/>
          <p:cNvSpPr/>
          <p:nvPr/>
        </p:nvSpPr>
        <p:spPr bwMode="auto">
          <a:xfrm>
            <a:off x="7391400" y="3505200"/>
            <a:ext cx="1219200" cy="685800"/>
          </a:xfrm>
          <a:prstGeom prst="snipRoundRect">
            <a:avLst/>
          </a:prstGeom>
          <a:solidFill>
            <a:srgbClr val="FF9933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Node j</a:t>
            </a:r>
          </a:p>
        </p:txBody>
      </p:sp>
      <p:sp>
        <p:nvSpPr>
          <p:cNvPr id="14" name="Up Arrow 13"/>
          <p:cNvSpPr/>
          <p:nvPr/>
        </p:nvSpPr>
        <p:spPr bwMode="auto">
          <a:xfrm>
            <a:off x="7543800" y="1905000"/>
            <a:ext cx="228600" cy="1600200"/>
          </a:xfrm>
          <a:prstGeom prst="up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Curved Down Arrow 14"/>
          <p:cNvSpPr/>
          <p:nvPr/>
        </p:nvSpPr>
        <p:spPr bwMode="auto">
          <a:xfrm>
            <a:off x="7848600" y="2057400"/>
            <a:ext cx="533400" cy="1447800"/>
          </a:xfrm>
          <a:prstGeom prst="curved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 bwMode="auto">
          <a:xfrm>
            <a:off x="7391400" y="5410200"/>
            <a:ext cx="1219200" cy="685800"/>
          </a:xfrm>
          <a:prstGeom prst="snipRoundRect">
            <a:avLst/>
          </a:prstGeom>
          <a:solidFill>
            <a:srgbClr val="FF9933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Node k</a:t>
            </a:r>
          </a:p>
        </p:txBody>
      </p:sp>
      <p:sp>
        <p:nvSpPr>
          <p:cNvPr id="17" name="Down Arrow 16"/>
          <p:cNvSpPr/>
          <p:nvPr/>
        </p:nvSpPr>
        <p:spPr bwMode="auto">
          <a:xfrm>
            <a:off x="7924800" y="4191000"/>
            <a:ext cx="228600" cy="1219200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7091D-4F8C-3E42-A8A9-D4D33EF02A3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Enhancing Performance Portability of MPI Applications</a:t>
            </a:r>
          </a:p>
        </p:txBody>
      </p:sp>
      <p:sp>
        <p:nvSpPr>
          <p:cNvPr id="607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6248400" cy="4953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Applications must parameterize communications to</a:t>
            </a:r>
          </a:p>
          <a:p>
            <a:pPr lvl="1">
              <a:defRPr/>
            </a:pPr>
            <a:r>
              <a:rPr lang="en-US" dirty="0">
                <a:solidFill>
                  <a:srgbClr val="800000"/>
                </a:solidFill>
              </a:rPr>
              <a:t>Send the messages of the right </a:t>
            </a:r>
            <a:r>
              <a:rPr lang="en-US" dirty="0" smtClean="0">
                <a:solidFill>
                  <a:srgbClr val="800000"/>
                </a:solidFill>
              </a:rPr>
              <a:t>sizes </a:t>
            </a:r>
            <a:endParaRPr lang="en-US" dirty="0">
              <a:solidFill>
                <a:srgbClr val="80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800000"/>
                </a:solidFill>
              </a:rPr>
              <a:t>Overlap </a:t>
            </a:r>
            <a:r>
              <a:rPr lang="en-US" dirty="0" smtClean="0">
                <a:solidFill>
                  <a:srgbClr val="800000"/>
                </a:solidFill>
              </a:rPr>
              <a:t>communications </a:t>
            </a:r>
            <a:r>
              <a:rPr lang="en-US" dirty="0">
                <a:solidFill>
                  <a:srgbClr val="800000"/>
                </a:solidFill>
              </a:rPr>
              <a:t>with computation</a:t>
            </a:r>
          </a:p>
          <a:p>
            <a:pPr lvl="1">
              <a:defRPr/>
            </a:pPr>
            <a:r>
              <a:rPr lang="en-US" dirty="0" smtClean="0">
                <a:solidFill>
                  <a:srgbClr val="800000"/>
                </a:solidFill>
              </a:rPr>
              <a:t>Use </a:t>
            </a:r>
            <a:r>
              <a:rPr lang="en-US" dirty="0">
                <a:solidFill>
                  <a:srgbClr val="800000"/>
                </a:solidFill>
              </a:rPr>
              <a:t>appropriate communication </a:t>
            </a:r>
            <a:r>
              <a:rPr lang="en-US" dirty="0" smtClean="0">
                <a:solidFill>
                  <a:srgbClr val="800000"/>
                </a:solidFill>
              </a:rPr>
              <a:t>operations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So that the knobs can be automatically tuned at or before runtime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Here we consider compilation time </a:t>
            </a:r>
          </a:p>
          <a:p>
            <a:pPr>
              <a:defRPr/>
            </a:pPr>
            <a:r>
              <a:rPr lang="en-US" dirty="0" smtClean="0">
                <a:solidFill>
                  <a:srgbClr val="800000"/>
                </a:solidFill>
                <a:cs typeface="+mn-cs"/>
              </a:rPr>
              <a:t>Use annotations to allow explicit parameterization of implementation algorithms </a:t>
            </a:r>
          </a:p>
          <a:p>
            <a:pPr marL="800100" lvl="1" indent="-342900">
              <a:lnSpc>
                <a:spcPct val="70000"/>
              </a:lnSpc>
              <a:defRPr/>
            </a:pPr>
            <a:r>
              <a:rPr lang="en-US" sz="1800" dirty="0" smtClean="0"/>
              <a:t>Programmable control of optimizations</a:t>
            </a:r>
          </a:p>
          <a:p>
            <a:pPr marL="800100" lvl="1" indent="-342900">
              <a:lnSpc>
                <a:spcPct val="70000"/>
              </a:lnSpc>
              <a:defRPr/>
            </a:pPr>
            <a:r>
              <a:rPr lang="en-US" sz="1800" dirty="0" smtClean="0"/>
              <a:t>Integration of domain knowledge</a:t>
            </a:r>
          </a:p>
          <a:p>
            <a:pPr marL="800100" lvl="1" indent="-342900">
              <a:lnSpc>
                <a:spcPct val="70000"/>
              </a:lnSpc>
              <a:defRPr/>
            </a:pPr>
            <a:r>
              <a:rPr lang="en-US" sz="1800" dirty="0" smtClean="0"/>
              <a:t>Fine-grained parameterization of transformations</a:t>
            </a:r>
          </a:p>
          <a:p>
            <a:pPr marL="800100" lvl="1" indent="-342900">
              <a:lnSpc>
                <a:spcPct val="70000"/>
              </a:lnSpc>
              <a:defRPr/>
            </a:pPr>
            <a:r>
              <a:rPr lang="en-US" sz="1800" dirty="0" smtClean="0"/>
              <a:t>Automated tuning for performance portability</a:t>
            </a:r>
          </a:p>
        </p:txBody>
      </p:sp>
      <p:pic>
        <p:nvPicPr>
          <p:cNvPr id="7" name="Picture 24" descr="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800"/>
            <a:ext cx="2438400" cy="27178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Outline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Annotation-driven transformation framework</a:t>
            </a:r>
          </a:p>
          <a:p>
            <a:pPr lvl="1">
              <a:defRPr/>
            </a:pPr>
            <a:r>
              <a:rPr lang="en-US" dirty="0" smtClean="0"/>
              <a:t>Light weight program transformations </a:t>
            </a:r>
          </a:p>
          <a:p>
            <a:pPr lvl="2">
              <a:defRPr/>
            </a:pPr>
            <a:r>
              <a:rPr lang="en-US" dirty="0"/>
              <a:t>U</a:t>
            </a:r>
            <a:r>
              <a:rPr lang="en-US" dirty="0" smtClean="0"/>
              <a:t>sing the POET program transformation language</a:t>
            </a:r>
          </a:p>
          <a:p>
            <a:pPr lvl="1">
              <a:defRPr/>
            </a:pPr>
            <a:r>
              <a:rPr lang="en-US" dirty="0" smtClean="0"/>
              <a:t>Optimizing MPI applications for performance portability</a:t>
            </a:r>
          </a:p>
          <a:p>
            <a:pPr>
              <a:defRPr/>
            </a:pPr>
            <a:r>
              <a:rPr lang="en-US" dirty="0" smtClean="0"/>
              <a:t>Optimizing the use of MPI libraries</a:t>
            </a:r>
          </a:p>
          <a:p>
            <a:pPr lvl="1">
              <a:defRPr/>
            </a:pPr>
            <a:r>
              <a:rPr lang="en-US" dirty="0" smtClean="0"/>
              <a:t>The Annotation language</a:t>
            </a:r>
          </a:p>
          <a:p>
            <a:pPr lvl="1">
              <a:defRPr/>
            </a:pPr>
            <a:r>
              <a:rPr lang="en-US" dirty="0" smtClean="0"/>
              <a:t>Automating program transformations</a:t>
            </a:r>
          </a:p>
          <a:p>
            <a:pPr lvl="2">
              <a:defRPr/>
            </a:pPr>
            <a:r>
              <a:rPr lang="en-US" dirty="0" smtClean="0"/>
              <a:t>Coalescing of MPI one-sided communications</a:t>
            </a:r>
          </a:p>
          <a:p>
            <a:pPr lvl="2">
              <a:defRPr/>
            </a:pPr>
            <a:r>
              <a:rPr lang="en-US" dirty="0" smtClean="0"/>
              <a:t>Overlapping communication with computation</a:t>
            </a:r>
          </a:p>
          <a:p>
            <a:pPr lvl="2">
              <a:defRPr/>
            </a:pPr>
            <a:r>
              <a:rPr lang="en-US" dirty="0" smtClean="0"/>
              <a:t>Selecting the appropriate MPI operations</a:t>
            </a:r>
          </a:p>
          <a:p>
            <a:pPr lvl="1">
              <a:defRPr/>
            </a:pPr>
            <a:r>
              <a:rPr lang="en-US" dirty="0" smtClean="0"/>
              <a:t>Experimental results </a:t>
            </a:r>
          </a:p>
          <a:p>
            <a:pPr>
              <a:defRPr/>
            </a:pPr>
            <a:r>
              <a:rPr lang="en-US" dirty="0" smtClean="0"/>
              <a:t>Conclusion and future research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8E66D-378D-934D-8535-E77A95A368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9F0-AEE9-CE4D-B0B3-23CC53B8359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Optimizing MPI Applications</a:t>
            </a:r>
          </a:p>
        </p:txBody>
      </p: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60801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33" name="AutoShape 2"/>
          <p:cNvCxnSpPr>
            <a:cxnSpLocks noChangeShapeType="1"/>
          </p:cNvCxnSpPr>
          <p:nvPr/>
        </p:nvCxnSpPr>
        <p:spPr bwMode="auto">
          <a:xfrm rot="16200000" flipH="1">
            <a:off x="6096000" y="3657600"/>
            <a:ext cx="685800" cy="762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3"/>
          <p:cNvCxnSpPr>
            <a:cxnSpLocks noChangeShapeType="1"/>
            <a:stCxn id="45" idx="2"/>
            <a:endCxn id="35" idx="3"/>
          </p:cNvCxnSpPr>
          <p:nvPr/>
        </p:nvCxnSpPr>
        <p:spPr bwMode="auto">
          <a:xfrm rot="5400000">
            <a:off x="6110287" y="4633913"/>
            <a:ext cx="504825" cy="533400"/>
          </a:xfrm>
          <a:prstGeom prst="bentConnector2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362200" y="4953000"/>
            <a:ext cx="3733800" cy="398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Vendor Compiler (e.g. 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icc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gcc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)</a:t>
            </a:r>
          </a:p>
        </p:txBody>
      </p:sp>
      <p:cxnSp>
        <p:nvCxnSpPr>
          <p:cNvPr id="36" name="AutoShape 5"/>
          <p:cNvCxnSpPr>
            <a:cxnSpLocks noChangeShapeType="1"/>
            <a:stCxn id="35" idx="2"/>
          </p:cNvCxnSpPr>
          <p:nvPr/>
        </p:nvCxnSpPr>
        <p:spPr bwMode="auto">
          <a:xfrm rot="16200000" flipH="1">
            <a:off x="4066381" y="5514182"/>
            <a:ext cx="744537" cy="4191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7" name="AutoShape 6"/>
          <p:cNvCxnSpPr>
            <a:cxnSpLocks noChangeShapeType="1"/>
            <a:stCxn id="50" idx="0"/>
          </p:cNvCxnSpPr>
          <p:nvPr/>
        </p:nvCxnSpPr>
        <p:spPr bwMode="auto">
          <a:xfrm rot="16200000">
            <a:off x="1438276" y="3090862"/>
            <a:ext cx="1071562" cy="214313"/>
          </a:xfrm>
          <a:prstGeom prst="bentConnector3">
            <a:avLst>
              <a:gd name="adj1" fmla="val 49926"/>
            </a:avLst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705600" y="2039938"/>
            <a:ext cx="20447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Annotated code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2400" y="2801938"/>
            <a:ext cx="18288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Performance Measurements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114800" y="6019800"/>
            <a:ext cx="1493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Executable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6400800" y="4779963"/>
            <a:ext cx="19050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Modified source code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3200400" y="1912938"/>
            <a:ext cx="25146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System properties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6705600" y="1295400"/>
            <a:ext cx="1371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Developer</a:t>
            </a:r>
          </a:p>
        </p:txBody>
      </p:sp>
      <p:cxnSp>
        <p:nvCxnSpPr>
          <p:cNvPr id="44" name="AutoShape 15"/>
          <p:cNvCxnSpPr>
            <a:cxnSpLocks noChangeShapeType="1"/>
            <a:stCxn id="43" idx="2"/>
            <a:endCxn id="46" idx="0"/>
          </p:cNvCxnSpPr>
          <p:nvPr/>
        </p:nvCxnSpPr>
        <p:spPr bwMode="auto">
          <a:xfrm rot="5400000">
            <a:off x="6661944" y="1708944"/>
            <a:ext cx="749300" cy="709612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5562600" y="4038600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 Program Transformation</a:t>
            </a:r>
          </a:p>
        </p:txBody>
      </p:sp>
      <p:sp>
        <p:nvSpPr>
          <p:cNvPr id="46" name="AutoShape 17"/>
          <p:cNvSpPr>
            <a:spLocks noChangeArrowheads="1"/>
          </p:cNvSpPr>
          <p:nvPr/>
        </p:nvSpPr>
        <p:spPr bwMode="auto">
          <a:xfrm>
            <a:off x="5562600" y="2438400"/>
            <a:ext cx="2238375" cy="863600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Optimization Analyzer</a:t>
            </a: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1066800" y="1828800"/>
            <a:ext cx="2035175" cy="862013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Platform Analysis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4038600" y="3332163"/>
            <a:ext cx="23495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  <a:tab pos="14478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Transformation configuration</a:t>
            </a:r>
          </a:p>
        </p:txBody>
      </p:sp>
      <p:cxnSp>
        <p:nvCxnSpPr>
          <p:cNvPr id="49" name="AutoShape 20"/>
          <p:cNvCxnSpPr>
            <a:cxnSpLocks noChangeShapeType="1"/>
            <a:stCxn id="47" idx="3"/>
            <a:endCxn id="46" idx="1"/>
          </p:cNvCxnSpPr>
          <p:nvPr/>
        </p:nvCxnSpPr>
        <p:spPr bwMode="auto">
          <a:xfrm>
            <a:off x="3101975" y="2260600"/>
            <a:ext cx="2460625" cy="6096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5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6002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1" name="Elbow Connector 6"/>
          <p:cNvCxnSpPr>
            <a:cxnSpLocks noChangeShapeType="1"/>
            <a:stCxn id="46" idx="2"/>
            <a:endCxn id="45" idx="0"/>
          </p:cNvCxnSpPr>
          <p:nvPr/>
        </p:nvCxnSpPr>
        <p:spPr bwMode="auto">
          <a:xfrm rot="5400000">
            <a:off x="6287294" y="3644106"/>
            <a:ext cx="736600" cy="523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629400" y="3487738"/>
            <a:ext cx="20447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tabLst>
                <a:tab pos="7239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t>Annotated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EA93-09F5-BF4D-8CB9-F90464D1CEA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Implemented Using The </a:t>
            </a:r>
            <a:r>
              <a:rPr lang="en-US" dirty="0" smtClean="0">
                <a:cs typeface="+mj-cs"/>
              </a:rPr>
              <a:t>POET Language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A scripting language for </a:t>
            </a:r>
          </a:p>
          <a:p>
            <a:pPr lvl="1">
              <a:defRPr/>
            </a:pPr>
            <a:r>
              <a:rPr lang="en-US" dirty="0" smtClean="0"/>
              <a:t>Applying parameterized program transformations</a:t>
            </a:r>
          </a:p>
          <a:p>
            <a:pPr lvl="1" algn="ctr">
              <a:lnSpc>
                <a:spcPct val="70000"/>
              </a:lnSpc>
              <a:buFontTx/>
              <a:buNone/>
              <a:defRPr/>
            </a:pPr>
            <a:r>
              <a:rPr lang="en-US" sz="1800" dirty="0" smtClean="0">
                <a:solidFill>
                  <a:srgbClr val="990000"/>
                </a:solidFill>
              </a:rPr>
              <a:t>Interpreted by search engine and transformation engine</a:t>
            </a:r>
            <a:endParaRPr lang="en-US" dirty="0" smtClean="0">
              <a:solidFill>
                <a:srgbClr val="990000"/>
              </a:solidFill>
            </a:endParaRPr>
          </a:p>
          <a:p>
            <a:pPr lvl="1">
              <a:defRPr/>
            </a:pPr>
            <a:r>
              <a:rPr lang="en-US" dirty="0" smtClean="0"/>
              <a:t>Programmable control of compiler optimizations</a:t>
            </a:r>
          </a:p>
          <a:p>
            <a:pPr lvl="1">
              <a:defRPr/>
            </a:pPr>
            <a:r>
              <a:rPr lang="en-US" dirty="0" smtClean="0"/>
              <a:t>Ad-hoc translation between arbitrary languages</a:t>
            </a:r>
          </a:p>
          <a:p>
            <a:pPr>
              <a:defRPr/>
            </a:pPr>
            <a:r>
              <a:rPr lang="en-US" dirty="0" smtClean="0"/>
              <a:t>Under development since 2006</a:t>
            </a:r>
          </a:p>
          <a:p>
            <a:pPr lvl="1">
              <a:defRPr/>
            </a:pPr>
            <a:r>
              <a:rPr lang="en-US" dirty="0" smtClean="0"/>
              <a:t>Open source (BSD license)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Language documentation and download available at </a:t>
            </a:r>
          </a:p>
          <a:p>
            <a:pPr lvl="2">
              <a:defRPr/>
            </a:pPr>
            <a:r>
              <a:rPr lang="en-US" dirty="0" err="1" smtClean="0"/>
              <a:t>www.cs.uccs.edu</a:t>
            </a:r>
            <a:r>
              <a:rPr lang="en-US" dirty="0" smtClean="0"/>
              <a:t>/~</a:t>
            </a:r>
            <a:r>
              <a:rPr lang="en-US" dirty="0" err="1" smtClean="0"/>
              <a:t>qyi</a:t>
            </a:r>
            <a:r>
              <a:rPr lang="en-US" dirty="0" smtClean="0"/>
              <a:t>/poet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Annotation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648200"/>
          </a:xfrm>
        </p:spPr>
        <p:txBody>
          <a:bodyPr>
            <a:normAutofit fontScale="92500"/>
          </a:bodyPr>
          <a:lstStyle/>
          <a:p>
            <a:pPr marL="457200" lvl="1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Recognizes only annotated statement blocks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1800" dirty="0" smtClean="0">
                <a:solidFill>
                  <a:srgbClr val="800000"/>
                </a:solidFill>
              </a:rPr>
              <a:t>#pragma </a:t>
            </a:r>
            <a:r>
              <a:rPr lang="en-US" sz="1800" dirty="0" err="1" smtClean="0">
                <a:solidFill>
                  <a:srgbClr val="800000"/>
                </a:solidFill>
              </a:rPr>
              <a:t>mpi</a:t>
            </a:r>
            <a:r>
              <a:rPr lang="en-US" sz="1800" dirty="0" smtClean="0">
                <a:solidFill>
                  <a:srgbClr val="800000"/>
                </a:solidFill>
              </a:rPr>
              <a:t> @pragma@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 smtClean="0">
                <a:solidFill>
                  <a:srgbClr val="800000"/>
                </a:solidFill>
              </a:rPr>
              <a:t>            </a:t>
            </a:r>
            <a:r>
              <a:rPr lang="en-US" sz="1800" dirty="0" err="1" smtClean="0">
                <a:solidFill>
                  <a:srgbClr val="800000"/>
                </a:solidFill>
              </a:rPr>
              <a:t>stmt</a:t>
            </a:r>
            <a:r>
              <a:rPr lang="en-US" sz="1800" dirty="0" smtClean="0">
                <a:solidFill>
                  <a:srgbClr val="800000"/>
                </a:solidFill>
              </a:rPr>
              <a:t> of the underlying language</a:t>
            </a:r>
          </a:p>
          <a:p>
            <a:pPr lvl="1">
              <a:defRPr/>
            </a:pPr>
            <a:r>
              <a:rPr lang="en-US" dirty="0" smtClean="0"/>
              <a:t>Each </a:t>
            </a:r>
            <a:r>
              <a:rPr lang="en-US" dirty="0" smtClean="0">
                <a:solidFill>
                  <a:srgbClr val="800000"/>
                </a:solidFill>
              </a:rPr>
              <a:t>@pragma@ </a:t>
            </a:r>
            <a:r>
              <a:rPr lang="en-US" dirty="0" smtClean="0"/>
              <a:t>is one of the following annotations</a:t>
            </a:r>
          </a:p>
          <a:p>
            <a:pPr lvl="2">
              <a:defRPr/>
            </a:pPr>
            <a:r>
              <a:rPr lang="en-US" dirty="0" err="1" smtClean="0"/>
              <a:t>osc_coalesce</a:t>
            </a:r>
            <a:r>
              <a:rPr lang="en-US" dirty="0" smtClean="0"/>
              <a:t>  (@</a:t>
            </a:r>
            <a:r>
              <a:rPr lang="en-US" dirty="0" err="1" smtClean="0"/>
              <a:t>win_buf_spec</a:t>
            </a:r>
            <a:r>
              <a:rPr lang="en-US" dirty="0" smtClean="0"/>
              <a:t>@) ……  [</a:t>
            </a:r>
            <a:r>
              <a:rPr lang="en-US" dirty="0" err="1" smtClean="0"/>
              <a:t>nooverlap</a:t>
            </a:r>
            <a:r>
              <a:rPr lang="en-US" dirty="0" smtClean="0"/>
              <a:t>]</a:t>
            </a:r>
          </a:p>
          <a:p>
            <a:pPr lvl="2">
              <a:defRPr/>
            </a:pPr>
            <a:r>
              <a:rPr lang="en-US" dirty="0" err="1"/>
              <a:t>c</a:t>
            </a:r>
            <a:r>
              <a:rPr lang="en-US" dirty="0" err="1" smtClean="0"/>
              <a:t>co</a:t>
            </a:r>
            <a:r>
              <a:rPr lang="en-US" dirty="0" smtClean="0"/>
              <a:t> @</a:t>
            </a:r>
            <a:r>
              <a:rPr lang="en-US" dirty="0" err="1" smtClean="0"/>
              <a:t>mpi_comm</a:t>
            </a:r>
            <a:r>
              <a:rPr lang="en-US" dirty="0" smtClean="0"/>
              <a:t>@(arg1,…,</a:t>
            </a:r>
            <a:r>
              <a:rPr lang="en-US" dirty="0" err="1" smtClean="0"/>
              <a:t>argm</a:t>
            </a:r>
            <a:r>
              <a:rPr lang="en-US" dirty="0" smtClean="0"/>
              <a:t>) ……</a:t>
            </a:r>
          </a:p>
          <a:p>
            <a:pPr lvl="2">
              <a:defRPr/>
            </a:pPr>
            <a:r>
              <a:rPr lang="en-US" dirty="0" err="1"/>
              <a:t>r</a:t>
            </a:r>
            <a:r>
              <a:rPr lang="en-US" dirty="0" err="1" smtClean="0"/>
              <a:t>ma</a:t>
            </a:r>
            <a:r>
              <a:rPr lang="en-US" dirty="0" smtClean="0"/>
              <a:t>  (@</a:t>
            </a:r>
            <a:r>
              <a:rPr lang="en-US" dirty="0" err="1" smtClean="0"/>
              <a:t>win_buf_spec</a:t>
            </a:r>
            <a:r>
              <a:rPr lang="en-US" dirty="0" smtClean="0"/>
              <a:t>@) ……</a:t>
            </a:r>
          </a:p>
          <a:p>
            <a:pPr lvl="2">
              <a:defRPr/>
            </a:pPr>
            <a:r>
              <a:rPr lang="en-US" dirty="0" err="1" smtClean="0"/>
              <a:t>local_ldst</a:t>
            </a:r>
            <a:r>
              <a:rPr lang="en-US" dirty="0" smtClean="0"/>
              <a:t> (@</a:t>
            </a:r>
            <a:r>
              <a:rPr lang="en-US" dirty="0" err="1" smtClean="0"/>
              <a:t>win_buf_spec</a:t>
            </a:r>
            <a:r>
              <a:rPr lang="en-US" dirty="0" smtClean="0"/>
              <a:t>@) ……  [</a:t>
            </a:r>
            <a:r>
              <a:rPr lang="en-US" dirty="0" err="1" smtClean="0"/>
              <a:t>nooverlap</a:t>
            </a:r>
            <a:r>
              <a:rPr lang="en-US" dirty="0" smtClean="0"/>
              <a:t>]</a:t>
            </a:r>
          </a:p>
          <a:p>
            <a:pPr lvl="2">
              <a:defRPr/>
            </a:pPr>
            <a:r>
              <a:rPr lang="en-US" dirty="0" err="1"/>
              <a:t>i</a:t>
            </a:r>
            <a:r>
              <a:rPr lang="en-US" dirty="0" err="1" smtClean="0"/>
              <a:t>ndep</a:t>
            </a:r>
            <a:r>
              <a:rPr lang="en-US" dirty="0" smtClean="0"/>
              <a:t> @</a:t>
            </a:r>
            <a:r>
              <a:rPr lang="en-US" dirty="0" err="1" smtClean="0"/>
              <a:t>mpi_comm</a:t>
            </a:r>
            <a:r>
              <a:rPr lang="en-US" dirty="0" smtClean="0"/>
              <a:t>@(arg1,…,</a:t>
            </a:r>
            <a:r>
              <a:rPr lang="en-US" dirty="0" err="1" smtClean="0"/>
              <a:t>argm</a:t>
            </a:r>
            <a:r>
              <a:rPr lang="en-US" dirty="0" smtClean="0"/>
              <a:t>) ……</a:t>
            </a:r>
          </a:p>
          <a:p>
            <a:pPr marL="457200">
              <a:buFont typeface="Arial"/>
              <a:buChar char="•"/>
              <a:defRPr/>
            </a:pPr>
            <a:r>
              <a:rPr lang="en-US" dirty="0" smtClean="0"/>
              <a:t>Each transformation is driven by a pragma</a:t>
            </a:r>
          </a:p>
          <a:p>
            <a:pPr marL="914400" lvl="1" indent="-342900">
              <a:defRPr/>
            </a:pPr>
            <a:r>
              <a:rPr lang="en-US" dirty="0" smtClean="0"/>
              <a:t>Future work will seek to automatically generate pragma via program analysis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AAD1-C9FA-454D-A789-3781E783D4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Annotation-driven Optimization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95400"/>
            <a:ext cx="8001000" cy="685800"/>
          </a:xfrm>
        </p:spPr>
        <p:txBody>
          <a:bodyPr/>
          <a:lstStyle/>
          <a:p>
            <a:pPr>
              <a:defRPr/>
            </a:pPr>
            <a:r>
              <a:rPr lang="en-US" b="0" dirty="0" smtClean="0"/>
              <a:t>input: input MPI program to optimize;</a:t>
            </a:r>
            <a:br>
              <a:rPr lang="en-US" b="0" dirty="0" smtClean="0"/>
            </a:br>
            <a:r>
              <a:rPr lang="en-US" b="0" dirty="0" err="1" smtClean="0"/>
              <a:t>config</a:t>
            </a:r>
            <a:r>
              <a:rPr lang="en-US" b="0" dirty="0" smtClean="0"/>
              <a:t>: architecture configurations of the system;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32C1C-133A-2347-9A67-0F94578155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762000" y="2133600"/>
            <a:ext cx="8153400" cy="431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foreach annotated MPI block (annot, body) in input: </a:t>
            </a:r>
          </a:p>
          <a:p>
            <a:pPr algn="l"/>
            <a:r>
              <a:rPr lang="en-US" sz="1800" b="0"/>
              <a:t>(1) if (is data coalesce annot(annot)):                                    	foreach win ∈ win_buf_list(annot):</a:t>
            </a:r>
            <a:br>
              <a:rPr lang="en-US" sz="1800" b="0"/>
            </a:br>
            <a:r>
              <a:rPr lang="en-US" sz="1800" b="0"/>
              <a:t>	    mpi_osc_data_coalesce(win, has overlap(annot), body); </a:t>
            </a:r>
          </a:p>
          <a:p>
            <a:pPr algn="l"/>
            <a:r>
              <a:rPr lang="en-US" sz="1800" b="0"/>
              <a:t>(2) if (is cco annot(annot)):</a:t>
            </a:r>
            <a:br>
              <a:rPr lang="en-US" sz="1800" b="0"/>
            </a:br>
            <a:r>
              <a:rPr lang="en-US" sz="1800" b="0"/>
              <a:t>   	foreach comm ∈ comm groups of(annot):                                                                    	   mpi comp comm overlap(comm, innermost body of(body)); </a:t>
            </a:r>
          </a:p>
          <a:p>
            <a:pPr algn="l"/>
            <a:r>
              <a:rPr lang="en-US" sz="1800" b="0"/>
              <a:t>(3) if (is rma annot(annot)):                                                       	foreach win ∈ win buf list of(annot):</a:t>
            </a:r>
            <a:br>
              <a:rPr lang="en-US" sz="1800" b="0"/>
            </a:br>
            <a:r>
              <a:rPr lang="en-US" sz="1800" b="0"/>
              <a:t>	   if (cache coh(config)): mpi rma 2 ldst(win,body); </a:t>
            </a:r>
          </a:p>
          <a:p>
            <a:pPr algn="l"/>
            <a:r>
              <a:rPr lang="en-US" sz="1800" b="0"/>
              <a:t>(4) if (is ldst annot(annot)):</a:t>
            </a:r>
            <a:br>
              <a:rPr lang="en-US" sz="1800" b="0"/>
            </a:br>
            <a:r>
              <a:rPr lang="en-US" sz="1800" b="0"/>
              <a:t>        if (cache coh(config)): mpi_ldst_coh(win,has_overlap(annot),body);                                                                                                                                                                                   </a:t>
            </a:r>
          </a:p>
          <a:p>
            <a:pPr algn="l">
              <a:lnSpc>
                <a:spcPct val="50000"/>
              </a:lnSpc>
            </a:pPr>
            <a:r>
              <a:rPr lang="en-US" sz="1800" b="0"/>
              <a:t>        else mpi ldst incoh(win,has overlap(annot),body);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Coalescing of One-sided Communications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4648200"/>
            <a:ext cx="8915400" cy="1676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1800" dirty="0" smtClean="0"/>
              <a:t>Group communications to the same destination; </a:t>
            </a:r>
          </a:p>
          <a:p>
            <a:pPr>
              <a:defRPr/>
            </a:pPr>
            <a:r>
              <a:rPr lang="en-US" sz="1800" dirty="0" smtClean="0"/>
              <a:t>Postpone communication until a dedicated buffer for the group is full</a:t>
            </a:r>
          </a:p>
          <a:p>
            <a:pPr>
              <a:defRPr/>
            </a:pPr>
            <a:r>
              <a:rPr lang="en-US" sz="1800" dirty="0" smtClean="0"/>
              <a:t>The actual transformation generates complex code to accommodate </a:t>
            </a:r>
          </a:p>
          <a:p>
            <a:pPr lvl="1">
              <a:defRPr/>
            </a:pPr>
            <a:r>
              <a:rPr lang="en-US" sz="1600" dirty="0" smtClean="0"/>
              <a:t>Dynamic coalescing of messages in loops; Parameterization of message buffer sizes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10/4/2013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012F5-0897-FA4A-B2E2-9F55F6D3E1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228600" y="1524000"/>
            <a:ext cx="4191000" cy="295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600">
                <a:solidFill>
                  <a:srgbClr val="000090"/>
                </a:solidFill>
              </a:rPr>
              <a:t>#pragma mpi osc_coalesce (win) nooverlap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{ MPI_Win_fence(win);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MPI_Accumulate(x[0], target, win);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MPI_Accumulate(x[1], target, win);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foo();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MPI_Put(y[0], target1, win);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MPI_Put(y[1], target2, win);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MPI_Put(y[2], target1, win);</a:t>
            </a:r>
          </a:p>
          <a:p>
            <a:pPr algn="l">
              <a:lnSpc>
                <a:spcPct val="80000"/>
              </a:lnSpc>
            </a:pPr>
            <a:r>
              <a:rPr lang="en-US" sz="1600"/>
              <a:t>  MPI_Win_fence(win);  }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587875" y="2057400"/>
            <a:ext cx="4064000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/>
            <a:r>
              <a:rPr lang="en-US" sz="1800"/>
              <a:t> </a:t>
            </a:r>
            <a:r>
              <a:rPr lang="en-US" sz="1600"/>
              <a:t>MPI_Win_fence(win);</a:t>
            </a:r>
          </a:p>
          <a:p>
            <a:pPr algn="l"/>
            <a:r>
              <a:rPr lang="en-US" sz="1600"/>
              <a:t> MPI_Accumulate(x[0,1], target, win);</a:t>
            </a:r>
          </a:p>
          <a:p>
            <a:pPr algn="l"/>
            <a:r>
              <a:rPr lang="en-US" sz="1600"/>
              <a:t> foo();</a:t>
            </a:r>
          </a:p>
          <a:p>
            <a:pPr algn="l"/>
            <a:r>
              <a:rPr lang="en-US" sz="1600"/>
              <a:t> MPI_Put(y[0,2], target1, win);</a:t>
            </a:r>
          </a:p>
          <a:p>
            <a:pPr algn="l"/>
            <a:r>
              <a:rPr lang="en-US" sz="1600"/>
              <a:t> MPI_Put(y[1], target2, win);</a:t>
            </a:r>
          </a:p>
          <a:p>
            <a:pPr algn="l"/>
            <a:r>
              <a:rPr lang="en-US" sz="1600"/>
              <a:t> MPI_Win_fence(win);</a:t>
            </a: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152400" y="1143000"/>
            <a:ext cx="3355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Original code with pragma</a:t>
            </a: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673600" y="1687513"/>
            <a:ext cx="300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15000"/>
              </a:spcAft>
              <a:defRPr kumimoji="1" sz="2400" b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Optimized pseudo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amework">
  <a:themeElements>
    <a:clrScheme name="">
      <a:dk1>
        <a:srgbClr val="000000"/>
      </a:dk1>
      <a:lt1>
        <a:srgbClr val="F8F8F8"/>
      </a:lt1>
      <a:dk2>
        <a:srgbClr val="000000"/>
      </a:dk2>
      <a:lt2>
        <a:srgbClr val="000000"/>
      </a:lt2>
      <a:accent1>
        <a:srgbClr val="FFFFFF"/>
      </a:accent1>
      <a:accent2>
        <a:srgbClr val="FF9933"/>
      </a:accent2>
      <a:accent3>
        <a:srgbClr val="FBFBFB"/>
      </a:accent3>
      <a:accent4>
        <a:srgbClr val="000000"/>
      </a:accent4>
      <a:accent5>
        <a:srgbClr val="FFFFFF"/>
      </a:accent5>
      <a:accent6>
        <a:srgbClr val="E78A2D"/>
      </a:accent6>
      <a:hlink>
        <a:srgbClr val="330099"/>
      </a:hlink>
      <a:folHlink>
        <a:srgbClr val="CBCBCB"/>
      </a:folHlink>
    </a:clrScheme>
    <a:fontScheme name="framewor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15000"/>
          </a:spcAft>
          <a:buClrTx/>
          <a:buSzTx/>
          <a:buFontTx/>
          <a:buNone/>
          <a:tabLst/>
          <a:defRPr kumimoji="1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15000"/>
          </a:spcAft>
          <a:buClrTx/>
          <a:buSzTx/>
          <a:buFontTx/>
          <a:buNone/>
          <a:tabLst/>
          <a:defRPr kumimoji="1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framework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mework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amework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16727</TotalTime>
  <Words>1504</Words>
  <Application>Microsoft Macintosh PowerPoint</Application>
  <PresentationFormat>On-screen Show (4:3)</PresentationFormat>
  <Paragraphs>247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Verdana</vt:lpstr>
      <vt:lpstr>ＭＳ Ｐゴシック</vt:lpstr>
      <vt:lpstr>Arial</vt:lpstr>
      <vt:lpstr>Comic Sans MS</vt:lpstr>
      <vt:lpstr>Times New Roman</vt:lpstr>
      <vt:lpstr>Lucida Grande</vt:lpstr>
      <vt:lpstr>framework</vt:lpstr>
      <vt:lpstr>Enhancing Performance Portability of MPI Applications Through Annotation-Based Transformations</vt:lpstr>
      <vt:lpstr>Motivation</vt:lpstr>
      <vt:lpstr>Enhancing Performance Portability of MPI Applications</vt:lpstr>
      <vt:lpstr>Outline</vt:lpstr>
      <vt:lpstr>Optimizing MPI Applications</vt:lpstr>
      <vt:lpstr>Implemented Using The POET Language</vt:lpstr>
      <vt:lpstr>The Annotation Language</vt:lpstr>
      <vt:lpstr>Annotation-driven Optimization Algorithm</vt:lpstr>
      <vt:lpstr>Coalescing of One-sided Communications</vt:lpstr>
      <vt:lpstr>Communication Coalescing: Key Strategies</vt:lpstr>
      <vt:lpstr>Overlapping Communication With Computation</vt:lpstr>
      <vt:lpstr>Remove Memory Accesses vs. Local Loads/stores</vt:lpstr>
      <vt:lpstr>Experimental Results</vt:lpstr>
      <vt:lpstr>Result: Applying osc_coalesce to bfs on Fusion (using 128 nodes) </vt:lpstr>
      <vt:lpstr>Result: Applying cco to stencil on Surveyor</vt:lpstr>
      <vt:lpstr>Result: Optimizing NAS FT on Fusion(top) on Surveyor (bottom) </vt:lpstr>
      <vt:lpstr>Conclusions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Slicing — An Adaptive Loop Transformation Framework </dc:title>
  <dc:creator> </dc:creator>
  <cp:lastModifiedBy>Pavan Balaji</cp:lastModifiedBy>
  <cp:revision>4368</cp:revision>
  <cp:lastPrinted>2001-10-01T09:14:23Z</cp:lastPrinted>
  <dcterms:created xsi:type="dcterms:W3CDTF">1996-09-30T18:28:10Z</dcterms:created>
  <dcterms:modified xsi:type="dcterms:W3CDTF">2013-10-20T23:24:24Z</dcterms:modified>
</cp:coreProperties>
</file>