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8"/>
  </p:notesMasterIdLst>
  <p:sldIdLst>
    <p:sldId id="271" r:id="rId4"/>
    <p:sldId id="260" r:id="rId5"/>
    <p:sldId id="261" r:id="rId6"/>
    <p:sldId id="285" r:id="rId7"/>
    <p:sldId id="262" r:id="rId8"/>
    <p:sldId id="306" r:id="rId9"/>
    <p:sldId id="307" r:id="rId10"/>
    <p:sldId id="276" r:id="rId11"/>
    <p:sldId id="274" r:id="rId12"/>
    <p:sldId id="288" r:id="rId13"/>
    <p:sldId id="257" r:id="rId14"/>
    <p:sldId id="293" r:id="rId15"/>
    <p:sldId id="300" r:id="rId16"/>
    <p:sldId id="301" r:id="rId17"/>
    <p:sldId id="302" r:id="rId18"/>
    <p:sldId id="305" r:id="rId19"/>
    <p:sldId id="303" r:id="rId20"/>
    <p:sldId id="304" r:id="rId21"/>
    <p:sldId id="294" r:id="rId22"/>
    <p:sldId id="270" r:id="rId23"/>
    <p:sldId id="272" r:id="rId24"/>
    <p:sldId id="273" r:id="rId25"/>
    <p:sldId id="275" r:id="rId26"/>
    <p:sldId id="287" r:id="rId27"/>
    <p:sldId id="295" r:id="rId28"/>
    <p:sldId id="269" r:id="rId29"/>
    <p:sldId id="277" r:id="rId30"/>
    <p:sldId id="264" r:id="rId31"/>
    <p:sldId id="297" r:id="rId32"/>
    <p:sldId id="267" r:id="rId33"/>
    <p:sldId id="296" r:id="rId34"/>
    <p:sldId id="268" r:id="rId35"/>
    <p:sldId id="265" r:id="rId36"/>
    <p:sldId id="309" r:id="rId37"/>
    <p:sldId id="259" r:id="rId38"/>
    <p:sldId id="266" r:id="rId39"/>
    <p:sldId id="299" r:id="rId40"/>
    <p:sldId id="284" r:id="rId41"/>
    <p:sldId id="278" r:id="rId42"/>
    <p:sldId id="279" r:id="rId43"/>
    <p:sldId id="282" r:id="rId44"/>
    <p:sldId id="280" r:id="rId45"/>
    <p:sldId id="281" r:id="rId46"/>
    <p:sldId id="29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2304E-6383-49D5-A741-C44F1B5EDB2D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E01E4-B279-49F3-A5B7-E745BC7E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2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6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8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02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54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9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850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30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23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7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9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41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81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48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510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424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027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401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342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93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55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387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99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42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251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0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0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6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6E5-E645-4CD6-AFB9-F7236C1E575D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5716-CA48-4956-9C7C-F8FB4FFD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66E5-E645-4CD6-AFB9-F7236C1E575D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5716-CA48-4956-9C7C-F8FB4FFD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7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66E5-E645-4CD6-AFB9-F7236C1E57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5716-CA48-4956-9C7C-F8FB4FFDEC8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1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66E5-E645-4CD6-AFB9-F7236C1E5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5716-CA48-4956-9C7C-F8FB4FFDE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7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8153400" cy="2362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 smtClean="0"/>
              <a:t>Inspector-Executor Load Balancing Algorithms for Block-Sparse </a:t>
            </a:r>
            <a:br>
              <a:rPr lang="en-US" dirty="0" smtClean="0"/>
            </a:br>
            <a:r>
              <a:rPr lang="en-US" dirty="0" smtClean="0"/>
              <a:t>Tensor Contractions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3962400"/>
            <a:ext cx="76962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David </a:t>
            </a:r>
            <a:r>
              <a:rPr lang="en-US" dirty="0" err="1" smtClean="0">
                <a:solidFill>
                  <a:schemeClr val="tx1"/>
                </a:solidFill>
              </a:rPr>
              <a:t>Ozog</a:t>
            </a:r>
            <a:r>
              <a:rPr lang="en-US" dirty="0" smtClean="0">
                <a:solidFill>
                  <a:schemeClr val="tx1"/>
                </a:solidFill>
              </a:rPr>
              <a:t>*, Jeff R. Hammond</a:t>
            </a:r>
            <a:r>
              <a:rPr lang="en-US" baseline="30000" dirty="0" smtClean="0">
                <a:solidFill>
                  <a:schemeClr val="tx1"/>
                </a:solidFill>
              </a:rPr>
              <a:t>†</a:t>
            </a:r>
            <a:r>
              <a:rPr lang="en-US" dirty="0" smtClean="0">
                <a:solidFill>
                  <a:schemeClr val="tx1"/>
                </a:solidFill>
              </a:rPr>
              <a:t>, James </a:t>
            </a:r>
            <a:r>
              <a:rPr lang="en-US" dirty="0" err="1" smtClean="0">
                <a:solidFill>
                  <a:schemeClr val="tx1"/>
                </a:solidFill>
              </a:rPr>
              <a:t>Dinan</a:t>
            </a:r>
            <a:r>
              <a:rPr lang="en-US" baseline="30000" dirty="0">
                <a:solidFill>
                  <a:schemeClr val="tx1"/>
                </a:solidFill>
              </a:rPr>
              <a:t>†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Pavan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Balaji</a:t>
            </a:r>
            <a:r>
              <a:rPr lang="en-US" baseline="30000" dirty="0">
                <a:solidFill>
                  <a:schemeClr val="tx1"/>
                </a:solidFill>
              </a:rPr>
              <a:t>†</a:t>
            </a:r>
            <a:r>
              <a:rPr lang="en-US" dirty="0" smtClean="0">
                <a:solidFill>
                  <a:schemeClr val="tx1"/>
                </a:solidFill>
              </a:rPr>
              <a:t>, Sameer </a:t>
            </a:r>
            <a:r>
              <a:rPr lang="en-US" dirty="0" err="1" smtClean="0">
                <a:solidFill>
                  <a:schemeClr val="tx1"/>
                </a:solidFill>
              </a:rPr>
              <a:t>Shende</a:t>
            </a:r>
            <a:r>
              <a:rPr lang="en-US" dirty="0" smtClean="0">
                <a:solidFill>
                  <a:schemeClr val="tx1"/>
                </a:solidFill>
              </a:rPr>
              <a:t>*, Allen </a:t>
            </a:r>
            <a:r>
              <a:rPr lang="en-US" dirty="0" err="1" smtClean="0">
                <a:solidFill>
                  <a:schemeClr val="tx1"/>
                </a:solidFill>
              </a:rPr>
              <a:t>Malony</a:t>
            </a:r>
            <a:r>
              <a:rPr lang="en-US" dirty="0" smtClean="0">
                <a:solidFill>
                  <a:schemeClr val="tx1"/>
                </a:solidFill>
              </a:rPr>
              <a:t>*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*University of Oregon </a:t>
            </a:r>
          </a:p>
          <a:p>
            <a:r>
              <a:rPr lang="en-US" sz="2000" baseline="30000" dirty="0">
                <a:solidFill>
                  <a:schemeClr val="tx1"/>
                </a:solidFill>
              </a:rPr>
              <a:t>†</a:t>
            </a:r>
            <a:r>
              <a:rPr lang="en-US" sz="2000" dirty="0" smtClean="0">
                <a:solidFill>
                  <a:schemeClr val="tx1"/>
                </a:solidFill>
              </a:rPr>
              <a:t>Argonne National Laboratory</a:t>
            </a:r>
          </a:p>
          <a:p>
            <a:r>
              <a:rPr lang="en-US" sz="2100" dirty="0">
                <a:solidFill>
                  <a:schemeClr val="tx1"/>
                </a:solidFill>
              </a:rPr>
              <a:t>2013 International Conference on Parallel </a:t>
            </a:r>
            <a:r>
              <a:rPr lang="en-US" sz="2100" dirty="0" smtClean="0">
                <a:solidFill>
                  <a:schemeClr val="tx1"/>
                </a:solidFill>
              </a:rPr>
              <a:t>Processing (ICPP)</a:t>
            </a:r>
            <a:endParaRPr lang="en-US" sz="21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October 2, 2013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IC\Downloads\benze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901875"/>
            <a:ext cx="1949787" cy="1727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IC\Downloads\QMMM-excited-sta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96" y="1842251"/>
            <a:ext cx="1862049" cy="1787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Challenges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24492" y="3666061"/>
            <a:ext cx="23622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Benzene</a:t>
            </a:r>
            <a:endParaRPr lang="en-US" dirty="0"/>
          </a:p>
        </p:txBody>
      </p:sp>
      <p:pic>
        <p:nvPicPr>
          <p:cNvPr id="8" name="Picture 4" descr="C:\Users\NIC\Downloads\h2o-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42251"/>
            <a:ext cx="2049532" cy="1801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3"/>
          <p:cNvSpPr txBox="1">
            <a:spLocks/>
          </p:cNvSpPr>
          <p:nvPr/>
        </p:nvSpPr>
        <p:spPr>
          <a:xfrm>
            <a:off x="3487512" y="3661304"/>
            <a:ext cx="23622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Water Clusters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300784" y="3709981"/>
            <a:ext cx="2292404" cy="4111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Macro-Molecules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idx="1"/>
          </p:nvPr>
        </p:nvSpPr>
        <p:spPr>
          <a:xfrm>
            <a:off x="492300" y="4419600"/>
            <a:ext cx="2743200" cy="1371600"/>
          </a:xfrm>
        </p:spPr>
        <p:txBody>
          <a:bodyPr>
            <a:normAutofit/>
          </a:bodyPr>
          <a:lstStyle/>
          <a:p>
            <a:r>
              <a:rPr lang="en-US" b="0" dirty="0" smtClean="0"/>
              <a:t>Highly symmetric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endParaRPr lang="en-US" b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idx="1"/>
          </p:nvPr>
        </p:nvSpPr>
        <p:spPr>
          <a:xfrm>
            <a:off x="3657606" y="4428067"/>
            <a:ext cx="2743200" cy="1371600"/>
          </a:xfrm>
        </p:spPr>
        <p:txBody>
          <a:bodyPr>
            <a:normAutofit/>
          </a:bodyPr>
          <a:lstStyle/>
          <a:p>
            <a:r>
              <a:rPr lang="en-US" b="0" dirty="0" smtClean="0"/>
              <a:t>Asymmetric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endParaRPr lang="en-US" b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idx="1"/>
          </p:nvPr>
        </p:nvSpPr>
        <p:spPr>
          <a:xfrm>
            <a:off x="6710411" y="4411130"/>
            <a:ext cx="2743200" cy="1371600"/>
          </a:xfrm>
        </p:spPr>
        <p:txBody>
          <a:bodyPr>
            <a:normAutofit/>
          </a:bodyPr>
          <a:lstStyle/>
          <a:p>
            <a:r>
              <a:rPr lang="en-US" b="0" dirty="0" smtClean="0"/>
              <a:t>QM/MM</a:t>
            </a:r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1032932" y="5410188"/>
            <a:ext cx="828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Load balance is crucially important for performance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Obtaining </a:t>
            </a:r>
            <a:r>
              <a:rPr lang="en-US" sz="2400" i="1" dirty="0" smtClean="0"/>
              <a:t>optimal</a:t>
            </a:r>
            <a:r>
              <a:rPr lang="en-US" sz="2400" dirty="0" smtClean="0"/>
              <a:t> load balance is an NP-Hard problem.</a:t>
            </a:r>
          </a:p>
          <a:p>
            <a:endParaRPr lang="en-US" sz="2400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05600" y="655883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*Photos from nwchem-sw.org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2917715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5010" y="2286001"/>
            <a:ext cx="5762498" cy="28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 Dynamic Load Balancing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2917715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5010" y="2286001"/>
            <a:ext cx="5762498" cy="28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 Dynamic Load Balancing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2917715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5010" y="2286001"/>
            <a:ext cx="5762498" cy="28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 Dynamic Load Balancing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2917715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5010" y="2286001"/>
            <a:ext cx="5762498" cy="28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 Dynamic Load Balancing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2917715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5010" y="2286001"/>
            <a:ext cx="5762498" cy="28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 Dynamic Load Balancing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2917715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5010" y="2286001"/>
            <a:ext cx="5762498" cy="28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 Dynamic Load Balancing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2917715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5010" y="2286001"/>
            <a:ext cx="5762498" cy="28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 Dynamic Load Balancing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2917715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5010" y="2286001"/>
            <a:ext cx="5762498" cy="28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 Dynamic Load Balancing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2917715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 Dynamic Load Balancing Template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3066" y="2277534"/>
            <a:ext cx="457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 best when: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 a single node (in </a:t>
            </a:r>
            <a:r>
              <a:rPr lang="en-US" dirty="0" err="1" smtClean="0"/>
              <a:t>SysV</a:t>
            </a:r>
            <a:r>
              <a:rPr lang="en-US" dirty="0" smtClean="0"/>
              <a:t> shared memory)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Time spent in </a:t>
            </a:r>
            <a:r>
              <a:rPr lang="en-US" i="1" dirty="0" smtClean="0"/>
              <a:t>FOO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is huge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 high-speed interconnects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Number of simultaneous calls is reasonably small (less than 1,000).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244600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NWChem, Coupled Cluster, Tensor </a:t>
            </a:r>
            <a:r>
              <a:rPr lang="en-US" dirty="0"/>
              <a:t>Contraction </a:t>
            </a:r>
            <a:r>
              <a:rPr lang="en-US" dirty="0" smtClean="0"/>
              <a:t>Engine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Balance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Load Balancing with Global Arrays (GA)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Nxtval</a:t>
            </a:r>
            <a:r>
              <a:rPr lang="en-US" dirty="0" smtClean="0"/>
              <a:t> Performance 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Inspector/Executor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Performance Modeling (DGEMM and TCE Sort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Largest Processing Time (LPT)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Buckets – Design and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967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Gungsuh" pitchFamily="18" charset="-127"/>
                <a:ea typeface="Gungsuh" pitchFamily="18" charset="-127"/>
              </a:rPr>
              <a:t>Nxtval</a:t>
            </a:r>
            <a:r>
              <a:rPr lang="en-US" dirty="0"/>
              <a:t> </a:t>
            </a:r>
            <a:r>
              <a:rPr lang="en-US" dirty="0" smtClean="0"/>
              <a:t>- Number of Function Calls</a:t>
            </a:r>
            <a:endParaRPr lang="en-US" dirty="0"/>
          </a:p>
        </p:txBody>
      </p:sp>
      <p:pic>
        <p:nvPicPr>
          <p:cNvPr id="8194" name="Picture 2" descr="G:\IE-paper\trunk\img\bar_combin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92594" cy="3733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4864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contraction out of 37 for CCSD and 68 for CCSDT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Generally between 20 and 50 CC iterations per simulation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Tilesize</a:t>
            </a:r>
            <a:r>
              <a:rPr lang="en-US" dirty="0" smtClean="0"/>
              <a:t> affects these numbers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8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:\IE-paper\trunk\img\profile_123nodes_w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800822" cy="1198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G:\IE-paper\trunk\img\matplotlib\nxtval_scaling\nxtvalsca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4800822" cy="3746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>
                <a:latin typeface="Gungsuh" pitchFamily="18" charset="-127"/>
                <a:ea typeface="Gungsuh" pitchFamily="18" charset="-127"/>
              </a:rPr>
              <a:t>Nxtval</a:t>
            </a:r>
            <a:r>
              <a:rPr lang="en-US" dirty="0" smtClean="0"/>
              <a:t> - Performance Experiments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412017"/>
            <a:ext cx="3657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TAU Profiling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14 water molecules, </a:t>
            </a:r>
            <a:r>
              <a:rPr lang="en-US" dirty="0" err="1" smtClean="0"/>
              <a:t>aug</a:t>
            </a:r>
            <a:r>
              <a:rPr lang="en-US" dirty="0" smtClean="0"/>
              <a:t>-cc-PVDZ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123 nodes, 8 </a:t>
            </a:r>
            <a:r>
              <a:rPr lang="en-US" dirty="0" err="1" smtClean="0"/>
              <a:t>ppn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err="1"/>
              <a:t>Nxtval</a:t>
            </a:r>
            <a:r>
              <a:rPr lang="en-US" sz="1600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dirty="0" smtClean="0"/>
              <a:t>consumes a large percentage of the execution time.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/>
              <a:t>Flooding micro-benchmark</a:t>
            </a:r>
          </a:p>
          <a:p>
            <a:endParaRPr lang="en-US" b="1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Proportional time within </a:t>
            </a:r>
            <a:r>
              <a:rPr lang="en-US" i="1" dirty="0" err="1"/>
              <a:t>Nxtval</a:t>
            </a:r>
            <a:r>
              <a:rPr lang="en-US" dirty="0" smtClean="0"/>
              <a:t> increases with more participating processes.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hen the arrival rate exceeds the processing rate, process hosting the counter must utilize buffer and flow control.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Gungsuh" pitchFamily="18" charset="-127"/>
                <a:ea typeface="Gungsuh" pitchFamily="18" charset="-127"/>
              </a:rPr>
              <a:t>Nxtval</a:t>
            </a:r>
            <a:r>
              <a:rPr lang="en-US" dirty="0" smtClean="0"/>
              <a:t> Performance Experiments</a:t>
            </a:r>
            <a:endParaRPr lang="en-US" dirty="0"/>
          </a:p>
        </p:txBody>
      </p:sp>
      <p:pic>
        <p:nvPicPr>
          <p:cNvPr id="3" name="Picture 2" descr="G:\IE-paper\trunk\img\w_b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3" y="1905001"/>
            <a:ext cx="5076047" cy="3733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25560" y="1420027"/>
            <a:ext cx="35796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 smtClean="0"/>
              <a:t>Strong Scaling</a:t>
            </a:r>
          </a:p>
          <a:p>
            <a:endParaRPr lang="en-US" b="1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10 water molecules, (</a:t>
            </a:r>
            <a:r>
              <a:rPr lang="en-US" dirty="0" err="1" smtClean="0"/>
              <a:t>aDZ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14 water molecules, (</a:t>
            </a:r>
            <a:r>
              <a:rPr lang="en-US" dirty="0" err="1" smtClean="0"/>
              <a:t>aDZ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8 processes per node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Percentage of overall execution time within</a:t>
            </a:r>
            <a:r>
              <a:rPr lang="en-US" sz="1600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i="1" dirty="0" err="1"/>
              <a:t>Nxtval</a:t>
            </a:r>
            <a:r>
              <a:rPr lang="en-US" sz="1600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dirty="0" smtClean="0"/>
              <a:t>increases with scaling.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8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Inspector/Executor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105400" cy="51054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Inspector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Calculate </a:t>
            </a:r>
            <a:r>
              <a:rPr lang="en-US" dirty="0"/>
              <a:t>memory </a:t>
            </a:r>
            <a:r>
              <a:rPr lang="en-US" dirty="0" smtClean="0"/>
              <a:t>requirements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Remove null tasks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Collate task-list </a:t>
            </a:r>
            <a:endParaRPr lang="en-US" dirty="0" smtClean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Task Cost Estimator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Two options:</a:t>
            </a:r>
          </a:p>
          <a:p>
            <a:pPr lvl="2"/>
            <a:r>
              <a:rPr lang="en-US" dirty="0" smtClean="0"/>
              <a:t>Use performance </a:t>
            </a:r>
            <a:r>
              <a:rPr lang="en-US" dirty="0"/>
              <a:t>models </a:t>
            </a:r>
            <a:endParaRPr lang="en-US" dirty="0" smtClean="0"/>
          </a:p>
          <a:p>
            <a:pPr lvl="2"/>
            <a:r>
              <a:rPr lang="en-US" dirty="0" smtClean="0"/>
              <a:t>Load </a:t>
            </a:r>
            <a:r>
              <a:rPr lang="en-US" i="1" dirty="0" err="1" smtClean="0"/>
              <a:t>gettimeofday</a:t>
            </a:r>
            <a:r>
              <a:rPr lang="en-US" dirty="0" smtClean="0"/>
              <a:t>() measurement from previous iteration(s)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Deduce performance models off-line</a:t>
            </a:r>
          </a:p>
          <a:p>
            <a:pPr lvl="2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Static </a:t>
            </a:r>
            <a:r>
              <a:rPr lang="en-US" b="1" u="sng" dirty="0" err="1" smtClean="0"/>
              <a:t>Partitioner</a:t>
            </a:r>
            <a:endParaRPr lang="en-US" b="1" u="sng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Partition into</a:t>
            </a:r>
            <a:r>
              <a:rPr lang="en-US" i="1" dirty="0" smtClean="0"/>
              <a:t> N</a:t>
            </a:r>
            <a:r>
              <a:rPr lang="en-US" dirty="0" smtClean="0"/>
              <a:t> </a:t>
            </a:r>
            <a:r>
              <a:rPr lang="en-US" dirty="0"/>
              <a:t>groups where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number of MPI processes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Minimize load balance according to cost estimations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Write task list information for each </a:t>
            </a:r>
            <a:r>
              <a:rPr lang="en-US" dirty="0" err="1"/>
              <a:t>proc</a:t>
            </a:r>
            <a:r>
              <a:rPr lang="en-US" dirty="0"/>
              <a:t>/contraction to volatile </a:t>
            </a:r>
            <a:r>
              <a:rPr lang="en-US" dirty="0" smtClean="0"/>
              <a:t>memory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Executor</a:t>
            </a:r>
            <a:endParaRPr lang="en-US" b="1" u="sng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Launch all tasks</a:t>
            </a:r>
          </a:p>
          <a:p>
            <a:pPr lvl="1"/>
            <a:endParaRPr lang="en-US" dirty="0"/>
          </a:p>
        </p:txBody>
      </p:sp>
      <p:pic>
        <p:nvPicPr>
          <p:cNvPr id="6147" name="Picture 3" descr="C:\Users\NIC\Downloads\IE St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1574800"/>
            <a:ext cx="3090740" cy="43592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7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Modeling - DGEMM</a:t>
            </a:r>
            <a:endParaRPr lang="en-US" dirty="0"/>
          </a:p>
        </p:txBody>
      </p:sp>
      <p:pic>
        <p:nvPicPr>
          <p:cNvPr id="3075" name="Picture 3" descr="C:\Users\NIC\Desktop\VBOX_share\dgemm_eqn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2438400" cy="3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NIC\Desktop\VBOX_share\dgemm_model_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4191000"/>
            <a:ext cx="7193491" cy="4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9042" y="1600200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DGEMM: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99042" y="2590800"/>
            <a:ext cx="651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A</a:t>
            </a:r>
            <a:r>
              <a:rPr lang="en-US" i="1" baseline="-25000" dirty="0" smtClean="0"/>
              <a:t>(</a:t>
            </a:r>
            <a:r>
              <a:rPr lang="en-US" i="1" baseline="-25000" dirty="0" err="1" smtClean="0"/>
              <a:t>m,k</a:t>
            </a:r>
            <a:r>
              <a:rPr lang="en-US" i="1" baseline="-25000" dirty="0" smtClean="0"/>
              <a:t>)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i="1" baseline="-25000" dirty="0" smtClean="0"/>
              <a:t>(</a:t>
            </a:r>
            <a:r>
              <a:rPr lang="en-US" i="1" baseline="-25000" dirty="0" err="1" smtClean="0"/>
              <a:t>k,n</a:t>
            </a:r>
            <a:r>
              <a:rPr lang="en-US" i="1" baseline="-25000" dirty="0" smtClean="0"/>
              <a:t>)</a:t>
            </a:r>
            <a:r>
              <a:rPr lang="en-US" dirty="0" smtClean="0"/>
              <a:t>, and </a:t>
            </a:r>
            <a:r>
              <a:rPr lang="en-US" i="1" dirty="0" smtClean="0"/>
              <a:t>C</a:t>
            </a:r>
            <a:r>
              <a:rPr lang="en-US" i="1" baseline="-25000" dirty="0" smtClean="0"/>
              <a:t>(</a:t>
            </a:r>
            <a:r>
              <a:rPr lang="en-US" i="1" baseline="-25000" dirty="0" err="1" smtClean="0"/>
              <a:t>m,n</a:t>
            </a:r>
            <a:r>
              <a:rPr lang="en-US" i="1" baseline="-25000" dirty="0" smtClean="0"/>
              <a:t>)</a:t>
            </a:r>
            <a:r>
              <a:rPr lang="en-US" dirty="0" smtClean="0"/>
              <a:t> are 2D matrices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l-GR" i="1" dirty="0" smtClean="0"/>
              <a:t>α</a:t>
            </a:r>
            <a:r>
              <a:rPr lang="en-US" dirty="0" smtClean="0"/>
              <a:t> and </a:t>
            </a:r>
            <a:r>
              <a:rPr lang="el-GR" dirty="0" smtClean="0">
                <a:cs typeface="AngsanaUPC" pitchFamily="18" charset="-34"/>
              </a:rPr>
              <a:t>β</a:t>
            </a:r>
            <a:r>
              <a:rPr lang="en-US" dirty="0" smtClean="0"/>
              <a:t> are scalar coefficients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508" y="3607727"/>
            <a:ext cx="328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Our Performance Model: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799042" y="4800600"/>
            <a:ext cx="8116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(</a:t>
            </a:r>
            <a:r>
              <a:rPr lang="en-US" i="1" dirty="0" err="1" smtClean="0"/>
              <a:t>mn</a:t>
            </a:r>
            <a:r>
              <a:rPr lang="en-US" i="1" dirty="0" smtClean="0"/>
              <a:t>) </a:t>
            </a:r>
            <a:r>
              <a:rPr lang="en-US" dirty="0" smtClean="0"/>
              <a:t>dot products of length </a:t>
            </a:r>
            <a:r>
              <a:rPr lang="en-US" i="1" dirty="0" smtClean="0"/>
              <a:t>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Corresponding (</a:t>
            </a:r>
            <a:r>
              <a:rPr lang="en-US" i="1" dirty="0" err="1" smtClean="0"/>
              <a:t>mn</a:t>
            </a:r>
            <a:r>
              <a:rPr lang="en-US" dirty="0" smtClean="0"/>
              <a:t>) store operations in </a:t>
            </a:r>
            <a:r>
              <a:rPr lang="en-US" i="1" dirty="0" smtClean="0"/>
              <a:t>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m </a:t>
            </a:r>
            <a:r>
              <a:rPr lang="en-US" dirty="0" smtClean="0"/>
              <a:t>loads of size </a:t>
            </a:r>
            <a:r>
              <a:rPr lang="en-US" i="1" dirty="0" smtClean="0"/>
              <a:t>k </a:t>
            </a:r>
            <a:r>
              <a:rPr lang="en-US" dirty="0" smtClean="0"/>
              <a:t>from </a:t>
            </a:r>
            <a:r>
              <a:rPr lang="en-US" i="1" dirty="0" smtClean="0"/>
              <a:t>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n </a:t>
            </a:r>
            <a:r>
              <a:rPr lang="en-US" dirty="0" smtClean="0"/>
              <a:t>loads of size </a:t>
            </a:r>
            <a:r>
              <a:rPr lang="en-US" i="1" dirty="0" smtClean="0"/>
              <a:t>k </a:t>
            </a:r>
            <a:r>
              <a:rPr lang="en-US" dirty="0" smtClean="0"/>
              <a:t>from </a:t>
            </a:r>
            <a:r>
              <a:rPr lang="en-US" i="1" dirty="0" smtClean="0"/>
              <a:t>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and </a:t>
            </a:r>
            <a:r>
              <a:rPr lang="en-US" i="1" dirty="0" smtClean="0"/>
              <a:t>d</a:t>
            </a:r>
            <a:r>
              <a:rPr lang="en-US" dirty="0" smtClean="0"/>
              <a:t> are found by solving a nonlinear least squares problem (in 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i="1" dirty="0"/>
          </a:p>
        </p:txBody>
      </p:sp>
      <p:pic>
        <p:nvPicPr>
          <p:cNvPr id="10" name="Picture 3" descr="C:\Users\NIC\Downloads\IE Stat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26" y="1393479"/>
            <a:ext cx="1862667" cy="26271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Modeling - DGEMM</a:t>
            </a:r>
            <a:endParaRPr lang="en-US" dirty="0"/>
          </a:p>
        </p:txBody>
      </p:sp>
      <p:pic>
        <p:nvPicPr>
          <p:cNvPr id="3075" name="Picture 3" descr="C:\Users\NIC\Desktop\VBOX_share\dgemm_eqn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2438400" cy="3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NIC\Desktop\VBOX_share\dgemm_model_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4191000"/>
            <a:ext cx="7193491" cy="4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9042" y="1600200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DGEMM: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99042" y="2590800"/>
            <a:ext cx="651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A</a:t>
            </a:r>
            <a:r>
              <a:rPr lang="en-US" i="1" baseline="-25000" dirty="0" smtClean="0"/>
              <a:t>(</a:t>
            </a:r>
            <a:r>
              <a:rPr lang="en-US" i="1" baseline="-25000" dirty="0" err="1" smtClean="0"/>
              <a:t>m,k</a:t>
            </a:r>
            <a:r>
              <a:rPr lang="en-US" i="1" baseline="-25000" dirty="0" smtClean="0"/>
              <a:t>)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i="1" baseline="-25000" dirty="0" smtClean="0"/>
              <a:t>(</a:t>
            </a:r>
            <a:r>
              <a:rPr lang="en-US" i="1" baseline="-25000" dirty="0" err="1" smtClean="0"/>
              <a:t>k,n</a:t>
            </a:r>
            <a:r>
              <a:rPr lang="en-US" i="1" baseline="-25000" dirty="0" smtClean="0"/>
              <a:t>)</a:t>
            </a:r>
            <a:r>
              <a:rPr lang="en-US" dirty="0" smtClean="0"/>
              <a:t>, and </a:t>
            </a:r>
            <a:r>
              <a:rPr lang="en-US" i="1" dirty="0" smtClean="0"/>
              <a:t>C</a:t>
            </a:r>
            <a:r>
              <a:rPr lang="en-US" i="1" baseline="-25000" dirty="0" smtClean="0"/>
              <a:t>(</a:t>
            </a:r>
            <a:r>
              <a:rPr lang="en-US" i="1" baseline="-25000" dirty="0" err="1" smtClean="0"/>
              <a:t>m,n</a:t>
            </a:r>
            <a:r>
              <a:rPr lang="en-US" i="1" baseline="-25000" dirty="0" smtClean="0"/>
              <a:t>)</a:t>
            </a:r>
            <a:r>
              <a:rPr lang="en-US" dirty="0" smtClean="0"/>
              <a:t> are 2D matrices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l-GR" i="1" dirty="0" smtClean="0"/>
              <a:t>α</a:t>
            </a:r>
            <a:r>
              <a:rPr lang="en-US" dirty="0" smtClean="0"/>
              <a:t> and </a:t>
            </a:r>
            <a:r>
              <a:rPr lang="el-GR" dirty="0" smtClean="0">
                <a:cs typeface="AngsanaUPC" pitchFamily="18" charset="-34"/>
              </a:rPr>
              <a:t>β</a:t>
            </a:r>
            <a:r>
              <a:rPr lang="en-US" dirty="0" smtClean="0"/>
              <a:t> are scalar coefficients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508" y="3607727"/>
            <a:ext cx="328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Our Performance Model: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799042" y="4800600"/>
            <a:ext cx="8116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(</a:t>
            </a:r>
            <a:r>
              <a:rPr lang="en-US" i="1" dirty="0" err="1" smtClean="0"/>
              <a:t>mn</a:t>
            </a:r>
            <a:r>
              <a:rPr lang="en-US" i="1" dirty="0" smtClean="0"/>
              <a:t>) </a:t>
            </a:r>
            <a:r>
              <a:rPr lang="en-US" dirty="0" smtClean="0"/>
              <a:t>dot products of length </a:t>
            </a:r>
            <a:r>
              <a:rPr lang="en-US" i="1" dirty="0" smtClean="0"/>
              <a:t>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Corresponding (</a:t>
            </a:r>
            <a:r>
              <a:rPr lang="en-US" i="1" dirty="0" err="1" smtClean="0"/>
              <a:t>mn</a:t>
            </a:r>
            <a:r>
              <a:rPr lang="en-US" dirty="0" smtClean="0"/>
              <a:t>) store operations in </a:t>
            </a:r>
            <a:r>
              <a:rPr lang="en-US" i="1" dirty="0" smtClean="0"/>
              <a:t>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m </a:t>
            </a:r>
            <a:r>
              <a:rPr lang="en-US" dirty="0" smtClean="0"/>
              <a:t>loads of size </a:t>
            </a:r>
            <a:r>
              <a:rPr lang="en-US" i="1" dirty="0" smtClean="0"/>
              <a:t>k </a:t>
            </a:r>
            <a:r>
              <a:rPr lang="en-US" dirty="0" smtClean="0"/>
              <a:t>from </a:t>
            </a:r>
            <a:r>
              <a:rPr lang="en-US" i="1" dirty="0" smtClean="0"/>
              <a:t>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n </a:t>
            </a:r>
            <a:r>
              <a:rPr lang="en-US" dirty="0" smtClean="0"/>
              <a:t>loads of size </a:t>
            </a:r>
            <a:r>
              <a:rPr lang="en-US" i="1" dirty="0" smtClean="0"/>
              <a:t>k </a:t>
            </a:r>
            <a:r>
              <a:rPr lang="en-US" dirty="0" smtClean="0"/>
              <a:t>from </a:t>
            </a:r>
            <a:r>
              <a:rPr lang="en-US" i="1" dirty="0" smtClean="0"/>
              <a:t>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and </a:t>
            </a:r>
            <a:r>
              <a:rPr lang="en-US" i="1" dirty="0" smtClean="0"/>
              <a:t>d</a:t>
            </a:r>
            <a:r>
              <a:rPr lang="en-US" dirty="0" smtClean="0"/>
              <a:t> are found by solving a nonlinear least squares problem (in 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i="1" dirty="0"/>
          </a:p>
        </p:txBody>
      </p:sp>
      <p:pic>
        <p:nvPicPr>
          <p:cNvPr id="10" name="Picture 3" descr="C:\Users\NIC\Downloads\IE Stat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26" y="1393479"/>
            <a:ext cx="1862667" cy="26271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5537220" y="1778001"/>
            <a:ext cx="1219200" cy="491836"/>
          </a:xfrm>
          <a:prstGeom prst="ellipse">
            <a:avLst/>
          </a:prstGeom>
          <a:solidFill>
            <a:srgbClr val="FF9999">
              <a:alpha val="3882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Modeling - DGEMM</a:t>
            </a:r>
            <a:endParaRPr lang="en-US" dirty="0"/>
          </a:p>
        </p:txBody>
      </p:sp>
      <p:pic>
        <p:nvPicPr>
          <p:cNvPr id="10244" name="Picture 4" descr="G:\IE-paper\trunk\img\mn_circl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1" b="1515"/>
          <a:stretch/>
        </p:blipFill>
        <p:spPr bwMode="auto">
          <a:xfrm>
            <a:off x="457198" y="2462094"/>
            <a:ext cx="3504760" cy="3108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G:\IE-paper\trunk\img\mn_circles_ati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72" y="2462095"/>
            <a:ext cx="4002833" cy="3108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63379" y="56472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number of tasks with dimensions </a:t>
            </a:r>
            <a:r>
              <a:rPr lang="en-US" i="1" dirty="0" smtClean="0"/>
              <a:t>(</a:t>
            </a:r>
            <a:r>
              <a:rPr lang="en-US" i="1" dirty="0" err="1" smtClean="0"/>
              <a:t>m,n,k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126580" y="5647257"/>
            <a:ext cx="362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execution time for tasks with dimensions </a:t>
            </a:r>
            <a:r>
              <a:rPr lang="en-US" i="1" dirty="0" smtClean="0"/>
              <a:t>(</a:t>
            </a:r>
            <a:r>
              <a:rPr lang="en-US" i="1" dirty="0" err="1" smtClean="0"/>
              <a:t>m,n,k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33166" y="1786454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from the Inspector…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52544" y="182032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fed into the Model.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319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Modeling – TCE “Sort”</a:t>
            </a:r>
            <a:endParaRPr lang="en-US" dirty="0"/>
          </a:p>
        </p:txBody>
      </p:sp>
      <p:pic>
        <p:nvPicPr>
          <p:cNvPr id="12290" name="Picture 2" descr="G:\IE-paper\trunk\img\tce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43" y="2624665"/>
            <a:ext cx="4583549" cy="3736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NIC\Desktop\VBOX_share\sort_model_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4" y="1837655"/>
            <a:ext cx="561498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2539" y="189852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Our Performance Model: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04803" y="2768595"/>
            <a:ext cx="327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TCE “Sorts” are actually matrix permutations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order polynomial fit suffices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 always fits in L2 cache for this architecture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Somewhat noisy measurements, but that’s OK.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14064" y="6125431"/>
            <a:ext cx="593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(bytes)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5715000" y="4724400"/>
            <a:ext cx="1524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Zoltan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Parallel Partitioning</a:t>
            </a:r>
          </a:p>
          <a:p>
            <a:pPr lvl="1"/>
            <a:r>
              <a:rPr lang="en-US" dirty="0" smtClean="0"/>
              <a:t>Define your own callbacks</a:t>
            </a:r>
          </a:p>
          <a:p>
            <a:pPr lvl="1"/>
            <a:r>
              <a:rPr lang="en-US" dirty="0" smtClean="0"/>
              <a:t>Parallel </a:t>
            </a:r>
            <a:r>
              <a:rPr lang="en-US" dirty="0" err="1" smtClean="0"/>
              <a:t>Hypergraph</a:t>
            </a:r>
            <a:r>
              <a:rPr lang="en-US" dirty="0" smtClean="0"/>
              <a:t> capability</a:t>
            </a:r>
          </a:p>
          <a:p>
            <a:pPr lvl="1"/>
            <a:r>
              <a:rPr lang="en-US" dirty="0" smtClean="0"/>
              <a:t>Highly customizable (user parameters)</a:t>
            </a:r>
          </a:p>
          <a:p>
            <a:pPr lvl="1"/>
            <a:endParaRPr lang="en-US" dirty="0"/>
          </a:p>
          <a:p>
            <a:r>
              <a:rPr lang="en-US" dirty="0" smtClean="0"/>
              <a:t>My Initial Approach: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Round-Robin assignment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Zoltan</a:t>
            </a:r>
            <a:r>
              <a:rPr lang="en-US" dirty="0" smtClean="0"/>
              <a:t> Block partitioning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Save task-list on first iteration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task-list on subsequent iterations</a:t>
            </a:r>
          </a:p>
          <a:p>
            <a:pPr marL="571500" indent="-514350">
              <a:buFont typeface="+mj-lt"/>
              <a:buAutoNum type="arabicPeriod"/>
            </a:pPr>
            <a:endParaRPr lang="en-US" dirty="0"/>
          </a:p>
          <a:p>
            <a:pPr marL="571500" indent="-514350"/>
            <a:r>
              <a:rPr lang="en-US" dirty="0" smtClean="0"/>
              <a:t>Other options:</a:t>
            </a:r>
          </a:p>
          <a:p>
            <a:pPr marL="971550" lvl="1" indent="-514350"/>
            <a:r>
              <a:rPr lang="en-US" dirty="0" err="1" smtClean="0"/>
              <a:t>ParMetis</a:t>
            </a:r>
            <a:r>
              <a:rPr lang="en-US" dirty="0" smtClean="0"/>
              <a:t> / </a:t>
            </a:r>
            <a:r>
              <a:rPr lang="en-US" dirty="0" err="1" smtClean="0"/>
              <a:t>hMetis</a:t>
            </a:r>
            <a:endParaRPr lang="en-US" dirty="0" smtClean="0"/>
          </a:p>
          <a:p>
            <a:pPr marL="971550" lvl="1" indent="-514350"/>
            <a:r>
              <a:rPr lang="en-US" dirty="0" err="1" smtClean="0"/>
              <a:t>PaToH</a:t>
            </a:r>
            <a:endParaRPr lang="en-US" dirty="0"/>
          </a:p>
        </p:txBody>
      </p:sp>
      <p:pic>
        <p:nvPicPr>
          <p:cNvPr id="5" name="Picture 3" descr="C:\Users\NIC\Downloads\IE St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42533"/>
            <a:ext cx="2593250" cy="3657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8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Zoltan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Parallel Partitioning</a:t>
            </a:r>
          </a:p>
          <a:p>
            <a:pPr lvl="1"/>
            <a:r>
              <a:rPr lang="en-US" dirty="0" smtClean="0"/>
              <a:t>Define your own callbacks</a:t>
            </a:r>
          </a:p>
          <a:p>
            <a:pPr lvl="1"/>
            <a:r>
              <a:rPr lang="en-US" dirty="0" smtClean="0"/>
              <a:t>Parallel </a:t>
            </a:r>
            <a:r>
              <a:rPr lang="en-US" dirty="0" err="1" smtClean="0"/>
              <a:t>Hypergraph</a:t>
            </a:r>
            <a:r>
              <a:rPr lang="en-US" dirty="0" smtClean="0"/>
              <a:t> capability</a:t>
            </a:r>
          </a:p>
          <a:p>
            <a:pPr lvl="1"/>
            <a:r>
              <a:rPr lang="en-US" dirty="0" smtClean="0"/>
              <a:t>Highly customizable (user parameters)</a:t>
            </a:r>
          </a:p>
          <a:p>
            <a:pPr lvl="1"/>
            <a:endParaRPr lang="en-US" dirty="0"/>
          </a:p>
          <a:p>
            <a:r>
              <a:rPr lang="en-US" dirty="0" smtClean="0"/>
              <a:t>My Initial Approach: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Round-Robin assignment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Zoltan</a:t>
            </a:r>
            <a:r>
              <a:rPr lang="en-US" dirty="0" smtClean="0"/>
              <a:t> Block partitioning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Save task-list on first iteration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task-list on subsequent iterations</a:t>
            </a:r>
          </a:p>
          <a:p>
            <a:pPr marL="571500" indent="-514350">
              <a:buFont typeface="+mj-lt"/>
              <a:buAutoNum type="arabicPeriod"/>
            </a:pPr>
            <a:endParaRPr lang="en-US" dirty="0"/>
          </a:p>
          <a:p>
            <a:pPr marL="571500" indent="-514350"/>
            <a:r>
              <a:rPr lang="en-US" dirty="0" smtClean="0"/>
              <a:t>Other options:</a:t>
            </a:r>
          </a:p>
          <a:p>
            <a:pPr marL="971550" lvl="1" indent="-514350"/>
            <a:r>
              <a:rPr lang="en-US" dirty="0" err="1" smtClean="0"/>
              <a:t>ParMetis</a:t>
            </a:r>
            <a:r>
              <a:rPr lang="en-US" dirty="0" smtClean="0"/>
              <a:t> / </a:t>
            </a:r>
            <a:r>
              <a:rPr lang="en-US" dirty="0" err="1" smtClean="0"/>
              <a:t>hMetis</a:t>
            </a:r>
            <a:endParaRPr lang="en-US" dirty="0" smtClean="0"/>
          </a:p>
          <a:p>
            <a:pPr marL="971550" lvl="1" indent="-514350"/>
            <a:r>
              <a:rPr lang="en-US" dirty="0" err="1" smtClean="0"/>
              <a:t>PaToH</a:t>
            </a:r>
            <a:endParaRPr lang="en-US" dirty="0"/>
          </a:p>
        </p:txBody>
      </p:sp>
      <p:pic>
        <p:nvPicPr>
          <p:cNvPr id="5" name="Picture 3" descr="C:\Users\NIC\Downloads\IE St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42533"/>
            <a:ext cx="2593250" cy="3657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909725" y="2861733"/>
            <a:ext cx="1938867" cy="609600"/>
          </a:xfrm>
          <a:prstGeom prst="ellipse">
            <a:avLst/>
          </a:prstGeom>
          <a:solidFill>
            <a:srgbClr val="FF9999">
              <a:alpha val="3882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Potential PhD Foci</a:t>
            </a:r>
            <a:endParaRPr 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30195"/>
            <a:ext cx="9144000" cy="685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6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Zoltan</a:t>
            </a:r>
            <a:r>
              <a:rPr lang="en-US" dirty="0" smtClean="0"/>
              <a:t> Block Load Balance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39346" y="2438400"/>
            <a:ext cx="2904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>
                <a:solidFill>
                  <a:prstClr val="black"/>
                </a:solidFill>
              </a:rPr>
              <a:t>Inspector/Executor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with </a:t>
            </a:r>
            <a:r>
              <a:rPr lang="en-US" i="1" dirty="0" err="1" smtClean="0">
                <a:solidFill>
                  <a:prstClr val="black"/>
                </a:solidFill>
              </a:rPr>
              <a:t>Nxtval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Measured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(b)  </a:t>
            </a:r>
            <a:r>
              <a:rPr lang="en-US" dirty="0" err="1" smtClean="0">
                <a:solidFill>
                  <a:prstClr val="black"/>
                </a:solidFill>
              </a:rPr>
              <a:t>Zoltan</a:t>
            </a:r>
            <a:r>
              <a:rPr lang="en-US" dirty="0" smtClean="0">
                <a:solidFill>
                  <a:prstClr val="black"/>
                </a:solidFill>
              </a:rPr>
              <a:t> Block </a:t>
            </a:r>
            <a:r>
              <a:rPr lang="en-US" b="1" dirty="0" smtClean="0">
                <a:solidFill>
                  <a:srgbClr val="0070C0"/>
                </a:solidFill>
              </a:rPr>
              <a:t>Predicted</a:t>
            </a:r>
          </a:p>
          <a:p>
            <a:pPr marL="342900" indent="-342900">
              <a:buAutoNum type="alphaLcParenBoth"/>
            </a:pPr>
            <a:endParaRPr lang="en-US" dirty="0" smtClean="0">
              <a:solidFill>
                <a:prstClr val="black"/>
              </a:solidFill>
            </a:endParaRPr>
          </a:p>
          <a:p>
            <a:pPr marL="342900" indent="-342900">
              <a:buAutoNum type="alphaLcParenBoth"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dirty="0" smtClean="0">
                <a:solidFill>
                  <a:prstClr val="black"/>
                </a:solidFill>
              </a:rPr>
              <a:t>)  </a:t>
            </a:r>
            <a:r>
              <a:rPr lang="en-US" dirty="0" err="1" smtClean="0">
                <a:solidFill>
                  <a:prstClr val="black"/>
                </a:solidFill>
              </a:rPr>
              <a:t>Zoltan</a:t>
            </a:r>
            <a:r>
              <a:rPr lang="en-US" dirty="0" smtClean="0">
                <a:solidFill>
                  <a:prstClr val="black"/>
                </a:solidFill>
              </a:rPr>
              <a:t> Block </a:t>
            </a:r>
            <a:r>
              <a:rPr lang="en-US" b="1" dirty="0" smtClean="0">
                <a:solidFill>
                  <a:srgbClr val="00B050"/>
                </a:solidFill>
              </a:rPr>
              <a:t>Measured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FontTx/>
              <a:buAutoNum type="alphaLcParenR"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981200"/>
            <a:ext cx="5715472" cy="3573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Largest Processing Time (LPT)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1" y="4343400"/>
            <a:ext cx="4648200" cy="16764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 </a:t>
            </a:r>
            <a:r>
              <a:rPr lang="en-US" dirty="0"/>
              <a:t>t</a:t>
            </a:r>
            <a:r>
              <a:rPr lang="en-US" dirty="0" smtClean="0"/>
              <a:t>asks by cost in descending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to least loaded process so far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410200" cy="365125"/>
          </a:xfrm>
        </p:spPr>
        <p:txBody>
          <a:bodyPr/>
          <a:lstStyle/>
          <a:p>
            <a:r>
              <a:rPr lang="en-US" dirty="0" smtClean="0"/>
              <a:t>*SIAM Journal on Applied Mathematics, Vol. 17, No. 2. (Mar., 1969), pp. 416-429.</a:t>
            </a:r>
            <a:endParaRPr lang="en-US" dirty="0"/>
          </a:p>
        </p:txBody>
      </p:sp>
      <p:pic>
        <p:nvPicPr>
          <p:cNvPr id="5" name="Picture 3" descr="C:\Users\NIC\Downloads\IE St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3" y="1828800"/>
            <a:ext cx="2593250" cy="3657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186267" y="1837267"/>
            <a:ext cx="6096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Polynomial time algorithm applied to an NP-Hard problem</a:t>
            </a:r>
          </a:p>
          <a:p>
            <a:r>
              <a:rPr lang="en-US" dirty="0" smtClean="0"/>
              <a:t>Proven “4/3 approximate” by Richard Graham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1" y="4343400"/>
            <a:ext cx="4648200" cy="16764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 </a:t>
            </a:r>
            <a:r>
              <a:rPr lang="en-US" dirty="0"/>
              <a:t>t</a:t>
            </a:r>
            <a:r>
              <a:rPr lang="en-US" dirty="0" smtClean="0"/>
              <a:t>asks by cost in descending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to least loaded process so far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410200" cy="365125"/>
          </a:xfrm>
        </p:spPr>
        <p:txBody>
          <a:bodyPr/>
          <a:lstStyle/>
          <a:p>
            <a:r>
              <a:rPr lang="en-US" dirty="0" smtClean="0"/>
              <a:t>*SIAM Journal on Applied Mathematics, Vol. 17, No. 2. (Mar., 1969), pp. 416-429.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19800" y="3048000"/>
            <a:ext cx="2286000" cy="609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NIC\Downloads\IE St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3" y="1828800"/>
            <a:ext cx="2593250" cy="3657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186267" y="1837267"/>
            <a:ext cx="6096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Polynomial time algorithm applied to an NP-Hard problem</a:t>
            </a:r>
          </a:p>
          <a:p>
            <a:r>
              <a:rPr lang="en-US" dirty="0" smtClean="0"/>
              <a:t>Proven “4/3 approximate” by Richard Graham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19800" y="3048000"/>
            <a:ext cx="2286000" cy="609600"/>
          </a:xfrm>
          <a:prstGeom prst="ellipse">
            <a:avLst/>
          </a:prstGeom>
          <a:solidFill>
            <a:srgbClr val="FF9999">
              <a:alpha val="3882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3060000">
            <a:off x="5620251" y="3383280"/>
            <a:ext cx="152400" cy="1005840"/>
          </a:xfrm>
          <a:prstGeom prst="down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Largest Processing Time (LPT)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LPT - Binary Min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292" y="1981200"/>
            <a:ext cx="5051908" cy="207221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a heap with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nodes (</a:t>
            </a:r>
            <a:r>
              <a:rPr lang="en-US" i="1" dirty="0" smtClean="0"/>
              <a:t>N </a:t>
            </a:r>
            <a:r>
              <a:rPr lang="en-US" dirty="0" smtClean="0"/>
              <a:t>= # of </a:t>
            </a:r>
            <a:r>
              <a:rPr lang="en-US" dirty="0" err="1" smtClean="0"/>
              <a:t>procs</a:t>
            </a:r>
            <a:r>
              <a:rPr lang="en-US" dirty="0" smtClean="0"/>
              <a:t>) each having zero cost.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</a:t>
            </a:r>
            <a:r>
              <a:rPr lang="en-US" i="1" dirty="0" err="1" smtClean="0"/>
              <a:t>IncreaseMin</a:t>
            </a:r>
            <a:r>
              <a:rPr lang="en-US" i="1" dirty="0" smtClean="0"/>
              <a:t>() </a:t>
            </a:r>
            <a:r>
              <a:rPr lang="en-US" dirty="0" smtClean="0"/>
              <a:t>operation</a:t>
            </a:r>
            <a:r>
              <a:rPr lang="en-US" i="1" dirty="0" smtClean="0"/>
              <a:t> </a:t>
            </a:r>
            <a:r>
              <a:rPr lang="en-US" dirty="0" smtClean="0"/>
              <a:t>for each new cost from the sorted list of tasks.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1" name="Picture 3" descr="C:\Users\NIC\Downloads\Min-heap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905000"/>
            <a:ext cx="376843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7664" y="4343400"/>
            <a:ext cx="6849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200" i="1" dirty="0" err="1"/>
              <a:t>IncreaseMin</a:t>
            </a:r>
            <a:r>
              <a:rPr lang="en-US" sz="2200" i="1" dirty="0"/>
              <a:t>()</a:t>
            </a:r>
            <a:r>
              <a:rPr lang="en-US" sz="2200" dirty="0"/>
              <a:t> is quite efficient because </a:t>
            </a:r>
            <a:r>
              <a:rPr lang="en-US" sz="2200" i="1" dirty="0" err="1"/>
              <a:t>UpdateRoot</a:t>
            </a:r>
            <a:r>
              <a:rPr lang="en-US" sz="2200" i="1" dirty="0"/>
              <a:t>()</a:t>
            </a:r>
            <a:r>
              <a:rPr lang="en-US" sz="2200" dirty="0"/>
              <a:t> often occurs in </a:t>
            </a:r>
            <a:r>
              <a:rPr lang="en-US" sz="2200" i="1" dirty="0"/>
              <a:t>O(1)</a:t>
            </a:r>
            <a:r>
              <a:rPr lang="en-US" sz="2200" dirty="0"/>
              <a:t> </a:t>
            </a:r>
            <a:r>
              <a:rPr lang="en-US" sz="2200" dirty="0" smtClean="0"/>
              <a:t>time.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/>
              <a:t>Far </a:t>
            </a:r>
            <a:r>
              <a:rPr lang="en-US" sz="2200" dirty="0"/>
              <a:t>more efficient than the naïve approach of iterating through an array to find the </a:t>
            </a:r>
            <a:r>
              <a:rPr lang="en-US" sz="2200" dirty="0" smtClean="0"/>
              <a:t>min.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/>
              <a:t>Execution </a:t>
            </a:r>
            <a:r>
              <a:rPr lang="en-US" sz="2200" dirty="0"/>
              <a:t>time for this phase is negligible.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LPT - Load Balance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53200" y="1952625"/>
            <a:ext cx="2438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Original with </a:t>
            </a:r>
            <a:r>
              <a:rPr lang="en-US" i="1" dirty="0" err="1" smtClean="0"/>
              <a:t>Nxtval</a:t>
            </a:r>
            <a:r>
              <a:rPr lang="en-US" dirty="0" smtClean="0"/>
              <a:t> Measured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(b)  Inspector/Executor with </a:t>
            </a:r>
            <a:r>
              <a:rPr lang="en-US" i="1" dirty="0" err="1" smtClean="0"/>
              <a:t>Nxtval</a:t>
            </a:r>
            <a:r>
              <a:rPr lang="en-US" i="1" dirty="0" smtClean="0"/>
              <a:t> </a:t>
            </a:r>
            <a:r>
              <a:rPr lang="en-US" dirty="0" smtClean="0"/>
              <a:t>Measured</a:t>
            </a:r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lphaLcParenBoth" startAt="3"/>
            </a:pPr>
            <a:r>
              <a:rPr lang="en-US" dirty="0" smtClean="0"/>
              <a:t>LPT – 1</a:t>
            </a:r>
            <a:r>
              <a:rPr lang="en-US" baseline="30000" dirty="0" smtClean="0"/>
              <a:t>st</a:t>
            </a:r>
            <a:r>
              <a:rPr lang="en-US" dirty="0" smtClean="0"/>
              <a:t> iteration</a:t>
            </a:r>
          </a:p>
          <a:p>
            <a:pPr marL="342900" indent="-342900">
              <a:buAutoNum type="alphaLcParenBoth" startAt="3"/>
            </a:pPr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lphaLcParenBoth" startAt="3"/>
            </a:pPr>
            <a:r>
              <a:rPr lang="en-US" dirty="0"/>
              <a:t>LPT – subsequent iterations</a:t>
            </a:r>
          </a:p>
          <a:p>
            <a:pPr marL="342900" indent="-342900">
              <a:buAutoNum type="alphaLcParenBoth" startAt="3"/>
            </a:pP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lphaLcParenBoth" startAt="3"/>
            </a:pPr>
            <a:endParaRPr lang="en-US" b="1" dirty="0" smtClean="0">
              <a:solidFill>
                <a:srgbClr val="00B050"/>
              </a:solidFill>
            </a:endParaRPr>
          </a:p>
          <a:p>
            <a:pPr marL="342900" indent="-342900">
              <a:buAutoNum type="alphaLcParenBoth" startAt="3"/>
            </a:pP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lphaLcParenBoth" startAt="3"/>
            </a:pPr>
            <a:endParaRPr lang="en-US" b="1" dirty="0" smtClean="0">
              <a:solidFill>
                <a:srgbClr val="00B050"/>
              </a:solidFill>
            </a:endParaRPr>
          </a:p>
          <a:p>
            <a:pPr marL="342900" indent="-342900">
              <a:buAutoNum type="alphaLcParenBoth" startAt="3"/>
            </a:pP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lphaLcParenBoth" startAt="3"/>
            </a:pPr>
            <a:endParaRPr lang="en-US" b="1" dirty="0" smtClean="0">
              <a:solidFill>
                <a:srgbClr val="00B050"/>
              </a:solidFill>
            </a:endParaRPr>
          </a:p>
          <a:p>
            <a:pPr marL="342900" indent="-342900">
              <a:buAutoNum type="alphaLcParenBoth" startAt="3"/>
            </a:pP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lphaLcParenBoth" startAt="3"/>
            </a:pPr>
            <a:endParaRPr lang="en-US" b="1" dirty="0" smtClean="0">
              <a:solidFill>
                <a:srgbClr val="00B050"/>
              </a:solidFill>
            </a:endParaRPr>
          </a:p>
          <a:p>
            <a:pPr marL="342900" indent="-342900">
              <a:buAutoNum type="alphaLcParenBoth" startAt="3"/>
            </a:pPr>
            <a:endParaRPr lang="en-US" b="1" dirty="0" smtClean="0">
              <a:solidFill>
                <a:srgbClr val="00B050"/>
              </a:solidFill>
            </a:endParaRPr>
          </a:p>
          <a:p>
            <a:pPr marL="342900" indent="-342900">
              <a:buAutoNum type="alphaLcParenR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52625"/>
            <a:ext cx="5667831" cy="41178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86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Dynamic Buckets Design</a:t>
            </a:r>
            <a:endParaRPr lang="en-US" dirty="0"/>
          </a:p>
        </p:txBody>
      </p:sp>
      <p:pic>
        <p:nvPicPr>
          <p:cNvPr id="5123" name="Picture 3" descr="C:\Users\NIC\Downloads\NWChem IE _ IR Desig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190625"/>
            <a:ext cx="7556500" cy="56673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3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Buckets Implementation</a:t>
            </a:r>
            <a:endParaRPr lang="en-US" dirty="0"/>
          </a:p>
        </p:txBody>
      </p:sp>
      <p:pic>
        <p:nvPicPr>
          <p:cNvPr id="14339" name="Picture 3" descr="C:\Users\NIC\Downloads\GA_bucket_coun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267" y="2780828"/>
            <a:ext cx="5037667" cy="233181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NIC\Desktop\VBOX_share\dyn_bu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7" y="1735675"/>
            <a:ext cx="3802278" cy="4477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3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IC\Desktop\VBOX_share\Nxta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863" y="2904063"/>
            <a:ext cx="2538917" cy="32501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Buckets Implementation</a:t>
            </a:r>
            <a:endParaRPr lang="en-US" dirty="0"/>
          </a:p>
        </p:txBody>
      </p:sp>
      <p:pic>
        <p:nvPicPr>
          <p:cNvPr id="4" name="Picture 2" descr="C:\Users\NIC\Desktop\VBOX_share\dyn_bu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3802278" cy="4477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504270" y="3767668"/>
            <a:ext cx="1278466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64934" y="4216401"/>
            <a:ext cx="2954866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14800" y="5139265"/>
            <a:ext cx="19812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4648200" y="2133600"/>
            <a:ext cx="1134536" cy="838200"/>
          </a:xfrm>
          <a:prstGeom prst="bentConnector3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4600" y="6019800"/>
            <a:ext cx="3268136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:\group_meetings\Dec_4\load_balance\load_balance_dyn_bu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994400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Buckets Load Balance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05600" y="2438400"/>
            <a:ext cx="228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   LPT </a:t>
            </a:r>
            <a:r>
              <a:rPr lang="en-US" b="1" dirty="0" smtClean="0">
                <a:solidFill>
                  <a:srgbClr val="0070C0"/>
                </a:solidFill>
              </a:rPr>
              <a:t>Predicted</a:t>
            </a:r>
          </a:p>
          <a:p>
            <a:pPr marL="342900" indent="-342900">
              <a:buAutoNum type="alphaLcParenR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(b)   LPT </a:t>
            </a:r>
            <a:r>
              <a:rPr lang="en-US" b="1" dirty="0" smtClean="0">
                <a:solidFill>
                  <a:srgbClr val="00B050"/>
                </a:solidFill>
              </a:rPr>
              <a:t>Measured</a:t>
            </a:r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 smtClean="0"/>
          </a:p>
          <a:p>
            <a:r>
              <a:rPr lang="en-US" dirty="0" smtClean="0"/>
              <a:t>(c)    Dynamic Buckets                                                      </a:t>
            </a:r>
            <a:r>
              <a:rPr lang="en-US" b="1" dirty="0" smtClean="0">
                <a:solidFill>
                  <a:srgbClr val="0070C0"/>
                </a:solidFill>
              </a:rPr>
              <a:t>Predicted</a:t>
            </a:r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 smtClean="0"/>
          </a:p>
          <a:p>
            <a:r>
              <a:rPr lang="en-US" dirty="0" smtClean="0"/>
              <a:t>d)    Dynamic Buckets         </a:t>
            </a:r>
            <a:r>
              <a:rPr lang="en-US" b="1" dirty="0" smtClean="0">
                <a:solidFill>
                  <a:srgbClr val="00B050"/>
                </a:solidFill>
              </a:rPr>
              <a:t>Measured</a:t>
            </a:r>
          </a:p>
        </p:txBody>
      </p:sp>
    </p:spTree>
    <p:extLst>
      <p:ext uri="{BB962C8B-B14F-4D97-AF65-F5344CB8AC3E}">
        <p14:creationId xmlns:p14="http://schemas.microsoft.com/office/powerpoint/2010/main" val="38608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I/E Results</a:t>
            </a:r>
            <a:endParaRPr lang="en-US" dirty="0"/>
          </a:p>
        </p:txBody>
      </p:sp>
      <p:pic>
        <p:nvPicPr>
          <p:cNvPr id="13314" name="Picture 2" descr="G:\IE-paper\trunk\img\ccsd_benzene_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3468775" cy="3021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G:\IE-paper\trunk\img\ccsdt_n2_resul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3654271" cy="3021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1543050"/>
            <a:ext cx="365427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Nitrogen - CCSDT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543050"/>
            <a:ext cx="365427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Benzene - CCSD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PhD Foci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Computational Task/App Management:</a:t>
            </a:r>
          </a:p>
          <a:p>
            <a:pPr lvl="1"/>
            <a:r>
              <a:rPr lang="en-US" dirty="0" smtClean="0"/>
              <a:t>Task Scheduling</a:t>
            </a:r>
          </a:p>
          <a:p>
            <a:pPr lvl="2"/>
            <a:r>
              <a:rPr lang="en-US" dirty="0" smtClean="0"/>
              <a:t>DAGs</a:t>
            </a:r>
          </a:p>
          <a:p>
            <a:pPr lvl="2"/>
            <a:r>
              <a:rPr lang="en-US" dirty="0" smtClean="0"/>
              <a:t>With Accelerators  (GPU, MIC)</a:t>
            </a:r>
          </a:p>
          <a:p>
            <a:pPr lvl="1"/>
            <a:r>
              <a:rPr lang="en-US" dirty="0" smtClean="0"/>
              <a:t>Data Management</a:t>
            </a:r>
          </a:p>
          <a:p>
            <a:pPr lvl="2"/>
            <a:r>
              <a:rPr lang="en-US" dirty="0" smtClean="0"/>
              <a:t>Optimizing locality in PGAS </a:t>
            </a:r>
          </a:p>
          <a:p>
            <a:pPr lvl="2"/>
            <a:r>
              <a:rPr lang="en-US" dirty="0" smtClean="0"/>
              <a:t>Persistent load balancing</a:t>
            </a:r>
          </a:p>
          <a:p>
            <a:pPr lvl="2"/>
            <a:r>
              <a:rPr lang="en-US" dirty="0" smtClean="0"/>
              <a:t>Fault tolerance and recovery (needed in </a:t>
            </a:r>
            <a:r>
              <a:rPr lang="en-US" dirty="0" err="1" smtClean="0"/>
              <a:t>NWChem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Performance Prediction</a:t>
            </a:r>
          </a:p>
          <a:p>
            <a:pPr lvl="2"/>
            <a:r>
              <a:rPr lang="en-US" dirty="0" smtClean="0"/>
              <a:t>Could be very useful for intelligently running </a:t>
            </a:r>
            <a:r>
              <a:rPr lang="en-US" dirty="0" err="1" smtClean="0"/>
              <a:t>NWChem</a:t>
            </a:r>
            <a:r>
              <a:rPr lang="en-US" dirty="0" smtClean="0"/>
              <a:t> jobs</a:t>
            </a:r>
          </a:p>
          <a:p>
            <a:pPr lvl="2"/>
            <a:r>
              <a:rPr lang="en-US" dirty="0" smtClean="0"/>
              <a:t>Ties into making good load balancing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5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10-H</a:t>
            </a:r>
            <a:r>
              <a:rPr lang="en-US" baseline="-25000" dirty="0" smtClean="0"/>
              <a:t>2</a:t>
            </a:r>
            <a:r>
              <a:rPr lang="en-US" dirty="0" smtClean="0"/>
              <a:t>O Cluster Results (DB)</a:t>
            </a:r>
            <a:endParaRPr lang="en-US" dirty="0"/>
          </a:p>
        </p:txBody>
      </p:sp>
      <p:pic>
        <p:nvPicPr>
          <p:cNvPr id="4100" name="Picture 4" descr="C:\Users\NIC\Desktop\VBOX_share\T2_7_comb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2057400"/>
            <a:ext cx="7938514" cy="3770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9800" y="163091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CCSD_t2_7_3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163306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CCSD_t2_7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Nxtval</a:t>
            </a:r>
            <a:r>
              <a:rPr lang="en-US" dirty="0" smtClean="0"/>
              <a:t> can be expensive at large scales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Static Partitioning can fix the problem, but has weaknesses: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Requires performance model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Noise degrades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Buckets is a viable alternative, and requires few changes to GA applications.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Solving load balance issues differs from problem to problem – work needs to be done to pinpoint why and what to do about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(Implementation)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Currently task lists stored as </a:t>
            </a:r>
            <a:r>
              <a:rPr lang="en-US" i="1" dirty="0" err="1" smtClean="0"/>
              <a:t>tmpfs</a:t>
            </a:r>
            <a:r>
              <a:rPr lang="en-US" i="1" dirty="0" smtClean="0"/>
              <a:t> </a:t>
            </a:r>
            <a:r>
              <a:rPr lang="en-US" dirty="0" smtClean="0"/>
              <a:t>file objects, should use POSIX shared memory </a:t>
            </a:r>
            <a:r>
              <a:rPr lang="en-US" i="1" dirty="0" smtClean="0"/>
              <a:t>(easy)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/>
              <a:t>GA_Sort</a:t>
            </a:r>
            <a:r>
              <a:rPr lang="en-US" i="1" dirty="0"/>
              <a:t>() </a:t>
            </a:r>
            <a:r>
              <a:rPr lang="en-US" dirty="0"/>
              <a:t>would be really nice to have </a:t>
            </a:r>
            <a:r>
              <a:rPr lang="en-US" i="1" dirty="0"/>
              <a:t>(easy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</a:t>
            </a:r>
            <a:r>
              <a:rPr lang="en-US" i="1" dirty="0" smtClean="0"/>
              <a:t> </a:t>
            </a:r>
            <a:r>
              <a:rPr lang="en-US" i="1" dirty="0" err="1" smtClean="0"/>
              <a:t>Nxtval</a:t>
            </a:r>
            <a:r>
              <a:rPr lang="en-US" dirty="0" smtClean="0"/>
              <a:t> on the 1</a:t>
            </a:r>
            <a:r>
              <a:rPr lang="en-US" baseline="30000" dirty="0" smtClean="0"/>
              <a:t>st</a:t>
            </a:r>
            <a:r>
              <a:rPr lang="en-US" dirty="0" smtClean="0"/>
              <a:t> iteration, then re-use (</a:t>
            </a:r>
            <a:r>
              <a:rPr lang="en-US" i="1" dirty="0" smtClean="0"/>
              <a:t>easy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Hold a small group of “left-over” tasks for the end to account for imbalance due to noise (</a:t>
            </a:r>
            <a:r>
              <a:rPr lang="en-US" i="1" dirty="0" smtClean="0"/>
              <a:t>medium</a:t>
            </a:r>
            <a:r>
              <a:rPr lang="en-US" dirty="0" smtClean="0"/>
              <a:t>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Iterative refinement </a:t>
            </a:r>
            <a:r>
              <a:rPr lang="en-US" i="1" dirty="0" smtClean="0"/>
              <a:t>(medium)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Hypergraph</a:t>
            </a:r>
            <a:r>
              <a:rPr lang="en-US" dirty="0" smtClean="0"/>
              <a:t> representation is feasible 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(</a:t>
            </a:r>
            <a:r>
              <a:rPr lang="en-US" i="1" dirty="0" err="1" smtClean="0"/>
              <a:t>TCE_Hash</a:t>
            </a:r>
            <a:r>
              <a:rPr lang="en-US" i="1" dirty="0" smtClean="0"/>
              <a:t> makes this hard)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7.    Choose </a:t>
            </a:r>
            <a:r>
              <a:rPr lang="en-US" dirty="0" err="1" smtClean="0"/>
              <a:t>tilesize</a:t>
            </a:r>
            <a:r>
              <a:rPr lang="en-US" dirty="0" smtClean="0"/>
              <a:t> dynamically </a:t>
            </a:r>
            <a:r>
              <a:rPr lang="en-US" i="1" dirty="0" smtClean="0"/>
              <a:t>(hard).</a:t>
            </a:r>
          </a:p>
          <a:p>
            <a:pPr marL="0" indent="0">
              <a:buNone/>
            </a:pPr>
            <a:endParaRPr lang="en-US" i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(Research)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Cyclops Tensor Framework (CTF)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DAG Scheduling of tensor contractions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happens with accelerators (MIC/GPU)?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Performance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Balancing load across both CPU and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Comparison with hierarchical distributed load balancing, work stealing,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Hypergraph</a:t>
            </a:r>
            <a:r>
              <a:rPr lang="en-US" smtClean="0"/>
              <a:t> partitioning / </a:t>
            </a:r>
            <a:r>
              <a:rPr lang="en-US" dirty="0" smtClean="0"/>
              <a:t>data locality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M. </a:t>
            </a:r>
            <a:r>
              <a:rPr lang="en-US" sz="1400" dirty="0" err="1"/>
              <a:t>Valiev</a:t>
            </a:r>
            <a:r>
              <a:rPr lang="en-US" sz="1400" dirty="0"/>
              <a:t>, E.J. </a:t>
            </a:r>
            <a:r>
              <a:rPr lang="en-US" sz="1400" dirty="0" err="1"/>
              <a:t>Bylaska</a:t>
            </a:r>
            <a:r>
              <a:rPr lang="en-US" sz="1400" dirty="0"/>
              <a:t>, N. </a:t>
            </a:r>
            <a:r>
              <a:rPr lang="en-US" sz="1400" dirty="0" err="1"/>
              <a:t>Govind</a:t>
            </a:r>
            <a:r>
              <a:rPr lang="en-US" sz="1400" dirty="0"/>
              <a:t>, K. Kowalski, T.P. </a:t>
            </a:r>
            <a:r>
              <a:rPr lang="en-US" sz="1400" dirty="0" err="1"/>
              <a:t>Straatsma</a:t>
            </a:r>
            <a:r>
              <a:rPr lang="en-US" sz="1400" dirty="0"/>
              <a:t>, H.J.J. Van Dam, D. Wang, J. </a:t>
            </a:r>
            <a:r>
              <a:rPr lang="en-US" sz="1400" dirty="0" err="1"/>
              <a:t>Nieplocha</a:t>
            </a:r>
            <a:r>
              <a:rPr lang="en-US" sz="1400" dirty="0"/>
              <a:t>, E. Apra, T.L. </a:t>
            </a:r>
            <a:r>
              <a:rPr lang="en-US" sz="1400" dirty="0" err="1"/>
              <a:t>Windus</a:t>
            </a:r>
            <a:r>
              <a:rPr lang="en-US" sz="1400" dirty="0"/>
              <a:t>, W.A. de </a:t>
            </a:r>
            <a:r>
              <a:rPr lang="en-US" sz="1400" dirty="0" smtClean="0"/>
              <a:t>Jong, “</a:t>
            </a:r>
            <a:r>
              <a:rPr lang="en-US" sz="1400" dirty="0" err="1" smtClean="0"/>
              <a:t>NWChem</a:t>
            </a:r>
            <a:r>
              <a:rPr lang="en-US" sz="1400" dirty="0"/>
              <a:t>: A comprehensive and scalable open-source solution for large scale molecular </a:t>
            </a:r>
            <a:r>
              <a:rPr lang="en-US" sz="1400" dirty="0" smtClean="0"/>
              <a:t>simulations”,  </a:t>
            </a:r>
            <a:r>
              <a:rPr lang="en-US" sz="1400" i="1" dirty="0" smtClean="0"/>
              <a:t>Computer </a:t>
            </a:r>
            <a:r>
              <a:rPr lang="en-US" sz="1400" i="1" dirty="0"/>
              <a:t>Physics Communications</a:t>
            </a:r>
            <a:r>
              <a:rPr lang="en-US" sz="1400" dirty="0"/>
              <a:t>, Volume 181, Issue 9, September 2010, Pages </a:t>
            </a:r>
            <a:r>
              <a:rPr lang="en-US" sz="1400" dirty="0" smtClean="0"/>
              <a:t>1477–1489.</a:t>
            </a:r>
          </a:p>
          <a:p>
            <a:r>
              <a:rPr lang="en-US" sz="1400" dirty="0"/>
              <a:t>So Hirata, “Tensor Contraction Engine:  Abstraction and Automated Parallel Implementation of Configuration-Interaction, Coupled-Cluster, and Many-Body Perturbation Theories”,</a:t>
            </a:r>
            <a:r>
              <a:rPr lang="en-US" sz="1400" b="1" dirty="0"/>
              <a:t> </a:t>
            </a:r>
            <a:r>
              <a:rPr lang="en-US" sz="1400" i="1" dirty="0"/>
              <a:t>The Journal of Physical Chemistry A</a:t>
            </a:r>
            <a:r>
              <a:rPr lang="en-US" sz="1400" dirty="0"/>
              <a:t> 2003 </a:t>
            </a:r>
            <a:r>
              <a:rPr lang="en-US" sz="1400" i="1" dirty="0"/>
              <a:t>107</a:t>
            </a:r>
            <a:r>
              <a:rPr lang="en-US" sz="1400" dirty="0"/>
              <a:t> (46), 9887-9897.</a:t>
            </a:r>
          </a:p>
          <a:p>
            <a:r>
              <a:rPr lang="en-US" sz="1400" dirty="0" smtClean="0"/>
              <a:t>Karen </a:t>
            </a:r>
            <a:r>
              <a:rPr lang="en-US" sz="1400" dirty="0"/>
              <a:t>Devine and Erik </a:t>
            </a:r>
            <a:r>
              <a:rPr lang="en-US" sz="1400" dirty="0" err="1"/>
              <a:t>Boman</a:t>
            </a:r>
            <a:r>
              <a:rPr lang="en-US" sz="1400" dirty="0"/>
              <a:t> and Robert </a:t>
            </a:r>
            <a:r>
              <a:rPr lang="en-US" sz="1400" dirty="0" err="1"/>
              <a:t>Heaphy</a:t>
            </a:r>
            <a:r>
              <a:rPr lang="en-US" sz="1400" dirty="0"/>
              <a:t> and Bruce Hendrickson and Courtenay </a:t>
            </a:r>
            <a:r>
              <a:rPr lang="en-US" sz="1400" dirty="0" smtClean="0"/>
              <a:t>Vaughan, </a:t>
            </a:r>
            <a:r>
              <a:rPr lang="en-US" sz="1400" dirty="0" err="1" smtClean="0"/>
              <a:t>Zoltan</a:t>
            </a:r>
            <a:r>
              <a:rPr lang="en-US" sz="1400" dirty="0" smtClean="0"/>
              <a:t>: </a:t>
            </a:r>
            <a:r>
              <a:rPr lang="en-US" sz="1400" dirty="0"/>
              <a:t>Data Management Services for Parallel Dynamic </a:t>
            </a:r>
            <a:r>
              <a:rPr lang="en-US" sz="1400" dirty="0" smtClean="0"/>
              <a:t>Applications”, </a:t>
            </a:r>
            <a:r>
              <a:rPr lang="en-US" sz="1400" i="1" dirty="0" smtClean="0"/>
              <a:t>Computing </a:t>
            </a:r>
            <a:r>
              <a:rPr lang="en-US" sz="1400" i="1" dirty="0"/>
              <a:t>in Science and </a:t>
            </a:r>
            <a:r>
              <a:rPr lang="en-US" sz="1400" i="1" dirty="0" smtClean="0"/>
              <a:t>Engineering</a:t>
            </a:r>
            <a:r>
              <a:rPr lang="en-US" sz="1400" dirty="0" smtClean="0"/>
              <a:t>, 2002, volume 4, number 2, pages 90—97.</a:t>
            </a:r>
          </a:p>
          <a:p>
            <a:r>
              <a:rPr lang="en-US" sz="1400" dirty="0"/>
              <a:t> Kleinberg, </a:t>
            </a:r>
            <a:r>
              <a:rPr lang="en-US" sz="1400" dirty="0" smtClean="0"/>
              <a:t>Jon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Éva</a:t>
            </a:r>
            <a:r>
              <a:rPr lang="en-US" sz="1400" dirty="0" smtClean="0"/>
              <a:t> </a:t>
            </a:r>
            <a:r>
              <a:rPr lang="en-US" sz="1400" dirty="0" err="1"/>
              <a:t>Tardos</a:t>
            </a:r>
            <a:r>
              <a:rPr lang="en-US" sz="1400" dirty="0"/>
              <a:t> (2006). </a:t>
            </a:r>
            <a:r>
              <a:rPr lang="en-US" sz="1400" dirty="0" smtClean="0"/>
              <a:t> </a:t>
            </a:r>
            <a:r>
              <a:rPr lang="en-US" sz="1400" i="1" dirty="0" smtClean="0"/>
              <a:t>Algorithm </a:t>
            </a:r>
            <a:r>
              <a:rPr lang="en-US" sz="1400" i="1" dirty="0"/>
              <a:t>Design</a:t>
            </a:r>
            <a:r>
              <a:rPr lang="en-US" sz="1400" dirty="0"/>
              <a:t>. Addison–Wesley, Boston. </a:t>
            </a:r>
            <a:r>
              <a:rPr lang="en-US" sz="1400" dirty="0" smtClean="0"/>
              <a:t>ISBN:</a:t>
            </a:r>
            <a:r>
              <a:rPr lang="en-US" sz="1400" dirty="0"/>
              <a:t> 0-321-29535-8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Yuri </a:t>
            </a:r>
            <a:r>
              <a:rPr lang="en-US" sz="1400" dirty="0" err="1"/>
              <a:t>Alexeev</a:t>
            </a:r>
            <a:r>
              <a:rPr lang="en-US" sz="1400" dirty="0"/>
              <a:t>, </a:t>
            </a:r>
            <a:r>
              <a:rPr lang="en-US" sz="1400" dirty="0" err="1"/>
              <a:t>Ashutosh</a:t>
            </a:r>
            <a:r>
              <a:rPr lang="en-US" sz="1400" dirty="0"/>
              <a:t> </a:t>
            </a:r>
            <a:r>
              <a:rPr lang="en-US" sz="1400" dirty="0" err="1"/>
              <a:t>Mahajan</a:t>
            </a:r>
            <a:r>
              <a:rPr lang="en-US" sz="1400" dirty="0"/>
              <a:t>, Sven </a:t>
            </a:r>
            <a:r>
              <a:rPr lang="en-US" sz="1400" dirty="0" err="1"/>
              <a:t>Leyffer</a:t>
            </a:r>
            <a:r>
              <a:rPr lang="en-US" sz="1400" dirty="0"/>
              <a:t>, Graham Fletcher, and Dmitri G. </a:t>
            </a:r>
            <a:r>
              <a:rPr lang="en-US" sz="1400" dirty="0" err="1"/>
              <a:t>Fedorov</a:t>
            </a:r>
            <a:r>
              <a:rPr lang="en-US" sz="1400" dirty="0"/>
              <a:t>. 2012. Heuristic static load-balancing algorithm applied to the fragment molecular orbital method. </a:t>
            </a:r>
            <a:r>
              <a:rPr lang="en-US" sz="1400" dirty="0" smtClean="0"/>
              <a:t>In </a:t>
            </a:r>
            <a:r>
              <a:rPr lang="en-US" sz="1400" i="1" dirty="0" smtClean="0"/>
              <a:t>Proceedings </a:t>
            </a:r>
            <a:r>
              <a:rPr lang="en-US" sz="1400" i="1" dirty="0"/>
              <a:t>of the International Conference on High Performance Computing, Networking, Storage and Analysis</a:t>
            </a:r>
            <a:r>
              <a:rPr lang="en-US" sz="1400" dirty="0"/>
              <a:t> (SC '12). IEEE Computer Society Press, Los Alamitos, CA, USA, , Article 56 , 13 pages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Sriram</a:t>
            </a:r>
            <a:r>
              <a:rPr lang="en-US" sz="1400" dirty="0" smtClean="0"/>
              <a:t> </a:t>
            </a:r>
            <a:r>
              <a:rPr lang="en-US" sz="1400" dirty="0" err="1"/>
              <a:t>Krishnamoorthy</a:t>
            </a:r>
            <a:r>
              <a:rPr lang="en-US" sz="1400" dirty="0"/>
              <a:t>, </a:t>
            </a:r>
            <a:r>
              <a:rPr lang="en-US" sz="1400" dirty="0" err="1"/>
              <a:t>Umit</a:t>
            </a:r>
            <a:r>
              <a:rPr lang="en-US" sz="1400" dirty="0"/>
              <a:t> </a:t>
            </a:r>
            <a:r>
              <a:rPr lang="en-US" sz="1400" dirty="0" err="1"/>
              <a:t>Catalyurek</a:t>
            </a:r>
            <a:r>
              <a:rPr lang="en-US" sz="1400" dirty="0"/>
              <a:t>, </a:t>
            </a:r>
            <a:r>
              <a:rPr lang="en-US" sz="1400" dirty="0" err="1"/>
              <a:t>Jarek</a:t>
            </a:r>
            <a:r>
              <a:rPr lang="en-US" sz="1400" dirty="0"/>
              <a:t> </a:t>
            </a:r>
            <a:r>
              <a:rPr lang="en-US" sz="1400" dirty="0" err="1"/>
              <a:t>Nieplocha</a:t>
            </a:r>
            <a:r>
              <a:rPr lang="en-US" sz="1400" dirty="0"/>
              <a:t>, and </a:t>
            </a:r>
            <a:r>
              <a:rPr lang="en-US" sz="1400" dirty="0" err="1" smtClean="0"/>
              <a:t>Atanas</a:t>
            </a:r>
            <a:r>
              <a:rPr lang="en-US" sz="1400" dirty="0" smtClean="0"/>
              <a:t> </a:t>
            </a:r>
            <a:r>
              <a:rPr lang="en-US" sz="1400" dirty="0" err="1" smtClean="0"/>
              <a:t>Rountev</a:t>
            </a:r>
            <a:r>
              <a:rPr lang="en-US" sz="1400" dirty="0" smtClean="0"/>
              <a:t>., “</a:t>
            </a:r>
            <a:r>
              <a:rPr lang="en-US" sz="1400" dirty="0" err="1" smtClean="0"/>
              <a:t>Hypergraph</a:t>
            </a:r>
            <a:r>
              <a:rPr lang="en-US" sz="1400" dirty="0" smtClean="0"/>
              <a:t> </a:t>
            </a:r>
            <a:r>
              <a:rPr lang="en-US" sz="1400" dirty="0"/>
              <a:t>partitioning for automatic memory </a:t>
            </a:r>
            <a:r>
              <a:rPr lang="en-US" sz="1400" dirty="0" smtClean="0"/>
              <a:t>hierarchy management”,  </a:t>
            </a:r>
            <a:r>
              <a:rPr lang="en-US" sz="1400" i="1" dirty="0" smtClean="0"/>
              <a:t>Supercomputing</a:t>
            </a:r>
            <a:r>
              <a:rPr lang="en-US" sz="1400" dirty="0" smtClean="0"/>
              <a:t> </a:t>
            </a:r>
            <a:r>
              <a:rPr lang="en-US" sz="1400" dirty="0"/>
              <a:t>(SC06), 2006.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39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NWChem</a:t>
            </a:r>
            <a:r>
              <a:rPr lang="en-US" dirty="0" smtClean="0"/>
              <a:t> and Coupled Cluster</a:t>
            </a:r>
            <a:endParaRPr lang="en-US" dirty="0"/>
          </a:p>
        </p:txBody>
      </p:sp>
      <p:pic>
        <p:nvPicPr>
          <p:cNvPr id="5123" name="Picture 3" descr="G:\Bylaska-Figu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78527"/>
            <a:ext cx="3320786" cy="2503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IC\Downloads\Opr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33" y="3886200"/>
            <a:ext cx="3376969" cy="2638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8732" y="1187708"/>
            <a:ext cx="44280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NWChem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Wide range of methods, accuracies, and supported supercomputer architectures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Well-known for its support of many quantum mechanical methods on massively parallel systems.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Built on top of Global Arrays (GA</a:t>
            </a:r>
            <a:r>
              <a:rPr lang="en-US" dirty="0" smtClean="0"/>
              <a:t>) / ARMCI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u="sng" dirty="0" smtClean="0"/>
              <a:t>Coupled Cluster (CC)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err="1" smtClean="0"/>
              <a:t>Ab</a:t>
            </a:r>
            <a:r>
              <a:rPr lang="en-US" i="1" dirty="0" smtClean="0"/>
              <a:t> initio </a:t>
            </a:r>
            <a:r>
              <a:rPr lang="en-US" dirty="0" smtClean="0"/>
              <a:t>- i.e., Highly accurate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Solves an approximate Schrödinger Equation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Accuracy hierarchy:</a:t>
            </a:r>
          </a:p>
          <a:p>
            <a:r>
              <a:rPr lang="en-US" sz="2000" i="1" dirty="0" smtClean="0">
                <a:latin typeface="AngsanaUPC" pitchFamily="18" charset="-34"/>
                <a:cs typeface="AngsanaUPC" pitchFamily="18" charset="-34"/>
              </a:rPr>
              <a:t>        CCSD &lt; CCSD(T) &lt; CCSDT &lt; CCSDT(Q) &lt; CCSDTQ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respective computational costs: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And respective storage costs: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415184"/>
              </p:ext>
            </p:extLst>
          </p:nvPr>
        </p:nvGraphicFramePr>
        <p:xfrm>
          <a:off x="829251" y="5334000"/>
          <a:ext cx="37877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" name="Equation" r:id="rId5" imgW="2412720" imgH="228600" progId="Equation.3">
                  <p:embed/>
                </p:oleObj>
              </mc:Choice>
              <mc:Fallback>
                <p:oleObj name="Equation" r:id="rId5" imgW="24127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9251" y="5334000"/>
                        <a:ext cx="378777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0629"/>
              </p:ext>
            </p:extLst>
          </p:nvPr>
        </p:nvGraphicFramePr>
        <p:xfrm>
          <a:off x="807027" y="5905355"/>
          <a:ext cx="38100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" name="Equation" r:id="rId7" imgW="2336760" imgH="228600" progId="Equation.3">
                  <p:embed/>
                </p:oleObj>
              </mc:Choice>
              <mc:Fallback>
                <p:oleObj name="Equation" r:id="rId7" imgW="233676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027" y="5905355"/>
                        <a:ext cx="38100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05600" y="655883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*Photos from nwchem-sw.org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NWChem</a:t>
            </a:r>
            <a:r>
              <a:rPr lang="en-US" dirty="0" smtClean="0"/>
              <a:t> and Coupled Cluster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4205" y="6483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*Diagram from GA tutorial (ACTS 2009)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353492" y="3400442"/>
            <a:ext cx="3168650" cy="696913"/>
          </a:xfrm>
          <a:custGeom>
            <a:avLst/>
            <a:gdLst>
              <a:gd name="T0" fmla="*/ 222 w 222"/>
              <a:gd name="T1" fmla="*/ 0 h 36"/>
              <a:gd name="T2" fmla="*/ 204 w 222"/>
              <a:gd name="T3" fmla="*/ 18 h 36"/>
              <a:gd name="T4" fmla="*/ 130 w 222"/>
              <a:gd name="T5" fmla="*/ 18 h 36"/>
              <a:gd name="T6" fmla="*/ 111 w 222"/>
              <a:gd name="T7" fmla="*/ 36 h 36"/>
              <a:gd name="T8" fmla="*/ 93 w 222"/>
              <a:gd name="T9" fmla="*/ 18 h 36"/>
              <a:gd name="T10" fmla="*/ 19 w 222"/>
              <a:gd name="T11" fmla="*/ 18 h 36"/>
              <a:gd name="T12" fmla="*/ 0 w 222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36">
                <a:moveTo>
                  <a:pt x="222" y="0"/>
                </a:moveTo>
                <a:cubicBezTo>
                  <a:pt x="222" y="10"/>
                  <a:pt x="214" y="18"/>
                  <a:pt x="204" y="18"/>
                </a:cubicBezTo>
                <a:lnTo>
                  <a:pt x="130" y="18"/>
                </a:lnTo>
                <a:cubicBezTo>
                  <a:pt x="119" y="18"/>
                  <a:pt x="111" y="26"/>
                  <a:pt x="111" y="36"/>
                </a:cubicBezTo>
                <a:cubicBezTo>
                  <a:pt x="111" y="26"/>
                  <a:pt x="103" y="18"/>
                  <a:pt x="93" y="18"/>
                </a:cubicBezTo>
                <a:lnTo>
                  <a:pt x="19" y="18"/>
                </a:lnTo>
                <a:cubicBezTo>
                  <a:pt x="8" y="18"/>
                  <a:pt x="0" y="10"/>
                  <a:pt x="0" y="0"/>
                </a:cubicBezTo>
              </a:path>
            </a:pathLst>
          </a:custGeom>
          <a:noFill/>
          <a:ln w="428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913887" y="4970480"/>
            <a:ext cx="561976" cy="188912"/>
            <a:chOff x="798" y="3341"/>
            <a:chExt cx="354" cy="119"/>
          </a:xfrm>
        </p:grpSpPr>
        <p:grpSp>
          <p:nvGrpSpPr>
            <p:cNvPr id="1059" name="Group 1058"/>
            <p:cNvGrpSpPr>
              <a:grpSpLocks/>
            </p:cNvGrpSpPr>
            <p:nvPr/>
          </p:nvGrpSpPr>
          <p:grpSpPr bwMode="auto">
            <a:xfrm>
              <a:off x="798" y="3341"/>
              <a:ext cx="136" cy="119"/>
              <a:chOff x="798" y="3341"/>
              <a:chExt cx="136" cy="119"/>
            </a:xfrm>
          </p:grpSpPr>
          <p:sp>
            <p:nvSpPr>
              <p:cNvPr id="1074" name="Freeform 1073"/>
              <p:cNvSpPr>
                <a:spLocks/>
              </p:cNvSpPr>
              <p:nvPr/>
            </p:nvSpPr>
            <p:spPr bwMode="auto">
              <a:xfrm>
                <a:off x="798" y="3341"/>
                <a:ext cx="136" cy="119"/>
              </a:xfrm>
              <a:custGeom>
                <a:avLst/>
                <a:gdLst>
                  <a:gd name="T0" fmla="*/ 36 w 136"/>
                  <a:gd name="T1" fmla="*/ 0 h 119"/>
                  <a:gd name="T2" fmla="*/ 0 w 136"/>
                  <a:gd name="T3" fmla="*/ 27 h 119"/>
                  <a:gd name="T4" fmla="*/ 0 w 136"/>
                  <a:gd name="T5" fmla="*/ 119 h 119"/>
                  <a:gd name="T6" fmla="*/ 109 w 136"/>
                  <a:gd name="T7" fmla="*/ 119 h 119"/>
                  <a:gd name="T8" fmla="*/ 136 w 136"/>
                  <a:gd name="T9" fmla="*/ 91 h 119"/>
                  <a:gd name="T10" fmla="*/ 136 w 136"/>
                  <a:gd name="T11" fmla="*/ 0 h 119"/>
                  <a:gd name="T12" fmla="*/ 36 w 136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119">
                    <a:moveTo>
                      <a:pt x="36" y="0"/>
                    </a:moveTo>
                    <a:lnTo>
                      <a:pt x="0" y="27"/>
                    </a:lnTo>
                    <a:lnTo>
                      <a:pt x="0" y="119"/>
                    </a:lnTo>
                    <a:lnTo>
                      <a:pt x="109" y="119"/>
                    </a:lnTo>
                    <a:lnTo>
                      <a:pt x="136" y="91"/>
                    </a:lnTo>
                    <a:lnTo>
                      <a:pt x="1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5" name="Freeform 1074"/>
              <p:cNvSpPr>
                <a:spLocks/>
              </p:cNvSpPr>
              <p:nvPr/>
            </p:nvSpPr>
            <p:spPr bwMode="auto">
              <a:xfrm>
                <a:off x="798" y="3341"/>
                <a:ext cx="136" cy="27"/>
              </a:xfrm>
              <a:custGeom>
                <a:avLst/>
                <a:gdLst>
                  <a:gd name="T0" fmla="*/ 0 w 136"/>
                  <a:gd name="T1" fmla="*/ 27 h 27"/>
                  <a:gd name="T2" fmla="*/ 109 w 136"/>
                  <a:gd name="T3" fmla="*/ 27 h 27"/>
                  <a:gd name="T4" fmla="*/ 136 w 136"/>
                  <a:gd name="T5" fmla="*/ 0 h 27"/>
                  <a:gd name="T6" fmla="*/ 36 w 136"/>
                  <a:gd name="T7" fmla="*/ 0 h 27"/>
                  <a:gd name="T8" fmla="*/ 0 w 136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27">
                    <a:moveTo>
                      <a:pt x="0" y="27"/>
                    </a:moveTo>
                    <a:lnTo>
                      <a:pt x="109" y="27"/>
                    </a:lnTo>
                    <a:lnTo>
                      <a:pt x="136" y="0"/>
                    </a:lnTo>
                    <a:lnTo>
                      <a:pt x="36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6" name="Freeform 1075"/>
              <p:cNvSpPr>
                <a:spLocks/>
              </p:cNvSpPr>
              <p:nvPr/>
            </p:nvSpPr>
            <p:spPr bwMode="auto">
              <a:xfrm>
                <a:off x="907" y="3341"/>
                <a:ext cx="27" cy="119"/>
              </a:xfrm>
              <a:custGeom>
                <a:avLst/>
                <a:gdLst>
                  <a:gd name="T0" fmla="*/ 0 w 27"/>
                  <a:gd name="T1" fmla="*/ 27 h 119"/>
                  <a:gd name="T2" fmla="*/ 27 w 27"/>
                  <a:gd name="T3" fmla="*/ 0 h 119"/>
                  <a:gd name="T4" fmla="*/ 27 w 27"/>
                  <a:gd name="T5" fmla="*/ 91 h 119"/>
                  <a:gd name="T6" fmla="*/ 0 w 27"/>
                  <a:gd name="T7" fmla="*/ 119 h 119"/>
                  <a:gd name="T8" fmla="*/ 0 w 27"/>
                  <a:gd name="T9" fmla="*/ 2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9">
                    <a:moveTo>
                      <a:pt x="0" y="27"/>
                    </a:moveTo>
                    <a:lnTo>
                      <a:pt x="27" y="0"/>
                    </a:lnTo>
                    <a:lnTo>
                      <a:pt x="27" y="91"/>
                    </a:lnTo>
                    <a:lnTo>
                      <a:pt x="0" y="119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7" name="Freeform 1076"/>
              <p:cNvSpPr>
                <a:spLocks/>
              </p:cNvSpPr>
              <p:nvPr/>
            </p:nvSpPr>
            <p:spPr bwMode="auto">
              <a:xfrm>
                <a:off x="798" y="3341"/>
                <a:ext cx="136" cy="119"/>
              </a:xfrm>
              <a:custGeom>
                <a:avLst/>
                <a:gdLst>
                  <a:gd name="T0" fmla="*/ 4 w 15"/>
                  <a:gd name="T1" fmla="*/ 0 h 13"/>
                  <a:gd name="T2" fmla="*/ 0 w 15"/>
                  <a:gd name="T3" fmla="*/ 3 h 13"/>
                  <a:gd name="T4" fmla="*/ 0 w 15"/>
                  <a:gd name="T5" fmla="*/ 13 h 13"/>
                  <a:gd name="T6" fmla="*/ 12 w 15"/>
                  <a:gd name="T7" fmla="*/ 13 h 13"/>
                  <a:gd name="T8" fmla="*/ 15 w 15"/>
                  <a:gd name="T9" fmla="*/ 10 h 13"/>
                  <a:gd name="T10" fmla="*/ 15 w 15"/>
                  <a:gd name="T11" fmla="*/ 0 h 13"/>
                  <a:gd name="T12" fmla="*/ 4 w 15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4" y="0"/>
                    </a:moveTo>
                    <a:lnTo>
                      <a:pt x="0" y="3"/>
                    </a:lnTo>
                    <a:lnTo>
                      <a:pt x="0" y="13"/>
                    </a:lnTo>
                    <a:lnTo>
                      <a:pt x="12" y="13"/>
                    </a:lnTo>
                    <a:lnTo>
                      <a:pt x="15" y="10"/>
                    </a:lnTo>
                    <a:lnTo>
                      <a:pt x="1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8" name="Freeform 1077"/>
              <p:cNvSpPr>
                <a:spLocks/>
              </p:cNvSpPr>
              <p:nvPr/>
            </p:nvSpPr>
            <p:spPr bwMode="auto">
              <a:xfrm>
                <a:off x="798" y="3341"/>
                <a:ext cx="136" cy="27"/>
              </a:xfrm>
              <a:custGeom>
                <a:avLst/>
                <a:gdLst>
                  <a:gd name="T0" fmla="*/ 0 w 15"/>
                  <a:gd name="T1" fmla="*/ 3 h 3"/>
                  <a:gd name="T2" fmla="*/ 12 w 15"/>
                  <a:gd name="T3" fmla="*/ 3 h 3"/>
                  <a:gd name="T4" fmla="*/ 15 w 1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3">
                    <a:moveTo>
                      <a:pt x="0" y="3"/>
                    </a:moveTo>
                    <a:lnTo>
                      <a:pt x="12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9" name="Line 557"/>
              <p:cNvSpPr>
                <a:spLocks noChangeShapeType="1"/>
              </p:cNvSpPr>
              <p:nvPr/>
            </p:nvSpPr>
            <p:spPr bwMode="auto">
              <a:xfrm>
                <a:off x="907" y="3368"/>
                <a:ext cx="1" cy="92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60" name="Group 1059"/>
            <p:cNvGrpSpPr>
              <a:grpSpLocks/>
            </p:cNvGrpSpPr>
            <p:nvPr/>
          </p:nvGrpSpPr>
          <p:grpSpPr bwMode="auto">
            <a:xfrm>
              <a:off x="916" y="3341"/>
              <a:ext cx="127" cy="119"/>
              <a:chOff x="916" y="3341"/>
              <a:chExt cx="127" cy="119"/>
            </a:xfrm>
          </p:grpSpPr>
          <p:sp>
            <p:nvSpPr>
              <p:cNvPr id="1068" name="Freeform 1067"/>
              <p:cNvSpPr>
                <a:spLocks/>
              </p:cNvSpPr>
              <p:nvPr/>
            </p:nvSpPr>
            <p:spPr bwMode="auto">
              <a:xfrm>
                <a:off x="916" y="3341"/>
                <a:ext cx="127" cy="119"/>
              </a:xfrm>
              <a:custGeom>
                <a:avLst/>
                <a:gdLst>
                  <a:gd name="T0" fmla="*/ 27 w 127"/>
                  <a:gd name="T1" fmla="*/ 0 h 119"/>
                  <a:gd name="T2" fmla="*/ 0 w 127"/>
                  <a:gd name="T3" fmla="*/ 27 h 119"/>
                  <a:gd name="T4" fmla="*/ 0 w 127"/>
                  <a:gd name="T5" fmla="*/ 119 h 119"/>
                  <a:gd name="T6" fmla="*/ 100 w 127"/>
                  <a:gd name="T7" fmla="*/ 119 h 119"/>
                  <a:gd name="T8" fmla="*/ 127 w 127"/>
                  <a:gd name="T9" fmla="*/ 91 h 119"/>
                  <a:gd name="T10" fmla="*/ 127 w 127"/>
                  <a:gd name="T11" fmla="*/ 0 h 119"/>
                  <a:gd name="T12" fmla="*/ 27 w 127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19">
                    <a:moveTo>
                      <a:pt x="27" y="0"/>
                    </a:moveTo>
                    <a:lnTo>
                      <a:pt x="0" y="27"/>
                    </a:lnTo>
                    <a:lnTo>
                      <a:pt x="0" y="119"/>
                    </a:lnTo>
                    <a:lnTo>
                      <a:pt x="100" y="119"/>
                    </a:lnTo>
                    <a:lnTo>
                      <a:pt x="127" y="91"/>
                    </a:lnTo>
                    <a:lnTo>
                      <a:pt x="1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9" name="Freeform 1068"/>
              <p:cNvSpPr>
                <a:spLocks/>
              </p:cNvSpPr>
              <p:nvPr/>
            </p:nvSpPr>
            <p:spPr bwMode="auto">
              <a:xfrm>
                <a:off x="916" y="3341"/>
                <a:ext cx="127" cy="27"/>
              </a:xfrm>
              <a:custGeom>
                <a:avLst/>
                <a:gdLst>
                  <a:gd name="T0" fmla="*/ 0 w 127"/>
                  <a:gd name="T1" fmla="*/ 27 h 27"/>
                  <a:gd name="T2" fmla="*/ 100 w 127"/>
                  <a:gd name="T3" fmla="*/ 27 h 27"/>
                  <a:gd name="T4" fmla="*/ 127 w 127"/>
                  <a:gd name="T5" fmla="*/ 0 h 27"/>
                  <a:gd name="T6" fmla="*/ 27 w 127"/>
                  <a:gd name="T7" fmla="*/ 0 h 27"/>
                  <a:gd name="T8" fmla="*/ 0 w 127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7">
                    <a:moveTo>
                      <a:pt x="0" y="27"/>
                    </a:moveTo>
                    <a:lnTo>
                      <a:pt x="100" y="27"/>
                    </a:lnTo>
                    <a:lnTo>
                      <a:pt x="127" y="0"/>
                    </a:lnTo>
                    <a:lnTo>
                      <a:pt x="27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0" name="Freeform 1069"/>
              <p:cNvSpPr>
                <a:spLocks/>
              </p:cNvSpPr>
              <p:nvPr/>
            </p:nvSpPr>
            <p:spPr bwMode="auto">
              <a:xfrm>
                <a:off x="1016" y="3341"/>
                <a:ext cx="27" cy="119"/>
              </a:xfrm>
              <a:custGeom>
                <a:avLst/>
                <a:gdLst>
                  <a:gd name="T0" fmla="*/ 0 w 27"/>
                  <a:gd name="T1" fmla="*/ 27 h 119"/>
                  <a:gd name="T2" fmla="*/ 27 w 27"/>
                  <a:gd name="T3" fmla="*/ 0 h 119"/>
                  <a:gd name="T4" fmla="*/ 27 w 27"/>
                  <a:gd name="T5" fmla="*/ 91 h 119"/>
                  <a:gd name="T6" fmla="*/ 0 w 27"/>
                  <a:gd name="T7" fmla="*/ 119 h 119"/>
                  <a:gd name="T8" fmla="*/ 0 w 27"/>
                  <a:gd name="T9" fmla="*/ 2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9">
                    <a:moveTo>
                      <a:pt x="0" y="27"/>
                    </a:moveTo>
                    <a:lnTo>
                      <a:pt x="27" y="0"/>
                    </a:lnTo>
                    <a:lnTo>
                      <a:pt x="27" y="91"/>
                    </a:lnTo>
                    <a:lnTo>
                      <a:pt x="0" y="119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1" name="Freeform 1070"/>
              <p:cNvSpPr>
                <a:spLocks/>
              </p:cNvSpPr>
              <p:nvPr/>
            </p:nvSpPr>
            <p:spPr bwMode="auto">
              <a:xfrm>
                <a:off x="916" y="3341"/>
                <a:ext cx="127" cy="119"/>
              </a:xfrm>
              <a:custGeom>
                <a:avLst/>
                <a:gdLst>
                  <a:gd name="T0" fmla="*/ 3 w 14"/>
                  <a:gd name="T1" fmla="*/ 0 h 13"/>
                  <a:gd name="T2" fmla="*/ 0 w 14"/>
                  <a:gd name="T3" fmla="*/ 3 h 13"/>
                  <a:gd name="T4" fmla="*/ 0 w 14"/>
                  <a:gd name="T5" fmla="*/ 13 h 13"/>
                  <a:gd name="T6" fmla="*/ 11 w 14"/>
                  <a:gd name="T7" fmla="*/ 13 h 13"/>
                  <a:gd name="T8" fmla="*/ 14 w 14"/>
                  <a:gd name="T9" fmla="*/ 10 h 13"/>
                  <a:gd name="T10" fmla="*/ 14 w 14"/>
                  <a:gd name="T11" fmla="*/ 0 h 13"/>
                  <a:gd name="T12" fmla="*/ 3 w 1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3">
                    <a:moveTo>
                      <a:pt x="3" y="0"/>
                    </a:moveTo>
                    <a:lnTo>
                      <a:pt x="0" y="3"/>
                    </a:lnTo>
                    <a:lnTo>
                      <a:pt x="0" y="13"/>
                    </a:lnTo>
                    <a:lnTo>
                      <a:pt x="11" y="13"/>
                    </a:lnTo>
                    <a:lnTo>
                      <a:pt x="14" y="10"/>
                    </a:lnTo>
                    <a:lnTo>
                      <a:pt x="14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2" name="Freeform 1071"/>
              <p:cNvSpPr>
                <a:spLocks/>
              </p:cNvSpPr>
              <p:nvPr/>
            </p:nvSpPr>
            <p:spPr bwMode="auto">
              <a:xfrm>
                <a:off x="916" y="3341"/>
                <a:ext cx="127" cy="27"/>
              </a:xfrm>
              <a:custGeom>
                <a:avLst/>
                <a:gdLst>
                  <a:gd name="T0" fmla="*/ 0 w 14"/>
                  <a:gd name="T1" fmla="*/ 3 h 3"/>
                  <a:gd name="T2" fmla="*/ 11 w 14"/>
                  <a:gd name="T3" fmla="*/ 3 h 3"/>
                  <a:gd name="T4" fmla="*/ 14 w 1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3">
                    <a:moveTo>
                      <a:pt x="0" y="3"/>
                    </a:moveTo>
                    <a:lnTo>
                      <a:pt x="11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3" name="Line 564"/>
              <p:cNvSpPr>
                <a:spLocks noChangeShapeType="1"/>
              </p:cNvSpPr>
              <p:nvPr/>
            </p:nvSpPr>
            <p:spPr bwMode="auto">
              <a:xfrm>
                <a:off x="1016" y="3368"/>
                <a:ext cx="1" cy="92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61" name="Group 1060"/>
            <p:cNvGrpSpPr>
              <a:grpSpLocks/>
            </p:cNvGrpSpPr>
            <p:nvPr/>
          </p:nvGrpSpPr>
          <p:grpSpPr bwMode="auto">
            <a:xfrm>
              <a:off x="1025" y="3341"/>
              <a:ext cx="127" cy="119"/>
              <a:chOff x="1025" y="3341"/>
              <a:chExt cx="127" cy="119"/>
            </a:xfrm>
          </p:grpSpPr>
          <p:sp>
            <p:nvSpPr>
              <p:cNvPr id="1062" name="Freeform 1061"/>
              <p:cNvSpPr>
                <a:spLocks/>
              </p:cNvSpPr>
              <p:nvPr/>
            </p:nvSpPr>
            <p:spPr bwMode="auto">
              <a:xfrm>
                <a:off x="1025" y="3341"/>
                <a:ext cx="127" cy="119"/>
              </a:xfrm>
              <a:custGeom>
                <a:avLst/>
                <a:gdLst>
                  <a:gd name="T0" fmla="*/ 27 w 127"/>
                  <a:gd name="T1" fmla="*/ 0 h 119"/>
                  <a:gd name="T2" fmla="*/ 0 w 127"/>
                  <a:gd name="T3" fmla="*/ 27 h 119"/>
                  <a:gd name="T4" fmla="*/ 0 w 127"/>
                  <a:gd name="T5" fmla="*/ 119 h 119"/>
                  <a:gd name="T6" fmla="*/ 100 w 127"/>
                  <a:gd name="T7" fmla="*/ 119 h 119"/>
                  <a:gd name="T8" fmla="*/ 127 w 127"/>
                  <a:gd name="T9" fmla="*/ 91 h 119"/>
                  <a:gd name="T10" fmla="*/ 127 w 127"/>
                  <a:gd name="T11" fmla="*/ 0 h 119"/>
                  <a:gd name="T12" fmla="*/ 27 w 127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19">
                    <a:moveTo>
                      <a:pt x="27" y="0"/>
                    </a:moveTo>
                    <a:lnTo>
                      <a:pt x="0" y="27"/>
                    </a:lnTo>
                    <a:lnTo>
                      <a:pt x="0" y="119"/>
                    </a:lnTo>
                    <a:lnTo>
                      <a:pt x="100" y="119"/>
                    </a:lnTo>
                    <a:lnTo>
                      <a:pt x="127" y="91"/>
                    </a:lnTo>
                    <a:lnTo>
                      <a:pt x="1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3" name="Freeform 1062"/>
              <p:cNvSpPr>
                <a:spLocks/>
              </p:cNvSpPr>
              <p:nvPr/>
            </p:nvSpPr>
            <p:spPr bwMode="auto">
              <a:xfrm>
                <a:off x="1025" y="3341"/>
                <a:ext cx="127" cy="27"/>
              </a:xfrm>
              <a:custGeom>
                <a:avLst/>
                <a:gdLst>
                  <a:gd name="T0" fmla="*/ 0 w 127"/>
                  <a:gd name="T1" fmla="*/ 27 h 27"/>
                  <a:gd name="T2" fmla="*/ 100 w 127"/>
                  <a:gd name="T3" fmla="*/ 27 h 27"/>
                  <a:gd name="T4" fmla="*/ 127 w 127"/>
                  <a:gd name="T5" fmla="*/ 0 h 27"/>
                  <a:gd name="T6" fmla="*/ 27 w 127"/>
                  <a:gd name="T7" fmla="*/ 0 h 27"/>
                  <a:gd name="T8" fmla="*/ 0 w 127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7">
                    <a:moveTo>
                      <a:pt x="0" y="27"/>
                    </a:moveTo>
                    <a:lnTo>
                      <a:pt x="100" y="27"/>
                    </a:lnTo>
                    <a:lnTo>
                      <a:pt x="127" y="0"/>
                    </a:lnTo>
                    <a:lnTo>
                      <a:pt x="27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4" name="Freeform 1063"/>
              <p:cNvSpPr>
                <a:spLocks/>
              </p:cNvSpPr>
              <p:nvPr/>
            </p:nvSpPr>
            <p:spPr bwMode="auto">
              <a:xfrm>
                <a:off x="1125" y="3341"/>
                <a:ext cx="27" cy="119"/>
              </a:xfrm>
              <a:custGeom>
                <a:avLst/>
                <a:gdLst>
                  <a:gd name="T0" fmla="*/ 0 w 27"/>
                  <a:gd name="T1" fmla="*/ 27 h 119"/>
                  <a:gd name="T2" fmla="*/ 27 w 27"/>
                  <a:gd name="T3" fmla="*/ 0 h 119"/>
                  <a:gd name="T4" fmla="*/ 27 w 27"/>
                  <a:gd name="T5" fmla="*/ 91 h 119"/>
                  <a:gd name="T6" fmla="*/ 0 w 27"/>
                  <a:gd name="T7" fmla="*/ 119 h 119"/>
                  <a:gd name="T8" fmla="*/ 0 w 27"/>
                  <a:gd name="T9" fmla="*/ 2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9">
                    <a:moveTo>
                      <a:pt x="0" y="27"/>
                    </a:moveTo>
                    <a:lnTo>
                      <a:pt x="27" y="0"/>
                    </a:lnTo>
                    <a:lnTo>
                      <a:pt x="27" y="91"/>
                    </a:lnTo>
                    <a:lnTo>
                      <a:pt x="0" y="119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5" name="Freeform 1064"/>
              <p:cNvSpPr>
                <a:spLocks/>
              </p:cNvSpPr>
              <p:nvPr/>
            </p:nvSpPr>
            <p:spPr bwMode="auto">
              <a:xfrm>
                <a:off x="1025" y="3341"/>
                <a:ext cx="127" cy="119"/>
              </a:xfrm>
              <a:custGeom>
                <a:avLst/>
                <a:gdLst>
                  <a:gd name="T0" fmla="*/ 3 w 14"/>
                  <a:gd name="T1" fmla="*/ 0 h 13"/>
                  <a:gd name="T2" fmla="*/ 0 w 14"/>
                  <a:gd name="T3" fmla="*/ 3 h 13"/>
                  <a:gd name="T4" fmla="*/ 0 w 14"/>
                  <a:gd name="T5" fmla="*/ 13 h 13"/>
                  <a:gd name="T6" fmla="*/ 11 w 14"/>
                  <a:gd name="T7" fmla="*/ 13 h 13"/>
                  <a:gd name="T8" fmla="*/ 14 w 14"/>
                  <a:gd name="T9" fmla="*/ 10 h 13"/>
                  <a:gd name="T10" fmla="*/ 14 w 14"/>
                  <a:gd name="T11" fmla="*/ 0 h 13"/>
                  <a:gd name="T12" fmla="*/ 3 w 1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3">
                    <a:moveTo>
                      <a:pt x="3" y="0"/>
                    </a:moveTo>
                    <a:lnTo>
                      <a:pt x="0" y="3"/>
                    </a:lnTo>
                    <a:lnTo>
                      <a:pt x="0" y="13"/>
                    </a:lnTo>
                    <a:lnTo>
                      <a:pt x="11" y="13"/>
                    </a:lnTo>
                    <a:lnTo>
                      <a:pt x="14" y="10"/>
                    </a:lnTo>
                    <a:lnTo>
                      <a:pt x="14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6" name="Freeform 1065"/>
              <p:cNvSpPr>
                <a:spLocks/>
              </p:cNvSpPr>
              <p:nvPr/>
            </p:nvSpPr>
            <p:spPr bwMode="auto">
              <a:xfrm>
                <a:off x="1025" y="3341"/>
                <a:ext cx="127" cy="27"/>
              </a:xfrm>
              <a:custGeom>
                <a:avLst/>
                <a:gdLst>
                  <a:gd name="T0" fmla="*/ 0 w 14"/>
                  <a:gd name="T1" fmla="*/ 3 h 3"/>
                  <a:gd name="T2" fmla="*/ 11 w 14"/>
                  <a:gd name="T3" fmla="*/ 3 h 3"/>
                  <a:gd name="T4" fmla="*/ 14 w 1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3">
                    <a:moveTo>
                      <a:pt x="0" y="3"/>
                    </a:moveTo>
                    <a:lnTo>
                      <a:pt x="11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7" name="Line 571"/>
              <p:cNvSpPr>
                <a:spLocks noChangeShapeType="1"/>
              </p:cNvSpPr>
              <p:nvPr/>
            </p:nvSpPr>
            <p:spPr bwMode="auto">
              <a:xfrm>
                <a:off x="1125" y="3368"/>
                <a:ext cx="1" cy="92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913887" y="4824430"/>
            <a:ext cx="561976" cy="174625"/>
            <a:chOff x="798" y="3249"/>
            <a:chExt cx="354" cy="110"/>
          </a:xfrm>
        </p:grpSpPr>
        <p:grpSp>
          <p:nvGrpSpPr>
            <p:cNvPr id="1038" name="Group 1037"/>
            <p:cNvGrpSpPr>
              <a:grpSpLocks/>
            </p:cNvGrpSpPr>
            <p:nvPr/>
          </p:nvGrpSpPr>
          <p:grpSpPr bwMode="auto">
            <a:xfrm>
              <a:off x="798" y="3249"/>
              <a:ext cx="136" cy="110"/>
              <a:chOff x="798" y="3249"/>
              <a:chExt cx="136" cy="110"/>
            </a:xfrm>
          </p:grpSpPr>
          <p:sp>
            <p:nvSpPr>
              <p:cNvPr id="1053" name="Freeform 1052"/>
              <p:cNvSpPr>
                <a:spLocks/>
              </p:cNvSpPr>
              <p:nvPr/>
            </p:nvSpPr>
            <p:spPr bwMode="auto">
              <a:xfrm>
                <a:off x="798" y="3249"/>
                <a:ext cx="136" cy="110"/>
              </a:xfrm>
              <a:custGeom>
                <a:avLst/>
                <a:gdLst>
                  <a:gd name="T0" fmla="*/ 36 w 136"/>
                  <a:gd name="T1" fmla="*/ 0 h 110"/>
                  <a:gd name="T2" fmla="*/ 0 w 136"/>
                  <a:gd name="T3" fmla="*/ 28 h 110"/>
                  <a:gd name="T4" fmla="*/ 0 w 136"/>
                  <a:gd name="T5" fmla="*/ 110 h 110"/>
                  <a:gd name="T6" fmla="*/ 109 w 136"/>
                  <a:gd name="T7" fmla="*/ 110 h 110"/>
                  <a:gd name="T8" fmla="*/ 136 w 136"/>
                  <a:gd name="T9" fmla="*/ 83 h 110"/>
                  <a:gd name="T10" fmla="*/ 136 w 136"/>
                  <a:gd name="T11" fmla="*/ 0 h 110"/>
                  <a:gd name="T12" fmla="*/ 36 w 136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110">
                    <a:moveTo>
                      <a:pt x="36" y="0"/>
                    </a:moveTo>
                    <a:lnTo>
                      <a:pt x="0" y="28"/>
                    </a:lnTo>
                    <a:lnTo>
                      <a:pt x="0" y="110"/>
                    </a:lnTo>
                    <a:lnTo>
                      <a:pt x="109" y="110"/>
                    </a:lnTo>
                    <a:lnTo>
                      <a:pt x="136" y="83"/>
                    </a:lnTo>
                    <a:lnTo>
                      <a:pt x="1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4" name="Freeform 1053"/>
              <p:cNvSpPr>
                <a:spLocks/>
              </p:cNvSpPr>
              <p:nvPr/>
            </p:nvSpPr>
            <p:spPr bwMode="auto">
              <a:xfrm>
                <a:off x="798" y="3249"/>
                <a:ext cx="136" cy="28"/>
              </a:xfrm>
              <a:custGeom>
                <a:avLst/>
                <a:gdLst>
                  <a:gd name="T0" fmla="*/ 0 w 136"/>
                  <a:gd name="T1" fmla="*/ 28 h 28"/>
                  <a:gd name="T2" fmla="*/ 109 w 136"/>
                  <a:gd name="T3" fmla="*/ 28 h 28"/>
                  <a:gd name="T4" fmla="*/ 136 w 136"/>
                  <a:gd name="T5" fmla="*/ 0 h 28"/>
                  <a:gd name="T6" fmla="*/ 36 w 136"/>
                  <a:gd name="T7" fmla="*/ 0 h 28"/>
                  <a:gd name="T8" fmla="*/ 0 w 13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28">
                    <a:moveTo>
                      <a:pt x="0" y="28"/>
                    </a:moveTo>
                    <a:lnTo>
                      <a:pt x="109" y="28"/>
                    </a:lnTo>
                    <a:lnTo>
                      <a:pt x="136" y="0"/>
                    </a:lnTo>
                    <a:lnTo>
                      <a:pt x="36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5" name="Freeform 1054"/>
              <p:cNvSpPr>
                <a:spLocks/>
              </p:cNvSpPr>
              <p:nvPr/>
            </p:nvSpPr>
            <p:spPr bwMode="auto">
              <a:xfrm>
                <a:off x="907" y="3249"/>
                <a:ext cx="27" cy="110"/>
              </a:xfrm>
              <a:custGeom>
                <a:avLst/>
                <a:gdLst>
                  <a:gd name="T0" fmla="*/ 0 w 27"/>
                  <a:gd name="T1" fmla="*/ 28 h 110"/>
                  <a:gd name="T2" fmla="*/ 27 w 27"/>
                  <a:gd name="T3" fmla="*/ 0 h 110"/>
                  <a:gd name="T4" fmla="*/ 27 w 27"/>
                  <a:gd name="T5" fmla="*/ 83 h 110"/>
                  <a:gd name="T6" fmla="*/ 0 w 27"/>
                  <a:gd name="T7" fmla="*/ 110 h 110"/>
                  <a:gd name="T8" fmla="*/ 0 w 27"/>
                  <a:gd name="T9" fmla="*/ 2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0">
                    <a:moveTo>
                      <a:pt x="0" y="28"/>
                    </a:moveTo>
                    <a:lnTo>
                      <a:pt x="27" y="0"/>
                    </a:lnTo>
                    <a:lnTo>
                      <a:pt x="27" y="83"/>
                    </a:lnTo>
                    <a:lnTo>
                      <a:pt x="0" y="11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6" name="Freeform 1055"/>
              <p:cNvSpPr>
                <a:spLocks/>
              </p:cNvSpPr>
              <p:nvPr/>
            </p:nvSpPr>
            <p:spPr bwMode="auto">
              <a:xfrm>
                <a:off x="798" y="3249"/>
                <a:ext cx="136" cy="110"/>
              </a:xfrm>
              <a:custGeom>
                <a:avLst/>
                <a:gdLst>
                  <a:gd name="T0" fmla="*/ 4 w 15"/>
                  <a:gd name="T1" fmla="*/ 0 h 12"/>
                  <a:gd name="T2" fmla="*/ 0 w 15"/>
                  <a:gd name="T3" fmla="*/ 3 h 12"/>
                  <a:gd name="T4" fmla="*/ 0 w 15"/>
                  <a:gd name="T5" fmla="*/ 12 h 12"/>
                  <a:gd name="T6" fmla="*/ 12 w 15"/>
                  <a:gd name="T7" fmla="*/ 12 h 12"/>
                  <a:gd name="T8" fmla="*/ 15 w 15"/>
                  <a:gd name="T9" fmla="*/ 9 h 12"/>
                  <a:gd name="T10" fmla="*/ 15 w 15"/>
                  <a:gd name="T11" fmla="*/ 0 h 12"/>
                  <a:gd name="T12" fmla="*/ 4 w 15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2">
                    <a:moveTo>
                      <a:pt x="4" y="0"/>
                    </a:moveTo>
                    <a:lnTo>
                      <a:pt x="0" y="3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15" y="9"/>
                    </a:lnTo>
                    <a:lnTo>
                      <a:pt x="1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7" name="Freeform 1056"/>
              <p:cNvSpPr>
                <a:spLocks/>
              </p:cNvSpPr>
              <p:nvPr/>
            </p:nvSpPr>
            <p:spPr bwMode="auto">
              <a:xfrm>
                <a:off x="798" y="3249"/>
                <a:ext cx="136" cy="28"/>
              </a:xfrm>
              <a:custGeom>
                <a:avLst/>
                <a:gdLst>
                  <a:gd name="T0" fmla="*/ 0 w 15"/>
                  <a:gd name="T1" fmla="*/ 3 h 3"/>
                  <a:gd name="T2" fmla="*/ 12 w 15"/>
                  <a:gd name="T3" fmla="*/ 3 h 3"/>
                  <a:gd name="T4" fmla="*/ 15 w 1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3">
                    <a:moveTo>
                      <a:pt x="0" y="3"/>
                    </a:moveTo>
                    <a:lnTo>
                      <a:pt x="12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8" name="Line 579"/>
              <p:cNvSpPr>
                <a:spLocks noChangeShapeType="1"/>
              </p:cNvSpPr>
              <p:nvPr/>
            </p:nvSpPr>
            <p:spPr bwMode="auto">
              <a:xfrm>
                <a:off x="907" y="3277"/>
                <a:ext cx="1" cy="82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39" name="Group 1038"/>
            <p:cNvGrpSpPr>
              <a:grpSpLocks/>
            </p:cNvGrpSpPr>
            <p:nvPr/>
          </p:nvGrpSpPr>
          <p:grpSpPr bwMode="auto">
            <a:xfrm>
              <a:off x="916" y="3249"/>
              <a:ext cx="127" cy="110"/>
              <a:chOff x="916" y="3249"/>
              <a:chExt cx="127" cy="110"/>
            </a:xfrm>
          </p:grpSpPr>
          <p:sp>
            <p:nvSpPr>
              <p:cNvPr id="1047" name="Freeform 1046"/>
              <p:cNvSpPr>
                <a:spLocks/>
              </p:cNvSpPr>
              <p:nvPr/>
            </p:nvSpPr>
            <p:spPr bwMode="auto">
              <a:xfrm>
                <a:off x="916" y="3249"/>
                <a:ext cx="127" cy="110"/>
              </a:xfrm>
              <a:custGeom>
                <a:avLst/>
                <a:gdLst>
                  <a:gd name="T0" fmla="*/ 27 w 127"/>
                  <a:gd name="T1" fmla="*/ 0 h 110"/>
                  <a:gd name="T2" fmla="*/ 0 w 127"/>
                  <a:gd name="T3" fmla="*/ 28 h 110"/>
                  <a:gd name="T4" fmla="*/ 0 w 127"/>
                  <a:gd name="T5" fmla="*/ 110 h 110"/>
                  <a:gd name="T6" fmla="*/ 100 w 127"/>
                  <a:gd name="T7" fmla="*/ 110 h 110"/>
                  <a:gd name="T8" fmla="*/ 127 w 127"/>
                  <a:gd name="T9" fmla="*/ 83 h 110"/>
                  <a:gd name="T10" fmla="*/ 127 w 127"/>
                  <a:gd name="T11" fmla="*/ 0 h 110"/>
                  <a:gd name="T12" fmla="*/ 27 w 127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10">
                    <a:moveTo>
                      <a:pt x="27" y="0"/>
                    </a:moveTo>
                    <a:lnTo>
                      <a:pt x="0" y="28"/>
                    </a:lnTo>
                    <a:lnTo>
                      <a:pt x="0" y="110"/>
                    </a:lnTo>
                    <a:lnTo>
                      <a:pt x="100" y="110"/>
                    </a:lnTo>
                    <a:lnTo>
                      <a:pt x="127" y="83"/>
                    </a:lnTo>
                    <a:lnTo>
                      <a:pt x="1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8" name="Freeform 1047"/>
              <p:cNvSpPr>
                <a:spLocks/>
              </p:cNvSpPr>
              <p:nvPr/>
            </p:nvSpPr>
            <p:spPr bwMode="auto">
              <a:xfrm>
                <a:off x="916" y="3249"/>
                <a:ext cx="127" cy="28"/>
              </a:xfrm>
              <a:custGeom>
                <a:avLst/>
                <a:gdLst>
                  <a:gd name="T0" fmla="*/ 0 w 127"/>
                  <a:gd name="T1" fmla="*/ 28 h 28"/>
                  <a:gd name="T2" fmla="*/ 100 w 127"/>
                  <a:gd name="T3" fmla="*/ 28 h 28"/>
                  <a:gd name="T4" fmla="*/ 127 w 127"/>
                  <a:gd name="T5" fmla="*/ 0 h 28"/>
                  <a:gd name="T6" fmla="*/ 27 w 127"/>
                  <a:gd name="T7" fmla="*/ 0 h 28"/>
                  <a:gd name="T8" fmla="*/ 0 w 127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8">
                    <a:moveTo>
                      <a:pt x="0" y="28"/>
                    </a:moveTo>
                    <a:lnTo>
                      <a:pt x="100" y="28"/>
                    </a:lnTo>
                    <a:lnTo>
                      <a:pt x="127" y="0"/>
                    </a:lnTo>
                    <a:lnTo>
                      <a:pt x="27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9" name="Freeform 1048"/>
              <p:cNvSpPr>
                <a:spLocks/>
              </p:cNvSpPr>
              <p:nvPr/>
            </p:nvSpPr>
            <p:spPr bwMode="auto">
              <a:xfrm>
                <a:off x="1016" y="3249"/>
                <a:ext cx="27" cy="110"/>
              </a:xfrm>
              <a:custGeom>
                <a:avLst/>
                <a:gdLst>
                  <a:gd name="T0" fmla="*/ 0 w 27"/>
                  <a:gd name="T1" fmla="*/ 28 h 110"/>
                  <a:gd name="T2" fmla="*/ 27 w 27"/>
                  <a:gd name="T3" fmla="*/ 0 h 110"/>
                  <a:gd name="T4" fmla="*/ 27 w 27"/>
                  <a:gd name="T5" fmla="*/ 83 h 110"/>
                  <a:gd name="T6" fmla="*/ 0 w 27"/>
                  <a:gd name="T7" fmla="*/ 110 h 110"/>
                  <a:gd name="T8" fmla="*/ 0 w 27"/>
                  <a:gd name="T9" fmla="*/ 2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0">
                    <a:moveTo>
                      <a:pt x="0" y="28"/>
                    </a:moveTo>
                    <a:lnTo>
                      <a:pt x="27" y="0"/>
                    </a:lnTo>
                    <a:lnTo>
                      <a:pt x="27" y="83"/>
                    </a:lnTo>
                    <a:lnTo>
                      <a:pt x="0" y="11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0" name="Freeform 1049"/>
              <p:cNvSpPr>
                <a:spLocks/>
              </p:cNvSpPr>
              <p:nvPr/>
            </p:nvSpPr>
            <p:spPr bwMode="auto">
              <a:xfrm>
                <a:off x="916" y="3249"/>
                <a:ext cx="127" cy="110"/>
              </a:xfrm>
              <a:custGeom>
                <a:avLst/>
                <a:gdLst>
                  <a:gd name="T0" fmla="*/ 3 w 14"/>
                  <a:gd name="T1" fmla="*/ 0 h 12"/>
                  <a:gd name="T2" fmla="*/ 0 w 14"/>
                  <a:gd name="T3" fmla="*/ 3 h 12"/>
                  <a:gd name="T4" fmla="*/ 0 w 14"/>
                  <a:gd name="T5" fmla="*/ 12 h 12"/>
                  <a:gd name="T6" fmla="*/ 11 w 14"/>
                  <a:gd name="T7" fmla="*/ 12 h 12"/>
                  <a:gd name="T8" fmla="*/ 14 w 14"/>
                  <a:gd name="T9" fmla="*/ 9 h 12"/>
                  <a:gd name="T10" fmla="*/ 14 w 14"/>
                  <a:gd name="T11" fmla="*/ 0 h 12"/>
                  <a:gd name="T12" fmla="*/ 3 w 1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2">
                    <a:moveTo>
                      <a:pt x="3" y="0"/>
                    </a:moveTo>
                    <a:lnTo>
                      <a:pt x="0" y="3"/>
                    </a:lnTo>
                    <a:lnTo>
                      <a:pt x="0" y="12"/>
                    </a:lnTo>
                    <a:lnTo>
                      <a:pt x="11" y="12"/>
                    </a:lnTo>
                    <a:lnTo>
                      <a:pt x="14" y="9"/>
                    </a:lnTo>
                    <a:lnTo>
                      <a:pt x="14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1" name="Freeform 1050"/>
              <p:cNvSpPr>
                <a:spLocks/>
              </p:cNvSpPr>
              <p:nvPr/>
            </p:nvSpPr>
            <p:spPr bwMode="auto">
              <a:xfrm>
                <a:off x="916" y="3249"/>
                <a:ext cx="127" cy="28"/>
              </a:xfrm>
              <a:custGeom>
                <a:avLst/>
                <a:gdLst>
                  <a:gd name="T0" fmla="*/ 0 w 14"/>
                  <a:gd name="T1" fmla="*/ 3 h 3"/>
                  <a:gd name="T2" fmla="*/ 11 w 14"/>
                  <a:gd name="T3" fmla="*/ 3 h 3"/>
                  <a:gd name="T4" fmla="*/ 14 w 1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3">
                    <a:moveTo>
                      <a:pt x="0" y="3"/>
                    </a:moveTo>
                    <a:lnTo>
                      <a:pt x="11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2" name="Line 586"/>
              <p:cNvSpPr>
                <a:spLocks noChangeShapeType="1"/>
              </p:cNvSpPr>
              <p:nvPr/>
            </p:nvSpPr>
            <p:spPr bwMode="auto">
              <a:xfrm>
                <a:off x="1016" y="3277"/>
                <a:ext cx="1" cy="82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40" name="Group 1039"/>
            <p:cNvGrpSpPr>
              <a:grpSpLocks/>
            </p:cNvGrpSpPr>
            <p:nvPr/>
          </p:nvGrpSpPr>
          <p:grpSpPr bwMode="auto">
            <a:xfrm>
              <a:off x="1025" y="3249"/>
              <a:ext cx="127" cy="110"/>
              <a:chOff x="1025" y="3249"/>
              <a:chExt cx="127" cy="110"/>
            </a:xfrm>
          </p:grpSpPr>
          <p:sp>
            <p:nvSpPr>
              <p:cNvPr id="1041" name="Freeform 1040"/>
              <p:cNvSpPr>
                <a:spLocks/>
              </p:cNvSpPr>
              <p:nvPr/>
            </p:nvSpPr>
            <p:spPr bwMode="auto">
              <a:xfrm>
                <a:off x="1025" y="3249"/>
                <a:ext cx="127" cy="110"/>
              </a:xfrm>
              <a:custGeom>
                <a:avLst/>
                <a:gdLst>
                  <a:gd name="T0" fmla="*/ 27 w 127"/>
                  <a:gd name="T1" fmla="*/ 0 h 110"/>
                  <a:gd name="T2" fmla="*/ 0 w 127"/>
                  <a:gd name="T3" fmla="*/ 28 h 110"/>
                  <a:gd name="T4" fmla="*/ 0 w 127"/>
                  <a:gd name="T5" fmla="*/ 110 h 110"/>
                  <a:gd name="T6" fmla="*/ 100 w 127"/>
                  <a:gd name="T7" fmla="*/ 110 h 110"/>
                  <a:gd name="T8" fmla="*/ 127 w 127"/>
                  <a:gd name="T9" fmla="*/ 83 h 110"/>
                  <a:gd name="T10" fmla="*/ 127 w 127"/>
                  <a:gd name="T11" fmla="*/ 0 h 110"/>
                  <a:gd name="T12" fmla="*/ 27 w 127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10">
                    <a:moveTo>
                      <a:pt x="27" y="0"/>
                    </a:moveTo>
                    <a:lnTo>
                      <a:pt x="0" y="28"/>
                    </a:lnTo>
                    <a:lnTo>
                      <a:pt x="0" y="110"/>
                    </a:lnTo>
                    <a:lnTo>
                      <a:pt x="100" y="110"/>
                    </a:lnTo>
                    <a:lnTo>
                      <a:pt x="127" y="83"/>
                    </a:lnTo>
                    <a:lnTo>
                      <a:pt x="1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2" name="Freeform 1041"/>
              <p:cNvSpPr>
                <a:spLocks/>
              </p:cNvSpPr>
              <p:nvPr/>
            </p:nvSpPr>
            <p:spPr bwMode="auto">
              <a:xfrm>
                <a:off x="1025" y="3249"/>
                <a:ext cx="127" cy="28"/>
              </a:xfrm>
              <a:custGeom>
                <a:avLst/>
                <a:gdLst>
                  <a:gd name="T0" fmla="*/ 0 w 127"/>
                  <a:gd name="T1" fmla="*/ 28 h 28"/>
                  <a:gd name="T2" fmla="*/ 100 w 127"/>
                  <a:gd name="T3" fmla="*/ 28 h 28"/>
                  <a:gd name="T4" fmla="*/ 127 w 127"/>
                  <a:gd name="T5" fmla="*/ 0 h 28"/>
                  <a:gd name="T6" fmla="*/ 27 w 127"/>
                  <a:gd name="T7" fmla="*/ 0 h 28"/>
                  <a:gd name="T8" fmla="*/ 0 w 127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8">
                    <a:moveTo>
                      <a:pt x="0" y="28"/>
                    </a:moveTo>
                    <a:lnTo>
                      <a:pt x="100" y="28"/>
                    </a:lnTo>
                    <a:lnTo>
                      <a:pt x="127" y="0"/>
                    </a:lnTo>
                    <a:lnTo>
                      <a:pt x="27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3" name="Freeform 1042"/>
              <p:cNvSpPr>
                <a:spLocks/>
              </p:cNvSpPr>
              <p:nvPr/>
            </p:nvSpPr>
            <p:spPr bwMode="auto">
              <a:xfrm>
                <a:off x="1125" y="3249"/>
                <a:ext cx="27" cy="110"/>
              </a:xfrm>
              <a:custGeom>
                <a:avLst/>
                <a:gdLst>
                  <a:gd name="T0" fmla="*/ 0 w 27"/>
                  <a:gd name="T1" fmla="*/ 28 h 110"/>
                  <a:gd name="T2" fmla="*/ 27 w 27"/>
                  <a:gd name="T3" fmla="*/ 0 h 110"/>
                  <a:gd name="T4" fmla="*/ 27 w 27"/>
                  <a:gd name="T5" fmla="*/ 83 h 110"/>
                  <a:gd name="T6" fmla="*/ 0 w 27"/>
                  <a:gd name="T7" fmla="*/ 110 h 110"/>
                  <a:gd name="T8" fmla="*/ 0 w 27"/>
                  <a:gd name="T9" fmla="*/ 2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0">
                    <a:moveTo>
                      <a:pt x="0" y="28"/>
                    </a:moveTo>
                    <a:lnTo>
                      <a:pt x="27" y="0"/>
                    </a:lnTo>
                    <a:lnTo>
                      <a:pt x="27" y="83"/>
                    </a:lnTo>
                    <a:lnTo>
                      <a:pt x="0" y="11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4" name="Freeform 1043"/>
              <p:cNvSpPr>
                <a:spLocks/>
              </p:cNvSpPr>
              <p:nvPr/>
            </p:nvSpPr>
            <p:spPr bwMode="auto">
              <a:xfrm>
                <a:off x="1025" y="3249"/>
                <a:ext cx="127" cy="110"/>
              </a:xfrm>
              <a:custGeom>
                <a:avLst/>
                <a:gdLst>
                  <a:gd name="T0" fmla="*/ 3 w 14"/>
                  <a:gd name="T1" fmla="*/ 0 h 12"/>
                  <a:gd name="T2" fmla="*/ 0 w 14"/>
                  <a:gd name="T3" fmla="*/ 3 h 12"/>
                  <a:gd name="T4" fmla="*/ 0 w 14"/>
                  <a:gd name="T5" fmla="*/ 12 h 12"/>
                  <a:gd name="T6" fmla="*/ 11 w 14"/>
                  <a:gd name="T7" fmla="*/ 12 h 12"/>
                  <a:gd name="T8" fmla="*/ 14 w 14"/>
                  <a:gd name="T9" fmla="*/ 9 h 12"/>
                  <a:gd name="T10" fmla="*/ 14 w 14"/>
                  <a:gd name="T11" fmla="*/ 0 h 12"/>
                  <a:gd name="T12" fmla="*/ 3 w 1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2">
                    <a:moveTo>
                      <a:pt x="3" y="0"/>
                    </a:moveTo>
                    <a:lnTo>
                      <a:pt x="0" y="3"/>
                    </a:lnTo>
                    <a:lnTo>
                      <a:pt x="0" y="12"/>
                    </a:lnTo>
                    <a:lnTo>
                      <a:pt x="11" y="12"/>
                    </a:lnTo>
                    <a:lnTo>
                      <a:pt x="14" y="9"/>
                    </a:lnTo>
                    <a:lnTo>
                      <a:pt x="14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5" name="Freeform 1044"/>
              <p:cNvSpPr>
                <a:spLocks/>
              </p:cNvSpPr>
              <p:nvPr/>
            </p:nvSpPr>
            <p:spPr bwMode="auto">
              <a:xfrm>
                <a:off x="1025" y="3249"/>
                <a:ext cx="127" cy="28"/>
              </a:xfrm>
              <a:custGeom>
                <a:avLst/>
                <a:gdLst>
                  <a:gd name="T0" fmla="*/ 0 w 14"/>
                  <a:gd name="T1" fmla="*/ 3 h 3"/>
                  <a:gd name="T2" fmla="*/ 11 w 14"/>
                  <a:gd name="T3" fmla="*/ 3 h 3"/>
                  <a:gd name="T4" fmla="*/ 14 w 1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3">
                    <a:moveTo>
                      <a:pt x="0" y="3"/>
                    </a:moveTo>
                    <a:lnTo>
                      <a:pt x="11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FFCC99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6" name="Line 593"/>
              <p:cNvSpPr>
                <a:spLocks noChangeShapeType="1"/>
              </p:cNvSpPr>
              <p:nvPr/>
            </p:nvSpPr>
            <p:spPr bwMode="auto">
              <a:xfrm>
                <a:off x="1125" y="3277"/>
                <a:ext cx="1" cy="82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913884" y="4665680"/>
            <a:ext cx="215900" cy="188912"/>
            <a:chOff x="798" y="3149"/>
            <a:chExt cx="136" cy="119"/>
          </a:xfrm>
        </p:grpSpPr>
        <p:sp>
          <p:nvSpPr>
            <p:cNvPr id="1032" name="Freeform 1031"/>
            <p:cNvSpPr>
              <a:spLocks/>
            </p:cNvSpPr>
            <p:nvPr/>
          </p:nvSpPr>
          <p:spPr bwMode="auto">
            <a:xfrm>
              <a:off x="798" y="3149"/>
              <a:ext cx="136" cy="119"/>
            </a:xfrm>
            <a:custGeom>
              <a:avLst/>
              <a:gdLst>
                <a:gd name="T0" fmla="*/ 36 w 136"/>
                <a:gd name="T1" fmla="*/ 0 h 119"/>
                <a:gd name="T2" fmla="*/ 0 w 136"/>
                <a:gd name="T3" fmla="*/ 36 h 119"/>
                <a:gd name="T4" fmla="*/ 0 w 136"/>
                <a:gd name="T5" fmla="*/ 119 h 119"/>
                <a:gd name="T6" fmla="*/ 109 w 136"/>
                <a:gd name="T7" fmla="*/ 119 h 119"/>
                <a:gd name="T8" fmla="*/ 136 w 136"/>
                <a:gd name="T9" fmla="*/ 91 h 119"/>
                <a:gd name="T10" fmla="*/ 136 w 136"/>
                <a:gd name="T11" fmla="*/ 0 h 119"/>
                <a:gd name="T12" fmla="*/ 36 w 136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19">
                  <a:moveTo>
                    <a:pt x="36" y="0"/>
                  </a:moveTo>
                  <a:lnTo>
                    <a:pt x="0" y="36"/>
                  </a:lnTo>
                  <a:lnTo>
                    <a:pt x="0" y="119"/>
                  </a:lnTo>
                  <a:lnTo>
                    <a:pt x="109" y="119"/>
                  </a:lnTo>
                  <a:lnTo>
                    <a:pt x="136" y="91"/>
                  </a:lnTo>
                  <a:lnTo>
                    <a:pt x="1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33" name="Freeform 1032"/>
            <p:cNvSpPr>
              <a:spLocks/>
            </p:cNvSpPr>
            <p:nvPr/>
          </p:nvSpPr>
          <p:spPr bwMode="auto">
            <a:xfrm>
              <a:off x="798" y="3149"/>
              <a:ext cx="136" cy="36"/>
            </a:xfrm>
            <a:custGeom>
              <a:avLst/>
              <a:gdLst>
                <a:gd name="T0" fmla="*/ 0 w 136"/>
                <a:gd name="T1" fmla="*/ 36 h 36"/>
                <a:gd name="T2" fmla="*/ 109 w 136"/>
                <a:gd name="T3" fmla="*/ 36 h 36"/>
                <a:gd name="T4" fmla="*/ 136 w 136"/>
                <a:gd name="T5" fmla="*/ 0 h 36"/>
                <a:gd name="T6" fmla="*/ 36 w 136"/>
                <a:gd name="T7" fmla="*/ 0 h 36"/>
                <a:gd name="T8" fmla="*/ 0 w 13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6">
                  <a:moveTo>
                    <a:pt x="0" y="36"/>
                  </a:moveTo>
                  <a:lnTo>
                    <a:pt x="109" y="36"/>
                  </a:lnTo>
                  <a:lnTo>
                    <a:pt x="136" y="0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34" name="Freeform 1033"/>
            <p:cNvSpPr>
              <a:spLocks/>
            </p:cNvSpPr>
            <p:nvPr/>
          </p:nvSpPr>
          <p:spPr bwMode="auto">
            <a:xfrm>
              <a:off x="907" y="3149"/>
              <a:ext cx="27" cy="119"/>
            </a:xfrm>
            <a:custGeom>
              <a:avLst/>
              <a:gdLst>
                <a:gd name="T0" fmla="*/ 0 w 27"/>
                <a:gd name="T1" fmla="*/ 36 h 119"/>
                <a:gd name="T2" fmla="*/ 27 w 27"/>
                <a:gd name="T3" fmla="*/ 0 h 119"/>
                <a:gd name="T4" fmla="*/ 27 w 27"/>
                <a:gd name="T5" fmla="*/ 91 h 119"/>
                <a:gd name="T6" fmla="*/ 0 w 27"/>
                <a:gd name="T7" fmla="*/ 119 h 119"/>
                <a:gd name="T8" fmla="*/ 0 w 27"/>
                <a:gd name="T9" fmla="*/ 3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9">
                  <a:moveTo>
                    <a:pt x="0" y="36"/>
                  </a:moveTo>
                  <a:lnTo>
                    <a:pt x="27" y="0"/>
                  </a:lnTo>
                  <a:lnTo>
                    <a:pt x="27" y="91"/>
                  </a:lnTo>
                  <a:lnTo>
                    <a:pt x="0" y="11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35" name="Freeform 1034"/>
            <p:cNvSpPr>
              <a:spLocks/>
            </p:cNvSpPr>
            <p:nvPr/>
          </p:nvSpPr>
          <p:spPr bwMode="auto">
            <a:xfrm>
              <a:off x="798" y="3149"/>
              <a:ext cx="136" cy="119"/>
            </a:xfrm>
            <a:custGeom>
              <a:avLst/>
              <a:gdLst>
                <a:gd name="T0" fmla="*/ 4 w 15"/>
                <a:gd name="T1" fmla="*/ 0 h 13"/>
                <a:gd name="T2" fmla="*/ 0 w 15"/>
                <a:gd name="T3" fmla="*/ 4 h 13"/>
                <a:gd name="T4" fmla="*/ 0 w 15"/>
                <a:gd name="T5" fmla="*/ 13 h 13"/>
                <a:gd name="T6" fmla="*/ 12 w 15"/>
                <a:gd name="T7" fmla="*/ 13 h 13"/>
                <a:gd name="T8" fmla="*/ 15 w 15"/>
                <a:gd name="T9" fmla="*/ 10 h 13"/>
                <a:gd name="T10" fmla="*/ 15 w 15"/>
                <a:gd name="T11" fmla="*/ 0 h 13"/>
                <a:gd name="T12" fmla="*/ 4 w 15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4" y="0"/>
                  </a:moveTo>
                  <a:lnTo>
                    <a:pt x="0" y="4"/>
                  </a:lnTo>
                  <a:lnTo>
                    <a:pt x="0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CC99"/>
            </a:solidFill>
            <a:ln w="14288" cap="flat">
              <a:solidFill>
                <a:srgbClr val="3333CC"/>
              </a:solidFill>
              <a:prstDash val="solid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36" name="Freeform 1035"/>
            <p:cNvSpPr>
              <a:spLocks/>
            </p:cNvSpPr>
            <p:nvPr/>
          </p:nvSpPr>
          <p:spPr bwMode="auto">
            <a:xfrm>
              <a:off x="798" y="3149"/>
              <a:ext cx="136" cy="36"/>
            </a:xfrm>
            <a:custGeom>
              <a:avLst/>
              <a:gdLst>
                <a:gd name="T0" fmla="*/ 0 w 15"/>
                <a:gd name="T1" fmla="*/ 4 h 4"/>
                <a:gd name="T2" fmla="*/ 12 w 15"/>
                <a:gd name="T3" fmla="*/ 4 h 4"/>
                <a:gd name="T4" fmla="*/ 15 w 1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0" y="4"/>
                  </a:moveTo>
                  <a:lnTo>
                    <a:pt x="12" y="4"/>
                  </a:lnTo>
                  <a:lnTo>
                    <a:pt x="15" y="0"/>
                  </a:lnTo>
                </a:path>
              </a:pathLst>
            </a:custGeom>
            <a:solidFill>
              <a:srgbClr val="FFCC99"/>
            </a:solidFill>
            <a:ln w="14288" cap="flat">
              <a:solidFill>
                <a:srgbClr val="3333CC"/>
              </a:solidFill>
              <a:prstDash val="solid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37" name="Line 601"/>
            <p:cNvSpPr>
              <a:spLocks noChangeShapeType="1"/>
            </p:cNvSpPr>
            <p:nvPr/>
          </p:nvSpPr>
          <p:spPr bwMode="auto">
            <a:xfrm>
              <a:off x="907" y="3185"/>
              <a:ext cx="1" cy="83"/>
            </a:xfrm>
            <a:prstGeom prst="line">
              <a:avLst/>
            </a:prstGeom>
            <a:noFill/>
            <a:ln w="14288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101209" y="4665680"/>
            <a:ext cx="201613" cy="188912"/>
            <a:chOff x="916" y="3149"/>
            <a:chExt cx="127" cy="119"/>
          </a:xfrm>
        </p:grpSpPr>
        <p:sp>
          <p:nvSpPr>
            <p:cNvPr id="1025" name="Freeform 1024"/>
            <p:cNvSpPr>
              <a:spLocks/>
            </p:cNvSpPr>
            <p:nvPr/>
          </p:nvSpPr>
          <p:spPr bwMode="auto">
            <a:xfrm>
              <a:off x="916" y="3149"/>
              <a:ext cx="127" cy="119"/>
            </a:xfrm>
            <a:custGeom>
              <a:avLst/>
              <a:gdLst>
                <a:gd name="T0" fmla="*/ 27 w 127"/>
                <a:gd name="T1" fmla="*/ 0 h 119"/>
                <a:gd name="T2" fmla="*/ 0 w 127"/>
                <a:gd name="T3" fmla="*/ 36 h 119"/>
                <a:gd name="T4" fmla="*/ 0 w 127"/>
                <a:gd name="T5" fmla="*/ 119 h 119"/>
                <a:gd name="T6" fmla="*/ 100 w 127"/>
                <a:gd name="T7" fmla="*/ 119 h 119"/>
                <a:gd name="T8" fmla="*/ 127 w 127"/>
                <a:gd name="T9" fmla="*/ 91 h 119"/>
                <a:gd name="T10" fmla="*/ 127 w 127"/>
                <a:gd name="T11" fmla="*/ 0 h 119"/>
                <a:gd name="T12" fmla="*/ 27 w 127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19">
                  <a:moveTo>
                    <a:pt x="27" y="0"/>
                  </a:moveTo>
                  <a:lnTo>
                    <a:pt x="0" y="36"/>
                  </a:lnTo>
                  <a:lnTo>
                    <a:pt x="0" y="119"/>
                  </a:lnTo>
                  <a:lnTo>
                    <a:pt x="100" y="119"/>
                  </a:lnTo>
                  <a:lnTo>
                    <a:pt x="127" y="91"/>
                  </a:lnTo>
                  <a:lnTo>
                    <a:pt x="1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6" name="Freeform 1025"/>
            <p:cNvSpPr>
              <a:spLocks/>
            </p:cNvSpPr>
            <p:nvPr/>
          </p:nvSpPr>
          <p:spPr bwMode="auto">
            <a:xfrm>
              <a:off x="916" y="3149"/>
              <a:ext cx="127" cy="36"/>
            </a:xfrm>
            <a:custGeom>
              <a:avLst/>
              <a:gdLst>
                <a:gd name="T0" fmla="*/ 0 w 127"/>
                <a:gd name="T1" fmla="*/ 36 h 36"/>
                <a:gd name="T2" fmla="*/ 100 w 127"/>
                <a:gd name="T3" fmla="*/ 36 h 36"/>
                <a:gd name="T4" fmla="*/ 127 w 127"/>
                <a:gd name="T5" fmla="*/ 0 h 36"/>
                <a:gd name="T6" fmla="*/ 27 w 127"/>
                <a:gd name="T7" fmla="*/ 0 h 36"/>
                <a:gd name="T8" fmla="*/ 0 w 12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36">
                  <a:moveTo>
                    <a:pt x="0" y="36"/>
                  </a:moveTo>
                  <a:lnTo>
                    <a:pt x="100" y="36"/>
                  </a:lnTo>
                  <a:lnTo>
                    <a:pt x="127" y="0"/>
                  </a:lnTo>
                  <a:lnTo>
                    <a:pt x="27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8" name="Freeform 1027"/>
            <p:cNvSpPr>
              <a:spLocks/>
            </p:cNvSpPr>
            <p:nvPr/>
          </p:nvSpPr>
          <p:spPr bwMode="auto">
            <a:xfrm>
              <a:off x="1016" y="3149"/>
              <a:ext cx="27" cy="119"/>
            </a:xfrm>
            <a:custGeom>
              <a:avLst/>
              <a:gdLst>
                <a:gd name="T0" fmla="*/ 0 w 27"/>
                <a:gd name="T1" fmla="*/ 36 h 119"/>
                <a:gd name="T2" fmla="*/ 27 w 27"/>
                <a:gd name="T3" fmla="*/ 0 h 119"/>
                <a:gd name="T4" fmla="*/ 27 w 27"/>
                <a:gd name="T5" fmla="*/ 91 h 119"/>
                <a:gd name="T6" fmla="*/ 0 w 27"/>
                <a:gd name="T7" fmla="*/ 119 h 119"/>
                <a:gd name="T8" fmla="*/ 0 w 27"/>
                <a:gd name="T9" fmla="*/ 3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9">
                  <a:moveTo>
                    <a:pt x="0" y="36"/>
                  </a:moveTo>
                  <a:lnTo>
                    <a:pt x="27" y="0"/>
                  </a:lnTo>
                  <a:lnTo>
                    <a:pt x="27" y="91"/>
                  </a:lnTo>
                  <a:lnTo>
                    <a:pt x="0" y="11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9" name="Freeform 1028"/>
            <p:cNvSpPr>
              <a:spLocks/>
            </p:cNvSpPr>
            <p:nvPr/>
          </p:nvSpPr>
          <p:spPr bwMode="auto">
            <a:xfrm>
              <a:off x="916" y="3149"/>
              <a:ext cx="127" cy="119"/>
            </a:xfrm>
            <a:custGeom>
              <a:avLst/>
              <a:gdLst>
                <a:gd name="T0" fmla="*/ 3 w 14"/>
                <a:gd name="T1" fmla="*/ 0 h 13"/>
                <a:gd name="T2" fmla="*/ 0 w 14"/>
                <a:gd name="T3" fmla="*/ 4 h 13"/>
                <a:gd name="T4" fmla="*/ 0 w 14"/>
                <a:gd name="T5" fmla="*/ 13 h 13"/>
                <a:gd name="T6" fmla="*/ 11 w 14"/>
                <a:gd name="T7" fmla="*/ 13 h 13"/>
                <a:gd name="T8" fmla="*/ 14 w 14"/>
                <a:gd name="T9" fmla="*/ 10 h 13"/>
                <a:gd name="T10" fmla="*/ 14 w 14"/>
                <a:gd name="T11" fmla="*/ 0 h 13"/>
                <a:gd name="T12" fmla="*/ 3 w 1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0" y="4"/>
                  </a:lnTo>
                  <a:lnTo>
                    <a:pt x="0" y="13"/>
                  </a:lnTo>
                  <a:lnTo>
                    <a:pt x="11" y="13"/>
                  </a:lnTo>
                  <a:lnTo>
                    <a:pt x="14" y="10"/>
                  </a:lnTo>
                  <a:lnTo>
                    <a:pt x="1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CC99"/>
            </a:solidFill>
            <a:ln w="14288" cap="flat">
              <a:solidFill>
                <a:srgbClr val="3333CC"/>
              </a:solidFill>
              <a:prstDash val="solid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30" name="Freeform 1029"/>
            <p:cNvSpPr>
              <a:spLocks/>
            </p:cNvSpPr>
            <p:nvPr/>
          </p:nvSpPr>
          <p:spPr bwMode="auto">
            <a:xfrm>
              <a:off x="916" y="3149"/>
              <a:ext cx="127" cy="36"/>
            </a:xfrm>
            <a:custGeom>
              <a:avLst/>
              <a:gdLst>
                <a:gd name="T0" fmla="*/ 0 w 14"/>
                <a:gd name="T1" fmla="*/ 4 h 4"/>
                <a:gd name="T2" fmla="*/ 11 w 14"/>
                <a:gd name="T3" fmla="*/ 4 h 4"/>
                <a:gd name="T4" fmla="*/ 14 w 1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0" y="4"/>
                  </a:moveTo>
                  <a:lnTo>
                    <a:pt x="11" y="4"/>
                  </a:lnTo>
                  <a:lnTo>
                    <a:pt x="14" y="0"/>
                  </a:lnTo>
                </a:path>
              </a:pathLst>
            </a:custGeom>
            <a:solidFill>
              <a:srgbClr val="FFCC99"/>
            </a:solidFill>
            <a:ln w="14288" cap="flat">
              <a:solidFill>
                <a:srgbClr val="3333CC"/>
              </a:solidFill>
              <a:prstDash val="solid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31" name="Line 608"/>
            <p:cNvSpPr>
              <a:spLocks noChangeShapeType="1"/>
            </p:cNvSpPr>
            <p:nvPr/>
          </p:nvSpPr>
          <p:spPr bwMode="auto">
            <a:xfrm>
              <a:off x="1016" y="3185"/>
              <a:ext cx="1" cy="83"/>
            </a:xfrm>
            <a:prstGeom prst="line">
              <a:avLst/>
            </a:prstGeom>
            <a:noFill/>
            <a:ln w="14288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274247" y="4665680"/>
            <a:ext cx="201612" cy="188912"/>
            <a:chOff x="1025" y="3149"/>
            <a:chExt cx="127" cy="119"/>
          </a:xfrm>
        </p:grpSpPr>
        <p:sp>
          <p:nvSpPr>
            <p:cNvPr id="1019" name="Freeform 1018"/>
            <p:cNvSpPr>
              <a:spLocks/>
            </p:cNvSpPr>
            <p:nvPr/>
          </p:nvSpPr>
          <p:spPr bwMode="auto">
            <a:xfrm>
              <a:off x="1025" y="3149"/>
              <a:ext cx="127" cy="119"/>
            </a:xfrm>
            <a:custGeom>
              <a:avLst/>
              <a:gdLst>
                <a:gd name="T0" fmla="*/ 27 w 127"/>
                <a:gd name="T1" fmla="*/ 0 h 119"/>
                <a:gd name="T2" fmla="*/ 0 w 127"/>
                <a:gd name="T3" fmla="*/ 36 h 119"/>
                <a:gd name="T4" fmla="*/ 0 w 127"/>
                <a:gd name="T5" fmla="*/ 119 h 119"/>
                <a:gd name="T6" fmla="*/ 100 w 127"/>
                <a:gd name="T7" fmla="*/ 119 h 119"/>
                <a:gd name="T8" fmla="*/ 127 w 127"/>
                <a:gd name="T9" fmla="*/ 91 h 119"/>
                <a:gd name="T10" fmla="*/ 127 w 127"/>
                <a:gd name="T11" fmla="*/ 0 h 119"/>
                <a:gd name="T12" fmla="*/ 27 w 127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19">
                  <a:moveTo>
                    <a:pt x="27" y="0"/>
                  </a:moveTo>
                  <a:lnTo>
                    <a:pt x="0" y="36"/>
                  </a:lnTo>
                  <a:lnTo>
                    <a:pt x="0" y="119"/>
                  </a:lnTo>
                  <a:lnTo>
                    <a:pt x="100" y="119"/>
                  </a:lnTo>
                  <a:lnTo>
                    <a:pt x="127" y="91"/>
                  </a:lnTo>
                  <a:lnTo>
                    <a:pt x="1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0" name="Freeform 1019"/>
            <p:cNvSpPr>
              <a:spLocks/>
            </p:cNvSpPr>
            <p:nvPr/>
          </p:nvSpPr>
          <p:spPr bwMode="auto">
            <a:xfrm>
              <a:off x="1025" y="3149"/>
              <a:ext cx="127" cy="36"/>
            </a:xfrm>
            <a:custGeom>
              <a:avLst/>
              <a:gdLst>
                <a:gd name="T0" fmla="*/ 0 w 127"/>
                <a:gd name="T1" fmla="*/ 36 h 36"/>
                <a:gd name="T2" fmla="*/ 100 w 127"/>
                <a:gd name="T3" fmla="*/ 36 h 36"/>
                <a:gd name="T4" fmla="*/ 127 w 127"/>
                <a:gd name="T5" fmla="*/ 0 h 36"/>
                <a:gd name="T6" fmla="*/ 27 w 127"/>
                <a:gd name="T7" fmla="*/ 0 h 36"/>
                <a:gd name="T8" fmla="*/ 0 w 12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36">
                  <a:moveTo>
                    <a:pt x="0" y="36"/>
                  </a:moveTo>
                  <a:lnTo>
                    <a:pt x="100" y="36"/>
                  </a:lnTo>
                  <a:lnTo>
                    <a:pt x="127" y="0"/>
                  </a:lnTo>
                  <a:lnTo>
                    <a:pt x="27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1" name="Freeform 1020"/>
            <p:cNvSpPr>
              <a:spLocks/>
            </p:cNvSpPr>
            <p:nvPr/>
          </p:nvSpPr>
          <p:spPr bwMode="auto">
            <a:xfrm>
              <a:off x="1125" y="3149"/>
              <a:ext cx="27" cy="119"/>
            </a:xfrm>
            <a:custGeom>
              <a:avLst/>
              <a:gdLst>
                <a:gd name="T0" fmla="*/ 0 w 27"/>
                <a:gd name="T1" fmla="*/ 36 h 119"/>
                <a:gd name="T2" fmla="*/ 27 w 27"/>
                <a:gd name="T3" fmla="*/ 0 h 119"/>
                <a:gd name="T4" fmla="*/ 27 w 27"/>
                <a:gd name="T5" fmla="*/ 91 h 119"/>
                <a:gd name="T6" fmla="*/ 0 w 27"/>
                <a:gd name="T7" fmla="*/ 119 h 119"/>
                <a:gd name="T8" fmla="*/ 0 w 27"/>
                <a:gd name="T9" fmla="*/ 3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9">
                  <a:moveTo>
                    <a:pt x="0" y="36"/>
                  </a:moveTo>
                  <a:lnTo>
                    <a:pt x="27" y="0"/>
                  </a:lnTo>
                  <a:lnTo>
                    <a:pt x="27" y="91"/>
                  </a:lnTo>
                  <a:lnTo>
                    <a:pt x="0" y="11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2" name="Freeform 1021"/>
            <p:cNvSpPr>
              <a:spLocks/>
            </p:cNvSpPr>
            <p:nvPr/>
          </p:nvSpPr>
          <p:spPr bwMode="auto">
            <a:xfrm>
              <a:off x="1025" y="3149"/>
              <a:ext cx="127" cy="119"/>
            </a:xfrm>
            <a:custGeom>
              <a:avLst/>
              <a:gdLst>
                <a:gd name="T0" fmla="*/ 3 w 14"/>
                <a:gd name="T1" fmla="*/ 0 h 13"/>
                <a:gd name="T2" fmla="*/ 0 w 14"/>
                <a:gd name="T3" fmla="*/ 4 h 13"/>
                <a:gd name="T4" fmla="*/ 0 w 14"/>
                <a:gd name="T5" fmla="*/ 13 h 13"/>
                <a:gd name="T6" fmla="*/ 11 w 14"/>
                <a:gd name="T7" fmla="*/ 13 h 13"/>
                <a:gd name="T8" fmla="*/ 14 w 14"/>
                <a:gd name="T9" fmla="*/ 10 h 13"/>
                <a:gd name="T10" fmla="*/ 14 w 14"/>
                <a:gd name="T11" fmla="*/ 0 h 13"/>
                <a:gd name="T12" fmla="*/ 3 w 1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0" y="4"/>
                  </a:lnTo>
                  <a:lnTo>
                    <a:pt x="0" y="13"/>
                  </a:lnTo>
                  <a:lnTo>
                    <a:pt x="11" y="13"/>
                  </a:lnTo>
                  <a:lnTo>
                    <a:pt x="14" y="10"/>
                  </a:lnTo>
                  <a:lnTo>
                    <a:pt x="1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 w="14288" cap="flat">
              <a:solidFill>
                <a:srgbClr val="3333CC"/>
              </a:solidFill>
              <a:prstDash val="solid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3" name="Freeform 1022"/>
            <p:cNvSpPr>
              <a:spLocks/>
            </p:cNvSpPr>
            <p:nvPr/>
          </p:nvSpPr>
          <p:spPr bwMode="auto">
            <a:xfrm>
              <a:off x="1025" y="3149"/>
              <a:ext cx="127" cy="36"/>
            </a:xfrm>
            <a:custGeom>
              <a:avLst/>
              <a:gdLst>
                <a:gd name="T0" fmla="*/ 0 w 14"/>
                <a:gd name="T1" fmla="*/ 4 h 4"/>
                <a:gd name="T2" fmla="*/ 11 w 14"/>
                <a:gd name="T3" fmla="*/ 4 h 4"/>
                <a:gd name="T4" fmla="*/ 14 w 1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0" y="4"/>
                  </a:moveTo>
                  <a:lnTo>
                    <a:pt x="11" y="4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 w="14288" cap="flat">
              <a:solidFill>
                <a:srgbClr val="3333CC"/>
              </a:solidFill>
              <a:prstDash val="solid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4" name="Line 615"/>
            <p:cNvSpPr>
              <a:spLocks noChangeShapeType="1"/>
            </p:cNvSpPr>
            <p:nvPr/>
          </p:nvSpPr>
          <p:spPr bwMode="auto">
            <a:xfrm>
              <a:off x="1125" y="3185"/>
              <a:ext cx="1" cy="83"/>
            </a:xfrm>
            <a:prstGeom prst="line">
              <a:avLst/>
            </a:prstGeom>
            <a:noFill/>
            <a:ln w="14288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447284" y="4665680"/>
            <a:ext cx="546100" cy="493712"/>
            <a:chOff x="1134" y="3149"/>
            <a:chExt cx="344" cy="311"/>
          </a:xfrm>
        </p:grpSpPr>
        <p:grpSp>
          <p:nvGrpSpPr>
            <p:cNvPr id="953" name="Group 952"/>
            <p:cNvGrpSpPr>
              <a:grpSpLocks/>
            </p:cNvGrpSpPr>
            <p:nvPr/>
          </p:nvGrpSpPr>
          <p:grpSpPr bwMode="auto">
            <a:xfrm>
              <a:off x="1134" y="3341"/>
              <a:ext cx="344" cy="119"/>
              <a:chOff x="1134" y="3341"/>
              <a:chExt cx="344" cy="119"/>
            </a:xfrm>
          </p:grpSpPr>
          <p:grpSp>
            <p:nvGrpSpPr>
              <p:cNvPr id="998" name="Group 997"/>
              <p:cNvGrpSpPr>
                <a:grpSpLocks/>
              </p:cNvGrpSpPr>
              <p:nvPr/>
            </p:nvGrpSpPr>
            <p:grpSpPr bwMode="auto">
              <a:xfrm>
                <a:off x="1134" y="3341"/>
                <a:ext cx="127" cy="119"/>
                <a:chOff x="1134" y="3341"/>
                <a:chExt cx="127" cy="119"/>
              </a:xfrm>
            </p:grpSpPr>
            <p:sp>
              <p:nvSpPr>
                <p:cNvPr id="1013" name="Freeform 1012"/>
                <p:cNvSpPr>
                  <a:spLocks/>
                </p:cNvSpPr>
                <p:nvPr/>
              </p:nvSpPr>
              <p:spPr bwMode="auto">
                <a:xfrm>
                  <a:off x="1134" y="3341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7 h 119"/>
                    <a:gd name="T4" fmla="*/ 0 w 127"/>
                    <a:gd name="T5" fmla="*/ 119 h 119"/>
                    <a:gd name="T6" fmla="*/ 99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99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14" name="Freeform 1013"/>
                <p:cNvSpPr>
                  <a:spLocks/>
                </p:cNvSpPr>
                <p:nvPr/>
              </p:nvSpPr>
              <p:spPr bwMode="auto">
                <a:xfrm>
                  <a:off x="1134" y="3341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99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99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15" name="Freeform 1014"/>
                <p:cNvSpPr>
                  <a:spLocks/>
                </p:cNvSpPr>
                <p:nvPr/>
              </p:nvSpPr>
              <p:spPr bwMode="auto">
                <a:xfrm>
                  <a:off x="1233" y="3341"/>
                  <a:ext cx="28" cy="119"/>
                </a:xfrm>
                <a:custGeom>
                  <a:avLst/>
                  <a:gdLst>
                    <a:gd name="T0" fmla="*/ 0 w 28"/>
                    <a:gd name="T1" fmla="*/ 27 h 119"/>
                    <a:gd name="T2" fmla="*/ 28 w 28"/>
                    <a:gd name="T3" fmla="*/ 0 h 119"/>
                    <a:gd name="T4" fmla="*/ 28 w 28"/>
                    <a:gd name="T5" fmla="*/ 91 h 119"/>
                    <a:gd name="T6" fmla="*/ 0 w 28"/>
                    <a:gd name="T7" fmla="*/ 119 h 119"/>
                    <a:gd name="T8" fmla="*/ 0 w 28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7"/>
                      </a:moveTo>
                      <a:lnTo>
                        <a:pt x="28" y="0"/>
                      </a:lnTo>
                      <a:lnTo>
                        <a:pt x="28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16" name="Freeform 1015"/>
                <p:cNvSpPr>
                  <a:spLocks/>
                </p:cNvSpPr>
                <p:nvPr/>
              </p:nvSpPr>
              <p:spPr bwMode="auto">
                <a:xfrm>
                  <a:off x="1134" y="3341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17" name="Freeform 1016"/>
                <p:cNvSpPr>
                  <a:spLocks/>
                </p:cNvSpPr>
                <p:nvPr/>
              </p:nvSpPr>
              <p:spPr bwMode="auto">
                <a:xfrm>
                  <a:off x="1134" y="3341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18" name="Line 624"/>
                <p:cNvSpPr>
                  <a:spLocks noChangeShapeType="1"/>
                </p:cNvSpPr>
                <p:nvPr/>
              </p:nvSpPr>
              <p:spPr bwMode="auto">
                <a:xfrm>
                  <a:off x="1233" y="3368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99" name="Group 998"/>
              <p:cNvGrpSpPr>
                <a:grpSpLocks/>
              </p:cNvGrpSpPr>
              <p:nvPr/>
            </p:nvGrpSpPr>
            <p:grpSpPr bwMode="auto">
              <a:xfrm>
                <a:off x="1243" y="3341"/>
                <a:ext cx="127" cy="119"/>
                <a:chOff x="1243" y="3341"/>
                <a:chExt cx="127" cy="119"/>
              </a:xfrm>
            </p:grpSpPr>
            <p:sp>
              <p:nvSpPr>
                <p:cNvPr id="1007" name="Freeform 1006"/>
                <p:cNvSpPr>
                  <a:spLocks/>
                </p:cNvSpPr>
                <p:nvPr/>
              </p:nvSpPr>
              <p:spPr bwMode="auto">
                <a:xfrm>
                  <a:off x="1243" y="3341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7 h 119"/>
                    <a:gd name="T4" fmla="*/ 0 w 127"/>
                    <a:gd name="T5" fmla="*/ 119 h 119"/>
                    <a:gd name="T6" fmla="*/ 99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99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08" name="Freeform 1007"/>
                <p:cNvSpPr>
                  <a:spLocks/>
                </p:cNvSpPr>
                <p:nvPr/>
              </p:nvSpPr>
              <p:spPr bwMode="auto">
                <a:xfrm>
                  <a:off x="1243" y="3341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99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99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09" name="Freeform 1008"/>
                <p:cNvSpPr>
                  <a:spLocks/>
                </p:cNvSpPr>
                <p:nvPr/>
              </p:nvSpPr>
              <p:spPr bwMode="auto">
                <a:xfrm>
                  <a:off x="1342" y="3341"/>
                  <a:ext cx="28" cy="119"/>
                </a:xfrm>
                <a:custGeom>
                  <a:avLst/>
                  <a:gdLst>
                    <a:gd name="T0" fmla="*/ 0 w 28"/>
                    <a:gd name="T1" fmla="*/ 27 h 119"/>
                    <a:gd name="T2" fmla="*/ 28 w 28"/>
                    <a:gd name="T3" fmla="*/ 0 h 119"/>
                    <a:gd name="T4" fmla="*/ 28 w 28"/>
                    <a:gd name="T5" fmla="*/ 91 h 119"/>
                    <a:gd name="T6" fmla="*/ 0 w 28"/>
                    <a:gd name="T7" fmla="*/ 119 h 119"/>
                    <a:gd name="T8" fmla="*/ 0 w 28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7"/>
                      </a:moveTo>
                      <a:lnTo>
                        <a:pt x="28" y="0"/>
                      </a:lnTo>
                      <a:lnTo>
                        <a:pt x="28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10" name="Freeform 1009"/>
                <p:cNvSpPr>
                  <a:spLocks/>
                </p:cNvSpPr>
                <p:nvPr/>
              </p:nvSpPr>
              <p:spPr bwMode="auto">
                <a:xfrm>
                  <a:off x="1243" y="3341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11" name="Freeform 1010"/>
                <p:cNvSpPr>
                  <a:spLocks/>
                </p:cNvSpPr>
                <p:nvPr/>
              </p:nvSpPr>
              <p:spPr bwMode="auto">
                <a:xfrm>
                  <a:off x="1243" y="3341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12" name="Line 631"/>
                <p:cNvSpPr>
                  <a:spLocks noChangeShapeType="1"/>
                </p:cNvSpPr>
                <p:nvPr/>
              </p:nvSpPr>
              <p:spPr bwMode="auto">
                <a:xfrm>
                  <a:off x="1342" y="3368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000" name="Group 999"/>
              <p:cNvGrpSpPr>
                <a:grpSpLocks/>
              </p:cNvGrpSpPr>
              <p:nvPr/>
            </p:nvGrpSpPr>
            <p:grpSpPr bwMode="auto">
              <a:xfrm>
                <a:off x="1351" y="3341"/>
                <a:ext cx="127" cy="119"/>
                <a:chOff x="1351" y="3341"/>
                <a:chExt cx="127" cy="119"/>
              </a:xfrm>
            </p:grpSpPr>
            <p:sp>
              <p:nvSpPr>
                <p:cNvPr id="1001" name="Freeform 1000"/>
                <p:cNvSpPr>
                  <a:spLocks/>
                </p:cNvSpPr>
                <p:nvPr/>
              </p:nvSpPr>
              <p:spPr bwMode="auto">
                <a:xfrm>
                  <a:off x="1351" y="3341"/>
                  <a:ext cx="127" cy="119"/>
                </a:xfrm>
                <a:custGeom>
                  <a:avLst/>
                  <a:gdLst>
                    <a:gd name="T0" fmla="*/ 28 w 127"/>
                    <a:gd name="T1" fmla="*/ 0 h 119"/>
                    <a:gd name="T2" fmla="*/ 0 w 127"/>
                    <a:gd name="T3" fmla="*/ 27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8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8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02" name="Freeform 1001"/>
                <p:cNvSpPr>
                  <a:spLocks/>
                </p:cNvSpPr>
                <p:nvPr/>
              </p:nvSpPr>
              <p:spPr bwMode="auto">
                <a:xfrm>
                  <a:off x="1351" y="3341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100 w 127"/>
                    <a:gd name="T3" fmla="*/ 27 h 27"/>
                    <a:gd name="T4" fmla="*/ 127 w 127"/>
                    <a:gd name="T5" fmla="*/ 0 h 27"/>
                    <a:gd name="T6" fmla="*/ 28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8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03" name="Freeform 1002"/>
                <p:cNvSpPr>
                  <a:spLocks/>
                </p:cNvSpPr>
                <p:nvPr/>
              </p:nvSpPr>
              <p:spPr bwMode="auto">
                <a:xfrm>
                  <a:off x="1451" y="3341"/>
                  <a:ext cx="27" cy="119"/>
                </a:xfrm>
                <a:custGeom>
                  <a:avLst/>
                  <a:gdLst>
                    <a:gd name="T0" fmla="*/ 0 w 27"/>
                    <a:gd name="T1" fmla="*/ 27 h 119"/>
                    <a:gd name="T2" fmla="*/ 27 w 27"/>
                    <a:gd name="T3" fmla="*/ 0 h 119"/>
                    <a:gd name="T4" fmla="*/ 27 w 27"/>
                    <a:gd name="T5" fmla="*/ 91 h 119"/>
                    <a:gd name="T6" fmla="*/ 0 w 27"/>
                    <a:gd name="T7" fmla="*/ 119 h 119"/>
                    <a:gd name="T8" fmla="*/ 0 w 27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04" name="Freeform 1003"/>
                <p:cNvSpPr>
                  <a:spLocks/>
                </p:cNvSpPr>
                <p:nvPr/>
              </p:nvSpPr>
              <p:spPr bwMode="auto">
                <a:xfrm>
                  <a:off x="1351" y="3341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05" name="Freeform 1004"/>
                <p:cNvSpPr>
                  <a:spLocks/>
                </p:cNvSpPr>
                <p:nvPr/>
              </p:nvSpPr>
              <p:spPr bwMode="auto">
                <a:xfrm>
                  <a:off x="1351" y="3341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06" name="Line 638"/>
                <p:cNvSpPr>
                  <a:spLocks noChangeShapeType="1"/>
                </p:cNvSpPr>
                <p:nvPr/>
              </p:nvSpPr>
              <p:spPr bwMode="auto">
                <a:xfrm>
                  <a:off x="1451" y="3368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954" name="Group 953"/>
            <p:cNvGrpSpPr>
              <a:grpSpLocks/>
            </p:cNvGrpSpPr>
            <p:nvPr/>
          </p:nvGrpSpPr>
          <p:grpSpPr bwMode="auto">
            <a:xfrm>
              <a:off x="1134" y="3249"/>
              <a:ext cx="344" cy="110"/>
              <a:chOff x="1134" y="3249"/>
              <a:chExt cx="344" cy="110"/>
            </a:xfrm>
          </p:grpSpPr>
          <p:grpSp>
            <p:nvGrpSpPr>
              <p:cNvPr id="977" name="Group 976"/>
              <p:cNvGrpSpPr>
                <a:grpSpLocks/>
              </p:cNvGrpSpPr>
              <p:nvPr/>
            </p:nvGrpSpPr>
            <p:grpSpPr bwMode="auto">
              <a:xfrm>
                <a:off x="1134" y="3249"/>
                <a:ext cx="127" cy="110"/>
                <a:chOff x="1134" y="3249"/>
                <a:chExt cx="127" cy="110"/>
              </a:xfrm>
            </p:grpSpPr>
            <p:sp>
              <p:nvSpPr>
                <p:cNvPr id="992" name="Freeform 991"/>
                <p:cNvSpPr>
                  <a:spLocks/>
                </p:cNvSpPr>
                <p:nvPr/>
              </p:nvSpPr>
              <p:spPr bwMode="auto">
                <a:xfrm>
                  <a:off x="1134" y="3249"/>
                  <a:ext cx="127" cy="110"/>
                </a:xfrm>
                <a:custGeom>
                  <a:avLst/>
                  <a:gdLst>
                    <a:gd name="T0" fmla="*/ 27 w 127"/>
                    <a:gd name="T1" fmla="*/ 0 h 110"/>
                    <a:gd name="T2" fmla="*/ 0 w 127"/>
                    <a:gd name="T3" fmla="*/ 28 h 110"/>
                    <a:gd name="T4" fmla="*/ 0 w 127"/>
                    <a:gd name="T5" fmla="*/ 110 h 110"/>
                    <a:gd name="T6" fmla="*/ 99 w 127"/>
                    <a:gd name="T7" fmla="*/ 110 h 110"/>
                    <a:gd name="T8" fmla="*/ 127 w 127"/>
                    <a:gd name="T9" fmla="*/ 83 h 110"/>
                    <a:gd name="T10" fmla="*/ 127 w 127"/>
                    <a:gd name="T11" fmla="*/ 0 h 110"/>
                    <a:gd name="T12" fmla="*/ 27 w 127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0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0"/>
                      </a:lnTo>
                      <a:lnTo>
                        <a:pt x="99" y="110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93" name="Freeform 992"/>
                <p:cNvSpPr>
                  <a:spLocks/>
                </p:cNvSpPr>
                <p:nvPr/>
              </p:nvSpPr>
              <p:spPr bwMode="auto">
                <a:xfrm>
                  <a:off x="1134" y="3249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99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99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94" name="Freeform 993"/>
                <p:cNvSpPr>
                  <a:spLocks/>
                </p:cNvSpPr>
                <p:nvPr/>
              </p:nvSpPr>
              <p:spPr bwMode="auto">
                <a:xfrm>
                  <a:off x="1233" y="3249"/>
                  <a:ext cx="28" cy="110"/>
                </a:xfrm>
                <a:custGeom>
                  <a:avLst/>
                  <a:gdLst>
                    <a:gd name="T0" fmla="*/ 0 w 28"/>
                    <a:gd name="T1" fmla="*/ 28 h 110"/>
                    <a:gd name="T2" fmla="*/ 28 w 28"/>
                    <a:gd name="T3" fmla="*/ 0 h 110"/>
                    <a:gd name="T4" fmla="*/ 28 w 28"/>
                    <a:gd name="T5" fmla="*/ 83 h 110"/>
                    <a:gd name="T6" fmla="*/ 0 w 28"/>
                    <a:gd name="T7" fmla="*/ 110 h 110"/>
                    <a:gd name="T8" fmla="*/ 0 w 28"/>
                    <a:gd name="T9" fmla="*/ 2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0">
                      <a:moveTo>
                        <a:pt x="0" y="28"/>
                      </a:moveTo>
                      <a:lnTo>
                        <a:pt x="28" y="0"/>
                      </a:lnTo>
                      <a:lnTo>
                        <a:pt x="28" y="83"/>
                      </a:lnTo>
                      <a:lnTo>
                        <a:pt x="0" y="11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95" name="Freeform 994"/>
                <p:cNvSpPr>
                  <a:spLocks/>
                </p:cNvSpPr>
                <p:nvPr/>
              </p:nvSpPr>
              <p:spPr bwMode="auto">
                <a:xfrm>
                  <a:off x="1134" y="3249"/>
                  <a:ext cx="127" cy="110"/>
                </a:xfrm>
                <a:custGeom>
                  <a:avLst/>
                  <a:gdLst>
                    <a:gd name="T0" fmla="*/ 3 w 14"/>
                    <a:gd name="T1" fmla="*/ 0 h 12"/>
                    <a:gd name="T2" fmla="*/ 0 w 14"/>
                    <a:gd name="T3" fmla="*/ 3 h 12"/>
                    <a:gd name="T4" fmla="*/ 0 w 14"/>
                    <a:gd name="T5" fmla="*/ 12 h 12"/>
                    <a:gd name="T6" fmla="*/ 11 w 14"/>
                    <a:gd name="T7" fmla="*/ 12 h 12"/>
                    <a:gd name="T8" fmla="*/ 14 w 14"/>
                    <a:gd name="T9" fmla="*/ 9 h 12"/>
                    <a:gd name="T10" fmla="*/ 14 w 14"/>
                    <a:gd name="T11" fmla="*/ 0 h 12"/>
                    <a:gd name="T12" fmla="*/ 3 w 1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96" name="Freeform 995"/>
                <p:cNvSpPr>
                  <a:spLocks/>
                </p:cNvSpPr>
                <p:nvPr/>
              </p:nvSpPr>
              <p:spPr bwMode="auto">
                <a:xfrm>
                  <a:off x="1134" y="3249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97" name="Line 646"/>
                <p:cNvSpPr>
                  <a:spLocks noChangeShapeType="1"/>
                </p:cNvSpPr>
                <p:nvPr/>
              </p:nvSpPr>
              <p:spPr bwMode="auto">
                <a:xfrm>
                  <a:off x="1233" y="327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78" name="Group 977"/>
              <p:cNvGrpSpPr>
                <a:grpSpLocks/>
              </p:cNvGrpSpPr>
              <p:nvPr/>
            </p:nvGrpSpPr>
            <p:grpSpPr bwMode="auto">
              <a:xfrm>
                <a:off x="1243" y="3249"/>
                <a:ext cx="127" cy="110"/>
                <a:chOff x="1243" y="3249"/>
                <a:chExt cx="127" cy="110"/>
              </a:xfrm>
            </p:grpSpPr>
            <p:sp>
              <p:nvSpPr>
                <p:cNvPr id="986" name="Freeform 985"/>
                <p:cNvSpPr>
                  <a:spLocks/>
                </p:cNvSpPr>
                <p:nvPr/>
              </p:nvSpPr>
              <p:spPr bwMode="auto">
                <a:xfrm>
                  <a:off x="1243" y="3249"/>
                  <a:ext cx="127" cy="110"/>
                </a:xfrm>
                <a:custGeom>
                  <a:avLst/>
                  <a:gdLst>
                    <a:gd name="T0" fmla="*/ 27 w 127"/>
                    <a:gd name="T1" fmla="*/ 0 h 110"/>
                    <a:gd name="T2" fmla="*/ 0 w 127"/>
                    <a:gd name="T3" fmla="*/ 28 h 110"/>
                    <a:gd name="T4" fmla="*/ 0 w 127"/>
                    <a:gd name="T5" fmla="*/ 110 h 110"/>
                    <a:gd name="T6" fmla="*/ 99 w 127"/>
                    <a:gd name="T7" fmla="*/ 110 h 110"/>
                    <a:gd name="T8" fmla="*/ 127 w 127"/>
                    <a:gd name="T9" fmla="*/ 83 h 110"/>
                    <a:gd name="T10" fmla="*/ 127 w 127"/>
                    <a:gd name="T11" fmla="*/ 0 h 110"/>
                    <a:gd name="T12" fmla="*/ 27 w 127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0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0"/>
                      </a:lnTo>
                      <a:lnTo>
                        <a:pt x="99" y="110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87" name="Freeform 986"/>
                <p:cNvSpPr>
                  <a:spLocks/>
                </p:cNvSpPr>
                <p:nvPr/>
              </p:nvSpPr>
              <p:spPr bwMode="auto">
                <a:xfrm>
                  <a:off x="1243" y="3249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99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99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88" name="Freeform 987"/>
                <p:cNvSpPr>
                  <a:spLocks/>
                </p:cNvSpPr>
                <p:nvPr/>
              </p:nvSpPr>
              <p:spPr bwMode="auto">
                <a:xfrm>
                  <a:off x="1342" y="3249"/>
                  <a:ext cx="28" cy="110"/>
                </a:xfrm>
                <a:custGeom>
                  <a:avLst/>
                  <a:gdLst>
                    <a:gd name="T0" fmla="*/ 0 w 28"/>
                    <a:gd name="T1" fmla="*/ 28 h 110"/>
                    <a:gd name="T2" fmla="*/ 28 w 28"/>
                    <a:gd name="T3" fmla="*/ 0 h 110"/>
                    <a:gd name="T4" fmla="*/ 28 w 28"/>
                    <a:gd name="T5" fmla="*/ 83 h 110"/>
                    <a:gd name="T6" fmla="*/ 0 w 28"/>
                    <a:gd name="T7" fmla="*/ 110 h 110"/>
                    <a:gd name="T8" fmla="*/ 0 w 28"/>
                    <a:gd name="T9" fmla="*/ 2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0">
                      <a:moveTo>
                        <a:pt x="0" y="28"/>
                      </a:moveTo>
                      <a:lnTo>
                        <a:pt x="28" y="0"/>
                      </a:lnTo>
                      <a:lnTo>
                        <a:pt x="28" y="83"/>
                      </a:lnTo>
                      <a:lnTo>
                        <a:pt x="0" y="11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89" name="Freeform 988"/>
                <p:cNvSpPr>
                  <a:spLocks/>
                </p:cNvSpPr>
                <p:nvPr/>
              </p:nvSpPr>
              <p:spPr bwMode="auto">
                <a:xfrm>
                  <a:off x="1243" y="3249"/>
                  <a:ext cx="127" cy="110"/>
                </a:xfrm>
                <a:custGeom>
                  <a:avLst/>
                  <a:gdLst>
                    <a:gd name="T0" fmla="*/ 3 w 14"/>
                    <a:gd name="T1" fmla="*/ 0 h 12"/>
                    <a:gd name="T2" fmla="*/ 0 w 14"/>
                    <a:gd name="T3" fmla="*/ 3 h 12"/>
                    <a:gd name="T4" fmla="*/ 0 w 14"/>
                    <a:gd name="T5" fmla="*/ 12 h 12"/>
                    <a:gd name="T6" fmla="*/ 11 w 14"/>
                    <a:gd name="T7" fmla="*/ 12 h 12"/>
                    <a:gd name="T8" fmla="*/ 14 w 14"/>
                    <a:gd name="T9" fmla="*/ 9 h 12"/>
                    <a:gd name="T10" fmla="*/ 14 w 14"/>
                    <a:gd name="T11" fmla="*/ 0 h 12"/>
                    <a:gd name="T12" fmla="*/ 3 w 1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90" name="Freeform 989"/>
                <p:cNvSpPr>
                  <a:spLocks/>
                </p:cNvSpPr>
                <p:nvPr/>
              </p:nvSpPr>
              <p:spPr bwMode="auto">
                <a:xfrm>
                  <a:off x="1243" y="3249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91" name="Line 653"/>
                <p:cNvSpPr>
                  <a:spLocks noChangeShapeType="1"/>
                </p:cNvSpPr>
                <p:nvPr/>
              </p:nvSpPr>
              <p:spPr bwMode="auto">
                <a:xfrm>
                  <a:off x="1342" y="327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79" name="Group 978"/>
              <p:cNvGrpSpPr>
                <a:grpSpLocks/>
              </p:cNvGrpSpPr>
              <p:nvPr/>
            </p:nvGrpSpPr>
            <p:grpSpPr bwMode="auto">
              <a:xfrm>
                <a:off x="1351" y="3249"/>
                <a:ext cx="127" cy="110"/>
                <a:chOff x="1351" y="3249"/>
                <a:chExt cx="127" cy="110"/>
              </a:xfrm>
            </p:grpSpPr>
            <p:sp>
              <p:nvSpPr>
                <p:cNvPr id="980" name="Freeform 979"/>
                <p:cNvSpPr>
                  <a:spLocks/>
                </p:cNvSpPr>
                <p:nvPr/>
              </p:nvSpPr>
              <p:spPr bwMode="auto">
                <a:xfrm>
                  <a:off x="1351" y="3249"/>
                  <a:ext cx="127" cy="110"/>
                </a:xfrm>
                <a:custGeom>
                  <a:avLst/>
                  <a:gdLst>
                    <a:gd name="T0" fmla="*/ 28 w 127"/>
                    <a:gd name="T1" fmla="*/ 0 h 110"/>
                    <a:gd name="T2" fmla="*/ 0 w 127"/>
                    <a:gd name="T3" fmla="*/ 28 h 110"/>
                    <a:gd name="T4" fmla="*/ 0 w 127"/>
                    <a:gd name="T5" fmla="*/ 110 h 110"/>
                    <a:gd name="T6" fmla="*/ 100 w 127"/>
                    <a:gd name="T7" fmla="*/ 110 h 110"/>
                    <a:gd name="T8" fmla="*/ 127 w 127"/>
                    <a:gd name="T9" fmla="*/ 83 h 110"/>
                    <a:gd name="T10" fmla="*/ 127 w 127"/>
                    <a:gd name="T11" fmla="*/ 0 h 110"/>
                    <a:gd name="T12" fmla="*/ 28 w 127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0">
                      <a:moveTo>
                        <a:pt x="28" y="0"/>
                      </a:moveTo>
                      <a:lnTo>
                        <a:pt x="0" y="28"/>
                      </a:lnTo>
                      <a:lnTo>
                        <a:pt x="0" y="110"/>
                      </a:lnTo>
                      <a:lnTo>
                        <a:pt x="100" y="110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81" name="Freeform 980"/>
                <p:cNvSpPr>
                  <a:spLocks/>
                </p:cNvSpPr>
                <p:nvPr/>
              </p:nvSpPr>
              <p:spPr bwMode="auto">
                <a:xfrm>
                  <a:off x="1351" y="3249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8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8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82" name="Freeform 981"/>
                <p:cNvSpPr>
                  <a:spLocks/>
                </p:cNvSpPr>
                <p:nvPr/>
              </p:nvSpPr>
              <p:spPr bwMode="auto">
                <a:xfrm>
                  <a:off x="1451" y="3249"/>
                  <a:ext cx="27" cy="110"/>
                </a:xfrm>
                <a:custGeom>
                  <a:avLst/>
                  <a:gdLst>
                    <a:gd name="T0" fmla="*/ 0 w 27"/>
                    <a:gd name="T1" fmla="*/ 28 h 110"/>
                    <a:gd name="T2" fmla="*/ 27 w 27"/>
                    <a:gd name="T3" fmla="*/ 0 h 110"/>
                    <a:gd name="T4" fmla="*/ 27 w 27"/>
                    <a:gd name="T5" fmla="*/ 83 h 110"/>
                    <a:gd name="T6" fmla="*/ 0 w 27"/>
                    <a:gd name="T7" fmla="*/ 110 h 110"/>
                    <a:gd name="T8" fmla="*/ 0 w 27"/>
                    <a:gd name="T9" fmla="*/ 2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0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83" name="Freeform 982"/>
                <p:cNvSpPr>
                  <a:spLocks/>
                </p:cNvSpPr>
                <p:nvPr/>
              </p:nvSpPr>
              <p:spPr bwMode="auto">
                <a:xfrm>
                  <a:off x="1351" y="3249"/>
                  <a:ext cx="127" cy="110"/>
                </a:xfrm>
                <a:custGeom>
                  <a:avLst/>
                  <a:gdLst>
                    <a:gd name="T0" fmla="*/ 3 w 14"/>
                    <a:gd name="T1" fmla="*/ 0 h 12"/>
                    <a:gd name="T2" fmla="*/ 0 w 14"/>
                    <a:gd name="T3" fmla="*/ 3 h 12"/>
                    <a:gd name="T4" fmla="*/ 0 w 14"/>
                    <a:gd name="T5" fmla="*/ 12 h 12"/>
                    <a:gd name="T6" fmla="*/ 11 w 14"/>
                    <a:gd name="T7" fmla="*/ 12 h 12"/>
                    <a:gd name="T8" fmla="*/ 14 w 14"/>
                    <a:gd name="T9" fmla="*/ 9 h 12"/>
                    <a:gd name="T10" fmla="*/ 14 w 14"/>
                    <a:gd name="T11" fmla="*/ 0 h 12"/>
                    <a:gd name="T12" fmla="*/ 3 w 1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84" name="Freeform 983"/>
                <p:cNvSpPr>
                  <a:spLocks/>
                </p:cNvSpPr>
                <p:nvPr/>
              </p:nvSpPr>
              <p:spPr bwMode="auto">
                <a:xfrm>
                  <a:off x="1351" y="3249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85" name="Line 660"/>
                <p:cNvSpPr>
                  <a:spLocks noChangeShapeType="1"/>
                </p:cNvSpPr>
                <p:nvPr/>
              </p:nvSpPr>
              <p:spPr bwMode="auto">
                <a:xfrm>
                  <a:off x="1451" y="327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955" name="Group 954"/>
            <p:cNvGrpSpPr>
              <a:grpSpLocks/>
            </p:cNvGrpSpPr>
            <p:nvPr/>
          </p:nvGrpSpPr>
          <p:grpSpPr bwMode="auto">
            <a:xfrm>
              <a:off x="1134" y="3149"/>
              <a:ext cx="344" cy="119"/>
              <a:chOff x="1134" y="3149"/>
              <a:chExt cx="344" cy="119"/>
            </a:xfrm>
          </p:grpSpPr>
          <p:grpSp>
            <p:nvGrpSpPr>
              <p:cNvPr id="956" name="Group 955"/>
              <p:cNvGrpSpPr>
                <a:grpSpLocks/>
              </p:cNvGrpSpPr>
              <p:nvPr/>
            </p:nvGrpSpPr>
            <p:grpSpPr bwMode="auto">
              <a:xfrm>
                <a:off x="1134" y="3149"/>
                <a:ext cx="127" cy="119"/>
                <a:chOff x="1134" y="3149"/>
                <a:chExt cx="127" cy="119"/>
              </a:xfrm>
            </p:grpSpPr>
            <p:sp>
              <p:nvSpPr>
                <p:cNvPr id="971" name="Freeform 970"/>
                <p:cNvSpPr>
                  <a:spLocks/>
                </p:cNvSpPr>
                <p:nvPr/>
              </p:nvSpPr>
              <p:spPr bwMode="auto">
                <a:xfrm>
                  <a:off x="1134" y="3149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36 h 119"/>
                    <a:gd name="T4" fmla="*/ 0 w 127"/>
                    <a:gd name="T5" fmla="*/ 119 h 119"/>
                    <a:gd name="T6" fmla="*/ 99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36"/>
                      </a:lnTo>
                      <a:lnTo>
                        <a:pt x="0" y="119"/>
                      </a:lnTo>
                      <a:lnTo>
                        <a:pt x="99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72" name="Freeform 971"/>
                <p:cNvSpPr>
                  <a:spLocks/>
                </p:cNvSpPr>
                <p:nvPr/>
              </p:nvSpPr>
              <p:spPr bwMode="auto">
                <a:xfrm>
                  <a:off x="1134" y="3149"/>
                  <a:ext cx="127" cy="36"/>
                </a:xfrm>
                <a:custGeom>
                  <a:avLst/>
                  <a:gdLst>
                    <a:gd name="T0" fmla="*/ 0 w 127"/>
                    <a:gd name="T1" fmla="*/ 36 h 36"/>
                    <a:gd name="T2" fmla="*/ 99 w 127"/>
                    <a:gd name="T3" fmla="*/ 36 h 36"/>
                    <a:gd name="T4" fmla="*/ 127 w 127"/>
                    <a:gd name="T5" fmla="*/ 0 h 36"/>
                    <a:gd name="T6" fmla="*/ 27 w 127"/>
                    <a:gd name="T7" fmla="*/ 0 h 36"/>
                    <a:gd name="T8" fmla="*/ 0 w 127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36">
                      <a:moveTo>
                        <a:pt x="0" y="36"/>
                      </a:moveTo>
                      <a:lnTo>
                        <a:pt x="99" y="36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73" name="Freeform 972"/>
                <p:cNvSpPr>
                  <a:spLocks/>
                </p:cNvSpPr>
                <p:nvPr/>
              </p:nvSpPr>
              <p:spPr bwMode="auto">
                <a:xfrm>
                  <a:off x="1233" y="3149"/>
                  <a:ext cx="28" cy="119"/>
                </a:xfrm>
                <a:custGeom>
                  <a:avLst/>
                  <a:gdLst>
                    <a:gd name="T0" fmla="*/ 0 w 28"/>
                    <a:gd name="T1" fmla="*/ 36 h 119"/>
                    <a:gd name="T2" fmla="*/ 28 w 28"/>
                    <a:gd name="T3" fmla="*/ 0 h 119"/>
                    <a:gd name="T4" fmla="*/ 28 w 28"/>
                    <a:gd name="T5" fmla="*/ 91 h 119"/>
                    <a:gd name="T6" fmla="*/ 0 w 28"/>
                    <a:gd name="T7" fmla="*/ 119 h 119"/>
                    <a:gd name="T8" fmla="*/ 0 w 28"/>
                    <a:gd name="T9" fmla="*/ 36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36"/>
                      </a:moveTo>
                      <a:lnTo>
                        <a:pt x="28" y="0"/>
                      </a:lnTo>
                      <a:lnTo>
                        <a:pt x="28" y="91"/>
                      </a:lnTo>
                      <a:lnTo>
                        <a:pt x="0" y="119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74" name="Freeform 973"/>
                <p:cNvSpPr>
                  <a:spLocks/>
                </p:cNvSpPr>
                <p:nvPr/>
              </p:nvSpPr>
              <p:spPr bwMode="auto">
                <a:xfrm>
                  <a:off x="1134" y="3149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4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75" name="Freeform 974"/>
                <p:cNvSpPr>
                  <a:spLocks/>
                </p:cNvSpPr>
                <p:nvPr/>
              </p:nvSpPr>
              <p:spPr bwMode="auto">
                <a:xfrm>
                  <a:off x="1134" y="3149"/>
                  <a:ext cx="127" cy="36"/>
                </a:xfrm>
                <a:custGeom>
                  <a:avLst/>
                  <a:gdLst>
                    <a:gd name="T0" fmla="*/ 0 w 14"/>
                    <a:gd name="T1" fmla="*/ 4 h 4"/>
                    <a:gd name="T2" fmla="*/ 11 w 14"/>
                    <a:gd name="T3" fmla="*/ 4 h 4"/>
                    <a:gd name="T4" fmla="*/ 14 w 1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4">
                      <a:moveTo>
                        <a:pt x="0" y="4"/>
                      </a:moveTo>
                      <a:lnTo>
                        <a:pt x="11" y="4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76" name="Line 668"/>
                <p:cNvSpPr>
                  <a:spLocks noChangeShapeType="1"/>
                </p:cNvSpPr>
                <p:nvPr/>
              </p:nvSpPr>
              <p:spPr bwMode="auto">
                <a:xfrm>
                  <a:off x="1233" y="3185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57" name="Group 956"/>
              <p:cNvGrpSpPr>
                <a:grpSpLocks/>
              </p:cNvGrpSpPr>
              <p:nvPr/>
            </p:nvGrpSpPr>
            <p:grpSpPr bwMode="auto">
              <a:xfrm>
                <a:off x="1243" y="3149"/>
                <a:ext cx="127" cy="119"/>
                <a:chOff x="1243" y="3149"/>
                <a:chExt cx="127" cy="119"/>
              </a:xfrm>
            </p:grpSpPr>
            <p:sp>
              <p:nvSpPr>
                <p:cNvPr id="965" name="Freeform 964"/>
                <p:cNvSpPr>
                  <a:spLocks/>
                </p:cNvSpPr>
                <p:nvPr/>
              </p:nvSpPr>
              <p:spPr bwMode="auto">
                <a:xfrm>
                  <a:off x="1243" y="3149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36 h 119"/>
                    <a:gd name="T4" fmla="*/ 0 w 127"/>
                    <a:gd name="T5" fmla="*/ 119 h 119"/>
                    <a:gd name="T6" fmla="*/ 99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36"/>
                      </a:lnTo>
                      <a:lnTo>
                        <a:pt x="0" y="119"/>
                      </a:lnTo>
                      <a:lnTo>
                        <a:pt x="99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66" name="Freeform 965"/>
                <p:cNvSpPr>
                  <a:spLocks/>
                </p:cNvSpPr>
                <p:nvPr/>
              </p:nvSpPr>
              <p:spPr bwMode="auto">
                <a:xfrm>
                  <a:off x="1243" y="3149"/>
                  <a:ext cx="127" cy="36"/>
                </a:xfrm>
                <a:custGeom>
                  <a:avLst/>
                  <a:gdLst>
                    <a:gd name="T0" fmla="*/ 0 w 127"/>
                    <a:gd name="T1" fmla="*/ 36 h 36"/>
                    <a:gd name="T2" fmla="*/ 99 w 127"/>
                    <a:gd name="T3" fmla="*/ 36 h 36"/>
                    <a:gd name="T4" fmla="*/ 127 w 127"/>
                    <a:gd name="T5" fmla="*/ 0 h 36"/>
                    <a:gd name="T6" fmla="*/ 27 w 127"/>
                    <a:gd name="T7" fmla="*/ 0 h 36"/>
                    <a:gd name="T8" fmla="*/ 0 w 127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36">
                      <a:moveTo>
                        <a:pt x="0" y="36"/>
                      </a:moveTo>
                      <a:lnTo>
                        <a:pt x="99" y="36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67" name="Freeform 966"/>
                <p:cNvSpPr>
                  <a:spLocks/>
                </p:cNvSpPr>
                <p:nvPr/>
              </p:nvSpPr>
              <p:spPr bwMode="auto">
                <a:xfrm>
                  <a:off x="1342" y="3149"/>
                  <a:ext cx="28" cy="119"/>
                </a:xfrm>
                <a:custGeom>
                  <a:avLst/>
                  <a:gdLst>
                    <a:gd name="T0" fmla="*/ 0 w 28"/>
                    <a:gd name="T1" fmla="*/ 36 h 119"/>
                    <a:gd name="T2" fmla="*/ 28 w 28"/>
                    <a:gd name="T3" fmla="*/ 0 h 119"/>
                    <a:gd name="T4" fmla="*/ 28 w 28"/>
                    <a:gd name="T5" fmla="*/ 91 h 119"/>
                    <a:gd name="T6" fmla="*/ 0 w 28"/>
                    <a:gd name="T7" fmla="*/ 119 h 119"/>
                    <a:gd name="T8" fmla="*/ 0 w 28"/>
                    <a:gd name="T9" fmla="*/ 36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36"/>
                      </a:moveTo>
                      <a:lnTo>
                        <a:pt x="28" y="0"/>
                      </a:lnTo>
                      <a:lnTo>
                        <a:pt x="28" y="91"/>
                      </a:lnTo>
                      <a:lnTo>
                        <a:pt x="0" y="119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68" name="Freeform 967"/>
                <p:cNvSpPr>
                  <a:spLocks/>
                </p:cNvSpPr>
                <p:nvPr/>
              </p:nvSpPr>
              <p:spPr bwMode="auto">
                <a:xfrm>
                  <a:off x="1243" y="3149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4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69" name="Freeform 968"/>
                <p:cNvSpPr>
                  <a:spLocks/>
                </p:cNvSpPr>
                <p:nvPr/>
              </p:nvSpPr>
              <p:spPr bwMode="auto">
                <a:xfrm>
                  <a:off x="1243" y="3149"/>
                  <a:ext cx="127" cy="36"/>
                </a:xfrm>
                <a:custGeom>
                  <a:avLst/>
                  <a:gdLst>
                    <a:gd name="T0" fmla="*/ 0 w 14"/>
                    <a:gd name="T1" fmla="*/ 4 h 4"/>
                    <a:gd name="T2" fmla="*/ 11 w 14"/>
                    <a:gd name="T3" fmla="*/ 4 h 4"/>
                    <a:gd name="T4" fmla="*/ 14 w 1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4">
                      <a:moveTo>
                        <a:pt x="0" y="4"/>
                      </a:moveTo>
                      <a:lnTo>
                        <a:pt x="11" y="4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70" name="Line 675"/>
                <p:cNvSpPr>
                  <a:spLocks noChangeShapeType="1"/>
                </p:cNvSpPr>
                <p:nvPr/>
              </p:nvSpPr>
              <p:spPr bwMode="auto">
                <a:xfrm>
                  <a:off x="1342" y="3185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58" name="Group 957"/>
              <p:cNvGrpSpPr>
                <a:grpSpLocks/>
              </p:cNvGrpSpPr>
              <p:nvPr/>
            </p:nvGrpSpPr>
            <p:grpSpPr bwMode="auto">
              <a:xfrm>
                <a:off x="1351" y="3149"/>
                <a:ext cx="127" cy="119"/>
                <a:chOff x="1351" y="3149"/>
                <a:chExt cx="127" cy="119"/>
              </a:xfrm>
            </p:grpSpPr>
            <p:sp>
              <p:nvSpPr>
                <p:cNvPr id="959" name="Freeform 958"/>
                <p:cNvSpPr>
                  <a:spLocks/>
                </p:cNvSpPr>
                <p:nvPr/>
              </p:nvSpPr>
              <p:spPr bwMode="auto">
                <a:xfrm>
                  <a:off x="1351" y="3149"/>
                  <a:ext cx="127" cy="119"/>
                </a:xfrm>
                <a:custGeom>
                  <a:avLst/>
                  <a:gdLst>
                    <a:gd name="T0" fmla="*/ 28 w 127"/>
                    <a:gd name="T1" fmla="*/ 0 h 119"/>
                    <a:gd name="T2" fmla="*/ 0 w 127"/>
                    <a:gd name="T3" fmla="*/ 36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8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8" y="0"/>
                      </a:moveTo>
                      <a:lnTo>
                        <a:pt x="0" y="36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60" name="Freeform 959"/>
                <p:cNvSpPr>
                  <a:spLocks/>
                </p:cNvSpPr>
                <p:nvPr/>
              </p:nvSpPr>
              <p:spPr bwMode="auto">
                <a:xfrm>
                  <a:off x="1351" y="3149"/>
                  <a:ext cx="127" cy="36"/>
                </a:xfrm>
                <a:custGeom>
                  <a:avLst/>
                  <a:gdLst>
                    <a:gd name="T0" fmla="*/ 0 w 127"/>
                    <a:gd name="T1" fmla="*/ 36 h 36"/>
                    <a:gd name="T2" fmla="*/ 100 w 127"/>
                    <a:gd name="T3" fmla="*/ 36 h 36"/>
                    <a:gd name="T4" fmla="*/ 127 w 127"/>
                    <a:gd name="T5" fmla="*/ 0 h 36"/>
                    <a:gd name="T6" fmla="*/ 28 w 127"/>
                    <a:gd name="T7" fmla="*/ 0 h 36"/>
                    <a:gd name="T8" fmla="*/ 0 w 127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36">
                      <a:moveTo>
                        <a:pt x="0" y="36"/>
                      </a:moveTo>
                      <a:lnTo>
                        <a:pt x="100" y="36"/>
                      </a:lnTo>
                      <a:lnTo>
                        <a:pt x="127" y="0"/>
                      </a:lnTo>
                      <a:lnTo>
                        <a:pt x="28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61" name="Freeform 960"/>
                <p:cNvSpPr>
                  <a:spLocks/>
                </p:cNvSpPr>
                <p:nvPr/>
              </p:nvSpPr>
              <p:spPr bwMode="auto">
                <a:xfrm>
                  <a:off x="1451" y="3149"/>
                  <a:ext cx="27" cy="119"/>
                </a:xfrm>
                <a:custGeom>
                  <a:avLst/>
                  <a:gdLst>
                    <a:gd name="T0" fmla="*/ 0 w 27"/>
                    <a:gd name="T1" fmla="*/ 36 h 119"/>
                    <a:gd name="T2" fmla="*/ 27 w 27"/>
                    <a:gd name="T3" fmla="*/ 0 h 119"/>
                    <a:gd name="T4" fmla="*/ 27 w 27"/>
                    <a:gd name="T5" fmla="*/ 91 h 119"/>
                    <a:gd name="T6" fmla="*/ 0 w 27"/>
                    <a:gd name="T7" fmla="*/ 119 h 119"/>
                    <a:gd name="T8" fmla="*/ 0 w 27"/>
                    <a:gd name="T9" fmla="*/ 36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36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62" name="Freeform 961"/>
                <p:cNvSpPr>
                  <a:spLocks/>
                </p:cNvSpPr>
                <p:nvPr/>
              </p:nvSpPr>
              <p:spPr bwMode="auto">
                <a:xfrm>
                  <a:off x="1351" y="3149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4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63" name="Freeform 962"/>
                <p:cNvSpPr>
                  <a:spLocks/>
                </p:cNvSpPr>
                <p:nvPr/>
              </p:nvSpPr>
              <p:spPr bwMode="auto">
                <a:xfrm>
                  <a:off x="1351" y="3149"/>
                  <a:ext cx="127" cy="36"/>
                </a:xfrm>
                <a:custGeom>
                  <a:avLst/>
                  <a:gdLst>
                    <a:gd name="T0" fmla="*/ 0 w 14"/>
                    <a:gd name="T1" fmla="*/ 4 h 4"/>
                    <a:gd name="T2" fmla="*/ 11 w 14"/>
                    <a:gd name="T3" fmla="*/ 4 h 4"/>
                    <a:gd name="T4" fmla="*/ 14 w 1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4">
                      <a:moveTo>
                        <a:pt x="0" y="4"/>
                      </a:moveTo>
                      <a:lnTo>
                        <a:pt x="11" y="4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64" name="Line 682"/>
                <p:cNvSpPr>
                  <a:spLocks noChangeShapeType="1"/>
                </p:cNvSpPr>
                <p:nvPr/>
              </p:nvSpPr>
              <p:spPr bwMode="auto">
                <a:xfrm>
                  <a:off x="1451" y="3185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964809" y="4665680"/>
            <a:ext cx="547688" cy="493712"/>
            <a:chOff x="1460" y="3149"/>
            <a:chExt cx="345" cy="311"/>
          </a:xfrm>
        </p:grpSpPr>
        <p:grpSp>
          <p:nvGrpSpPr>
            <p:cNvPr id="887" name="Group 886"/>
            <p:cNvGrpSpPr>
              <a:grpSpLocks/>
            </p:cNvGrpSpPr>
            <p:nvPr/>
          </p:nvGrpSpPr>
          <p:grpSpPr bwMode="auto">
            <a:xfrm>
              <a:off x="1460" y="3341"/>
              <a:ext cx="345" cy="119"/>
              <a:chOff x="1460" y="3341"/>
              <a:chExt cx="345" cy="119"/>
            </a:xfrm>
          </p:grpSpPr>
          <p:grpSp>
            <p:nvGrpSpPr>
              <p:cNvPr id="932" name="Group 931"/>
              <p:cNvGrpSpPr>
                <a:grpSpLocks/>
              </p:cNvGrpSpPr>
              <p:nvPr/>
            </p:nvGrpSpPr>
            <p:grpSpPr bwMode="auto">
              <a:xfrm>
                <a:off x="1460" y="3341"/>
                <a:ext cx="127" cy="119"/>
                <a:chOff x="1460" y="3341"/>
                <a:chExt cx="127" cy="119"/>
              </a:xfrm>
            </p:grpSpPr>
            <p:sp>
              <p:nvSpPr>
                <p:cNvPr id="947" name="Freeform 946"/>
                <p:cNvSpPr>
                  <a:spLocks/>
                </p:cNvSpPr>
                <p:nvPr/>
              </p:nvSpPr>
              <p:spPr bwMode="auto">
                <a:xfrm>
                  <a:off x="1460" y="3341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7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8" name="Freeform 947"/>
                <p:cNvSpPr>
                  <a:spLocks/>
                </p:cNvSpPr>
                <p:nvPr/>
              </p:nvSpPr>
              <p:spPr bwMode="auto">
                <a:xfrm>
                  <a:off x="1460" y="3341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100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9" name="Freeform 948"/>
                <p:cNvSpPr>
                  <a:spLocks/>
                </p:cNvSpPr>
                <p:nvPr/>
              </p:nvSpPr>
              <p:spPr bwMode="auto">
                <a:xfrm>
                  <a:off x="1560" y="3341"/>
                  <a:ext cx="27" cy="119"/>
                </a:xfrm>
                <a:custGeom>
                  <a:avLst/>
                  <a:gdLst>
                    <a:gd name="T0" fmla="*/ 0 w 27"/>
                    <a:gd name="T1" fmla="*/ 27 h 119"/>
                    <a:gd name="T2" fmla="*/ 27 w 27"/>
                    <a:gd name="T3" fmla="*/ 0 h 119"/>
                    <a:gd name="T4" fmla="*/ 27 w 27"/>
                    <a:gd name="T5" fmla="*/ 91 h 119"/>
                    <a:gd name="T6" fmla="*/ 0 w 27"/>
                    <a:gd name="T7" fmla="*/ 119 h 119"/>
                    <a:gd name="T8" fmla="*/ 0 w 27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50" name="Freeform 949"/>
                <p:cNvSpPr>
                  <a:spLocks/>
                </p:cNvSpPr>
                <p:nvPr/>
              </p:nvSpPr>
              <p:spPr bwMode="auto">
                <a:xfrm>
                  <a:off x="1460" y="3341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51" name="Freeform 950"/>
                <p:cNvSpPr>
                  <a:spLocks/>
                </p:cNvSpPr>
                <p:nvPr/>
              </p:nvSpPr>
              <p:spPr bwMode="auto">
                <a:xfrm>
                  <a:off x="1460" y="3341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52" name="Line 691"/>
                <p:cNvSpPr>
                  <a:spLocks noChangeShapeType="1"/>
                </p:cNvSpPr>
                <p:nvPr/>
              </p:nvSpPr>
              <p:spPr bwMode="auto">
                <a:xfrm>
                  <a:off x="1560" y="3368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33" name="Group 932"/>
              <p:cNvGrpSpPr>
                <a:grpSpLocks/>
              </p:cNvGrpSpPr>
              <p:nvPr/>
            </p:nvGrpSpPr>
            <p:grpSpPr bwMode="auto">
              <a:xfrm>
                <a:off x="1569" y="3341"/>
                <a:ext cx="136" cy="119"/>
                <a:chOff x="1569" y="3341"/>
                <a:chExt cx="136" cy="119"/>
              </a:xfrm>
            </p:grpSpPr>
            <p:sp>
              <p:nvSpPr>
                <p:cNvPr id="941" name="Freeform 940"/>
                <p:cNvSpPr>
                  <a:spLocks/>
                </p:cNvSpPr>
                <p:nvPr/>
              </p:nvSpPr>
              <p:spPr bwMode="auto">
                <a:xfrm>
                  <a:off x="1569" y="3341"/>
                  <a:ext cx="136" cy="119"/>
                </a:xfrm>
                <a:custGeom>
                  <a:avLst/>
                  <a:gdLst>
                    <a:gd name="T0" fmla="*/ 27 w 136"/>
                    <a:gd name="T1" fmla="*/ 0 h 119"/>
                    <a:gd name="T2" fmla="*/ 0 w 136"/>
                    <a:gd name="T3" fmla="*/ 27 h 119"/>
                    <a:gd name="T4" fmla="*/ 0 w 136"/>
                    <a:gd name="T5" fmla="*/ 119 h 119"/>
                    <a:gd name="T6" fmla="*/ 100 w 136"/>
                    <a:gd name="T7" fmla="*/ 119 h 119"/>
                    <a:gd name="T8" fmla="*/ 136 w 136"/>
                    <a:gd name="T9" fmla="*/ 91 h 119"/>
                    <a:gd name="T10" fmla="*/ 136 w 136"/>
                    <a:gd name="T11" fmla="*/ 0 h 119"/>
                    <a:gd name="T12" fmla="*/ 27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36" y="91"/>
                      </a:lnTo>
                      <a:lnTo>
                        <a:pt x="136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2" name="Freeform 941"/>
                <p:cNvSpPr>
                  <a:spLocks/>
                </p:cNvSpPr>
                <p:nvPr/>
              </p:nvSpPr>
              <p:spPr bwMode="auto">
                <a:xfrm>
                  <a:off x="1569" y="3341"/>
                  <a:ext cx="136" cy="27"/>
                </a:xfrm>
                <a:custGeom>
                  <a:avLst/>
                  <a:gdLst>
                    <a:gd name="T0" fmla="*/ 0 w 136"/>
                    <a:gd name="T1" fmla="*/ 27 h 27"/>
                    <a:gd name="T2" fmla="*/ 100 w 136"/>
                    <a:gd name="T3" fmla="*/ 27 h 27"/>
                    <a:gd name="T4" fmla="*/ 136 w 136"/>
                    <a:gd name="T5" fmla="*/ 0 h 27"/>
                    <a:gd name="T6" fmla="*/ 27 w 136"/>
                    <a:gd name="T7" fmla="*/ 0 h 27"/>
                    <a:gd name="T8" fmla="*/ 0 w 136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36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3" name="Freeform 942"/>
                <p:cNvSpPr>
                  <a:spLocks/>
                </p:cNvSpPr>
                <p:nvPr/>
              </p:nvSpPr>
              <p:spPr bwMode="auto">
                <a:xfrm>
                  <a:off x="1669" y="3341"/>
                  <a:ext cx="36" cy="119"/>
                </a:xfrm>
                <a:custGeom>
                  <a:avLst/>
                  <a:gdLst>
                    <a:gd name="T0" fmla="*/ 0 w 36"/>
                    <a:gd name="T1" fmla="*/ 27 h 119"/>
                    <a:gd name="T2" fmla="*/ 36 w 36"/>
                    <a:gd name="T3" fmla="*/ 0 h 119"/>
                    <a:gd name="T4" fmla="*/ 36 w 36"/>
                    <a:gd name="T5" fmla="*/ 91 h 119"/>
                    <a:gd name="T6" fmla="*/ 0 w 36"/>
                    <a:gd name="T7" fmla="*/ 119 h 119"/>
                    <a:gd name="T8" fmla="*/ 0 w 36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19">
                      <a:moveTo>
                        <a:pt x="0" y="27"/>
                      </a:moveTo>
                      <a:lnTo>
                        <a:pt x="36" y="0"/>
                      </a:lnTo>
                      <a:lnTo>
                        <a:pt x="36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4" name="Freeform 943"/>
                <p:cNvSpPr>
                  <a:spLocks/>
                </p:cNvSpPr>
                <p:nvPr/>
              </p:nvSpPr>
              <p:spPr bwMode="auto">
                <a:xfrm>
                  <a:off x="1569" y="3341"/>
                  <a:ext cx="136" cy="119"/>
                </a:xfrm>
                <a:custGeom>
                  <a:avLst/>
                  <a:gdLst>
                    <a:gd name="T0" fmla="*/ 3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1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3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5" name="Freeform 944"/>
                <p:cNvSpPr>
                  <a:spLocks/>
                </p:cNvSpPr>
                <p:nvPr/>
              </p:nvSpPr>
              <p:spPr bwMode="auto">
                <a:xfrm>
                  <a:off x="1569" y="3341"/>
                  <a:ext cx="136" cy="27"/>
                </a:xfrm>
                <a:custGeom>
                  <a:avLst/>
                  <a:gdLst>
                    <a:gd name="T0" fmla="*/ 0 w 15"/>
                    <a:gd name="T1" fmla="*/ 3 h 3"/>
                    <a:gd name="T2" fmla="*/ 11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6" name="Line 698"/>
                <p:cNvSpPr>
                  <a:spLocks noChangeShapeType="1"/>
                </p:cNvSpPr>
                <p:nvPr/>
              </p:nvSpPr>
              <p:spPr bwMode="auto">
                <a:xfrm>
                  <a:off x="1669" y="3368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34" name="Group 933"/>
              <p:cNvGrpSpPr>
                <a:grpSpLocks/>
              </p:cNvGrpSpPr>
              <p:nvPr/>
            </p:nvGrpSpPr>
            <p:grpSpPr bwMode="auto">
              <a:xfrm>
                <a:off x="1678" y="3341"/>
                <a:ext cx="127" cy="119"/>
                <a:chOff x="1678" y="3341"/>
                <a:chExt cx="127" cy="119"/>
              </a:xfrm>
            </p:grpSpPr>
            <p:sp>
              <p:nvSpPr>
                <p:cNvPr id="935" name="Freeform 934"/>
                <p:cNvSpPr>
                  <a:spLocks/>
                </p:cNvSpPr>
                <p:nvPr/>
              </p:nvSpPr>
              <p:spPr bwMode="auto">
                <a:xfrm>
                  <a:off x="1678" y="3341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7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36" name="Freeform 935"/>
                <p:cNvSpPr>
                  <a:spLocks/>
                </p:cNvSpPr>
                <p:nvPr/>
              </p:nvSpPr>
              <p:spPr bwMode="auto">
                <a:xfrm>
                  <a:off x="1678" y="3341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100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37" name="Freeform 936"/>
                <p:cNvSpPr>
                  <a:spLocks/>
                </p:cNvSpPr>
                <p:nvPr/>
              </p:nvSpPr>
              <p:spPr bwMode="auto">
                <a:xfrm>
                  <a:off x="1778" y="3341"/>
                  <a:ext cx="27" cy="119"/>
                </a:xfrm>
                <a:custGeom>
                  <a:avLst/>
                  <a:gdLst>
                    <a:gd name="T0" fmla="*/ 0 w 27"/>
                    <a:gd name="T1" fmla="*/ 27 h 119"/>
                    <a:gd name="T2" fmla="*/ 27 w 27"/>
                    <a:gd name="T3" fmla="*/ 0 h 119"/>
                    <a:gd name="T4" fmla="*/ 27 w 27"/>
                    <a:gd name="T5" fmla="*/ 91 h 119"/>
                    <a:gd name="T6" fmla="*/ 0 w 27"/>
                    <a:gd name="T7" fmla="*/ 119 h 119"/>
                    <a:gd name="T8" fmla="*/ 0 w 27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38" name="Freeform 937"/>
                <p:cNvSpPr>
                  <a:spLocks/>
                </p:cNvSpPr>
                <p:nvPr/>
              </p:nvSpPr>
              <p:spPr bwMode="auto">
                <a:xfrm>
                  <a:off x="1678" y="3341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39" name="Freeform 938"/>
                <p:cNvSpPr>
                  <a:spLocks/>
                </p:cNvSpPr>
                <p:nvPr/>
              </p:nvSpPr>
              <p:spPr bwMode="auto">
                <a:xfrm>
                  <a:off x="1678" y="3341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0" name="Line 705"/>
                <p:cNvSpPr>
                  <a:spLocks noChangeShapeType="1"/>
                </p:cNvSpPr>
                <p:nvPr/>
              </p:nvSpPr>
              <p:spPr bwMode="auto">
                <a:xfrm>
                  <a:off x="1778" y="3368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888" name="Group 887"/>
            <p:cNvGrpSpPr>
              <a:grpSpLocks/>
            </p:cNvGrpSpPr>
            <p:nvPr/>
          </p:nvGrpSpPr>
          <p:grpSpPr bwMode="auto">
            <a:xfrm>
              <a:off x="1460" y="3249"/>
              <a:ext cx="345" cy="110"/>
              <a:chOff x="1460" y="3249"/>
              <a:chExt cx="345" cy="110"/>
            </a:xfrm>
          </p:grpSpPr>
          <p:grpSp>
            <p:nvGrpSpPr>
              <p:cNvPr id="911" name="Group 910"/>
              <p:cNvGrpSpPr>
                <a:grpSpLocks/>
              </p:cNvGrpSpPr>
              <p:nvPr/>
            </p:nvGrpSpPr>
            <p:grpSpPr bwMode="auto">
              <a:xfrm>
                <a:off x="1460" y="3249"/>
                <a:ext cx="127" cy="110"/>
                <a:chOff x="1460" y="3249"/>
                <a:chExt cx="127" cy="110"/>
              </a:xfrm>
            </p:grpSpPr>
            <p:sp>
              <p:nvSpPr>
                <p:cNvPr id="926" name="Freeform 925"/>
                <p:cNvSpPr>
                  <a:spLocks/>
                </p:cNvSpPr>
                <p:nvPr/>
              </p:nvSpPr>
              <p:spPr bwMode="auto">
                <a:xfrm>
                  <a:off x="1460" y="3249"/>
                  <a:ext cx="127" cy="110"/>
                </a:xfrm>
                <a:custGeom>
                  <a:avLst/>
                  <a:gdLst>
                    <a:gd name="T0" fmla="*/ 27 w 127"/>
                    <a:gd name="T1" fmla="*/ 0 h 110"/>
                    <a:gd name="T2" fmla="*/ 0 w 127"/>
                    <a:gd name="T3" fmla="*/ 28 h 110"/>
                    <a:gd name="T4" fmla="*/ 0 w 127"/>
                    <a:gd name="T5" fmla="*/ 110 h 110"/>
                    <a:gd name="T6" fmla="*/ 100 w 127"/>
                    <a:gd name="T7" fmla="*/ 110 h 110"/>
                    <a:gd name="T8" fmla="*/ 127 w 127"/>
                    <a:gd name="T9" fmla="*/ 83 h 110"/>
                    <a:gd name="T10" fmla="*/ 127 w 127"/>
                    <a:gd name="T11" fmla="*/ 0 h 110"/>
                    <a:gd name="T12" fmla="*/ 27 w 127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0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0"/>
                      </a:lnTo>
                      <a:lnTo>
                        <a:pt x="100" y="110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27" name="Freeform 926"/>
                <p:cNvSpPr>
                  <a:spLocks/>
                </p:cNvSpPr>
                <p:nvPr/>
              </p:nvSpPr>
              <p:spPr bwMode="auto">
                <a:xfrm>
                  <a:off x="1460" y="3249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28" name="Freeform 927"/>
                <p:cNvSpPr>
                  <a:spLocks/>
                </p:cNvSpPr>
                <p:nvPr/>
              </p:nvSpPr>
              <p:spPr bwMode="auto">
                <a:xfrm>
                  <a:off x="1560" y="3249"/>
                  <a:ext cx="27" cy="110"/>
                </a:xfrm>
                <a:custGeom>
                  <a:avLst/>
                  <a:gdLst>
                    <a:gd name="T0" fmla="*/ 0 w 27"/>
                    <a:gd name="T1" fmla="*/ 28 h 110"/>
                    <a:gd name="T2" fmla="*/ 27 w 27"/>
                    <a:gd name="T3" fmla="*/ 0 h 110"/>
                    <a:gd name="T4" fmla="*/ 27 w 27"/>
                    <a:gd name="T5" fmla="*/ 83 h 110"/>
                    <a:gd name="T6" fmla="*/ 0 w 27"/>
                    <a:gd name="T7" fmla="*/ 110 h 110"/>
                    <a:gd name="T8" fmla="*/ 0 w 27"/>
                    <a:gd name="T9" fmla="*/ 2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0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29" name="Freeform 928"/>
                <p:cNvSpPr>
                  <a:spLocks/>
                </p:cNvSpPr>
                <p:nvPr/>
              </p:nvSpPr>
              <p:spPr bwMode="auto">
                <a:xfrm>
                  <a:off x="1460" y="3249"/>
                  <a:ext cx="127" cy="110"/>
                </a:xfrm>
                <a:custGeom>
                  <a:avLst/>
                  <a:gdLst>
                    <a:gd name="T0" fmla="*/ 3 w 14"/>
                    <a:gd name="T1" fmla="*/ 0 h 12"/>
                    <a:gd name="T2" fmla="*/ 0 w 14"/>
                    <a:gd name="T3" fmla="*/ 3 h 12"/>
                    <a:gd name="T4" fmla="*/ 0 w 14"/>
                    <a:gd name="T5" fmla="*/ 12 h 12"/>
                    <a:gd name="T6" fmla="*/ 11 w 14"/>
                    <a:gd name="T7" fmla="*/ 12 h 12"/>
                    <a:gd name="T8" fmla="*/ 14 w 14"/>
                    <a:gd name="T9" fmla="*/ 9 h 12"/>
                    <a:gd name="T10" fmla="*/ 14 w 14"/>
                    <a:gd name="T11" fmla="*/ 0 h 12"/>
                    <a:gd name="T12" fmla="*/ 3 w 1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30" name="Freeform 929"/>
                <p:cNvSpPr>
                  <a:spLocks/>
                </p:cNvSpPr>
                <p:nvPr/>
              </p:nvSpPr>
              <p:spPr bwMode="auto">
                <a:xfrm>
                  <a:off x="1460" y="3249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31" name="Line 713"/>
                <p:cNvSpPr>
                  <a:spLocks noChangeShapeType="1"/>
                </p:cNvSpPr>
                <p:nvPr/>
              </p:nvSpPr>
              <p:spPr bwMode="auto">
                <a:xfrm>
                  <a:off x="1560" y="327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12" name="Group 911"/>
              <p:cNvGrpSpPr>
                <a:grpSpLocks/>
              </p:cNvGrpSpPr>
              <p:nvPr/>
            </p:nvGrpSpPr>
            <p:grpSpPr bwMode="auto">
              <a:xfrm>
                <a:off x="1569" y="3249"/>
                <a:ext cx="136" cy="110"/>
                <a:chOff x="1569" y="3249"/>
                <a:chExt cx="136" cy="110"/>
              </a:xfrm>
            </p:grpSpPr>
            <p:sp>
              <p:nvSpPr>
                <p:cNvPr id="920" name="Freeform 919"/>
                <p:cNvSpPr>
                  <a:spLocks/>
                </p:cNvSpPr>
                <p:nvPr/>
              </p:nvSpPr>
              <p:spPr bwMode="auto">
                <a:xfrm>
                  <a:off x="1569" y="3249"/>
                  <a:ext cx="136" cy="110"/>
                </a:xfrm>
                <a:custGeom>
                  <a:avLst/>
                  <a:gdLst>
                    <a:gd name="T0" fmla="*/ 27 w 136"/>
                    <a:gd name="T1" fmla="*/ 0 h 110"/>
                    <a:gd name="T2" fmla="*/ 0 w 136"/>
                    <a:gd name="T3" fmla="*/ 28 h 110"/>
                    <a:gd name="T4" fmla="*/ 0 w 136"/>
                    <a:gd name="T5" fmla="*/ 110 h 110"/>
                    <a:gd name="T6" fmla="*/ 100 w 136"/>
                    <a:gd name="T7" fmla="*/ 110 h 110"/>
                    <a:gd name="T8" fmla="*/ 136 w 136"/>
                    <a:gd name="T9" fmla="*/ 83 h 110"/>
                    <a:gd name="T10" fmla="*/ 136 w 136"/>
                    <a:gd name="T11" fmla="*/ 0 h 110"/>
                    <a:gd name="T12" fmla="*/ 27 w 136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0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0"/>
                      </a:lnTo>
                      <a:lnTo>
                        <a:pt x="100" y="110"/>
                      </a:lnTo>
                      <a:lnTo>
                        <a:pt x="136" y="83"/>
                      </a:lnTo>
                      <a:lnTo>
                        <a:pt x="136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21" name="Freeform 920"/>
                <p:cNvSpPr>
                  <a:spLocks/>
                </p:cNvSpPr>
                <p:nvPr/>
              </p:nvSpPr>
              <p:spPr bwMode="auto">
                <a:xfrm>
                  <a:off x="1569" y="3249"/>
                  <a:ext cx="136" cy="28"/>
                </a:xfrm>
                <a:custGeom>
                  <a:avLst/>
                  <a:gdLst>
                    <a:gd name="T0" fmla="*/ 0 w 136"/>
                    <a:gd name="T1" fmla="*/ 28 h 28"/>
                    <a:gd name="T2" fmla="*/ 100 w 136"/>
                    <a:gd name="T3" fmla="*/ 28 h 28"/>
                    <a:gd name="T4" fmla="*/ 136 w 136"/>
                    <a:gd name="T5" fmla="*/ 0 h 28"/>
                    <a:gd name="T6" fmla="*/ 27 w 136"/>
                    <a:gd name="T7" fmla="*/ 0 h 28"/>
                    <a:gd name="T8" fmla="*/ 0 w 136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36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22" name="Freeform 921"/>
                <p:cNvSpPr>
                  <a:spLocks/>
                </p:cNvSpPr>
                <p:nvPr/>
              </p:nvSpPr>
              <p:spPr bwMode="auto">
                <a:xfrm>
                  <a:off x="1669" y="3249"/>
                  <a:ext cx="36" cy="110"/>
                </a:xfrm>
                <a:custGeom>
                  <a:avLst/>
                  <a:gdLst>
                    <a:gd name="T0" fmla="*/ 0 w 36"/>
                    <a:gd name="T1" fmla="*/ 28 h 110"/>
                    <a:gd name="T2" fmla="*/ 36 w 36"/>
                    <a:gd name="T3" fmla="*/ 0 h 110"/>
                    <a:gd name="T4" fmla="*/ 36 w 36"/>
                    <a:gd name="T5" fmla="*/ 83 h 110"/>
                    <a:gd name="T6" fmla="*/ 0 w 36"/>
                    <a:gd name="T7" fmla="*/ 110 h 110"/>
                    <a:gd name="T8" fmla="*/ 0 w 36"/>
                    <a:gd name="T9" fmla="*/ 2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10">
                      <a:moveTo>
                        <a:pt x="0" y="28"/>
                      </a:moveTo>
                      <a:lnTo>
                        <a:pt x="36" y="0"/>
                      </a:lnTo>
                      <a:lnTo>
                        <a:pt x="36" y="83"/>
                      </a:lnTo>
                      <a:lnTo>
                        <a:pt x="0" y="11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23" name="Freeform 922"/>
                <p:cNvSpPr>
                  <a:spLocks/>
                </p:cNvSpPr>
                <p:nvPr/>
              </p:nvSpPr>
              <p:spPr bwMode="auto">
                <a:xfrm>
                  <a:off x="1569" y="3249"/>
                  <a:ext cx="136" cy="110"/>
                </a:xfrm>
                <a:custGeom>
                  <a:avLst/>
                  <a:gdLst>
                    <a:gd name="T0" fmla="*/ 3 w 15"/>
                    <a:gd name="T1" fmla="*/ 0 h 12"/>
                    <a:gd name="T2" fmla="*/ 0 w 15"/>
                    <a:gd name="T3" fmla="*/ 3 h 12"/>
                    <a:gd name="T4" fmla="*/ 0 w 15"/>
                    <a:gd name="T5" fmla="*/ 12 h 12"/>
                    <a:gd name="T6" fmla="*/ 11 w 15"/>
                    <a:gd name="T7" fmla="*/ 12 h 12"/>
                    <a:gd name="T8" fmla="*/ 15 w 15"/>
                    <a:gd name="T9" fmla="*/ 9 h 12"/>
                    <a:gd name="T10" fmla="*/ 15 w 15"/>
                    <a:gd name="T11" fmla="*/ 0 h 12"/>
                    <a:gd name="T12" fmla="*/ 3 w 15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24" name="Freeform 923"/>
                <p:cNvSpPr>
                  <a:spLocks/>
                </p:cNvSpPr>
                <p:nvPr/>
              </p:nvSpPr>
              <p:spPr bwMode="auto">
                <a:xfrm>
                  <a:off x="1569" y="3249"/>
                  <a:ext cx="136" cy="28"/>
                </a:xfrm>
                <a:custGeom>
                  <a:avLst/>
                  <a:gdLst>
                    <a:gd name="T0" fmla="*/ 0 w 15"/>
                    <a:gd name="T1" fmla="*/ 3 h 3"/>
                    <a:gd name="T2" fmla="*/ 11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25" name="Line 720"/>
                <p:cNvSpPr>
                  <a:spLocks noChangeShapeType="1"/>
                </p:cNvSpPr>
                <p:nvPr/>
              </p:nvSpPr>
              <p:spPr bwMode="auto">
                <a:xfrm>
                  <a:off x="1669" y="327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13" name="Group 912"/>
              <p:cNvGrpSpPr>
                <a:grpSpLocks/>
              </p:cNvGrpSpPr>
              <p:nvPr/>
            </p:nvGrpSpPr>
            <p:grpSpPr bwMode="auto">
              <a:xfrm>
                <a:off x="1678" y="3249"/>
                <a:ext cx="127" cy="110"/>
                <a:chOff x="1678" y="3249"/>
                <a:chExt cx="127" cy="110"/>
              </a:xfrm>
            </p:grpSpPr>
            <p:sp>
              <p:nvSpPr>
                <p:cNvPr id="914" name="Freeform 913"/>
                <p:cNvSpPr>
                  <a:spLocks/>
                </p:cNvSpPr>
                <p:nvPr/>
              </p:nvSpPr>
              <p:spPr bwMode="auto">
                <a:xfrm>
                  <a:off x="1678" y="3249"/>
                  <a:ext cx="127" cy="110"/>
                </a:xfrm>
                <a:custGeom>
                  <a:avLst/>
                  <a:gdLst>
                    <a:gd name="T0" fmla="*/ 27 w 127"/>
                    <a:gd name="T1" fmla="*/ 0 h 110"/>
                    <a:gd name="T2" fmla="*/ 0 w 127"/>
                    <a:gd name="T3" fmla="*/ 28 h 110"/>
                    <a:gd name="T4" fmla="*/ 0 w 127"/>
                    <a:gd name="T5" fmla="*/ 110 h 110"/>
                    <a:gd name="T6" fmla="*/ 100 w 127"/>
                    <a:gd name="T7" fmla="*/ 110 h 110"/>
                    <a:gd name="T8" fmla="*/ 127 w 127"/>
                    <a:gd name="T9" fmla="*/ 83 h 110"/>
                    <a:gd name="T10" fmla="*/ 127 w 127"/>
                    <a:gd name="T11" fmla="*/ 0 h 110"/>
                    <a:gd name="T12" fmla="*/ 27 w 127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0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0"/>
                      </a:lnTo>
                      <a:lnTo>
                        <a:pt x="100" y="110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15" name="Freeform 914"/>
                <p:cNvSpPr>
                  <a:spLocks/>
                </p:cNvSpPr>
                <p:nvPr/>
              </p:nvSpPr>
              <p:spPr bwMode="auto">
                <a:xfrm>
                  <a:off x="1678" y="3249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16" name="Freeform 915"/>
                <p:cNvSpPr>
                  <a:spLocks/>
                </p:cNvSpPr>
                <p:nvPr/>
              </p:nvSpPr>
              <p:spPr bwMode="auto">
                <a:xfrm>
                  <a:off x="1778" y="3249"/>
                  <a:ext cx="27" cy="110"/>
                </a:xfrm>
                <a:custGeom>
                  <a:avLst/>
                  <a:gdLst>
                    <a:gd name="T0" fmla="*/ 0 w 27"/>
                    <a:gd name="T1" fmla="*/ 28 h 110"/>
                    <a:gd name="T2" fmla="*/ 27 w 27"/>
                    <a:gd name="T3" fmla="*/ 0 h 110"/>
                    <a:gd name="T4" fmla="*/ 27 w 27"/>
                    <a:gd name="T5" fmla="*/ 83 h 110"/>
                    <a:gd name="T6" fmla="*/ 0 w 27"/>
                    <a:gd name="T7" fmla="*/ 110 h 110"/>
                    <a:gd name="T8" fmla="*/ 0 w 27"/>
                    <a:gd name="T9" fmla="*/ 2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0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17" name="Freeform 916"/>
                <p:cNvSpPr>
                  <a:spLocks/>
                </p:cNvSpPr>
                <p:nvPr/>
              </p:nvSpPr>
              <p:spPr bwMode="auto">
                <a:xfrm>
                  <a:off x="1678" y="3249"/>
                  <a:ext cx="127" cy="110"/>
                </a:xfrm>
                <a:custGeom>
                  <a:avLst/>
                  <a:gdLst>
                    <a:gd name="T0" fmla="*/ 3 w 14"/>
                    <a:gd name="T1" fmla="*/ 0 h 12"/>
                    <a:gd name="T2" fmla="*/ 0 w 14"/>
                    <a:gd name="T3" fmla="*/ 3 h 12"/>
                    <a:gd name="T4" fmla="*/ 0 w 14"/>
                    <a:gd name="T5" fmla="*/ 12 h 12"/>
                    <a:gd name="T6" fmla="*/ 11 w 14"/>
                    <a:gd name="T7" fmla="*/ 12 h 12"/>
                    <a:gd name="T8" fmla="*/ 14 w 14"/>
                    <a:gd name="T9" fmla="*/ 9 h 12"/>
                    <a:gd name="T10" fmla="*/ 14 w 14"/>
                    <a:gd name="T11" fmla="*/ 0 h 12"/>
                    <a:gd name="T12" fmla="*/ 3 w 1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18" name="Freeform 917"/>
                <p:cNvSpPr>
                  <a:spLocks/>
                </p:cNvSpPr>
                <p:nvPr/>
              </p:nvSpPr>
              <p:spPr bwMode="auto">
                <a:xfrm>
                  <a:off x="1678" y="3249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19" name="Line 727"/>
                <p:cNvSpPr>
                  <a:spLocks noChangeShapeType="1"/>
                </p:cNvSpPr>
                <p:nvPr/>
              </p:nvSpPr>
              <p:spPr bwMode="auto">
                <a:xfrm>
                  <a:off x="1778" y="327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889" name="Group 888"/>
            <p:cNvGrpSpPr>
              <a:grpSpLocks/>
            </p:cNvGrpSpPr>
            <p:nvPr/>
          </p:nvGrpSpPr>
          <p:grpSpPr bwMode="auto">
            <a:xfrm>
              <a:off x="1460" y="3149"/>
              <a:ext cx="345" cy="119"/>
              <a:chOff x="1460" y="3149"/>
              <a:chExt cx="345" cy="119"/>
            </a:xfrm>
          </p:grpSpPr>
          <p:grpSp>
            <p:nvGrpSpPr>
              <p:cNvPr id="890" name="Group 889"/>
              <p:cNvGrpSpPr>
                <a:grpSpLocks/>
              </p:cNvGrpSpPr>
              <p:nvPr/>
            </p:nvGrpSpPr>
            <p:grpSpPr bwMode="auto">
              <a:xfrm>
                <a:off x="1460" y="3149"/>
                <a:ext cx="127" cy="119"/>
                <a:chOff x="1460" y="3149"/>
                <a:chExt cx="127" cy="119"/>
              </a:xfrm>
            </p:grpSpPr>
            <p:sp>
              <p:nvSpPr>
                <p:cNvPr id="905" name="Freeform 904"/>
                <p:cNvSpPr>
                  <a:spLocks/>
                </p:cNvSpPr>
                <p:nvPr/>
              </p:nvSpPr>
              <p:spPr bwMode="auto">
                <a:xfrm>
                  <a:off x="1460" y="3149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36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36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6" name="Freeform 905"/>
                <p:cNvSpPr>
                  <a:spLocks/>
                </p:cNvSpPr>
                <p:nvPr/>
              </p:nvSpPr>
              <p:spPr bwMode="auto">
                <a:xfrm>
                  <a:off x="1460" y="3149"/>
                  <a:ext cx="127" cy="36"/>
                </a:xfrm>
                <a:custGeom>
                  <a:avLst/>
                  <a:gdLst>
                    <a:gd name="T0" fmla="*/ 0 w 127"/>
                    <a:gd name="T1" fmla="*/ 36 h 36"/>
                    <a:gd name="T2" fmla="*/ 100 w 127"/>
                    <a:gd name="T3" fmla="*/ 36 h 36"/>
                    <a:gd name="T4" fmla="*/ 127 w 127"/>
                    <a:gd name="T5" fmla="*/ 0 h 36"/>
                    <a:gd name="T6" fmla="*/ 27 w 127"/>
                    <a:gd name="T7" fmla="*/ 0 h 36"/>
                    <a:gd name="T8" fmla="*/ 0 w 127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36">
                      <a:moveTo>
                        <a:pt x="0" y="36"/>
                      </a:moveTo>
                      <a:lnTo>
                        <a:pt x="100" y="36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7" name="Freeform 906"/>
                <p:cNvSpPr>
                  <a:spLocks/>
                </p:cNvSpPr>
                <p:nvPr/>
              </p:nvSpPr>
              <p:spPr bwMode="auto">
                <a:xfrm>
                  <a:off x="1560" y="3149"/>
                  <a:ext cx="27" cy="119"/>
                </a:xfrm>
                <a:custGeom>
                  <a:avLst/>
                  <a:gdLst>
                    <a:gd name="T0" fmla="*/ 0 w 27"/>
                    <a:gd name="T1" fmla="*/ 36 h 119"/>
                    <a:gd name="T2" fmla="*/ 27 w 27"/>
                    <a:gd name="T3" fmla="*/ 0 h 119"/>
                    <a:gd name="T4" fmla="*/ 27 w 27"/>
                    <a:gd name="T5" fmla="*/ 91 h 119"/>
                    <a:gd name="T6" fmla="*/ 0 w 27"/>
                    <a:gd name="T7" fmla="*/ 119 h 119"/>
                    <a:gd name="T8" fmla="*/ 0 w 27"/>
                    <a:gd name="T9" fmla="*/ 36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36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8" name="Freeform 907"/>
                <p:cNvSpPr>
                  <a:spLocks/>
                </p:cNvSpPr>
                <p:nvPr/>
              </p:nvSpPr>
              <p:spPr bwMode="auto">
                <a:xfrm>
                  <a:off x="1460" y="3149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4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9" name="Freeform 908"/>
                <p:cNvSpPr>
                  <a:spLocks/>
                </p:cNvSpPr>
                <p:nvPr/>
              </p:nvSpPr>
              <p:spPr bwMode="auto">
                <a:xfrm>
                  <a:off x="1460" y="3149"/>
                  <a:ext cx="127" cy="36"/>
                </a:xfrm>
                <a:custGeom>
                  <a:avLst/>
                  <a:gdLst>
                    <a:gd name="T0" fmla="*/ 0 w 14"/>
                    <a:gd name="T1" fmla="*/ 4 h 4"/>
                    <a:gd name="T2" fmla="*/ 11 w 14"/>
                    <a:gd name="T3" fmla="*/ 4 h 4"/>
                    <a:gd name="T4" fmla="*/ 14 w 1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4">
                      <a:moveTo>
                        <a:pt x="0" y="4"/>
                      </a:moveTo>
                      <a:lnTo>
                        <a:pt x="11" y="4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10" name="Line 735"/>
                <p:cNvSpPr>
                  <a:spLocks noChangeShapeType="1"/>
                </p:cNvSpPr>
                <p:nvPr/>
              </p:nvSpPr>
              <p:spPr bwMode="auto">
                <a:xfrm>
                  <a:off x="1560" y="3185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891" name="Group 890"/>
              <p:cNvGrpSpPr>
                <a:grpSpLocks/>
              </p:cNvGrpSpPr>
              <p:nvPr/>
            </p:nvGrpSpPr>
            <p:grpSpPr bwMode="auto">
              <a:xfrm>
                <a:off x="1569" y="3149"/>
                <a:ext cx="136" cy="119"/>
                <a:chOff x="1569" y="3149"/>
                <a:chExt cx="136" cy="119"/>
              </a:xfrm>
            </p:grpSpPr>
            <p:sp>
              <p:nvSpPr>
                <p:cNvPr id="899" name="Freeform 898"/>
                <p:cNvSpPr>
                  <a:spLocks/>
                </p:cNvSpPr>
                <p:nvPr/>
              </p:nvSpPr>
              <p:spPr bwMode="auto">
                <a:xfrm>
                  <a:off x="1569" y="3149"/>
                  <a:ext cx="136" cy="119"/>
                </a:xfrm>
                <a:custGeom>
                  <a:avLst/>
                  <a:gdLst>
                    <a:gd name="T0" fmla="*/ 27 w 136"/>
                    <a:gd name="T1" fmla="*/ 0 h 119"/>
                    <a:gd name="T2" fmla="*/ 0 w 136"/>
                    <a:gd name="T3" fmla="*/ 36 h 119"/>
                    <a:gd name="T4" fmla="*/ 0 w 136"/>
                    <a:gd name="T5" fmla="*/ 119 h 119"/>
                    <a:gd name="T6" fmla="*/ 100 w 136"/>
                    <a:gd name="T7" fmla="*/ 119 h 119"/>
                    <a:gd name="T8" fmla="*/ 136 w 136"/>
                    <a:gd name="T9" fmla="*/ 91 h 119"/>
                    <a:gd name="T10" fmla="*/ 136 w 136"/>
                    <a:gd name="T11" fmla="*/ 0 h 119"/>
                    <a:gd name="T12" fmla="*/ 27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27" y="0"/>
                      </a:moveTo>
                      <a:lnTo>
                        <a:pt x="0" y="36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36" y="91"/>
                      </a:lnTo>
                      <a:lnTo>
                        <a:pt x="136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0" name="Freeform 899"/>
                <p:cNvSpPr>
                  <a:spLocks/>
                </p:cNvSpPr>
                <p:nvPr/>
              </p:nvSpPr>
              <p:spPr bwMode="auto">
                <a:xfrm>
                  <a:off x="1569" y="3149"/>
                  <a:ext cx="136" cy="36"/>
                </a:xfrm>
                <a:custGeom>
                  <a:avLst/>
                  <a:gdLst>
                    <a:gd name="T0" fmla="*/ 0 w 136"/>
                    <a:gd name="T1" fmla="*/ 36 h 36"/>
                    <a:gd name="T2" fmla="*/ 100 w 136"/>
                    <a:gd name="T3" fmla="*/ 36 h 36"/>
                    <a:gd name="T4" fmla="*/ 136 w 136"/>
                    <a:gd name="T5" fmla="*/ 0 h 36"/>
                    <a:gd name="T6" fmla="*/ 27 w 136"/>
                    <a:gd name="T7" fmla="*/ 0 h 36"/>
                    <a:gd name="T8" fmla="*/ 0 w 136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36">
                      <a:moveTo>
                        <a:pt x="0" y="36"/>
                      </a:moveTo>
                      <a:lnTo>
                        <a:pt x="100" y="36"/>
                      </a:lnTo>
                      <a:lnTo>
                        <a:pt x="136" y="0"/>
                      </a:lnTo>
                      <a:lnTo>
                        <a:pt x="27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1" name="Freeform 900"/>
                <p:cNvSpPr>
                  <a:spLocks/>
                </p:cNvSpPr>
                <p:nvPr/>
              </p:nvSpPr>
              <p:spPr bwMode="auto">
                <a:xfrm>
                  <a:off x="1669" y="3149"/>
                  <a:ext cx="36" cy="119"/>
                </a:xfrm>
                <a:custGeom>
                  <a:avLst/>
                  <a:gdLst>
                    <a:gd name="T0" fmla="*/ 0 w 36"/>
                    <a:gd name="T1" fmla="*/ 36 h 119"/>
                    <a:gd name="T2" fmla="*/ 36 w 36"/>
                    <a:gd name="T3" fmla="*/ 0 h 119"/>
                    <a:gd name="T4" fmla="*/ 36 w 36"/>
                    <a:gd name="T5" fmla="*/ 91 h 119"/>
                    <a:gd name="T6" fmla="*/ 0 w 36"/>
                    <a:gd name="T7" fmla="*/ 119 h 119"/>
                    <a:gd name="T8" fmla="*/ 0 w 36"/>
                    <a:gd name="T9" fmla="*/ 36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19">
                      <a:moveTo>
                        <a:pt x="0" y="36"/>
                      </a:moveTo>
                      <a:lnTo>
                        <a:pt x="36" y="0"/>
                      </a:lnTo>
                      <a:lnTo>
                        <a:pt x="36" y="91"/>
                      </a:lnTo>
                      <a:lnTo>
                        <a:pt x="0" y="119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2" name="Freeform 901"/>
                <p:cNvSpPr>
                  <a:spLocks/>
                </p:cNvSpPr>
                <p:nvPr/>
              </p:nvSpPr>
              <p:spPr bwMode="auto">
                <a:xfrm>
                  <a:off x="1569" y="3149"/>
                  <a:ext cx="136" cy="119"/>
                </a:xfrm>
                <a:custGeom>
                  <a:avLst/>
                  <a:gdLst>
                    <a:gd name="T0" fmla="*/ 3 w 15"/>
                    <a:gd name="T1" fmla="*/ 0 h 13"/>
                    <a:gd name="T2" fmla="*/ 0 w 15"/>
                    <a:gd name="T3" fmla="*/ 4 h 13"/>
                    <a:gd name="T4" fmla="*/ 0 w 15"/>
                    <a:gd name="T5" fmla="*/ 13 h 13"/>
                    <a:gd name="T6" fmla="*/ 11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3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3" name="Freeform 902"/>
                <p:cNvSpPr>
                  <a:spLocks/>
                </p:cNvSpPr>
                <p:nvPr/>
              </p:nvSpPr>
              <p:spPr bwMode="auto">
                <a:xfrm>
                  <a:off x="1569" y="3149"/>
                  <a:ext cx="136" cy="36"/>
                </a:xfrm>
                <a:custGeom>
                  <a:avLst/>
                  <a:gdLst>
                    <a:gd name="T0" fmla="*/ 0 w 15"/>
                    <a:gd name="T1" fmla="*/ 4 h 4"/>
                    <a:gd name="T2" fmla="*/ 11 w 15"/>
                    <a:gd name="T3" fmla="*/ 4 h 4"/>
                    <a:gd name="T4" fmla="*/ 15 w 15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4">
                      <a:moveTo>
                        <a:pt x="0" y="4"/>
                      </a:moveTo>
                      <a:lnTo>
                        <a:pt x="11" y="4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4" name="Line 742"/>
                <p:cNvSpPr>
                  <a:spLocks noChangeShapeType="1"/>
                </p:cNvSpPr>
                <p:nvPr/>
              </p:nvSpPr>
              <p:spPr bwMode="auto">
                <a:xfrm>
                  <a:off x="1669" y="3185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892" name="Group 891"/>
              <p:cNvGrpSpPr>
                <a:grpSpLocks/>
              </p:cNvGrpSpPr>
              <p:nvPr/>
            </p:nvGrpSpPr>
            <p:grpSpPr bwMode="auto">
              <a:xfrm>
                <a:off x="1678" y="3149"/>
                <a:ext cx="127" cy="119"/>
                <a:chOff x="1678" y="3149"/>
                <a:chExt cx="127" cy="119"/>
              </a:xfrm>
            </p:grpSpPr>
            <p:sp>
              <p:nvSpPr>
                <p:cNvPr id="893" name="Freeform 892"/>
                <p:cNvSpPr>
                  <a:spLocks/>
                </p:cNvSpPr>
                <p:nvPr/>
              </p:nvSpPr>
              <p:spPr bwMode="auto">
                <a:xfrm>
                  <a:off x="1678" y="3149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36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36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94" name="Freeform 893"/>
                <p:cNvSpPr>
                  <a:spLocks/>
                </p:cNvSpPr>
                <p:nvPr/>
              </p:nvSpPr>
              <p:spPr bwMode="auto">
                <a:xfrm>
                  <a:off x="1678" y="3149"/>
                  <a:ext cx="127" cy="36"/>
                </a:xfrm>
                <a:custGeom>
                  <a:avLst/>
                  <a:gdLst>
                    <a:gd name="T0" fmla="*/ 0 w 127"/>
                    <a:gd name="T1" fmla="*/ 36 h 36"/>
                    <a:gd name="T2" fmla="*/ 100 w 127"/>
                    <a:gd name="T3" fmla="*/ 36 h 36"/>
                    <a:gd name="T4" fmla="*/ 127 w 127"/>
                    <a:gd name="T5" fmla="*/ 0 h 36"/>
                    <a:gd name="T6" fmla="*/ 27 w 127"/>
                    <a:gd name="T7" fmla="*/ 0 h 36"/>
                    <a:gd name="T8" fmla="*/ 0 w 127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36">
                      <a:moveTo>
                        <a:pt x="0" y="36"/>
                      </a:moveTo>
                      <a:lnTo>
                        <a:pt x="100" y="36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95" name="Freeform 894"/>
                <p:cNvSpPr>
                  <a:spLocks/>
                </p:cNvSpPr>
                <p:nvPr/>
              </p:nvSpPr>
              <p:spPr bwMode="auto">
                <a:xfrm>
                  <a:off x="1778" y="3149"/>
                  <a:ext cx="27" cy="119"/>
                </a:xfrm>
                <a:custGeom>
                  <a:avLst/>
                  <a:gdLst>
                    <a:gd name="T0" fmla="*/ 0 w 27"/>
                    <a:gd name="T1" fmla="*/ 36 h 119"/>
                    <a:gd name="T2" fmla="*/ 27 w 27"/>
                    <a:gd name="T3" fmla="*/ 0 h 119"/>
                    <a:gd name="T4" fmla="*/ 27 w 27"/>
                    <a:gd name="T5" fmla="*/ 91 h 119"/>
                    <a:gd name="T6" fmla="*/ 0 w 27"/>
                    <a:gd name="T7" fmla="*/ 119 h 119"/>
                    <a:gd name="T8" fmla="*/ 0 w 27"/>
                    <a:gd name="T9" fmla="*/ 36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36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96" name="Freeform 895"/>
                <p:cNvSpPr>
                  <a:spLocks/>
                </p:cNvSpPr>
                <p:nvPr/>
              </p:nvSpPr>
              <p:spPr bwMode="auto">
                <a:xfrm>
                  <a:off x="1678" y="3149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4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97" name="Freeform 896"/>
                <p:cNvSpPr>
                  <a:spLocks/>
                </p:cNvSpPr>
                <p:nvPr/>
              </p:nvSpPr>
              <p:spPr bwMode="auto">
                <a:xfrm>
                  <a:off x="1678" y="3149"/>
                  <a:ext cx="127" cy="36"/>
                </a:xfrm>
                <a:custGeom>
                  <a:avLst/>
                  <a:gdLst>
                    <a:gd name="T0" fmla="*/ 0 w 14"/>
                    <a:gd name="T1" fmla="*/ 4 h 4"/>
                    <a:gd name="T2" fmla="*/ 11 w 14"/>
                    <a:gd name="T3" fmla="*/ 4 h 4"/>
                    <a:gd name="T4" fmla="*/ 14 w 1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4">
                      <a:moveTo>
                        <a:pt x="0" y="4"/>
                      </a:moveTo>
                      <a:lnTo>
                        <a:pt x="11" y="4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98" name="Line 749"/>
                <p:cNvSpPr>
                  <a:spLocks noChangeShapeType="1"/>
                </p:cNvSpPr>
                <p:nvPr/>
              </p:nvSpPr>
              <p:spPr bwMode="auto">
                <a:xfrm>
                  <a:off x="1778" y="3185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7469634" y="4665680"/>
            <a:ext cx="561975" cy="493712"/>
            <a:chOff x="1778" y="3149"/>
            <a:chExt cx="354" cy="311"/>
          </a:xfrm>
        </p:grpSpPr>
        <p:grpSp>
          <p:nvGrpSpPr>
            <p:cNvPr id="821" name="Group 820"/>
            <p:cNvGrpSpPr>
              <a:grpSpLocks/>
            </p:cNvGrpSpPr>
            <p:nvPr/>
          </p:nvGrpSpPr>
          <p:grpSpPr bwMode="auto">
            <a:xfrm>
              <a:off x="1778" y="3341"/>
              <a:ext cx="354" cy="119"/>
              <a:chOff x="1778" y="3341"/>
              <a:chExt cx="354" cy="119"/>
            </a:xfrm>
          </p:grpSpPr>
          <p:grpSp>
            <p:nvGrpSpPr>
              <p:cNvPr id="866" name="Group 865"/>
              <p:cNvGrpSpPr>
                <a:grpSpLocks/>
              </p:cNvGrpSpPr>
              <p:nvPr/>
            </p:nvGrpSpPr>
            <p:grpSpPr bwMode="auto">
              <a:xfrm>
                <a:off x="1778" y="3341"/>
                <a:ext cx="136" cy="119"/>
                <a:chOff x="1778" y="3341"/>
                <a:chExt cx="136" cy="119"/>
              </a:xfrm>
            </p:grpSpPr>
            <p:sp>
              <p:nvSpPr>
                <p:cNvPr id="881" name="Freeform 880"/>
                <p:cNvSpPr>
                  <a:spLocks/>
                </p:cNvSpPr>
                <p:nvPr/>
              </p:nvSpPr>
              <p:spPr bwMode="auto">
                <a:xfrm>
                  <a:off x="1778" y="3341"/>
                  <a:ext cx="136" cy="119"/>
                </a:xfrm>
                <a:custGeom>
                  <a:avLst/>
                  <a:gdLst>
                    <a:gd name="T0" fmla="*/ 27 w 136"/>
                    <a:gd name="T1" fmla="*/ 0 h 119"/>
                    <a:gd name="T2" fmla="*/ 0 w 136"/>
                    <a:gd name="T3" fmla="*/ 27 h 119"/>
                    <a:gd name="T4" fmla="*/ 0 w 136"/>
                    <a:gd name="T5" fmla="*/ 119 h 119"/>
                    <a:gd name="T6" fmla="*/ 109 w 136"/>
                    <a:gd name="T7" fmla="*/ 119 h 119"/>
                    <a:gd name="T8" fmla="*/ 136 w 136"/>
                    <a:gd name="T9" fmla="*/ 91 h 119"/>
                    <a:gd name="T10" fmla="*/ 136 w 136"/>
                    <a:gd name="T11" fmla="*/ 0 h 119"/>
                    <a:gd name="T12" fmla="*/ 27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91"/>
                      </a:lnTo>
                      <a:lnTo>
                        <a:pt x="136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82" name="Freeform 881"/>
                <p:cNvSpPr>
                  <a:spLocks/>
                </p:cNvSpPr>
                <p:nvPr/>
              </p:nvSpPr>
              <p:spPr bwMode="auto">
                <a:xfrm>
                  <a:off x="1778" y="3341"/>
                  <a:ext cx="136" cy="27"/>
                </a:xfrm>
                <a:custGeom>
                  <a:avLst/>
                  <a:gdLst>
                    <a:gd name="T0" fmla="*/ 0 w 136"/>
                    <a:gd name="T1" fmla="*/ 27 h 27"/>
                    <a:gd name="T2" fmla="*/ 109 w 136"/>
                    <a:gd name="T3" fmla="*/ 27 h 27"/>
                    <a:gd name="T4" fmla="*/ 136 w 136"/>
                    <a:gd name="T5" fmla="*/ 0 h 27"/>
                    <a:gd name="T6" fmla="*/ 27 w 136"/>
                    <a:gd name="T7" fmla="*/ 0 h 27"/>
                    <a:gd name="T8" fmla="*/ 0 w 136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7">
                      <a:moveTo>
                        <a:pt x="0" y="27"/>
                      </a:moveTo>
                      <a:lnTo>
                        <a:pt x="109" y="27"/>
                      </a:lnTo>
                      <a:lnTo>
                        <a:pt x="136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83" name="Freeform 882"/>
                <p:cNvSpPr>
                  <a:spLocks/>
                </p:cNvSpPr>
                <p:nvPr/>
              </p:nvSpPr>
              <p:spPr bwMode="auto">
                <a:xfrm>
                  <a:off x="1887" y="3341"/>
                  <a:ext cx="27" cy="119"/>
                </a:xfrm>
                <a:custGeom>
                  <a:avLst/>
                  <a:gdLst>
                    <a:gd name="T0" fmla="*/ 0 w 27"/>
                    <a:gd name="T1" fmla="*/ 27 h 119"/>
                    <a:gd name="T2" fmla="*/ 27 w 27"/>
                    <a:gd name="T3" fmla="*/ 0 h 119"/>
                    <a:gd name="T4" fmla="*/ 27 w 27"/>
                    <a:gd name="T5" fmla="*/ 91 h 119"/>
                    <a:gd name="T6" fmla="*/ 0 w 27"/>
                    <a:gd name="T7" fmla="*/ 119 h 119"/>
                    <a:gd name="T8" fmla="*/ 0 w 27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84" name="Freeform 883"/>
                <p:cNvSpPr>
                  <a:spLocks/>
                </p:cNvSpPr>
                <p:nvPr/>
              </p:nvSpPr>
              <p:spPr bwMode="auto">
                <a:xfrm>
                  <a:off x="1778" y="3341"/>
                  <a:ext cx="136" cy="119"/>
                </a:xfrm>
                <a:custGeom>
                  <a:avLst/>
                  <a:gdLst>
                    <a:gd name="T0" fmla="*/ 3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3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85" name="Freeform 884"/>
                <p:cNvSpPr>
                  <a:spLocks/>
                </p:cNvSpPr>
                <p:nvPr/>
              </p:nvSpPr>
              <p:spPr bwMode="auto">
                <a:xfrm>
                  <a:off x="1778" y="3341"/>
                  <a:ext cx="136" cy="27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86" name="Line 758"/>
                <p:cNvSpPr>
                  <a:spLocks noChangeShapeType="1"/>
                </p:cNvSpPr>
                <p:nvPr/>
              </p:nvSpPr>
              <p:spPr bwMode="auto">
                <a:xfrm>
                  <a:off x="1887" y="3368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867" name="Group 866"/>
              <p:cNvGrpSpPr>
                <a:grpSpLocks/>
              </p:cNvGrpSpPr>
              <p:nvPr/>
            </p:nvGrpSpPr>
            <p:grpSpPr bwMode="auto">
              <a:xfrm>
                <a:off x="1887" y="3341"/>
                <a:ext cx="136" cy="119"/>
                <a:chOff x="1887" y="3341"/>
                <a:chExt cx="136" cy="119"/>
              </a:xfrm>
            </p:grpSpPr>
            <p:sp>
              <p:nvSpPr>
                <p:cNvPr id="875" name="Freeform 874"/>
                <p:cNvSpPr>
                  <a:spLocks/>
                </p:cNvSpPr>
                <p:nvPr/>
              </p:nvSpPr>
              <p:spPr bwMode="auto">
                <a:xfrm>
                  <a:off x="1887" y="3341"/>
                  <a:ext cx="136" cy="119"/>
                </a:xfrm>
                <a:custGeom>
                  <a:avLst/>
                  <a:gdLst>
                    <a:gd name="T0" fmla="*/ 36 w 136"/>
                    <a:gd name="T1" fmla="*/ 0 h 119"/>
                    <a:gd name="T2" fmla="*/ 0 w 136"/>
                    <a:gd name="T3" fmla="*/ 27 h 119"/>
                    <a:gd name="T4" fmla="*/ 0 w 136"/>
                    <a:gd name="T5" fmla="*/ 119 h 119"/>
                    <a:gd name="T6" fmla="*/ 108 w 136"/>
                    <a:gd name="T7" fmla="*/ 119 h 119"/>
                    <a:gd name="T8" fmla="*/ 136 w 136"/>
                    <a:gd name="T9" fmla="*/ 91 h 119"/>
                    <a:gd name="T10" fmla="*/ 136 w 136"/>
                    <a:gd name="T11" fmla="*/ 0 h 119"/>
                    <a:gd name="T12" fmla="*/ 36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8" y="119"/>
                      </a:lnTo>
                      <a:lnTo>
                        <a:pt x="136" y="91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76" name="Freeform 875"/>
                <p:cNvSpPr>
                  <a:spLocks/>
                </p:cNvSpPr>
                <p:nvPr/>
              </p:nvSpPr>
              <p:spPr bwMode="auto">
                <a:xfrm>
                  <a:off x="1887" y="3341"/>
                  <a:ext cx="136" cy="27"/>
                </a:xfrm>
                <a:custGeom>
                  <a:avLst/>
                  <a:gdLst>
                    <a:gd name="T0" fmla="*/ 0 w 136"/>
                    <a:gd name="T1" fmla="*/ 27 h 27"/>
                    <a:gd name="T2" fmla="*/ 108 w 136"/>
                    <a:gd name="T3" fmla="*/ 27 h 27"/>
                    <a:gd name="T4" fmla="*/ 136 w 136"/>
                    <a:gd name="T5" fmla="*/ 0 h 27"/>
                    <a:gd name="T6" fmla="*/ 36 w 136"/>
                    <a:gd name="T7" fmla="*/ 0 h 27"/>
                    <a:gd name="T8" fmla="*/ 0 w 136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7">
                      <a:moveTo>
                        <a:pt x="0" y="27"/>
                      </a:moveTo>
                      <a:lnTo>
                        <a:pt x="108" y="27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77" name="Freeform 876"/>
                <p:cNvSpPr>
                  <a:spLocks/>
                </p:cNvSpPr>
                <p:nvPr/>
              </p:nvSpPr>
              <p:spPr bwMode="auto">
                <a:xfrm>
                  <a:off x="1995" y="3341"/>
                  <a:ext cx="28" cy="119"/>
                </a:xfrm>
                <a:custGeom>
                  <a:avLst/>
                  <a:gdLst>
                    <a:gd name="T0" fmla="*/ 0 w 28"/>
                    <a:gd name="T1" fmla="*/ 27 h 119"/>
                    <a:gd name="T2" fmla="*/ 28 w 28"/>
                    <a:gd name="T3" fmla="*/ 0 h 119"/>
                    <a:gd name="T4" fmla="*/ 28 w 28"/>
                    <a:gd name="T5" fmla="*/ 91 h 119"/>
                    <a:gd name="T6" fmla="*/ 0 w 28"/>
                    <a:gd name="T7" fmla="*/ 119 h 119"/>
                    <a:gd name="T8" fmla="*/ 0 w 28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7"/>
                      </a:moveTo>
                      <a:lnTo>
                        <a:pt x="28" y="0"/>
                      </a:lnTo>
                      <a:lnTo>
                        <a:pt x="28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78" name="Freeform 877"/>
                <p:cNvSpPr>
                  <a:spLocks/>
                </p:cNvSpPr>
                <p:nvPr/>
              </p:nvSpPr>
              <p:spPr bwMode="auto">
                <a:xfrm>
                  <a:off x="1887" y="3341"/>
                  <a:ext cx="136" cy="119"/>
                </a:xfrm>
                <a:custGeom>
                  <a:avLst/>
                  <a:gdLst>
                    <a:gd name="T0" fmla="*/ 4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4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79" name="Freeform 878"/>
                <p:cNvSpPr>
                  <a:spLocks/>
                </p:cNvSpPr>
                <p:nvPr/>
              </p:nvSpPr>
              <p:spPr bwMode="auto">
                <a:xfrm>
                  <a:off x="1887" y="3341"/>
                  <a:ext cx="136" cy="27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80" name="Line 765"/>
                <p:cNvSpPr>
                  <a:spLocks noChangeShapeType="1"/>
                </p:cNvSpPr>
                <p:nvPr/>
              </p:nvSpPr>
              <p:spPr bwMode="auto">
                <a:xfrm>
                  <a:off x="1995" y="3368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868" name="Group 867"/>
              <p:cNvGrpSpPr>
                <a:grpSpLocks/>
              </p:cNvGrpSpPr>
              <p:nvPr/>
            </p:nvGrpSpPr>
            <p:grpSpPr bwMode="auto">
              <a:xfrm>
                <a:off x="1995" y="3341"/>
                <a:ext cx="137" cy="119"/>
                <a:chOff x="1995" y="3341"/>
                <a:chExt cx="137" cy="119"/>
              </a:xfrm>
            </p:grpSpPr>
            <p:sp>
              <p:nvSpPr>
                <p:cNvPr id="869" name="Freeform 868"/>
                <p:cNvSpPr>
                  <a:spLocks/>
                </p:cNvSpPr>
                <p:nvPr/>
              </p:nvSpPr>
              <p:spPr bwMode="auto">
                <a:xfrm>
                  <a:off x="1995" y="3341"/>
                  <a:ext cx="137" cy="119"/>
                </a:xfrm>
                <a:custGeom>
                  <a:avLst/>
                  <a:gdLst>
                    <a:gd name="T0" fmla="*/ 28 w 137"/>
                    <a:gd name="T1" fmla="*/ 0 h 119"/>
                    <a:gd name="T2" fmla="*/ 0 w 137"/>
                    <a:gd name="T3" fmla="*/ 27 h 119"/>
                    <a:gd name="T4" fmla="*/ 0 w 137"/>
                    <a:gd name="T5" fmla="*/ 119 h 119"/>
                    <a:gd name="T6" fmla="*/ 109 w 137"/>
                    <a:gd name="T7" fmla="*/ 119 h 119"/>
                    <a:gd name="T8" fmla="*/ 137 w 137"/>
                    <a:gd name="T9" fmla="*/ 91 h 119"/>
                    <a:gd name="T10" fmla="*/ 137 w 137"/>
                    <a:gd name="T11" fmla="*/ 0 h 119"/>
                    <a:gd name="T12" fmla="*/ 28 w 13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7" h="119">
                      <a:moveTo>
                        <a:pt x="28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7" y="91"/>
                      </a:lnTo>
                      <a:lnTo>
                        <a:pt x="137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70" name="Freeform 869"/>
                <p:cNvSpPr>
                  <a:spLocks/>
                </p:cNvSpPr>
                <p:nvPr/>
              </p:nvSpPr>
              <p:spPr bwMode="auto">
                <a:xfrm>
                  <a:off x="1995" y="3341"/>
                  <a:ext cx="137" cy="27"/>
                </a:xfrm>
                <a:custGeom>
                  <a:avLst/>
                  <a:gdLst>
                    <a:gd name="T0" fmla="*/ 0 w 137"/>
                    <a:gd name="T1" fmla="*/ 27 h 27"/>
                    <a:gd name="T2" fmla="*/ 109 w 137"/>
                    <a:gd name="T3" fmla="*/ 27 h 27"/>
                    <a:gd name="T4" fmla="*/ 137 w 137"/>
                    <a:gd name="T5" fmla="*/ 0 h 27"/>
                    <a:gd name="T6" fmla="*/ 28 w 137"/>
                    <a:gd name="T7" fmla="*/ 0 h 27"/>
                    <a:gd name="T8" fmla="*/ 0 w 13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" h="27">
                      <a:moveTo>
                        <a:pt x="0" y="27"/>
                      </a:moveTo>
                      <a:lnTo>
                        <a:pt x="109" y="27"/>
                      </a:lnTo>
                      <a:lnTo>
                        <a:pt x="137" y="0"/>
                      </a:lnTo>
                      <a:lnTo>
                        <a:pt x="28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71" name="Freeform 870"/>
                <p:cNvSpPr>
                  <a:spLocks/>
                </p:cNvSpPr>
                <p:nvPr/>
              </p:nvSpPr>
              <p:spPr bwMode="auto">
                <a:xfrm>
                  <a:off x="2104" y="3341"/>
                  <a:ext cx="28" cy="119"/>
                </a:xfrm>
                <a:custGeom>
                  <a:avLst/>
                  <a:gdLst>
                    <a:gd name="T0" fmla="*/ 0 w 28"/>
                    <a:gd name="T1" fmla="*/ 27 h 119"/>
                    <a:gd name="T2" fmla="*/ 28 w 28"/>
                    <a:gd name="T3" fmla="*/ 0 h 119"/>
                    <a:gd name="T4" fmla="*/ 28 w 28"/>
                    <a:gd name="T5" fmla="*/ 91 h 119"/>
                    <a:gd name="T6" fmla="*/ 0 w 28"/>
                    <a:gd name="T7" fmla="*/ 119 h 119"/>
                    <a:gd name="T8" fmla="*/ 0 w 28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7"/>
                      </a:moveTo>
                      <a:lnTo>
                        <a:pt x="28" y="0"/>
                      </a:lnTo>
                      <a:lnTo>
                        <a:pt x="28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72" name="Freeform 871"/>
                <p:cNvSpPr>
                  <a:spLocks/>
                </p:cNvSpPr>
                <p:nvPr/>
              </p:nvSpPr>
              <p:spPr bwMode="auto">
                <a:xfrm>
                  <a:off x="1995" y="3341"/>
                  <a:ext cx="137" cy="119"/>
                </a:xfrm>
                <a:custGeom>
                  <a:avLst/>
                  <a:gdLst>
                    <a:gd name="T0" fmla="*/ 3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3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73" name="Freeform 872"/>
                <p:cNvSpPr>
                  <a:spLocks/>
                </p:cNvSpPr>
                <p:nvPr/>
              </p:nvSpPr>
              <p:spPr bwMode="auto">
                <a:xfrm>
                  <a:off x="1995" y="3341"/>
                  <a:ext cx="137" cy="27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74" name="Line 772"/>
                <p:cNvSpPr>
                  <a:spLocks noChangeShapeType="1"/>
                </p:cNvSpPr>
                <p:nvPr/>
              </p:nvSpPr>
              <p:spPr bwMode="auto">
                <a:xfrm>
                  <a:off x="2104" y="3368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822" name="Group 821"/>
            <p:cNvGrpSpPr>
              <a:grpSpLocks/>
            </p:cNvGrpSpPr>
            <p:nvPr/>
          </p:nvGrpSpPr>
          <p:grpSpPr bwMode="auto">
            <a:xfrm>
              <a:off x="1778" y="3249"/>
              <a:ext cx="354" cy="110"/>
              <a:chOff x="1778" y="3249"/>
              <a:chExt cx="354" cy="110"/>
            </a:xfrm>
          </p:grpSpPr>
          <p:grpSp>
            <p:nvGrpSpPr>
              <p:cNvPr id="845" name="Group 844"/>
              <p:cNvGrpSpPr>
                <a:grpSpLocks/>
              </p:cNvGrpSpPr>
              <p:nvPr/>
            </p:nvGrpSpPr>
            <p:grpSpPr bwMode="auto">
              <a:xfrm>
                <a:off x="1778" y="3249"/>
                <a:ext cx="136" cy="110"/>
                <a:chOff x="1778" y="3249"/>
                <a:chExt cx="136" cy="110"/>
              </a:xfrm>
            </p:grpSpPr>
            <p:sp>
              <p:nvSpPr>
                <p:cNvPr id="860" name="Freeform 859"/>
                <p:cNvSpPr>
                  <a:spLocks/>
                </p:cNvSpPr>
                <p:nvPr/>
              </p:nvSpPr>
              <p:spPr bwMode="auto">
                <a:xfrm>
                  <a:off x="1778" y="3249"/>
                  <a:ext cx="136" cy="110"/>
                </a:xfrm>
                <a:custGeom>
                  <a:avLst/>
                  <a:gdLst>
                    <a:gd name="T0" fmla="*/ 27 w 136"/>
                    <a:gd name="T1" fmla="*/ 0 h 110"/>
                    <a:gd name="T2" fmla="*/ 0 w 136"/>
                    <a:gd name="T3" fmla="*/ 28 h 110"/>
                    <a:gd name="T4" fmla="*/ 0 w 136"/>
                    <a:gd name="T5" fmla="*/ 110 h 110"/>
                    <a:gd name="T6" fmla="*/ 109 w 136"/>
                    <a:gd name="T7" fmla="*/ 110 h 110"/>
                    <a:gd name="T8" fmla="*/ 136 w 136"/>
                    <a:gd name="T9" fmla="*/ 83 h 110"/>
                    <a:gd name="T10" fmla="*/ 136 w 136"/>
                    <a:gd name="T11" fmla="*/ 0 h 110"/>
                    <a:gd name="T12" fmla="*/ 27 w 136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0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0"/>
                      </a:lnTo>
                      <a:lnTo>
                        <a:pt x="109" y="110"/>
                      </a:lnTo>
                      <a:lnTo>
                        <a:pt x="136" y="83"/>
                      </a:lnTo>
                      <a:lnTo>
                        <a:pt x="136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61" name="Freeform 860"/>
                <p:cNvSpPr>
                  <a:spLocks/>
                </p:cNvSpPr>
                <p:nvPr/>
              </p:nvSpPr>
              <p:spPr bwMode="auto">
                <a:xfrm>
                  <a:off x="1778" y="3249"/>
                  <a:ext cx="136" cy="28"/>
                </a:xfrm>
                <a:custGeom>
                  <a:avLst/>
                  <a:gdLst>
                    <a:gd name="T0" fmla="*/ 0 w 136"/>
                    <a:gd name="T1" fmla="*/ 28 h 28"/>
                    <a:gd name="T2" fmla="*/ 109 w 136"/>
                    <a:gd name="T3" fmla="*/ 28 h 28"/>
                    <a:gd name="T4" fmla="*/ 136 w 136"/>
                    <a:gd name="T5" fmla="*/ 0 h 28"/>
                    <a:gd name="T6" fmla="*/ 27 w 136"/>
                    <a:gd name="T7" fmla="*/ 0 h 28"/>
                    <a:gd name="T8" fmla="*/ 0 w 136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9" y="28"/>
                      </a:lnTo>
                      <a:lnTo>
                        <a:pt x="136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62" name="Freeform 861"/>
                <p:cNvSpPr>
                  <a:spLocks/>
                </p:cNvSpPr>
                <p:nvPr/>
              </p:nvSpPr>
              <p:spPr bwMode="auto">
                <a:xfrm>
                  <a:off x="1887" y="3249"/>
                  <a:ext cx="27" cy="110"/>
                </a:xfrm>
                <a:custGeom>
                  <a:avLst/>
                  <a:gdLst>
                    <a:gd name="T0" fmla="*/ 0 w 27"/>
                    <a:gd name="T1" fmla="*/ 28 h 110"/>
                    <a:gd name="T2" fmla="*/ 27 w 27"/>
                    <a:gd name="T3" fmla="*/ 0 h 110"/>
                    <a:gd name="T4" fmla="*/ 27 w 27"/>
                    <a:gd name="T5" fmla="*/ 83 h 110"/>
                    <a:gd name="T6" fmla="*/ 0 w 27"/>
                    <a:gd name="T7" fmla="*/ 110 h 110"/>
                    <a:gd name="T8" fmla="*/ 0 w 27"/>
                    <a:gd name="T9" fmla="*/ 2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0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63" name="Freeform 862"/>
                <p:cNvSpPr>
                  <a:spLocks/>
                </p:cNvSpPr>
                <p:nvPr/>
              </p:nvSpPr>
              <p:spPr bwMode="auto">
                <a:xfrm>
                  <a:off x="1778" y="3249"/>
                  <a:ext cx="136" cy="110"/>
                </a:xfrm>
                <a:custGeom>
                  <a:avLst/>
                  <a:gdLst>
                    <a:gd name="T0" fmla="*/ 3 w 15"/>
                    <a:gd name="T1" fmla="*/ 0 h 12"/>
                    <a:gd name="T2" fmla="*/ 0 w 15"/>
                    <a:gd name="T3" fmla="*/ 3 h 12"/>
                    <a:gd name="T4" fmla="*/ 0 w 15"/>
                    <a:gd name="T5" fmla="*/ 12 h 12"/>
                    <a:gd name="T6" fmla="*/ 12 w 15"/>
                    <a:gd name="T7" fmla="*/ 12 h 12"/>
                    <a:gd name="T8" fmla="*/ 15 w 15"/>
                    <a:gd name="T9" fmla="*/ 9 h 12"/>
                    <a:gd name="T10" fmla="*/ 15 w 15"/>
                    <a:gd name="T11" fmla="*/ 0 h 12"/>
                    <a:gd name="T12" fmla="*/ 3 w 15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64" name="Freeform 863"/>
                <p:cNvSpPr>
                  <a:spLocks/>
                </p:cNvSpPr>
                <p:nvPr/>
              </p:nvSpPr>
              <p:spPr bwMode="auto">
                <a:xfrm>
                  <a:off x="1778" y="3249"/>
                  <a:ext cx="136" cy="28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65" name="Line 780"/>
                <p:cNvSpPr>
                  <a:spLocks noChangeShapeType="1"/>
                </p:cNvSpPr>
                <p:nvPr/>
              </p:nvSpPr>
              <p:spPr bwMode="auto">
                <a:xfrm>
                  <a:off x="1887" y="327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846" name="Group 845"/>
              <p:cNvGrpSpPr>
                <a:grpSpLocks/>
              </p:cNvGrpSpPr>
              <p:nvPr/>
            </p:nvGrpSpPr>
            <p:grpSpPr bwMode="auto">
              <a:xfrm>
                <a:off x="1887" y="3249"/>
                <a:ext cx="136" cy="110"/>
                <a:chOff x="1887" y="3249"/>
                <a:chExt cx="136" cy="110"/>
              </a:xfrm>
            </p:grpSpPr>
            <p:sp>
              <p:nvSpPr>
                <p:cNvPr id="854" name="Freeform 853"/>
                <p:cNvSpPr>
                  <a:spLocks/>
                </p:cNvSpPr>
                <p:nvPr/>
              </p:nvSpPr>
              <p:spPr bwMode="auto">
                <a:xfrm>
                  <a:off x="1887" y="3249"/>
                  <a:ext cx="136" cy="110"/>
                </a:xfrm>
                <a:custGeom>
                  <a:avLst/>
                  <a:gdLst>
                    <a:gd name="T0" fmla="*/ 36 w 136"/>
                    <a:gd name="T1" fmla="*/ 0 h 110"/>
                    <a:gd name="T2" fmla="*/ 0 w 136"/>
                    <a:gd name="T3" fmla="*/ 28 h 110"/>
                    <a:gd name="T4" fmla="*/ 0 w 136"/>
                    <a:gd name="T5" fmla="*/ 110 h 110"/>
                    <a:gd name="T6" fmla="*/ 108 w 136"/>
                    <a:gd name="T7" fmla="*/ 110 h 110"/>
                    <a:gd name="T8" fmla="*/ 136 w 136"/>
                    <a:gd name="T9" fmla="*/ 83 h 110"/>
                    <a:gd name="T10" fmla="*/ 136 w 136"/>
                    <a:gd name="T11" fmla="*/ 0 h 110"/>
                    <a:gd name="T12" fmla="*/ 36 w 136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0">
                      <a:moveTo>
                        <a:pt x="36" y="0"/>
                      </a:moveTo>
                      <a:lnTo>
                        <a:pt x="0" y="28"/>
                      </a:lnTo>
                      <a:lnTo>
                        <a:pt x="0" y="110"/>
                      </a:lnTo>
                      <a:lnTo>
                        <a:pt x="108" y="110"/>
                      </a:lnTo>
                      <a:lnTo>
                        <a:pt x="136" y="83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55" name="Freeform 854"/>
                <p:cNvSpPr>
                  <a:spLocks/>
                </p:cNvSpPr>
                <p:nvPr/>
              </p:nvSpPr>
              <p:spPr bwMode="auto">
                <a:xfrm>
                  <a:off x="1887" y="3249"/>
                  <a:ext cx="136" cy="28"/>
                </a:xfrm>
                <a:custGeom>
                  <a:avLst/>
                  <a:gdLst>
                    <a:gd name="T0" fmla="*/ 0 w 136"/>
                    <a:gd name="T1" fmla="*/ 28 h 28"/>
                    <a:gd name="T2" fmla="*/ 108 w 136"/>
                    <a:gd name="T3" fmla="*/ 28 h 28"/>
                    <a:gd name="T4" fmla="*/ 136 w 136"/>
                    <a:gd name="T5" fmla="*/ 0 h 28"/>
                    <a:gd name="T6" fmla="*/ 36 w 136"/>
                    <a:gd name="T7" fmla="*/ 0 h 28"/>
                    <a:gd name="T8" fmla="*/ 0 w 136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8" y="28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56" name="Freeform 855"/>
                <p:cNvSpPr>
                  <a:spLocks/>
                </p:cNvSpPr>
                <p:nvPr/>
              </p:nvSpPr>
              <p:spPr bwMode="auto">
                <a:xfrm>
                  <a:off x="1995" y="3249"/>
                  <a:ext cx="28" cy="110"/>
                </a:xfrm>
                <a:custGeom>
                  <a:avLst/>
                  <a:gdLst>
                    <a:gd name="T0" fmla="*/ 0 w 28"/>
                    <a:gd name="T1" fmla="*/ 28 h 110"/>
                    <a:gd name="T2" fmla="*/ 28 w 28"/>
                    <a:gd name="T3" fmla="*/ 0 h 110"/>
                    <a:gd name="T4" fmla="*/ 28 w 28"/>
                    <a:gd name="T5" fmla="*/ 83 h 110"/>
                    <a:gd name="T6" fmla="*/ 0 w 28"/>
                    <a:gd name="T7" fmla="*/ 110 h 110"/>
                    <a:gd name="T8" fmla="*/ 0 w 28"/>
                    <a:gd name="T9" fmla="*/ 2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0">
                      <a:moveTo>
                        <a:pt x="0" y="28"/>
                      </a:moveTo>
                      <a:lnTo>
                        <a:pt x="28" y="0"/>
                      </a:lnTo>
                      <a:lnTo>
                        <a:pt x="28" y="83"/>
                      </a:lnTo>
                      <a:lnTo>
                        <a:pt x="0" y="11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57" name="Freeform 856"/>
                <p:cNvSpPr>
                  <a:spLocks/>
                </p:cNvSpPr>
                <p:nvPr/>
              </p:nvSpPr>
              <p:spPr bwMode="auto">
                <a:xfrm>
                  <a:off x="1887" y="3249"/>
                  <a:ext cx="136" cy="110"/>
                </a:xfrm>
                <a:custGeom>
                  <a:avLst/>
                  <a:gdLst>
                    <a:gd name="T0" fmla="*/ 4 w 15"/>
                    <a:gd name="T1" fmla="*/ 0 h 12"/>
                    <a:gd name="T2" fmla="*/ 0 w 15"/>
                    <a:gd name="T3" fmla="*/ 3 h 12"/>
                    <a:gd name="T4" fmla="*/ 0 w 15"/>
                    <a:gd name="T5" fmla="*/ 12 h 12"/>
                    <a:gd name="T6" fmla="*/ 12 w 15"/>
                    <a:gd name="T7" fmla="*/ 12 h 12"/>
                    <a:gd name="T8" fmla="*/ 15 w 15"/>
                    <a:gd name="T9" fmla="*/ 9 h 12"/>
                    <a:gd name="T10" fmla="*/ 15 w 15"/>
                    <a:gd name="T11" fmla="*/ 0 h 12"/>
                    <a:gd name="T12" fmla="*/ 4 w 15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2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58" name="Freeform 857"/>
                <p:cNvSpPr>
                  <a:spLocks/>
                </p:cNvSpPr>
                <p:nvPr/>
              </p:nvSpPr>
              <p:spPr bwMode="auto">
                <a:xfrm>
                  <a:off x="1887" y="3249"/>
                  <a:ext cx="136" cy="28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59" name="Line 787"/>
                <p:cNvSpPr>
                  <a:spLocks noChangeShapeType="1"/>
                </p:cNvSpPr>
                <p:nvPr/>
              </p:nvSpPr>
              <p:spPr bwMode="auto">
                <a:xfrm>
                  <a:off x="1995" y="327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847" name="Group 846"/>
              <p:cNvGrpSpPr>
                <a:grpSpLocks/>
              </p:cNvGrpSpPr>
              <p:nvPr/>
            </p:nvGrpSpPr>
            <p:grpSpPr bwMode="auto">
              <a:xfrm>
                <a:off x="1995" y="3249"/>
                <a:ext cx="137" cy="110"/>
                <a:chOff x="1995" y="3249"/>
                <a:chExt cx="137" cy="110"/>
              </a:xfrm>
            </p:grpSpPr>
            <p:sp>
              <p:nvSpPr>
                <p:cNvPr id="848" name="Freeform 847"/>
                <p:cNvSpPr>
                  <a:spLocks/>
                </p:cNvSpPr>
                <p:nvPr/>
              </p:nvSpPr>
              <p:spPr bwMode="auto">
                <a:xfrm>
                  <a:off x="1995" y="3249"/>
                  <a:ext cx="137" cy="110"/>
                </a:xfrm>
                <a:custGeom>
                  <a:avLst/>
                  <a:gdLst>
                    <a:gd name="T0" fmla="*/ 28 w 137"/>
                    <a:gd name="T1" fmla="*/ 0 h 110"/>
                    <a:gd name="T2" fmla="*/ 0 w 137"/>
                    <a:gd name="T3" fmla="*/ 28 h 110"/>
                    <a:gd name="T4" fmla="*/ 0 w 137"/>
                    <a:gd name="T5" fmla="*/ 110 h 110"/>
                    <a:gd name="T6" fmla="*/ 109 w 137"/>
                    <a:gd name="T7" fmla="*/ 110 h 110"/>
                    <a:gd name="T8" fmla="*/ 137 w 137"/>
                    <a:gd name="T9" fmla="*/ 83 h 110"/>
                    <a:gd name="T10" fmla="*/ 137 w 137"/>
                    <a:gd name="T11" fmla="*/ 0 h 110"/>
                    <a:gd name="T12" fmla="*/ 28 w 137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7" h="110">
                      <a:moveTo>
                        <a:pt x="28" y="0"/>
                      </a:moveTo>
                      <a:lnTo>
                        <a:pt x="0" y="28"/>
                      </a:lnTo>
                      <a:lnTo>
                        <a:pt x="0" y="110"/>
                      </a:lnTo>
                      <a:lnTo>
                        <a:pt x="109" y="110"/>
                      </a:lnTo>
                      <a:lnTo>
                        <a:pt x="137" y="83"/>
                      </a:lnTo>
                      <a:lnTo>
                        <a:pt x="137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49" name="Freeform 848"/>
                <p:cNvSpPr>
                  <a:spLocks/>
                </p:cNvSpPr>
                <p:nvPr/>
              </p:nvSpPr>
              <p:spPr bwMode="auto">
                <a:xfrm>
                  <a:off x="1995" y="3249"/>
                  <a:ext cx="137" cy="28"/>
                </a:xfrm>
                <a:custGeom>
                  <a:avLst/>
                  <a:gdLst>
                    <a:gd name="T0" fmla="*/ 0 w 137"/>
                    <a:gd name="T1" fmla="*/ 28 h 28"/>
                    <a:gd name="T2" fmla="*/ 109 w 137"/>
                    <a:gd name="T3" fmla="*/ 28 h 28"/>
                    <a:gd name="T4" fmla="*/ 137 w 137"/>
                    <a:gd name="T5" fmla="*/ 0 h 28"/>
                    <a:gd name="T6" fmla="*/ 28 w 137"/>
                    <a:gd name="T7" fmla="*/ 0 h 28"/>
                    <a:gd name="T8" fmla="*/ 0 w 13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" h="28">
                      <a:moveTo>
                        <a:pt x="0" y="28"/>
                      </a:moveTo>
                      <a:lnTo>
                        <a:pt x="109" y="28"/>
                      </a:lnTo>
                      <a:lnTo>
                        <a:pt x="137" y="0"/>
                      </a:lnTo>
                      <a:lnTo>
                        <a:pt x="28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50" name="Freeform 849"/>
                <p:cNvSpPr>
                  <a:spLocks/>
                </p:cNvSpPr>
                <p:nvPr/>
              </p:nvSpPr>
              <p:spPr bwMode="auto">
                <a:xfrm>
                  <a:off x="2104" y="3249"/>
                  <a:ext cx="28" cy="110"/>
                </a:xfrm>
                <a:custGeom>
                  <a:avLst/>
                  <a:gdLst>
                    <a:gd name="T0" fmla="*/ 0 w 28"/>
                    <a:gd name="T1" fmla="*/ 28 h 110"/>
                    <a:gd name="T2" fmla="*/ 28 w 28"/>
                    <a:gd name="T3" fmla="*/ 0 h 110"/>
                    <a:gd name="T4" fmla="*/ 28 w 28"/>
                    <a:gd name="T5" fmla="*/ 83 h 110"/>
                    <a:gd name="T6" fmla="*/ 0 w 28"/>
                    <a:gd name="T7" fmla="*/ 110 h 110"/>
                    <a:gd name="T8" fmla="*/ 0 w 28"/>
                    <a:gd name="T9" fmla="*/ 2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0">
                      <a:moveTo>
                        <a:pt x="0" y="28"/>
                      </a:moveTo>
                      <a:lnTo>
                        <a:pt x="28" y="0"/>
                      </a:lnTo>
                      <a:lnTo>
                        <a:pt x="28" y="83"/>
                      </a:lnTo>
                      <a:lnTo>
                        <a:pt x="0" y="11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51" name="Freeform 850"/>
                <p:cNvSpPr>
                  <a:spLocks/>
                </p:cNvSpPr>
                <p:nvPr/>
              </p:nvSpPr>
              <p:spPr bwMode="auto">
                <a:xfrm>
                  <a:off x="1995" y="3249"/>
                  <a:ext cx="137" cy="110"/>
                </a:xfrm>
                <a:custGeom>
                  <a:avLst/>
                  <a:gdLst>
                    <a:gd name="T0" fmla="*/ 3 w 15"/>
                    <a:gd name="T1" fmla="*/ 0 h 12"/>
                    <a:gd name="T2" fmla="*/ 0 w 15"/>
                    <a:gd name="T3" fmla="*/ 3 h 12"/>
                    <a:gd name="T4" fmla="*/ 0 w 15"/>
                    <a:gd name="T5" fmla="*/ 12 h 12"/>
                    <a:gd name="T6" fmla="*/ 12 w 15"/>
                    <a:gd name="T7" fmla="*/ 12 h 12"/>
                    <a:gd name="T8" fmla="*/ 15 w 15"/>
                    <a:gd name="T9" fmla="*/ 9 h 12"/>
                    <a:gd name="T10" fmla="*/ 15 w 15"/>
                    <a:gd name="T11" fmla="*/ 0 h 12"/>
                    <a:gd name="T12" fmla="*/ 3 w 15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52" name="Freeform 851"/>
                <p:cNvSpPr>
                  <a:spLocks/>
                </p:cNvSpPr>
                <p:nvPr/>
              </p:nvSpPr>
              <p:spPr bwMode="auto">
                <a:xfrm>
                  <a:off x="1995" y="3249"/>
                  <a:ext cx="137" cy="28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53" name="Line 794"/>
                <p:cNvSpPr>
                  <a:spLocks noChangeShapeType="1"/>
                </p:cNvSpPr>
                <p:nvPr/>
              </p:nvSpPr>
              <p:spPr bwMode="auto">
                <a:xfrm>
                  <a:off x="2104" y="327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823" name="Group 822"/>
            <p:cNvGrpSpPr>
              <a:grpSpLocks/>
            </p:cNvGrpSpPr>
            <p:nvPr/>
          </p:nvGrpSpPr>
          <p:grpSpPr bwMode="auto">
            <a:xfrm>
              <a:off x="1778" y="3149"/>
              <a:ext cx="354" cy="119"/>
              <a:chOff x="1778" y="3149"/>
              <a:chExt cx="354" cy="119"/>
            </a:xfrm>
          </p:grpSpPr>
          <p:grpSp>
            <p:nvGrpSpPr>
              <p:cNvPr id="824" name="Group 823"/>
              <p:cNvGrpSpPr>
                <a:grpSpLocks/>
              </p:cNvGrpSpPr>
              <p:nvPr/>
            </p:nvGrpSpPr>
            <p:grpSpPr bwMode="auto">
              <a:xfrm>
                <a:off x="1778" y="3149"/>
                <a:ext cx="136" cy="119"/>
                <a:chOff x="1778" y="3149"/>
                <a:chExt cx="136" cy="119"/>
              </a:xfrm>
            </p:grpSpPr>
            <p:sp>
              <p:nvSpPr>
                <p:cNvPr id="839" name="Freeform 838"/>
                <p:cNvSpPr>
                  <a:spLocks/>
                </p:cNvSpPr>
                <p:nvPr/>
              </p:nvSpPr>
              <p:spPr bwMode="auto">
                <a:xfrm>
                  <a:off x="1778" y="3149"/>
                  <a:ext cx="136" cy="119"/>
                </a:xfrm>
                <a:custGeom>
                  <a:avLst/>
                  <a:gdLst>
                    <a:gd name="T0" fmla="*/ 27 w 136"/>
                    <a:gd name="T1" fmla="*/ 0 h 119"/>
                    <a:gd name="T2" fmla="*/ 0 w 136"/>
                    <a:gd name="T3" fmla="*/ 36 h 119"/>
                    <a:gd name="T4" fmla="*/ 0 w 136"/>
                    <a:gd name="T5" fmla="*/ 119 h 119"/>
                    <a:gd name="T6" fmla="*/ 109 w 136"/>
                    <a:gd name="T7" fmla="*/ 119 h 119"/>
                    <a:gd name="T8" fmla="*/ 136 w 136"/>
                    <a:gd name="T9" fmla="*/ 91 h 119"/>
                    <a:gd name="T10" fmla="*/ 136 w 136"/>
                    <a:gd name="T11" fmla="*/ 0 h 119"/>
                    <a:gd name="T12" fmla="*/ 27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27" y="0"/>
                      </a:moveTo>
                      <a:lnTo>
                        <a:pt x="0" y="36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91"/>
                      </a:lnTo>
                      <a:lnTo>
                        <a:pt x="136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40" name="Freeform 839"/>
                <p:cNvSpPr>
                  <a:spLocks/>
                </p:cNvSpPr>
                <p:nvPr/>
              </p:nvSpPr>
              <p:spPr bwMode="auto">
                <a:xfrm>
                  <a:off x="1778" y="3149"/>
                  <a:ext cx="136" cy="36"/>
                </a:xfrm>
                <a:custGeom>
                  <a:avLst/>
                  <a:gdLst>
                    <a:gd name="T0" fmla="*/ 0 w 136"/>
                    <a:gd name="T1" fmla="*/ 36 h 36"/>
                    <a:gd name="T2" fmla="*/ 109 w 136"/>
                    <a:gd name="T3" fmla="*/ 36 h 36"/>
                    <a:gd name="T4" fmla="*/ 136 w 136"/>
                    <a:gd name="T5" fmla="*/ 0 h 36"/>
                    <a:gd name="T6" fmla="*/ 27 w 136"/>
                    <a:gd name="T7" fmla="*/ 0 h 36"/>
                    <a:gd name="T8" fmla="*/ 0 w 136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36">
                      <a:moveTo>
                        <a:pt x="0" y="36"/>
                      </a:moveTo>
                      <a:lnTo>
                        <a:pt x="109" y="36"/>
                      </a:lnTo>
                      <a:lnTo>
                        <a:pt x="136" y="0"/>
                      </a:lnTo>
                      <a:lnTo>
                        <a:pt x="27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41" name="Freeform 840"/>
                <p:cNvSpPr>
                  <a:spLocks/>
                </p:cNvSpPr>
                <p:nvPr/>
              </p:nvSpPr>
              <p:spPr bwMode="auto">
                <a:xfrm>
                  <a:off x="1887" y="3149"/>
                  <a:ext cx="27" cy="119"/>
                </a:xfrm>
                <a:custGeom>
                  <a:avLst/>
                  <a:gdLst>
                    <a:gd name="T0" fmla="*/ 0 w 27"/>
                    <a:gd name="T1" fmla="*/ 36 h 119"/>
                    <a:gd name="T2" fmla="*/ 27 w 27"/>
                    <a:gd name="T3" fmla="*/ 0 h 119"/>
                    <a:gd name="T4" fmla="*/ 27 w 27"/>
                    <a:gd name="T5" fmla="*/ 91 h 119"/>
                    <a:gd name="T6" fmla="*/ 0 w 27"/>
                    <a:gd name="T7" fmla="*/ 119 h 119"/>
                    <a:gd name="T8" fmla="*/ 0 w 27"/>
                    <a:gd name="T9" fmla="*/ 36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36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42" name="Freeform 841"/>
                <p:cNvSpPr>
                  <a:spLocks/>
                </p:cNvSpPr>
                <p:nvPr/>
              </p:nvSpPr>
              <p:spPr bwMode="auto">
                <a:xfrm>
                  <a:off x="1778" y="3149"/>
                  <a:ext cx="136" cy="119"/>
                </a:xfrm>
                <a:custGeom>
                  <a:avLst/>
                  <a:gdLst>
                    <a:gd name="T0" fmla="*/ 3 w 15"/>
                    <a:gd name="T1" fmla="*/ 0 h 13"/>
                    <a:gd name="T2" fmla="*/ 0 w 15"/>
                    <a:gd name="T3" fmla="*/ 4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3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43" name="Freeform 842"/>
                <p:cNvSpPr>
                  <a:spLocks/>
                </p:cNvSpPr>
                <p:nvPr/>
              </p:nvSpPr>
              <p:spPr bwMode="auto">
                <a:xfrm>
                  <a:off x="1778" y="3149"/>
                  <a:ext cx="136" cy="36"/>
                </a:xfrm>
                <a:custGeom>
                  <a:avLst/>
                  <a:gdLst>
                    <a:gd name="T0" fmla="*/ 0 w 15"/>
                    <a:gd name="T1" fmla="*/ 4 h 4"/>
                    <a:gd name="T2" fmla="*/ 12 w 15"/>
                    <a:gd name="T3" fmla="*/ 4 h 4"/>
                    <a:gd name="T4" fmla="*/ 15 w 15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4">
                      <a:moveTo>
                        <a:pt x="0" y="4"/>
                      </a:moveTo>
                      <a:lnTo>
                        <a:pt x="12" y="4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44" name="Line 802"/>
                <p:cNvSpPr>
                  <a:spLocks noChangeShapeType="1"/>
                </p:cNvSpPr>
                <p:nvPr/>
              </p:nvSpPr>
              <p:spPr bwMode="auto">
                <a:xfrm>
                  <a:off x="1887" y="3185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825" name="Group 824"/>
              <p:cNvGrpSpPr>
                <a:grpSpLocks/>
              </p:cNvGrpSpPr>
              <p:nvPr/>
            </p:nvGrpSpPr>
            <p:grpSpPr bwMode="auto">
              <a:xfrm>
                <a:off x="1887" y="3149"/>
                <a:ext cx="136" cy="119"/>
                <a:chOff x="1887" y="3149"/>
                <a:chExt cx="136" cy="119"/>
              </a:xfrm>
            </p:grpSpPr>
            <p:sp>
              <p:nvSpPr>
                <p:cNvPr id="833" name="Freeform 832"/>
                <p:cNvSpPr>
                  <a:spLocks/>
                </p:cNvSpPr>
                <p:nvPr/>
              </p:nvSpPr>
              <p:spPr bwMode="auto">
                <a:xfrm>
                  <a:off x="1887" y="3149"/>
                  <a:ext cx="136" cy="119"/>
                </a:xfrm>
                <a:custGeom>
                  <a:avLst/>
                  <a:gdLst>
                    <a:gd name="T0" fmla="*/ 36 w 136"/>
                    <a:gd name="T1" fmla="*/ 0 h 119"/>
                    <a:gd name="T2" fmla="*/ 0 w 136"/>
                    <a:gd name="T3" fmla="*/ 36 h 119"/>
                    <a:gd name="T4" fmla="*/ 0 w 136"/>
                    <a:gd name="T5" fmla="*/ 119 h 119"/>
                    <a:gd name="T6" fmla="*/ 108 w 136"/>
                    <a:gd name="T7" fmla="*/ 119 h 119"/>
                    <a:gd name="T8" fmla="*/ 136 w 136"/>
                    <a:gd name="T9" fmla="*/ 91 h 119"/>
                    <a:gd name="T10" fmla="*/ 136 w 136"/>
                    <a:gd name="T11" fmla="*/ 0 h 119"/>
                    <a:gd name="T12" fmla="*/ 36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36"/>
                      </a:lnTo>
                      <a:lnTo>
                        <a:pt x="0" y="119"/>
                      </a:lnTo>
                      <a:lnTo>
                        <a:pt x="108" y="119"/>
                      </a:lnTo>
                      <a:lnTo>
                        <a:pt x="136" y="91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34" name="Freeform 833"/>
                <p:cNvSpPr>
                  <a:spLocks/>
                </p:cNvSpPr>
                <p:nvPr/>
              </p:nvSpPr>
              <p:spPr bwMode="auto">
                <a:xfrm>
                  <a:off x="1887" y="3149"/>
                  <a:ext cx="136" cy="36"/>
                </a:xfrm>
                <a:custGeom>
                  <a:avLst/>
                  <a:gdLst>
                    <a:gd name="T0" fmla="*/ 0 w 136"/>
                    <a:gd name="T1" fmla="*/ 36 h 36"/>
                    <a:gd name="T2" fmla="*/ 108 w 136"/>
                    <a:gd name="T3" fmla="*/ 36 h 36"/>
                    <a:gd name="T4" fmla="*/ 136 w 136"/>
                    <a:gd name="T5" fmla="*/ 0 h 36"/>
                    <a:gd name="T6" fmla="*/ 36 w 136"/>
                    <a:gd name="T7" fmla="*/ 0 h 36"/>
                    <a:gd name="T8" fmla="*/ 0 w 136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36">
                      <a:moveTo>
                        <a:pt x="0" y="36"/>
                      </a:moveTo>
                      <a:lnTo>
                        <a:pt x="108" y="36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35" name="Freeform 834"/>
                <p:cNvSpPr>
                  <a:spLocks/>
                </p:cNvSpPr>
                <p:nvPr/>
              </p:nvSpPr>
              <p:spPr bwMode="auto">
                <a:xfrm>
                  <a:off x="1995" y="3149"/>
                  <a:ext cx="28" cy="119"/>
                </a:xfrm>
                <a:custGeom>
                  <a:avLst/>
                  <a:gdLst>
                    <a:gd name="T0" fmla="*/ 0 w 28"/>
                    <a:gd name="T1" fmla="*/ 36 h 119"/>
                    <a:gd name="T2" fmla="*/ 28 w 28"/>
                    <a:gd name="T3" fmla="*/ 0 h 119"/>
                    <a:gd name="T4" fmla="*/ 28 w 28"/>
                    <a:gd name="T5" fmla="*/ 91 h 119"/>
                    <a:gd name="T6" fmla="*/ 0 w 28"/>
                    <a:gd name="T7" fmla="*/ 119 h 119"/>
                    <a:gd name="T8" fmla="*/ 0 w 28"/>
                    <a:gd name="T9" fmla="*/ 36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36"/>
                      </a:moveTo>
                      <a:lnTo>
                        <a:pt x="28" y="0"/>
                      </a:lnTo>
                      <a:lnTo>
                        <a:pt x="28" y="91"/>
                      </a:lnTo>
                      <a:lnTo>
                        <a:pt x="0" y="119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36" name="Freeform 835"/>
                <p:cNvSpPr>
                  <a:spLocks/>
                </p:cNvSpPr>
                <p:nvPr/>
              </p:nvSpPr>
              <p:spPr bwMode="auto">
                <a:xfrm>
                  <a:off x="1887" y="3149"/>
                  <a:ext cx="136" cy="119"/>
                </a:xfrm>
                <a:custGeom>
                  <a:avLst/>
                  <a:gdLst>
                    <a:gd name="T0" fmla="*/ 4 w 15"/>
                    <a:gd name="T1" fmla="*/ 0 h 13"/>
                    <a:gd name="T2" fmla="*/ 0 w 15"/>
                    <a:gd name="T3" fmla="*/ 4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4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37" name="Freeform 836"/>
                <p:cNvSpPr>
                  <a:spLocks/>
                </p:cNvSpPr>
                <p:nvPr/>
              </p:nvSpPr>
              <p:spPr bwMode="auto">
                <a:xfrm>
                  <a:off x="1887" y="3149"/>
                  <a:ext cx="136" cy="36"/>
                </a:xfrm>
                <a:custGeom>
                  <a:avLst/>
                  <a:gdLst>
                    <a:gd name="T0" fmla="*/ 0 w 15"/>
                    <a:gd name="T1" fmla="*/ 4 h 4"/>
                    <a:gd name="T2" fmla="*/ 12 w 15"/>
                    <a:gd name="T3" fmla="*/ 4 h 4"/>
                    <a:gd name="T4" fmla="*/ 15 w 15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4">
                      <a:moveTo>
                        <a:pt x="0" y="4"/>
                      </a:moveTo>
                      <a:lnTo>
                        <a:pt x="12" y="4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38" name="Line 809"/>
                <p:cNvSpPr>
                  <a:spLocks noChangeShapeType="1"/>
                </p:cNvSpPr>
                <p:nvPr/>
              </p:nvSpPr>
              <p:spPr bwMode="auto">
                <a:xfrm>
                  <a:off x="1995" y="3185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826" name="Group 825"/>
              <p:cNvGrpSpPr>
                <a:grpSpLocks/>
              </p:cNvGrpSpPr>
              <p:nvPr/>
            </p:nvGrpSpPr>
            <p:grpSpPr bwMode="auto">
              <a:xfrm>
                <a:off x="1995" y="3149"/>
                <a:ext cx="137" cy="119"/>
                <a:chOff x="1995" y="3149"/>
                <a:chExt cx="137" cy="119"/>
              </a:xfrm>
            </p:grpSpPr>
            <p:sp>
              <p:nvSpPr>
                <p:cNvPr id="827" name="Freeform 826"/>
                <p:cNvSpPr>
                  <a:spLocks/>
                </p:cNvSpPr>
                <p:nvPr/>
              </p:nvSpPr>
              <p:spPr bwMode="auto">
                <a:xfrm>
                  <a:off x="1995" y="3149"/>
                  <a:ext cx="137" cy="119"/>
                </a:xfrm>
                <a:custGeom>
                  <a:avLst/>
                  <a:gdLst>
                    <a:gd name="T0" fmla="*/ 28 w 137"/>
                    <a:gd name="T1" fmla="*/ 0 h 119"/>
                    <a:gd name="T2" fmla="*/ 0 w 137"/>
                    <a:gd name="T3" fmla="*/ 36 h 119"/>
                    <a:gd name="T4" fmla="*/ 0 w 137"/>
                    <a:gd name="T5" fmla="*/ 119 h 119"/>
                    <a:gd name="T6" fmla="*/ 109 w 137"/>
                    <a:gd name="T7" fmla="*/ 119 h 119"/>
                    <a:gd name="T8" fmla="*/ 137 w 137"/>
                    <a:gd name="T9" fmla="*/ 91 h 119"/>
                    <a:gd name="T10" fmla="*/ 137 w 137"/>
                    <a:gd name="T11" fmla="*/ 0 h 119"/>
                    <a:gd name="T12" fmla="*/ 28 w 13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7" h="119">
                      <a:moveTo>
                        <a:pt x="28" y="0"/>
                      </a:moveTo>
                      <a:lnTo>
                        <a:pt x="0" y="36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7" y="91"/>
                      </a:lnTo>
                      <a:lnTo>
                        <a:pt x="137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28" name="Freeform 827"/>
                <p:cNvSpPr>
                  <a:spLocks/>
                </p:cNvSpPr>
                <p:nvPr/>
              </p:nvSpPr>
              <p:spPr bwMode="auto">
                <a:xfrm>
                  <a:off x="1995" y="3149"/>
                  <a:ext cx="137" cy="36"/>
                </a:xfrm>
                <a:custGeom>
                  <a:avLst/>
                  <a:gdLst>
                    <a:gd name="T0" fmla="*/ 0 w 137"/>
                    <a:gd name="T1" fmla="*/ 36 h 36"/>
                    <a:gd name="T2" fmla="*/ 109 w 137"/>
                    <a:gd name="T3" fmla="*/ 36 h 36"/>
                    <a:gd name="T4" fmla="*/ 137 w 137"/>
                    <a:gd name="T5" fmla="*/ 0 h 36"/>
                    <a:gd name="T6" fmla="*/ 28 w 137"/>
                    <a:gd name="T7" fmla="*/ 0 h 36"/>
                    <a:gd name="T8" fmla="*/ 0 w 137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" h="36">
                      <a:moveTo>
                        <a:pt x="0" y="36"/>
                      </a:moveTo>
                      <a:lnTo>
                        <a:pt x="109" y="36"/>
                      </a:lnTo>
                      <a:lnTo>
                        <a:pt x="137" y="0"/>
                      </a:lnTo>
                      <a:lnTo>
                        <a:pt x="28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29" name="Freeform 828"/>
                <p:cNvSpPr>
                  <a:spLocks/>
                </p:cNvSpPr>
                <p:nvPr/>
              </p:nvSpPr>
              <p:spPr bwMode="auto">
                <a:xfrm>
                  <a:off x="2104" y="3149"/>
                  <a:ext cx="28" cy="119"/>
                </a:xfrm>
                <a:custGeom>
                  <a:avLst/>
                  <a:gdLst>
                    <a:gd name="T0" fmla="*/ 0 w 28"/>
                    <a:gd name="T1" fmla="*/ 36 h 119"/>
                    <a:gd name="T2" fmla="*/ 28 w 28"/>
                    <a:gd name="T3" fmla="*/ 0 h 119"/>
                    <a:gd name="T4" fmla="*/ 28 w 28"/>
                    <a:gd name="T5" fmla="*/ 91 h 119"/>
                    <a:gd name="T6" fmla="*/ 0 w 28"/>
                    <a:gd name="T7" fmla="*/ 119 h 119"/>
                    <a:gd name="T8" fmla="*/ 0 w 28"/>
                    <a:gd name="T9" fmla="*/ 36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36"/>
                      </a:moveTo>
                      <a:lnTo>
                        <a:pt x="28" y="0"/>
                      </a:lnTo>
                      <a:lnTo>
                        <a:pt x="28" y="91"/>
                      </a:lnTo>
                      <a:lnTo>
                        <a:pt x="0" y="119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30" name="Freeform 829"/>
                <p:cNvSpPr>
                  <a:spLocks/>
                </p:cNvSpPr>
                <p:nvPr/>
              </p:nvSpPr>
              <p:spPr bwMode="auto">
                <a:xfrm>
                  <a:off x="1995" y="3149"/>
                  <a:ext cx="137" cy="119"/>
                </a:xfrm>
                <a:custGeom>
                  <a:avLst/>
                  <a:gdLst>
                    <a:gd name="T0" fmla="*/ 3 w 15"/>
                    <a:gd name="T1" fmla="*/ 0 h 13"/>
                    <a:gd name="T2" fmla="*/ 0 w 15"/>
                    <a:gd name="T3" fmla="*/ 4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3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31" name="Freeform 830"/>
                <p:cNvSpPr>
                  <a:spLocks/>
                </p:cNvSpPr>
                <p:nvPr/>
              </p:nvSpPr>
              <p:spPr bwMode="auto">
                <a:xfrm>
                  <a:off x="1995" y="3149"/>
                  <a:ext cx="137" cy="36"/>
                </a:xfrm>
                <a:custGeom>
                  <a:avLst/>
                  <a:gdLst>
                    <a:gd name="T0" fmla="*/ 0 w 15"/>
                    <a:gd name="T1" fmla="*/ 4 h 4"/>
                    <a:gd name="T2" fmla="*/ 12 w 15"/>
                    <a:gd name="T3" fmla="*/ 4 h 4"/>
                    <a:gd name="T4" fmla="*/ 15 w 15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4">
                      <a:moveTo>
                        <a:pt x="0" y="4"/>
                      </a:moveTo>
                      <a:lnTo>
                        <a:pt x="12" y="4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32" name="Line 816"/>
                <p:cNvSpPr>
                  <a:spLocks noChangeShapeType="1"/>
                </p:cNvSpPr>
                <p:nvPr/>
              </p:nvSpPr>
              <p:spPr bwMode="auto">
                <a:xfrm>
                  <a:off x="2104" y="3185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913884" y="4229126"/>
            <a:ext cx="561975" cy="479426"/>
            <a:chOff x="798" y="2874"/>
            <a:chExt cx="354" cy="302"/>
          </a:xfrm>
        </p:grpSpPr>
        <p:grpSp>
          <p:nvGrpSpPr>
            <p:cNvPr id="755" name="Group 754"/>
            <p:cNvGrpSpPr>
              <a:grpSpLocks/>
            </p:cNvGrpSpPr>
            <p:nvPr/>
          </p:nvGrpSpPr>
          <p:grpSpPr bwMode="auto">
            <a:xfrm>
              <a:off x="798" y="3057"/>
              <a:ext cx="354" cy="119"/>
              <a:chOff x="798" y="3057"/>
              <a:chExt cx="354" cy="119"/>
            </a:xfrm>
          </p:grpSpPr>
          <p:grpSp>
            <p:nvGrpSpPr>
              <p:cNvPr id="800" name="Group 799"/>
              <p:cNvGrpSpPr>
                <a:grpSpLocks/>
              </p:cNvGrpSpPr>
              <p:nvPr/>
            </p:nvGrpSpPr>
            <p:grpSpPr bwMode="auto">
              <a:xfrm>
                <a:off x="798" y="3057"/>
                <a:ext cx="136" cy="119"/>
                <a:chOff x="798" y="3057"/>
                <a:chExt cx="136" cy="119"/>
              </a:xfrm>
            </p:grpSpPr>
            <p:sp>
              <p:nvSpPr>
                <p:cNvPr id="815" name="Freeform 814"/>
                <p:cNvSpPr>
                  <a:spLocks/>
                </p:cNvSpPr>
                <p:nvPr/>
              </p:nvSpPr>
              <p:spPr bwMode="auto">
                <a:xfrm>
                  <a:off x="798" y="3057"/>
                  <a:ext cx="136" cy="119"/>
                </a:xfrm>
                <a:custGeom>
                  <a:avLst/>
                  <a:gdLst>
                    <a:gd name="T0" fmla="*/ 36 w 136"/>
                    <a:gd name="T1" fmla="*/ 0 h 119"/>
                    <a:gd name="T2" fmla="*/ 0 w 136"/>
                    <a:gd name="T3" fmla="*/ 28 h 119"/>
                    <a:gd name="T4" fmla="*/ 0 w 136"/>
                    <a:gd name="T5" fmla="*/ 119 h 119"/>
                    <a:gd name="T6" fmla="*/ 109 w 136"/>
                    <a:gd name="T7" fmla="*/ 119 h 119"/>
                    <a:gd name="T8" fmla="*/ 136 w 136"/>
                    <a:gd name="T9" fmla="*/ 92 h 119"/>
                    <a:gd name="T10" fmla="*/ 136 w 136"/>
                    <a:gd name="T11" fmla="*/ 0 h 119"/>
                    <a:gd name="T12" fmla="*/ 36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92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16" name="Freeform 815"/>
                <p:cNvSpPr>
                  <a:spLocks/>
                </p:cNvSpPr>
                <p:nvPr/>
              </p:nvSpPr>
              <p:spPr bwMode="auto">
                <a:xfrm>
                  <a:off x="798" y="3057"/>
                  <a:ext cx="136" cy="28"/>
                </a:xfrm>
                <a:custGeom>
                  <a:avLst/>
                  <a:gdLst>
                    <a:gd name="T0" fmla="*/ 0 w 136"/>
                    <a:gd name="T1" fmla="*/ 28 h 28"/>
                    <a:gd name="T2" fmla="*/ 109 w 136"/>
                    <a:gd name="T3" fmla="*/ 28 h 28"/>
                    <a:gd name="T4" fmla="*/ 136 w 136"/>
                    <a:gd name="T5" fmla="*/ 0 h 28"/>
                    <a:gd name="T6" fmla="*/ 36 w 136"/>
                    <a:gd name="T7" fmla="*/ 0 h 28"/>
                    <a:gd name="T8" fmla="*/ 0 w 136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9" y="28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17" name="Freeform 816"/>
                <p:cNvSpPr>
                  <a:spLocks/>
                </p:cNvSpPr>
                <p:nvPr/>
              </p:nvSpPr>
              <p:spPr bwMode="auto">
                <a:xfrm>
                  <a:off x="907" y="3057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18" name="Freeform 817"/>
                <p:cNvSpPr>
                  <a:spLocks/>
                </p:cNvSpPr>
                <p:nvPr/>
              </p:nvSpPr>
              <p:spPr bwMode="auto">
                <a:xfrm>
                  <a:off x="798" y="3057"/>
                  <a:ext cx="136" cy="119"/>
                </a:xfrm>
                <a:custGeom>
                  <a:avLst/>
                  <a:gdLst>
                    <a:gd name="T0" fmla="*/ 4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4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19" name="Freeform 818"/>
                <p:cNvSpPr>
                  <a:spLocks/>
                </p:cNvSpPr>
                <p:nvPr/>
              </p:nvSpPr>
              <p:spPr bwMode="auto">
                <a:xfrm>
                  <a:off x="798" y="3057"/>
                  <a:ext cx="136" cy="28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20" name="Line 826"/>
                <p:cNvSpPr>
                  <a:spLocks noChangeShapeType="1"/>
                </p:cNvSpPr>
                <p:nvPr/>
              </p:nvSpPr>
              <p:spPr bwMode="auto">
                <a:xfrm>
                  <a:off x="907" y="3085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801" name="Group 800"/>
              <p:cNvGrpSpPr>
                <a:grpSpLocks/>
              </p:cNvGrpSpPr>
              <p:nvPr/>
            </p:nvGrpSpPr>
            <p:grpSpPr bwMode="auto">
              <a:xfrm>
                <a:off x="916" y="3057"/>
                <a:ext cx="127" cy="119"/>
                <a:chOff x="916" y="3057"/>
                <a:chExt cx="127" cy="119"/>
              </a:xfrm>
            </p:grpSpPr>
            <p:sp>
              <p:nvSpPr>
                <p:cNvPr id="809" name="Freeform 808"/>
                <p:cNvSpPr>
                  <a:spLocks/>
                </p:cNvSpPr>
                <p:nvPr/>
              </p:nvSpPr>
              <p:spPr bwMode="auto">
                <a:xfrm>
                  <a:off x="916" y="3057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2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10" name="Freeform 809"/>
                <p:cNvSpPr>
                  <a:spLocks/>
                </p:cNvSpPr>
                <p:nvPr/>
              </p:nvSpPr>
              <p:spPr bwMode="auto">
                <a:xfrm>
                  <a:off x="916" y="3057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11" name="Freeform 810"/>
                <p:cNvSpPr>
                  <a:spLocks/>
                </p:cNvSpPr>
                <p:nvPr/>
              </p:nvSpPr>
              <p:spPr bwMode="auto">
                <a:xfrm>
                  <a:off x="1016" y="3057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12" name="Freeform 811"/>
                <p:cNvSpPr>
                  <a:spLocks/>
                </p:cNvSpPr>
                <p:nvPr/>
              </p:nvSpPr>
              <p:spPr bwMode="auto">
                <a:xfrm>
                  <a:off x="916" y="3057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13" name="Freeform 812"/>
                <p:cNvSpPr>
                  <a:spLocks/>
                </p:cNvSpPr>
                <p:nvPr/>
              </p:nvSpPr>
              <p:spPr bwMode="auto">
                <a:xfrm>
                  <a:off x="916" y="3057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14" name="Line 833"/>
                <p:cNvSpPr>
                  <a:spLocks noChangeShapeType="1"/>
                </p:cNvSpPr>
                <p:nvPr/>
              </p:nvSpPr>
              <p:spPr bwMode="auto">
                <a:xfrm>
                  <a:off x="1016" y="3085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802" name="Group 801"/>
              <p:cNvGrpSpPr>
                <a:grpSpLocks/>
              </p:cNvGrpSpPr>
              <p:nvPr/>
            </p:nvGrpSpPr>
            <p:grpSpPr bwMode="auto">
              <a:xfrm>
                <a:off x="1025" y="3057"/>
                <a:ext cx="127" cy="119"/>
                <a:chOff x="1025" y="3057"/>
                <a:chExt cx="127" cy="119"/>
              </a:xfrm>
            </p:grpSpPr>
            <p:sp>
              <p:nvSpPr>
                <p:cNvPr id="803" name="Freeform 802"/>
                <p:cNvSpPr>
                  <a:spLocks/>
                </p:cNvSpPr>
                <p:nvPr/>
              </p:nvSpPr>
              <p:spPr bwMode="auto">
                <a:xfrm>
                  <a:off x="1025" y="3057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2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04" name="Freeform 803"/>
                <p:cNvSpPr>
                  <a:spLocks/>
                </p:cNvSpPr>
                <p:nvPr/>
              </p:nvSpPr>
              <p:spPr bwMode="auto">
                <a:xfrm>
                  <a:off x="1025" y="3057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05" name="Freeform 804"/>
                <p:cNvSpPr>
                  <a:spLocks/>
                </p:cNvSpPr>
                <p:nvPr/>
              </p:nvSpPr>
              <p:spPr bwMode="auto">
                <a:xfrm>
                  <a:off x="1125" y="3057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06" name="Freeform 805"/>
                <p:cNvSpPr>
                  <a:spLocks/>
                </p:cNvSpPr>
                <p:nvPr/>
              </p:nvSpPr>
              <p:spPr bwMode="auto">
                <a:xfrm>
                  <a:off x="1025" y="3057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07" name="Freeform 806"/>
                <p:cNvSpPr>
                  <a:spLocks/>
                </p:cNvSpPr>
                <p:nvPr/>
              </p:nvSpPr>
              <p:spPr bwMode="auto">
                <a:xfrm>
                  <a:off x="1025" y="3057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08" name="Line 840"/>
                <p:cNvSpPr>
                  <a:spLocks noChangeShapeType="1"/>
                </p:cNvSpPr>
                <p:nvPr/>
              </p:nvSpPr>
              <p:spPr bwMode="auto">
                <a:xfrm>
                  <a:off x="1125" y="3085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756" name="Group 755"/>
            <p:cNvGrpSpPr>
              <a:grpSpLocks/>
            </p:cNvGrpSpPr>
            <p:nvPr/>
          </p:nvGrpSpPr>
          <p:grpSpPr bwMode="auto">
            <a:xfrm>
              <a:off x="798" y="2966"/>
              <a:ext cx="354" cy="119"/>
              <a:chOff x="798" y="2966"/>
              <a:chExt cx="354" cy="119"/>
            </a:xfrm>
          </p:grpSpPr>
          <p:grpSp>
            <p:nvGrpSpPr>
              <p:cNvPr id="779" name="Group 778"/>
              <p:cNvGrpSpPr>
                <a:grpSpLocks/>
              </p:cNvGrpSpPr>
              <p:nvPr/>
            </p:nvGrpSpPr>
            <p:grpSpPr bwMode="auto">
              <a:xfrm>
                <a:off x="798" y="2966"/>
                <a:ext cx="136" cy="119"/>
                <a:chOff x="798" y="2966"/>
                <a:chExt cx="136" cy="119"/>
              </a:xfrm>
            </p:grpSpPr>
            <p:sp>
              <p:nvSpPr>
                <p:cNvPr id="794" name="Freeform 793"/>
                <p:cNvSpPr>
                  <a:spLocks/>
                </p:cNvSpPr>
                <p:nvPr/>
              </p:nvSpPr>
              <p:spPr bwMode="auto">
                <a:xfrm>
                  <a:off x="798" y="2966"/>
                  <a:ext cx="136" cy="119"/>
                </a:xfrm>
                <a:custGeom>
                  <a:avLst/>
                  <a:gdLst>
                    <a:gd name="T0" fmla="*/ 36 w 136"/>
                    <a:gd name="T1" fmla="*/ 0 h 119"/>
                    <a:gd name="T2" fmla="*/ 0 w 136"/>
                    <a:gd name="T3" fmla="*/ 27 h 119"/>
                    <a:gd name="T4" fmla="*/ 0 w 136"/>
                    <a:gd name="T5" fmla="*/ 119 h 119"/>
                    <a:gd name="T6" fmla="*/ 109 w 136"/>
                    <a:gd name="T7" fmla="*/ 119 h 119"/>
                    <a:gd name="T8" fmla="*/ 136 w 136"/>
                    <a:gd name="T9" fmla="*/ 91 h 119"/>
                    <a:gd name="T10" fmla="*/ 136 w 136"/>
                    <a:gd name="T11" fmla="*/ 0 h 119"/>
                    <a:gd name="T12" fmla="*/ 36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91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95" name="Freeform 794"/>
                <p:cNvSpPr>
                  <a:spLocks/>
                </p:cNvSpPr>
                <p:nvPr/>
              </p:nvSpPr>
              <p:spPr bwMode="auto">
                <a:xfrm>
                  <a:off x="798" y="2966"/>
                  <a:ext cx="136" cy="27"/>
                </a:xfrm>
                <a:custGeom>
                  <a:avLst/>
                  <a:gdLst>
                    <a:gd name="T0" fmla="*/ 0 w 136"/>
                    <a:gd name="T1" fmla="*/ 27 h 27"/>
                    <a:gd name="T2" fmla="*/ 109 w 136"/>
                    <a:gd name="T3" fmla="*/ 27 h 27"/>
                    <a:gd name="T4" fmla="*/ 136 w 136"/>
                    <a:gd name="T5" fmla="*/ 0 h 27"/>
                    <a:gd name="T6" fmla="*/ 36 w 136"/>
                    <a:gd name="T7" fmla="*/ 0 h 27"/>
                    <a:gd name="T8" fmla="*/ 0 w 136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7">
                      <a:moveTo>
                        <a:pt x="0" y="27"/>
                      </a:moveTo>
                      <a:lnTo>
                        <a:pt x="109" y="27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96" name="Freeform 795"/>
                <p:cNvSpPr>
                  <a:spLocks/>
                </p:cNvSpPr>
                <p:nvPr/>
              </p:nvSpPr>
              <p:spPr bwMode="auto">
                <a:xfrm>
                  <a:off x="907" y="2966"/>
                  <a:ext cx="27" cy="119"/>
                </a:xfrm>
                <a:custGeom>
                  <a:avLst/>
                  <a:gdLst>
                    <a:gd name="T0" fmla="*/ 0 w 27"/>
                    <a:gd name="T1" fmla="*/ 27 h 119"/>
                    <a:gd name="T2" fmla="*/ 27 w 27"/>
                    <a:gd name="T3" fmla="*/ 0 h 119"/>
                    <a:gd name="T4" fmla="*/ 27 w 27"/>
                    <a:gd name="T5" fmla="*/ 91 h 119"/>
                    <a:gd name="T6" fmla="*/ 0 w 27"/>
                    <a:gd name="T7" fmla="*/ 119 h 119"/>
                    <a:gd name="T8" fmla="*/ 0 w 27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97" name="Freeform 796"/>
                <p:cNvSpPr>
                  <a:spLocks/>
                </p:cNvSpPr>
                <p:nvPr/>
              </p:nvSpPr>
              <p:spPr bwMode="auto">
                <a:xfrm>
                  <a:off x="798" y="2966"/>
                  <a:ext cx="136" cy="119"/>
                </a:xfrm>
                <a:custGeom>
                  <a:avLst/>
                  <a:gdLst>
                    <a:gd name="T0" fmla="*/ 4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4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98" name="Freeform 797"/>
                <p:cNvSpPr>
                  <a:spLocks/>
                </p:cNvSpPr>
                <p:nvPr/>
              </p:nvSpPr>
              <p:spPr bwMode="auto">
                <a:xfrm>
                  <a:off x="798" y="2966"/>
                  <a:ext cx="136" cy="27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99" name="Line 848"/>
                <p:cNvSpPr>
                  <a:spLocks noChangeShapeType="1"/>
                </p:cNvSpPr>
                <p:nvPr/>
              </p:nvSpPr>
              <p:spPr bwMode="auto">
                <a:xfrm>
                  <a:off x="907" y="2993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780" name="Group 779"/>
              <p:cNvGrpSpPr>
                <a:grpSpLocks/>
              </p:cNvGrpSpPr>
              <p:nvPr/>
            </p:nvGrpSpPr>
            <p:grpSpPr bwMode="auto">
              <a:xfrm>
                <a:off x="916" y="2966"/>
                <a:ext cx="127" cy="119"/>
                <a:chOff x="916" y="2966"/>
                <a:chExt cx="127" cy="119"/>
              </a:xfrm>
            </p:grpSpPr>
            <p:sp>
              <p:nvSpPr>
                <p:cNvPr id="788" name="Freeform 787"/>
                <p:cNvSpPr>
                  <a:spLocks/>
                </p:cNvSpPr>
                <p:nvPr/>
              </p:nvSpPr>
              <p:spPr bwMode="auto">
                <a:xfrm>
                  <a:off x="916" y="2966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7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89" name="Freeform 788"/>
                <p:cNvSpPr>
                  <a:spLocks/>
                </p:cNvSpPr>
                <p:nvPr/>
              </p:nvSpPr>
              <p:spPr bwMode="auto">
                <a:xfrm>
                  <a:off x="916" y="2966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100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90" name="Freeform 789"/>
                <p:cNvSpPr>
                  <a:spLocks/>
                </p:cNvSpPr>
                <p:nvPr/>
              </p:nvSpPr>
              <p:spPr bwMode="auto">
                <a:xfrm>
                  <a:off x="1016" y="2966"/>
                  <a:ext cx="27" cy="119"/>
                </a:xfrm>
                <a:custGeom>
                  <a:avLst/>
                  <a:gdLst>
                    <a:gd name="T0" fmla="*/ 0 w 27"/>
                    <a:gd name="T1" fmla="*/ 27 h 119"/>
                    <a:gd name="T2" fmla="*/ 27 w 27"/>
                    <a:gd name="T3" fmla="*/ 0 h 119"/>
                    <a:gd name="T4" fmla="*/ 27 w 27"/>
                    <a:gd name="T5" fmla="*/ 91 h 119"/>
                    <a:gd name="T6" fmla="*/ 0 w 27"/>
                    <a:gd name="T7" fmla="*/ 119 h 119"/>
                    <a:gd name="T8" fmla="*/ 0 w 27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91" name="Freeform 790"/>
                <p:cNvSpPr>
                  <a:spLocks/>
                </p:cNvSpPr>
                <p:nvPr/>
              </p:nvSpPr>
              <p:spPr bwMode="auto">
                <a:xfrm>
                  <a:off x="916" y="2966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92" name="Freeform 791"/>
                <p:cNvSpPr>
                  <a:spLocks/>
                </p:cNvSpPr>
                <p:nvPr/>
              </p:nvSpPr>
              <p:spPr bwMode="auto">
                <a:xfrm>
                  <a:off x="916" y="2966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93" name="Line 855"/>
                <p:cNvSpPr>
                  <a:spLocks noChangeShapeType="1"/>
                </p:cNvSpPr>
                <p:nvPr/>
              </p:nvSpPr>
              <p:spPr bwMode="auto">
                <a:xfrm>
                  <a:off x="1016" y="2993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781" name="Group 780"/>
              <p:cNvGrpSpPr>
                <a:grpSpLocks/>
              </p:cNvGrpSpPr>
              <p:nvPr/>
            </p:nvGrpSpPr>
            <p:grpSpPr bwMode="auto">
              <a:xfrm>
                <a:off x="1025" y="2966"/>
                <a:ext cx="127" cy="119"/>
                <a:chOff x="1025" y="2966"/>
                <a:chExt cx="127" cy="119"/>
              </a:xfrm>
            </p:grpSpPr>
            <p:sp>
              <p:nvSpPr>
                <p:cNvPr id="782" name="Freeform 781"/>
                <p:cNvSpPr>
                  <a:spLocks/>
                </p:cNvSpPr>
                <p:nvPr/>
              </p:nvSpPr>
              <p:spPr bwMode="auto">
                <a:xfrm>
                  <a:off x="1025" y="2966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7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83" name="Freeform 782"/>
                <p:cNvSpPr>
                  <a:spLocks/>
                </p:cNvSpPr>
                <p:nvPr/>
              </p:nvSpPr>
              <p:spPr bwMode="auto">
                <a:xfrm>
                  <a:off x="1025" y="2966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100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84" name="Freeform 783"/>
                <p:cNvSpPr>
                  <a:spLocks/>
                </p:cNvSpPr>
                <p:nvPr/>
              </p:nvSpPr>
              <p:spPr bwMode="auto">
                <a:xfrm>
                  <a:off x="1125" y="2966"/>
                  <a:ext cx="27" cy="119"/>
                </a:xfrm>
                <a:custGeom>
                  <a:avLst/>
                  <a:gdLst>
                    <a:gd name="T0" fmla="*/ 0 w 27"/>
                    <a:gd name="T1" fmla="*/ 27 h 119"/>
                    <a:gd name="T2" fmla="*/ 27 w 27"/>
                    <a:gd name="T3" fmla="*/ 0 h 119"/>
                    <a:gd name="T4" fmla="*/ 27 w 27"/>
                    <a:gd name="T5" fmla="*/ 91 h 119"/>
                    <a:gd name="T6" fmla="*/ 0 w 27"/>
                    <a:gd name="T7" fmla="*/ 119 h 119"/>
                    <a:gd name="T8" fmla="*/ 0 w 27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85" name="Freeform 784"/>
                <p:cNvSpPr>
                  <a:spLocks/>
                </p:cNvSpPr>
                <p:nvPr/>
              </p:nvSpPr>
              <p:spPr bwMode="auto">
                <a:xfrm>
                  <a:off x="1025" y="2966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86" name="Freeform 785"/>
                <p:cNvSpPr>
                  <a:spLocks/>
                </p:cNvSpPr>
                <p:nvPr/>
              </p:nvSpPr>
              <p:spPr bwMode="auto">
                <a:xfrm>
                  <a:off x="1025" y="2966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87" name="Line 862"/>
                <p:cNvSpPr>
                  <a:spLocks noChangeShapeType="1"/>
                </p:cNvSpPr>
                <p:nvPr/>
              </p:nvSpPr>
              <p:spPr bwMode="auto">
                <a:xfrm>
                  <a:off x="1125" y="2993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757" name="Group 756"/>
            <p:cNvGrpSpPr>
              <a:grpSpLocks/>
            </p:cNvGrpSpPr>
            <p:nvPr/>
          </p:nvGrpSpPr>
          <p:grpSpPr bwMode="auto">
            <a:xfrm>
              <a:off x="798" y="2874"/>
              <a:ext cx="354" cy="119"/>
              <a:chOff x="798" y="2874"/>
              <a:chExt cx="354" cy="119"/>
            </a:xfrm>
          </p:grpSpPr>
          <p:grpSp>
            <p:nvGrpSpPr>
              <p:cNvPr id="758" name="Group 757"/>
              <p:cNvGrpSpPr>
                <a:grpSpLocks/>
              </p:cNvGrpSpPr>
              <p:nvPr/>
            </p:nvGrpSpPr>
            <p:grpSpPr bwMode="auto">
              <a:xfrm>
                <a:off x="798" y="2874"/>
                <a:ext cx="136" cy="119"/>
                <a:chOff x="798" y="2874"/>
                <a:chExt cx="136" cy="119"/>
              </a:xfrm>
            </p:grpSpPr>
            <p:sp>
              <p:nvSpPr>
                <p:cNvPr id="773" name="Freeform 772"/>
                <p:cNvSpPr>
                  <a:spLocks/>
                </p:cNvSpPr>
                <p:nvPr/>
              </p:nvSpPr>
              <p:spPr bwMode="auto">
                <a:xfrm>
                  <a:off x="798" y="2874"/>
                  <a:ext cx="136" cy="119"/>
                </a:xfrm>
                <a:custGeom>
                  <a:avLst/>
                  <a:gdLst>
                    <a:gd name="T0" fmla="*/ 36 w 136"/>
                    <a:gd name="T1" fmla="*/ 0 h 119"/>
                    <a:gd name="T2" fmla="*/ 0 w 136"/>
                    <a:gd name="T3" fmla="*/ 28 h 119"/>
                    <a:gd name="T4" fmla="*/ 0 w 136"/>
                    <a:gd name="T5" fmla="*/ 119 h 119"/>
                    <a:gd name="T6" fmla="*/ 109 w 136"/>
                    <a:gd name="T7" fmla="*/ 119 h 119"/>
                    <a:gd name="T8" fmla="*/ 136 w 136"/>
                    <a:gd name="T9" fmla="*/ 83 h 119"/>
                    <a:gd name="T10" fmla="*/ 136 w 136"/>
                    <a:gd name="T11" fmla="*/ 0 h 119"/>
                    <a:gd name="T12" fmla="*/ 36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83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74" name="Freeform 773"/>
                <p:cNvSpPr>
                  <a:spLocks/>
                </p:cNvSpPr>
                <p:nvPr/>
              </p:nvSpPr>
              <p:spPr bwMode="auto">
                <a:xfrm>
                  <a:off x="798" y="2874"/>
                  <a:ext cx="136" cy="28"/>
                </a:xfrm>
                <a:custGeom>
                  <a:avLst/>
                  <a:gdLst>
                    <a:gd name="T0" fmla="*/ 0 w 136"/>
                    <a:gd name="T1" fmla="*/ 28 h 28"/>
                    <a:gd name="T2" fmla="*/ 109 w 136"/>
                    <a:gd name="T3" fmla="*/ 28 h 28"/>
                    <a:gd name="T4" fmla="*/ 136 w 136"/>
                    <a:gd name="T5" fmla="*/ 0 h 28"/>
                    <a:gd name="T6" fmla="*/ 36 w 136"/>
                    <a:gd name="T7" fmla="*/ 0 h 28"/>
                    <a:gd name="T8" fmla="*/ 0 w 136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9" y="28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75" name="Freeform 774"/>
                <p:cNvSpPr>
                  <a:spLocks/>
                </p:cNvSpPr>
                <p:nvPr/>
              </p:nvSpPr>
              <p:spPr bwMode="auto">
                <a:xfrm>
                  <a:off x="907" y="2874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76" name="Freeform 775"/>
                <p:cNvSpPr>
                  <a:spLocks/>
                </p:cNvSpPr>
                <p:nvPr/>
              </p:nvSpPr>
              <p:spPr bwMode="auto">
                <a:xfrm>
                  <a:off x="798" y="2874"/>
                  <a:ext cx="136" cy="119"/>
                </a:xfrm>
                <a:custGeom>
                  <a:avLst/>
                  <a:gdLst>
                    <a:gd name="T0" fmla="*/ 4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9 h 13"/>
                    <a:gd name="T10" fmla="*/ 15 w 15"/>
                    <a:gd name="T11" fmla="*/ 0 h 13"/>
                    <a:gd name="T12" fmla="*/ 4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77" name="Freeform 776"/>
                <p:cNvSpPr>
                  <a:spLocks/>
                </p:cNvSpPr>
                <p:nvPr/>
              </p:nvSpPr>
              <p:spPr bwMode="auto">
                <a:xfrm>
                  <a:off x="798" y="2874"/>
                  <a:ext cx="136" cy="28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78" name="Line 870"/>
                <p:cNvSpPr>
                  <a:spLocks noChangeShapeType="1"/>
                </p:cNvSpPr>
                <p:nvPr/>
              </p:nvSpPr>
              <p:spPr bwMode="auto">
                <a:xfrm>
                  <a:off x="907" y="2902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759" name="Group 758"/>
              <p:cNvGrpSpPr>
                <a:grpSpLocks/>
              </p:cNvGrpSpPr>
              <p:nvPr/>
            </p:nvGrpSpPr>
            <p:grpSpPr bwMode="auto">
              <a:xfrm>
                <a:off x="916" y="2874"/>
                <a:ext cx="127" cy="119"/>
                <a:chOff x="916" y="2874"/>
                <a:chExt cx="127" cy="119"/>
              </a:xfrm>
            </p:grpSpPr>
            <p:sp>
              <p:nvSpPr>
                <p:cNvPr id="767" name="Freeform 766"/>
                <p:cNvSpPr>
                  <a:spLocks/>
                </p:cNvSpPr>
                <p:nvPr/>
              </p:nvSpPr>
              <p:spPr bwMode="auto">
                <a:xfrm>
                  <a:off x="916" y="2874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83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68" name="Freeform 767"/>
                <p:cNvSpPr>
                  <a:spLocks/>
                </p:cNvSpPr>
                <p:nvPr/>
              </p:nvSpPr>
              <p:spPr bwMode="auto">
                <a:xfrm>
                  <a:off x="916" y="2874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69" name="Freeform 768"/>
                <p:cNvSpPr>
                  <a:spLocks/>
                </p:cNvSpPr>
                <p:nvPr/>
              </p:nvSpPr>
              <p:spPr bwMode="auto">
                <a:xfrm>
                  <a:off x="1016" y="2874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auto">
                <a:xfrm>
                  <a:off x="916" y="2874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9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auto">
                <a:xfrm>
                  <a:off x="916" y="2874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72" name="Line 877"/>
                <p:cNvSpPr>
                  <a:spLocks noChangeShapeType="1"/>
                </p:cNvSpPr>
                <p:nvPr/>
              </p:nvSpPr>
              <p:spPr bwMode="auto">
                <a:xfrm>
                  <a:off x="1016" y="2902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760" name="Group 759"/>
              <p:cNvGrpSpPr>
                <a:grpSpLocks/>
              </p:cNvGrpSpPr>
              <p:nvPr/>
            </p:nvGrpSpPr>
            <p:grpSpPr bwMode="auto">
              <a:xfrm>
                <a:off x="1025" y="2874"/>
                <a:ext cx="127" cy="119"/>
                <a:chOff x="1025" y="2874"/>
                <a:chExt cx="127" cy="119"/>
              </a:xfrm>
            </p:grpSpPr>
            <p:sp>
              <p:nvSpPr>
                <p:cNvPr id="761" name="Freeform 760"/>
                <p:cNvSpPr>
                  <a:spLocks/>
                </p:cNvSpPr>
                <p:nvPr/>
              </p:nvSpPr>
              <p:spPr bwMode="auto">
                <a:xfrm>
                  <a:off x="1025" y="2874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83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62" name="Freeform 761"/>
                <p:cNvSpPr>
                  <a:spLocks/>
                </p:cNvSpPr>
                <p:nvPr/>
              </p:nvSpPr>
              <p:spPr bwMode="auto">
                <a:xfrm>
                  <a:off x="1025" y="2874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63" name="Freeform 762"/>
                <p:cNvSpPr>
                  <a:spLocks/>
                </p:cNvSpPr>
                <p:nvPr/>
              </p:nvSpPr>
              <p:spPr bwMode="auto">
                <a:xfrm>
                  <a:off x="1125" y="2874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64" name="Freeform 763"/>
                <p:cNvSpPr>
                  <a:spLocks/>
                </p:cNvSpPr>
                <p:nvPr/>
              </p:nvSpPr>
              <p:spPr bwMode="auto">
                <a:xfrm>
                  <a:off x="1025" y="2874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9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65" name="Freeform 764"/>
                <p:cNvSpPr>
                  <a:spLocks/>
                </p:cNvSpPr>
                <p:nvPr/>
              </p:nvSpPr>
              <p:spPr bwMode="auto">
                <a:xfrm>
                  <a:off x="1025" y="2874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66" name="Line 884"/>
                <p:cNvSpPr>
                  <a:spLocks noChangeShapeType="1"/>
                </p:cNvSpPr>
                <p:nvPr/>
              </p:nvSpPr>
              <p:spPr bwMode="auto">
                <a:xfrm>
                  <a:off x="1125" y="2902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447284" y="4229126"/>
            <a:ext cx="546100" cy="479426"/>
            <a:chOff x="1134" y="2874"/>
            <a:chExt cx="344" cy="302"/>
          </a:xfrm>
        </p:grpSpPr>
        <p:grpSp>
          <p:nvGrpSpPr>
            <p:cNvPr id="689" name="Group 688"/>
            <p:cNvGrpSpPr>
              <a:grpSpLocks/>
            </p:cNvGrpSpPr>
            <p:nvPr/>
          </p:nvGrpSpPr>
          <p:grpSpPr bwMode="auto">
            <a:xfrm>
              <a:off x="1134" y="3057"/>
              <a:ext cx="344" cy="119"/>
              <a:chOff x="1134" y="3057"/>
              <a:chExt cx="344" cy="119"/>
            </a:xfrm>
          </p:grpSpPr>
          <p:grpSp>
            <p:nvGrpSpPr>
              <p:cNvPr id="734" name="Group 733"/>
              <p:cNvGrpSpPr>
                <a:grpSpLocks/>
              </p:cNvGrpSpPr>
              <p:nvPr/>
            </p:nvGrpSpPr>
            <p:grpSpPr bwMode="auto">
              <a:xfrm>
                <a:off x="1134" y="3057"/>
                <a:ext cx="127" cy="119"/>
                <a:chOff x="1134" y="3057"/>
                <a:chExt cx="127" cy="119"/>
              </a:xfrm>
            </p:grpSpPr>
            <p:sp>
              <p:nvSpPr>
                <p:cNvPr id="749" name="Freeform 748"/>
                <p:cNvSpPr>
                  <a:spLocks/>
                </p:cNvSpPr>
                <p:nvPr/>
              </p:nvSpPr>
              <p:spPr bwMode="auto">
                <a:xfrm>
                  <a:off x="1134" y="3057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99 w 127"/>
                    <a:gd name="T7" fmla="*/ 119 h 119"/>
                    <a:gd name="T8" fmla="*/ 127 w 127"/>
                    <a:gd name="T9" fmla="*/ 92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99" y="119"/>
                      </a:lnTo>
                      <a:lnTo>
                        <a:pt x="127" y="9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50" name="Freeform 749"/>
                <p:cNvSpPr>
                  <a:spLocks/>
                </p:cNvSpPr>
                <p:nvPr/>
              </p:nvSpPr>
              <p:spPr bwMode="auto">
                <a:xfrm>
                  <a:off x="1134" y="3057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99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99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51" name="Freeform 750"/>
                <p:cNvSpPr>
                  <a:spLocks/>
                </p:cNvSpPr>
                <p:nvPr/>
              </p:nvSpPr>
              <p:spPr bwMode="auto">
                <a:xfrm>
                  <a:off x="1233" y="3057"/>
                  <a:ext cx="28" cy="119"/>
                </a:xfrm>
                <a:custGeom>
                  <a:avLst/>
                  <a:gdLst>
                    <a:gd name="T0" fmla="*/ 0 w 28"/>
                    <a:gd name="T1" fmla="*/ 28 h 119"/>
                    <a:gd name="T2" fmla="*/ 28 w 28"/>
                    <a:gd name="T3" fmla="*/ 0 h 119"/>
                    <a:gd name="T4" fmla="*/ 28 w 28"/>
                    <a:gd name="T5" fmla="*/ 92 h 119"/>
                    <a:gd name="T6" fmla="*/ 0 w 28"/>
                    <a:gd name="T7" fmla="*/ 119 h 119"/>
                    <a:gd name="T8" fmla="*/ 0 w 28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8"/>
                      </a:moveTo>
                      <a:lnTo>
                        <a:pt x="28" y="0"/>
                      </a:lnTo>
                      <a:lnTo>
                        <a:pt x="28" y="92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52" name="Freeform 751"/>
                <p:cNvSpPr>
                  <a:spLocks/>
                </p:cNvSpPr>
                <p:nvPr/>
              </p:nvSpPr>
              <p:spPr bwMode="auto">
                <a:xfrm>
                  <a:off x="1134" y="3057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53" name="Freeform 752"/>
                <p:cNvSpPr>
                  <a:spLocks/>
                </p:cNvSpPr>
                <p:nvPr/>
              </p:nvSpPr>
              <p:spPr bwMode="auto">
                <a:xfrm>
                  <a:off x="1134" y="3057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54" name="Line 893"/>
                <p:cNvSpPr>
                  <a:spLocks noChangeShapeType="1"/>
                </p:cNvSpPr>
                <p:nvPr/>
              </p:nvSpPr>
              <p:spPr bwMode="auto">
                <a:xfrm>
                  <a:off x="1233" y="3085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735" name="Group 734"/>
              <p:cNvGrpSpPr>
                <a:grpSpLocks/>
              </p:cNvGrpSpPr>
              <p:nvPr/>
            </p:nvGrpSpPr>
            <p:grpSpPr bwMode="auto">
              <a:xfrm>
                <a:off x="1243" y="3057"/>
                <a:ext cx="127" cy="119"/>
                <a:chOff x="1243" y="3057"/>
                <a:chExt cx="127" cy="119"/>
              </a:xfrm>
            </p:grpSpPr>
            <p:sp>
              <p:nvSpPr>
                <p:cNvPr id="743" name="Freeform 742"/>
                <p:cNvSpPr>
                  <a:spLocks/>
                </p:cNvSpPr>
                <p:nvPr/>
              </p:nvSpPr>
              <p:spPr bwMode="auto">
                <a:xfrm>
                  <a:off x="1243" y="3057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99 w 127"/>
                    <a:gd name="T7" fmla="*/ 119 h 119"/>
                    <a:gd name="T8" fmla="*/ 127 w 127"/>
                    <a:gd name="T9" fmla="*/ 92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99" y="119"/>
                      </a:lnTo>
                      <a:lnTo>
                        <a:pt x="127" y="9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44" name="Freeform 743"/>
                <p:cNvSpPr>
                  <a:spLocks/>
                </p:cNvSpPr>
                <p:nvPr/>
              </p:nvSpPr>
              <p:spPr bwMode="auto">
                <a:xfrm>
                  <a:off x="1243" y="3057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99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99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45" name="Freeform 744"/>
                <p:cNvSpPr>
                  <a:spLocks/>
                </p:cNvSpPr>
                <p:nvPr/>
              </p:nvSpPr>
              <p:spPr bwMode="auto">
                <a:xfrm>
                  <a:off x="1342" y="3057"/>
                  <a:ext cx="28" cy="119"/>
                </a:xfrm>
                <a:custGeom>
                  <a:avLst/>
                  <a:gdLst>
                    <a:gd name="T0" fmla="*/ 0 w 28"/>
                    <a:gd name="T1" fmla="*/ 28 h 119"/>
                    <a:gd name="T2" fmla="*/ 28 w 28"/>
                    <a:gd name="T3" fmla="*/ 0 h 119"/>
                    <a:gd name="T4" fmla="*/ 28 w 28"/>
                    <a:gd name="T5" fmla="*/ 92 h 119"/>
                    <a:gd name="T6" fmla="*/ 0 w 28"/>
                    <a:gd name="T7" fmla="*/ 119 h 119"/>
                    <a:gd name="T8" fmla="*/ 0 w 28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8"/>
                      </a:moveTo>
                      <a:lnTo>
                        <a:pt x="28" y="0"/>
                      </a:lnTo>
                      <a:lnTo>
                        <a:pt x="28" y="92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46" name="Freeform 745"/>
                <p:cNvSpPr>
                  <a:spLocks/>
                </p:cNvSpPr>
                <p:nvPr/>
              </p:nvSpPr>
              <p:spPr bwMode="auto">
                <a:xfrm>
                  <a:off x="1243" y="3057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47" name="Freeform 746"/>
                <p:cNvSpPr>
                  <a:spLocks/>
                </p:cNvSpPr>
                <p:nvPr/>
              </p:nvSpPr>
              <p:spPr bwMode="auto">
                <a:xfrm>
                  <a:off x="1243" y="3057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48" name="Line 900"/>
                <p:cNvSpPr>
                  <a:spLocks noChangeShapeType="1"/>
                </p:cNvSpPr>
                <p:nvPr/>
              </p:nvSpPr>
              <p:spPr bwMode="auto">
                <a:xfrm>
                  <a:off x="1342" y="3085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736" name="Group 735"/>
              <p:cNvGrpSpPr>
                <a:grpSpLocks/>
              </p:cNvGrpSpPr>
              <p:nvPr/>
            </p:nvGrpSpPr>
            <p:grpSpPr bwMode="auto">
              <a:xfrm>
                <a:off x="1351" y="3057"/>
                <a:ext cx="127" cy="119"/>
                <a:chOff x="1351" y="3057"/>
                <a:chExt cx="127" cy="119"/>
              </a:xfrm>
            </p:grpSpPr>
            <p:sp>
              <p:nvSpPr>
                <p:cNvPr id="737" name="Freeform 736"/>
                <p:cNvSpPr>
                  <a:spLocks/>
                </p:cNvSpPr>
                <p:nvPr/>
              </p:nvSpPr>
              <p:spPr bwMode="auto">
                <a:xfrm>
                  <a:off x="1351" y="3057"/>
                  <a:ext cx="127" cy="119"/>
                </a:xfrm>
                <a:custGeom>
                  <a:avLst/>
                  <a:gdLst>
                    <a:gd name="T0" fmla="*/ 28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2 h 119"/>
                    <a:gd name="T10" fmla="*/ 127 w 127"/>
                    <a:gd name="T11" fmla="*/ 0 h 119"/>
                    <a:gd name="T12" fmla="*/ 28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8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2"/>
                      </a:lnTo>
                      <a:lnTo>
                        <a:pt x="127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38" name="Freeform 737"/>
                <p:cNvSpPr>
                  <a:spLocks/>
                </p:cNvSpPr>
                <p:nvPr/>
              </p:nvSpPr>
              <p:spPr bwMode="auto">
                <a:xfrm>
                  <a:off x="1351" y="3057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8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8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39" name="Freeform 738"/>
                <p:cNvSpPr>
                  <a:spLocks/>
                </p:cNvSpPr>
                <p:nvPr/>
              </p:nvSpPr>
              <p:spPr bwMode="auto">
                <a:xfrm>
                  <a:off x="1451" y="3057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40" name="Freeform 739"/>
                <p:cNvSpPr>
                  <a:spLocks/>
                </p:cNvSpPr>
                <p:nvPr/>
              </p:nvSpPr>
              <p:spPr bwMode="auto">
                <a:xfrm>
                  <a:off x="1351" y="3057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41" name="Freeform 740"/>
                <p:cNvSpPr>
                  <a:spLocks/>
                </p:cNvSpPr>
                <p:nvPr/>
              </p:nvSpPr>
              <p:spPr bwMode="auto">
                <a:xfrm>
                  <a:off x="1351" y="3057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42" name="Line 907"/>
                <p:cNvSpPr>
                  <a:spLocks noChangeShapeType="1"/>
                </p:cNvSpPr>
                <p:nvPr/>
              </p:nvSpPr>
              <p:spPr bwMode="auto">
                <a:xfrm>
                  <a:off x="1451" y="3085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690" name="Group 689"/>
            <p:cNvGrpSpPr>
              <a:grpSpLocks/>
            </p:cNvGrpSpPr>
            <p:nvPr/>
          </p:nvGrpSpPr>
          <p:grpSpPr bwMode="auto">
            <a:xfrm>
              <a:off x="1134" y="2966"/>
              <a:ext cx="344" cy="119"/>
              <a:chOff x="1134" y="2966"/>
              <a:chExt cx="344" cy="119"/>
            </a:xfrm>
          </p:grpSpPr>
          <p:grpSp>
            <p:nvGrpSpPr>
              <p:cNvPr id="713" name="Group 712"/>
              <p:cNvGrpSpPr>
                <a:grpSpLocks/>
              </p:cNvGrpSpPr>
              <p:nvPr/>
            </p:nvGrpSpPr>
            <p:grpSpPr bwMode="auto">
              <a:xfrm>
                <a:off x="1134" y="2966"/>
                <a:ext cx="127" cy="119"/>
                <a:chOff x="1134" y="2966"/>
                <a:chExt cx="127" cy="119"/>
              </a:xfrm>
            </p:grpSpPr>
            <p:sp>
              <p:nvSpPr>
                <p:cNvPr id="728" name="Freeform 727"/>
                <p:cNvSpPr>
                  <a:spLocks/>
                </p:cNvSpPr>
                <p:nvPr/>
              </p:nvSpPr>
              <p:spPr bwMode="auto">
                <a:xfrm>
                  <a:off x="1134" y="2966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7 h 119"/>
                    <a:gd name="T4" fmla="*/ 0 w 127"/>
                    <a:gd name="T5" fmla="*/ 119 h 119"/>
                    <a:gd name="T6" fmla="*/ 99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99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29" name="Freeform 728"/>
                <p:cNvSpPr>
                  <a:spLocks/>
                </p:cNvSpPr>
                <p:nvPr/>
              </p:nvSpPr>
              <p:spPr bwMode="auto">
                <a:xfrm>
                  <a:off x="1134" y="2966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99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99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30" name="Freeform 729"/>
                <p:cNvSpPr>
                  <a:spLocks/>
                </p:cNvSpPr>
                <p:nvPr/>
              </p:nvSpPr>
              <p:spPr bwMode="auto">
                <a:xfrm>
                  <a:off x="1233" y="2966"/>
                  <a:ext cx="28" cy="119"/>
                </a:xfrm>
                <a:custGeom>
                  <a:avLst/>
                  <a:gdLst>
                    <a:gd name="T0" fmla="*/ 0 w 28"/>
                    <a:gd name="T1" fmla="*/ 27 h 119"/>
                    <a:gd name="T2" fmla="*/ 28 w 28"/>
                    <a:gd name="T3" fmla="*/ 0 h 119"/>
                    <a:gd name="T4" fmla="*/ 28 w 28"/>
                    <a:gd name="T5" fmla="*/ 91 h 119"/>
                    <a:gd name="T6" fmla="*/ 0 w 28"/>
                    <a:gd name="T7" fmla="*/ 119 h 119"/>
                    <a:gd name="T8" fmla="*/ 0 w 28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7"/>
                      </a:moveTo>
                      <a:lnTo>
                        <a:pt x="28" y="0"/>
                      </a:lnTo>
                      <a:lnTo>
                        <a:pt x="28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31" name="Freeform 730"/>
                <p:cNvSpPr>
                  <a:spLocks/>
                </p:cNvSpPr>
                <p:nvPr/>
              </p:nvSpPr>
              <p:spPr bwMode="auto">
                <a:xfrm>
                  <a:off x="1134" y="2966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32" name="Freeform 731"/>
                <p:cNvSpPr>
                  <a:spLocks/>
                </p:cNvSpPr>
                <p:nvPr/>
              </p:nvSpPr>
              <p:spPr bwMode="auto">
                <a:xfrm>
                  <a:off x="1134" y="2966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33" name="Line 915"/>
                <p:cNvSpPr>
                  <a:spLocks noChangeShapeType="1"/>
                </p:cNvSpPr>
                <p:nvPr/>
              </p:nvSpPr>
              <p:spPr bwMode="auto">
                <a:xfrm>
                  <a:off x="1233" y="2993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714" name="Group 713"/>
              <p:cNvGrpSpPr>
                <a:grpSpLocks/>
              </p:cNvGrpSpPr>
              <p:nvPr/>
            </p:nvGrpSpPr>
            <p:grpSpPr bwMode="auto">
              <a:xfrm>
                <a:off x="1243" y="2966"/>
                <a:ext cx="127" cy="119"/>
                <a:chOff x="1243" y="2966"/>
                <a:chExt cx="127" cy="119"/>
              </a:xfrm>
            </p:grpSpPr>
            <p:sp>
              <p:nvSpPr>
                <p:cNvPr id="722" name="Freeform 721"/>
                <p:cNvSpPr>
                  <a:spLocks/>
                </p:cNvSpPr>
                <p:nvPr/>
              </p:nvSpPr>
              <p:spPr bwMode="auto">
                <a:xfrm>
                  <a:off x="1243" y="2966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7 h 119"/>
                    <a:gd name="T4" fmla="*/ 0 w 127"/>
                    <a:gd name="T5" fmla="*/ 119 h 119"/>
                    <a:gd name="T6" fmla="*/ 99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99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23" name="Freeform 722"/>
                <p:cNvSpPr>
                  <a:spLocks/>
                </p:cNvSpPr>
                <p:nvPr/>
              </p:nvSpPr>
              <p:spPr bwMode="auto">
                <a:xfrm>
                  <a:off x="1243" y="2966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99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99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24" name="Freeform 723"/>
                <p:cNvSpPr>
                  <a:spLocks/>
                </p:cNvSpPr>
                <p:nvPr/>
              </p:nvSpPr>
              <p:spPr bwMode="auto">
                <a:xfrm>
                  <a:off x="1342" y="2966"/>
                  <a:ext cx="28" cy="119"/>
                </a:xfrm>
                <a:custGeom>
                  <a:avLst/>
                  <a:gdLst>
                    <a:gd name="T0" fmla="*/ 0 w 28"/>
                    <a:gd name="T1" fmla="*/ 27 h 119"/>
                    <a:gd name="T2" fmla="*/ 28 w 28"/>
                    <a:gd name="T3" fmla="*/ 0 h 119"/>
                    <a:gd name="T4" fmla="*/ 28 w 28"/>
                    <a:gd name="T5" fmla="*/ 91 h 119"/>
                    <a:gd name="T6" fmla="*/ 0 w 28"/>
                    <a:gd name="T7" fmla="*/ 119 h 119"/>
                    <a:gd name="T8" fmla="*/ 0 w 28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7"/>
                      </a:moveTo>
                      <a:lnTo>
                        <a:pt x="28" y="0"/>
                      </a:lnTo>
                      <a:lnTo>
                        <a:pt x="28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25" name="Freeform 724"/>
                <p:cNvSpPr>
                  <a:spLocks/>
                </p:cNvSpPr>
                <p:nvPr/>
              </p:nvSpPr>
              <p:spPr bwMode="auto">
                <a:xfrm>
                  <a:off x="1243" y="2966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26" name="Freeform 725"/>
                <p:cNvSpPr>
                  <a:spLocks/>
                </p:cNvSpPr>
                <p:nvPr/>
              </p:nvSpPr>
              <p:spPr bwMode="auto">
                <a:xfrm>
                  <a:off x="1243" y="2966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27" name="Line 922"/>
                <p:cNvSpPr>
                  <a:spLocks noChangeShapeType="1"/>
                </p:cNvSpPr>
                <p:nvPr/>
              </p:nvSpPr>
              <p:spPr bwMode="auto">
                <a:xfrm>
                  <a:off x="1342" y="2993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715" name="Group 714"/>
              <p:cNvGrpSpPr>
                <a:grpSpLocks/>
              </p:cNvGrpSpPr>
              <p:nvPr/>
            </p:nvGrpSpPr>
            <p:grpSpPr bwMode="auto">
              <a:xfrm>
                <a:off x="1351" y="2966"/>
                <a:ext cx="127" cy="119"/>
                <a:chOff x="1351" y="2966"/>
                <a:chExt cx="127" cy="119"/>
              </a:xfrm>
            </p:grpSpPr>
            <p:sp>
              <p:nvSpPr>
                <p:cNvPr id="716" name="Freeform 715"/>
                <p:cNvSpPr>
                  <a:spLocks/>
                </p:cNvSpPr>
                <p:nvPr/>
              </p:nvSpPr>
              <p:spPr bwMode="auto">
                <a:xfrm>
                  <a:off x="1351" y="2966"/>
                  <a:ext cx="127" cy="119"/>
                </a:xfrm>
                <a:custGeom>
                  <a:avLst/>
                  <a:gdLst>
                    <a:gd name="T0" fmla="*/ 28 w 127"/>
                    <a:gd name="T1" fmla="*/ 0 h 119"/>
                    <a:gd name="T2" fmla="*/ 0 w 127"/>
                    <a:gd name="T3" fmla="*/ 27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8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8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17" name="Freeform 716"/>
                <p:cNvSpPr>
                  <a:spLocks/>
                </p:cNvSpPr>
                <p:nvPr/>
              </p:nvSpPr>
              <p:spPr bwMode="auto">
                <a:xfrm>
                  <a:off x="1351" y="2966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100 w 127"/>
                    <a:gd name="T3" fmla="*/ 27 h 27"/>
                    <a:gd name="T4" fmla="*/ 127 w 127"/>
                    <a:gd name="T5" fmla="*/ 0 h 27"/>
                    <a:gd name="T6" fmla="*/ 28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8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18" name="Freeform 717"/>
                <p:cNvSpPr>
                  <a:spLocks/>
                </p:cNvSpPr>
                <p:nvPr/>
              </p:nvSpPr>
              <p:spPr bwMode="auto">
                <a:xfrm>
                  <a:off x="1451" y="2966"/>
                  <a:ext cx="27" cy="119"/>
                </a:xfrm>
                <a:custGeom>
                  <a:avLst/>
                  <a:gdLst>
                    <a:gd name="T0" fmla="*/ 0 w 27"/>
                    <a:gd name="T1" fmla="*/ 27 h 119"/>
                    <a:gd name="T2" fmla="*/ 27 w 27"/>
                    <a:gd name="T3" fmla="*/ 0 h 119"/>
                    <a:gd name="T4" fmla="*/ 27 w 27"/>
                    <a:gd name="T5" fmla="*/ 91 h 119"/>
                    <a:gd name="T6" fmla="*/ 0 w 27"/>
                    <a:gd name="T7" fmla="*/ 119 h 119"/>
                    <a:gd name="T8" fmla="*/ 0 w 27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19" name="Freeform 718"/>
                <p:cNvSpPr>
                  <a:spLocks/>
                </p:cNvSpPr>
                <p:nvPr/>
              </p:nvSpPr>
              <p:spPr bwMode="auto">
                <a:xfrm>
                  <a:off x="1351" y="2966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20" name="Freeform 719"/>
                <p:cNvSpPr>
                  <a:spLocks/>
                </p:cNvSpPr>
                <p:nvPr/>
              </p:nvSpPr>
              <p:spPr bwMode="auto">
                <a:xfrm>
                  <a:off x="1351" y="2966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21" name="Line 929"/>
                <p:cNvSpPr>
                  <a:spLocks noChangeShapeType="1"/>
                </p:cNvSpPr>
                <p:nvPr/>
              </p:nvSpPr>
              <p:spPr bwMode="auto">
                <a:xfrm>
                  <a:off x="1451" y="2993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691" name="Group 690"/>
            <p:cNvGrpSpPr>
              <a:grpSpLocks/>
            </p:cNvGrpSpPr>
            <p:nvPr/>
          </p:nvGrpSpPr>
          <p:grpSpPr bwMode="auto">
            <a:xfrm>
              <a:off x="1134" y="2874"/>
              <a:ext cx="344" cy="119"/>
              <a:chOff x="1134" y="2874"/>
              <a:chExt cx="344" cy="119"/>
            </a:xfrm>
          </p:grpSpPr>
          <p:grpSp>
            <p:nvGrpSpPr>
              <p:cNvPr id="692" name="Group 691"/>
              <p:cNvGrpSpPr>
                <a:grpSpLocks/>
              </p:cNvGrpSpPr>
              <p:nvPr/>
            </p:nvGrpSpPr>
            <p:grpSpPr bwMode="auto">
              <a:xfrm>
                <a:off x="1134" y="2874"/>
                <a:ext cx="127" cy="119"/>
                <a:chOff x="1134" y="2874"/>
                <a:chExt cx="127" cy="119"/>
              </a:xfrm>
            </p:grpSpPr>
            <p:sp>
              <p:nvSpPr>
                <p:cNvPr id="707" name="Freeform 706"/>
                <p:cNvSpPr>
                  <a:spLocks/>
                </p:cNvSpPr>
                <p:nvPr/>
              </p:nvSpPr>
              <p:spPr bwMode="auto">
                <a:xfrm>
                  <a:off x="1134" y="2874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99 w 127"/>
                    <a:gd name="T7" fmla="*/ 119 h 119"/>
                    <a:gd name="T8" fmla="*/ 127 w 127"/>
                    <a:gd name="T9" fmla="*/ 83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99" y="119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8" name="Freeform 707"/>
                <p:cNvSpPr>
                  <a:spLocks/>
                </p:cNvSpPr>
                <p:nvPr/>
              </p:nvSpPr>
              <p:spPr bwMode="auto">
                <a:xfrm>
                  <a:off x="1134" y="2874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99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99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9" name="Freeform 708"/>
                <p:cNvSpPr>
                  <a:spLocks/>
                </p:cNvSpPr>
                <p:nvPr/>
              </p:nvSpPr>
              <p:spPr bwMode="auto">
                <a:xfrm>
                  <a:off x="1233" y="2874"/>
                  <a:ext cx="28" cy="119"/>
                </a:xfrm>
                <a:custGeom>
                  <a:avLst/>
                  <a:gdLst>
                    <a:gd name="T0" fmla="*/ 0 w 28"/>
                    <a:gd name="T1" fmla="*/ 28 h 119"/>
                    <a:gd name="T2" fmla="*/ 28 w 28"/>
                    <a:gd name="T3" fmla="*/ 0 h 119"/>
                    <a:gd name="T4" fmla="*/ 28 w 28"/>
                    <a:gd name="T5" fmla="*/ 83 h 119"/>
                    <a:gd name="T6" fmla="*/ 0 w 28"/>
                    <a:gd name="T7" fmla="*/ 119 h 119"/>
                    <a:gd name="T8" fmla="*/ 0 w 28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8"/>
                      </a:moveTo>
                      <a:lnTo>
                        <a:pt x="28" y="0"/>
                      </a:lnTo>
                      <a:lnTo>
                        <a:pt x="28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10" name="Freeform 709"/>
                <p:cNvSpPr>
                  <a:spLocks/>
                </p:cNvSpPr>
                <p:nvPr/>
              </p:nvSpPr>
              <p:spPr bwMode="auto">
                <a:xfrm>
                  <a:off x="1134" y="2874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9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11" name="Freeform 710"/>
                <p:cNvSpPr>
                  <a:spLocks/>
                </p:cNvSpPr>
                <p:nvPr/>
              </p:nvSpPr>
              <p:spPr bwMode="auto">
                <a:xfrm>
                  <a:off x="1134" y="2874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12" name="Line 937"/>
                <p:cNvSpPr>
                  <a:spLocks noChangeShapeType="1"/>
                </p:cNvSpPr>
                <p:nvPr/>
              </p:nvSpPr>
              <p:spPr bwMode="auto">
                <a:xfrm>
                  <a:off x="1233" y="2902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93" name="Group 692"/>
              <p:cNvGrpSpPr>
                <a:grpSpLocks/>
              </p:cNvGrpSpPr>
              <p:nvPr/>
            </p:nvGrpSpPr>
            <p:grpSpPr bwMode="auto">
              <a:xfrm>
                <a:off x="1243" y="2874"/>
                <a:ext cx="127" cy="119"/>
                <a:chOff x="1243" y="2874"/>
                <a:chExt cx="127" cy="119"/>
              </a:xfrm>
            </p:grpSpPr>
            <p:sp>
              <p:nvSpPr>
                <p:cNvPr id="701" name="Freeform 700"/>
                <p:cNvSpPr>
                  <a:spLocks/>
                </p:cNvSpPr>
                <p:nvPr/>
              </p:nvSpPr>
              <p:spPr bwMode="auto">
                <a:xfrm>
                  <a:off x="1243" y="2874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99 w 127"/>
                    <a:gd name="T7" fmla="*/ 119 h 119"/>
                    <a:gd name="T8" fmla="*/ 127 w 127"/>
                    <a:gd name="T9" fmla="*/ 83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99" y="119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2" name="Freeform 701"/>
                <p:cNvSpPr>
                  <a:spLocks/>
                </p:cNvSpPr>
                <p:nvPr/>
              </p:nvSpPr>
              <p:spPr bwMode="auto">
                <a:xfrm>
                  <a:off x="1243" y="2874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99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99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3" name="Freeform 702"/>
                <p:cNvSpPr>
                  <a:spLocks/>
                </p:cNvSpPr>
                <p:nvPr/>
              </p:nvSpPr>
              <p:spPr bwMode="auto">
                <a:xfrm>
                  <a:off x="1342" y="2874"/>
                  <a:ext cx="28" cy="119"/>
                </a:xfrm>
                <a:custGeom>
                  <a:avLst/>
                  <a:gdLst>
                    <a:gd name="T0" fmla="*/ 0 w 28"/>
                    <a:gd name="T1" fmla="*/ 28 h 119"/>
                    <a:gd name="T2" fmla="*/ 28 w 28"/>
                    <a:gd name="T3" fmla="*/ 0 h 119"/>
                    <a:gd name="T4" fmla="*/ 28 w 28"/>
                    <a:gd name="T5" fmla="*/ 83 h 119"/>
                    <a:gd name="T6" fmla="*/ 0 w 28"/>
                    <a:gd name="T7" fmla="*/ 119 h 119"/>
                    <a:gd name="T8" fmla="*/ 0 w 28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8"/>
                      </a:moveTo>
                      <a:lnTo>
                        <a:pt x="28" y="0"/>
                      </a:lnTo>
                      <a:lnTo>
                        <a:pt x="28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4" name="Freeform 703"/>
                <p:cNvSpPr>
                  <a:spLocks/>
                </p:cNvSpPr>
                <p:nvPr/>
              </p:nvSpPr>
              <p:spPr bwMode="auto">
                <a:xfrm>
                  <a:off x="1243" y="2874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9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5" name="Freeform 704"/>
                <p:cNvSpPr>
                  <a:spLocks/>
                </p:cNvSpPr>
                <p:nvPr/>
              </p:nvSpPr>
              <p:spPr bwMode="auto">
                <a:xfrm>
                  <a:off x="1243" y="2874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6" name="Line 944"/>
                <p:cNvSpPr>
                  <a:spLocks noChangeShapeType="1"/>
                </p:cNvSpPr>
                <p:nvPr/>
              </p:nvSpPr>
              <p:spPr bwMode="auto">
                <a:xfrm>
                  <a:off x="1342" y="2902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94" name="Group 693"/>
              <p:cNvGrpSpPr>
                <a:grpSpLocks/>
              </p:cNvGrpSpPr>
              <p:nvPr/>
            </p:nvGrpSpPr>
            <p:grpSpPr bwMode="auto">
              <a:xfrm>
                <a:off x="1351" y="2874"/>
                <a:ext cx="127" cy="119"/>
                <a:chOff x="1351" y="2874"/>
                <a:chExt cx="127" cy="119"/>
              </a:xfrm>
            </p:grpSpPr>
            <p:sp>
              <p:nvSpPr>
                <p:cNvPr id="695" name="Freeform 694"/>
                <p:cNvSpPr>
                  <a:spLocks/>
                </p:cNvSpPr>
                <p:nvPr/>
              </p:nvSpPr>
              <p:spPr bwMode="auto">
                <a:xfrm>
                  <a:off x="1351" y="2874"/>
                  <a:ext cx="127" cy="119"/>
                </a:xfrm>
                <a:custGeom>
                  <a:avLst/>
                  <a:gdLst>
                    <a:gd name="T0" fmla="*/ 28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83 h 119"/>
                    <a:gd name="T10" fmla="*/ 127 w 127"/>
                    <a:gd name="T11" fmla="*/ 0 h 119"/>
                    <a:gd name="T12" fmla="*/ 28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8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auto">
                <a:xfrm>
                  <a:off x="1351" y="2874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8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8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97" name="Freeform 696"/>
                <p:cNvSpPr>
                  <a:spLocks/>
                </p:cNvSpPr>
                <p:nvPr/>
              </p:nvSpPr>
              <p:spPr bwMode="auto">
                <a:xfrm>
                  <a:off x="1451" y="2874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98" name="Freeform 697"/>
                <p:cNvSpPr>
                  <a:spLocks/>
                </p:cNvSpPr>
                <p:nvPr/>
              </p:nvSpPr>
              <p:spPr bwMode="auto">
                <a:xfrm>
                  <a:off x="1351" y="2874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9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99" name="Freeform 698"/>
                <p:cNvSpPr>
                  <a:spLocks/>
                </p:cNvSpPr>
                <p:nvPr/>
              </p:nvSpPr>
              <p:spPr bwMode="auto">
                <a:xfrm>
                  <a:off x="1351" y="2874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0" name="Line 951"/>
                <p:cNvSpPr>
                  <a:spLocks noChangeShapeType="1"/>
                </p:cNvSpPr>
                <p:nvPr/>
              </p:nvSpPr>
              <p:spPr bwMode="auto">
                <a:xfrm>
                  <a:off x="1451" y="2902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964809" y="4229126"/>
            <a:ext cx="547688" cy="479426"/>
            <a:chOff x="1460" y="2874"/>
            <a:chExt cx="345" cy="302"/>
          </a:xfrm>
        </p:grpSpPr>
        <p:grpSp>
          <p:nvGrpSpPr>
            <p:cNvPr id="623" name="Group 622"/>
            <p:cNvGrpSpPr>
              <a:grpSpLocks/>
            </p:cNvGrpSpPr>
            <p:nvPr/>
          </p:nvGrpSpPr>
          <p:grpSpPr bwMode="auto">
            <a:xfrm>
              <a:off x="1460" y="3057"/>
              <a:ext cx="345" cy="119"/>
              <a:chOff x="1460" y="3057"/>
              <a:chExt cx="345" cy="119"/>
            </a:xfrm>
          </p:grpSpPr>
          <p:grpSp>
            <p:nvGrpSpPr>
              <p:cNvPr id="668" name="Group 667"/>
              <p:cNvGrpSpPr>
                <a:grpSpLocks/>
              </p:cNvGrpSpPr>
              <p:nvPr/>
            </p:nvGrpSpPr>
            <p:grpSpPr bwMode="auto">
              <a:xfrm>
                <a:off x="1460" y="3057"/>
                <a:ext cx="127" cy="119"/>
                <a:chOff x="1460" y="3057"/>
                <a:chExt cx="127" cy="119"/>
              </a:xfrm>
            </p:grpSpPr>
            <p:sp>
              <p:nvSpPr>
                <p:cNvPr id="683" name="Freeform 682"/>
                <p:cNvSpPr>
                  <a:spLocks/>
                </p:cNvSpPr>
                <p:nvPr/>
              </p:nvSpPr>
              <p:spPr bwMode="auto">
                <a:xfrm>
                  <a:off x="1460" y="3057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2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auto">
                <a:xfrm>
                  <a:off x="1460" y="3057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auto">
                <a:xfrm>
                  <a:off x="1560" y="3057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auto">
                <a:xfrm>
                  <a:off x="1460" y="3057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auto">
                <a:xfrm>
                  <a:off x="1460" y="3057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8" name="Line 960"/>
                <p:cNvSpPr>
                  <a:spLocks noChangeShapeType="1"/>
                </p:cNvSpPr>
                <p:nvPr/>
              </p:nvSpPr>
              <p:spPr bwMode="auto">
                <a:xfrm>
                  <a:off x="1560" y="3085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69" name="Group 668"/>
              <p:cNvGrpSpPr>
                <a:grpSpLocks/>
              </p:cNvGrpSpPr>
              <p:nvPr/>
            </p:nvGrpSpPr>
            <p:grpSpPr bwMode="auto">
              <a:xfrm>
                <a:off x="1569" y="3057"/>
                <a:ext cx="136" cy="119"/>
                <a:chOff x="1569" y="3057"/>
                <a:chExt cx="136" cy="119"/>
              </a:xfrm>
            </p:grpSpPr>
            <p:sp>
              <p:nvSpPr>
                <p:cNvPr id="677" name="Freeform 676"/>
                <p:cNvSpPr>
                  <a:spLocks/>
                </p:cNvSpPr>
                <p:nvPr/>
              </p:nvSpPr>
              <p:spPr bwMode="auto">
                <a:xfrm>
                  <a:off x="1569" y="3057"/>
                  <a:ext cx="136" cy="119"/>
                </a:xfrm>
                <a:custGeom>
                  <a:avLst/>
                  <a:gdLst>
                    <a:gd name="T0" fmla="*/ 27 w 136"/>
                    <a:gd name="T1" fmla="*/ 0 h 119"/>
                    <a:gd name="T2" fmla="*/ 0 w 136"/>
                    <a:gd name="T3" fmla="*/ 28 h 119"/>
                    <a:gd name="T4" fmla="*/ 0 w 136"/>
                    <a:gd name="T5" fmla="*/ 119 h 119"/>
                    <a:gd name="T6" fmla="*/ 100 w 136"/>
                    <a:gd name="T7" fmla="*/ 119 h 119"/>
                    <a:gd name="T8" fmla="*/ 136 w 136"/>
                    <a:gd name="T9" fmla="*/ 92 h 119"/>
                    <a:gd name="T10" fmla="*/ 136 w 136"/>
                    <a:gd name="T11" fmla="*/ 0 h 119"/>
                    <a:gd name="T12" fmla="*/ 27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36" y="92"/>
                      </a:lnTo>
                      <a:lnTo>
                        <a:pt x="136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auto">
                <a:xfrm>
                  <a:off x="1569" y="3057"/>
                  <a:ext cx="136" cy="28"/>
                </a:xfrm>
                <a:custGeom>
                  <a:avLst/>
                  <a:gdLst>
                    <a:gd name="T0" fmla="*/ 0 w 136"/>
                    <a:gd name="T1" fmla="*/ 28 h 28"/>
                    <a:gd name="T2" fmla="*/ 100 w 136"/>
                    <a:gd name="T3" fmla="*/ 28 h 28"/>
                    <a:gd name="T4" fmla="*/ 136 w 136"/>
                    <a:gd name="T5" fmla="*/ 0 h 28"/>
                    <a:gd name="T6" fmla="*/ 27 w 136"/>
                    <a:gd name="T7" fmla="*/ 0 h 28"/>
                    <a:gd name="T8" fmla="*/ 0 w 136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36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auto">
                <a:xfrm>
                  <a:off x="1669" y="3057"/>
                  <a:ext cx="36" cy="119"/>
                </a:xfrm>
                <a:custGeom>
                  <a:avLst/>
                  <a:gdLst>
                    <a:gd name="T0" fmla="*/ 0 w 36"/>
                    <a:gd name="T1" fmla="*/ 28 h 119"/>
                    <a:gd name="T2" fmla="*/ 36 w 36"/>
                    <a:gd name="T3" fmla="*/ 0 h 119"/>
                    <a:gd name="T4" fmla="*/ 36 w 36"/>
                    <a:gd name="T5" fmla="*/ 92 h 119"/>
                    <a:gd name="T6" fmla="*/ 0 w 36"/>
                    <a:gd name="T7" fmla="*/ 119 h 119"/>
                    <a:gd name="T8" fmla="*/ 0 w 36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19">
                      <a:moveTo>
                        <a:pt x="0" y="28"/>
                      </a:moveTo>
                      <a:lnTo>
                        <a:pt x="36" y="0"/>
                      </a:lnTo>
                      <a:lnTo>
                        <a:pt x="36" y="92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auto">
                <a:xfrm>
                  <a:off x="1569" y="3057"/>
                  <a:ext cx="136" cy="119"/>
                </a:xfrm>
                <a:custGeom>
                  <a:avLst/>
                  <a:gdLst>
                    <a:gd name="T0" fmla="*/ 3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1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3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auto">
                <a:xfrm>
                  <a:off x="1569" y="3057"/>
                  <a:ext cx="136" cy="28"/>
                </a:xfrm>
                <a:custGeom>
                  <a:avLst/>
                  <a:gdLst>
                    <a:gd name="T0" fmla="*/ 0 w 15"/>
                    <a:gd name="T1" fmla="*/ 3 h 3"/>
                    <a:gd name="T2" fmla="*/ 11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2" name="Line 967"/>
                <p:cNvSpPr>
                  <a:spLocks noChangeShapeType="1"/>
                </p:cNvSpPr>
                <p:nvPr/>
              </p:nvSpPr>
              <p:spPr bwMode="auto">
                <a:xfrm>
                  <a:off x="1669" y="3085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70" name="Group 669"/>
              <p:cNvGrpSpPr>
                <a:grpSpLocks/>
              </p:cNvGrpSpPr>
              <p:nvPr/>
            </p:nvGrpSpPr>
            <p:grpSpPr bwMode="auto">
              <a:xfrm>
                <a:off x="1678" y="3057"/>
                <a:ext cx="127" cy="119"/>
                <a:chOff x="1678" y="3057"/>
                <a:chExt cx="127" cy="119"/>
              </a:xfrm>
            </p:grpSpPr>
            <p:sp>
              <p:nvSpPr>
                <p:cNvPr id="671" name="Freeform 670"/>
                <p:cNvSpPr>
                  <a:spLocks/>
                </p:cNvSpPr>
                <p:nvPr/>
              </p:nvSpPr>
              <p:spPr bwMode="auto">
                <a:xfrm>
                  <a:off x="1678" y="3057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2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auto">
                <a:xfrm>
                  <a:off x="1678" y="3057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auto">
                <a:xfrm>
                  <a:off x="1778" y="3057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auto">
                <a:xfrm>
                  <a:off x="1678" y="3057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auto">
                <a:xfrm>
                  <a:off x="1678" y="3057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6" name="Line 974"/>
                <p:cNvSpPr>
                  <a:spLocks noChangeShapeType="1"/>
                </p:cNvSpPr>
                <p:nvPr/>
              </p:nvSpPr>
              <p:spPr bwMode="auto">
                <a:xfrm>
                  <a:off x="1778" y="3085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624" name="Group 623"/>
            <p:cNvGrpSpPr>
              <a:grpSpLocks/>
            </p:cNvGrpSpPr>
            <p:nvPr/>
          </p:nvGrpSpPr>
          <p:grpSpPr bwMode="auto">
            <a:xfrm>
              <a:off x="1460" y="2966"/>
              <a:ext cx="345" cy="119"/>
              <a:chOff x="1460" y="2966"/>
              <a:chExt cx="345" cy="119"/>
            </a:xfrm>
          </p:grpSpPr>
          <p:grpSp>
            <p:nvGrpSpPr>
              <p:cNvPr id="647" name="Group 646"/>
              <p:cNvGrpSpPr>
                <a:grpSpLocks/>
              </p:cNvGrpSpPr>
              <p:nvPr/>
            </p:nvGrpSpPr>
            <p:grpSpPr bwMode="auto">
              <a:xfrm>
                <a:off x="1460" y="2966"/>
                <a:ext cx="127" cy="119"/>
                <a:chOff x="1460" y="2966"/>
                <a:chExt cx="127" cy="119"/>
              </a:xfrm>
            </p:grpSpPr>
            <p:sp>
              <p:nvSpPr>
                <p:cNvPr id="662" name="Freeform 661"/>
                <p:cNvSpPr>
                  <a:spLocks/>
                </p:cNvSpPr>
                <p:nvPr/>
              </p:nvSpPr>
              <p:spPr bwMode="auto">
                <a:xfrm>
                  <a:off x="1460" y="2966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7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auto">
                <a:xfrm>
                  <a:off x="1460" y="2966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100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auto">
                <a:xfrm>
                  <a:off x="1560" y="2966"/>
                  <a:ext cx="27" cy="119"/>
                </a:xfrm>
                <a:custGeom>
                  <a:avLst/>
                  <a:gdLst>
                    <a:gd name="T0" fmla="*/ 0 w 27"/>
                    <a:gd name="T1" fmla="*/ 27 h 119"/>
                    <a:gd name="T2" fmla="*/ 27 w 27"/>
                    <a:gd name="T3" fmla="*/ 0 h 119"/>
                    <a:gd name="T4" fmla="*/ 27 w 27"/>
                    <a:gd name="T5" fmla="*/ 91 h 119"/>
                    <a:gd name="T6" fmla="*/ 0 w 27"/>
                    <a:gd name="T7" fmla="*/ 119 h 119"/>
                    <a:gd name="T8" fmla="*/ 0 w 27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auto">
                <a:xfrm>
                  <a:off x="1460" y="2966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auto">
                <a:xfrm>
                  <a:off x="1460" y="2966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7" name="Line 982"/>
                <p:cNvSpPr>
                  <a:spLocks noChangeShapeType="1"/>
                </p:cNvSpPr>
                <p:nvPr/>
              </p:nvSpPr>
              <p:spPr bwMode="auto">
                <a:xfrm>
                  <a:off x="1560" y="2993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48" name="Group 647"/>
              <p:cNvGrpSpPr>
                <a:grpSpLocks/>
              </p:cNvGrpSpPr>
              <p:nvPr/>
            </p:nvGrpSpPr>
            <p:grpSpPr bwMode="auto">
              <a:xfrm>
                <a:off x="1569" y="2966"/>
                <a:ext cx="136" cy="119"/>
                <a:chOff x="1569" y="2966"/>
                <a:chExt cx="136" cy="119"/>
              </a:xfrm>
            </p:grpSpPr>
            <p:sp>
              <p:nvSpPr>
                <p:cNvPr id="656" name="Freeform 655"/>
                <p:cNvSpPr>
                  <a:spLocks/>
                </p:cNvSpPr>
                <p:nvPr/>
              </p:nvSpPr>
              <p:spPr bwMode="auto">
                <a:xfrm>
                  <a:off x="1569" y="2966"/>
                  <a:ext cx="136" cy="119"/>
                </a:xfrm>
                <a:custGeom>
                  <a:avLst/>
                  <a:gdLst>
                    <a:gd name="T0" fmla="*/ 27 w 136"/>
                    <a:gd name="T1" fmla="*/ 0 h 119"/>
                    <a:gd name="T2" fmla="*/ 0 w 136"/>
                    <a:gd name="T3" fmla="*/ 27 h 119"/>
                    <a:gd name="T4" fmla="*/ 0 w 136"/>
                    <a:gd name="T5" fmla="*/ 119 h 119"/>
                    <a:gd name="T6" fmla="*/ 100 w 136"/>
                    <a:gd name="T7" fmla="*/ 119 h 119"/>
                    <a:gd name="T8" fmla="*/ 136 w 136"/>
                    <a:gd name="T9" fmla="*/ 91 h 119"/>
                    <a:gd name="T10" fmla="*/ 136 w 136"/>
                    <a:gd name="T11" fmla="*/ 0 h 119"/>
                    <a:gd name="T12" fmla="*/ 27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36" y="91"/>
                      </a:lnTo>
                      <a:lnTo>
                        <a:pt x="136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auto">
                <a:xfrm>
                  <a:off x="1569" y="2966"/>
                  <a:ext cx="136" cy="27"/>
                </a:xfrm>
                <a:custGeom>
                  <a:avLst/>
                  <a:gdLst>
                    <a:gd name="T0" fmla="*/ 0 w 136"/>
                    <a:gd name="T1" fmla="*/ 27 h 27"/>
                    <a:gd name="T2" fmla="*/ 100 w 136"/>
                    <a:gd name="T3" fmla="*/ 27 h 27"/>
                    <a:gd name="T4" fmla="*/ 136 w 136"/>
                    <a:gd name="T5" fmla="*/ 0 h 27"/>
                    <a:gd name="T6" fmla="*/ 27 w 136"/>
                    <a:gd name="T7" fmla="*/ 0 h 27"/>
                    <a:gd name="T8" fmla="*/ 0 w 136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36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auto">
                <a:xfrm>
                  <a:off x="1669" y="2966"/>
                  <a:ext cx="36" cy="119"/>
                </a:xfrm>
                <a:custGeom>
                  <a:avLst/>
                  <a:gdLst>
                    <a:gd name="T0" fmla="*/ 0 w 36"/>
                    <a:gd name="T1" fmla="*/ 27 h 119"/>
                    <a:gd name="T2" fmla="*/ 36 w 36"/>
                    <a:gd name="T3" fmla="*/ 0 h 119"/>
                    <a:gd name="T4" fmla="*/ 36 w 36"/>
                    <a:gd name="T5" fmla="*/ 91 h 119"/>
                    <a:gd name="T6" fmla="*/ 0 w 36"/>
                    <a:gd name="T7" fmla="*/ 119 h 119"/>
                    <a:gd name="T8" fmla="*/ 0 w 36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19">
                      <a:moveTo>
                        <a:pt x="0" y="27"/>
                      </a:moveTo>
                      <a:lnTo>
                        <a:pt x="36" y="0"/>
                      </a:lnTo>
                      <a:lnTo>
                        <a:pt x="36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auto">
                <a:xfrm>
                  <a:off x="1569" y="2966"/>
                  <a:ext cx="136" cy="119"/>
                </a:xfrm>
                <a:custGeom>
                  <a:avLst/>
                  <a:gdLst>
                    <a:gd name="T0" fmla="*/ 3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1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3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auto">
                <a:xfrm>
                  <a:off x="1569" y="2966"/>
                  <a:ext cx="136" cy="27"/>
                </a:xfrm>
                <a:custGeom>
                  <a:avLst/>
                  <a:gdLst>
                    <a:gd name="T0" fmla="*/ 0 w 15"/>
                    <a:gd name="T1" fmla="*/ 3 h 3"/>
                    <a:gd name="T2" fmla="*/ 11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1" name="Line 989"/>
                <p:cNvSpPr>
                  <a:spLocks noChangeShapeType="1"/>
                </p:cNvSpPr>
                <p:nvPr/>
              </p:nvSpPr>
              <p:spPr bwMode="auto">
                <a:xfrm>
                  <a:off x="1669" y="2993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49" name="Group 648"/>
              <p:cNvGrpSpPr>
                <a:grpSpLocks/>
              </p:cNvGrpSpPr>
              <p:nvPr/>
            </p:nvGrpSpPr>
            <p:grpSpPr bwMode="auto">
              <a:xfrm>
                <a:off x="1678" y="2966"/>
                <a:ext cx="127" cy="119"/>
                <a:chOff x="1678" y="2966"/>
                <a:chExt cx="127" cy="119"/>
              </a:xfrm>
            </p:grpSpPr>
            <p:sp>
              <p:nvSpPr>
                <p:cNvPr id="650" name="Freeform 649"/>
                <p:cNvSpPr>
                  <a:spLocks/>
                </p:cNvSpPr>
                <p:nvPr/>
              </p:nvSpPr>
              <p:spPr bwMode="auto">
                <a:xfrm>
                  <a:off x="1678" y="2966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7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1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1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auto">
                <a:xfrm>
                  <a:off x="1678" y="2966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100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auto">
                <a:xfrm>
                  <a:off x="1778" y="2966"/>
                  <a:ext cx="27" cy="119"/>
                </a:xfrm>
                <a:custGeom>
                  <a:avLst/>
                  <a:gdLst>
                    <a:gd name="T0" fmla="*/ 0 w 27"/>
                    <a:gd name="T1" fmla="*/ 27 h 119"/>
                    <a:gd name="T2" fmla="*/ 27 w 27"/>
                    <a:gd name="T3" fmla="*/ 0 h 119"/>
                    <a:gd name="T4" fmla="*/ 27 w 27"/>
                    <a:gd name="T5" fmla="*/ 91 h 119"/>
                    <a:gd name="T6" fmla="*/ 0 w 27"/>
                    <a:gd name="T7" fmla="*/ 119 h 119"/>
                    <a:gd name="T8" fmla="*/ 0 w 27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auto">
                <a:xfrm>
                  <a:off x="1678" y="2966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auto">
                <a:xfrm>
                  <a:off x="1678" y="2966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55" name="Line 996"/>
                <p:cNvSpPr>
                  <a:spLocks noChangeShapeType="1"/>
                </p:cNvSpPr>
                <p:nvPr/>
              </p:nvSpPr>
              <p:spPr bwMode="auto">
                <a:xfrm>
                  <a:off x="1778" y="2993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625" name="Group 624"/>
            <p:cNvGrpSpPr>
              <a:grpSpLocks/>
            </p:cNvGrpSpPr>
            <p:nvPr/>
          </p:nvGrpSpPr>
          <p:grpSpPr bwMode="auto">
            <a:xfrm>
              <a:off x="1460" y="2874"/>
              <a:ext cx="345" cy="119"/>
              <a:chOff x="1460" y="2874"/>
              <a:chExt cx="345" cy="119"/>
            </a:xfrm>
          </p:grpSpPr>
          <p:grpSp>
            <p:nvGrpSpPr>
              <p:cNvPr id="626" name="Group 625"/>
              <p:cNvGrpSpPr>
                <a:grpSpLocks/>
              </p:cNvGrpSpPr>
              <p:nvPr/>
            </p:nvGrpSpPr>
            <p:grpSpPr bwMode="auto">
              <a:xfrm>
                <a:off x="1460" y="2874"/>
                <a:ext cx="127" cy="119"/>
                <a:chOff x="1460" y="2874"/>
                <a:chExt cx="127" cy="119"/>
              </a:xfrm>
            </p:grpSpPr>
            <p:sp>
              <p:nvSpPr>
                <p:cNvPr id="641" name="Freeform 640"/>
                <p:cNvSpPr>
                  <a:spLocks/>
                </p:cNvSpPr>
                <p:nvPr/>
              </p:nvSpPr>
              <p:spPr bwMode="auto">
                <a:xfrm>
                  <a:off x="1460" y="2874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83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auto">
                <a:xfrm>
                  <a:off x="1460" y="2874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auto">
                <a:xfrm>
                  <a:off x="1560" y="2874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auto">
                <a:xfrm>
                  <a:off x="1460" y="2874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9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auto">
                <a:xfrm>
                  <a:off x="1460" y="2874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6" name="Line 1004"/>
                <p:cNvSpPr>
                  <a:spLocks noChangeShapeType="1"/>
                </p:cNvSpPr>
                <p:nvPr/>
              </p:nvSpPr>
              <p:spPr bwMode="auto">
                <a:xfrm>
                  <a:off x="1560" y="2902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27" name="Group 626"/>
              <p:cNvGrpSpPr>
                <a:grpSpLocks/>
              </p:cNvGrpSpPr>
              <p:nvPr/>
            </p:nvGrpSpPr>
            <p:grpSpPr bwMode="auto">
              <a:xfrm>
                <a:off x="1569" y="2874"/>
                <a:ext cx="136" cy="119"/>
                <a:chOff x="1569" y="2874"/>
                <a:chExt cx="136" cy="119"/>
              </a:xfrm>
            </p:grpSpPr>
            <p:sp>
              <p:nvSpPr>
                <p:cNvPr id="635" name="Freeform 634"/>
                <p:cNvSpPr>
                  <a:spLocks/>
                </p:cNvSpPr>
                <p:nvPr/>
              </p:nvSpPr>
              <p:spPr bwMode="auto">
                <a:xfrm>
                  <a:off x="1569" y="2874"/>
                  <a:ext cx="136" cy="119"/>
                </a:xfrm>
                <a:custGeom>
                  <a:avLst/>
                  <a:gdLst>
                    <a:gd name="T0" fmla="*/ 27 w 136"/>
                    <a:gd name="T1" fmla="*/ 0 h 119"/>
                    <a:gd name="T2" fmla="*/ 0 w 136"/>
                    <a:gd name="T3" fmla="*/ 28 h 119"/>
                    <a:gd name="T4" fmla="*/ 0 w 136"/>
                    <a:gd name="T5" fmla="*/ 119 h 119"/>
                    <a:gd name="T6" fmla="*/ 100 w 136"/>
                    <a:gd name="T7" fmla="*/ 119 h 119"/>
                    <a:gd name="T8" fmla="*/ 136 w 136"/>
                    <a:gd name="T9" fmla="*/ 83 h 119"/>
                    <a:gd name="T10" fmla="*/ 136 w 136"/>
                    <a:gd name="T11" fmla="*/ 0 h 119"/>
                    <a:gd name="T12" fmla="*/ 27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36" y="83"/>
                      </a:lnTo>
                      <a:lnTo>
                        <a:pt x="136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auto">
                <a:xfrm>
                  <a:off x="1569" y="2874"/>
                  <a:ext cx="136" cy="28"/>
                </a:xfrm>
                <a:custGeom>
                  <a:avLst/>
                  <a:gdLst>
                    <a:gd name="T0" fmla="*/ 0 w 136"/>
                    <a:gd name="T1" fmla="*/ 28 h 28"/>
                    <a:gd name="T2" fmla="*/ 100 w 136"/>
                    <a:gd name="T3" fmla="*/ 28 h 28"/>
                    <a:gd name="T4" fmla="*/ 136 w 136"/>
                    <a:gd name="T5" fmla="*/ 0 h 28"/>
                    <a:gd name="T6" fmla="*/ 27 w 136"/>
                    <a:gd name="T7" fmla="*/ 0 h 28"/>
                    <a:gd name="T8" fmla="*/ 0 w 136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36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auto">
                <a:xfrm>
                  <a:off x="1669" y="2874"/>
                  <a:ext cx="36" cy="119"/>
                </a:xfrm>
                <a:custGeom>
                  <a:avLst/>
                  <a:gdLst>
                    <a:gd name="T0" fmla="*/ 0 w 36"/>
                    <a:gd name="T1" fmla="*/ 28 h 119"/>
                    <a:gd name="T2" fmla="*/ 36 w 36"/>
                    <a:gd name="T3" fmla="*/ 0 h 119"/>
                    <a:gd name="T4" fmla="*/ 36 w 36"/>
                    <a:gd name="T5" fmla="*/ 83 h 119"/>
                    <a:gd name="T6" fmla="*/ 0 w 36"/>
                    <a:gd name="T7" fmla="*/ 119 h 119"/>
                    <a:gd name="T8" fmla="*/ 0 w 36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19">
                      <a:moveTo>
                        <a:pt x="0" y="28"/>
                      </a:moveTo>
                      <a:lnTo>
                        <a:pt x="36" y="0"/>
                      </a:lnTo>
                      <a:lnTo>
                        <a:pt x="36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auto">
                <a:xfrm>
                  <a:off x="1569" y="2874"/>
                  <a:ext cx="136" cy="119"/>
                </a:xfrm>
                <a:custGeom>
                  <a:avLst/>
                  <a:gdLst>
                    <a:gd name="T0" fmla="*/ 3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1 w 15"/>
                    <a:gd name="T7" fmla="*/ 13 h 13"/>
                    <a:gd name="T8" fmla="*/ 15 w 15"/>
                    <a:gd name="T9" fmla="*/ 9 h 13"/>
                    <a:gd name="T10" fmla="*/ 15 w 15"/>
                    <a:gd name="T11" fmla="*/ 0 h 13"/>
                    <a:gd name="T12" fmla="*/ 3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auto">
                <a:xfrm>
                  <a:off x="1569" y="2874"/>
                  <a:ext cx="136" cy="28"/>
                </a:xfrm>
                <a:custGeom>
                  <a:avLst/>
                  <a:gdLst>
                    <a:gd name="T0" fmla="*/ 0 w 15"/>
                    <a:gd name="T1" fmla="*/ 3 h 3"/>
                    <a:gd name="T2" fmla="*/ 11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0" name="Line 1011"/>
                <p:cNvSpPr>
                  <a:spLocks noChangeShapeType="1"/>
                </p:cNvSpPr>
                <p:nvPr/>
              </p:nvSpPr>
              <p:spPr bwMode="auto">
                <a:xfrm>
                  <a:off x="1669" y="2902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28" name="Group 627"/>
              <p:cNvGrpSpPr>
                <a:grpSpLocks/>
              </p:cNvGrpSpPr>
              <p:nvPr/>
            </p:nvGrpSpPr>
            <p:grpSpPr bwMode="auto">
              <a:xfrm>
                <a:off x="1678" y="2874"/>
                <a:ext cx="127" cy="119"/>
                <a:chOff x="1678" y="2874"/>
                <a:chExt cx="127" cy="119"/>
              </a:xfrm>
            </p:grpSpPr>
            <p:sp>
              <p:nvSpPr>
                <p:cNvPr id="629" name="Freeform 628"/>
                <p:cNvSpPr>
                  <a:spLocks/>
                </p:cNvSpPr>
                <p:nvPr/>
              </p:nvSpPr>
              <p:spPr bwMode="auto">
                <a:xfrm>
                  <a:off x="1678" y="2874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83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auto">
                <a:xfrm>
                  <a:off x="1678" y="2874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auto">
                <a:xfrm>
                  <a:off x="1778" y="2874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auto">
                <a:xfrm>
                  <a:off x="1678" y="2874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9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auto">
                <a:xfrm>
                  <a:off x="1678" y="2874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4" name="Line 1018"/>
                <p:cNvSpPr>
                  <a:spLocks noChangeShapeType="1"/>
                </p:cNvSpPr>
                <p:nvPr/>
              </p:nvSpPr>
              <p:spPr bwMode="auto">
                <a:xfrm>
                  <a:off x="1778" y="2902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7469634" y="4229126"/>
            <a:ext cx="561975" cy="479426"/>
            <a:chOff x="1778" y="2874"/>
            <a:chExt cx="354" cy="302"/>
          </a:xfrm>
        </p:grpSpPr>
        <p:grpSp>
          <p:nvGrpSpPr>
            <p:cNvPr id="557" name="Group 556"/>
            <p:cNvGrpSpPr>
              <a:grpSpLocks/>
            </p:cNvGrpSpPr>
            <p:nvPr/>
          </p:nvGrpSpPr>
          <p:grpSpPr bwMode="auto">
            <a:xfrm>
              <a:off x="1778" y="3057"/>
              <a:ext cx="354" cy="119"/>
              <a:chOff x="1778" y="3057"/>
              <a:chExt cx="354" cy="119"/>
            </a:xfrm>
          </p:grpSpPr>
          <p:grpSp>
            <p:nvGrpSpPr>
              <p:cNvPr id="602" name="Group 601"/>
              <p:cNvGrpSpPr>
                <a:grpSpLocks/>
              </p:cNvGrpSpPr>
              <p:nvPr/>
            </p:nvGrpSpPr>
            <p:grpSpPr bwMode="auto">
              <a:xfrm>
                <a:off x="1778" y="3057"/>
                <a:ext cx="136" cy="119"/>
                <a:chOff x="1778" y="3057"/>
                <a:chExt cx="136" cy="119"/>
              </a:xfrm>
            </p:grpSpPr>
            <p:sp>
              <p:nvSpPr>
                <p:cNvPr id="617" name="Freeform 616"/>
                <p:cNvSpPr>
                  <a:spLocks/>
                </p:cNvSpPr>
                <p:nvPr/>
              </p:nvSpPr>
              <p:spPr bwMode="auto">
                <a:xfrm>
                  <a:off x="1778" y="3057"/>
                  <a:ext cx="136" cy="119"/>
                </a:xfrm>
                <a:custGeom>
                  <a:avLst/>
                  <a:gdLst>
                    <a:gd name="T0" fmla="*/ 27 w 136"/>
                    <a:gd name="T1" fmla="*/ 0 h 119"/>
                    <a:gd name="T2" fmla="*/ 0 w 136"/>
                    <a:gd name="T3" fmla="*/ 28 h 119"/>
                    <a:gd name="T4" fmla="*/ 0 w 136"/>
                    <a:gd name="T5" fmla="*/ 119 h 119"/>
                    <a:gd name="T6" fmla="*/ 109 w 136"/>
                    <a:gd name="T7" fmla="*/ 119 h 119"/>
                    <a:gd name="T8" fmla="*/ 136 w 136"/>
                    <a:gd name="T9" fmla="*/ 92 h 119"/>
                    <a:gd name="T10" fmla="*/ 136 w 136"/>
                    <a:gd name="T11" fmla="*/ 0 h 119"/>
                    <a:gd name="T12" fmla="*/ 27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92"/>
                      </a:lnTo>
                      <a:lnTo>
                        <a:pt x="136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18" name="Freeform 617"/>
                <p:cNvSpPr>
                  <a:spLocks/>
                </p:cNvSpPr>
                <p:nvPr/>
              </p:nvSpPr>
              <p:spPr bwMode="auto">
                <a:xfrm>
                  <a:off x="1778" y="3057"/>
                  <a:ext cx="136" cy="28"/>
                </a:xfrm>
                <a:custGeom>
                  <a:avLst/>
                  <a:gdLst>
                    <a:gd name="T0" fmla="*/ 0 w 136"/>
                    <a:gd name="T1" fmla="*/ 28 h 28"/>
                    <a:gd name="T2" fmla="*/ 109 w 136"/>
                    <a:gd name="T3" fmla="*/ 28 h 28"/>
                    <a:gd name="T4" fmla="*/ 136 w 136"/>
                    <a:gd name="T5" fmla="*/ 0 h 28"/>
                    <a:gd name="T6" fmla="*/ 27 w 136"/>
                    <a:gd name="T7" fmla="*/ 0 h 28"/>
                    <a:gd name="T8" fmla="*/ 0 w 136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9" y="28"/>
                      </a:lnTo>
                      <a:lnTo>
                        <a:pt x="136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19" name="Freeform 618"/>
                <p:cNvSpPr>
                  <a:spLocks/>
                </p:cNvSpPr>
                <p:nvPr/>
              </p:nvSpPr>
              <p:spPr bwMode="auto">
                <a:xfrm>
                  <a:off x="1887" y="3057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auto">
                <a:xfrm>
                  <a:off x="1778" y="3057"/>
                  <a:ext cx="136" cy="119"/>
                </a:xfrm>
                <a:custGeom>
                  <a:avLst/>
                  <a:gdLst>
                    <a:gd name="T0" fmla="*/ 3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3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auto">
                <a:xfrm>
                  <a:off x="1778" y="3057"/>
                  <a:ext cx="136" cy="28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22" name="Line 3"/>
                <p:cNvSpPr>
                  <a:spLocks noChangeShapeType="1"/>
                </p:cNvSpPr>
                <p:nvPr/>
              </p:nvSpPr>
              <p:spPr bwMode="auto">
                <a:xfrm>
                  <a:off x="1887" y="3085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03" name="Group 602"/>
              <p:cNvGrpSpPr>
                <a:grpSpLocks/>
              </p:cNvGrpSpPr>
              <p:nvPr/>
            </p:nvGrpSpPr>
            <p:grpSpPr bwMode="auto">
              <a:xfrm>
                <a:off x="1887" y="3057"/>
                <a:ext cx="136" cy="119"/>
                <a:chOff x="1887" y="3057"/>
                <a:chExt cx="136" cy="119"/>
              </a:xfrm>
            </p:grpSpPr>
            <p:sp>
              <p:nvSpPr>
                <p:cNvPr id="611" name="Freeform 610"/>
                <p:cNvSpPr>
                  <a:spLocks/>
                </p:cNvSpPr>
                <p:nvPr/>
              </p:nvSpPr>
              <p:spPr bwMode="auto">
                <a:xfrm>
                  <a:off x="1887" y="3057"/>
                  <a:ext cx="136" cy="119"/>
                </a:xfrm>
                <a:custGeom>
                  <a:avLst/>
                  <a:gdLst>
                    <a:gd name="T0" fmla="*/ 36 w 136"/>
                    <a:gd name="T1" fmla="*/ 0 h 119"/>
                    <a:gd name="T2" fmla="*/ 0 w 136"/>
                    <a:gd name="T3" fmla="*/ 28 h 119"/>
                    <a:gd name="T4" fmla="*/ 0 w 136"/>
                    <a:gd name="T5" fmla="*/ 119 h 119"/>
                    <a:gd name="T6" fmla="*/ 108 w 136"/>
                    <a:gd name="T7" fmla="*/ 119 h 119"/>
                    <a:gd name="T8" fmla="*/ 136 w 136"/>
                    <a:gd name="T9" fmla="*/ 92 h 119"/>
                    <a:gd name="T10" fmla="*/ 136 w 136"/>
                    <a:gd name="T11" fmla="*/ 0 h 119"/>
                    <a:gd name="T12" fmla="*/ 36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8" y="119"/>
                      </a:lnTo>
                      <a:lnTo>
                        <a:pt x="136" y="92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12" name="Freeform 611"/>
                <p:cNvSpPr>
                  <a:spLocks/>
                </p:cNvSpPr>
                <p:nvPr/>
              </p:nvSpPr>
              <p:spPr bwMode="auto">
                <a:xfrm>
                  <a:off x="1887" y="3057"/>
                  <a:ext cx="136" cy="28"/>
                </a:xfrm>
                <a:custGeom>
                  <a:avLst/>
                  <a:gdLst>
                    <a:gd name="T0" fmla="*/ 0 w 136"/>
                    <a:gd name="T1" fmla="*/ 28 h 28"/>
                    <a:gd name="T2" fmla="*/ 108 w 136"/>
                    <a:gd name="T3" fmla="*/ 28 h 28"/>
                    <a:gd name="T4" fmla="*/ 136 w 136"/>
                    <a:gd name="T5" fmla="*/ 0 h 28"/>
                    <a:gd name="T6" fmla="*/ 36 w 136"/>
                    <a:gd name="T7" fmla="*/ 0 h 28"/>
                    <a:gd name="T8" fmla="*/ 0 w 136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8" y="28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13" name="Freeform 612"/>
                <p:cNvSpPr>
                  <a:spLocks/>
                </p:cNvSpPr>
                <p:nvPr/>
              </p:nvSpPr>
              <p:spPr bwMode="auto">
                <a:xfrm>
                  <a:off x="1995" y="3057"/>
                  <a:ext cx="28" cy="119"/>
                </a:xfrm>
                <a:custGeom>
                  <a:avLst/>
                  <a:gdLst>
                    <a:gd name="T0" fmla="*/ 0 w 28"/>
                    <a:gd name="T1" fmla="*/ 28 h 119"/>
                    <a:gd name="T2" fmla="*/ 28 w 28"/>
                    <a:gd name="T3" fmla="*/ 0 h 119"/>
                    <a:gd name="T4" fmla="*/ 28 w 28"/>
                    <a:gd name="T5" fmla="*/ 92 h 119"/>
                    <a:gd name="T6" fmla="*/ 0 w 28"/>
                    <a:gd name="T7" fmla="*/ 119 h 119"/>
                    <a:gd name="T8" fmla="*/ 0 w 28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8"/>
                      </a:moveTo>
                      <a:lnTo>
                        <a:pt x="28" y="0"/>
                      </a:lnTo>
                      <a:lnTo>
                        <a:pt x="28" y="92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14" name="Freeform 613"/>
                <p:cNvSpPr>
                  <a:spLocks/>
                </p:cNvSpPr>
                <p:nvPr/>
              </p:nvSpPr>
              <p:spPr bwMode="auto">
                <a:xfrm>
                  <a:off x="1887" y="3057"/>
                  <a:ext cx="136" cy="119"/>
                </a:xfrm>
                <a:custGeom>
                  <a:avLst/>
                  <a:gdLst>
                    <a:gd name="T0" fmla="*/ 4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4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15" name="Freeform 614"/>
                <p:cNvSpPr>
                  <a:spLocks/>
                </p:cNvSpPr>
                <p:nvPr/>
              </p:nvSpPr>
              <p:spPr bwMode="auto">
                <a:xfrm>
                  <a:off x="1887" y="3057"/>
                  <a:ext cx="136" cy="28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16" name="Line 10"/>
                <p:cNvSpPr>
                  <a:spLocks noChangeShapeType="1"/>
                </p:cNvSpPr>
                <p:nvPr/>
              </p:nvSpPr>
              <p:spPr bwMode="auto">
                <a:xfrm>
                  <a:off x="1995" y="3085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04" name="Group 603"/>
              <p:cNvGrpSpPr>
                <a:grpSpLocks/>
              </p:cNvGrpSpPr>
              <p:nvPr/>
            </p:nvGrpSpPr>
            <p:grpSpPr bwMode="auto">
              <a:xfrm>
                <a:off x="1995" y="3057"/>
                <a:ext cx="137" cy="119"/>
                <a:chOff x="1995" y="3057"/>
                <a:chExt cx="137" cy="119"/>
              </a:xfrm>
            </p:grpSpPr>
            <p:sp>
              <p:nvSpPr>
                <p:cNvPr id="605" name="Freeform 604"/>
                <p:cNvSpPr>
                  <a:spLocks/>
                </p:cNvSpPr>
                <p:nvPr/>
              </p:nvSpPr>
              <p:spPr bwMode="auto">
                <a:xfrm>
                  <a:off x="1995" y="3057"/>
                  <a:ext cx="137" cy="119"/>
                </a:xfrm>
                <a:custGeom>
                  <a:avLst/>
                  <a:gdLst>
                    <a:gd name="T0" fmla="*/ 28 w 137"/>
                    <a:gd name="T1" fmla="*/ 0 h 119"/>
                    <a:gd name="T2" fmla="*/ 0 w 137"/>
                    <a:gd name="T3" fmla="*/ 28 h 119"/>
                    <a:gd name="T4" fmla="*/ 0 w 137"/>
                    <a:gd name="T5" fmla="*/ 119 h 119"/>
                    <a:gd name="T6" fmla="*/ 109 w 137"/>
                    <a:gd name="T7" fmla="*/ 119 h 119"/>
                    <a:gd name="T8" fmla="*/ 137 w 137"/>
                    <a:gd name="T9" fmla="*/ 92 h 119"/>
                    <a:gd name="T10" fmla="*/ 137 w 137"/>
                    <a:gd name="T11" fmla="*/ 0 h 119"/>
                    <a:gd name="T12" fmla="*/ 28 w 13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7" h="119">
                      <a:moveTo>
                        <a:pt x="28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7" y="92"/>
                      </a:lnTo>
                      <a:lnTo>
                        <a:pt x="137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6" name="Freeform 605"/>
                <p:cNvSpPr>
                  <a:spLocks/>
                </p:cNvSpPr>
                <p:nvPr/>
              </p:nvSpPr>
              <p:spPr bwMode="auto">
                <a:xfrm>
                  <a:off x="1995" y="3057"/>
                  <a:ext cx="137" cy="28"/>
                </a:xfrm>
                <a:custGeom>
                  <a:avLst/>
                  <a:gdLst>
                    <a:gd name="T0" fmla="*/ 0 w 137"/>
                    <a:gd name="T1" fmla="*/ 28 h 28"/>
                    <a:gd name="T2" fmla="*/ 109 w 137"/>
                    <a:gd name="T3" fmla="*/ 28 h 28"/>
                    <a:gd name="T4" fmla="*/ 137 w 137"/>
                    <a:gd name="T5" fmla="*/ 0 h 28"/>
                    <a:gd name="T6" fmla="*/ 28 w 137"/>
                    <a:gd name="T7" fmla="*/ 0 h 28"/>
                    <a:gd name="T8" fmla="*/ 0 w 13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" h="28">
                      <a:moveTo>
                        <a:pt x="0" y="28"/>
                      </a:moveTo>
                      <a:lnTo>
                        <a:pt x="109" y="28"/>
                      </a:lnTo>
                      <a:lnTo>
                        <a:pt x="137" y="0"/>
                      </a:lnTo>
                      <a:lnTo>
                        <a:pt x="28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7" name="Freeform 606"/>
                <p:cNvSpPr>
                  <a:spLocks/>
                </p:cNvSpPr>
                <p:nvPr/>
              </p:nvSpPr>
              <p:spPr bwMode="auto">
                <a:xfrm>
                  <a:off x="2104" y="3057"/>
                  <a:ext cx="28" cy="119"/>
                </a:xfrm>
                <a:custGeom>
                  <a:avLst/>
                  <a:gdLst>
                    <a:gd name="T0" fmla="*/ 0 w 28"/>
                    <a:gd name="T1" fmla="*/ 28 h 119"/>
                    <a:gd name="T2" fmla="*/ 28 w 28"/>
                    <a:gd name="T3" fmla="*/ 0 h 119"/>
                    <a:gd name="T4" fmla="*/ 28 w 28"/>
                    <a:gd name="T5" fmla="*/ 92 h 119"/>
                    <a:gd name="T6" fmla="*/ 0 w 28"/>
                    <a:gd name="T7" fmla="*/ 119 h 119"/>
                    <a:gd name="T8" fmla="*/ 0 w 28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8"/>
                      </a:moveTo>
                      <a:lnTo>
                        <a:pt x="28" y="0"/>
                      </a:lnTo>
                      <a:lnTo>
                        <a:pt x="28" y="92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8" name="Freeform 607"/>
                <p:cNvSpPr>
                  <a:spLocks/>
                </p:cNvSpPr>
                <p:nvPr/>
              </p:nvSpPr>
              <p:spPr bwMode="auto">
                <a:xfrm>
                  <a:off x="1995" y="3057"/>
                  <a:ext cx="137" cy="119"/>
                </a:xfrm>
                <a:custGeom>
                  <a:avLst/>
                  <a:gdLst>
                    <a:gd name="T0" fmla="*/ 3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3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9" name="Freeform 608"/>
                <p:cNvSpPr>
                  <a:spLocks/>
                </p:cNvSpPr>
                <p:nvPr/>
              </p:nvSpPr>
              <p:spPr bwMode="auto">
                <a:xfrm>
                  <a:off x="1995" y="3057"/>
                  <a:ext cx="137" cy="28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10" name="Line 17"/>
                <p:cNvSpPr>
                  <a:spLocks noChangeShapeType="1"/>
                </p:cNvSpPr>
                <p:nvPr/>
              </p:nvSpPr>
              <p:spPr bwMode="auto">
                <a:xfrm>
                  <a:off x="2104" y="3085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558" name="Group 557"/>
            <p:cNvGrpSpPr>
              <a:grpSpLocks/>
            </p:cNvGrpSpPr>
            <p:nvPr/>
          </p:nvGrpSpPr>
          <p:grpSpPr bwMode="auto">
            <a:xfrm>
              <a:off x="1778" y="2966"/>
              <a:ext cx="354" cy="119"/>
              <a:chOff x="1778" y="2966"/>
              <a:chExt cx="354" cy="119"/>
            </a:xfrm>
          </p:grpSpPr>
          <p:grpSp>
            <p:nvGrpSpPr>
              <p:cNvPr id="581" name="Group 580"/>
              <p:cNvGrpSpPr>
                <a:grpSpLocks/>
              </p:cNvGrpSpPr>
              <p:nvPr/>
            </p:nvGrpSpPr>
            <p:grpSpPr bwMode="auto">
              <a:xfrm>
                <a:off x="1778" y="2966"/>
                <a:ext cx="136" cy="119"/>
                <a:chOff x="1778" y="2966"/>
                <a:chExt cx="136" cy="119"/>
              </a:xfrm>
            </p:grpSpPr>
            <p:sp>
              <p:nvSpPr>
                <p:cNvPr id="596" name="Freeform 595"/>
                <p:cNvSpPr>
                  <a:spLocks/>
                </p:cNvSpPr>
                <p:nvPr/>
              </p:nvSpPr>
              <p:spPr bwMode="auto">
                <a:xfrm>
                  <a:off x="1778" y="2966"/>
                  <a:ext cx="136" cy="119"/>
                </a:xfrm>
                <a:custGeom>
                  <a:avLst/>
                  <a:gdLst>
                    <a:gd name="T0" fmla="*/ 27 w 136"/>
                    <a:gd name="T1" fmla="*/ 0 h 119"/>
                    <a:gd name="T2" fmla="*/ 0 w 136"/>
                    <a:gd name="T3" fmla="*/ 27 h 119"/>
                    <a:gd name="T4" fmla="*/ 0 w 136"/>
                    <a:gd name="T5" fmla="*/ 119 h 119"/>
                    <a:gd name="T6" fmla="*/ 109 w 136"/>
                    <a:gd name="T7" fmla="*/ 119 h 119"/>
                    <a:gd name="T8" fmla="*/ 136 w 136"/>
                    <a:gd name="T9" fmla="*/ 91 h 119"/>
                    <a:gd name="T10" fmla="*/ 136 w 136"/>
                    <a:gd name="T11" fmla="*/ 0 h 119"/>
                    <a:gd name="T12" fmla="*/ 27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91"/>
                      </a:lnTo>
                      <a:lnTo>
                        <a:pt x="136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7" name="Freeform 596"/>
                <p:cNvSpPr>
                  <a:spLocks/>
                </p:cNvSpPr>
                <p:nvPr/>
              </p:nvSpPr>
              <p:spPr bwMode="auto">
                <a:xfrm>
                  <a:off x="1778" y="2966"/>
                  <a:ext cx="136" cy="27"/>
                </a:xfrm>
                <a:custGeom>
                  <a:avLst/>
                  <a:gdLst>
                    <a:gd name="T0" fmla="*/ 0 w 136"/>
                    <a:gd name="T1" fmla="*/ 27 h 27"/>
                    <a:gd name="T2" fmla="*/ 109 w 136"/>
                    <a:gd name="T3" fmla="*/ 27 h 27"/>
                    <a:gd name="T4" fmla="*/ 136 w 136"/>
                    <a:gd name="T5" fmla="*/ 0 h 27"/>
                    <a:gd name="T6" fmla="*/ 27 w 136"/>
                    <a:gd name="T7" fmla="*/ 0 h 27"/>
                    <a:gd name="T8" fmla="*/ 0 w 136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7">
                      <a:moveTo>
                        <a:pt x="0" y="27"/>
                      </a:moveTo>
                      <a:lnTo>
                        <a:pt x="109" y="27"/>
                      </a:lnTo>
                      <a:lnTo>
                        <a:pt x="136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8" name="Freeform 597"/>
                <p:cNvSpPr>
                  <a:spLocks/>
                </p:cNvSpPr>
                <p:nvPr/>
              </p:nvSpPr>
              <p:spPr bwMode="auto">
                <a:xfrm>
                  <a:off x="1887" y="2966"/>
                  <a:ext cx="27" cy="119"/>
                </a:xfrm>
                <a:custGeom>
                  <a:avLst/>
                  <a:gdLst>
                    <a:gd name="T0" fmla="*/ 0 w 27"/>
                    <a:gd name="T1" fmla="*/ 27 h 119"/>
                    <a:gd name="T2" fmla="*/ 27 w 27"/>
                    <a:gd name="T3" fmla="*/ 0 h 119"/>
                    <a:gd name="T4" fmla="*/ 27 w 27"/>
                    <a:gd name="T5" fmla="*/ 91 h 119"/>
                    <a:gd name="T6" fmla="*/ 0 w 27"/>
                    <a:gd name="T7" fmla="*/ 119 h 119"/>
                    <a:gd name="T8" fmla="*/ 0 w 27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9" name="Freeform 598"/>
                <p:cNvSpPr>
                  <a:spLocks/>
                </p:cNvSpPr>
                <p:nvPr/>
              </p:nvSpPr>
              <p:spPr bwMode="auto">
                <a:xfrm>
                  <a:off x="1778" y="2966"/>
                  <a:ext cx="136" cy="119"/>
                </a:xfrm>
                <a:custGeom>
                  <a:avLst/>
                  <a:gdLst>
                    <a:gd name="T0" fmla="*/ 3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3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0" name="Freeform 599"/>
                <p:cNvSpPr>
                  <a:spLocks/>
                </p:cNvSpPr>
                <p:nvPr/>
              </p:nvSpPr>
              <p:spPr bwMode="auto">
                <a:xfrm>
                  <a:off x="1778" y="2966"/>
                  <a:ext cx="136" cy="27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1" name="Line 25"/>
                <p:cNvSpPr>
                  <a:spLocks noChangeShapeType="1"/>
                </p:cNvSpPr>
                <p:nvPr/>
              </p:nvSpPr>
              <p:spPr bwMode="auto">
                <a:xfrm>
                  <a:off x="1887" y="2993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82" name="Group 581"/>
              <p:cNvGrpSpPr>
                <a:grpSpLocks/>
              </p:cNvGrpSpPr>
              <p:nvPr/>
            </p:nvGrpSpPr>
            <p:grpSpPr bwMode="auto">
              <a:xfrm>
                <a:off x="1887" y="2966"/>
                <a:ext cx="136" cy="119"/>
                <a:chOff x="1887" y="2966"/>
                <a:chExt cx="136" cy="119"/>
              </a:xfrm>
            </p:grpSpPr>
            <p:sp>
              <p:nvSpPr>
                <p:cNvPr id="590" name="Freeform 589"/>
                <p:cNvSpPr>
                  <a:spLocks/>
                </p:cNvSpPr>
                <p:nvPr/>
              </p:nvSpPr>
              <p:spPr bwMode="auto">
                <a:xfrm>
                  <a:off x="1887" y="2966"/>
                  <a:ext cx="136" cy="119"/>
                </a:xfrm>
                <a:custGeom>
                  <a:avLst/>
                  <a:gdLst>
                    <a:gd name="T0" fmla="*/ 36 w 136"/>
                    <a:gd name="T1" fmla="*/ 0 h 119"/>
                    <a:gd name="T2" fmla="*/ 0 w 136"/>
                    <a:gd name="T3" fmla="*/ 27 h 119"/>
                    <a:gd name="T4" fmla="*/ 0 w 136"/>
                    <a:gd name="T5" fmla="*/ 119 h 119"/>
                    <a:gd name="T6" fmla="*/ 108 w 136"/>
                    <a:gd name="T7" fmla="*/ 119 h 119"/>
                    <a:gd name="T8" fmla="*/ 136 w 136"/>
                    <a:gd name="T9" fmla="*/ 91 h 119"/>
                    <a:gd name="T10" fmla="*/ 136 w 136"/>
                    <a:gd name="T11" fmla="*/ 0 h 119"/>
                    <a:gd name="T12" fmla="*/ 36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8" y="119"/>
                      </a:lnTo>
                      <a:lnTo>
                        <a:pt x="136" y="91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1" name="Freeform 590"/>
                <p:cNvSpPr>
                  <a:spLocks/>
                </p:cNvSpPr>
                <p:nvPr/>
              </p:nvSpPr>
              <p:spPr bwMode="auto">
                <a:xfrm>
                  <a:off x="1887" y="2966"/>
                  <a:ext cx="136" cy="27"/>
                </a:xfrm>
                <a:custGeom>
                  <a:avLst/>
                  <a:gdLst>
                    <a:gd name="T0" fmla="*/ 0 w 136"/>
                    <a:gd name="T1" fmla="*/ 27 h 27"/>
                    <a:gd name="T2" fmla="*/ 108 w 136"/>
                    <a:gd name="T3" fmla="*/ 27 h 27"/>
                    <a:gd name="T4" fmla="*/ 136 w 136"/>
                    <a:gd name="T5" fmla="*/ 0 h 27"/>
                    <a:gd name="T6" fmla="*/ 36 w 136"/>
                    <a:gd name="T7" fmla="*/ 0 h 27"/>
                    <a:gd name="T8" fmla="*/ 0 w 136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7">
                      <a:moveTo>
                        <a:pt x="0" y="27"/>
                      </a:moveTo>
                      <a:lnTo>
                        <a:pt x="108" y="27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2" name="Freeform 591"/>
                <p:cNvSpPr>
                  <a:spLocks/>
                </p:cNvSpPr>
                <p:nvPr/>
              </p:nvSpPr>
              <p:spPr bwMode="auto">
                <a:xfrm>
                  <a:off x="1995" y="2966"/>
                  <a:ext cx="28" cy="119"/>
                </a:xfrm>
                <a:custGeom>
                  <a:avLst/>
                  <a:gdLst>
                    <a:gd name="T0" fmla="*/ 0 w 28"/>
                    <a:gd name="T1" fmla="*/ 27 h 119"/>
                    <a:gd name="T2" fmla="*/ 28 w 28"/>
                    <a:gd name="T3" fmla="*/ 0 h 119"/>
                    <a:gd name="T4" fmla="*/ 28 w 28"/>
                    <a:gd name="T5" fmla="*/ 91 h 119"/>
                    <a:gd name="T6" fmla="*/ 0 w 28"/>
                    <a:gd name="T7" fmla="*/ 119 h 119"/>
                    <a:gd name="T8" fmla="*/ 0 w 28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7"/>
                      </a:moveTo>
                      <a:lnTo>
                        <a:pt x="28" y="0"/>
                      </a:lnTo>
                      <a:lnTo>
                        <a:pt x="28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3" name="Freeform 592"/>
                <p:cNvSpPr>
                  <a:spLocks/>
                </p:cNvSpPr>
                <p:nvPr/>
              </p:nvSpPr>
              <p:spPr bwMode="auto">
                <a:xfrm>
                  <a:off x="1887" y="2966"/>
                  <a:ext cx="136" cy="119"/>
                </a:xfrm>
                <a:custGeom>
                  <a:avLst/>
                  <a:gdLst>
                    <a:gd name="T0" fmla="*/ 4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4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4" name="Freeform 593"/>
                <p:cNvSpPr>
                  <a:spLocks/>
                </p:cNvSpPr>
                <p:nvPr/>
              </p:nvSpPr>
              <p:spPr bwMode="auto">
                <a:xfrm>
                  <a:off x="1887" y="2966"/>
                  <a:ext cx="136" cy="27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5" name="Line 32"/>
                <p:cNvSpPr>
                  <a:spLocks noChangeShapeType="1"/>
                </p:cNvSpPr>
                <p:nvPr/>
              </p:nvSpPr>
              <p:spPr bwMode="auto">
                <a:xfrm>
                  <a:off x="1995" y="2993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83" name="Group 582"/>
              <p:cNvGrpSpPr>
                <a:grpSpLocks/>
              </p:cNvGrpSpPr>
              <p:nvPr/>
            </p:nvGrpSpPr>
            <p:grpSpPr bwMode="auto">
              <a:xfrm>
                <a:off x="1995" y="2966"/>
                <a:ext cx="137" cy="119"/>
                <a:chOff x="1995" y="2966"/>
                <a:chExt cx="137" cy="119"/>
              </a:xfrm>
            </p:grpSpPr>
            <p:sp>
              <p:nvSpPr>
                <p:cNvPr id="584" name="Freeform 583"/>
                <p:cNvSpPr>
                  <a:spLocks/>
                </p:cNvSpPr>
                <p:nvPr/>
              </p:nvSpPr>
              <p:spPr bwMode="auto">
                <a:xfrm>
                  <a:off x="1995" y="2966"/>
                  <a:ext cx="137" cy="119"/>
                </a:xfrm>
                <a:custGeom>
                  <a:avLst/>
                  <a:gdLst>
                    <a:gd name="T0" fmla="*/ 28 w 137"/>
                    <a:gd name="T1" fmla="*/ 0 h 119"/>
                    <a:gd name="T2" fmla="*/ 0 w 137"/>
                    <a:gd name="T3" fmla="*/ 27 h 119"/>
                    <a:gd name="T4" fmla="*/ 0 w 137"/>
                    <a:gd name="T5" fmla="*/ 119 h 119"/>
                    <a:gd name="T6" fmla="*/ 109 w 137"/>
                    <a:gd name="T7" fmla="*/ 119 h 119"/>
                    <a:gd name="T8" fmla="*/ 137 w 137"/>
                    <a:gd name="T9" fmla="*/ 91 h 119"/>
                    <a:gd name="T10" fmla="*/ 137 w 137"/>
                    <a:gd name="T11" fmla="*/ 0 h 119"/>
                    <a:gd name="T12" fmla="*/ 28 w 13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7" h="119">
                      <a:moveTo>
                        <a:pt x="28" y="0"/>
                      </a:moveTo>
                      <a:lnTo>
                        <a:pt x="0" y="27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7" y="91"/>
                      </a:lnTo>
                      <a:lnTo>
                        <a:pt x="137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5" name="Freeform 584"/>
                <p:cNvSpPr>
                  <a:spLocks/>
                </p:cNvSpPr>
                <p:nvPr/>
              </p:nvSpPr>
              <p:spPr bwMode="auto">
                <a:xfrm>
                  <a:off x="1995" y="2966"/>
                  <a:ext cx="137" cy="27"/>
                </a:xfrm>
                <a:custGeom>
                  <a:avLst/>
                  <a:gdLst>
                    <a:gd name="T0" fmla="*/ 0 w 137"/>
                    <a:gd name="T1" fmla="*/ 27 h 27"/>
                    <a:gd name="T2" fmla="*/ 109 w 137"/>
                    <a:gd name="T3" fmla="*/ 27 h 27"/>
                    <a:gd name="T4" fmla="*/ 137 w 137"/>
                    <a:gd name="T5" fmla="*/ 0 h 27"/>
                    <a:gd name="T6" fmla="*/ 28 w 137"/>
                    <a:gd name="T7" fmla="*/ 0 h 27"/>
                    <a:gd name="T8" fmla="*/ 0 w 13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" h="27">
                      <a:moveTo>
                        <a:pt x="0" y="27"/>
                      </a:moveTo>
                      <a:lnTo>
                        <a:pt x="109" y="27"/>
                      </a:lnTo>
                      <a:lnTo>
                        <a:pt x="137" y="0"/>
                      </a:lnTo>
                      <a:lnTo>
                        <a:pt x="28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6" name="Freeform 585"/>
                <p:cNvSpPr>
                  <a:spLocks/>
                </p:cNvSpPr>
                <p:nvPr/>
              </p:nvSpPr>
              <p:spPr bwMode="auto">
                <a:xfrm>
                  <a:off x="2104" y="2966"/>
                  <a:ext cx="28" cy="119"/>
                </a:xfrm>
                <a:custGeom>
                  <a:avLst/>
                  <a:gdLst>
                    <a:gd name="T0" fmla="*/ 0 w 28"/>
                    <a:gd name="T1" fmla="*/ 27 h 119"/>
                    <a:gd name="T2" fmla="*/ 28 w 28"/>
                    <a:gd name="T3" fmla="*/ 0 h 119"/>
                    <a:gd name="T4" fmla="*/ 28 w 28"/>
                    <a:gd name="T5" fmla="*/ 91 h 119"/>
                    <a:gd name="T6" fmla="*/ 0 w 28"/>
                    <a:gd name="T7" fmla="*/ 119 h 119"/>
                    <a:gd name="T8" fmla="*/ 0 w 28"/>
                    <a:gd name="T9" fmla="*/ 2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7"/>
                      </a:moveTo>
                      <a:lnTo>
                        <a:pt x="28" y="0"/>
                      </a:lnTo>
                      <a:lnTo>
                        <a:pt x="28" y="91"/>
                      </a:lnTo>
                      <a:lnTo>
                        <a:pt x="0" y="11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7" name="Freeform 586"/>
                <p:cNvSpPr>
                  <a:spLocks/>
                </p:cNvSpPr>
                <p:nvPr/>
              </p:nvSpPr>
              <p:spPr bwMode="auto">
                <a:xfrm>
                  <a:off x="1995" y="2966"/>
                  <a:ext cx="137" cy="119"/>
                </a:xfrm>
                <a:custGeom>
                  <a:avLst/>
                  <a:gdLst>
                    <a:gd name="T0" fmla="*/ 3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3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8" name="Freeform 587"/>
                <p:cNvSpPr>
                  <a:spLocks/>
                </p:cNvSpPr>
                <p:nvPr/>
              </p:nvSpPr>
              <p:spPr bwMode="auto">
                <a:xfrm>
                  <a:off x="1995" y="2966"/>
                  <a:ext cx="137" cy="27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9" name="Line 39"/>
                <p:cNvSpPr>
                  <a:spLocks noChangeShapeType="1"/>
                </p:cNvSpPr>
                <p:nvPr/>
              </p:nvSpPr>
              <p:spPr bwMode="auto">
                <a:xfrm>
                  <a:off x="2104" y="2993"/>
                  <a:ext cx="1" cy="9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559" name="Group 558"/>
            <p:cNvGrpSpPr>
              <a:grpSpLocks/>
            </p:cNvGrpSpPr>
            <p:nvPr/>
          </p:nvGrpSpPr>
          <p:grpSpPr bwMode="auto">
            <a:xfrm>
              <a:off x="1778" y="2874"/>
              <a:ext cx="354" cy="119"/>
              <a:chOff x="1778" y="2874"/>
              <a:chExt cx="354" cy="119"/>
            </a:xfrm>
          </p:grpSpPr>
          <p:grpSp>
            <p:nvGrpSpPr>
              <p:cNvPr id="560" name="Group 559"/>
              <p:cNvGrpSpPr>
                <a:grpSpLocks/>
              </p:cNvGrpSpPr>
              <p:nvPr/>
            </p:nvGrpSpPr>
            <p:grpSpPr bwMode="auto">
              <a:xfrm>
                <a:off x="1778" y="2874"/>
                <a:ext cx="136" cy="119"/>
                <a:chOff x="1778" y="2874"/>
                <a:chExt cx="136" cy="119"/>
              </a:xfrm>
            </p:grpSpPr>
            <p:sp>
              <p:nvSpPr>
                <p:cNvPr id="575" name="Freeform 574"/>
                <p:cNvSpPr>
                  <a:spLocks/>
                </p:cNvSpPr>
                <p:nvPr/>
              </p:nvSpPr>
              <p:spPr bwMode="auto">
                <a:xfrm>
                  <a:off x="1778" y="2874"/>
                  <a:ext cx="136" cy="119"/>
                </a:xfrm>
                <a:custGeom>
                  <a:avLst/>
                  <a:gdLst>
                    <a:gd name="T0" fmla="*/ 27 w 136"/>
                    <a:gd name="T1" fmla="*/ 0 h 119"/>
                    <a:gd name="T2" fmla="*/ 0 w 136"/>
                    <a:gd name="T3" fmla="*/ 28 h 119"/>
                    <a:gd name="T4" fmla="*/ 0 w 136"/>
                    <a:gd name="T5" fmla="*/ 119 h 119"/>
                    <a:gd name="T6" fmla="*/ 109 w 136"/>
                    <a:gd name="T7" fmla="*/ 119 h 119"/>
                    <a:gd name="T8" fmla="*/ 136 w 136"/>
                    <a:gd name="T9" fmla="*/ 83 h 119"/>
                    <a:gd name="T10" fmla="*/ 136 w 136"/>
                    <a:gd name="T11" fmla="*/ 0 h 119"/>
                    <a:gd name="T12" fmla="*/ 27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83"/>
                      </a:lnTo>
                      <a:lnTo>
                        <a:pt x="136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6" name="Freeform 575"/>
                <p:cNvSpPr>
                  <a:spLocks/>
                </p:cNvSpPr>
                <p:nvPr/>
              </p:nvSpPr>
              <p:spPr bwMode="auto">
                <a:xfrm>
                  <a:off x="1778" y="2874"/>
                  <a:ext cx="136" cy="28"/>
                </a:xfrm>
                <a:custGeom>
                  <a:avLst/>
                  <a:gdLst>
                    <a:gd name="T0" fmla="*/ 0 w 136"/>
                    <a:gd name="T1" fmla="*/ 28 h 28"/>
                    <a:gd name="T2" fmla="*/ 109 w 136"/>
                    <a:gd name="T3" fmla="*/ 28 h 28"/>
                    <a:gd name="T4" fmla="*/ 136 w 136"/>
                    <a:gd name="T5" fmla="*/ 0 h 28"/>
                    <a:gd name="T6" fmla="*/ 27 w 136"/>
                    <a:gd name="T7" fmla="*/ 0 h 28"/>
                    <a:gd name="T8" fmla="*/ 0 w 136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9" y="28"/>
                      </a:lnTo>
                      <a:lnTo>
                        <a:pt x="136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7" name="Freeform 576"/>
                <p:cNvSpPr>
                  <a:spLocks/>
                </p:cNvSpPr>
                <p:nvPr/>
              </p:nvSpPr>
              <p:spPr bwMode="auto">
                <a:xfrm>
                  <a:off x="1887" y="2874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8" name="Freeform 577"/>
                <p:cNvSpPr>
                  <a:spLocks/>
                </p:cNvSpPr>
                <p:nvPr/>
              </p:nvSpPr>
              <p:spPr bwMode="auto">
                <a:xfrm>
                  <a:off x="1778" y="2874"/>
                  <a:ext cx="136" cy="119"/>
                </a:xfrm>
                <a:custGeom>
                  <a:avLst/>
                  <a:gdLst>
                    <a:gd name="T0" fmla="*/ 3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9 h 13"/>
                    <a:gd name="T10" fmla="*/ 15 w 15"/>
                    <a:gd name="T11" fmla="*/ 0 h 13"/>
                    <a:gd name="T12" fmla="*/ 3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9" name="Freeform 578"/>
                <p:cNvSpPr>
                  <a:spLocks/>
                </p:cNvSpPr>
                <p:nvPr/>
              </p:nvSpPr>
              <p:spPr bwMode="auto">
                <a:xfrm>
                  <a:off x="1778" y="2874"/>
                  <a:ext cx="136" cy="28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0" name="Line 47"/>
                <p:cNvSpPr>
                  <a:spLocks noChangeShapeType="1"/>
                </p:cNvSpPr>
                <p:nvPr/>
              </p:nvSpPr>
              <p:spPr bwMode="auto">
                <a:xfrm>
                  <a:off x="1887" y="2902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61" name="Group 560"/>
              <p:cNvGrpSpPr>
                <a:grpSpLocks/>
              </p:cNvGrpSpPr>
              <p:nvPr/>
            </p:nvGrpSpPr>
            <p:grpSpPr bwMode="auto">
              <a:xfrm>
                <a:off x="1887" y="2874"/>
                <a:ext cx="136" cy="119"/>
                <a:chOff x="1887" y="2874"/>
                <a:chExt cx="136" cy="119"/>
              </a:xfrm>
            </p:grpSpPr>
            <p:sp>
              <p:nvSpPr>
                <p:cNvPr id="569" name="Freeform 568"/>
                <p:cNvSpPr>
                  <a:spLocks/>
                </p:cNvSpPr>
                <p:nvPr/>
              </p:nvSpPr>
              <p:spPr bwMode="auto">
                <a:xfrm>
                  <a:off x="1887" y="2874"/>
                  <a:ext cx="136" cy="119"/>
                </a:xfrm>
                <a:custGeom>
                  <a:avLst/>
                  <a:gdLst>
                    <a:gd name="T0" fmla="*/ 36 w 136"/>
                    <a:gd name="T1" fmla="*/ 0 h 119"/>
                    <a:gd name="T2" fmla="*/ 0 w 136"/>
                    <a:gd name="T3" fmla="*/ 28 h 119"/>
                    <a:gd name="T4" fmla="*/ 0 w 136"/>
                    <a:gd name="T5" fmla="*/ 119 h 119"/>
                    <a:gd name="T6" fmla="*/ 108 w 136"/>
                    <a:gd name="T7" fmla="*/ 119 h 119"/>
                    <a:gd name="T8" fmla="*/ 136 w 136"/>
                    <a:gd name="T9" fmla="*/ 83 h 119"/>
                    <a:gd name="T10" fmla="*/ 136 w 136"/>
                    <a:gd name="T11" fmla="*/ 0 h 119"/>
                    <a:gd name="T12" fmla="*/ 36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8" y="119"/>
                      </a:lnTo>
                      <a:lnTo>
                        <a:pt x="136" y="83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0" name="Freeform 569"/>
                <p:cNvSpPr>
                  <a:spLocks/>
                </p:cNvSpPr>
                <p:nvPr/>
              </p:nvSpPr>
              <p:spPr bwMode="auto">
                <a:xfrm>
                  <a:off x="1887" y="2874"/>
                  <a:ext cx="136" cy="28"/>
                </a:xfrm>
                <a:custGeom>
                  <a:avLst/>
                  <a:gdLst>
                    <a:gd name="T0" fmla="*/ 0 w 136"/>
                    <a:gd name="T1" fmla="*/ 28 h 28"/>
                    <a:gd name="T2" fmla="*/ 108 w 136"/>
                    <a:gd name="T3" fmla="*/ 28 h 28"/>
                    <a:gd name="T4" fmla="*/ 136 w 136"/>
                    <a:gd name="T5" fmla="*/ 0 h 28"/>
                    <a:gd name="T6" fmla="*/ 36 w 136"/>
                    <a:gd name="T7" fmla="*/ 0 h 28"/>
                    <a:gd name="T8" fmla="*/ 0 w 136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8" y="28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1" name="Freeform 570"/>
                <p:cNvSpPr>
                  <a:spLocks/>
                </p:cNvSpPr>
                <p:nvPr/>
              </p:nvSpPr>
              <p:spPr bwMode="auto">
                <a:xfrm>
                  <a:off x="1995" y="2874"/>
                  <a:ext cx="28" cy="119"/>
                </a:xfrm>
                <a:custGeom>
                  <a:avLst/>
                  <a:gdLst>
                    <a:gd name="T0" fmla="*/ 0 w 28"/>
                    <a:gd name="T1" fmla="*/ 28 h 119"/>
                    <a:gd name="T2" fmla="*/ 28 w 28"/>
                    <a:gd name="T3" fmla="*/ 0 h 119"/>
                    <a:gd name="T4" fmla="*/ 28 w 28"/>
                    <a:gd name="T5" fmla="*/ 83 h 119"/>
                    <a:gd name="T6" fmla="*/ 0 w 28"/>
                    <a:gd name="T7" fmla="*/ 119 h 119"/>
                    <a:gd name="T8" fmla="*/ 0 w 28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8"/>
                      </a:moveTo>
                      <a:lnTo>
                        <a:pt x="28" y="0"/>
                      </a:lnTo>
                      <a:lnTo>
                        <a:pt x="28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2" name="Freeform 571"/>
                <p:cNvSpPr>
                  <a:spLocks/>
                </p:cNvSpPr>
                <p:nvPr/>
              </p:nvSpPr>
              <p:spPr bwMode="auto">
                <a:xfrm>
                  <a:off x="1887" y="2874"/>
                  <a:ext cx="136" cy="119"/>
                </a:xfrm>
                <a:custGeom>
                  <a:avLst/>
                  <a:gdLst>
                    <a:gd name="T0" fmla="*/ 4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9 h 13"/>
                    <a:gd name="T10" fmla="*/ 15 w 15"/>
                    <a:gd name="T11" fmla="*/ 0 h 13"/>
                    <a:gd name="T12" fmla="*/ 4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3" name="Freeform 572"/>
                <p:cNvSpPr>
                  <a:spLocks/>
                </p:cNvSpPr>
                <p:nvPr/>
              </p:nvSpPr>
              <p:spPr bwMode="auto">
                <a:xfrm>
                  <a:off x="1887" y="2874"/>
                  <a:ext cx="136" cy="28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4" name="Line 54"/>
                <p:cNvSpPr>
                  <a:spLocks noChangeShapeType="1"/>
                </p:cNvSpPr>
                <p:nvPr/>
              </p:nvSpPr>
              <p:spPr bwMode="auto">
                <a:xfrm>
                  <a:off x="1995" y="2902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62" name="Group 561"/>
              <p:cNvGrpSpPr>
                <a:grpSpLocks/>
              </p:cNvGrpSpPr>
              <p:nvPr/>
            </p:nvGrpSpPr>
            <p:grpSpPr bwMode="auto">
              <a:xfrm>
                <a:off x="1995" y="2874"/>
                <a:ext cx="137" cy="119"/>
                <a:chOff x="1995" y="2874"/>
                <a:chExt cx="137" cy="119"/>
              </a:xfrm>
            </p:grpSpPr>
            <p:sp>
              <p:nvSpPr>
                <p:cNvPr id="563" name="Freeform 562"/>
                <p:cNvSpPr>
                  <a:spLocks/>
                </p:cNvSpPr>
                <p:nvPr/>
              </p:nvSpPr>
              <p:spPr bwMode="auto">
                <a:xfrm>
                  <a:off x="1995" y="2874"/>
                  <a:ext cx="137" cy="119"/>
                </a:xfrm>
                <a:custGeom>
                  <a:avLst/>
                  <a:gdLst>
                    <a:gd name="T0" fmla="*/ 28 w 137"/>
                    <a:gd name="T1" fmla="*/ 0 h 119"/>
                    <a:gd name="T2" fmla="*/ 0 w 137"/>
                    <a:gd name="T3" fmla="*/ 28 h 119"/>
                    <a:gd name="T4" fmla="*/ 0 w 137"/>
                    <a:gd name="T5" fmla="*/ 119 h 119"/>
                    <a:gd name="T6" fmla="*/ 109 w 137"/>
                    <a:gd name="T7" fmla="*/ 119 h 119"/>
                    <a:gd name="T8" fmla="*/ 137 w 137"/>
                    <a:gd name="T9" fmla="*/ 83 h 119"/>
                    <a:gd name="T10" fmla="*/ 137 w 137"/>
                    <a:gd name="T11" fmla="*/ 0 h 119"/>
                    <a:gd name="T12" fmla="*/ 28 w 13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7" h="119">
                      <a:moveTo>
                        <a:pt x="28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7" y="83"/>
                      </a:lnTo>
                      <a:lnTo>
                        <a:pt x="137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4" name="Freeform 563"/>
                <p:cNvSpPr>
                  <a:spLocks/>
                </p:cNvSpPr>
                <p:nvPr/>
              </p:nvSpPr>
              <p:spPr bwMode="auto">
                <a:xfrm>
                  <a:off x="1995" y="2874"/>
                  <a:ext cx="137" cy="28"/>
                </a:xfrm>
                <a:custGeom>
                  <a:avLst/>
                  <a:gdLst>
                    <a:gd name="T0" fmla="*/ 0 w 137"/>
                    <a:gd name="T1" fmla="*/ 28 h 28"/>
                    <a:gd name="T2" fmla="*/ 109 w 137"/>
                    <a:gd name="T3" fmla="*/ 28 h 28"/>
                    <a:gd name="T4" fmla="*/ 137 w 137"/>
                    <a:gd name="T5" fmla="*/ 0 h 28"/>
                    <a:gd name="T6" fmla="*/ 28 w 137"/>
                    <a:gd name="T7" fmla="*/ 0 h 28"/>
                    <a:gd name="T8" fmla="*/ 0 w 13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" h="28">
                      <a:moveTo>
                        <a:pt x="0" y="28"/>
                      </a:moveTo>
                      <a:lnTo>
                        <a:pt x="109" y="28"/>
                      </a:lnTo>
                      <a:lnTo>
                        <a:pt x="137" y="0"/>
                      </a:lnTo>
                      <a:lnTo>
                        <a:pt x="28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5" name="Freeform 564"/>
                <p:cNvSpPr>
                  <a:spLocks/>
                </p:cNvSpPr>
                <p:nvPr/>
              </p:nvSpPr>
              <p:spPr bwMode="auto">
                <a:xfrm>
                  <a:off x="2104" y="2874"/>
                  <a:ext cx="28" cy="119"/>
                </a:xfrm>
                <a:custGeom>
                  <a:avLst/>
                  <a:gdLst>
                    <a:gd name="T0" fmla="*/ 0 w 28"/>
                    <a:gd name="T1" fmla="*/ 28 h 119"/>
                    <a:gd name="T2" fmla="*/ 28 w 28"/>
                    <a:gd name="T3" fmla="*/ 0 h 119"/>
                    <a:gd name="T4" fmla="*/ 28 w 28"/>
                    <a:gd name="T5" fmla="*/ 83 h 119"/>
                    <a:gd name="T6" fmla="*/ 0 w 28"/>
                    <a:gd name="T7" fmla="*/ 119 h 119"/>
                    <a:gd name="T8" fmla="*/ 0 w 28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9">
                      <a:moveTo>
                        <a:pt x="0" y="28"/>
                      </a:moveTo>
                      <a:lnTo>
                        <a:pt x="28" y="0"/>
                      </a:lnTo>
                      <a:lnTo>
                        <a:pt x="28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6" name="Freeform 565"/>
                <p:cNvSpPr>
                  <a:spLocks/>
                </p:cNvSpPr>
                <p:nvPr/>
              </p:nvSpPr>
              <p:spPr bwMode="auto">
                <a:xfrm>
                  <a:off x="1995" y="2874"/>
                  <a:ext cx="137" cy="119"/>
                </a:xfrm>
                <a:custGeom>
                  <a:avLst/>
                  <a:gdLst>
                    <a:gd name="T0" fmla="*/ 3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9 h 13"/>
                    <a:gd name="T10" fmla="*/ 15 w 15"/>
                    <a:gd name="T11" fmla="*/ 0 h 13"/>
                    <a:gd name="T12" fmla="*/ 3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7" name="Freeform 566"/>
                <p:cNvSpPr>
                  <a:spLocks/>
                </p:cNvSpPr>
                <p:nvPr/>
              </p:nvSpPr>
              <p:spPr bwMode="auto">
                <a:xfrm>
                  <a:off x="1995" y="2874"/>
                  <a:ext cx="137" cy="28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CC99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8" name="Line 61"/>
                <p:cNvSpPr>
                  <a:spLocks noChangeShapeType="1"/>
                </p:cNvSpPr>
                <p:nvPr/>
              </p:nvSpPr>
              <p:spPr bwMode="auto">
                <a:xfrm>
                  <a:off x="2104" y="2902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7053705" y="2197119"/>
            <a:ext cx="1308101" cy="1109664"/>
            <a:chOff x="420" y="1391"/>
            <a:chExt cx="824" cy="699"/>
          </a:xfrm>
        </p:grpSpPr>
        <p:grpSp>
          <p:nvGrpSpPr>
            <p:cNvPr id="289" name="Group 288"/>
            <p:cNvGrpSpPr>
              <a:grpSpLocks/>
            </p:cNvGrpSpPr>
            <p:nvPr/>
          </p:nvGrpSpPr>
          <p:grpSpPr bwMode="auto">
            <a:xfrm>
              <a:off x="434" y="1395"/>
              <a:ext cx="354" cy="311"/>
              <a:chOff x="535" y="1410"/>
              <a:chExt cx="354" cy="311"/>
            </a:xfrm>
          </p:grpSpPr>
          <p:grpSp>
            <p:nvGrpSpPr>
              <p:cNvPr id="491" name="Group 490"/>
              <p:cNvGrpSpPr>
                <a:grpSpLocks/>
              </p:cNvGrpSpPr>
              <p:nvPr/>
            </p:nvGrpSpPr>
            <p:grpSpPr bwMode="auto">
              <a:xfrm>
                <a:off x="535" y="1602"/>
                <a:ext cx="354" cy="119"/>
                <a:chOff x="535" y="1602"/>
                <a:chExt cx="354" cy="119"/>
              </a:xfrm>
            </p:grpSpPr>
            <p:grpSp>
              <p:nvGrpSpPr>
                <p:cNvPr id="536" name="Group 535"/>
                <p:cNvGrpSpPr>
                  <a:grpSpLocks/>
                </p:cNvGrpSpPr>
                <p:nvPr/>
              </p:nvGrpSpPr>
              <p:grpSpPr bwMode="auto">
                <a:xfrm>
                  <a:off x="535" y="1602"/>
                  <a:ext cx="136" cy="119"/>
                  <a:chOff x="535" y="1602"/>
                  <a:chExt cx="136" cy="119"/>
                </a:xfrm>
              </p:grpSpPr>
              <p:sp>
                <p:nvSpPr>
                  <p:cNvPr id="551" name="Freeform 550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119"/>
                  </a:xfrm>
                  <a:custGeom>
                    <a:avLst/>
                    <a:gdLst>
                      <a:gd name="T0" fmla="*/ 36 w 136"/>
                      <a:gd name="T1" fmla="*/ 0 h 119"/>
                      <a:gd name="T2" fmla="*/ 0 w 136"/>
                      <a:gd name="T3" fmla="*/ 28 h 119"/>
                      <a:gd name="T4" fmla="*/ 0 w 136"/>
                      <a:gd name="T5" fmla="*/ 119 h 119"/>
                      <a:gd name="T6" fmla="*/ 109 w 136"/>
                      <a:gd name="T7" fmla="*/ 119 h 119"/>
                      <a:gd name="T8" fmla="*/ 136 w 136"/>
                      <a:gd name="T9" fmla="*/ 83 h 119"/>
                      <a:gd name="T10" fmla="*/ 136 w 136"/>
                      <a:gd name="T11" fmla="*/ 0 h 119"/>
                      <a:gd name="T12" fmla="*/ 36 w 136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83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52" name="Freeform 551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28"/>
                  </a:xfrm>
                  <a:custGeom>
                    <a:avLst/>
                    <a:gdLst>
                      <a:gd name="T0" fmla="*/ 0 w 136"/>
                      <a:gd name="T1" fmla="*/ 28 h 28"/>
                      <a:gd name="T2" fmla="*/ 109 w 136"/>
                      <a:gd name="T3" fmla="*/ 28 h 28"/>
                      <a:gd name="T4" fmla="*/ 136 w 136"/>
                      <a:gd name="T5" fmla="*/ 0 h 28"/>
                      <a:gd name="T6" fmla="*/ 36 w 136"/>
                      <a:gd name="T7" fmla="*/ 0 h 28"/>
                      <a:gd name="T8" fmla="*/ 0 w 13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9" y="28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53" name="Freeform 552"/>
                  <p:cNvSpPr>
                    <a:spLocks/>
                  </p:cNvSpPr>
                  <p:nvPr/>
                </p:nvSpPr>
                <p:spPr bwMode="auto">
                  <a:xfrm>
                    <a:off x="644" y="1602"/>
                    <a:ext cx="27" cy="119"/>
                  </a:xfrm>
                  <a:custGeom>
                    <a:avLst/>
                    <a:gdLst>
                      <a:gd name="T0" fmla="*/ 0 w 27"/>
                      <a:gd name="T1" fmla="*/ 28 h 119"/>
                      <a:gd name="T2" fmla="*/ 27 w 27"/>
                      <a:gd name="T3" fmla="*/ 0 h 119"/>
                      <a:gd name="T4" fmla="*/ 27 w 27"/>
                      <a:gd name="T5" fmla="*/ 83 h 119"/>
                      <a:gd name="T6" fmla="*/ 0 w 27"/>
                      <a:gd name="T7" fmla="*/ 119 h 119"/>
                      <a:gd name="T8" fmla="*/ 0 w 27"/>
                      <a:gd name="T9" fmla="*/ 28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54" name="Freeform 553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119"/>
                  </a:xfrm>
                  <a:custGeom>
                    <a:avLst/>
                    <a:gdLst>
                      <a:gd name="T0" fmla="*/ 4 w 15"/>
                      <a:gd name="T1" fmla="*/ 0 h 13"/>
                      <a:gd name="T2" fmla="*/ 0 w 15"/>
                      <a:gd name="T3" fmla="*/ 3 h 13"/>
                      <a:gd name="T4" fmla="*/ 0 w 15"/>
                      <a:gd name="T5" fmla="*/ 13 h 13"/>
                      <a:gd name="T6" fmla="*/ 12 w 15"/>
                      <a:gd name="T7" fmla="*/ 13 h 13"/>
                      <a:gd name="T8" fmla="*/ 15 w 15"/>
                      <a:gd name="T9" fmla="*/ 9 h 13"/>
                      <a:gd name="T10" fmla="*/ 15 w 15"/>
                      <a:gd name="T11" fmla="*/ 0 h 13"/>
                      <a:gd name="T12" fmla="*/ 4 w 15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55" name="Freeform 554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28"/>
                  </a:xfrm>
                  <a:custGeom>
                    <a:avLst/>
                    <a:gdLst>
                      <a:gd name="T0" fmla="*/ 0 w 15"/>
                      <a:gd name="T1" fmla="*/ 3 h 3"/>
                      <a:gd name="T2" fmla="*/ 12 w 15"/>
                      <a:gd name="T3" fmla="*/ 3 h 3"/>
                      <a:gd name="T4" fmla="*/ 15 w 15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5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537" name="Group 536"/>
                <p:cNvGrpSpPr>
                  <a:grpSpLocks/>
                </p:cNvGrpSpPr>
                <p:nvPr/>
              </p:nvGrpSpPr>
              <p:grpSpPr bwMode="auto">
                <a:xfrm>
                  <a:off x="653" y="1602"/>
                  <a:ext cx="127" cy="119"/>
                  <a:chOff x="653" y="1602"/>
                  <a:chExt cx="127" cy="119"/>
                </a:xfrm>
              </p:grpSpPr>
              <p:sp>
                <p:nvSpPr>
                  <p:cNvPr id="545" name="Freeform 544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28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83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46" name="Freeform 545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28"/>
                  </a:xfrm>
                  <a:custGeom>
                    <a:avLst/>
                    <a:gdLst>
                      <a:gd name="T0" fmla="*/ 0 w 127"/>
                      <a:gd name="T1" fmla="*/ 28 h 28"/>
                      <a:gd name="T2" fmla="*/ 100 w 127"/>
                      <a:gd name="T3" fmla="*/ 28 h 28"/>
                      <a:gd name="T4" fmla="*/ 127 w 127"/>
                      <a:gd name="T5" fmla="*/ 0 h 28"/>
                      <a:gd name="T6" fmla="*/ 27 w 127"/>
                      <a:gd name="T7" fmla="*/ 0 h 28"/>
                      <a:gd name="T8" fmla="*/ 0 w 12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47" name="Freeform 546"/>
                  <p:cNvSpPr>
                    <a:spLocks/>
                  </p:cNvSpPr>
                  <p:nvPr/>
                </p:nvSpPr>
                <p:spPr bwMode="auto">
                  <a:xfrm>
                    <a:off x="753" y="1602"/>
                    <a:ext cx="27" cy="119"/>
                  </a:xfrm>
                  <a:custGeom>
                    <a:avLst/>
                    <a:gdLst>
                      <a:gd name="T0" fmla="*/ 0 w 27"/>
                      <a:gd name="T1" fmla="*/ 28 h 119"/>
                      <a:gd name="T2" fmla="*/ 27 w 27"/>
                      <a:gd name="T3" fmla="*/ 0 h 119"/>
                      <a:gd name="T4" fmla="*/ 27 w 27"/>
                      <a:gd name="T5" fmla="*/ 83 h 119"/>
                      <a:gd name="T6" fmla="*/ 0 w 27"/>
                      <a:gd name="T7" fmla="*/ 119 h 119"/>
                      <a:gd name="T8" fmla="*/ 0 w 27"/>
                      <a:gd name="T9" fmla="*/ 28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48" name="Freeform 547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3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9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49" name="Freeform 548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28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5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538" name="Group 537"/>
                <p:cNvGrpSpPr>
                  <a:grpSpLocks/>
                </p:cNvGrpSpPr>
                <p:nvPr/>
              </p:nvGrpSpPr>
              <p:grpSpPr bwMode="auto">
                <a:xfrm>
                  <a:off x="762" y="1602"/>
                  <a:ext cx="127" cy="119"/>
                  <a:chOff x="762" y="1602"/>
                  <a:chExt cx="127" cy="119"/>
                </a:xfrm>
              </p:grpSpPr>
              <p:sp>
                <p:nvSpPr>
                  <p:cNvPr id="539" name="Freeform 538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28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83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40" name="Freeform 539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28"/>
                  </a:xfrm>
                  <a:custGeom>
                    <a:avLst/>
                    <a:gdLst>
                      <a:gd name="T0" fmla="*/ 0 w 127"/>
                      <a:gd name="T1" fmla="*/ 28 h 28"/>
                      <a:gd name="T2" fmla="*/ 100 w 127"/>
                      <a:gd name="T3" fmla="*/ 28 h 28"/>
                      <a:gd name="T4" fmla="*/ 127 w 127"/>
                      <a:gd name="T5" fmla="*/ 0 h 28"/>
                      <a:gd name="T6" fmla="*/ 27 w 127"/>
                      <a:gd name="T7" fmla="*/ 0 h 28"/>
                      <a:gd name="T8" fmla="*/ 0 w 12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41" name="Freeform 540"/>
                  <p:cNvSpPr>
                    <a:spLocks/>
                  </p:cNvSpPr>
                  <p:nvPr/>
                </p:nvSpPr>
                <p:spPr bwMode="auto">
                  <a:xfrm>
                    <a:off x="862" y="1602"/>
                    <a:ext cx="27" cy="119"/>
                  </a:xfrm>
                  <a:custGeom>
                    <a:avLst/>
                    <a:gdLst>
                      <a:gd name="T0" fmla="*/ 0 w 27"/>
                      <a:gd name="T1" fmla="*/ 28 h 119"/>
                      <a:gd name="T2" fmla="*/ 27 w 27"/>
                      <a:gd name="T3" fmla="*/ 0 h 119"/>
                      <a:gd name="T4" fmla="*/ 27 w 27"/>
                      <a:gd name="T5" fmla="*/ 83 h 119"/>
                      <a:gd name="T6" fmla="*/ 0 w 27"/>
                      <a:gd name="T7" fmla="*/ 119 h 119"/>
                      <a:gd name="T8" fmla="*/ 0 w 27"/>
                      <a:gd name="T9" fmla="*/ 28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42" name="Freeform 541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3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9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43" name="Freeform 542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28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4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grpSp>
            <p:nvGrpSpPr>
              <p:cNvPr id="492" name="Group 491"/>
              <p:cNvGrpSpPr>
                <a:grpSpLocks/>
              </p:cNvGrpSpPr>
              <p:nvPr/>
            </p:nvGrpSpPr>
            <p:grpSpPr bwMode="auto">
              <a:xfrm>
                <a:off x="535" y="1511"/>
                <a:ext cx="354" cy="110"/>
                <a:chOff x="535" y="1511"/>
                <a:chExt cx="354" cy="110"/>
              </a:xfrm>
            </p:grpSpPr>
            <p:grpSp>
              <p:nvGrpSpPr>
                <p:cNvPr id="515" name="Group 514"/>
                <p:cNvGrpSpPr>
                  <a:grpSpLocks/>
                </p:cNvGrpSpPr>
                <p:nvPr/>
              </p:nvGrpSpPr>
              <p:grpSpPr bwMode="auto">
                <a:xfrm>
                  <a:off x="535" y="1511"/>
                  <a:ext cx="136" cy="110"/>
                  <a:chOff x="535" y="1511"/>
                  <a:chExt cx="136" cy="110"/>
                </a:xfrm>
              </p:grpSpPr>
              <p:sp>
                <p:nvSpPr>
                  <p:cNvPr id="530" name="Freeform 529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110"/>
                  </a:xfrm>
                  <a:custGeom>
                    <a:avLst/>
                    <a:gdLst>
                      <a:gd name="T0" fmla="*/ 36 w 136"/>
                      <a:gd name="T1" fmla="*/ 0 h 110"/>
                      <a:gd name="T2" fmla="*/ 0 w 136"/>
                      <a:gd name="T3" fmla="*/ 27 h 110"/>
                      <a:gd name="T4" fmla="*/ 0 w 136"/>
                      <a:gd name="T5" fmla="*/ 110 h 110"/>
                      <a:gd name="T6" fmla="*/ 109 w 136"/>
                      <a:gd name="T7" fmla="*/ 110 h 110"/>
                      <a:gd name="T8" fmla="*/ 136 w 136"/>
                      <a:gd name="T9" fmla="*/ 82 h 110"/>
                      <a:gd name="T10" fmla="*/ 136 w 136"/>
                      <a:gd name="T11" fmla="*/ 0 h 110"/>
                      <a:gd name="T12" fmla="*/ 36 w 136"/>
                      <a:gd name="T13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6" h="110">
                        <a:moveTo>
                          <a:pt x="36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9" y="110"/>
                        </a:lnTo>
                        <a:lnTo>
                          <a:pt x="136" y="8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31" name="Freeform 530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27"/>
                  </a:xfrm>
                  <a:custGeom>
                    <a:avLst/>
                    <a:gdLst>
                      <a:gd name="T0" fmla="*/ 0 w 136"/>
                      <a:gd name="T1" fmla="*/ 27 h 27"/>
                      <a:gd name="T2" fmla="*/ 109 w 136"/>
                      <a:gd name="T3" fmla="*/ 27 h 27"/>
                      <a:gd name="T4" fmla="*/ 136 w 136"/>
                      <a:gd name="T5" fmla="*/ 0 h 27"/>
                      <a:gd name="T6" fmla="*/ 36 w 136"/>
                      <a:gd name="T7" fmla="*/ 0 h 27"/>
                      <a:gd name="T8" fmla="*/ 0 w 136"/>
                      <a:gd name="T9" fmla="*/ 2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6" h="27">
                        <a:moveTo>
                          <a:pt x="0" y="27"/>
                        </a:moveTo>
                        <a:lnTo>
                          <a:pt x="109" y="2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32" name="Freeform 531"/>
                  <p:cNvSpPr>
                    <a:spLocks/>
                  </p:cNvSpPr>
                  <p:nvPr/>
                </p:nvSpPr>
                <p:spPr bwMode="auto">
                  <a:xfrm>
                    <a:off x="644" y="1511"/>
                    <a:ext cx="27" cy="110"/>
                  </a:xfrm>
                  <a:custGeom>
                    <a:avLst/>
                    <a:gdLst>
                      <a:gd name="T0" fmla="*/ 0 w 27"/>
                      <a:gd name="T1" fmla="*/ 27 h 110"/>
                      <a:gd name="T2" fmla="*/ 27 w 27"/>
                      <a:gd name="T3" fmla="*/ 0 h 110"/>
                      <a:gd name="T4" fmla="*/ 27 w 27"/>
                      <a:gd name="T5" fmla="*/ 82 h 110"/>
                      <a:gd name="T6" fmla="*/ 0 w 27"/>
                      <a:gd name="T7" fmla="*/ 110 h 110"/>
                      <a:gd name="T8" fmla="*/ 0 w 27"/>
                      <a:gd name="T9" fmla="*/ 27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33" name="Freeform 532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110"/>
                  </a:xfrm>
                  <a:custGeom>
                    <a:avLst/>
                    <a:gdLst>
                      <a:gd name="T0" fmla="*/ 4 w 15"/>
                      <a:gd name="T1" fmla="*/ 0 h 12"/>
                      <a:gd name="T2" fmla="*/ 0 w 15"/>
                      <a:gd name="T3" fmla="*/ 3 h 12"/>
                      <a:gd name="T4" fmla="*/ 0 w 15"/>
                      <a:gd name="T5" fmla="*/ 12 h 12"/>
                      <a:gd name="T6" fmla="*/ 12 w 15"/>
                      <a:gd name="T7" fmla="*/ 12 h 12"/>
                      <a:gd name="T8" fmla="*/ 15 w 15"/>
                      <a:gd name="T9" fmla="*/ 9 h 12"/>
                      <a:gd name="T10" fmla="*/ 15 w 15"/>
                      <a:gd name="T11" fmla="*/ 0 h 12"/>
                      <a:gd name="T12" fmla="*/ 4 w 15"/>
                      <a:gd name="T13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2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2" y="12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34" name="Freeform 533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27"/>
                  </a:xfrm>
                  <a:custGeom>
                    <a:avLst/>
                    <a:gdLst>
                      <a:gd name="T0" fmla="*/ 0 w 15"/>
                      <a:gd name="T1" fmla="*/ 3 h 3"/>
                      <a:gd name="T2" fmla="*/ 12 w 15"/>
                      <a:gd name="T3" fmla="*/ 3 h 3"/>
                      <a:gd name="T4" fmla="*/ 15 w 15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3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516" name="Group 515"/>
                <p:cNvGrpSpPr>
                  <a:grpSpLocks/>
                </p:cNvGrpSpPr>
                <p:nvPr/>
              </p:nvGrpSpPr>
              <p:grpSpPr bwMode="auto">
                <a:xfrm>
                  <a:off x="653" y="1511"/>
                  <a:ext cx="127" cy="110"/>
                  <a:chOff x="653" y="1511"/>
                  <a:chExt cx="127" cy="110"/>
                </a:xfrm>
              </p:grpSpPr>
              <p:sp>
                <p:nvSpPr>
                  <p:cNvPr id="524" name="Freeform 523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110"/>
                  </a:xfrm>
                  <a:custGeom>
                    <a:avLst/>
                    <a:gdLst>
                      <a:gd name="T0" fmla="*/ 27 w 127"/>
                      <a:gd name="T1" fmla="*/ 0 h 110"/>
                      <a:gd name="T2" fmla="*/ 0 w 127"/>
                      <a:gd name="T3" fmla="*/ 27 h 110"/>
                      <a:gd name="T4" fmla="*/ 0 w 127"/>
                      <a:gd name="T5" fmla="*/ 110 h 110"/>
                      <a:gd name="T6" fmla="*/ 100 w 127"/>
                      <a:gd name="T7" fmla="*/ 110 h 110"/>
                      <a:gd name="T8" fmla="*/ 127 w 127"/>
                      <a:gd name="T9" fmla="*/ 82 h 110"/>
                      <a:gd name="T10" fmla="*/ 127 w 127"/>
                      <a:gd name="T11" fmla="*/ 0 h 110"/>
                      <a:gd name="T12" fmla="*/ 27 w 127"/>
                      <a:gd name="T13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25" name="Freeform 524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27"/>
                  </a:xfrm>
                  <a:custGeom>
                    <a:avLst/>
                    <a:gdLst>
                      <a:gd name="T0" fmla="*/ 0 w 127"/>
                      <a:gd name="T1" fmla="*/ 27 h 27"/>
                      <a:gd name="T2" fmla="*/ 100 w 127"/>
                      <a:gd name="T3" fmla="*/ 27 h 27"/>
                      <a:gd name="T4" fmla="*/ 127 w 127"/>
                      <a:gd name="T5" fmla="*/ 0 h 27"/>
                      <a:gd name="T6" fmla="*/ 27 w 127"/>
                      <a:gd name="T7" fmla="*/ 0 h 27"/>
                      <a:gd name="T8" fmla="*/ 0 w 127"/>
                      <a:gd name="T9" fmla="*/ 2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26" name="Freeform 525"/>
                  <p:cNvSpPr>
                    <a:spLocks/>
                  </p:cNvSpPr>
                  <p:nvPr/>
                </p:nvSpPr>
                <p:spPr bwMode="auto">
                  <a:xfrm>
                    <a:off x="753" y="1511"/>
                    <a:ext cx="27" cy="110"/>
                  </a:xfrm>
                  <a:custGeom>
                    <a:avLst/>
                    <a:gdLst>
                      <a:gd name="T0" fmla="*/ 0 w 27"/>
                      <a:gd name="T1" fmla="*/ 27 h 110"/>
                      <a:gd name="T2" fmla="*/ 27 w 27"/>
                      <a:gd name="T3" fmla="*/ 0 h 110"/>
                      <a:gd name="T4" fmla="*/ 27 w 27"/>
                      <a:gd name="T5" fmla="*/ 82 h 110"/>
                      <a:gd name="T6" fmla="*/ 0 w 27"/>
                      <a:gd name="T7" fmla="*/ 110 h 110"/>
                      <a:gd name="T8" fmla="*/ 0 w 27"/>
                      <a:gd name="T9" fmla="*/ 27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27" name="Freeform 526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110"/>
                  </a:xfrm>
                  <a:custGeom>
                    <a:avLst/>
                    <a:gdLst>
                      <a:gd name="T0" fmla="*/ 3 w 14"/>
                      <a:gd name="T1" fmla="*/ 0 h 12"/>
                      <a:gd name="T2" fmla="*/ 0 w 14"/>
                      <a:gd name="T3" fmla="*/ 3 h 12"/>
                      <a:gd name="T4" fmla="*/ 0 w 14"/>
                      <a:gd name="T5" fmla="*/ 12 h 12"/>
                      <a:gd name="T6" fmla="*/ 11 w 14"/>
                      <a:gd name="T7" fmla="*/ 12 h 12"/>
                      <a:gd name="T8" fmla="*/ 14 w 14"/>
                      <a:gd name="T9" fmla="*/ 9 h 12"/>
                      <a:gd name="T10" fmla="*/ 14 w 14"/>
                      <a:gd name="T11" fmla="*/ 0 h 12"/>
                      <a:gd name="T12" fmla="*/ 3 w 14"/>
                      <a:gd name="T13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28" name="Freeform 527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27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29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517" name="Group 516"/>
                <p:cNvGrpSpPr>
                  <a:grpSpLocks/>
                </p:cNvGrpSpPr>
                <p:nvPr/>
              </p:nvGrpSpPr>
              <p:grpSpPr bwMode="auto">
                <a:xfrm>
                  <a:off x="762" y="1511"/>
                  <a:ext cx="127" cy="110"/>
                  <a:chOff x="762" y="1511"/>
                  <a:chExt cx="127" cy="110"/>
                </a:xfrm>
              </p:grpSpPr>
              <p:sp>
                <p:nvSpPr>
                  <p:cNvPr id="518" name="Freeform 517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110"/>
                  </a:xfrm>
                  <a:custGeom>
                    <a:avLst/>
                    <a:gdLst>
                      <a:gd name="T0" fmla="*/ 27 w 127"/>
                      <a:gd name="T1" fmla="*/ 0 h 110"/>
                      <a:gd name="T2" fmla="*/ 0 w 127"/>
                      <a:gd name="T3" fmla="*/ 27 h 110"/>
                      <a:gd name="T4" fmla="*/ 0 w 127"/>
                      <a:gd name="T5" fmla="*/ 110 h 110"/>
                      <a:gd name="T6" fmla="*/ 100 w 127"/>
                      <a:gd name="T7" fmla="*/ 110 h 110"/>
                      <a:gd name="T8" fmla="*/ 127 w 127"/>
                      <a:gd name="T9" fmla="*/ 82 h 110"/>
                      <a:gd name="T10" fmla="*/ 127 w 127"/>
                      <a:gd name="T11" fmla="*/ 0 h 110"/>
                      <a:gd name="T12" fmla="*/ 27 w 127"/>
                      <a:gd name="T13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19" name="Freeform 518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27"/>
                  </a:xfrm>
                  <a:custGeom>
                    <a:avLst/>
                    <a:gdLst>
                      <a:gd name="T0" fmla="*/ 0 w 127"/>
                      <a:gd name="T1" fmla="*/ 27 h 27"/>
                      <a:gd name="T2" fmla="*/ 100 w 127"/>
                      <a:gd name="T3" fmla="*/ 27 h 27"/>
                      <a:gd name="T4" fmla="*/ 127 w 127"/>
                      <a:gd name="T5" fmla="*/ 0 h 27"/>
                      <a:gd name="T6" fmla="*/ 27 w 127"/>
                      <a:gd name="T7" fmla="*/ 0 h 27"/>
                      <a:gd name="T8" fmla="*/ 0 w 127"/>
                      <a:gd name="T9" fmla="*/ 2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20" name="Freeform 519"/>
                  <p:cNvSpPr>
                    <a:spLocks/>
                  </p:cNvSpPr>
                  <p:nvPr/>
                </p:nvSpPr>
                <p:spPr bwMode="auto">
                  <a:xfrm>
                    <a:off x="862" y="1511"/>
                    <a:ext cx="27" cy="110"/>
                  </a:xfrm>
                  <a:custGeom>
                    <a:avLst/>
                    <a:gdLst>
                      <a:gd name="T0" fmla="*/ 0 w 27"/>
                      <a:gd name="T1" fmla="*/ 27 h 110"/>
                      <a:gd name="T2" fmla="*/ 27 w 27"/>
                      <a:gd name="T3" fmla="*/ 0 h 110"/>
                      <a:gd name="T4" fmla="*/ 27 w 27"/>
                      <a:gd name="T5" fmla="*/ 82 h 110"/>
                      <a:gd name="T6" fmla="*/ 0 w 27"/>
                      <a:gd name="T7" fmla="*/ 110 h 110"/>
                      <a:gd name="T8" fmla="*/ 0 w 27"/>
                      <a:gd name="T9" fmla="*/ 27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21" name="Freeform 520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110"/>
                  </a:xfrm>
                  <a:custGeom>
                    <a:avLst/>
                    <a:gdLst>
                      <a:gd name="T0" fmla="*/ 3 w 14"/>
                      <a:gd name="T1" fmla="*/ 0 h 12"/>
                      <a:gd name="T2" fmla="*/ 0 w 14"/>
                      <a:gd name="T3" fmla="*/ 3 h 12"/>
                      <a:gd name="T4" fmla="*/ 0 w 14"/>
                      <a:gd name="T5" fmla="*/ 12 h 12"/>
                      <a:gd name="T6" fmla="*/ 11 w 14"/>
                      <a:gd name="T7" fmla="*/ 12 h 12"/>
                      <a:gd name="T8" fmla="*/ 14 w 14"/>
                      <a:gd name="T9" fmla="*/ 9 h 12"/>
                      <a:gd name="T10" fmla="*/ 14 w 14"/>
                      <a:gd name="T11" fmla="*/ 0 h 12"/>
                      <a:gd name="T12" fmla="*/ 3 w 14"/>
                      <a:gd name="T13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22" name="Freeform 521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27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2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grpSp>
            <p:nvGrpSpPr>
              <p:cNvPr id="493" name="Group 492"/>
              <p:cNvGrpSpPr>
                <a:grpSpLocks/>
              </p:cNvGrpSpPr>
              <p:nvPr/>
            </p:nvGrpSpPr>
            <p:grpSpPr bwMode="auto">
              <a:xfrm>
                <a:off x="535" y="1410"/>
                <a:ext cx="354" cy="119"/>
                <a:chOff x="535" y="1410"/>
                <a:chExt cx="354" cy="119"/>
              </a:xfrm>
            </p:grpSpPr>
            <p:grpSp>
              <p:nvGrpSpPr>
                <p:cNvPr id="494" name="Group 493"/>
                <p:cNvGrpSpPr>
                  <a:grpSpLocks/>
                </p:cNvGrpSpPr>
                <p:nvPr/>
              </p:nvGrpSpPr>
              <p:grpSpPr bwMode="auto">
                <a:xfrm>
                  <a:off x="535" y="1410"/>
                  <a:ext cx="136" cy="119"/>
                  <a:chOff x="535" y="1410"/>
                  <a:chExt cx="136" cy="119"/>
                </a:xfrm>
              </p:grpSpPr>
              <p:sp>
                <p:nvSpPr>
                  <p:cNvPr id="509" name="Freeform 508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119"/>
                  </a:xfrm>
                  <a:custGeom>
                    <a:avLst/>
                    <a:gdLst>
                      <a:gd name="T0" fmla="*/ 36 w 136"/>
                      <a:gd name="T1" fmla="*/ 0 h 119"/>
                      <a:gd name="T2" fmla="*/ 0 w 136"/>
                      <a:gd name="T3" fmla="*/ 37 h 119"/>
                      <a:gd name="T4" fmla="*/ 0 w 136"/>
                      <a:gd name="T5" fmla="*/ 119 h 119"/>
                      <a:gd name="T6" fmla="*/ 109 w 136"/>
                      <a:gd name="T7" fmla="*/ 119 h 119"/>
                      <a:gd name="T8" fmla="*/ 136 w 136"/>
                      <a:gd name="T9" fmla="*/ 92 h 119"/>
                      <a:gd name="T10" fmla="*/ 136 w 136"/>
                      <a:gd name="T11" fmla="*/ 0 h 119"/>
                      <a:gd name="T12" fmla="*/ 36 w 136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9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10" name="Freeform 509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37"/>
                  </a:xfrm>
                  <a:custGeom>
                    <a:avLst/>
                    <a:gdLst>
                      <a:gd name="T0" fmla="*/ 0 w 136"/>
                      <a:gd name="T1" fmla="*/ 37 h 37"/>
                      <a:gd name="T2" fmla="*/ 109 w 136"/>
                      <a:gd name="T3" fmla="*/ 37 h 37"/>
                      <a:gd name="T4" fmla="*/ 136 w 136"/>
                      <a:gd name="T5" fmla="*/ 0 h 37"/>
                      <a:gd name="T6" fmla="*/ 36 w 136"/>
                      <a:gd name="T7" fmla="*/ 0 h 37"/>
                      <a:gd name="T8" fmla="*/ 0 w 136"/>
                      <a:gd name="T9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6" h="37">
                        <a:moveTo>
                          <a:pt x="0" y="37"/>
                        </a:moveTo>
                        <a:lnTo>
                          <a:pt x="109" y="3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11" name="Freeform 510"/>
                  <p:cNvSpPr>
                    <a:spLocks/>
                  </p:cNvSpPr>
                  <p:nvPr/>
                </p:nvSpPr>
                <p:spPr bwMode="auto">
                  <a:xfrm>
                    <a:off x="644" y="1410"/>
                    <a:ext cx="27" cy="119"/>
                  </a:xfrm>
                  <a:custGeom>
                    <a:avLst/>
                    <a:gdLst>
                      <a:gd name="T0" fmla="*/ 0 w 27"/>
                      <a:gd name="T1" fmla="*/ 37 h 119"/>
                      <a:gd name="T2" fmla="*/ 27 w 27"/>
                      <a:gd name="T3" fmla="*/ 0 h 119"/>
                      <a:gd name="T4" fmla="*/ 27 w 27"/>
                      <a:gd name="T5" fmla="*/ 92 h 119"/>
                      <a:gd name="T6" fmla="*/ 0 w 27"/>
                      <a:gd name="T7" fmla="*/ 119 h 119"/>
                      <a:gd name="T8" fmla="*/ 0 w 27"/>
                      <a:gd name="T9" fmla="*/ 37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12" name="Freeform 511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119"/>
                  </a:xfrm>
                  <a:custGeom>
                    <a:avLst/>
                    <a:gdLst>
                      <a:gd name="T0" fmla="*/ 4 w 15"/>
                      <a:gd name="T1" fmla="*/ 0 h 13"/>
                      <a:gd name="T2" fmla="*/ 0 w 15"/>
                      <a:gd name="T3" fmla="*/ 4 h 13"/>
                      <a:gd name="T4" fmla="*/ 0 w 15"/>
                      <a:gd name="T5" fmla="*/ 13 h 13"/>
                      <a:gd name="T6" fmla="*/ 12 w 15"/>
                      <a:gd name="T7" fmla="*/ 13 h 13"/>
                      <a:gd name="T8" fmla="*/ 15 w 15"/>
                      <a:gd name="T9" fmla="*/ 10 h 13"/>
                      <a:gd name="T10" fmla="*/ 15 w 15"/>
                      <a:gd name="T11" fmla="*/ 0 h 13"/>
                      <a:gd name="T12" fmla="*/ 4 w 15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13" name="Freeform 512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37"/>
                  </a:xfrm>
                  <a:custGeom>
                    <a:avLst/>
                    <a:gdLst>
                      <a:gd name="T0" fmla="*/ 0 w 15"/>
                      <a:gd name="T1" fmla="*/ 4 h 4"/>
                      <a:gd name="T2" fmla="*/ 12 w 15"/>
                      <a:gd name="T3" fmla="*/ 4 h 4"/>
                      <a:gd name="T4" fmla="*/ 15 w 15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" h="4">
                        <a:moveTo>
                          <a:pt x="0" y="4"/>
                        </a:moveTo>
                        <a:lnTo>
                          <a:pt x="12" y="4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1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495" name="Group 494"/>
                <p:cNvGrpSpPr>
                  <a:grpSpLocks/>
                </p:cNvGrpSpPr>
                <p:nvPr/>
              </p:nvGrpSpPr>
              <p:grpSpPr bwMode="auto">
                <a:xfrm>
                  <a:off x="653" y="1410"/>
                  <a:ext cx="127" cy="119"/>
                  <a:chOff x="653" y="1410"/>
                  <a:chExt cx="127" cy="119"/>
                </a:xfrm>
              </p:grpSpPr>
              <p:sp>
                <p:nvSpPr>
                  <p:cNvPr id="503" name="Freeform 502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37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92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04" name="Freeform 503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37"/>
                  </a:xfrm>
                  <a:custGeom>
                    <a:avLst/>
                    <a:gdLst>
                      <a:gd name="T0" fmla="*/ 0 w 127"/>
                      <a:gd name="T1" fmla="*/ 37 h 37"/>
                      <a:gd name="T2" fmla="*/ 100 w 127"/>
                      <a:gd name="T3" fmla="*/ 37 h 37"/>
                      <a:gd name="T4" fmla="*/ 127 w 127"/>
                      <a:gd name="T5" fmla="*/ 0 h 37"/>
                      <a:gd name="T6" fmla="*/ 27 w 127"/>
                      <a:gd name="T7" fmla="*/ 0 h 37"/>
                      <a:gd name="T8" fmla="*/ 0 w 127"/>
                      <a:gd name="T9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37">
                        <a:moveTo>
                          <a:pt x="0" y="37"/>
                        </a:moveTo>
                        <a:lnTo>
                          <a:pt x="100" y="3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05" name="Freeform 504"/>
                  <p:cNvSpPr>
                    <a:spLocks/>
                  </p:cNvSpPr>
                  <p:nvPr/>
                </p:nvSpPr>
                <p:spPr bwMode="auto">
                  <a:xfrm>
                    <a:off x="753" y="1410"/>
                    <a:ext cx="27" cy="119"/>
                  </a:xfrm>
                  <a:custGeom>
                    <a:avLst/>
                    <a:gdLst>
                      <a:gd name="T0" fmla="*/ 0 w 27"/>
                      <a:gd name="T1" fmla="*/ 37 h 119"/>
                      <a:gd name="T2" fmla="*/ 27 w 27"/>
                      <a:gd name="T3" fmla="*/ 0 h 119"/>
                      <a:gd name="T4" fmla="*/ 27 w 27"/>
                      <a:gd name="T5" fmla="*/ 92 h 119"/>
                      <a:gd name="T6" fmla="*/ 0 w 27"/>
                      <a:gd name="T7" fmla="*/ 119 h 119"/>
                      <a:gd name="T8" fmla="*/ 0 w 27"/>
                      <a:gd name="T9" fmla="*/ 37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06" name="Freeform 505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4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10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07" name="Freeform 506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37"/>
                  </a:xfrm>
                  <a:custGeom>
                    <a:avLst/>
                    <a:gdLst>
                      <a:gd name="T0" fmla="*/ 0 w 14"/>
                      <a:gd name="T1" fmla="*/ 4 h 4"/>
                      <a:gd name="T2" fmla="*/ 11 w 14"/>
                      <a:gd name="T3" fmla="*/ 4 h 4"/>
                      <a:gd name="T4" fmla="*/ 14 w 1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08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496" name="Group 495"/>
                <p:cNvGrpSpPr>
                  <a:grpSpLocks/>
                </p:cNvGrpSpPr>
                <p:nvPr/>
              </p:nvGrpSpPr>
              <p:grpSpPr bwMode="auto">
                <a:xfrm>
                  <a:off x="762" y="1410"/>
                  <a:ext cx="127" cy="119"/>
                  <a:chOff x="762" y="1410"/>
                  <a:chExt cx="127" cy="119"/>
                </a:xfrm>
              </p:grpSpPr>
              <p:sp>
                <p:nvSpPr>
                  <p:cNvPr id="497" name="Freeform 496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37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92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98" name="Freeform 497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37"/>
                  </a:xfrm>
                  <a:custGeom>
                    <a:avLst/>
                    <a:gdLst>
                      <a:gd name="T0" fmla="*/ 0 w 127"/>
                      <a:gd name="T1" fmla="*/ 37 h 37"/>
                      <a:gd name="T2" fmla="*/ 100 w 127"/>
                      <a:gd name="T3" fmla="*/ 37 h 37"/>
                      <a:gd name="T4" fmla="*/ 127 w 127"/>
                      <a:gd name="T5" fmla="*/ 0 h 37"/>
                      <a:gd name="T6" fmla="*/ 27 w 127"/>
                      <a:gd name="T7" fmla="*/ 0 h 37"/>
                      <a:gd name="T8" fmla="*/ 0 w 127"/>
                      <a:gd name="T9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37">
                        <a:moveTo>
                          <a:pt x="0" y="37"/>
                        </a:moveTo>
                        <a:lnTo>
                          <a:pt x="100" y="3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99" name="Freeform 498"/>
                  <p:cNvSpPr>
                    <a:spLocks/>
                  </p:cNvSpPr>
                  <p:nvPr/>
                </p:nvSpPr>
                <p:spPr bwMode="auto">
                  <a:xfrm>
                    <a:off x="862" y="1410"/>
                    <a:ext cx="27" cy="119"/>
                  </a:xfrm>
                  <a:custGeom>
                    <a:avLst/>
                    <a:gdLst>
                      <a:gd name="T0" fmla="*/ 0 w 27"/>
                      <a:gd name="T1" fmla="*/ 37 h 119"/>
                      <a:gd name="T2" fmla="*/ 27 w 27"/>
                      <a:gd name="T3" fmla="*/ 0 h 119"/>
                      <a:gd name="T4" fmla="*/ 27 w 27"/>
                      <a:gd name="T5" fmla="*/ 92 h 119"/>
                      <a:gd name="T6" fmla="*/ 0 w 27"/>
                      <a:gd name="T7" fmla="*/ 119 h 119"/>
                      <a:gd name="T8" fmla="*/ 0 w 27"/>
                      <a:gd name="T9" fmla="*/ 37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00" name="Freeform 499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4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10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01" name="Freeform 500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37"/>
                  </a:xfrm>
                  <a:custGeom>
                    <a:avLst/>
                    <a:gdLst>
                      <a:gd name="T0" fmla="*/ 0 w 14"/>
                      <a:gd name="T1" fmla="*/ 4 h 4"/>
                      <a:gd name="T2" fmla="*/ 11 w 14"/>
                      <a:gd name="T3" fmla="*/ 4 h 4"/>
                      <a:gd name="T4" fmla="*/ 14 w 1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0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90" name="Group 289"/>
            <p:cNvGrpSpPr>
              <a:grpSpLocks/>
            </p:cNvGrpSpPr>
            <p:nvPr/>
          </p:nvGrpSpPr>
          <p:grpSpPr bwMode="auto">
            <a:xfrm>
              <a:off x="420" y="1779"/>
              <a:ext cx="354" cy="311"/>
              <a:chOff x="535" y="1410"/>
              <a:chExt cx="354" cy="311"/>
            </a:xfrm>
          </p:grpSpPr>
          <p:grpSp>
            <p:nvGrpSpPr>
              <p:cNvPr id="425" name="Group 424"/>
              <p:cNvGrpSpPr>
                <a:grpSpLocks/>
              </p:cNvGrpSpPr>
              <p:nvPr/>
            </p:nvGrpSpPr>
            <p:grpSpPr bwMode="auto">
              <a:xfrm>
                <a:off x="535" y="1602"/>
                <a:ext cx="354" cy="119"/>
                <a:chOff x="535" y="1602"/>
                <a:chExt cx="354" cy="119"/>
              </a:xfrm>
            </p:grpSpPr>
            <p:grpSp>
              <p:nvGrpSpPr>
                <p:cNvPr id="470" name="Group 469"/>
                <p:cNvGrpSpPr>
                  <a:grpSpLocks/>
                </p:cNvGrpSpPr>
                <p:nvPr/>
              </p:nvGrpSpPr>
              <p:grpSpPr bwMode="auto">
                <a:xfrm>
                  <a:off x="535" y="1602"/>
                  <a:ext cx="136" cy="119"/>
                  <a:chOff x="535" y="1602"/>
                  <a:chExt cx="136" cy="119"/>
                </a:xfrm>
              </p:grpSpPr>
              <p:sp>
                <p:nvSpPr>
                  <p:cNvPr id="485" name="Freeform 484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119"/>
                  </a:xfrm>
                  <a:custGeom>
                    <a:avLst/>
                    <a:gdLst>
                      <a:gd name="T0" fmla="*/ 36 w 136"/>
                      <a:gd name="T1" fmla="*/ 0 h 119"/>
                      <a:gd name="T2" fmla="*/ 0 w 136"/>
                      <a:gd name="T3" fmla="*/ 28 h 119"/>
                      <a:gd name="T4" fmla="*/ 0 w 136"/>
                      <a:gd name="T5" fmla="*/ 119 h 119"/>
                      <a:gd name="T6" fmla="*/ 109 w 136"/>
                      <a:gd name="T7" fmla="*/ 119 h 119"/>
                      <a:gd name="T8" fmla="*/ 136 w 136"/>
                      <a:gd name="T9" fmla="*/ 83 h 119"/>
                      <a:gd name="T10" fmla="*/ 136 w 136"/>
                      <a:gd name="T11" fmla="*/ 0 h 119"/>
                      <a:gd name="T12" fmla="*/ 36 w 136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83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6" name="Freeform 485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28"/>
                  </a:xfrm>
                  <a:custGeom>
                    <a:avLst/>
                    <a:gdLst>
                      <a:gd name="T0" fmla="*/ 0 w 136"/>
                      <a:gd name="T1" fmla="*/ 28 h 28"/>
                      <a:gd name="T2" fmla="*/ 109 w 136"/>
                      <a:gd name="T3" fmla="*/ 28 h 28"/>
                      <a:gd name="T4" fmla="*/ 136 w 136"/>
                      <a:gd name="T5" fmla="*/ 0 h 28"/>
                      <a:gd name="T6" fmla="*/ 36 w 136"/>
                      <a:gd name="T7" fmla="*/ 0 h 28"/>
                      <a:gd name="T8" fmla="*/ 0 w 13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9" y="28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7" name="Freeform 486"/>
                  <p:cNvSpPr>
                    <a:spLocks/>
                  </p:cNvSpPr>
                  <p:nvPr/>
                </p:nvSpPr>
                <p:spPr bwMode="auto">
                  <a:xfrm>
                    <a:off x="644" y="1602"/>
                    <a:ext cx="27" cy="119"/>
                  </a:xfrm>
                  <a:custGeom>
                    <a:avLst/>
                    <a:gdLst>
                      <a:gd name="T0" fmla="*/ 0 w 27"/>
                      <a:gd name="T1" fmla="*/ 28 h 119"/>
                      <a:gd name="T2" fmla="*/ 27 w 27"/>
                      <a:gd name="T3" fmla="*/ 0 h 119"/>
                      <a:gd name="T4" fmla="*/ 27 w 27"/>
                      <a:gd name="T5" fmla="*/ 83 h 119"/>
                      <a:gd name="T6" fmla="*/ 0 w 27"/>
                      <a:gd name="T7" fmla="*/ 119 h 119"/>
                      <a:gd name="T8" fmla="*/ 0 w 27"/>
                      <a:gd name="T9" fmla="*/ 28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8" name="Freeform 487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119"/>
                  </a:xfrm>
                  <a:custGeom>
                    <a:avLst/>
                    <a:gdLst>
                      <a:gd name="T0" fmla="*/ 4 w 15"/>
                      <a:gd name="T1" fmla="*/ 0 h 13"/>
                      <a:gd name="T2" fmla="*/ 0 w 15"/>
                      <a:gd name="T3" fmla="*/ 3 h 13"/>
                      <a:gd name="T4" fmla="*/ 0 w 15"/>
                      <a:gd name="T5" fmla="*/ 13 h 13"/>
                      <a:gd name="T6" fmla="*/ 12 w 15"/>
                      <a:gd name="T7" fmla="*/ 13 h 13"/>
                      <a:gd name="T8" fmla="*/ 15 w 15"/>
                      <a:gd name="T9" fmla="*/ 9 h 13"/>
                      <a:gd name="T10" fmla="*/ 15 w 15"/>
                      <a:gd name="T11" fmla="*/ 0 h 13"/>
                      <a:gd name="T12" fmla="*/ 4 w 15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9" name="Freeform 488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28"/>
                  </a:xfrm>
                  <a:custGeom>
                    <a:avLst/>
                    <a:gdLst>
                      <a:gd name="T0" fmla="*/ 0 w 15"/>
                      <a:gd name="T1" fmla="*/ 3 h 3"/>
                      <a:gd name="T2" fmla="*/ 12 w 15"/>
                      <a:gd name="T3" fmla="*/ 3 h 3"/>
                      <a:gd name="T4" fmla="*/ 15 w 15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90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471" name="Group 470"/>
                <p:cNvGrpSpPr>
                  <a:grpSpLocks/>
                </p:cNvGrpSpPr>
                <p:nvPr/>
              </p:nvGrpSpPr>
              <p:grpSpPr bwMode="auto">
                <a:xfrm>
                  <a:off x="653" y="1602"/>
                  <a:ext cx="127" cy="119"/>
                  <a:chOff x="653" y="1602"/>
                  <a:chExt cx="127" cy="119"/>
                </a:xfrm>
              </p:grpSpPr>
              <p:sp>
                <p:nvSpPr>
                  <p:cNvPr id="479" name="Freeform 478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28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83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0" name="Freeform 479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28"/>
                  </a:xfrm>
                  <a:custGeom>
                    <a:avLst/>
                    <a:gdLst>
                      <a:gd name="T0" fmla="*/ 0 w 127"/>
                      <a:gd name="T1" fmla="*/ 28 h 28"/>
                      <a:gd name="T2" fmla="*/ 100 w 127"/>
                      <a:gd name="T3" fmla="*/ 28 h 28"/>
                      <a:gd name="T4" fmla="*/ 127 w 127"/>
                      <a:gd name="T5" fmla="*/ 0 h 28"/>
                      <a:gd name="T6" fmla="*/ 27 w 127"/>
                      <a:gd name="T7" fmla="*/ 0 h 28"/>
                      <a:gd name="T8" fmla="*/ 0 w 12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1" name="Freeform 480"/>
                  <p:cNvSpPr>
                    <a:spLocks/>
                  </p:cNvSpPr>
                  <p:nvPr/>
                </p:nvSpPr>
                <p:spPr bwMode="auto">
                  <a:xfrm>
                    <a:off x="753" y="1602"/>
                    <a:ext cx="27" cy="119"/>
                  </a:xfrm>
                  <a:custGeom>
                    <a:avLst/>
                    <a:gdLst>
                      <a:gd name="T0" fmla="*/ 0 w 27"/>
                      <a:gd name="T1" fmla="*/ 28 h 119"/>
                      <a:gd name="T2" fmla="*/ 27 w 27"/>
                      <a:gd name="T3" fmla="*/ 0 h 119"/>
                      <a:gd name="T4" fmla="*/ 27 w 27"/>
                      <a:gd name="T5" fmla="*/ 83 h 119"/>
                      <a:gd name="T6" fmla="*/ 0 w 27"/>
                      <a:gd name="T7" fmla="*/ 119 h 119"/>
                      <a:gd name="T8" fmla="*/ 0 w 27"/>
                      <a:gd name="T9" fmla="*/ 28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2" name="Freeform 481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3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9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3" name="Freeform 482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28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4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472" name="Group 471"/>
                <p:cNvGrpSpPr>
                  <a:grpSpLocks/>
                </p:cNvGrpSpPr>
                <p:nvPr/>
              </p:nvGrpSpPr>
              <p:grpSpPr bwMode="auto">
                <a:xfrm>
                  <a:off x="762" y="1602"/>
                  <a:ext cx="127" cy="119"/>
                  <a:chOff x="762" y="1602"/>
                  <a:chExt cx="127" cy="119"/>
                </a:xfrm>
              </p:grpSpPr>
              <p:sp>
                <p:nvSpPr>
                  <p:cNvPr id="473" name="Freeform 472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28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83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74" name="Freeform 473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28"/>
                  </a:xfrm>
                  <a:custGeom>
                    <a:avLst/>
                    <a:gdLst>
                      <a:gd name="T0" fmla="*/ 0 w 127"/>
                      <a:gd name="T1" fmla="*/ 28 h 28"/>
                      <a:gd name="T2" fmla="*/ 100 w 127"/>
                      <a:gd name="T3" fmla="*/ 28 h 28"/>
                      <a:gd name="T4" fmla="*/ 127 w 127"/>
                      <a:gd name="T5" fmla="*/ 0 h 28"/>
                      <a:gd name="T6" fmla="*/ 27 w 127"/>
                      <a:gd name="T7" fmla="*/ 0 h 28"/>
                      <a:gd name="T8" fmla="*/ 0 w 12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75" name="Freeform 474"/>
                  <p:cNvSpPr>
                    <a:spLocks/>
                  </p:cNvSpPr>
                  <p:nvPr/>
                </p:nvSpPr>
                <p:spPr bwMode="auto">
                  <a:xfrm>
                    <a:off x="862" y="1602"/>
                    <a:ext cx="27" cy="119"/>
                  </a:xfrm>
                  <a:custGeom>
                    <a:avLst/>
                    <a:gdLst>
                      <a:gd name="T0" fmla="*/ 0 w 27"/>
                      <a:gd name="T1" fmla="*/ 28 h 119"/>
                      <a:gd name="T2" fmla="*/ 27 w 27"/>
                      <a:gd name="T3" fmla="*/ 0 h 119"/>
                      <a:gd name="T4" fmla="*/ 27 w 27"/>
                      <a:gd name="T5" fmla="*/ 83 h 119"/>
                      <a:gd name="T6" fmla="*/ 0 w 27"/>
                      <a:gd name="T7" fmla="*/ 119 h 119"/>
                      <a:gd name="T8" fmla="*/ 0 w 27"/>
                      <a:gd name="T9" fmla="*/ 28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76" name="Freeform 475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3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9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77" name="Freeform 476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28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7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grpSp>
            <p:nvGrpSpPr>
              <p:cNvPr id="426" name="Group 425"/>
              <p:cNvGrpSpPr>
                <a:grpSpLocks/>
              </p:cNvGrpSpPr>
              <p:nvPr/>
            </p:nvGrpSpPr>
            <p:grpSpPr bwMode="auto">
              <a:xfrm>
                <a:off x="535" y="1511"/>
                <a:ext cx="354" cy="110"/>
                <a:chOff x="535" y="1511"/>
                <a:chExt cx="354" cy="110"/>
              </a:xfrm>
            </p:grpSpPr>
            <p:grpSp>
              <p:nvGrpSpPr>
                <p:cNvPr id="449" name="Group 448"/>
                <p:cNvGrpSpPr>
                  <a:grpSpLocks/>
                </p:cNvGrpSpPr>
                <p:nvPr/>
              </p:nvGrpSpPr>
              <p:grpSpPr bwMode="auto">
                <a:xfrm>
                  <a:off x="535" y="1511"/>
                  <a:ext cx="136" cy="110"/>
                  <a:chOff x="535" y="1511"/>
                  <a:chExt cx="136" cy="110"/>
                </a:xfrm>
              </p:grpSpPr>
              <p:sp>
                <p:nvSpPr>
                  <p:cNvPr id="464" name="Freeform 463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110"/>
                  </a:xfrm>
                  <a:custGeom>
                    <a:avLst/>
                    <a:gdLst>
                      <a:gd name="T0" fmla="*/ 36 w 136"/>
                      <a:gd name="T1" fmla="*/ 0 h 110"/>
                      <a:gd name="T2" fmla="*/ 0 w 136"/>
                      <a:gd name="T3" fmla="*/ 27 h 110"/>
                      <a:gd name="T4" fmla="*/ 0 w 136"/>
                      <a:gd name="T5" fmla="*/ 110 h 110"/>
                      <a:gd name="T6" fmla="*/ 109 w 136"/>
                      <a:gd name="T7" fmla="*/ 110 h 110"/>
                      <a:gd name="T8" fmla="*/ 136 w 136"/>
                      <a:gd name="T9" fmla="*/ 82 h 110"/>
                      <a:gd name="T10" fmla="*/ 136 w 136"/>
                      <a:gd name="T11" fmla="*/ 0 h 110"/>
                      <a:gd name="T12" fmla="*/ 36 w 136"/>
                      <a:gd name="T13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6" h="110">
                        <a:moveTo>
                          <a:pt x="36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9" y="110"/>
                        </a:lnTo>
                        <a:lnTo>
                          <a:pt x="136" y="8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5" name="Freeform 464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27"/>
                  </a:xfrm>
                  <a:custGeom>
                    <a:avLst/>
                    <a:gdLst>
                      <a:gd name="T0" fmla="*/ 0 w 136"/>
                      <a:gd name="T1" fmla="*/ 27 h 27"/>
                      <a:gd name="T2" fmla="*/ 109 w 136"/>
                      <a:gd name="T3" fmla="*/ 27 h 27"/>
                      <a:gd name="T4" fmla="*/ 136 w 136"/>
                      <a:gd name="T5" fmla="*/ 0 h 27"/>
                      <a:gd name="T6" fmla="*/ 36 w 136"/>
                      <a:gd name="T7" fmla="*/ 0 h 27"/>
                      <a:gd name="T8" fmla="*/ 0 w 136"/>
                      <a:gd name="T9" fmla="*/ 2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6" h="27">
                        <a:moveTo>
                          <a:pt x="0" y="27"/>
                        </a:moveTo>
                        <a:lnTo>
                          <a:pt x="109" y="2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6" name="Freeform 465"/>
                  <p:cNvSpPr>
                    <a:spLocks/>
                  </p:cNvSpPr>
                  <p:nvPr/>
                </p:nvSpPr>
                <p:spPr bwMode="auto">
                  <a:xfrm>
                    <a:off x="644" y="1511"/>
                    <a:ext cx="27" cy="110"/>
                  </a:xfrm>
                  <a:custGeom>
                    <a:avLst/>
                    <a:gdLst>
                      <a:gd name="T0" fmla="*/ 0 w 27"/>
                      <a:gd name="T1" fmla="*/ 27 h 110"/>
                      <a:gd name="T2" fmla="*/ 27 w 27"/>
                      <a:gd name="T3" fmla="*/ 0 h 110"/>
                      <a:gd name="T4" fmla="*/ 27 w 27"/>
                      <a:gd name="T5" fmla="*/ 82 h 110"/>
                      <a:gd name="T6" fmla="*/ 0 w 27"/>
                      <a:gd name="T7" fmla="*/ 110 h 110"/>
                      <a:gd name="T8" fmla="*/ 0 w 27"/>
                      <a:gd name="T9" fmla="*/ 27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7" name="Freeform 466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110"/>
                  </a:xfrm>
                  <a:custGeom>
                    <a:avLst/>
                    <a:gdLst>
                      <a:gd name="T0" fmla="*/ 4 w 15"/>
                      <a:gd name="T1" fmla="*/ 0 h 12"/>
                      <a:gd name="T2" fmla="*/ 0 w 15"/>
                      <a:gd name="T3" fmla="*/ 3 h 12"/>
                      <a:gd name="T4" fmla="*/ 0 w 15"/>
                      <a:gd name="T5" fmla="*/ 12 h 12"/>
                      <a:gd name="T6" fmla="*/ 12 w 15"/>
                      <a:gd name="T7" fmla="*/ 12 h 12"/>
                      <a:gd name="T8" fmla="*/ 15 w 15"/>
                      <a:gd name="T9" fmla="*/ 9 h 12"/>
                      <a:gd name="T10" fmla="*/ 15 w 15"/>
                      <a:gd name="T11" fmla="*/ 0 h 12"/>
                      <a:gd name="T12" fmla="*/ 4 w 15"/>
                      <a:gd name="T13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2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2" y="12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8" name="Freeform 467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27"/>
                  </a:xfrm>
                  <a:custGeom>
                    <a:avLst/>
                    <a:gdLst>
                      <a:gd name="T0" fmla="*/ 0 w 15"/>
                      <a:gd name="T1" fmla="*/ 3 h 3"/>
                      <a:gd name="T2" fmla="*/ 12 w 15"/>
                      <a:gd name="T3" fmla="*/ 3 h 3"/>
                      <a:gd name="T4" fmla="*/ 15 w 15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9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450" name="Group 449"/>
                <p:cNvGrpSpPr>
                  <a:grpSpLocks/>
                </p:cNvGrpSpPr>
                <p:nvPr/>
              </p:nvGrpSpPr>
              <p:grpSpPr bwMode="auto">
                <a:xfrm>
                  <a:off x="653" y="1511"/>
                  <a:ext cx="127" cy="110"/>
                  <a:chOff x="653" y="1511"/>
                  <a:chExt cx="127" cy="110"/>
                </a:xfrm>
              </p:grpSpPr>
              <p:sp>
                <p:nvSpPr>
                  <p:cNvPr id="458" name="Freeform 457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110"/>
                  </a:xfrm>
                  <a:custGeom>
                    <a:avLst/>
                    <a:gdLst>
                      <a:gd name="T0" fmla="*/ 27 w 127"/>
                      <a:gd name="T1" fmla="*/ 0 h 110"/>
                      <a:gd name="T2" fmla="*/ 0 w 127"/>
                      <a:gd name="T3" fmla="*/ 27 h 110"/>
                      <a:gd name="T4" fmla="*/ 0 w 127"/>
                      <a:gd name="T5" fmla="*/ 110 h 110"/>
                      <a:gd name="T6" fmla="*/ 100 w 127"/>
                      <a:gd name="T7" fmla="*/ 110 h 110"/>
                      <a:gd name="T8" fmla="*/ 127 w 127"/>
                      <a:gd name="T9" fmla="*/ 82 h 110"/>
                      <a:gd name="T10" fmla="*/ 127 w 127"/>
                      <a:gd name="T11" fmla="*/ 0 h 110"/>
                      <a:gd name="T12" fmla="*/ 27 w 127"/>
                      <a:gd name="T13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59" name="Freeform 458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27"/>
                  </a:xfrm>
                  <a:custGeom>
                    <a:avLst/>
                    <a:gdLst>
                      <a:gd name="T0" fmla="*/ 0 w 127"/>
                      <a:gd name="T1" fmla="*/ 27 h 27"/>
                      <a:gd name="T2" fmla="*/ 100 w 127"/>
                      <a:gd name="T3" fmla="*/ 27 h 27"/>
                      <a:gd name="T4" fmla="*/ 127 w 127"/>
                      <a:gd name="T5" fmla="*/ 0 h 27"/>
                      <a:gd name="T6" fmla="*/ 27 w 127"/>
                      <a:gd name="T7" fmla="*/ 0 h 27"/>
                      <a:gd name="T8" fmla="*/ 0 w 127"/>
                      <a:gd name="T9" fmla="*/ 2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0" name="Freeform 459"/>
                  <p:cNvSpPr>
                    <a:spLocks/>
                  </p:cNvSpPr>
                  <p:nvPr/>
                </p:nvSpPr>
                <p:spPr bwMode="auto">
                  <a:xfrm>
                    <a:off x="753" y="1511"/>
                    <a:ext cx="27" cy="110"/>
                  </a:xfrm>
                  <a:custGeom>
                    <a:avLst/>
                    <a:gdLst>
                      <a:gd name="T0" fmla="*/ 0 w 27"/>
                      <a:gd name="T1" fmla="*/ 27 h 110"/>
                      <a:gd name="T2" fmla="*/ 27 w 27"/>
                      <a:gd name="T3" fmla="*/ 0 h 110"/>
                      <a:gd name="T4" fmla="*/ 27 w 27"/>
                      <a:gd name="T5" fmla="*/ 82 h 110"/>
                      <a:gd name="T6" fmla="*/ 0 w 27"/>
                      <a:gd name="T7" fmla="*/ 110 h 110"/>
                      <a:gd name="T8" fmla="*/ 0 w 27"/>
                      <a:gd name="T9" fmla="*/ 27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1" name="Freeform 460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110"/>
                  </a:xfrm>
                  <a:custGeom>
                    <a:avLst/>
                    <a:gdLst>
                      <a:gd name="T0" fmla="*/ 3 w 14"/>
                      <a:gd name="T1" fmla="*/ 0 h 12"/>
                      <a:gd name="T2" fmla="*/ 0 w 14"/>
                      <a:gd name="T3" fmla="*/ 3 h 12"/>
                      <a:gd name="T4" fmla="*/ 0 w 14"/>
                      <a:gd name="T5" fmla="*/ 12 h 12"/>
                      <a:gd name="T6" fmla="*/ 11 w 14"/>
                      <a:gd name="T7" fmla="*/ 12 h 12"/>
                      <a:gd name="T8" fmla="*/ 14 w 14"/>
                      <a:gd name="T9" fmla="*/ 9 h 12"/>
                      <a:gd name="T10" fmla="*/ 14 w 14"/>
                      <a:gd name="T11" fmla="*/ 0 h 12"/>
                      <a:gd name="T12" fmla="*/ 3 w 14"/>
                      <a:gd name="T13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2" name="Freeform 461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27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3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451" name="Group 450"/>
                <p:cNvGrpSpPr>
                  <a:grpSpLocks/>
                </p:cNvGrpSpPr>
                <p:nvPr/>
              </p:nvGrpSpPr>
              <p:grpSpPr bwMode="auto">
                <a:xfrm>
                  <a:off x="762" y="1511"/>
                  <a:ext cx="127" cy="110"/>
                  <a:chOff x="762" y="1511"/>
                  <a:chExt cx="127" cy="110"/>
                </a:xfrm>
              </p:grpSpPr>
              <p:sp>
                <p:nvSpPr>
                  <p:cNvPr id="452" name="Freeform 451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110"/>
                  </a:xfrm>
                  <a:custGeom>
                    <a:avLst/>
                    <a:gdLst>
                      <a:gd name="T0" fmla="*/ 27 w 127"/>
                      <a:gd name="T1" fmla="*/ 0 h 110"/>
                      <a:gd name="T2" fmla="*/ 0 w 127"/>
                      <a:gd name="T3" fmla="*/ 27 h 110"/>
                      <a:gd name="T4" fmla="*/ 0 w 127"/>
                      <a:gd name="T5" fmla="*/ 110 h 110"/>
                      <a:gd name="T6" fmla="*/ 100 w 127"/>
                      <a:gd name="T7" fmla="*/ 110 h 110"/>
                      <a:gd name="T8" fmla="*/ 127 w 127"/>
                      <a:gd name="T9" fmla="*/ 82 h 110"/>
                      <a:gd name="T10" fmla="*/ 127 w 127"/>
                      <a:gd name="T11" fmla="*/ 0 h 110"/>
                      <a:gd name="T12" fmla="*/ 27 w 127"/>
                      <a:gd name="T13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53" name="Freeform 452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27"/>
                  </a:xfrm>
                  <a:custGeom>
                    <a:avLst/>
                    <a:gdLst>
                      <a:gd name="T0" fmla="*/ 0 w 127"/>
                      <a:gd name="T1" fmla="*/ 27 h 27"/>
                      <a:gd name="T2" fmla="*/ 100 w 127"/>
                      <a:gd name="T3" fmla="*/ 27 h 27"/>
                      <a:gd name="T4" fmla="*/ 127 w 127"/>
                      <a:gd name="T5" fmla="*/ 0 h 27"/>
                      <a:gd name="T6" fmla="*/ 27 w 127"/>
                      <a:gd name="T7" fmla="*/ 0 h 27"/>
                      <a:gd name="T8" fmla="*/ 0 w 127"/>
                      <a:gd name="T9" fmla="*/ 2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54" name="Freeform 453"/>
                  <p:cNvSpPr>
                    <a:spLocks/>
                  </p:cNvSpPr>
                  <p:nvPr/>
                </p:nvSpPr>
                <p:spPr bwMode="auto">
                  <a:xfrm>
                    <a:off x="862" y="1511"/>
                    <a:ext cx="27" cy="110"/>
                  </a:xfrm>
                  <a:custGeom>
                    <a:avLst/>
                    <a:gdLst>
                      <a:gd name="T0" fmla="*/ 0 w 27"/>
                      <a:gd name="T1" fmla="*/ 27 h 110"/>
                      <a:gd name="T2" fmla="*/ 27 w 27"/>
                      <a:gd name="T3" fmla="*/ 0 h 110"/>
                      <a:gd name="T4" fmla="*/ 27 w 27"/>
                      <a:gd name="T5" fmla="*/ 82 h 110"/>
                      <a:gd name="T6" fmla="*/ 0 w 27"/>
                      <a:gd name="T7" fmla="*/ 110 h 110"/>
                      <a:gd name="T8" fmla="*/ 0 w 27"/>
                      <a:gd name="T9" fmla="*/ 27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55" name="Freeform 454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110"/>
                  </a:xfrm>
                  <a:custGeom>
                    <a:avLst/>
                    <a:gdLst>
                      <a:gd name="T0" fmla="*/ 3 w 14"/>
                      <a:gd name="T1" fmla="*/ 0 h 12"/>
                      <a:gd name="T2" fmla="*/ 0 w 14"/>
                      <a:gd name="T3" fmla="*/ 3 h 12"/>
                      <a:gd name="T4" fmla="*/ 0 w 14"/>
                      <a:gd name="T5" fmla="*/ 12 h 12"/>
                      <a:gd name="T6" fmla="*/ 11 w 14"/>
                      <a:gd name="T7" fmla="*/ 12 h 12"/>
                      <a:gd name="T8" fmla="*/ 14 w 14"/>
                      <a:gd name="T9" fmla="*/ 9 h 12"/>
                      <a:gd name="T10" fmla="*/ 14 w 14"/>
                      <a:gd name="T11" fmla="*/ 0 h 12"/>
                      <a:gd name="T12" fmla="*/ 3 w 14"/>
                      <a:gd name="T13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56" name="Freeform 455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27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57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grpSp>
            <p:nvGrpSpPr>
              <p:cNvPr id="427" name="Group 426"/>
              <p:cNvGrpSpPr>
                <a:grpSpLocks/>
              </p:cNvGrpSpPr>
              <p:nvPr/>
            </p:nvGrpSpPr>
            <p:grpSpPr bwMode="auto">
              <a:xfrm>
                <a:off x="535" y="1410"/>
                <a:ext cx="354" cy="119"/>
                <a:chOff x="535" y="1410"/>
                <a:chExt cx="354" cy="119"/>
              </a:xfrm>
            </p:grpSpPr>
            <p:grpSp>
              <p:nvGrpSpPr>
                <p:cNvPr id="428" name="Group 427"/>
                <p:cNvGrpSpPr>
                  <a:grpSpLocks/>
                </p:cNvGrpSpPr>
                <p:nvPr/>
              </p:nvGrpSpPr>
              <p:grpSpPr bwMode="auto">
                <a:xfrm>
                  <a:off x="535" y="1410"/>
                  <a:ext cx="136" cy="119"/>
                  <a:chOff x="535" y="1410"/>
                  <a:chExt cx="136" cy="119"/>
                </a:xfrm>
              </p:grpSpPr>
              <p:sp>
                <p:nvSpPr>
                  <p:cNvPr id="443" name="Freeform 442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119"/>
                  </a:xfrm>
                  <a:custGeom>
                    <a:avLst/>
                    <a:gdLst>
                      <a:gd name="T0" fmla="*/ 36 w 136"/>
                      <a:gd name="T1" fmla="*/ 0 h 119"/>
                      <a:gd name="T2" fmla="*/ 0 w 136"/>
                      <a:gd name="T3" fmla="*/ 37 h 119"/>
                      <a:gd name="T4" fmla="*/ 0 w 136"/>
                      <a:gd name="T5" fmla="*/ 119 h 119"/>
                      <a:gd name="T6" fmla="*/ 109 w 136"/>
                      <a:gd name="T7" fmla="*/ 119 h 119"/>
                      <a:gd name="T8" fmla="*/ 136 w 136"/>
                      <a:gd name="T9" fmla="*/ 92 h 119"/>
                      <a:gd name="T10" fmla="*/ 136 w 136"/>
                      <a:gd name="T11" fmla="*/ 0 h 119"/>
                      <a:gd name="T12" fmla="*/ 36 w 136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9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44" name="Freeform 443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37"/>
                  </a:xfrm>
                  <a:custGeom>
                    <a:avLst/>
                    <a:gdLst>
                      <a:gd name="T0" fmla="*/ 0 w 136"/>
                      <a:gd name="T1" fmla="*/ 37 h 37"/>
                      <a:gd name="T2" fmla="*/ 109 w 136"/>
                      <a:gd name="T3" fmla="*/ 37 h 37"/>
                      <a:gd name="T4" fmla="*/ 136 w 136"/>
                      <a:gd name="T5" fmla="*/ 0 h 37"/>
                      <a:gd name="T6" fmla="*/ 36 w 136"/>
                      <a:gd name="T7" fmla="*/ 0 h 37"/>
                      <a:gd name="T8" fmla="*/ 0 w 136"/>
                      <a:gd name="T9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6" h="37">
                        <a:moveTo>
                          <a:pt x="0" y="37"/>
                        </a:moveTo>
                        <a:lnTo>
                          <a:pt x="109" y="3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45" name="Freeform 444"/>
                  <p:cNvSpPr>
                    <a:spLocks/>
                  </p:cNvSpPr>
                  <p:nvPr/>
                </p:nvSpPr>
                <p:spPr bwMode="auto">
                  <a:xfrm>
                    <a:off x="644" y="1410"/>
                    <a:ext cx="27" cy="119"/>
                  </a:xfrm>
                  <a:custGeom>
                    <a:avLst/>
                    <a:gdLst>
                      <a:gd name="T0" fmla="*/ 0 w 27"/>
                      <a:gd name="T1" fmla="*/ 37 h 119"/>
                      <a:gd name="T2" fmla="*/ 27 w 27"/>
                      <a:gd name="T3" fmla="*/ 0 h 119"/>
                      <a:gd name="T4" fmla="*/ 27 w 27"/>
                      <a:gd name="T5" fmla="*/ 92 h 119"/>
                      <a:gd name="T6" fmla="*/ 0 w 27"/>
                      <a:gd name="T7" fmla="*/ 119 h 119"/>
                      <a:gd name="T8" fmla="*/ 0 w 27"/>
                      <a:gd name="T9" fmla="*/ 37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46" name="Freeform 445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119"/>
                  </a:xfrm>
                  <a:custGeom>
                    <a:avLst/>
                    <a:gdLst>
                      <a:gd name="T0" fmla="*/ 4 w 15"/>
                      <a:gd name="T1" fmla="*/ 0 h 13"/>
                      <a:gd name="T2" fmla="*/ 0 w 15"/>
                      <a:gd name="T3" fmla="*/ 4 h 13"/>
                      <a:gd name="T4" fmla="*/ 0 w 15"/>
                      <a:gd name="T5" fmla="*/ 13 h 13"/>
                      <a:gd name="T6" fmla="*/ 12 w 15"/>
                      <a:gd name="T7" fmla="*/ 13 h 13"/>
                      <a:gd name="T8" fmla="*/ 15 w 15"/>
                      <a:gd name="T9" fmla="*/ 10 h 13"/>
                      <a:gd name="T10" fmla="*/ 15 w 15"/>
                      <a:gd name="T11" fmla="*/ 0 h 13"/>
                      <a:gd name="T12" fmla="*/ 4 w 15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47" name="Freeform 446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37"/>
                  </a:xfrm>
                  <a:custGeom>
                    <a:avLst/>
                    <a:gdLst>
                      <a:gd name="T0" fmla="*/ 0 w 15"/>
                      <a:gd name="T1" fmla="*/ 4 h 4"/>
                      <a:gd name="T2" fmla="*/ 12 w 15"/>
                      <a:gd name="T3" fmla="*/ 4 h 4"/>
                      <a:gd name="T4" fmla="*/ 15 w 15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" h="4">
                        <a:moveTo>
                          <a:pt x="0" y="4"/>
                        </a:moveTo>
                        <a:lnTo>
                          <a:pt x="12" y="4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48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429" name="Group 428"/>
                <p:cNvGrpSpPr>
                  <a:grpSpLocks/>
                </p:cNvGrpSpPr>
                <p:nvPr/>
              </p:nvGrpSpPr>
              <p:grpSpPr bwMode="auto">
                <a:xfrm>
                  <a:off x="653" y="1410"/>
                  <a:ext cx="127" cy="119"/>
                  <a:chOff x="653" y="1410"/>
                  <a:chExt cx="127" cy="119"/>
                </a:xfrm>
              </p:grpSpPr>
              <p:sp>
                <p:nvSpPr>
                  <p:cNvPr id="437" name="Freeform 436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37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92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8" name="Freeform 437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37"/>
                  </a:xfrm>
                  <a:custGeom>
                    <a:avLst/>
                    <a:gdLst>
                      <a:gd name="T0" fmla="*/ 0 w 127"/>
                      <a:gd name="T1" fmla="*/ 37 h 37"/>
                      <a:gd name="T2" fmla="*/ 100 w 127"/>
                      <a:gd name="T3" fmla="*/ 37 h 37"/>
                      <a:gd name="T4" fmla="*/ 127 w 127"/>
                      <a:gd name="T5" fmla="*/ 0 h 37"/>
                      <a:gd name="T6" fmla="*/ 27 w 127"/>
                      <a:gd name="T7" fmla="*/ 0 h 37"/>
                      <a:gd name="T8" fmla="*/ 0 w 127"/>
                      <a:gd name="T9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37">
                        <a:moveTo>
                          <a:pt x="0" y="37"/>
                        </a:moveTo>
                        <a:lnTo>
                          <a:pt x="100" y="3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9" name="Freeform 438"/>
                  <p:cNvSpPr>
                    <a:spLocks/>
                  </p:cNvSpPr>
                  <p:nvPr/>
                </p:nvSpPr>
                <p:spPr bwMode="auto">
                  <a:xfrm>
                    <a:off x="753" y="1410"/>
                    <a:ext cx="27" cy="119"/>
                  </a:xfrm>
                  <a:custGeom>
                    <a:avLst/>
                    <a:gdLst>
                      <a:gd name="T0" fmla="*/ 0 w 27"/>
                      <a:gd name="T1" fmla="*/ 37 h 119"/>
                      <a:gd name="T2" fmla="*/ 27 w 27"/>
                      <a:gd name="T3" fmla="*/ 0 h 119"/>
                      <a:gd name="T4" fmla="*/ 27 w 27"/>
                      <a:gd name="T5" fmla="*/ 92 h 119"/>
                      <a:gd name="T6" fmla="*/ 0 w 27"/>
                      <a:gd name="T7" fmla="*/ 119 h 119"/>
                      <a:gd name="T8" fmla="*/ 0 w 27"/>
                      <a:gd name="T9" fmla="*/ 37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40" name="Freeform 439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4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10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41" name="Freeform 440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37"/>
                  </a:xfrm>
                  <a:custGeom>
                    <a:avLst/>
                    <a:gdLst>
                      <a:gd name="T0" fmla="*/ 0 w 14"/>
                      <a:gd name="T1" fmla="*/ 4 h 4"/>
                      <a:gd name="T2" fmla="*/ 11 w 14"/>
                      <a:gd name="T3" fmla="*/ 4 h 4"/>
                      <a:gd name="T4" fmla="*/ 14 w 1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42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430" name="Group 429"/>
                <p:cNvGrpSpPr>
                  <a:grpSpLocks/>
                </p:cNvGrpSpPr>
                <p:nvPr/>
              </p:nvGrpSpPr>
              <p:grpSpPr bwMode="auto">
                <a:xfrm>
                  <a:off x="762" y="1410"/>
                  <a:ext cx="127" cy="119"/>
                  <a:chOff x="762" y="1410"/>
                  <a:chExt cx="127" cy="119"/>
                </a:xfrm>
              </p:grpSpPr>
              <p:sp>
                <p:nvSpPr>
                  <p:cNvPr id="431" name="Freeform 430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37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92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2" name="Freeform 431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37"/>
                  </a:xfrm>
                  <a:custGeom>
                    <a:avLst/>
                    <a:gdLst>
                      <a:gd name="T0" fmla="*/ 0 w 127"/>
                      <a:gd name="T1" fmla="*/ 37 h 37"/>
                      <a:gd name="T2" fmla="*/ 100 w 127"/>
                      <a:gd name="T3" fmla="*/ 37 h 37"/>
                      <a:gd name="T4" fmla="*/ 127 w 127"/>
                      <a:gd name="T5" fmla="*/ 0 h 37"/>
                      <a:gd name="T6" fmla="*/ 27 w 127"/>
                      <a:gd name="T7" fmla="*/ 0 h 37"/>
                      <a:gd name="T8" fmla="*/ 0 w 127"/>
                      <a:gd name="T9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37">
                        <a:moveTo>
                          <a:pt x="0" y="37"/>
                        </a:moveTo>
                        <a:lnTo>
                          <a:pt x="100" y="3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3" name="Freeform 432"/>
                  <p:cNvSpPr>
                    <a:spLocks/>
                  </p:cNvSpPr>
                  <p:nvPr/>
                </p:nvSpPr>
                <p:spPr bwMode="auto">
                  <a:xfrm>
                    <a:off x="862" y="1410"/>
                    <a:ext cx="27" cy="119"/>
                  </a:xfrm>
                  <a:custGeom>
                    <a:avLst/>
                    <a:gdLst>
                      <a:gd name="T0" fmla="*/ 0 w 27"/>
                      <a:gd name="T1" fmla="*/ 37 h 119"/>
                      <a:gd name="T2" fmla="*/ 27 w 27"/>
                      <a:gd name="T3" fmla="*/ 0 h 119"/>
                      <a:gd name="T4" fmla="*/ 27 w 27"/>
                      <a:gd name="T5" fmla="*/ 92 h 119"/>
                      <a:gd name="T6" fmla="*/ 0 w 27"/>
                      <a:gd name="T7" fmla="*/ 119 h 119"/>
                      <a:gd name="T8" fmla="*/ 0 w 27"/>
                      <a:gd name="T9" fmla="*/ 37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4" name="Freeform 433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4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10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5" name="Freeform 434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37"/>
                  </a:xfrm>
                  <a:custGeom>
                    <a:avLst/>
                    <a:gdLst>
                      <a:gd name="T0" fmla="*/ 0 w 14"/>
                      <a:gd name="T1" fmla="*/ 4 h 4"/>
                      <a:gd name="T2" fmla="*/ 11 w 14"/>
                      <a:gd name="T3" fmla="*/ 4 h 4"/>
                      <a:gd name="T4" fmla="*/ 14 w 1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6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91" name="Group 290"/>
            <p:cNvGrpSpPr>
              <a:grpSpLocks/>
            </p:cNvGrpSpPr>
            <p:nvPr/>
          </p:nvGrpSpPr>
          <p:grpSpPr bwMode="auto">
            <a:xfrm>
              <a:off x="889" y="1391"/>
              <a:ext cx="354" cy="311"/>
              <a:chOff x="535" y="1410"/>
              <a:chExt cx="354" cy="311"/>
            </a:xfrm>
          </p:grpSpPr>
          <p:grpSp>
            <p:nvGrpSpPr>
              <p:cNvPr id="359" name="Group 358"/>
              <p:cNvGrpSpPr>
                <a:grpSpLocks/>
              </p:cNvGrpSpPr>
              <p:nvPr/>
            </p:nvGrpSpPr>
            <p:grpSpPr bwMode="auto">
              <a:xfrm>
                <a:off x="535" y="1602"/>
                <a:ext cx="354" cy="119"/>
                <a:chOff x="535" y="1602"/>
                <a:chExt cx="354" cy="119"/>
              </a:xfrm>
            </p:grpSpPr>
            <p:grpSp>
              <p:nvGrpSpPr>
                <p:cNvPr id="404" name="Group 403"/>
                <p:cNvGrpSpPr>
                  <a:grpSpLocks/>
                </p:cNvGrpSpPr>
                <p:nvPr/>
              </p:nvGrpSpPr>
              <p:grpSpPr bwMode="auto">
                <a:xfrm>
                  <a:off x="535" y="1602"/>
                  <a:ext cx="136" cy="119"/>
                  <a:chOff x="535" y="1602"/>
                  <a:chExt cx="136" cy="119"/>
                </a:xfrm>
              </p:grpSpPr>
              <p:sp>
                <p:nvSpPr>
                  <p:cNvPr id="419" name="Freeform 418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119"/>
                  </a:xfrm>
                  <a:custGeom>
                    <a:avLst/>
                    <a:gdLst>
                      <a:gd name="T0" fmla="*/ 36 w 136"/>
                      <a:gd name="T1" fmla="*/ 0 h 119"/>
                      <a:gd name="T2" fmla="*/ 0 w 136"/>
                      <a:gd name="T3" fmla="*/ 28 h 119"/>
                      <a:gd name="T4" fmla="*/ 0 w 136"/>
                      <a:gd name="T5" fmla="*/ 119 h 119"/>
                      <a:gd name="T6" fmla="*/ 109 w 136"/>
                      <a:gd name="T7" fmla="*/ 119 h 119"/>
                      <a:gd name="T8" fmla="*/ 136 w 136"/>
                      <a:gd name="T9" fmla="*/ 83 h 119"/>
                      <a:gd name="T10" fmla="*/ 136 w 136"/>
                      <a:gd name="T11" fmla="*/ 0 h 119"/>
                      <a:gd name="T12" fmla="*/ 36 w 136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83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20" name="Freeform 419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28"/>
                  </a:xfrm>
                  <a:custGeom>
                    <a:avLst/>
                    <a:gdLst>
                      <a:gd name="T0" fmla="*/ 0 w 136"/>
                      <a:gd name="T1" fmla="*/ 28 h 28"/>
                      <a:gd name="T2" fmla="*/ 109 w 136"/>
                      <a:gd name="T3" fmla="*/ 28 h 28"/>
                      <a:gd name="T4" fmla="*/ 136 w 136"/>
                      <a:gd name="T5" fmla="*/ 0 h 28"/>
                      <a:gd name="T6" fmla="*/ 36 w 136"/>
                      <a:gd name="T7" fmla="*/ 0 h 28"/>
                      <a:gd name="T8" fmla="*/ 0 w 13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9" y="28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21" name="Freeform 420"/>
                  <p:cNvSpPr>
                    <a:spLocks/>
                  </p:cNvSpPr>
                  <p:nvPr/>
                </p:nvSpPr>
                <p:spPr bwMode="auto">
                  <a:xfrm>
                    <a:off x="644" y="1602"/>
                    <a:ext cx="27" cy="119"/>
                  </a:xfrm>
                  <a:custGeom>
                    <a:avLst/>
                    <a:gdLst>
                      <a:gd name="T0" fmla="*/ 0 w 27"/>
                      <a:gd name="T1" fmla="*/ 28 h 119"/>
                      <a:gd name="T2" fmla="*/ 27 w 27"/>
                      <a:gd name="T3" fmla="*/ 0 h 119"/>
                      <a:gd name="T4" fmla="*/ 27 w 27"/>
                      <a:gd name="T5" fmla="*/ 83 h 119"/>
                      <a:gd name="T6" fmla="*/ 0 w 27"/>
                      <a:gd name="T7" fmla="*/ 119 h 119"/>
                      <a:gd name="T8" fmla="*/ 0 w 27"/>
                      <a:gd name="T9" fmla="*/ 28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22" name="Freeform 421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119"/>
                  </a:xfrm>
                  <a:custGeom>
                    <a:avLst/>
                    <a:gdLst>
                      <a:gd name="T0" fmla="*/ 4 w 15"/>
                      <a:gd name="T1" fmla="*/ 0 h 13"/>
                      <a:gd name="T2" fmla="*/ 0 w 15"/>
                      <a:gd name="T3" fmla="*/ 3 h 13"/>
                      <a:gd name="T4" fmla="*/ 0 w 15"/>
                      <a:gd name="T5" fmla="*/ 13 h 13"/>
                      <a:gd name="T6" fmla="*/ 12 w 15"/>
                      <a:gd name="T7" fmla="*/ 13 h 13"/>
                      <a:gd name="T8" fmla="*/ 15 w 15"/>
                      <a:gd name="T9" fmla="*/ 9 h 13"/>
                      <a:gd name="T10" fmla="*/ 15 w 15"/>
                      <a:gd name="T11" fmla="*/ 0 h 13"/>
                      <a:gd name="T12" fmla="*/ 4 w 15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23" name="Freeform 422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28"/>
                  </a:xfrm>
                  <a:custGeom>
                    <a:avLst/>
                    <a:gdLst>
                      <a:gd name="T0" fmla="*/ 0 w 15"/>
                      <a:gd name="T1" fmla="*/ 3 h 3"/>
                      <a:gd name="T2" fmla="*/ 12 w 15"/>
                      <a:gd name="T3" fmla="*/ 3 h 3"/>
                      <a:gd name="T4" fmla="*/ 15 w 15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24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405" name="Group 404"/>
                <p:cNvGrpSpPr>
                  <a:grpSpLocks/>
                </p:cNvGrpSpPr>
                <p:nvPr/>
              </p:nvGrpSpPr>
              <p:grpSpPr bwMode="auto">
                <a:xfrm>
                  <a:off x="653" y="1602"/>
                  <a:ext cx="127" cy="119"/>
                  <a:chOff x="653" y="1602"/>
                  <a:chExt cx="127" cy="119"/>
                </a:xfrm>
              </p:grpSpPr>
              <p:sp>
                <p:nvSpPr>
                  <p:cNvPr id="413" name="Freeform 412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28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83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14" name="Freeform 413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28"/>
                  </a:xfrm>
                  <a:custGeom>
                    <a:avLst/>
                    <a:gdLst>
                      <a:gd name="T0" fmla="*/ 0 w 127"/>
                      <a:gd name="T1" fmla="*/ 28 h 28"/>
                      <a:gd name="T2" fmla="*/ 100 w 127"/>
                      <a:gd name="T3" fmla="*/ 28 h 28"/>
                      <a:gd name="T4" fmla="*/ 127 w 127"/>
                      <a:gd name="T5" fmla="*/ 0 h 28"/>
                      <a:gd name="T6" fmla="*/ 27 w 127"/>
                      <a:gd name="T7" fmla="*/ 0 h 28"/>
                      <a:gd name="T8" fmla="*/ 0 w 12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15" name="Freeform 414"/>
                  <p:cNvSpPr>
                    <a:spLocks/>
                  </p:cNvSpPr>
                  <p:nvPr/>
                </p:nvSpPr>
                <p:spPr bwMode="auto">
                  <a:xfrm>
                    <a:off x="753" y="1602"/>
                    <a:ext cx="27" cy="119"/>
                  </a:xfrm>
                  <a:custGeom>
                    <a:avLst/>
                    <a:gdLst>
                      <a:gd name="T0" fmla="*/ 0 w 27"/>
                      <a:gd name="T1" fmla="*/ 28 h 119"/>
                      <a:gd name="T2" fmla="*/ 27 w 27"/>
                      <a:gd name="T3" fmla="*/ 0 h 119"/>
                      <a:gd name="T4" fmla="*/ 27 w 27"/>
                      <a:gd name="T5" fmla="*/ 83 h 119"/>
                      <a:gd name="T6" fmla="*/ 0 w 27"/>
                      <a:gd name="T7" fmla="*/ 119 h 119"/>
                      <a:gd name="T8" fmla="*/ 0 w 27"/>
                      <a:gd name="T9" fmla="*/ 28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16" name="Freeform 415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3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9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17" name="Freeform 416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28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18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406" name="Group 405"/>
                <p:cNvGrpSpPr>
                  <a:grpSpLocks/>
                </p:cNvGrpSpPr>
                <p:nvPr/>
              </p:nvGrpSpPr>
              <p:grpSpPr bwMode="auto">
                <a:xfrm>
                  <a:off x="762" y="1602"/>
                  <a:ext cx="127" cy="119"/>
                  <a:chOff x="762" y="1602"/>
                  <a:chExt cx="127" cy="119"/>
                </a:xfrm>
              </p:grpSpPr>
              <p:sp>
                <p:nvSpPr>
                  <p:cNvPr id="407" name="Freeform 406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28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83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08" name="Freeform 407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28"/>
                  </a:xfrm>
                  <a:custGeom>
                    <a:avLst/>
                    <a:gdLst>
                      <a:gd name="T0" fmla="*/ 0 w 127"/>
                      <a:gd name="T1" fmla="*/ 28 h 28"/>
                      <a:gd name="T2" fmla="*/ 100 w 127"/>
                      <a:gd name="T3" fmla="*/ 28 h 28"/>
                      <a:gd name="T4" fmla="*/ 127 w 127"/>
                      <a:gd name="T5" fmla="*/ 0 h 28"/>
                      <a:gd name="T6" fmla="*/ 27 w 127"/>
                      <a:gd name="T7" fmla="*/ 0 h 28"/>
                      <a:gd name="T8" fmla="*/ 0 w 12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09" name="Freeform 408"/>
                  <p:cNvSpPr>
                    <a:spLocks/>
                  </p:cNvSpPr>
                  <p:nvPr/>
                </p:nvSpPr>
                <p:spPr bwMode="auto">
                  <a:xfrm>
                    <a:off x="862" y="1602"/>
                    <a:ext cx="27" cy="119"/>
                  </a:xfrm>
                  <a:custGeom>
                    <a:avLst/>
                    <a:gdLst>
                      <a:gd name="T0" fmla="*/ 0 w 27"/>
                      <a:gd name="T1" fmla="*/ 28 h 119"/>
                      <a:gd name="T2" fmla="*/ 27 w 27"/>
                      <a:gd name="T3" fmla="*/ 0 h 119"/>
                      <a:gd name="T4" fmla="*/ 27 w 27"/>
                      <a:gd name="T5" fmla="*/ 83 h 119"/>
                      <a:gd name="T6" fmla="*/ 0 w 27"/>
                      <a:gd name="T7" fmla="*/ 119 h 119"/>
                      <a:gd name="T8" fmla="*/ 0 w 27"/>
                      <a:gd name="T9" fmla="*/ 28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10" name="Freeform 409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3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9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11" name="Freeform 410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28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12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grpSp>
            <p:nvGrpSpPr>
              <p:cNvPr id="360" name="Group 359"/>
              <p:cNvGrpSpPr>
                <a:grpSpLocks/>
              </p:cNvGrpSpPr>
              <p:nvPr/>
            </p:nvGrpSpPr>
            <p:grpSpPr bwMode="auto">
              <a:xfrm>
                <a:off x="535" y="1511"/>
                <a:ext cx="354" cy="110"/>
                <a:chOff x="535" y="1511"/>
                <a:chExt cx="354" cy="110"/>
              </a:xfrm>
            </p:grpSpPr>
            <p:grpSp>
              <p:nvGrpSpPr>
                <p:cNvPr id="383" name="Group 382"/>
                <p:cNvGrpSpPr>
                  <a:grpSpLocks/>
                </p:cNvGrpSpPr>
                <p:nvPr/>
              </p:nvGrpSpPr>
              <p:grpSpPr bwMode="auto">
                <a:xfrm>
                  <a:off x="535" y="1511"/>
                  <a:ext cx="136" cy="110"/>
                  <a:chOff x="535" y="1511"/>
                  <a:chExt cx="136" cy="110"/>
                </a:xfrm>
              </p:grpSpPr>
              <p:sp>
                <p:nvSpPr>
                  <p:cNvPr id="398" name="Freeform 397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110"/>
                  </a:xfrm>
                  <a:custGeom>
                    <a:avLst/>
                    <a:gdLst>
                      <a:gd name="T0" fmla="*/ 36 w 136"/>
                      <a:gd name="T1" fmla="*/ 0 h 110"/>
                      <a:gd name="T2" fmla="*/ 0 w 136"/>
                      <a:gd name="T3" fmla="*/ 27 h 110"/>
                      <a:gd name="T4" fmla="*/ 0 w 136"/>
                      <a:gd name="T5" fmla="*/ 110 h 110"/>
                      <a:gd name="T6" fmla="*/ 109 w 136"/>
                      <a:gd name="T7" fmla="*/ 110 h 110"/>
                      <a:gd name="T8" fmla="*/ 136 w 136"/>
                      <a:gd name="T9" fmla="*/ 82 h 110"/>
                      <a:gd name="T10" fmla="*/ 136 w 136"/>
                      <a:gd name="T11" fmla="*/ 0 h 110"/>
                      <a:gd name="T12" fmla="*/ 36 w 136"/>
                      <a:gd name="T13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6" h="110">
                        <a:moveTo>
                          <a:pt x="36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9" y="110"/>
                        </a:lnTo>
                        <a:lnTo>
                          <a:pt x="136" y="8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99" name="Freeform 398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27"/>
                  </a:xfrm>
                  <a:custGeom>
                    <a:avLst/>
                    <a:gdLst>
                      <a:gd name="T0" fmla="*/ 0 w 136"/>
                      <a:gd name="T1" fmla="*/ 27 h 27"/>
                      <a:gd name="T2" fmla="*/ 109 w 136"/>
                      <a:gd name="T3" fmla="*/ 27 h 27"/>
                      <a:gd name="T4" fmla="*/ 136 w 136"/>
                      <a:gd name="T5" fmla="*/ 0 h 27"/>
                      <a:gd name="T6" fmla="*/ 36 w 136"/>
                      <a:gd name="T7" fmla="*/ 0 h 27"/>
                      <a:gd name="T8" fmla="*/ 0 w 136"/>
                      <a:gd name="T9" fmla="*/ 2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6" h="27">
                        <a:moveTo>
                          <a:pt x="0" y="27"/>
                        </a:moveTo>
                        <a:lnTo>
                          <a:pt x="109" y="2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00" name="Freeform 399"/>
                  <p:cNvSpPr>
                    <a:spLocks/>
                  </p:cNvSpPr>
                  <p:nvPr/>
                </p:nvSpPr>
                <p:spPr bwMode="auto">
                  <a:xfrm>
                    <a:off x="644" y="1511"/>
                    <a:ext cx="27" cy="110"/>
                  </a:xfrm>
                  <a:custGeom>
                    <a:avLst/>
                    <a:gdLst>
                      <a:gd name="T0" fmla="*/ 0 w 27"/>
                      <a:gd name="T1" fmla="*/ 27 h 110"/>
                      <a:gd name="T2" fmla="*/ 27 w 27"/>
                      <a:gd name="T3" fmla="*/ 0 h 110"/>
                      <a:gd name="T4" fmla="*/ 27 w 27"/>
                      <a:gd name="T5" fmla="*/ 82 h 110"/>
                      <a:gd name="T6" fmla="*/ 0 w 27"/>
                      <a:gd name="T7" fmla="*/ 110 h 110"/>
                      <a:gd name="T8" fmla="*/ 0 w 27"/>
                      <a:gd name="T9" fmla="*/ 27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01" name="Freeform 400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110"/>
                  </a:xfrm>
                  <a:custGeom>
                    <a:avLst/>
                    <a:gdLst>
                      <a:gd name="T0" fmla="*/ 4 w 15"/>
                      <a:gd name="T1" fmla="*/ 0 h 12"/>
                      <a:gd name="T2" fmla="*/ 0 w 15"/>
                      <a:gd name="T3" fmla="*/ 3 h 12"/>
                      <a:gd name="T4" fmla="*/ 0 w 15"/>
                      <a:gd name="T5" fmla="*/ 12 h 12"/>
                      <a:gd name="T6" fmla="*/ 12 w 15"/>
                      <a:gd name="T7" fmla="*/ 12 h 12"/>
                      <a:gd name="T8" fmla="*/ 15 w 15"/>
                      <a:gd name="T9" fmla="*/ 9 h 12"/>
                      <a:gd name="T10" fmla="*/ 15 w 15"/>
                      <a:gd name="T11" fmla="*/ 0 h 12"/>
                      <a:gd name="T12" fmla="*/ 4 w 15"/>
                      <a:gd name="T13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2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2" y="12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02" name="Freeform 401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27"/>
                  </a:xfrm>
                  <a:custGeom>
                    <a:avLst/>
                    <a:gdLst>
                      <a:gd name="T0" fmla="*/ 0 w 15"/>
                      <a:gd name="T1" fmla="*/ 3 h 3"/>
                      <a:gd name="T2" fmla="*/ 12 w 15"/>
                      <a:gd name="T3" fmla="*/ 3 h 3"/>
                      <a:gd name="T4" fmla="*/ 15 w 15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03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384" name="Group 383"/>
                <p:cNvGrpSpPr>
                  <a:grpSpLocks/>
                </p:cNvGrpSpPr>
                <p:nvPr/>
              </p:nvGrpSpPr>
              <p:grpSpPr bwMode="auto">
                <a:xfrm>
                  <a:off x="653" y="1511"/>
                  <a:ext cx="127" cy="110"/>
                  <a:chOff x="653" y="1511"/>
                  <a:chExt cx="127" cy="110"/>
                </a:xfrm>
              </p:grpSpPr>
              <p:sp>
                <p:nvSpPr>
                  <p:cNvPr id="392" name="Freeform 391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110"/>
                  </a:xfrm>
                  <a:custGeom>
                    <a:avLst/>
                    <a:gdLst>
                      <a:gd name="T0" fmla="*/ 27 w 127"/>
                      <a:gd name="T1" fmla="*/ 0 h 110"/>
                      <a:gd name="T2" fmla="*/ 0 w 127"/>
                      <a:gd name="T3" fmla="*/ 27 h 110"/>
                      <a:gd name="T4" fmla="*/ 0 w 127"/>
                      <a:gd name="T5" fmla="*/ 110 h 110"/>
                      <a:gd name="T6" fmla="*/ 100 w 127"/>
                      <a:gd name="T7" fmla="*/ 110 h 110"/>
                      <a:gd name="T8" fmla="*/ 127 w 127"/>
                      <a:gd name="T9" fmla="*/ 82 h 110"/>
                      <a:gd name="T10" fmla="*/ 127 w 127"/>
                      <a:gd name="T11" fmla="*/ 0 h 110"/>
                      <a:gd name="T12" fmla="*/ 27 w 127"/>
                      <a:gd name="T13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93" name="Freeform 392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27"/>
                  </a:xfrm>
                  <a:custGeom>
                    <a:avLst/>
                    <a:gdLst>
                      <a:gd name="T0" fmla="*/ 0 w 127"/>
                      <a:gd name="T1" fmla="*/ 27 h 27"/>
                      <a:gd name="T2" fmla="*/ 100 w 127"/>
                      <a:gd name="T3" fmla="*/ 27 h 27"/>
                      <a:gd name="T4" fmla="*/ 127 w 127"/>
                      <a:gd name="T5" fmla="*/ 0 h 27"/>
                      <a:gd name="T6" fmla="*/ 27 w 127"/>
                      <a:gd name="T7" fmla="*/ 0 h 27"/>
                      <a:gd name="T8" fmla="*/ 0 w 127"/>
                      <a:gd name="T9" fmla="*/ 2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94" name="Freeform 393"/>
                  <p:cNvSpPr>
                    <a:spLocks/>
                  </p:cNvSpPr>
                  <p:nvPr/>
                </p:nvSpPr>
                <p:spPr bwMode="auto">
                  <a:xfrm>
                    <a:off x="753" y="1511"/>
                    <a:ext cx="27" cy="110"/>
                  </a:xfrm>
                  <a:custGeom>
                    <a:avLst/>
                    <a:gdLst>
                      <a:gd name="T0" fmla="*/ 0 w 27"/>
                      <a:gd name="T1" fmla="*/ 27 h 110"/>
                      <a:gd name="T2" fmla="*/ 27 w 27"/>
                      <a:gd name="T3" fmla="*/ 0 h 110"/>
                      <a:gd name="T4" fmla="*/ 27 w 27"/>
                      <a:gd name="T5" fmla="*/ 82 h 110"/>
                      <a:gd name="T6" fmla="*/ 0 w 27"/>
                      <a:gd name="T7" fmla="*/ 110 h 110"/>
                      <a:gd name="T8" fmla="*/ 0 w 27"/>
                      <a:gd name="T9" fmla="*/ 27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95" name="Freeform 394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110"/>
                  </a:xfrm>
                  <a:custGeom>
                    <a:avLst/>
                    <a:gdLst>
                      <a:gd name="T0" fmla="*/ 3 w 14"/>
                      <a:gd name="T1" fmla="*/ 0 h 12"/>
                      <a:gd name="T2" fmla="*/ 0 w 14"/>
                      <a:gd name="T3" fmla="*/ 3 h 12"/>
                      <a:gd name="T4" fmla="*/ 0 w 14"/>
                      <a:gd name="T5" fmla="*/ 12 h 12"/>
                      <a:gd name="T6" fmla="*/ 11 w 14"/>
                      <a:gd name="T7" fmla="*/ 12 h 12"/>
                      <a:gd name="T8" fmla="*/ 14 w 14"/>
                      <a:gd name="T9" fmla="*/ 9 h 12"/>
                      <a:gd name="T10" fmla="*/ 14 w 14"/>
                      <a:gd name="T11" fmla="*/ 0 h 12"/>
                      <a:gd name="T12" fmla="*/ 3 w 14"/>
                      <a:gd name="T13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96" name="Freeform 395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27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97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385" name="Group 384"/>
                <p:cNvGrpSpPr>
                  <a:grpSpLocks/>
                </p:cNvGrpSpPr>
                <p:nvPr/>
              </p:nvGrpSpPr>
              <p:grpSpPr bwMode="auto">
                <a:xfrm>
                  <a:off x="762" y="1511"/>
                  <a:ext cx="127" cy="110"/>
                  <a:chOff x="762" y="1511"/>
                  <a:chExt cx="127" cy="110"/>
                </a:xfrm>
              </p:grpSpPr>
              <p:sp>
                <p:nvSpPr>
                  <p:cNvPr id="386" name="Freeform 385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110"/>
                  </a:xfrm>
                  <a:custGeom>
                    <a:avLst/>
                    <a:gdLst>
                      <a:gd name="T0" fmla="*/ 27 w 127"/>
                      <a:gd name="T1" fmla="*/ 0 h 110"/>
                      <a:gd name="T2" fmla="*/ 0 w 127"/>
                      <a:gd name="T3" fmla="*/ 27 h 110"/>
                      <a:gd name="T4" fmla="*/ 0 w 127"/>
                      <a:gd name="T5" fmla="*/ 110 h 110"/>
                      <a:gd name="T6" fmla="*/ 100 w 127"/>
                      <a:gd name="T7" fmla="*/ 110 h 110"/>
                      <a:gd name="T8" fmla="*/ 127 w 127"/>
                      <a:gd name="T9" fmla="*/ 82 h 110"/>
                      <a:gd name="T10" fmla="*/ 127 w 127"/>
                      <a:gd name="T11" fmla="*/ 0 h 110"/>
                      <a:gd name="T12" fmla="*/ 27 w 127"/>
                      <a:gd name="T13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87" name="Freeform 386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27"/>
                  </a:xfrm>
                  <a:custGeom>
                    <a:avLst/>
                    <a:gdLst>
                      <a:gd name="T0" fmla="*/ 0 w 127"/>
                      <a:gd name="T1" fmla="*/ 27 h 27"/>
                      <a:gd name="T2" fmla="*/ 100 w 127"/>
                      <a:gd name="T3" fmla="*/ 27 h 27"/>
                      <a:gd name="T4" fmla="*/ 127 w 127"/>
                      <a:gd name="T5" fmla="*/ 0 h 27"/>
                      <a:gd name="T6" fmla="*/ 27 w 127"/>
                      <a:gd name="T7" fmla="*/ 0 h 27"/>
                      <a:gd name="T8" fmla="*/ 0 w 127"/>
                      <a:gd name="T9" fmla="*/ 2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88" name="Freeform 387"/>
                  <p:cNvSpPr>
                    <a:spLocks/>
                  </p:cNvSpPr>
                  <p:nvPr/>
                </p:nvSpPr>
                <p:spPr bwMode="auto">
                  <a:xfrm>
                    <a:off x="862" y="1511"/>
                    <a:ext cx="27" cy="110"/>
                  </a:xfrm>
                  <a:custGeom>
                    <a:avLst/>
                    <a:gdLst>
                      <a:gd name="T0" fmla="*/ 0 w 27"/>
                      <a:gd name="T1" fmla="*/ 27 h 110"/>
                      <a:gd name="T2" fmla="*/ 27 w 27"/>
                      <a:gd name="T3" fmla="*/ 0 h 110"/>
                      <a:gd name="T4" fmla="*/ 27 w 27"/>
                      <a:gd name="T5" fmla="*/ 82 h 110"/>
                      <a:gd name="T6" fmla="*/ 0 w 27"/>
                      <a:gd name="T7" fmla="*/ 110 h 110"/>
                      <a:gd name="T8" fmla="*/ 0 w 27"/>
                      <a:gd name="T9" fmla="*/ 27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89" name="Freeform 388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110"/>
                  </a:xfrm>
                  <a:custGeom>
                    <a:avLst/>
                    <a:gdLst>
                      <a:gd name="T0" fmla="*/ 3 w 14"/>
                      <a:gd name="T1" fmla="*/ 0 h 12"/>
                      <a:gd name="T2" fmla="*/ 0 w 14"/>
                      <a:gd name="T3" fmla="*/ 3 h 12"/>
                      <a:gd name="T4" fmla="*/ 0 w 14"/>
                      <a:gd name="T5" fmla="*/ 12 h 12"/>
                      <a:gd name="T6" fmla="*/ 11 w 14"/>
                      <a:gd name="T7" fmla="*/ 12 h 12"/>
                      <a:gd name="T8" fmla="*/ 14 w 14"/>
                      <a:gd name="T9" fmla="*/ 9 h 12"/>
                      <a:gd name="T10" fmla="*/ 14 w 14"/>
                      <a:gd name="T11" fmla="*/ 0 h 12"/>
                      <a:gd name="T12" fmla="*/ 3 w 14"/>
                      <a:gd name="T13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90" name="Freeform 389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27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91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grpSp>
            <p:nvGrpSpPr>
              <p:cNvPr id="361" name="Group 360"/>
              <p:cNvGrpSpPr>
                <a:grpSpLocks/>
              </p:cNvGrpSpPr>
              <p:nvPr/>
            </p:nvGrpSpPr>
            <p:grpSpPr bwMode="auto">
              <a:xfrm>
                <a:off x="535" y="1410"/>
                <a:ext cx="354" cy="119"/>
                <a:chOff x="535" y="1410"/>
                <a:chExt cx="354" cy="119"/>
              </a:xfrm>
            </p:grpSpPr>
            <p:grpSp>
              <p:nvGrpSpPr>
                <p:cNvPr id="362" name="Group 361"/>
                <p:cNvGrpSpPr>
                  <a:grpSpLocks/>
                </p:cNvGrpSpPr>
                <p:nvPr/>
              </p:nvGrpSpPr>
              <p:grpSpPr bwMode="auto">
                <a:xfrm>
                  <a:off x="535" y="1410"/>
                  <a:ext cx="136" cy="119"/>
                  <a:chOff x="535" y="1410"/>
                  <a:chExt cx="136" cy="119"/>
                </a:xfrm>
              </p:grpSpPr>
              <p:sp>
                <p:nvSpPr>
                  <p:cNvPr id="377" name="Freeform 376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119"/>
                  </a:xfrm>
                  <a:custGeom>
                    <a:avLst/>
                    <a:gdLst>
                      <a:gd name="T0" fmla="*/ 36 w 136"/>
                      <a:gd name="T1" fmla="*/ 0 h 119"/>
                      <a:gd name="T2" fmla="*/ 0 w 136"/>
                      <a:gd name="T3" fmla="*/ 37 h 119"/>
                      <a:gd name="T4" fmla="*/ 0 w 136"/>
                      <a:gd name="T5" fmla="*/ 119 h 119"/>
                      <a:gd name="T6" fmla="*/ 109 w 136"/>
                      <a:gd name="T7" fmla="*/ 119 h 119"/>
                      <a:gd name="T8" fmla="*/ 136 w 136"/>
                      <a:gd name="T9" fmla="*/ 92 h 119"/>
                      <a:gd name="T10" fmla="*/ 136 w 136"/>
                      <a:gd name="T11" fmla="*/ 0 h 119"/>
                      <a:gd name="T12" fmla="*/ 36 w 136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9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78" name="Freeform 377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37"/>
                  </a:xfrm>
                  <a:custGeom>
                    <a:avLst/>
                    <a:gdLst>
                      <a:gd name="T0" fmla="*/ 0 w 136"/>
                      <a:gd name="T1" fmla="*/ 37 h 37"/>
                      <a:gd name="T2" fmla="*/ 109 w 136"/>
                      <a:gd name="T3" fmla="*/ 37 h 37"/>
                      <a:gd name="T4" fmla="*/ 136 w 136"/>
                      <a:gd name="T5" fmla="*/ 0 h 37"/>
                      <a:gd name="T6" fmla="*/ 36 w 136"/>
                      <a:gd name="T7" fmla="*/ 0 h 37"/>
                      <a:gd name="T8" fmla="*/ 0 w 136"/>
                      <a:gd name="T9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6" h="37">
                        <a:moveTo>
                          <a:pt x="0" y="37"/>
                        </a:moveTo>
                        <a:lnTo>
                          <a:pt x="109" y="3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79" name="Freeform 378"/>
                  <p:cNvSpPr>
                    <a:spLocks/>
                  </p:cNvSpPr>
                  <p:nvPr/>
                </p:nvSpPr>
                <p:spPr bwMode="auto">
                  <a:xfrm>
                    <a:off x="644" y="1410"/>
                    <a:ext cx="27" cy="119"/>
                  </a:xfrm>
                  <a:custGeom>
                    <a:avLst/>
                    <a:gdLst>
                      <a:gd name="T0" fmla="*/ 0 w 27"/>
                      <a:gd name="T1" fmla="*/ 37 h 119"/>
                      <a:gd name="T2" fmla="*/ 27 w 27"/>
                      <a:gd name="T3" fmla="*/ 0 h 119"/>
                      <a:gd name="T4" fmla="*/ 27 w 27"/>
                      <a:gd name="T5" fmla="*/ 92 h 119"/>
                      <a:gd name="T6" fmla="*/ 0 w 27"/>
                      <a:gd name="T7" fmla="*/ 119 h 119"/>
                      <a:gd name="T8" fmla="*/ 0 w 27"/>
                      <a:gd name="T9" fmla="*/ 37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80" name="Freeform 379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119"/>
                  </a:xfrm>
                  <a:custGeom>
                    <a:avLst/>
                    <a:gdLst>
                      <a:gd name="T0" fmla="*/ 4 w 15"/>
                      <a:gd name="T1" fmla="*/ 0 h 13"/>
                      <a:gd name="T2" fmla="*/ 0 w 15"/>
                      <a:gd name="T3" fmla="*/ 4 h 13"/>
                      <a:gd name="T4" fmla="*/ 0 w 15"/>
                      <a:gd name="T5" fmla="*/ 13 h 13"/>
                      <a:gd name="T6" fmla="*/ 12 w 15"/>
                      <a:gd name="T7" fmla="*/ 13 h 13"/>
                      <a:gd name="T8" fmla="*/ 15 w 15"/>
                      <a:gd name="T9" fmla="*/ 10 h 13"/>
                      <a:gd name="T10" fmla="*/ 15 w 15"/>
                      <a:gd name="T11" fmla="*/ 0 h 13"/>
                      <a:gd name="T12" fmla="*/ 4 w 15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81" name="Freeform 380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37"/>
                  </a:xfrm>
                  <a:custGeom>
                    <a:avLst/>
                    <a:gdLst>
                      <a:gd name="T0" fmla="*/ 0 w 15"/>
                      <a:gd name="T1" fmla="*/ 4 h 4"/>
                      <a:gd name="T2" fmla="*/ 12 w 15"/>
                      <a:gd name="T3" fmla="*/ 4 h 4"/>
                      <a:gd name="T4" fmla="*/ 15 w 15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" h="4">
                        <a:moveTo>
                          <a:pt x="0" y="4"/>
                        </a:moveTo>
                        <a:lnTo>
                          <a:pt x="12" y="4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82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363" name="Group 362"/>
                <p:cNvGrpSpPr>
                  <a:grpSpLocks/>
                </p:cNvGrpSpPr>
                <p:nvPr/>
              </p:nvGrpSpPr>
              <p:grpSpPr bwMode="auto">
                <a:xfrm>
                  <a:off x="653" y="1410"/>
                  <a:ext cx="127" cy="119"/>
                  <a:chOff x="653" y="1410"/>
                  <a:chExt cx="127" cy="119"/>
                </a:xfrm>
              </p:grpSpPr>
              <p:sp>
                <p:nvSpPr>
                  <p:cNvPr id="371" name="Freeform 370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37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92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72" name="Freeform 371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37"/>
                  </a:xfrm>
                  <a:custGeom>
                    <a:avLst/>
                    <a:gdLst>
                      <a:gd name="T0" fmla="*/ 0 w 127"/>
                      <a:gd name="T1" fmla="*/ 37 h 37"/>
                      <a:gd name="T2" fmla="*/ 100 w 127"/>
                      <a:gd name="T3" fmla="*/ 37 h 37"/>
                      <a:gd name="T4" fmla="*/ 127 w 127"/>
                      <a:gd name="T5" fmla="*/ 0 h 37"/>
                      <a:gd name="T6" fmla="*/ 27 w 127"/>
                      <a:gd name="T7" fmla="*/ 0 h 37"/>
                      <a:gd name="T8" fmla="*/ 0 w 127"/>
                      <a:gd name="T9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37">
                        <a:moveTo>
                          <a:pt x="0" y="37"/>
                        </a:moveTo>
                        <a:lnTo>
                          <a:pt x="100" y="3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73" name="Freeform 372"/>
                  <p:cNvSpPr>
                    <a:spLocks/>
                  </p:cNvSpPr>
                  <p:nvPr/>
                </p:nvSpPr>
                <p:spPr bwMode="auto">
                  <a:xfrm>
                    <a:off x="753" y="1410"/>
                    <a:ext cx="27" cy="119"/>
                  </a:xfrm>
                  <a:custGeom>
                    <a:avLst/>
                    <a:gdLst>
                      <a:gd name="T0" fmla="*/ 0 w 27"/>
                      <a:gd name="T1" fmla="*/ 37 h 119"/>
                      <a:gd name="T2" fmla="*/ 27 w 27"/>
                      <a:gd name="T3" fmla="*/ 0 h 119"/>
                      <a:gd name="T4" fmla="*/ 27 w 27"/>
                      <a:gd name="T5" fmla="*/ 92 h 119"/>
                      <a:gd name="T6" fmla="*/ 0 w 27"/>
                      <a:gd name="T7" fmla="*/ 119 h 119"/>
                      <a:gd name="T8" fmla="*/ 0 w 27"/>
                      <a:gd name="T9" fmla="*/ 37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74" name="Freeform 373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4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10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75" name="Freeform 374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37"/>
                  </a:xfrm>
                  <a:custGeom>
                    <a:avLst/>
                    <a:gdLst>
                      <a:gd name="T0" fmla="*/ 0 w 14"/>
                      <a:gd name="T1" fmla="*/ 4 h 4"/>
                      <a:gd name="T2" fmla="*/ 11 w 14"/>
                      <a:gd name="T3" fmla="*/ 4 h 4"/>
                      <a:gd name="T4" fmla="*/ 14 w 1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76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364" name="Group 363"/>
                <p:cNvGrpSpPr>
                  <a:grpSpLocks/>
                </p:cNvGrpSpPr>
                <p:nvPr/>
              </p:nvGrpSpPr>
              <p:grpSpPr bwMode="auto">
                <a:xfrm>
                  <a:off x="762" y="1410"/>
                  <a:ext cx="127" cy="119"/>
                  <a:chOff x="762" y="1410"/>
                  <a:chExt cx="127" cy="119"/>
                </a:xfrm>
              </p:grpSpPr>
              <p:sp>
                <p:nvSpPr>
                  <p:cNvPr id="365" name="Freeform 364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37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92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66" name="Freeform 365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37"/>
                  </a:xfrm>
                  <a:custGeom>
                    <a:avLst/>
                    <a:gdLst>
                      <a:gd name="T0" fmla="*/ 0 w 127"/>
                      <a:gd name="T1" fmla="*/ 37 h 37"/>
                      <a:gd name="T2" fmla="*/ 100 w 127"/>
                      <a:gd name="T3" fmla="*/ 37 h 37"/>
                      <a:gd name="T4" fmla="*/ 127 w 127"/>
                      <a:gd name="T5" fmla="*/ 0 h 37"/>
                      <a:gd name="T6" fmla="*/ 27 w 127"/>
                      <a:gd name="T7" fmla="*/ 0 h 37"/>
                      <a:gd name="T8" fmla="*/ 0 w 127"/>
                      <a:gd name="T9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37">
                        <a:moveTo>
                          <a:pt x="0" y="37"/>
                        </a:moveTo>
                        <a:lnTo>
                          <a:pt x="100" y="3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67" name="Freeform 366"/>
                  <p:cNvSpPr>
                    <a:spLocks/>
                  </p:cNvSpPr>
                  <p:nvPr/>
                </p:nvSpPr>
                <p:spPr bwMode="auto">
                  <a:xfrm>
                    <a:off x="862" y="1410"/>
                    <a:ext cx="27" cy="119"/>
                  </a:xfrm>
                  <a:custGeom>
                    <a:avLst/>
                    <a:gdLst>
                      <a:gd name="T0" fmla="*/ 0 w 27"/>
                      <a:gd name="T1" fmla="*/ 37 h 119"/>
                      <a:gd name="T2" fmla="*/ 27 w 27"/>
                      <a:gd name="T3" fmla="*/ 0 h 119"/>
                      <a:gd name="T4" fmla="*/ 27 w 27"/>
                      <a:gd name="T5" fmla="*/ 92 h 119"/>
                      <a:gd name="T6" fmla="*/ 0 w 27"/>
                      <a:gd name="T7" fmla="*/ 119 h 119"/>
                      <a:gd name="T8" fmla="*/ 0 w 27"/>
                      <a:gd name="T9" fmla="*/ 37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68" name="Freeform 367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4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10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69" name="Freeform 368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37"/>
                  </a:xfrm>
                  <a:custGeom>
                    <a:avLst/>
                    <a:gdLst>
                      <a:gd name="T0" fmla="*/ 0 w 14"/>
                      <a:gd name="T1" fmla="*/ 4 h 4"/>
                      <a:gd name="T2" fmla="*/ 11 w 14"/>
                      <a:gd name="T3" fmla="*/ 4 h 4"/>
                      <a:gd name="T4" fmla="*/ 14 w 1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70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92" name="Group 291"/>
            <p:cNvGrpSpPr>
              <a:grpSpLocks/>
            </p:cNvGrpSpPr>
            <p:nvPr/>
          </p:nvGrpSpPr>
          <p:grpSpPr bwMode="auto">
            <a:xfrm>
              <a:off x="890" y="1774"/>
              <a:ext cx="354" cy="311"/>
              <a:chOff x="535" y="1410"/>
              <a:chExt cx="354" cy="311"/>
            </a:xfrm>
          </p:grpSpPr>
          <p:grpSp>
            <p:nvGrpSpPr>
              <p:cNvPr id="293" name="Group 292"/>
              <p:cNvGrpSpPr>
                <a:grpSpLocks/>
              </p:cNvGrpSpPr>
              <p:nvPr/>
            </p:nvGrpSpPr>
            <p:grpSpPr bwMode="auto">
              <a:xfrm>
                <a:off x="535" y="1602"/>
                <a:ext cx="354" cy="119"/>
                <a:chOff x="535" y="1602"/>
                <a:chExt cx="354" cy="119"/>
              </a:xfrm>
            </p:grpSpPr>
            <p:grpSp>
              <p:nvGrpSpPr>
                <p:cNvPr id="338" name="Group 337"/>
                <p:cNvGrpSpPr>
                  <a:grpSpLocks/>
                </p:cNvGrpSpPr>
                <p:nvPr/>
              </p:nvGrpSpPr>
              <p:grpSpPr bwMode="auto">
                <a:xfrm>
                  <a:off x="535" y="1602"/>
                  <a:ext cx="136" cy="119"/>
                  <a:chOff x="535" y="1602"/>
                  <a:chExt cx="136" cy="119"/>
                </a:xfrm>
              </p:grpSpPr>
              <p:sp>
                <p:nvSpPr>
                  <p:cNvPr id="353" name="Freeform 352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119"/>
                  </a:xfrm>
                  <a:custGeom>
                    <a:avLst/>
                    <a:gdLst>
                      <a:gd name="T0" fmla="*/ 36 w 136"/>
                      <a:gd name="T1" fmla="*/ 0 h 119"/>
                      <a:gd name="T2" fmla="*/ 0 w 136"/>
                      <a:gd name="T3" fmla="*/ 28 h 119"/>
                      <a:gd name="T4" fmla="*/ 0 w 136"/>
                      <a:gd name="T5" fmla="*/ 119 h 119"/>
                      <a:gd name="T6" fmla="*/ 109 w 136"/>
                      <a:gd name="T7" fmla="*/ 119 h 119"/>
                      <a:gd name="T8" fmla="*/ 136 w 136"/>
                      <a:gd name="T9" fmla="*/ 83 h 119"/>
                      <a:gd name="T10" fmla="*/ 136 w 136"/>
                      <a:gd name="T11" fmla="*/ 0 h 119"/>
                      <a:gd name="T12" fmla="*/ 36 w 136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83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54" name="Freeform 353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28"/>
                  </a:xfrm>
                  <a:custGeom>
                    <a:avLst/>
                    <a:gdLst>
                      <a:gd name="T0" fmla="*/ 0 w 136"/>
                      <a:gd name="T1" fmla="*/ 28 h 28"/>
                      <a:gd name="T2" fmla="*/ 109 w 136"/>
                      <a:gd name="T3" fmla="*/ 28 h 28"/>
                      <a:gd name="T4" fmla="*/ 136 w 136"/>
                      <a:gd name="T5" fmla="*/ 0 h 28"/>
                      <a:gd name="T6" fmla="*/ 36 w 136"/>
                      <a:gd name="T7" fmla="*/ 0 h 28"/>
                      <a:gd name="T8" fmla="*/ 0 w 13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6" h="28">
                        <a:moveTo>
                          <a:pt x="0" y="28"/>
                        </a:moveTo>
                        <a:lnTo>
                          <a:pt x="109" y="28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55" name="Freeform 354"/>
                  <p:cNvSpPr>
                    <a:spLocks/>
                  </p:cNvSpPr>
                  <p:nvPr/>
                </p:nvSpPr>
                <p:spPr bwMode="auto">
                  <a:xfrm>
                    <a:off x="644" y="1602"/>
                    <a:ext cx="27" cy="119"/>
                  </a:xfrm>
                  <a:custGeom>
                    <a:avLst/>
                    <a:gdLst>
                      <a:gd name="T0" fmla="*/ 0 w 27"/>
                      <a:gd name="T1" fmla="*/ 28 h 119"/>
                      <a:gd name="T2" fmla="*/ 27 w 27"/>
                      <a:gd name="T3" fmla="*/ 0 h 119"/>
                      <a:gd name="T4" fmla="*/ 27 w 27"/>
                      <a:gd name="T5" fmla="*/ 83 h 119"/>
                      <a:gd name="T6" fmla="*/ 0 w 27"/>
                      <a:gd name="T7" fmla="*/ 119 h 119"/>
                      <a:gd name="T8" fmla="*/ 0 w 27"/>
                      <a:gd name="T9" fmla="*/ 28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56" name="Freeform 355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119"/>
                  </a:xfrm>
                  <a:custGeom>
                    <a:avLst/>
                    <a:gdLst>
                      <a:gd name="T0" fmla="*/ 4 w 15"/>
                      <a:gd name="T1" fmla="*/ 0 h 13"/>
                      <a:gd name="T2" fmla="*/ 0 w 15"/>
                      <a:gd name="T3" fmla="*/ 3 h 13"/>
                      <a:gd name="T4" fmla="*/ 0 w 15"/>
                      <a:gd name="T5" fmla="*/ 13 h 13"/>
                      <a:gd name="T6" fmla="*/ 12 w 15"/>
                      <a:gd name="T7" fmla="*/ 13 h 13"/>
                      <a:gd name="T8" fmla="*/ 15 w 15"/>
                      <a:gd name="T9" fmla="*/ 9 h 13"/>
                      <a:gd name="T10" fmla="*/ 15 w 15"/>
                      <a:gd name="T11" fmla="*/ 0 h 13"/>
                      <a:gd name="T12" fmla="*/ 4 w 15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57" name="Freeform 356"/>
                  <p:cNvSpPr>
                    <a:spLocks/>
                  </p:cNvSpPr>
                  <p:nvPr/>
                </p:nvSpPr>
                <p:spPr bwMode="auto">
                  <a:xfrm>
                    <a:off x="535" y="1602"/>
                    <a:ext cx="136" cy="28"/>
                  </a:xfrm>
                  <a:custGeom>
                    <a:avLst/>
                    <a:gdLst>
                      <a:gd name="T0" fmla="*/ 0 w 15"/>
                      <a:gd name="T1" fmla="*/ 3 h 3"/>
                      <a:gd name="T2" fmla="*/ 12 w 15"/>
                      <a:gd name="T3" fmla="*/ 3 h 3"/>
                      <a:gd name="T4" fmla="*/ 15 w 15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58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339" name="Group 338"/>
                <p:cNvGrpSpPr>
                  <a:grpSpLocks/>
                </p:cNvGrpSpPr>
                <p:nvPr/>
              </p:nvGrpSpPr>
              <p:grpSpPr bwMode="auto">
                <a:xfrm>
                  <a:off x="653" y="1602"/>
                  <a:ext cx="127" cy="119"/>
                  <a:chOff x="653" y="1602"/>
                  <a:chExt cx="127" cy="119"/>
                </a:xfrm>
              </p:grpSpPr>
              <p:sp>
                <p:nvSpPr>
                  <p:cNvPr id="347" name="Freeform 346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28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83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48" name="Freeform 347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28"/>
                  </a:xfrm>
                  <a:custGeom>
                    <a:avLst/>
                    <a:gdLst>
                      <a:gd name="T0" fmla="*/ 0 w 127"/>
                      <a:gd name="T1" fmla="*/ 28 h 28"/>
                      <a:gd name="T2" fmla="*/ 100 w 127"/>
                      <a:gd name="T3" fmla="*/ 28 h 28"/>
                      <a:gd name="T4" fmla="*/ 127 w 127"/>
                      <a:gd name="T5" fmla="*/ 0 h 28"/>
                      <a:gd name="T6" fmla="*/ 27 w 127"/>
                      <a:gd name="T7" fmla="*/ 0 h 28"/>
                      <a:gd name="T8" fmla="*/ 0 w 12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49" name="Freeform 348"/>
                  <p:cNvSpPr>
                    <a:spLocks/>
                  </p:cNvSpPr>
                  <p:nvPr/>
                </p:nvSpPr>
                <p:spPr bwMode="auto">
                  <a:xfrm>
                    <a:off x="753" y="1602"/>
                    <a:ext cx="27" cy="119"/>
                  </a:xfrm>
                  <a:custGeom>
                    <a:avLst/>
                    <a:gdLst>
                      <a:gd name="T0" fmla="*/ 0 w 27"/>
                      <a:gd name="T1" fmla="*/ 28 h 119"/>
                      <a:gd name="T2" fmla="*/ 27 w 27"/>
                      <a:gd name="T3" fmla="*/ 0 h 119"/>
                      <a:gd name="T4" fmla="*/ 27 w 27"/>
                      <a:gd name="T5" fmla="*/ 83 h 119"/>
                      <a:gd name="T6" fmla="*/ 0 w 27"/>
                      <a:gd name="T7" fmla="*/ 119 h 119"/>
                      <a:gd name="T8" fmla="*/ 0 w 27"/>
                      <a:gd name="T9" fmla="*/ 28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50" name="Freeform 349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3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9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51" name="Freeform 350"/>
                  <p:cNvSpPr>
                    <a:spLocks/>
                  </p:cNvSpPr>
                  <p:nvPr/>
                </p:nvSpPr>
                <p:spPr bwMode="auto">
                  <a:xfrm>
                    <a:off x="653" y="1602"/>
                    <a:ext cx="127" cy="28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52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340" name="Group 339"/>
                <p:cNvGrpSpPr>
                  <a:grpSpLocks/>
                </p:cNvGrpSpPr>
                <p:nvPr/>
              </p:nvGrpSpPr>
              <p:grpSpPr bwMode="auto">
                <a:xfrm>
                  <a:off x="762" y="1602"/>
                  <a:ext cx="127" cy="119"/>
                  <a:chOff x="762" y="1602"/>
                  <a:chExt cx="127" cy="119"/>
                </a:xfrm>
              </p:grpSpPr>
              <p:sp>
                <p:nvSpPr>
                  <p:cNvPr id="341" name="Freeform 340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28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83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28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83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42" name="Freeform 341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28"/>
                  </a:xfrm>
                  <a:custGeom>
                    <a:avLst/>
                    <a:gdLst>
                      <a:gd name="T0" fmla="*/ 0 w 127"/>
                      <a:gd name="T1" fmla="*/ 28 h 28"/>
                      <a:gd name="T2" fmla="*/ 100 w 127"/>
                      <a:gd name="T3" fmla="*/ 28 h 28"/>
                      <a:gd name="T4" fmla="*/ 127 w 127"/>
                      <a:gd name="T5" fmla="*/ 0 h 28"/>
                      <a:gd name="T6" fmla="*/ 27 w 127"/>
                      <a:gd name="T7" fmla="*/ 0 h 28"/>
                      <a:gd name="T8" fmla="*/ 0 w 12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8">
                        <a:moveTo>
                          <a:pt x="0" y="28"/>
                        </a:moveTo>
                        <a:lnTo>
                          <a:pt x="100" y="28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43" name="Freeform 342"/>
                  <p:cNvSpPr>
                    <a:spLocks/>
                  </p:cNvSpPr>
                  <p:nvPr/>
                </p:nvSpPr>
                <p:spPr bwMode="auto">
                  <a:xfrm>
                    <a:off x="862" y="1602"/>
                    <a:ext cx="27" cy="119"/>
                  </a:xfrm>
                  <a:custGeom>
                    <a:avLst/>
                    <a:gdLst>
                      <a:gd name="T0" fmla="*/ 0 w 27"/>
                      <a:gd name="T1" fmla="*/ 28 h 119"/>
                      <a:gd name="T2" fmla="*/ 27 w 27"/>
                      <a:gd name="T3" fmla="*/ 0 h 119"/>
                      <a:gd name="T4" fmla="*/ 27 w 27"/>
                      <a:gd name="T5" fmla="*/ 83 h 119"/>
                      <a:gd name="T6" fmla="*/ 0 w 27"/>
                      <a:gd name="T7" fmla="*/ 119 h 119"/>
                      <a:gd name="T8" fmla="*/ 0 w 27"/>
                      <a:gd name="T9" fmla="*/ 28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28"/>
                        </a:moveTo>
                        <a:lnTo>
                          <a:pt x="27" y="0"/>
                        </a:lnTo>
                        <a:lnTo>
                          <a:pt x="27" y="83"/>
                        </a:lnTo>
                        <a:lnTo>
                          <a:pt x="0" y="119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44" name="Freeform 343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3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9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45" name="Freeform 344"/>
                  <p:cNvSpPr>
                    <a:spLocks/>
                  </p:cNvSpPr>
                  <p:nvPr/>
                </p:nvSpPr>
                <p:spPr bwMode="auto">
                  <a:xfrm>
                    <a:off x="762" y="1602"/>
                    <a:ext cx="127" cy="28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46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630"/>
                    <a:ext cx="1" cy="91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grpSp>
            <p:nvGrpSpPr>
              <p:cNvPr id="294" name="Group 293"/>
              <p:cNvGrpSpPr>
                <a:grpSpLocks/>
              </p:cNvGrpSpPr>
              <p:nvPr/>
            </p:nvGrpSpPr>
            <p:grpSpPr bwMode="auto">
              <a:xfrm>
                <a:off x="535" y="1511"/>
                <a:ext cx="354" cy="110"/>
                <a:chOff x="535" y="1511"/>
                <a:chExt cx="354" cy="110"/>
              </a:xfrm>
            </p:grpSpPr>
            <p:grpSp>
              <p:nvGrpSpPr>
                <p:cNvPr id="317" name="Group 316"/>
                <p:cNvGrpSpPr>
                  <a:grpSpLocks/>
                </p:cNvGrpSpPr>
                <p:nvPr/>
              </p:nvGrpSpPr>
              <p:grpSpPr bwMode="auto">
                <a:xfrm>
                  <a:off x="535" y="1511"/>
                  <a:ext cx="136" cy="110"/>
                  <a:chOff x="535" y="1511"/>
                  <a:chExt cx="136" cy="110"/>
                </a:xfrm>
              </p:grpSpPr>
              <p:sp>
                <p:nvSpPr>
                  <p:cNvPr id="332" name="Freeform 331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110"/>
                  </a:xfrm>
                  <a:custGeom>
                    <a:avLst/>
                    <a:gdLst>
                      <a:gd name="T0" fmla="*/ 36 w 136"/>
                      <a:gd name="T1" fmla="*/ 0 h 110"/>
                      <a:gd name="T2" fmla="*/ 0 w 136"/>
                      <a:gd name="T3" fmla="*/ 27 h 110"/>
                      <a:gd name="T4" fmla="*/ 0 w 136"/>
                      <a:gd name="T5" fmla="*/ 110 h 110"/>
                      <a:gd name="T6" fmla="*/ 109 w 136"/>
                      <a:gd name="T7" fmla="*/ 110 h 110"/>
                      <a:gd name="T8" fmla="*/ 136 w 136"/>
                      <a:gd name="T9" fmla="*/ 82 h 110"/>
                      <a:gd name="T10" fmla="*/ 136 w 136"/>
                      <a:gd name="T11" fmla="*/ 0 h 110"/>
                      <a:gd name="T12" fmla="*/ 36 w 136"/>
                      <a:gd name="T13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6" h="110">
                        <a:moveTo>
                          <a:pt x="36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9" y="110"/>
                        </a:lnTo>
                        <a:lnTo>
                          <a:pt x="136" y="8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33" name="Freeform 332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27"/>
                  </a:xfrm>
                  <a:custGeom>
                    <a:avLst/>
                    <a:gdLst>
                      <a:gd name="T0" fmla="*/ 0 w 136"/>
                      <a:gd name="T1" fmla="*/ 27 h 27"/>
                      <a:gd name="T2" fmla="*/ 109 w 136"/>
                      <a:gd name="T3" fmla="*/ 27 h 27"/>
                      <a:gd name="T4" fmla="*/ 136 w 136"/>
                      <a:gd name="T5" fmla="*/ 0 h 27"/>
                      <a:gd name="T6" fmla="*/ 36 w 136"/>
                      <a:gd name="T7" fmla="*/ 0 h 27"/>
                      <a:gd name="T8" fmla="*/ 0 w 136"/>
                      <a:gd name="T9" fmla="*/ 2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6" h="27">
                        <a:moveTo>
                          <a:pt x="0" y="27"/>
                        </a:moveTo>
                        <a:lnTo>
                          <a:pt x="109" y="2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34" name="Freeform 333"/>
                  <p:cNvSpPr>
                    <a:spLocks/>
                  </p:cNvSpPr>
                  <p:nvPr/>
                </p:nvSpPr>
                <p:spPr bwMode="auto">
                  <a:xfrm>
                    <a:off x="644" y="1511"/>
                    <a:ext cx="27" cy="110"/>
                  </a:xfrm>
                  <a:custGeom>
                    <a:avLst/>
                    <a:gdLst>
                      <a:gd name="T0" fmla="*/ 0 w 27"/>
                      <a:gd name="T1" fmla="*/ 27 h 110"/>
                      <a:gd name="T2" fmla="*/ 27 w 27"/>
                      <a:gd name="T3" fmla="*/ 0 h 110"/>
                      <a:gd name="T4" fmla="*/ 27 w 27"/>
                      <a:gd name="T5" fmla="*/ 82 h 110"/>
                      <a:gd name="T6" fmla="*/ 0 w 27"/>
                      <a:gd name="T7" fmla="*/ 110 h 110"/>
                      <a:gd name="T8" fmla="*/ 0 w 27"/>
                      <a:gd name="T9" fmla="*/ 27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35" name="Freeform 334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110"/>
                  </a:xfrm>
                  <a:custGeom>
                    <a:avLst/>
                    <a:gdLst>
                      <a:gd name="T0" fmla="*/ 4 w 15"/>
                      <a:gd name="T1" fmla="*/ 0 h 12"/>
                      <a:gd name="T2" fmla="*/ 0 w 15"/>
                      <a:gd name="T3" fmla="*/ 3 h 12"/>
                      <a:gd name="T4" fmla="*/ 0 w 15"/>
                      <a:gd name="T5" fmla="*/ 12 h 12"/>
                      <a:gd name="T6" fmla="*/ 12 w 15"/>
                      <a:gd name="T7" fmla="*/ 12 h 12"/>
                      <a:gd name="T8" fmla="*/ 15 w 15"/>
                      <a:gd name="T9" fmla="*/ 9 h 12"/>
                      <a:gd name="T10" fmla="*/ 15 w 15"/>
                      <a:gd name="T11" fmla="*/ 0 h 12"/>
                      <a:gd name="T12" fmla="*/ 4 w 15"/>
                      <a:gd name="T13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2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2" y="12"/>
                        </a:lnTo>
                        <a:lnTo>
                          <a:pt x="15" y="9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36" name="Freeform 335"/>
                  <p:cNvSpPr>
                    <a:spLocks/>
                  </p:cNvSpPr>
                  <p:nvPr/>
                </p:nvSpPr>
                <p:spPr bwMode="auto">
                  <a:xfrm>
                    <a:off x="535" y="1511"/>
                    <a:ext cx="136" cy="27"/>
                  </a:xfrm>
                  <a:custGeom>
                    <a:avLst/>
                    <a:gdLst>
                      <a:gd name="T0" fmla="*/ 0 w 15"/>
                      <a:gd name="T1" fmla="*/ 3 h 3"/>
                      <a:gd name="T2" fmla="*/ 12 w 15"/>
                      <a:gd name="T3" fmla="*/ 3 h 3"/>
                      <a:gd name="T4" fmla="*/ 15 w 15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lnTo>
                          <a:pt x="12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37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318" name="Group 317"/>
                <p:cNvGrpSpPr>
                  <a:grpSpLocks/>
                </p:cNvGrpSpPr>
                <p:nvPr/>
              </p:nvGrpSpPr>
              <p:grpSpPr bwMode="auto">
                <a:xfrm>
                  <a:off x="653" y="1511"/>
                  <a:ext cx="127" cy="110"/>
                  <a:chOff x="653" y="1511"/>
                  <a:chExt cx="127" cy="110"/>
                </a:xfrm>
              </p:grpSpPr>
              <p:sp>
                <p:nvSpPr>
                  <p:cNvPr id="326" name="Freeform 325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110"/>
                  </a:xfrm>
                  <a:custGeom>
                    <a:avLst/>
                    <a:gdLst>
                      <a:gd name="T0" fmla="*/ 27 w 127"/>
                      <a:gd name="T1" fmla="*/ 0 h 110"/>
                      <a:gd name="T2" fmla="*/ 0 w 127"/>
                      <a:gd name="T3" fmla="*/ 27 h 110"/>
                      <a:gd name="T4" fmla="*/ 0 w 127"/>
                      <a:gd name="T5" fmla="*/ 110 h 110"/>
                      <a:gd name="T6" fmla="*/ 100 w 127"/>
                      <a:gd name="T7" fmla="*/ 110 h 110"/>
                      <a:gd name="T8" fmla="*/ 127 w 127"/>
                      <a:gd name="T9" fmla="*/ 82 h 110"/>
                      <a:gd name="T10" fmla="*/ 127 w 127"/>
                      <a:gd name="T11" fmla="*/ 0 h 110"/>
                      <a:gd name="T12" fmla="*/ 27 w 127"/>
                      <a:gd name="T13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27" name="Freeform 326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27"/>
                  </a:xfrm>
                  <a:custGeom>
                    <a:avLst/>
                    <a:gdLst>
                      <a:gd name="T0" fmla="*/ 0 w 127"/>
                      <a:gd name="T1" fmla="*/ 27 h 27"/>
                      <a:gd name="T2" fmla="*/ 100 w 127"/>
                      <a:gd name="T3" fmla="*/ 27 h 27"/>
                      <a:gd name="T4" fmla="*/ 127 w 127"/>
                      <a:gd name="T5" fmla="*/ 0 h 27"/>
                      <a:gd name="T6" fmla="*/ 27 w 127"/>
                      <a:gd name="T7" fmla="*/ 0 h 27"/>
                      <a:gd name="T8" fmla="*/ 0 w 127"/>
                      <a:gd name="T9" fmla="*/ 2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28" name="Freeform 327"/>
                  <p:cNvSpPr>
                    <a:spLocks/>
                  </p:cNvSpPr>
                  <p:nvPr/>
                </p:nvSpPr>
                <p:spPr bwMode="auto">
                  <a:xfrm>
                    <a:off x="753" y="1511"/>
                    <a:ext cx="27" cy="110"/>
                  </a:xfrm>
                  <a:custGeom>
                    <a:avLst/>
                    <a:gdLst>
                      <a:gd name="T0" fmla="*/ 0 w 27"/>
                      <a:gd name="T1" fmla="*/ 27 h 110"/>
                      <a:gd name="T2" fmla="*/ 27 w 27"/>
                      <a:gd name="T3" fmla="*/ 0 h 110"/>
                      <a:gd name="T4" fmla="*/ 27 w 27"/>
                      <a:gd name="T5" fmla="*/ 82 h 110"/>
                      <a:gd name="T6" fmla="*/ 0 w 27"/>
                      <a:gd name="T7" fmla="*/ 110 h 110"/>
                      <a:gd name="T8" fmla="*/ 0 w 27"/>
                      <a:gd name="T9" fmla="*/ 27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29" name="Freeform 328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110"/>
                  </a:xfrm>
                  <a:custGeom>
                    <a:avLst/>
                    <a:gdLst>
                      <a:gd name="T0" fmla="*/ 3 w 14"/>
                      <a:gd name="T1" fmla="*/ 0 h 12"/>
                      <a:gd name="T2" fmla="*/ 0 w 14"/>
                      <a:gd name="T3" fmla="*/ 3 h 12"/>
                      <a:gd name="T4" fmla="*/ 0 w 14"/>
                      <a:gd name="T5" fmla="*/ 12 h 12"/>
                      <a:gd name="T6" fmla="*/ 11 w 14"/>
                      <a:gd name="T7" fmla="*/ 12 h 12"/>
                      <a:gd name="T8" fmla="*/ 14 w 14"/>
                      <a:gd name="T9" fmla="*/ 9 h 12"/>
                      <a:gd name="T10" fmla="*/ 14 w 14"/>
                      <a:gd name="T11" fmla="*/ 0 h 12"/>
                      <a:gd name="T12" fmla="*/ 3 w 14"/>
                      <a:gd name="T13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30" name="Freeform 329"/>
                  <p:cNvSpPr>
                    <a:spLocks/>
                  </p:cNvSpPr>
                  <p:nvPr/>
                </p:nvSpPr>
                <p:spPr bwMode="auto">
                  <a:xfrm>
                    <a:off x="653" y="1511"/>
                    <a:ext cx="127" cy="27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31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319" name="Group 318"/>
                <p:cNvGrpSpPr>
                  <a:grpSpLocks/>
                </p:cNvGrpSpPr>
                <p:nvPr/>
              </p:nvGrpSpPr>
              <p:grpSpPr bwMode="auto">
                <a:xfrm>
                  <a:off x="762" y="1511"/>
                  <a:ext cx="127" cy="110"/>
                  <a:chOff x="762" y="1511"/>
                  <a:chExt cx="127" cy="110"/>
                </a:xfrm>
              </p:grpSpPr>
              <p:sp>
                <p:nvSpPr>
                  <p:cNvPr id="320" name="Freeform 319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110"/>
                  </a:xfrm>
                  <a:custGeom>
                    <a:avLst/>
                    <a:gdLst>
                      <a:gd name="T0" fmla="*/ 27 w 127"/>
                      <a:gd name="T1" fmla="*/ 0 h 110"/>
                      <a:gd name="T2" fmla="*/ 0 w 127"/>
                      <a:gd name="T3" fmla="*/ 27 h 110"/>
                      <a:gd name="T4" fmla="*/ 0 w 127"/>
                      <a:gd name="T5" fmla="*/ 110 h 110"/>
                      <a:gd name="T6" fmla="*/ 100 w 127"/>
                      <a:gd name="T7" fmla="*/ 110 h 110"/>
                      <a:gd name="T8" fmla="*/ 127 w 127"/>
                      <a:gd name="T9" fmla="*/ 82 h 110"/>
                      <a:gd name="T10" fmla="*/ 127 w 127"/>
                      <a:gd name="T11" fmla="*/ 0 h 110"/>
                      <a:gd name="T12" fmla="*/ 27 w 127"/>
                      <a:gd name="T13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0">
                        <a:moveTo>
                          <a:pt x="27" y="0"/>
                        </a:moveTo>
                        <a:lnTo>
                          <a:pt x="0" y="27"/>
                        </a:lnTo>
                        <a:lnTo>
                          <a:pt x="0" y="110"/>
                        </a:lnTo>
                        <a:lnTo>
                          <a:pt x="100" y="110"/>
                        </a:lnTo>
                        <a:lnTo>
                          <a:pt x="127" y="8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21" name="Freeform 320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27"/>
                  </a:xfrm>
                  <a:custGeom>
                    <a:avLst/>
                    <a:gdLst>
                      <a:gd name="T0" fmla="*/ 0 w 127"/>
                      <a:gd name="T1" fmla="*/ 27 h 27"/>
                      <a:gd name="T2" fmla="*/ 100 w 127"/>
                      <a:gd name="T3" fmla="*/ 27 h 27"/>
                      <a:gd name="T4" fmla="*/ 127 w 127"/>
                      <a:gd name="T5" fmla="*/ 0 h 27"/>
                      <a:gd name="T6" fmla="*/ 27 w 127"/>
                      <a:gd name="T7" fmla="*/ 0 h 27"/>
                      <a:gd name="T8" fmla="*/ 0 w 127"/>
                      <a:gd name="T9" fmla="*/ 2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27">
                        <a:moveTo>
                          <a:pt x="0" y="27"/>
                        </a:moveTo>
                        <a:lnTo>
                          <a:pt x="100" y="2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22" name="Freeform 321"/>
                  <p:cNvSpPr>
                    <a:spLocks/>
                  </p:cNvSpPr>
                  <p:nvPr/>
                </p:nvSpPr>
                <p:spPr bwMode="auto">
                  <a:xfrm>
                    <a:off x="862" y="1511"/>
                    <a:ext cx="27" cy="110"/>
                  </a:xfrm>
                  <a:custGeom>
                    <a:avLst/>
                    <a:gdLst>
                      <a:gd name="T0" fmla="*/ 0 w 27"/>
                      <a:gd name="T1" fmla="*/ 27 h 110"/>
                      <a:gd name="T2" fmla="*/ 27 w 27"/>
                      <a:gd name="T3" fmla="*/ 0 h 110"/>
                      <a:gd name="T4" fmla="*/ 27 w 27"/>
                      <a:gd name="T5" fmla="*/ 82 h 110"/>
                      <a:gd name="T6" fmla="*/ 0 w 27"/>
                      <a:gd name="T7" fmla="*/ 110 h 110"/>
                      <a:gd name="T8" fmla="*/ 0 w 27"/>
                      <a:gd name="T9" fmla="*/ 27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0">
                        <a:moveTo>
                          <a:pt x="0" y="27"/>
                        </a:moveTo>
                        <a:lnTo>
                          <a:pt x="27" y="0"/>
                        </a:lnTo>
                        <a:lnTo>
                          <a:pt x="27" y="82"/>
                        </a:lnTo>
                        <a:lnTo>
                          <a:pt x="0" y="11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23" name="Freeform 322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110"/>
                  </a:xfrm>
                  <a:custGeom>
                    <a:avLst/>
                    <a:gdLst>
                      <a:gd name="T0" fmla="*/ 3 w 14"/>
                      <a:gd name="T1" fmla="*/ 0 h 12"/>
                      <a:gd name="T2" fmla="*/ 0 w 14"/>
                      <a:gd name="T3" fmla="*/ 3 h 12"/>
                      <a:gd name="T4" fmla="*/ 0 w 14"/>
                      <a:gd name="T5" fmla="*/ 12 h 12"/>
                      <a:gd name="T6" fmla="*/ 11 w 14"/>
                      <a:gd name="T7" fmla="*/ 12 h 12"/>
                      <a:gd name="T8" fmla="*/ 14 w 14"/>
                      <a:gd name="T9" fmla="*/ 9 h 12"/>
                      <a:gd name="T10" fmla="*/ 14 w 14"/>
                      <a:gd name="T11" fmla="*/ 0 h 12"/>
                      <a:gd name="T12" fmla="*/ 3 w 14"/>
                      <a:gd name="T13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2">
                        <a:moveTo>
                          <a:pt x="3" y="0"/>
                        </a:moveTo>
                        <a:lnTo>
                          <a:pt x="0" y="3"/>
                        </a:lnTo>
                        <a:lnTo>
                          <a:pt x="0" y="12"/>
                        </a:lnTo>
                        <a:lnTo>
                          <a:pt x="11" y="12"/>
                        </a:lnTo>
                        <a:lnTo>
                          <a:pt x="14" y="9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24" name="Freeform 323"/>
                  <p:cNvSpPr>
                    <a:spLocks/>
                  </p:cNvSpPr>
                  <p:nvPr/>
                </p:nvSpPr>
                <p:spPr bwMode="auto">
                  <a:xfrm>
                    <a:off x="762" y="1511"/>
                    <a:ext cx="127" cy="27"/>
                  </a:xfrm>
                  <a:custGeom>
                    <a:avLst/>
                    <a:gdLst>
                      <a:gd name="T0" fmla="*/ 0 w 14"/>
                      <a:gd name="T1" fmla="*/ 3 h 3"/>
                      <a:gd name="T2" fmla="*/ 11 w 14"/>
                      <a:gd name="T3" fmla="*/ 3 h 3"/>
                      <a:gd name="T4" fmla="*/ 14 w 1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lnTo>
                          <a:pt x="11" y="3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25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538"/>
                    <a:ext cx="1" cy="83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grpSp>
            <p:nvGrpSpPr>
              <p:cNvPr id="295" name="Group 294"/>
              <p:cNvGrpSpPr>
                <a:grpSpLocks/>
              </p:cNvGrpSpPr>
              <p:nvPr/>
            </p:nvGrpSpPr>
            <p:grpSpPr bwMode="auto">
              <a:xfrm>
                <a:off x="535" y="1410"/>
                <a:ext cx="354" cy="119"/>
                <a:chOff x="535" y="1410"/>
                <a:chExt cx="354" cy="119"/>
              </a:xfrm>
            </p:grpSpPr>
            <p:grpSp>
              <p:nvGrpSpPr>
                <p:cNvPr id="296" name="Group 295"/>
                <p:cNvGrpSpPr>
                  <a:grpSpLocks/>
                </p:cNvGrpSpPr>
                <p:nvPr/>
              </p:nvGrpSpPr>
              <p:grpSpPr bwMode="auto">
                <a:xfrm>
                  <a:off x="535" y="1410"/>
                  <a:ext cx="136" cy="119"/>
                  <a:chOff x="535" y="1410"/>
                  <a:chExt cx="136" cy="119"/>
                </a:xfrm>
              </p:grpSpPr>
              <p:sp>
                <p:nvSpPr>
                  <p:cNvPr id="311" name="Freeform 310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119"/>
                  </a:xfrm>
                  <a:custGeom>
                    <a:avLst/>
                    <a:gdLst>
                      <a:gd name="T0" fmla="*/ 36 w 136"/>
                      <a:gd name="T1" fmla="*/ 0 h 119"/>
                      <a:gd name="T2" fmla="*/ 0 w 136"/>
                      <a:gd name="T3" fmla="*/ 37 h 119"/>
                      <a:gd name="T4" fmla="*/ 0 w 136"/>
                      <a:gd name="T5" fmla="*/ 119 h 119"/>
                      <a:gd name="T6" fmla="*/ 109 w 136"/>
                      <a:gd name="T7" fmla="*/ 119 h 119"/>
                      <a:gd name="T8" fmla="*/ 136 w 136"/>
                      <a:gd name="T9" fmla="*/ 92 h 119"/>
                      <a:gd name="T10" fmla="*/ 136 w 136"/>
                      <a:gd name="T11" fmla="*/ 0 h 119"/>
                      <a:gd name="T12" fmla="*/ 36 w 136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6" h="119">
                        <a:moveTo>
                          <a:pt x="36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9" y="119"/>
                        </a:lnTo>
                        <a:lnTo>
                          <a:pt x="136" y="92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12" name="Freeform 311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37"/>
                  </a:xfrm>
                  <a:custGeom>
                    <a:avLst/>
                    <a:gdLst>
                      <a:gd name="T0" fmla="*/ 0 w 136"/>
                      <a:gd name="T1" fmla="*/ 37 h 37"/>
                      <a:gd name="T2" fmla="*/ 109 w 136"/>
                      <a:gd name="T3" fmla="*/ 37 h 37"/>
                      <a:gd name="T4" fmla="*/ 136 w 136"/>
                      <a:gd name="T5" fmla="*/ 0 h 37"/>
                      <a:gd name="T6" fmla="*/ 36 w 136"/>
                      <a:gd name="T7" fmla="*/ 0 h 37"/>
                      <a:gd name="T8" fmla="*/ 0 w 136"/>
                      <a:gd name="T9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6" h="37">
                        <a:moveTo>
                          <a:pt x="0" y="37"/>
                        </a:moveTo>
                        <a:lnTo>
                          <a:pt x="109" y="37"/>
                        </a:lnTo>
                        <a:lnTo>
                          <a:pt x="136" y="0"/>
                        </a:lnTo>
                        <a:lnTo>
                          <a:pt x="36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13" name="Freeform 312"/>
                  <p:cNvSpPr>
                    <a:spLocks/>
                  </p:cNvSpPr>
                  <p:nvPr/>
                </p:nvSpPr>
                <p:spPr bwMode="auto">
                  <a:xfrm>
                    <a:off x="644" y="1410"/>
                    <a:ext cx="27" cy="119"/>
                  </a:xfrm>
                  <a:custGeom>
                    <a:avLst/>
                    <a:gdLst>
                      <a:gd name="T0" fmla="*/ 0 w 27"/>
                      <a:gd name="T1" fmla="*/ 37 h 119"/>
                      <a:gd name="T2" fmla="*/ 27 w 27"/>
                      <a:gd name="T3" fmla="*/ 0 h 119"/>
                      <a:gd name="T4" fmla="*/ 27 w 27"/>
                      <a:gd name="T5" fmla="*/ 92 h 119"/>
                      <a:gd name="T6" fmla="*/ 0 w 27"/>
                      <a:gd name="T7" fmla="*/ 119 h 119"/>
                      <a:gd name="T8" fmla="*/ 0 w 27"/>
                      <a:gd name="T9" fmla="*/ 37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14" name="Freeform 313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119"/>
                  </a:xfrm>
                  <a:custGeom>
                    <a:avLst/>
                    <a:gdLst>
                      <a:gd name="T0" fmla="*/ 4 w 15"/>
                      <a:gd name="T1" fmla="*/ 0 h 13"/>
                      <a:gd name="T2" fmla="*/ 0 w 15"/>
                      <a:gd name="T3" fmla="*/ 4 h 13"/>
                      <a:gd name="T4" fmla="*/ 0 w 15"/>
                      <a:gd name="T5" fmla="*/ 13 h 13"/>
                      <a:gd name="T6" fmla="*/ 12 w 15"/>
                      <a:gd name="T7" fmla="*/ 13 h 13"/>
                      <a:gd name="T8" fmla="*/ 15 w 15"/>
                      <a:gd name="T9" fmla="*/ 10 h 13"/>
                      <a:gd name="T10" fmla="*/ 15 w 15"/>
                      <a:gd name="T11" fmla="*/ 0 h 13"/>
                      <a:gd name="T12" fmla="*/ 4 w 15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3">
                        <a:moveTo>
                          <a:pt x="4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2" y="13"/>
                        </a:lnTo>
                        <a:lnTo>
                          <a:pt x="15" y="10"/>
                        </a:lnTo>
                        <a:lnTo>
                          <a:pt x="15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15" name="Freeform 314"/>
                  <p:cNvSpPr>
                    <a:spLocks/>
                  </p:cNvSpPr>
                  <p:nvPr/>
                </p:nvSpPr>
                <p:spPr bwMode="auto">
                  <a:xfrm>
                    <a:off x="535" y="1410"/>
                    <a:ext cx="136" cy="37"/>
                  </a:xfrm>
                  <a:custGeom>
                    <a:avLst/>
                    <a:gdLst>
                      <a:gd name="T0" fmla="*/ 0 w 15"/>
                      <a:gd name="T1" fmla="*/ 4 h 4"/>
                      <a:gd name="T2" fmla="*/ 12 w 15"/>
                      <a:gd name="T3" fmla="*/ 4 h 4"/>
                      <a:gd name="T4" fmla="*/ 15 w 15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" h="4">
                        <a:moveTo>
                          <a:pt x="0" y="4"/>
                        </a:moveTo>
                        <a:lnTo>
                          <a:pt x="12" y="4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16" name="Line 254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297" name="Group 296"/>
                <p:cNvGrpSpPr>
                  <a:grpSpLocks/>
                </p:cNvGrpSpPr>
                <p:nvPr/>
              </p:nvGrpSpPr>
              <p:grpSpPr bwMode="auto">
                <a:xfrm>
                  <a:off x="653" y="1410"/>
                  <a:ext cx="127" cy="119"/>
                  <a:chOff x="653" y="1410"/>
                  <a:chExt cx="127" cy="119"/>
                </a:xfrm>
              </p:grpSpPr>
              <p:sp>
                <p:nvSpPr>
                  <p:cNvPr id="305" name="Freeform 304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37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92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6" name="Freeform 305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37"/>
                  </a:xfrm>
                  <a:custGeom>
                    <a:avLst/>
                    <a:gdLst>
                      <a:gd name="T0" fmla="*/ 0 w 127"/>
                      <a:gd name="T1" fmla="*/ 37 h 37"/>
                      <a:gd name="T2" fmla="*/ 100 w 127"/>
                      <a:gd name="T3" fmla="*/ 37 h 37"/>
                      <a:gd name="T4" fmla="*/ 127 w 127"/>
                      <a:gd name="T5" fmla="*/ 0 h 37"/>
                      <a:gd name="T6" fmla="*/ 27 w 127"/>
                      <a:gd name="T7" fmla="*/ 0 h 37"/>
                      <a:gd name="T8" fmla="*/ 0 w 127"/>
                      <a:gd name="T9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37">
                        <a:moveTo>
                          <a:pt x="0" y="37"/>
                        </a:moveTo>
                        <a:lnTo>
                          <a:pt x="100" y="3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7" name="Freeform 306"/>
                  <p:cNvSpPr>
                    <a:spLocks/>
                  </p:cNvSpPr>
                  <p:nvPr/>
                </p:nvSpPr>
                <p:spPr bwMode="auto">
                  <a:xfrm>
                    <a:off x="753" y="1410"/>
                    <a:ext cx="27" cy="119"/>
                  </a:xfrm>
                  <a:custGeom>
                    <a:avLst/>
                    <a:gdLst>
                      <a:gd name="T0" fmla="*/ 0 w 27"/>
                      <a:gd name="T1" fmla="*/ 37 h 119"/>
                      <a:gd name="T2" fmla="*/ 27 w 27"/>
                      <a:gd name="T3" fmla="*/ 0 h 119"/>
                      <a:gd name="T4" fmla="*/ 27 w 27"/>
                      <a:gd name="T5" fmla="*/ 92 h 119"/>
                      <a:gd name="T6" fmla="*/ 0 w 27"/>
                      <a:gd name="T7" fmla="*/ 119 h 119"/>
                      <a:gd name="T8" fmla="*/ 0 w 27"/>
                      <a:gd name="T9" fmla="*/ 37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8" name="Freeform 307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4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10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9" name="Freeform 308"/>
                  <p:cNvSpPr>
                    <a:spLocks/>
                  </p:cNvSpPr>
                  <p:nvPr/>
                </p:nvSpPr>
                <p:spPr bwMode="auto">
                  <a:xfrm>
                    <a:off x="653" y="1410"/>
                    <a:ext cx="127" cy="37"/>
                  </a:xfrm>
                  <a:custGeom>
                    <a:avLst/>
                    <a:gdLst>
                      <a:gd name="T0" fmla="*/ 0 w 14"/>
                      <a:gd name="T1" fmla="*/ 4 h 4"/>
                      <a:gd name="T2" fmla="*/ 11 w 14"/>
                      <a:gd name="T3" fmla="*/ 4 h 4"/>
                      <a:gd name="T4" fmla="*/ 14 w 1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10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753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298" name="Group 297"/>
                <p:cNvGrpSpPr>
                  <a:grpSpLocks/>
                </p:cNvGrpSpPr>
                <p:nvPr/>
              </p:nvGrpSpPr>
              <p:grpSpPr bwMode="auto">
                <a:xfrm>
                  <a:off x="762" y="1410"/>
                  <a:ext cx="127" cy="119"/>
                  <a:chOff x="762" y="1410"/>
                  <a:chExt cx="127" cy="119"/>
                </a:xfrm>
              </p:grpSpPr>
              <p:sp>
                <p:nvSpPr>
                  <p:cNvPr id="299" name="Freeform 298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119"/>
                  </a:xfrm>
                  <a:custGeom>
                    <a:avLst/>
                    <a:gdLst>
                      <a:gd name="T0" fmla="*/ 27 w 127"/>
                      <a:gd name="T1" fmla="*/ 0 h 119"/>
                      <a:gd name="T2" fmla="*/ 0 w 127"/>
                      <a:gd name="T3" fmla="*/ 37 h 119"/>
                      <a:gd name="T4" fmla="*/ 0 w 127"/>
                      <a:gd name="T5" fmla="*/ 119 h 119"/>
                      <a:gd name="T6" fmla="*/ 100 w 127"/>
                      <a:gd name="T7" fmla="*/ 119 h 119"/>
                      <a:gd name="T8" fmla="*/ 127 w 127"/>
                      <a:gd name="T9" fmla="*/ 92 h 119"/>
                      <a:gd name="T10" fmla="*/ 127 w 127"/>
                      <a:gd name="T11" fmla="*/ 0 h 119"/>
                      <a:gd name="T12" fmla="*/ 27 w 127"/>
                      <a:gd name="T13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19">
                        <a:moveTo>
                          <a:pt x="27" y="0"/>
                        </a:moveTo>
                        <a:lnTo>
                          <a:pt x="0" y="37"/>
                        </a:lnTo>
                        <a:lnTo>
                          <a:pt x="0" y="119"/>
                        </a:lnTo>
                        <a:lnTo>
                          <a:pt x="100" y="119"/>
                        </a:lnTo>
                        <a:lnTo>
                          <a:pt x="127" y="92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0" name="Freeform 299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37"/>
                  </a:xfrm>
                  <a:custGeom>
                    <a:avLst/>
                    <a:gdLst>
                      <a:gd name="T0" fmla="*/ 0 w 127"/>
                      <a:gd name="T1" fmla="*/ 37 h 37"/>
                      <a:gd name="T2" fmla="*/ 100 w 127"/>
                      <a:gd name="T3" fmla="*/ 37 h 37"/>
                      <a:gd name="T4" fmla="*/ 127 w 127"/>
                      <a:gd name="T5" fmla="*/ 0 h 37"/>
                      <a:gd name="T6" fmla="*/ 27 w 127"/>
                      <a:gd name="T7" fmla="*/ 0 h 37"/>
                      <a:gd name="T8" fmla="*/ 0 w 127"/>
                      <a:gd name="T9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37">
                        <a:moveTo>
                          <a:pt x="0" y="37"/>
                        </a:moveTo>
                        <a:lnTo>
                          <a:pt x="100" y="37"/>
                        </a:lnTo>
                        <a:lnTo>
                          <a:pt x="127" y="0"/>
                        </a:lnTo>
                        <a:lnTo>
                          <a:pt x="27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1" name="Freeform 300"/>
                  <p:cNvSpPr>
                    <a:spLocks/>
                  </p:cNvSpPr>
                  <p:nvPr/>
                </p:nvSpPr>
                <p:spPr bwMode="auto">
                  <a:xfrm>
                    <a:off x="862" y="1410"/>
                    <a:ext cx="27" cy="119"/>
                  </a:xfrm>
                  <a:custGeom>
                    <a:avLst/>
                    <a:gdLst>
                      <a:gd name="T0" fmla="*/ 0 w 27"/>
                      <a:gd name="T1" fmla="*/ 37 h 119"/>
                      <a:gd name="T2" fmla="*/ 27 w 27"/>
                      <a:gd name="T3" fmla="*/ 0 h 119"/>
                      <a:gd name="T4" fmla="*/ 27 w 27"/>
                      <a:gd name="T5" fmla="*/ 92 h 119"/>
                      <a:gd name="T6" fmla="*/ 0 w 27"/>
                      <a:gd name="T7" fmla="*/ 119 h 119"/>
                      <a:gd name="T8" fmla="*/ 0 w 27"/>
                      <a:gd name="T9" fmla="*/ 37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19">
                        <a:moveTo>
                          <a:pt x="0" y="37"/>
                        </a:moveTo>
                        <a:lnTo>
                          <a:pt x="27" y="0"/>
                        </a:lnTo>
                        <a:lnTo>
                          <a:pt x="27" y="92"/>
                        </a:lnTo>
                        <a:lnTo>
                          <a:pt x="0" y="119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2" name="Freeform 301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119"/>
                  </a:xfrm>
                  <a:custGeom>
                    <a:avLst/>
                    <a:gdLst>
                      <a:gd name="T0" fmla="*/ 3 w 14"/>
                      <a:gd name="T1" fmla="*/ 0 h 13"/>
                      <a:gd name="T2" fmla="*/ 0 w 14"/>
                      <a:gd name="T3" fmla="*/ 4 h 13"/>
                      <a:gd name="T4" fmla="*/ 0 w 14"/>
                      <a:gd name="T5" fmla="*/ 13 h 13"/>
                      <a:gd name="T6" fmla="*/ 11 w 14"/>
                      <a:gd name="T7" fmla="*/ 13 h 13"/>
                      <a:gd name="T8" fmla="*/ 14 w 14"/>
                      <a:gd name="T9" fmla="*/ 10 h 13"/>
                      <a:gd name="T10" fmla="*/ 14 w 14"/>
                      <a:gd name="T11" fmla="*/ 0 h 13"/>
                      <a:gd name="T12" fmla="*/ 3 w 14"/>
                      <a:gd name="T13" fmla="*/ 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13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0" y="13"/>
                        </a:lnTo>
                        <a:lnTo>
                          <a:pt x="11" y="13"/>
                        </a:lnTo>
                        <a:lnTo>
                          <a:pt x="14" y="10"/>
                        </a:lnTo>
                        <a:lnTo>
                          <a:pt x="14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3" name="Freeform 302"/>
                  <p:cNvSpPr>
                    <a:spLocks/>
                  </p:cNvSpPr>
                  <p:nvPr/>
                </p:nvSpPr>
                <p:spPr bwMode="auto">
                  <a:xfrm>
                    <a:off x="762" y="1410"/>
                    <a:ext cx="127" cy="37"/>
                  </a:xfrm>
                  <a:custGeom>
                    <a:avLst/>
                    <a:gdLst>
                      <a:gd name="T0" fmla="*/ 0 w 14"/>
                      <a:gd name="T1" fmla="*/ 4 h 4"/>
                      <a:gd name="T2" fmla="*/ 11 w 14"/>
                      <a:gd name="T3" fmla="*/ 4 h 4"/>
                      <a:gd name="T4" fmla="*/ 14 w 1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4">
                        <a:moveTo>
                          <a:pt x="0" y="4"/>
                        </a:moveTo>
                        <a:lnTo>
                          <a:pt x="11" y="4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4288" cap="flat">
                    <a:solidFill>
                      <a:srgbClr val="3333CC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4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1447"/>
                    <a:ext cx="1" cy="82"/>
                  </a:xfrm>
                  <a:prstGeom prst="line">
                    <a:avLst/>
                  </a:prstGeom>
                  <a:noFill/>
                  <a:ln w="14288">
                    <a:solidFill>
                      <a:srgbClr val="3333CC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1pPr>
                    <a:lvl2pPr marL="4572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2pPr>
                    <a:lvl3pPr marL="9144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3pPr>
                    <a:lvl4pPr marL="13716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4pPr>
                    <a:lvl5pPr marL="1828800"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7805" y="2195526"/>
            <a:ext cx="561975" cy="493711"/>
            <a:chOff x="535" y="1410"/>
            <a:chExt cx="354" cy="311"/>
          </a:xfrm>
        </p:grpSpPr>
        <p:grpSp>
          <p:nvGrpSpPr>
            <p:cNvPr id="223" name="Group 222"/>
            <p:cNvGrpSpPr>
              <a:grpSpLocks/>
            </p:cNvGrpSpPr>
            <p:nvPr/>
          </p:nvGrpSpPr>
          <p:grpSpPr bwMode="auto">
            <a:xfrm>
              <a:off x="535" y="1602"/>
              <a:ext cx="354" cy="119"/>
              <a:chOff x="535" y="1602"/>
              <a:chExt cx="354" cy="119"/>
            </a:xfrm>
          </p:grpSpPr>
          <p:grpSp>
            <p:nvGrpSpPr>
              <p:cNvPr id="268" name="Group 267"/>
              <p:cNvGrpSpPr>
                <a:grpSpLocks/>
              </p:cNvGrpSpPr>
              <p:nvPr/>
            </p:nvGrpSpPr>
            <p:grpSpPr bwMode="auto">
              <a:xfrm>
                <a:off x="535" y="1602"/>
                <a:ext cx="136" cy="119"/>
                <a:chOff x="535" y="1602"/>
                <a:chExt cx="136" cy="119"/>
              </a:xfrm>
            </p:grpSpPr>
            <p:sp>
              <p:nvSpPr>
                <p:cNvPr id="283" name="Freeform 282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119"/>
                </a:xfrm>
                <a:custGeom>
                  <a:avLst/>
                  <a:gdLst>
                    <a:gd name="T0" fmla="*/ 36 w 136"/>
                    <a:gd name="T1" fmla="*/ 0 h 119"/>
                    <a:gd name="T2" fmla="*/ 0 w 136"/>
                    <a:gd name="T3" fmla="*/ 28 h 119"/>
                    <a:gd name="T4" fmla="*/ 0 w 136"/>
                    <a:gd name="T5" fmla="*/ 119 h 119"/>
                    <a:gd name="T6" fmla="*/ 109 w 136"/>
                    <a:gd name="T7" fmla="*/ 119 h 119"/>
                    <a:gd name="T8" fmla="*/ 136 w 136"/>
                    <a:gd name="T9" fmla="*/ 83 h 119"/>
                    <a:gd name="T10" fmla="*/ 136 w 136"/>
                    <a:gd name="T11" fmla="*/ 0 h 119"/>
                    <a:gd name="T12" fmla="*/ 36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83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4" name="Freeform 283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28"/>
                </a:xfrm>
                <a:custGeom>
                  <a:avLst/>
                  <a:gdLst>
                    <a:gd name="T0" fmla="*/ 0 w 136"/>
                    <a:gd name="T1" fmla="*/ 28 h 28"/>
                    <a:gd name="T2" fmla="*/ 109 w 136"/>
                    <a:gd name="T3" fmla="*/ 28 h 28"/>
                    <a:gd name="T4" fmla="*/ 136 w 136"/>
                    <a:gd name="T5" fmla="*/ 0 h 28"/>
                    <a:gd name="T6" fmla="*/ 36 w 136"/>
                    <a:gd name="T7" fmla="*/ 0 h 28"/>
                    <a:gd name="T8" fmla="*/ 0 w 136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9" y="28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5" name="Freeform 284"/>
                <p:cNvSpPr>
                  <a:spLocks/>
                </p:cNvSpPr>
                <p:nvPr/>
              </p:nvSpPr>
              <p:spPr bwMode="auto">
                <a:xfrm>
                  <a:off x="644" y="1602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6" name="Freeform 285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119"/>
                </a:xfrm>
                <a:custGeom>
                  <a:avLst/>
                  <a:gdLst>
                    <a:gd name="T0" fmla="*/ 4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9 h 13"/>
                    <a:gd name="T10" fmla="*/ 15 w 15"/>
                    <a:gd name="T11" fmla="*/ 0 h 13"/>
                    <a:gd name="T12" fmla="*/ 4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7" name="Freeform 286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28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8" name="Line 279"/>
                <p:cNvSpPr>
                  <a:spLocks noChangeShapeType="1"/>
                </p:cNvSpPr>
                <p:nvPr/>
              </p:nvSpPr>
              <p:spPr bwMode="auto">
                <a:xfrm>
                  <a:off x="644" y="1630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269" name="Group 268"/>
              <p:cNvGrpSpPr>
                <a:grpSpLocks/>
              </p:cNvGrpSpPr>
              <p:nvPr/>
            </p:nvGrpSpPr>
            <p:grpSpPr bwMode="auto">
              <a:xfrm>
                <a:off x="653" y="1602"/>
                <a:ext cx="127" cy="119"/>
                <a:chOff x="653" y="1602"/>
                <a:chExt cx="127" cy="119"/>
              </a:xfrm>
            </p:grpSpPr>
            <p:sp>
              <p:nvSpPr>
                <p:cNvPr id="277" name="Freeform 276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83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8" name="Freeform 277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9" name="Freeform 278"/>
                <p:cNvSpPr>
                  <a:spLocks/>
                </p:cNvSpPr>
                <p:nvPr/>
              </p:nvSpPr>
              <p:spPr bwMode="auto">
                <a:xfrm>
                  <a:off x="753" y="1602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0" name="Freeform 279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9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1" name="Freeform 280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2" name="Line 286"/>
                <p:cNvSpPr>
                  <a:spLocks noChangeShapeType="1"/>
                </p:cNvSpPr>
                <p:nvPr/>
              </p:nvSpPr>
              <p:spPr bwMode="auto">
                <a:xfrm>
                  <a:off x="753" y="1630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270" name="Group 269"/>
              <p:cNvGrpSpPr>
                <a:grpSpLocks/>
              </p:cNvGrpSpPr>
              <p:nvPr/>
            </p:nvGrpSpPr>
            <p:grpSpPr bwMode="auto">
              <a:xfrm>
                <a:off x="762" y="1602"/>
                <a:ext cx="127" cy="119"/>
                <a:chOff x="762" y="1602"/>
                <a:chExt cx="127" cy="119"/>
              </a:xfrm>
            </p:grpSpPr>
            <p:sp>
              <p:nvSpPr>
                <p:cNvPr id="271" name="Freeform 270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83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2" name="Freeform 271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3" name="Freeform 272"/>
                <p:cNvSpPr>
                  <a:spLocks/>
                </p:cNvSpPr>
                <p:nvPr/>
              </p:nvSpPr>
              <p:spPr bwMode="auto">
                <a:xfrm>
                  <a:off x="862" y="1602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4" name="Freeform 273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9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5" name="Freeform 274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6" name="Line 293"/>
                <p:cNvSpPr>
                  <a:spLocks noChangeShapeType="1"/>
                </p:cNvSpPr>
                <p:nvPr/>
              </p:nvSpPr>
              <p:spPr bwMode="auto">
                <a:xfrm>
                  <a:off x="862" y="1630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224" name="Group 223"/>
            <p:cNvGrpSpPr>
              <a:grpSpLocks/>
            </p:cNvGrpSpPr>
            <p:nvPr/>
          </p:nvGrpSpPr>
          <p:grpSpPr bwMode="auto">
            <a:xfrm>
              <a:off x="535" y="1511"/>
              <a:ext cx="354" cy="110"/>
              <a:chOff x="535" y="1511"/>
              <a:chExt cx="354" cy="110"/>
            </a:xfrm>
          </p:grpSpPr>
          <p:grpSp>
            <p:nvGrpSpPr>
              <p:cNvPr id="247" name="Group 246"/>
              <p:cNvGrpSpPr>
                <a:grpSpLocks/>
              </p:cNvGrpSpPr>
              <p:nvPr/>
            </p:nvGrpSpPr>
            <p:grpSpPr bwMode="auto">
              <a:xfrm>
                <a:off x="535" y="1511"/>
                <a:ext cx="136" cy="110"/>
                <a:chOff x="535" y="1511"/>
                <a:chExt cx="136" cy="110"/>
              </a:xfrm>
            </p:grpSpPr>
            <p:sp>
              <p:nvSpPr>
                <p:cNvPr id="262" name="Freeform 261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110"/>
                </a:xfrm>
                <a:custGeom>
                  <a:avLst/>
                  <a:gdLst>
                    <a:gd name="T0" fmla="*/ 36 w 136"/>
                    <a:gd name="T1" fmla="*/ 0 h 110"/>
                    <a:gd name="T2" fmla="*/ 0 w 136"/>
                    <a:gd name="T3" fmla="*/ 27 h 110"/>
                    <a:gd name="T4" fmla="*/ 0 w 136"/>
                    <a:gd name="T5" fmla="*/ 110 h 110"/>
                    <a:gd name="T6" fmla="*/ 109 w 136"/>
                    <a:gd name="T7" fmla="*/ 110 h 110"/>
                    <a:gd name="T8" fmla="*/ 136 w 136"/>
                    <a:gd name="T9" fmla="*/ 82 h 110"/>
                    <a:gd name="T10" fmla="*/ 136 w 136"/>
                    <a:gd name="T11" fmla="*/ 0 h 110"/>
                    <a:gd name="T12" fmla="*/ 36 w 136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0">
                      <a:moveTo>
                        <a:pt x="36" y="0"/>
                      </a:moveTo>
                      <a:lnTo>
                        <a:pt x="0" y="27"/>
                      </a:lnTo>
                      <a:lnTo>
                        <a:pt x="0" y="110"/>
                      </a:lnTo>
                      <a:lnTo>
                        <a:pt x="109" y="110"/>
                      </a:lnTo>
                      <a:lnTo>
                        <a:pt x="136" y="82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3" name="Freeform 262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27"/>
                </a:xfrm>
                <a:custGeom>
                  <a:avLst/>
                  <a:gdLst>
                    <a:gd name="T0" fmla="*/ 0 w 136"/>
                    <a:gd name="T1" fmla="*/ 27 h 27"/>
                    <a:gd name="T2" fmla="*/ 109 w 136"/>
                    <a:gd name="T3" fmla="*/ 27 h 27"/>
                    <a:gd name="T4" fmla="*/ 136 w 136"/>
                    <a:gd name="T5" fmla="*/ 0 h 27"/>
                    <a:gd name="T6" fmla="*/ 36 w 136"/>
                    <a:gd name="T7" fmla="*/ 0 h 27"/>
                    <a:gd name="T8" fmla="*/ 0 w 136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7">
                      <a:moveTo>
                        <a:pt x="0" y="27"/>
                      </a:moveTo>
                      <a:lnTo>
                        <a:pt x="109" y="27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4" name="Freeform 263"/>
                <p:cNvSpPr>
                  <a:spLocks/>
                </p:cNvSpPr>
                <p:nvPr/>
              </p:nvSpPr>
              <p:spPr bwMode="auto">
                <a:xfrm>
                  <a:off x="644" y="1511"/>
                  <a:ext cx="27" cy="110"/>
                </a:xfrm>
                <a:custGeom>
                  <a:avLst/>
                  <a:gdLst>
                    <a:gd name="T0" fmla="*/ 0 w 27"/>
                    <a:gd name="T1" fmla="*/ 27 h 110"/>
                    <a:gd name="T2" fmla="*/ 27 w 27"/>
                    <a:gd name="T3" fmla="*/ 0 h 110"/>
                    <a:gd name="T4" fmla="*/ 27 w 27"/>
                    <a:gd name="T5" fmla="*/ 82 h 110"/>
                    <a:gd name="T6" fmla="*/ 0 w 27"/>
                    <a:gd name="T7" fmla="*/ 110 h 110"/>
                    <a:gd name="T8" fmla="*/ 0 w 27"/>
                    <a:gd name="T9" fmla="*/ 27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0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82"/>
                      </a:lnTo>
                      <a:lnTo>
                        <a:pt x="0" y="11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5" name="Freeform 264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110"/>
                </a:xfrm>
                <a:custGeom>
                  <a:avLst/>
                  <a:gdLst>
                    <a:gd name="T0" fmla="*/ 4 w 15"/>
                    <a:gd name="T1" fmla="*/ 0 h 12"/>
                    <a:gd name="T2" fmla="*/ 0 w 15"/>
                    <a:gd name="T3" fmla="*/ 3 h 12"/>
                    <a:gd name="T4" fmla="*/ 0 w 15"/>
                    <a:gd name="T5" fmla="*/ 12 h 12"/>
                    <a:gd name="T6" fmla="*/ 12 w 15"/>
                    <a:gd name="T7" fmla="*/ 12 h 12"/>
                    <a:gd name="T8" fmla="*/ 15 w 15"/>
                    <a:gd name="T9" fmla="*/ 9 h 12"/>
                    <a:gd name="T10" fmla="*/ 15 w 15"/>
                    <a:gd name="T11" fmla="*/ 0 h 12"/>
                    <a:gd name="T12" fmla="*/ 4 w 15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2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6" name="Freeform 265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27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7" name="Line 301"/>
                <p:cNvSpPr>
                  <a:spLocks noChangeShapeType="1"/>
                </p:cNvSpPr>
                <p:nvPr/>
              </p:nvSpPr>
              <p:spPr bwMode="auto">
                <a:xfrm>
                  <a:off x="644" y="1538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248" name="Group 247"/>
              <p:cNvGrpSpPr>
                <a:grpSpLocks/>
              </p:cNvGrpSpPr>
              <p:nvPr/>
            </p:nvGrpSpPr>
            <p:grpSpPr bwMode="auto">
              <a:xfrm>
                <a:off x="653" y="1511"/>
                <a:ext cx="127" cy="110"/>
                <a:chOff x="653" y="1511"/>
                <a:chExt cx="127" cy="110"/>
              </a:xfrm>
            </p:grpSpPr>
            <p:sp>
              <p:nvSpPr>
                <p:cNvPr id="256" name="Freeform 255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110"/>
                </a:xfrm>
                <a:custGeom>
                  <a:avLst/>
                  <a:gdLst>
                    <a:gd name="T0" fmla="*/ 27 w 127"/>
                    <a:gd name="T1" fmla="*/ 0 h 110"/>
                    <a:gd name="T2" fmla="*/ 0 w 127"/>
                    <a:gd name="T3" fmla="*/ 27 h 110"/>
                    <a:gd name="T4" fmla="*/ 0 w 127"/>
                    <a:gd name="T5" fmla="*/ 110 h 110"/>
                    <a:gd name="T6" fmla="*/ 100 w 127"/>
                    <a:gd name="T7" fmla="*/ 110 h 110"/>
                    <a:gd name="T8" fmla="*/ 127 w 127"/>
                    <a:gd name="T9" fmla="*/ 82 h 110"/>
                    <a:gd name="T10" fmla="*/ 127 w 127"/>
                    <a:gd name="T11" fmla="*/ 0 h 110"/>
                    <a:gd name="T12" fmla="*/ 27 w 127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0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0"/>
                      </a:lnTo>
                      <a:lnTo>
                        <a:pt x="100" y="110"/>
                      </a:lnTo>
                      <a:lnTo>
                        <a:pt x="127" y="8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7" name="Freeform 256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100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8" name="Freeform 257"/>
                <p:cNvSpPr>
                  <a:spLocks/>
                </p:cNvSpPr>
                <p:nvPr/>
              </p:nvSpPr>
              <p:spPr bwMode="auto">
                <a:xfrm>
                  <a:off x="753" y="1511"/>
                  <a:ext cx="27" cy="110"/>
                </a:xfrm>
                <a:custGeom>
                  <a:avLst/>
                  <a:gdLst>
                    <a:gd name="T0" fmla="*/ 0 w 27"/>
                    <a:gd name="T1" fmla="*/ 27 h 110"/>
                    <a:gd name="T2" fmla="*/ 27 w 27"/>
                    <a:gd name="T3" fmla="*/ 0 h 110"/>
                    <a:gd name="T4" fmla="*/ 27 w 27"/>
                    <a:gd name="T5" fmla="*/ 82 h 110"/>
                    <a:gd name="T6" fmla="*/ 0 w 27"/>
                    <a:gd name="T7" fmla="*/ 110 h 110"/>
                    <a:gd name="T8" fmla="*/ 0 w 27"/>
                    <a:gd name="T9" fmla="*/ 27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0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82"/>
                      </a:lnTo>
                      <a:lnTo>
                        <a:pt x="0" y="11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9" name="Freeform 258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110"/>
                </a:xfrm>
                <a:custGeom>
                  <a:avLst/>
                  <a:gdLst>
                    <a:gd name="T0" fmla="*/ 3 w 14"/>
                    <a:gd name="T1" fmla="*/ 0 h 12"/>
                    <a:gd name="T2" fmla="*/ 0 w 14"/>
                    <a:gd name="T3" fmla="*/ 3 h 12"/>
                    <a:gd name="T4" fmla="*/ 0 w 14"/>
                    <a:gd name="T5" fmla="*/ 12 h 12"/>
                    <a:gd name="T6" fmla="*/ 11 w 14"/>
                    <a:gd name="T7" fmla="*/ 12 h 12"/>
                    <a:gd name="T8" fmla="*/ 14 w 14"/>
                    <a:gd name="T9" fmla="*/ 9 h 12"/>
                    <a:gd name="T10" fmla="*/ 14 w 14"/>
                    <a:gd name="T11" fmla="*/ 0 h 12"/>
                    <a:gd name="T12" fmla="*/ 3 w 1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0" name="Freeform 259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1" name="Line 308"/>
                <p:cNvSpPr>
                  <a:spLocks noChangeShapeType="1"/>
                </p:cNvSpPr>
                <p:nvPr/>
              </p:nvSpPr>
              <p:spPr bwMode="auto">
                <a:xfrm>
                  <a:off x="753" y="1538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249" name="Group 248"/>
              <p:cNvGrpSpPr>
                <a:grpSpLocks/>
              </p:cNvGrpSpPr>
              <p:nvPr/>
            </p:nvGrpSpPr>
            <p:grpSpPr bwMode="auto">
              <a:xfrm>
                <a:off x="762" y="1511"/>
                <a:ext cx="127" cy="110"/>
                <a:chOff x="762" y="1511"/>
                <a:chExt cx="127" cy="110"/>
              </a:xfrm>
            </p:grpSpPr>
            <p:sp>
              <p:nvSpPr>
                <p:cNvPr id="250" name="Freeform 249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110"/>
                </a:xfrm>
                <a:custGeom>
                  <a:avLst/>
                  <a:gdLst>
                    <a:gd name="T0" fmla="*/ 27 w 127"/>
                    <a:gd name="T1" fmla="*/ 0 h 110"/>
                    <a:gd name="T2" fmla="*/ 0 w 127"/>
                    <a:gd name="T3" fmla="*/ 27 h 110"/>
                    <a:gd name="T4" fmla="*/ 0 w 127"/>
                    <a:gd name="T5" fmla="*/ 110 h 110"/>
                    <a:gd name="T6" fmla="*/ 100 w 127"/>
                    <a:gd name="T7" fmla="*/ 110 h 110"/>
                    <a:gd name="T8" fmla="*/ 127 w 127"/>
                    <a:gd name="T9" fmla="*/ 82 h 110"/>
                    <a:gd name="T10" fmla="*/ 127 w 127"/>
                    <a:gd name="T11" fmla="*/ 0 h 110"/>
                    <a:gd name="T12" fmla="*/ 27 w 127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0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0"/>
                      </a:lnTo>
                      <a:lnTo>
                        <a:pt x="100" y="110"/>
                      </a:lnTo>
                      <a:lnTo>
                        <a:pt x="127" y="8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1" name="Freeform 250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100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2" name="Freeform 251"/>
                <p:cNvSpPr>
                  <a:spLocks/>
                </p:cNvSpPr>
                <p:nvPr/>
              </p:nvSpPr>
              <p:spPr bwMode="auto">
                <a:xfrm>
                  <a:off x="862" y="1511"/>
                  <a:ext cx="27" cy="110"/>
                </a:xfrm>
                <a:custGeom>
                  <a:avLst/>
                  <a:gdLst>
                    <a:gd name="T0" fmla="*/ 0 w 27"/>
                    <a:gd name="T1" fmla="*/ 27 h 110"/>
                    <a:gd name="T2" fmla="*/ 27 w 27"/>
                    <a:gd name="T3" fmla="*/ 0 h 110"/>
                    <a:gd name="T4" fmla="*/ 27 w 27"/>
                    <a:gd name="T5" fmla="*/ 82 h 110"/>
                    <a:gd name="T6" fmla="*/ 0 w 27"/>
                    <a:gd name="T7" fmla="*/ 110 h 110"/>
                    <a:gd name="T8" fmla="*/ 0 w 27"/>
                    <a:gd name="T9" fmla="*/ 27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0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82"/>
                      </a:lnTo>
                      <a:lnTo>
                        <a:pt x="0" y="11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3" name="Freeform 252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110"/>
                </a:xfrm>
                <a:custGeom>
                  <a:avLst/>
                  <a:gdLst>
                    <a:gd name="T0" fmla="*/ 3 w 14"/>
                    <a:gd name="T1" fmla="*/ 0 h 12"/>
                    <a:gd name="T2" fmla="*/ 0 w 14"/>
                    <a:gd name="T3" fmla="*/ 3 h 12"/>
                    <a:gd name="T4" fmla="*/ 0 w 14"/>
                    <a:gd name="T5" fmla="*/ 12 h 12"/>
                    <a:gd name="T6" fmla="*/ 11 w 14"/>
                    <a:gd name="T7" fmla="*/ 12 h 12"/>
                    <a:gd name="T8" fmla="*/ 14 w 14"/>
                    <a:gd name="T9" fmla="*/ 9 h 12"/>
                    <a:gd name="T10" fmla="*/ 14 w 14"/>
                    <a:gd name="T11" fmla="*/ 0 h 12"/>
                    <a:gd name="T12" fmla="*/ 3 w 1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4" name="Freeform 253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5" name="Line 315"/>
                <p:cNvSpPr>
                  <a:spLocks noChangeShapeType="1"/>
                </p:cNvSpPr>
                <p:nvPr/>
              </p:nvSpPr>
              <p:spPr bwMode="auto">
                <a:xfrm>
                  <a:off x="862" y="1538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225" name="Group 224"/>
            <p:cNvGrpSpPr>
              <a:grpSpLocks/>
            </p:cNvGrpSpPr>
            <p:nvPr/>
          </p:nvGrpSpPr>
          <p:grpSpPr bwMode="auto">
            <a:xfrm>
              <a:off x="535" y="1410"/>
              <a:ext cx="354" cy="119"/>
              <a:chOff x="535" y="1410"/>
              <a:chExt cx="354" cy="119"/>
            </a:xfrm>
          </p:grpSpPr>
          <p:grpSp>
            <p:nvGrpSpPr>
              <p:cNvPr id="226" name="Group 225"/>
              <p:cNvGrpSpPr>
                <a:grpSpLocks/>
              </p:cNvGrpSpPr>
              <p:nvPr/>
            </p:nvGrpSpPr>
            <p:grpSpPr bwMode="auto">
              <a:xfrm>
                <a:off x="535" y="1410"/>
                <a:ext cx="136" cy="119"/>
                <a:chOff x="535" y="1410"/>
                <a:chExt cx="136" cy="119"/>
              </a:xfrm>
            </p:grpSpPr>
            <p:sp>
              <p:nvSpPr>
                <p:cNvPr id="241" name="Freeform 240"/>
                <p:cNvSpPr>
                  <a:spLocks/>
                </p:cNvSpPr>
                <p:nvPr/>
              </p:nvSpPr>
              <p:spPr bwMode="auto">
                <a:xfrm>
                  <a:off x="535" y="1410"/>
                  <a:ext cx="136" cy="119"/>
                </a:xfrm>
                <a:custGeom>
                  <a:avLst/>
                  <a:gdLst>
                    <a:gd name="T0" fmla="*/ 36 w 136"/>
                    <a:gd name="T1" fmla="*/ 0 h 119"/>
                    <a:gd name="T2" fmla="*/ 0 w 136"/>
                    <a:gd name="T3" fmla="*/ 37 h 119"/>
                    <a:gd name="T4" fmla="*/ 0 w 136"/>
                    <a:gd name="T5" fmla="*/ 119 h 119"/>
                    <a:gd name="T6" fmla="*/ 109 w 136"/>
                    <a:gd name="T7" fmla="*/ 119 h 119"/>
                    <a:gd name="T8" fmla="*/ 136 w 136"/>
                    <a:gd name="T9" fmla="*/ 92 h 119"/>
                    <a:gd name="T10" fmla="*/ 136 w 136"/>
                    <a:gd name="T11" fmla="*/ 0 h 119"/>
                    <a:gd name="T12" fmla="*/ 36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37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92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2" name="Freeform 241"/>
                <p:cNvSpPr>
                  <a:spLocks/>
                </p:cNvSpPr>
                <p:nvPr/>
              </p:nvSpPr>
              <p:spPr bwMode="auto">
                <a:xfrm>
                  <a:off x="535" y="1410"/>
                  <a:ext cx="136" cy="37"/>
                </a:xfrm>
                <a:custGeom>
                  <a:avLst/>
                  <a:gdLst>
                    <a:gd name="T0" fmla="*/ 0 w 136"/>
                    <a:gd name="T1" fmla="*/ 37 h 37"/>
                    <a:gd name="T2" fmla="*/ 109 w 136"/>
                    <a:gd name="T3" fmla="*/ 37 h 37"/>
                    <a:gd name="T4" fmla="*/ 136 w 136"/>
                    <a:gd name="T5" fmla="*/ 0 h 37"/>
                    <a:gd name="T6" fmla="*/ 36 w 136"/>
                    <a:gd name="T7" fmla="*/ 0 h 37"/>
                    <a:gd name="T8" fmla="*/ 0 w 136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37">
                      <a:moveTo>
                        <a:pt x="0" y="37"/>
                      </a:moveTo>
                      <a:lnTo>
                        <a:pt x="109" y="37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3" name="Freeform 242"/>
                <p:cNvSpPr>
                  <a:spLocks/>
                </p:cNvSpPr>
                <p:nvPr/>
              </p:nvSpPr>
              <p:spPr bwMode="auto">
                <a:xfrm>
                  <a:off x="644" y="1410"/>
                  <a:ext cx="27" cy="119"/>
                </a:xfrm>
                <a:custGeom>
                  <a:avLst/>
                  <a:gdLst>
                    <a:gd name="T0" fmla="*/ 0 w 27"/>
                    <a:gd name="T1" fmla="*/ 37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3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37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4" name="Freeform 243"/>
                <p:cNvSpPr>
                  <a:spLocks/>
                </p:cNvSpPr>
                <p:nvPr/>
              </p:nvSpPr>
              <p:spPr bwMode="auto">
                <a:xfrm>
                  <a:off x="535" y="1410"/>
                  <a:ext cx="136" cy="119"/>
                </a:xfrm>
                <a:custGeom>
                  <a:avLst/>
                  <a:gdLst>
                    <a:gd name="T0" fmla="*/ 4 w 15"/>
                    <a:gd name="T1" fmla="*/ 0 h 13"/>
                    <a:gd name="T2" fmla="*/ 0 w 15"/>
                    <a:gd name="T3" fmla="*/ 4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4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5" name="Freeform 244"/>
                <p:cNvSpPr>
                  <a:spLocks/>
                </p:cNvSpPr>
                <p:nvPr/>
              </p:nvSpPr>
              <p:spPr bwMode="auto">
                <a:xfrm>
                  <a:off x="535" y="1410"/>
                  <a:ext cx="136" cy="37"/>
                </a:xfrm>
                <a:custGeom>
                  <a:avLst/>
                  <a:gdLst>
                    <a:gd name="T0" fmla="*/ 0 w 15"/>
                    <a:gd name="T1" fmla="*/ 4 h 4"/>
                    <a:gd name="T2" fmla="*/ 12 w 15"/>
                    <a:gd name="T3" fmla="*/ 4 h 4"/>
                    <a:gd name="T4" fmla="*/ 15 w 15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4">
                      <a:moveTo>
                        <a:pt x="0" y="4"/>
                      </a:moveTo>
                      <a:lnTo>
                        <a:pt x="12" y="4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6" name="Line 323"/>
                <p:cNvSpPr>
                  <a:spLocks noChangeShapeType="1"/>
                </p:cNvSpPr>
                <p:nvPr/>
              </p:nvSpPr>
              <p:spPr bwMode="auto">
                <a:xfrm>
                  <a:off x="644" y="144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227" name="Group 226"/>
              <p:cNvGrpSpPr>
                <a:grpSpLocks/>
              </p:cNvGrpSpPr>
              <p:nvPr/>
            </p:nvGrpSpPr>
            <p:grpSpPr bwMode="auto">
              <a:xfrm>
                <a:off x="653" y="1410"/>
                <a:ext cx="127" cy="119"/>
                <a:chOff x="653" y="1410"/>
                <a:chExt cx="127" cy="119"/>
              </a:xfrm>
            </p:grpSpPr>
            <p:sp>
              <p:nvSpPr>
                <p:cNvPr id="235" name="Freeform 234"/>
                <p:cNvSpPr>
                  <a:spLocks/>
                </p:cNvSpPr>
                <p:nvPr/>
              </p:nvSpPr>
              <p:spPr bwMode="auto">
                <a:xfrm>
                  <a:off x="653" y="1410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37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2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3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6" name="Freeform 235"/>
                <p:cNvSpPr>
                  <a:spLocks/>
                </p:cNvSpPr>
                <p:nvPr/>
              </p:nvSpPr>
              <p:spPr bwMode="auto">
                <a:xfrm>
                  <a:off x="653" y="1410"/>
                  <a:ext cx="127" cy="37"/>
                </a:xfrm>
                <a:custGeom>
                  <a:avLst/>
                  <a:gdLst>
                    <a:gd name="T0" fmla="*/ 0 w 127"/>
                    <a:gd name="T1" fmla="*/ 37 h 37"/>
                    <a:gd name="T2" fmla="*/ 100 w 127"/>
                    <a:gd name="T3" fmla="*/ 37 h 37"/>
                    <a:gd name="T4" fmla="*/ 127 w 127"/>
                    <a:gd name="T5" fmla="*/ 0 h 37"/>
                    <a:gd name="T6" fmla="*/ 27 w 127"/>
                    <a:gd name="T7" fmla="*/ 0 h 37"/>
                    <a:gd name="T8" fmla="*/ 0 w 127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37">
                      <a:moveTo>
                        <a:pt x="0" y="37"/>
                      </a:moveTo>
                      <a:lnTo>
                        <a:pt x="100" y="3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7" name="Freeform 236"/>
                <p:cNvSpPr>
                  <a:spLocks/>
                </p:cNvSpPr>
                <p:nvPr/>
              </p:nvSpPr>
              <p:spPr bwMode="auto">
                <a:xfrm>
                  <a:off x="753" y="1410"/>
                  <a:ext cx="27" cy="119"/>
                </a:xfrm>
                <a:custGeom>
                  <a:avLst/>
                  <a:gdLst>
                    <a:gd name="T0" fmla="*/ 0 w 27"/>
                    <a:gd name="T1" fmla="*/ 37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3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37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8" name="Freeform 237"/>
                <p:cNvSpPr>
                  <a:spLocks/>
                </p:cNvSpPr>
                <p:nvPr/>
              </p:nvSpPr>
              <p:spPr bwMode="auto">
                <a:xfrm>
                  <a:off x="653" y="1410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4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9" name="Freeform 238"/>
                <p:cNvSpPr>
                  <a:spLocks/>
                </p:cNvSpPr>
                <p:nvPr/>
              </p:nvSpPr>
              <p:spPr bwMode="auto">
                <a:xfrm>
                  <a:off x="653" y="1410"/>
                  <a:ext cx="127" cy="37"/>
                </a:xfrm>
                <a:custGeom>
                  <a:avLst/>
                  <a:gdLst>
                    <a:gd name="T0" fmla="*/ 0 w 14"/>
                    <a:gd name="T1" fmla="*/ 4 h 4"/>
                    <a:gd name="T2" fmla="*/ 11 w 14"/>
                    <a:gd name="T3" fmla="*/ 4 h 4"/>
                    <a:gd name="T4" fmla="*/ 14 w 1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4">
                      <a:moveTo>
                        <a:pt x="0" y="4"/>
                      </a:moveTo>
                      <a:lnTo>
                        <a:pt x="11" y="4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0" name="Line 330"/>
                <p:cNvSpPr>
                  <a:spLocks noChangeShapeType="1"/>
                </p:cNvSpPr>
                <p:nvPr/>
              </p:nvSpPr>
              <p:spPr bwMode="auto">
                <a:xfrm>
                  <a:off x="753" y="144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228" name="Group 227"/>
              <p:cNvGrpSpPr>
                <a:grpSpLocks/>
              </p:cNvGrpSpPr>
              <p:nvPr/>
            </p:nvGrpSpPr>
            <p:grpSpPr bwMode="auto">
              <a:xfrm>
                <a:off x="762" y="1410"/>
                <a:ext cx="127" cy="119"/>
                <a:chOff x="762" y="1410"/>
                <a:chExt cx="127" cy="119"/>
              </a:xfrm>
            </p:grpSpPr>
            <p:sp>
              <p:nvSpPr>
                <p:cNvPr id="229" name="Freeform 228"/>
                <p:cNvSpPr>
                  <a:spLocks/>
                </p:cNvSpPr>
                <p:nvPr/>
              </p:nvSpPr>
              <p:spPr bwMode="auto">
                <a:xfrm>
                  <a:off x="762" y="1410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37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2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3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0" name="Freeform 229"/>
                <p:cNvSpPr>
                  <a:spLocks/>
                </p:cNvSpPr>
                <p:nvPr/>
              </p:nvSpPr>
              <p:spPr bwMode="auto">
                <a:xfrm>
                  <a:off x="762" y="1410"/>
                  <a:ext cx="127" cy="37"/>
                </a:xfrm>
                <a:custGeom>
                  <a:avLst/>
                  <a:gdLst>
                    <a:gd name="T0" fmla="*/ 0 w 127"/>
                    <a:gd name="T1" fmla="*/ 37 h 37"/>
                    <a:gd name="T2" fmla="*/ 100 w 127"/>
                    <a:gd name="T3" fmla="*/ 37 h 37"/>
                    <a:gd name="T4" fmla="*/ 127 w 127"/>
                    <a:gd name="T5" fmla="*/ 0 h 37"/>
                    <a:gd name="T6" fmla="*/ 27 w 127"/>
                    <a:gd name="T7" fmla="*/ 0 h 37"/>
                    <a:gd name="T8" fmla="*/ 0 w 127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37">
                      <a:moveTo>
                        <a:pt x="0" y="37"/>
                      </a:moveTo>
                      <a:lnTo>
                        <a:pt x="100" y="3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1" name="Freeform 230"/>
                <p:cNvSpPr>
                  <a:spLocks/>
                </p:cNvSpPr>
                <p:nvPr/>
              </p:nvSpPr>
              <p:spPr bwMode="auto">
                <a:xfrm>
                  <a:off x="862" y="1410"/>
                  <a:ext cx="27" cy="119"/>
                </a:xfrm>
                <a:custGeom>
                  <a:avLst/>
                  <a:gdLst>
                    <a:gd name="T0" fmla="*/ 0 w 27"/>
                    <a:gd name="T1" fmla="*/ 37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3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37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2" name="Freeform 231"/>
                <p:cNvSpPr>
                  <a:spLocks/>
                </p:cNvSpPr>
                <p:nvPr/>
              </p:nvSpPr>
              <p:spPr bwMode="auto">
                <a:xfrm>
                  <a:off x="762" y="1410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4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3" name="Freeform 232"/>
                <p:cNvSpPr>
                  <a:spLocks/>
                </p:cNvSpPr>
                <p:nvPr/>
              </p:nvSpPr>
              <p:spPr bwMode="auto">
                <a:xfrm>
                  <a:off x="762" y="1410"/>
                  <a:ext cx="127" cy="37"/>
                </a:xfrm>
                <a:custGeom>
                  <a:avLst/>
                  <a:gdLst>
                    <a:gd name="T0" fmla="*/ 0 w 14"/>
                    <a:gd name="T1" fmla="*/ 4 h 4"/>
                    <a:gd name="T2" fmla="*/ 11 w 14"/>
                    <a:gd name="T3" fmla="*/ 4 h 4"/>
                    <a:gd name="T4" fmla="*/ 14 w 1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4">
                      <a:moveTo>
                        <a:pt x="0" y="4"/>
                      </a:moveTo>
                      <a:lnTo>
                        <a:pt x="11" y="4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4" name="Line 337"/>
                <p:cNvSpPr>
                  <a:spLocks noChangeShapeType="1"/>
                </p:cNvSpPr>
                <p:nvPr/>
              </p:nvSpPr>
              <p:spPr bwMode="auto">
                <a:xfrm>
                  <a:off x="862" y="144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5545581" y="3109930"/>
            <a:ext cx="561976" cy="188912"/>
            <a:chOff x="535" y="1602"/>
            <a:chExt cx="354" cy="119"/>
          </a:xfrm>
        </p:grpSpPr>
        <p:grpSp>
          <p:nvGrpSpPr>
            <p:cNvPr id="202" name="Group 201"/>
            <p:cNvGrpSpPr>
              <a:grpSpLocks/>
            </p:cNvGrpSpPr>
            <p:nvPr/>
          </p:nvGrpSpPr>
          <p:grpSpPr bwMode="auto">
            <a:xfrm>
              <a:off x="535" y="1602"/>
              <a:ext cx="136" cy="119"/>
              <a:chOff x="535" y="1602"/>
              <a:chExt cx="136" cy="119"/>
            </a:xfrm>
          </p:grpSpPr>
          <p:sp>
            <p:nvSpPr>
              <p:cNvPr id="217" name="Freeform 216"/>
              <p:cNvSpPr>
                <a:spLocks/>
              </p:cNvSpPr>
              <p:nvPr/>
            </p:nvSpPr>
            <p:spPr bwMode="auto">
              <a:xfrm>
                <a:off x="535" y="1602"/>
                <a:ext cx="136" cy="119"/>
              </a:xfrm>
              <a:custGeom>
                <a:avLst/>
                <a:gdLst>
                  <a:gd name="T0" fmla="*/ 36 w 136"/>
                  <a:gd name="T1" fmla="*/ 0 h 119"/>
                  <a:gd name="T2" fmla="*/ 0 w 136"/>
                  <a:gd name="T3" fmla="*/ 28 h 119"/>
                  <a:gd name="T4" fmla="*/ 0 w 136"/>
                  <a:gd name="T5" fmla="*/ 119 h 119"/>
                  <a:gd name="T6" fmla="*/ 109 w 136"/>
                  <a:gd name="T7" fmla="*/ 119 h 119"/>
                  <a:gd name="T8" fmla="*/ 136 w 136"/>
                  <a:gd name="T9" fmla="*/ 83 h 119"/>
                  <a:gd name="T10" fmla="*/ 136 w 136"/>
                  <a:gd name="T11" fmla="*/ 0 h 119"/>
                  <a:gd name="T12" fmla="*/ 36 w 136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119">
                    <a:moveTo>
                      <a:pt x="36" y="0"/>
                    </a:moveTo>
                    <a:lnTo>
                      <a:pt x="0" y="28"/>
                    </a:lnTo>
                    <a:lnTo>
                      <a:pt x="0" y="119"/>
                    </a:lnTo>
                    <a:lnTo>
                      <a:pt x="109" y="119"/>
                    </a:lnTo>
                    <a:lnTo>
                      <a:pt x="136" y="83"/>
                    </a:lnTo>
                    <a:lnTo>
                      <a:pt x="1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8" name="Freeform 217"/>
              <p:cNvSpPr>
                <a:spLocks/>
              </p:cNvSpPr>
              <p:nvPr/>
            </p:nvSpPr>
            <p:spPr bwMode="auto">
              <a:xfrm>
                <a:off x="535" y="1602"/>
                <a:ext cx="136" cy="28"/>
              </a:xfrm>
              <a:custGeom>
                <a:avLst/>
                <a:gdLst>
                  <a:gd name="T0" fmla="*/ 0 w 136"/>
                  <a:gd name="T1" fmla="*/ 28 h 28"/>
                  <a:gd name="T2" fmla="*/ 109 w 136"/>
                  <a:gd name="T3" fmla="*/ 28 h 28"/>
                  <a:gd name="T4" fmla="*/ 136 w 136"/>
                  <a:gd name="T5" fmla="*/ 0 h 28"/>
                  <a:gd name="T6" fmla="*/ 36 w 136"/>
                  <a:gd name="T7" fmla="*/ 0 h 28"/>
                  <a:gd name="T8" fmla="*/ 0 w 13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28">
                    <a:moveTo>
                      <a:pt x="0" y="28"/>
                    </a:moveTo>
                    <a:lnTo>
                      <a:pt x="109" y="28"/>
                    </a:lnTo>
                    <a:lnTo>
                      <a:pt x="136" y="0"/>
                    </a:lnTo>
                    <a:lnTo>
                      <a:pt x="36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9" name="Freeform 218"/>
              <p:cNvSpPr>
                <a:spLocks/>
              </p:cNvSpPr>
              <p:nvPr/>
            </p:nvSpPr>
            <p:spPr bwMode="auto">
              <a:xfrm>
                <a:off x="644" y="1602"/>
                <a:ext cx="27" cy="119"/>
              </a:xfrm>
              <a:custGeom>
                <a:avLst/>
                <a:gdLst>
                  <a:gd name="T0" fmla="*/ 0 w 27"/>
                  <a:gd name="T1" fmla="*/ 28 h 119"/>
                  <a:gd name="T2" fmla="*/ 27 w 27"/>
                  <a:gd name="T3" fmla="*/ 0 h 119"/>
                  <a:gd name="T4" fmla="*/ 27 w 27"/>
                  <a:gd name="T5" fmla="*/ 83 h 119"/>
                  <a:gd name="T6" fmla="*/ 0 w 27"/>
                  <a:gd name="T7" fmla="*/ 119 h 119"/>
                  <a:gd name="T8" fmla="*/ 0 w 27"/>
                  <a:gd name="T9" fmla="*/ 2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9">
                    <a:moveTo>
                      <a:pt x="0" y="28"/>
                    </a:moveTo>
                    <a:lnTo>
                      <a:pt x="27" y="0"/>
                    </a:lnTo>
                    <a:lnTo>
                      <a:pt x="27" y="83"/>
                    </a:lnTo>
                    <a:lnTo>
                      <a:pt x="0" y="119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0" name="Freeform 219"/>
              <p:cNvSpPr>
                <a:spLocks/>
              </p:cNvSpPr>
              <p:nvPr/>
            </p:nvSpPr>
            <p:spPr bwMode="auto">
              <a:xfrm>
                <a:off x="535" y="1602"/>
                <a:ext cx="136" cy="119"/>
              </a:xfrm>
              <a:custGeom>
                <a:avLst/>
                <a:gdLst>
                  <a:gd name="T0" fmla="*/ 4 w 15"/>
                  <a:gd name="T1" fmla="*/ 0 h 13"/>
                  <a:gd name="T2" fmla="*/ 0 w 15"/>
                  <a:gd name="T3" fmla="*/ 3 h 13"/>
                  <a:gd name="T4" fmla="*/ 0 w 15"/>
                  <a:gd name="T5" fmla="*/ 13 h 13"/>
                  <a:gd name="T6" fmla="*/ 12 w 15"/>
                  <a:gd name="T7" fmla="*/ 13 h 13"/>
                  <a:gd name="T8" fmla="*/ 15 w 15"/>
                  <a:gd name="T9" fmla="*/ 9 h 13"/>
                  <a:gd name="T10" fmla="*/ 15 w 15"/>
                  <a:gd name="T11" fmla="*/ 0 h 13"/>
                  <a:gd name="T12" fmla="*/ 4 w 15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4" y="0"/>
                    </a:moveTo>
                    <a:lnTo>
                      <a:pt x="0" y="3"/>
                    </a:lnTo>
                    <a:lnTo>
                      <a:pt x="0" y="13"/>
                    </a:lnTo>
                    <a:lnTo>
                      <a:pt x="12" y="13"/>
                    </a:lnTo>
                    <a:lnTo>
                      <a:pt x="15" y="9"/>
                    </a:lnTo>
                    <a:lnTo>
                      <a:pt x="1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535" y="1602"/>
                <a:ext cx="136" cy="28"/>
              </a:xfrm>
              <a:custGeom>
                <a:avLst/>
                <a:gdLst>
                  <a:gd name="T0" fmla="*/ 0 w 15"/>
                  <a:gd name="T1" fmla="*/ 3 h 3"/>
                  <a:gd name="T2" fmla="*/ 12 w 15"/>
                  <a:gd name="T3" fmla="*/ 3 h 3"/>
                  <a:gd name="T4" fmla="*/ 15 w 1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3">
                    <a:moveTo>
                      <a:pt x="0" y="3"/>
                    </a:moveTo>
                    <a:lnTo>
                      <a:pt x="12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2" name="Line 346"/>
              <p:cNvSpPr>
                <a:spLocks noChangeShapeType="1"/>
              </p:cNvSpPr>
              <p:nvPr/>
            </p:nvSpPr>
            <p:spPr bwMode="auto">
              <a:xfrm>
                <a:off x="644" y="1630"/>
                <a:ext cx="1" cy="91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03" name="Group 202"/>
            <p:cNvGrpSpPr>
              <a:grpSpLocks/>
            </p:cNvGrpSpPr>
            <p:nvPr/>
          </p:nvGrpSpPr>
          <p:grpSpPr bwMode="auto">
            <a:xfrm>
              <a:off x="653" y="1602"/>
              <a:ext cx="127" cy="119"/>
              <a:chOff x="653" y="1602"/>
              <a:chExt cx="127" cy="119"/>
            </a:xfrm>
          </p:grpSpPr>
          <p:sp>
            <p:nvSpPr>
              <p:cNvPr id="211" name="Freeform 210"/>
              <p:cNvSpPr>
                <a:spLocks/>
              </p:cNvSpPr>
              <p:nvPr/>
            </p:nvSpPr>
            <p:spPr bwMode="auto">
              <a:xfrm>
                <a:off x="653" y="1602"/>
                <a:ext cx="127" cy="119"/>
              </a:xfrm>
              <a:custGeom>
                <a:avLst/>
                <a:gdLst>
                  <a:gd name="T0" fmla="*/ 27 w 127"/>
                  <a:gd name="T1" fmla="*/ 0 h 119"/>
                  <a:gd name="T2" fmla="*/ 0 w 127"/>
                  <a:gd name="T3" fmla="*/ 28 h 119"/>
                  <a:gd name="T4" fmla="*/ 0 w 127"/>
                  <a:gd name="T5" fmla="*/ 119 h 119"/>
                  <a:gd name="T6" fmla="*/ 100 w 127"/>
                  <a:gd name="T7" fmla="*/ 119 h 119"/>
                  <a:gd name="T8" fmla="*/ 127 w 127"/>
                  <a:gd name="T9" fmla="*/ 83 h 119"/>
                  <a:gd name="T10" fmla="*/ 127 w 127"/>
                  <a:gd name="T11" fmla="*/ 0 h 119"/>
                  <a:gd name="T12" fmla="*/ 27 w 127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19">
                    <a:moveTo>
                      <a:pt x="27" y="0"/>
                    </a:moveTo>
                    <a:lnTo>
                      <a:pt x="0" y="28"/>
                    </a:lnTo>
                    <a:lnTo>
                      <a:pt x="0" y="119"/>
                    </a:lnTo>
                    <a:lnTo>
                      <a:pt x="100" y="119"/>
                    </a:lnTo>
                    <a:lnTo>
                      <a:pt x="127" y="83"/>
                    </a:lnTo>
                    <a:lnTo>
                      <a:pt x="1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2" name="Freeform 211"/>
              <p:cNvSpPr>
                <a:spLocks/>
              </p:cNvSpPr>
              <p:nvPr/>
            </p:nvSpPr>
            <p:spPr bwMode="auto">
              <a:xfrm>
                <a:off x="653" y="1602"/>
                <a:ext cx="127" cy="28"/>
              </a:xfrm>
              <a:custGeom>
                <a:avLst/>
                <a:gdLst>
                  <a:gd name="T0" fmla="*/ 0 w 127"/>
                  <a:gd name="T1" fmla="*/ 28 h 28"/>
                  <a:gd name="T2" fmla="*/ 100 w 127"/>
                  <a:gd name="T3" fmla="*/ 28 h 28"/>
                  <a:gd name="T4" fmla="*/ 127 w 127"/>
                  <a:gd name="T5" fmla="*/ 0 h 28"/>
                  <a:gd name="T6" fmla="*/ 27 w 127"/>
                  <a:gd name="T7" fmla="*/ 0 h 28"/>
                  <a:gd name="T8" fmla="*/ 0 w 127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8">
                    <a:moveTo>
                      <a:pt x="0" y="28"/>
                    </a:moveTo>
                    <a:lnTo>
                      <a:pt x="100" y="28"/>
                    </a:lnTo>
                    <a:lnTo>
                      <a:pt x="127" y="0"/>
                    </a:lnTo>
                    <a:lnTo>
                      <a:pt x="27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3" name="Freeform 212"/>
              <p:cNvSpPr>
                <a:spLocks/>
              </p:cNvSpPr>
              <p:nvPr/>
            </p:nvSpPr>
            <p:spPr bwMode="auto">
              <a:xfrm>
                <a:off x="753" y="1602"/>
                <a:ext cx="27" cy="119"/>
              </a:xfrm>
              <a:custGeom>
                <a:avLst/>
                <a:gdLst>
                  <a:gd name="T0" fmla="*/ 0 w 27"/>
                  <a:gd name="T1" fmla="*/ 28 h 119"/>
                  <a:gd name="T2" fmla="*/ 27 w 27"/>
                  <a:gd name="T3" fmla="*/ 0 h 119"/>
                  <a:gd name="T4" fmla="*/ 27 w 27"/>
                  <a:gd name="T5" fmla="*/ 83 h 119"/>
                  <a:gd name="T6" fmla="*/ 0 w 27"/>
                  <a:gd name="T7" fmla="*/ 119 h 119"/>
                  <a:gd name="T8" fmla="*/ 0 w 27"/>
                  <a:gd name="T9" fmla="*/ 2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9">
                    <a:moveTo>
                      <a:pt x="0" y="28"/>
                    </a:moveTo>
                    <a:lnTo>
                      <a:pt x="27" y="0"/>
                    </a:lnTo>
                    <a:lnTo>
                      <a:pt x="27" y="83"/>
                    </a:lnTo>
                    <a:lnTo>
                      <a:pt x="0" y="119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4" name="Freeform 213"/>
              <p:cNvSpPr>
                <a:spLocks/>
              </p:cNvSpPr>
              <p:nvPr/>
            </p:nvSpPr>
            <p:spPr bwMode="auto">
              <a:xfrm>
                <a:off x="653" y="1602"/>
                <a:ext cx="127" cy="119"/>
              </a:xfrm>
              <a:custGeom>
                <a:avLst/>
                <a:gdLst>
                  <a:gd name="T0" fmla="*/ 3 w 14"/>
                  <a:gd name="T1" fmla="*/ 0 h 13"/>
                  <a:gd name="T2" fmla="*/ 0 w 14"/>
                  <a:gd name="T3" fmla="*/ 3 h 13"/>
                  <a:gd name="T4" fmla="*/ 0 w 14"/>
                  <a:gd name="T5" fmla="*/ 13 h 13"/>
                  <a:gd name="T6" fmla="*/ 11 w 14"/>
                  <a:gd name="T7" fmla="*/ 13 h 13"/>
                  <a:gd name="T8" fmla="*/ 14 w 14"/>
                  <a:gd name="T9" fmla="*/ 9 h 13"/>
                  <a:gd name="T10" fmla="*/ 14 w 14"/>
                  <a:gd name="T11" fmla="*/ 0 h 13"/>
                  <a:gd name="T12" fmla="*/ 3 w 1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3">
                    <a:moveTo>
                      <a:pt x="3" y="0"/>
                    </a:moveTo>
                    <a:lnTo>
                      <a:pt x="0" y="3"/>
                    </a:lnTo>
                    <a:lnTo>
                      <a:pt x="0" y="13"/>
                    </a:lnTo>
                    <a:lnTo>
                      <a:pt x="11" y="13"/>
                    </a:lnTo>
                    <a:lnTo>
                      <a:pt x="14" y="9"/>
                    </a:lnTo>
                    <a:lnTo>
                      <a:pt x="14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5" name="Freeform 214"/>
              <p:cNvSpPr>
                <a:spLocks/>
              </p:cNvSpPr>
              <p:nvPr/>
            </p:nvSpPr>
            <p:spPr bwMode="auto">
              <a:xfrm>
                <a:off x="653" y="1602"/>
                <a:ext cx="127" cy="28"/>
              </a:xfrm>
              <a:custGeom>
                <a:avLst/>
                <a:gdLst>
                  <a:gd name="T0" fmla="*/ 0 w 14"/>
                  <a:gd name="T1" fmla="*/ 3 h 3"/>
                  <a:gd name="T2" fmla="*/ 11 w 14"/>
                  <a:gd name="T3" fmla="*/ 3 h 3"/>
                  <a:gd name="T4" fmla="*/ 14 w 1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3">
                    <a:moveTo>
                      <a:pt x="0" y="3"/>
                    </a:moveTo>
                    <a:lnTo>
                      <a:pt x="11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6" name="Line 353"/>
              <p:cNvSpPr>
                <a:spLocks noChangeShapeType="1"/>
              </p:cNvSpPr>
              <p:nvPr/>
            </p:nvSpPr>
            <p:spPr bwMode="auto">
              <a:xfrm>
                <a:off x="753" y="1630"/>
                <a:ext cx="1" cy="91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04" name="Group 203"/>
            <p:cNvGrpSpPr>
              <a:grpSpLocks/>
            </p:cNvGrpSpPr>
            <p:nvPr/>
          </p:nvGrpSpPr>
          <p:grpSpPr bwMode="auto">
            <a:xfrm>
              <a:off x="762" y="1602"/>
              <a:ext cx="127" cy="119"/>
              <a:chOff x="762" y="1602"/>
              <a:chExt cx="127" cy="119"/>
            </a:xfrm>
          </p:grpSpPr>
          <p:sp>
            <p:nvSpPr>
              <p:cNvPr id="205" name="Freeform 204"/>
              <p:cNvSpPr>
                <a:spLocks/>
              </p:cNvSpPr>
              <p:nvPr/>
            </p:nvSpPr>
            <p:spPr bwMode="auto">
              <a:xfrm>
                <a:off x="762" y="1602"/>
                <a:ext cx="127" cy="119"/>
              </a:xfrm>
              <a:custGeom>
                <a:avLst/>
                <a:gdLst>
                  <a:gd name="T0" fmla="*/ 27 w 127"/>
                  <a:gd name="T1" fmla="*/ 0 h 119"/>
                  <a:gd name="T2" fmla="*/ 0 w 127"/>
                  <a:gd name="T3" fmla="*/ 28 h 119"/>
                  <a:gd name="T4" fmla="*/ 0 w 127"/>
                  <a:gd name="T5" fmla="*/ 119 h 119"/>
                  <a:gd name="T6" fmla="*/ 100 w 127"/>
                  <a:gd name="T7" fmla="*/ 119 h 119"/>
                  <a:gd name="T8" fmla="*/ 127 w 127"/>
                  <a:gd name="T9" fmla="*/ 83 h 119"/>
                  <a:gd name="T10" fmla="*/ 127 w 127"/>
                  <a:gd name="T11" fmla="*/ 0 h 119"/>
                  <a:gd name="T12" fmla="*/ 27 w 127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19">
                    <a:moveTo>
                      <a:pt x="27" y="0"/>
                    </a:moveTo>
                    <a:lnTo>
                      <a:pt x="0" y="28"/>
                    </a:lnTo>
                    <a:lnTo>
                      <a:pt x="0" y="119"/>
                    </a:lnTo>
                    <a:lnTo>
                      <a:pt x="100" y="119"/>
                    </a:lnTo>
                    <a:lnTo>
                      <a:pt x="127" y="83"/>
                    </a:lnTo>
                    <a:lnTo>
                      <a:pt x="1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6" name="Freeform 205"/>
              <p:cNvSpPr>
                <a:spLocks/>
              </p:cNvSpPr>
              <p:nvPr/>
            </p:nvSpPr>
            <p:spPr bwMode="auto">
              <a:xfrm>
                <a:off x="762" y="1602"/>
                <a:ext cx="127" cy="28"/>
              </a:xfrm>
              <a:custGeom>
                <a:avLst/>
                <a:gdLst>
                  <a:gd name="T0" fmla="*/ 0 w 127"/>
                  <a:gd name="T1" fmla="*/ 28 h 28"/>
                  <a:gd name="T2" fmla="*/ 100 w 127"/>
                  <a:gd name="T3" fmla="*/ 28 h 28"/>
                  <a:gd name="T4" fmla="*/ 127 w 127"/>
                  <a:gd name="T5" fmla="*/ 0 h 28"/>
                  <a:gd name="T6" fmla="*/ 27 w 127"/>
                  <a:gd name="T7" fmla="*/ 0 h 28"/>
                  <a:gd name="T8" fmla="*/ 0 w 127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8">
                    <a:moveTo>
                      <a:pt x="0" y="28"/>
                    </a:moveTo>
                    <a:lnTo>
                      <a:pt x="100" y="28"/>
                    </a:lnTo>
                    <a:lnTo>
                      <a:pt x="127" y="0"/>
                    </a:lnTo>
                    <a:lnTo>
                      <a:pt x="27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862" y="1602"/>
                <a:ext cx="27" cy="119"/>
              </a:xfrm>
              <a:custGeom>
                <a:avLst/>
                <a:gdLst>
                  <a:gd name="T0" fmla="*/ 0 w 27"/>
                  <a:gd name="T1" fmla="*/ 28 h 119"/>
                  <a:gd name="T2" fmla="*/ 27 w 27"/>
                  <a:gd name="T3" fmla="*/ 0 h 119"/>
                  <a:gd name="T4" fmla="*/ 27 w 27"/>
                  <a:gd name="T5" fmla="*/ 83 h 119"/>
                  <a:gd name="T6" fmla="*/ 0 w 27"/>
                  <a:gd name="T7" fmla="*/ 119 h 119"/>
                  <a:gd name="T8" fmla="*/ 0 w 27"/>
                  <a:gd name="T9" fmla="*/ 2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9">
                    <a:moveTo>
                      <a:pt x="0" y="28"/>
                    </a:moveTo>
                    <a:lnTo>
                      <a:pt x="27" y="0"/>
                    </a:lnTo>
                    <a:lnTo>
                      <a:pt x="27" y="83"/>
                    </a:lnTo>
                    <a:lnTo>
                      <a:pt x="0" y="119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8" name="Freeform 207"/>
              <p:cNvSpPr>
                <a:spLocks/>
              </p:cNvSpPr>
              <p:nvPr/>
            </p:nvSpPr>
            <p:spPr bwMode="auto">
              <a:xfrm>
                <a:off x="762" y="1602"/>
                <a:ext cx="127" cy="119"/>
              </a:xfrm>
              <a:custGeom>
                <a:avLst/>
                <a:gdLst>
                  <a:gd name="T0" fmla="*/ 3 w 14"/>
                  <a:gd name="T1" fmla="*/ 0 h 13"/>
                  <a:gd name="T2" fmla="*/ 0 w 14"/>
                  <a:gd name="T3" fmla="*/ 3 h 13"/>
                  <a:gd name="T4" fmla="*/ 0 w 14"/>
                  <a:gd name="T5" fmla="*/ 13 h 13"/>
                  <a:gd name="T6" fmla="*/ 11 w 14"/>
                  <a:gd name="T7" fmla="*/ 13 h 13"/>
                  <a:gd name="T8" fmla="*/ 14 w 14"/>
                  <a:gd name="T9" fmla="*/ 9 h 13"/>
                  <a:gd name="T10" fmla="*/ 14 w 14"/>
                  <a:gd name="T11" fmla="*/ 0 h 13"/>
                  <a:gd name="T12" fmla="*/ 3 w 1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3">
                    <a:moveTo>
                      <a:pt x="3" y="0"/>
                    </a:moveTo>
                    <a:lnTo>
                      <a:pt x="0" y="3"/>
                    </a:lnTo>
                    <a:lnTo>
                      <a:pt x="0" y="13"/>
                    </a:lnTo>
                    <a:lnTo>
                      <a:pt x="11" y="13"/>
                    </a:lnTo>
                    <a:lnTo>
                      <a:pt x="14" y="9"/>
                    </a:lnTo>
                    <a:lnTo>
                      <a:pt x="14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9" name="Freeform 208"/>
              <p:cNvSpPr>
                <a:spLocks/>
              </p:cNvSpPr>
              <p:nvPr/>
            </p:nvSpPr>
            <p:spPr bwMode="auto">
              <a:xfrm>
                <a:off x="762" y="1602"/>
                <a:ext cx="127" cy="28"/>
              </a:xfrm>
              <a:custGeom>
                <a:avLst/>
                <a:gdLst>
                  <a:gd name="T0" fmla="*/ 0 w 14"/>
                  <a:gd name="T1" fmla="*/ 3 h 3"/>
                  <a:gd name="T2" fmla="*/ 11 w 14"/>
                  <a:gd name="T3" fmla="*/ 3 h 3"/>
                  <a:gd name="T4" fmla="*/ 14 w 1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3">
                    <a:moveTo>
                      <a:pt x="0" y="3"/>
                    </a:moveTo>
                    <a:lnTo>
                      <a:pt x="11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0" name="Line 360"/>
              <p:cNvSpPr>
                <a:spLocks noChangeShapeType="1"/>
              </p:cNvSpPr>
              <p:nvPr/>
            </p:nvSpPr>
            <p:spPr bwMode="auto">
              <a:xfrm>
                <a:off x="862" y="1630"/>
                <a:ext cx="1" cy="91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545581" y="2965467"/>
            <a:ext cx="561976" cy="174625"/>
            <a:chOff x="535" y="1511"/>
            <a:chExt cx="354" cy="110"/>
          </a:xfrm>
        </p:grpSpPr>
        <p:grpSp>
          <p:nvGrpSpPr>
            <p:cNvPr id="181" name="Group 180"/>
            <p:cNvGrpSpPr>
              <a:grpSpLocks/>
            </p:cNvGrpSpPr>
            <p:nvPr/>
          </p:nvGrpSpPr>
          <p:grpSpPr bwMode="auto">
            <a:xfrm>
              <a:off x="535" y="1511"/>
              <a:ext cx="136" cy="110"/>
              <a:chOff x="535" y="1511"/>
              <a:chExt cx="136" cy="110"/>
            </a:xfrm>
          </p:grpSpPr>
          <p:sp>
            <p:nvSpPr>
              <p:cNvPr id="196" name="Freeform 195"/>
              <p:cNvSpPr>
                <a:spLocks/>
              </p:cNvSpPr>
              <p:nvPr/>
            </p:nvSpPr>
            <p:spPr bwMode="auto">
              <a:xfrm>
                <a:off x="535" y="1511"/>
                <a:ext cx="136" cy="110"/>
              </a:xfrm>
              <a:custGeom>
                <a:avLst/>
                <a:gdLst>
                  <a:gd name="T0" fmla="*/ 36 w 136"/>
                  <a:gd name="T1" fmla="*/ 0 h 110"/>
                  <a:gd name="T2" fmla="*/ 0 w 136"/>
                  <a:gd name="T3" fmla="*/ 27 h 110"/>
                  <a:gd name="T4" fmla="*/ 0 w 136"/>
                  <a:gd name="T5" fmla="*/ 110 h 110"/>
                  <a:gd name="T6" fmla="*/ 109 w 136"/>
                  <a:gd name="T7" fmla="*/ 110 h 110"/>
                  <a:gd name="T8" fmla="*/ 136 w 136"/>
                  <a:gd name="T9" fmla="*/ 82 h 110"/>
                  <a:gd name="T10" fmla="*/ 136 w 136"/>
                  <a:gd name="T11" fmla="*/ 0 h 110"/>
                  <a:gd name="T12" fmla="*/ 36 w 136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110">
                    <a:moveTo>
                      <a:pt x="36" y="0"/>
                    </a:moveTo>
                    <a:lnTo>
                      <a:pt x="0" y="27"/>
                    </a:lnTo>
                    <a:lnTo>
                      <a:pt x="0" y="110"/>
                    </a:lnTo>
                    <a:lnTo>
                      <a:pt x="109" y="110"/>
                    </a:lnTo>
                    <a:lnTo>
                      <a:pt x="136" y="82"/>
                    </a:lnTo>
                    <a:lnTo>
                      <a:pt x="1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7" name="Freeform 196"/>
              <p:cNvSpPr>
                <a:spLocks/>
              </p:cNvSpPr>
              <p:nvPr/>
            </p:nvSpPr>
            <p:spPr bwMode="auto">
              <a:xfrm>
                <a:off x="535" y="1511"/>
                <a:ext cx="136" cy="27"/>
              </a:xfrm>
              <a:custGeom>
                <a:avLst/>
                <a:gdLst>
                  <a:gd name="T0" fmla="*/ 0 w 136"/>
                  <a:gd name="T1" fmla="*/ 27 h 27"/>
                  <a:gd name="T2" fmla="*/ 109 w 136"/>
                  <a:gd name="T3" fmla="*/ 27 h 27"/>
                  <a:gd name="T4" fmla="*/ 136 w 136"/>
                  <a:gd name="T5" fmla="*/ 0 h 27"/>
                  <a:gd name="T6" fmla="*/ 36 w 136"/>
                  <a:gd name="T7" fmla="*/ 0 h 27"/>
                  <a:gd name="T8" fmla="*/ 0 w 136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27">
                    <a:moveTo>
                      <a:pt x="0" y="27"/>
                    </a:moveTo>
                    <a:lnTo>
                      <a:pt x="109" y="27"/>
                    </a:lnTo>
                    <a:lnTo>
                      <a:pt x="136" y="0"/>
                    </a:lnTo>
                    <a:lnTo>
                      <a:pt x="36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8" name="Freeform 197"/>
              <p:cNvSpPr>
                <a:spLocks/>
              </p:cNvSpPr>
              <p:nvPr/>
            </p:nvSpPr>
            <p:spPr bwMode="auto">
              <a:xfrm>
                <a:off x="644" y="1511"/>
                <a:ext cx="27" cy="110"/>
              </a:xfrm>
              <a:custGeom>
                <a:avLst/>
                <a:gdLst>
                  <a:gd name="T0" fmla="*/ 0 w 27"/>
                  <a:gd name="T1" fmla="*/ 27 h 110"/>
                  <a:gd name="T2" fmla="*/ 27 w 27"/>
                  <a:gd name="T3" fmla="*/ 0 h 110"/>
                  <a:gd name="T4" fmla="*/ 27 w 27"/>
                  <a:gd name="T5" fmla="*/ 82 h 110"/>
                  <a:gd name="T6" fmla="*/ 0 w 27"/>
                  <a:gd name="T7" fmla="*/ 110 h 110"/>
                  <a:gd name="T8" fmla="*/ 0 w 27"/>
                  <a:gd name="T9" fmla="*/ 2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0">
                    <a:moveTo>
                      <a:pt x="0" y="27"/>
                    </a:moveTo>
                    <a:lnTo>
                      <a:pt x="27" y="0"/>
                    </a:lnTo>
                    <a:lnTo>
                      <a:pt x="27" y="82"/>
                    </a:lnTo>
                    <a:lnTo>
                      <a:pt x="0" y="11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9" name="Freeform 198"/>
              <p:cNvSpPr>
                <a:spLocks/>
              </p:cNvSpPr>
              <p:nvPr/>
            </p:nvSpPr>
            <p:spPr bwMode="auto">
              <a:xfrm>
                <a:off x="535" y="1511"/>
                <a:ext cx="136" cy="110"/>
              </a:xfrm>
              <a:custGeom>
                <a:avLst/>
                <a:gdLst>
                  <a:gd name="T0" fmla="*/ 4 w 15"/>
                  <a:gd name="T1" fmla="*/ 0 h 12"/>
                  <a:gd name="T2" fmla="*/ 0 w 15"/>
                  <a:gd name="T3" fmla="*/ 3 h 12"/>
                  <a:gd name="T4" fmla="*/ 0 w 15"/>
                  <a:gd name="T5" fmla="*/ 12 h 12"/>
                  <a:gd name="T6" fmla="*/ 12 w 15"/>
                  <a:gd name="T7" fmla="*/ 12 h 12"/>
                  <a:gd name="T8" fmla="*/ 15 w 15"/>
                  <a:gd name="T9" fmla="*/ 9 h 12"/>
                  <a:gd name="T10" fmla="*/ 15 w 15"/>
                  <a:gd name="T11" fmla="*/ 0 h 12"/>
                  <a:gd name="T12" fmla="*/ 4 w 15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2">
                    <a:moveTo>
                      <a:pt x="4" y="0"/>
                    </a:moveTo>
                    <a:lnTo>
                      <a:pt x="0" y="3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15" y="9"/>
                    </a:lnTo>
                    <a:lnTo>
                      <a:pt x="1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0" name="Freeform 199"/>
              <p:cNvSpPr>
                <a:spLocks/>
              </p:cNvSpPr>
              <p:nvPr/>
            </p:nvSpPr>
            <p:spPr bwMode="auto">
              <a:xfrm>
                <a:off x="535" y="1511"/>
                <a:ext cx="136" cy="27"/>
              </a:xfrm>
              <a:custGeom>
                <a:avLst/>
                <a:gdLst>
                  <a:gd name="T0" fmla="*/ 0 w 15"/>
                  <a:gd name="T1" fmla="*/ 3 h 3"/>
                  <a:gd name="T2" fmla="*/ 12 w 15"/>
                  <a:gd name="T3" fmla="*/ 3 h 3"/>
                  <a:gd name="T4" fmla="*/ 15 w 1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3">
                    <a:moveTo>
                      <a:pt x="0" y="3"/>
                    </a:moveTo>
                    <a:lnTo>
                      <a:pt x="12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1" name="Line 368"/>
              <p:cNvSpPr>
                <a:spLocks noChangeShapeType="1"/>
              </p:cNvSpPr>
              <p:nvPr/>
            </p:nvSpPr>
            <p:spPr bwMode="auto">
              <a:xfrm>
                <a:off x="644" y="1538"/>
                <a:ext cx="1" cy="83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2" name="Group 181"/>
            <p:cNvGrpSpPr>
              <a:grpSpLocks/>
            </p:cNvGrpSpPr>
            <p:nvPr/>
          </p:nvGrpSpPr>
          <p:grpSpPr bwMode="auto">
            <a:xfrm>
              <a:off x="653" y="1511"/>
              <a:ext cx="127" cy="110"/>
              <a:chOff x="653" y="1511"/>
              <a:chExt cx="127" cy="110"/>
            </a:xfrm>
          </p:grpSpPr>
          <p:sp>
            <p:nvSpPr>
              <p:cNvPr id="190" name="Freeform 189"/>
              <p:cNvSpPr>
                <a:spLocks/>
              </p:cNvSpPr>
              <p:nvPr/>
            </p:nvSpPr>
            <p:spPr bwMode="auto">
              <a:xfrm>
                <a:off x="653" y="1511"/>
                <a:ext cx="127" cy="110"/>
              </a:xfrm>
              <a:custGeom>
                <a:avLst/>
                <a:gdLst>
                  <a:gd name="T0" fmla="*/ 27 w 127"/>
                  <a:gd name="T1" fmla="*/ 0 h 110"/>
                  <a:gd name="T2" fmla="*/ 0 w 127"/>
                  <a:gd name="T3" fmla="*/ 27 h 110"/>
                  <a:gd name="T4" fmla="*/ 0 w 127"/>
                  <a:gd name="T5" fmla="*/ 110 h 110"/>
                  <a:gd name="T6" fmla="*/ 100 w 127"/>
                  <a:gd name="T7" fmla="*/ 110 h 110"/>
                  <a:gd name="T8" fmla="*/ 127 w 127"/>
                  <a:gd name="T9" fmla="*/ 82 h 110"/>
                  <a:gd name="T10" fmla="*/ 127 w 127"/>
                  <a:gd name="T11" fmla="*/ 0 h 110"/>
                  <a:gd name="T12" fmla="*/ 27 w 127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10">
                    <a:moveTo>
                      <a:pt x="27" y="0"/>
                    </a:moveTo>
                    <a:lnTo>
                      <a:pt x="0" y="27"/>
                    </a:lnTo>
                    <a:lnTo>
                      <a:pt x="0" y="110"/>
                    </a:lnTo>
                    <a:lnTo>
                      <a:pt x="100" y="110"/>
                    </a:lnTo>
                    <a:lnTo>
                      <a:pt x="127" y="82"/>
                    </a:lnTo>
                    <a:lnTo>
                      <a:pt x="1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1" name="Freeform 190"/>
              <p:cNvSpPr>
                <a:spLocks/>
              </p:cNvSpPr>
              <p:nvPr/>
            </p:nvSpPr>
            <p:spPr bwMode="auto">
              <a:xfrm>
                <a:off x="653" y="1511"/>
                <a:ext cx="127" cy="27"/>
              </a:xfrm>
              <a:custGeom>
                <a:avLst/>
                <a:gdLst>
                  <a:gd name="T0" fmla="*/ 0 w 127"/>
                  <a:gd name="T1" fmla="*/ 27 h 27"/>
                  <a:gd name="T2" fmla="*/ 100 w 127"/>
                  <a:gd name="T3" fmla="*/ 27 h 27"/>
                  <a:gd name="T4" fmla="*/ 127 w 127"/>
                  <a:gd name="T5" fmla="*/ 0 h 27"/>
                  <a:gd name="T6" fmla="*/ 27 w 127"/>
                  <a:gd name="T7" fmla="*/ 0 h 27"/>
                  <a:gd name="T8" fmla="*/ 0 w 127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7">
                    <a:moveTo>
                      <a:pt x="0" y="27"/>
                    </a:moveTo>
                    <a:lnTo>
                      <a:pt x="100" y="27"/>
                    </a:lnTo>
                    <a:lnTo>
                      <a:pt x="127" y="0"/>
                    </a:lnTo>
                    <a:lnTo>
                      <a:pt x="27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2" name="Freeform 191"/>
              <p:cNvSpPr>
                <a:spLocks/>
              </p:cNvSpPr>
              <p:nvPr/>
            </p:nvSpPr>
            <p:spPr bwMode="auto">
              <a:xfrm>
                <a:off x="753" y="1511"/>
                <a:ext cx="27" cy="110"/>
              </a:xfrm>
              <a:custGeom>
                <a:avLst/>
                <a:gdLst>
                  <a:gd name="T0" fmla="*/ 0 w 27"/>
                  <a:gd name="T1" fmla="*/ 27 h 110"/>
                  <a:gd name="T2" fmla="*/ 27 w 27"/>
                  <a:gd name="T3" fmla="*/ 0 h 110"/>
                  <a:gd name="T4" fmla="*/ 27 w 27"/>
                  <a:gd name="T5" fmla="*/ 82 h 110"/>
                  <a:gd name="T6" fmla="*/ 0 w 27"/>
                  <a:gd name="T7" fmla="*/ 110 h 110"/>
                  <a:gd name="T8" fmla="*/ 0 w 27"/>
                  <a:gd name="T9" fmla="*/ 2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0">
                    <a:moveTo>
                      <a:pt x="0" y="27"/>
                    </a:moveTo>
                    <a:lnTo>
                      <a:pt x="27" y="0"/>
                    </a:lnTo>
                    <a:lnTo>
                      <a:pt x="27" y="82"/>
                    </a:lnTo>
                    <a:lnTo>
                      <a:pt x="0" y="11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653" y="1511"/>
                <a:ext cx="127" cy="110"/>
              </a:xfrm>
              <a:custGeom>
                <a:avLst/>
                <a:gdLst>
                  <a:gd name="T0" fmla="*/ 3 w 14"/>
                  <a:gd name="T1" fmla="*/ 0 h 12"/>
                  <a:gd name="T2" fmla="*/ 0 w 14"/>
                  <a:gd name="T3" fmla="*/ 3 h 12"/>
                  <a:gd name="T4" fmla="*/ 0 w 14"/>
                  <a:gd name="T5" fmla="*/ 12 h 12"/>
                  <a:gd name="T6" fmla="*/ 11 w 14"/>
                  <a:gd name="T7" fmla="*/ 12 h 12"/>
                  <a:gd name="T8" fmla="*/ 14 w 14"/>
                  <a:gd name="T9" fmla="*/ 9 h 12"/>
                  <a:gd name="T10" fmla="*/ 14 w 14"/>
                  <a:gd name="T11" fmla="*/ 0 h 12"/>
                  <a:gd name="T12" fmla="*/ 3 w 1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2">
                    <a:moveTo>
                      <a:pt x="3" y="0"/>
                    </a:moveTo>
                    <a:lnTo>
                      <a:pt x="0" y="3"/>
                    </a:lnTo>
                    <a:lnTo>
                      <a:pt x="0" y="12"/>
                    </a:lnTo>
                    <a:lnTo>
                      <a:pt x="11" y="12"/>
                    </a:lnTo>
                    <a:lnTo>
                      <a:pt x="14" y="9"/>
                    </a:lnTo>
                    <a:lnTo>
                      <a:pt x="14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4" name="Freeform 193"/>
              <p:cNvSpPr>
                <a:spLocks/>
              </p:cNvSpPr>
              <p:nvPr/>
            </p:nvSpPr>
            <p:spPr bwMode="auto">
              <a:xfrm>
                <a:off x="653" y="1511"/>
                <a:ext cx="127" cy="27"/>
              </a:xfrm>
              <a:custGeom>
                <a:avLst/>
                <a:gdLst>
                  <a:gd name="T0" fmla="*/ 0 w 14"/>
                  <a:gd name="T1" fmla="*/ 3 h 3"/>
                  <a:gd name="T2" fmla="*/ 11 w 14"/>
                  <a:gd name="T3" fmla="*/ 3 h 3"/>
                  <a:gd name="T4" fmla="*/ 14 w 1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3">
                    <a:moveTo>
                      <a:pt x="0" y="3"/>
                    </a:moveTo>
                    <a:lnTo>
                      <a:pt x="11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5" name="Line 375"/>
              <p:cNvSpPr>
                <a:spLocks noChangeShapeType="1"/>
              </p:cNvSpPr>
              <p:nvPr/>
            </p:nvSpPr>
            <p:spPr bwMode="auto">
              <a:xfrm>
                <a:off x="753" y="1538"/>
                <a:ext cx="1" cy="83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3" name="Group 182"/>
            <p:cNvGrpSpPr>
              <a:grpSpLocks/>
            </p:cNvGrpSpPr>
            <p:nvPr/>
          </p:nvGrpSpPr>
          <p:grpSpPr bwMode="auto">
            <a:xfrm>
              <a:off x="762" y="1511"/>
              <a:ext cx="127" cy="110"/>
              <a:chOff x="762" y="1511"/>
              <a:chExt cx="127" cy="110"/>
            </a:xfrm>
          </p:grpSpPr>
          <p:sp>
            <p:nvSpPr>
              <p:cNvPr id="184" name="Freeform 183"/>
              <p:cNvSpPr>
                <a:spLocks/>
              </p:cNvSpPr>
              <p:nvPr/>
            </p:nvSpPr>
            <p:spPr bwMode="auto">
              <a:xfrm>
                <a:off x="762" y="1511"/>
                <a:ext cx="127" cy="110"/>
              </a:xfrm>
              <a:custGeom>
                <a:avLst/>
                <a:gdLst>
                  <a:gd name="T0" fmla="*/ 27 w 127"/>
                  <a:gd name="T1" fmla="*/ 0 h 110"/>
                  <a:gd name="T2" fmla="*/ 0 w 127"/>
                  <a:gd name="T3" fmla="*/ 27 h 110"/>
                  <a:gd name="T4" fmla="*/ 0 w 127"/>
                  <a:gd name="T5" fmla="*/ 110 h 110"/>
                  <a:gd name="T6" fmla="*/ 100 w 127"/>
                  <a:gd name="T7" fmla="*/ 110 h 110"/>
                  <a:gd name="T8" fmla="*/ 127 w 127"/>
                  <a:gd name="T9" fmla="*/ 82 h 110"/>
                  <a:gd name="T10" fmla="*/ 127 w 127"/>
                  <a:gd name="T11" fmla="*/ 0 h 110"/>
                  <a:gd name="T12" fmla="*/ 27 w 127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10">
                    <a:moveTo>
                      <a:pt x="27" y="0"/>
                    </a:moveTo>
                    <a:lnTo>
                      <a:pt x="0" y="27"/>
                    </a:lnTo>
                    <a:lnTo>
                      <a:pt x="0" y="110"/>
                    </a:lnTo>
                    <a:lnTo>
                      <a:pt x="100" y="110"/>
                    </a:lnTo>
                    <a:lnTo>
                      <a:pt x="127" y="82"/>
                    </a:lnTo>
                    <a:lnTo>
                      <a:pt x="1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5" name="Freeform 184"/>
              <p:cNvSpPr>
                <a:spLocks/>
              </p:cNvSpPr>
              <p:nvPr/>
            </p:nvSpPr>
            <p:spPr bwMode="auto">
              <a:xfrm>
                <a:off x="762" y="1511"/>
                <a:ext cx="127" cy="27"/>
              </a:xfrm>
              <a:custGeom>
                <a:avLst/>
                <a:gdLst>
                  <a:gd name="T0" fmla="*/ 0 w 127"/>
                  <a:gd name="T1" fmla="*/ 27 h 27"/>
                  <a:gd name="T2" fmla="*/ 100 w 127"/>
                  <a:gd name="T3" fmla="*/ 27 h 27"/>
                  <a:gd name="T4" fmla="*/ 127 w 127"/>
                  <a:gd name="T5" fmla="*/ 0 h 27"/>
                  <a:gd name="T6" fmla="*/ 27 w 127"/>
                  <a:gd name="T7" fmla="*/ 0 h 27"/>
                  <a:gd name="T8" fmla="*/ 0 w 127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7">
                    <a:moveTo>
                      <a:pt x="0" y="27"/>
                    </a:moveTo>
                    <a:lnTo>
                      <a:pt x="100" y="27"/>
                    </a:lnTo>
                    <a:lnTo>
                      <a:pt x="127" y="0"/>
                    </a:lnTo>
                    <a:lnTo>
                      <a:pt x="27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6" name="Freeform 185"/>
              <p:cNvSpPr>
                <a:spLocks/>
              </p:cNvSpPr>
              <p:nvPr/>
            </p:nvSpPr>
            <p:spPr bwMode="auto">
              <a:xfrm>
                <a:off x="862" y="1511"/>
                <a:ext cx="27" cy="110"/>
              </a:xfrm>
              <a:custGeom>
                <a:avLst/>
                <a:gdLst>
                  <a:gd name="T0" fmla="*/ 0 w 27"/>
                  <a:gd name="T1" fmla="*/ 27 h 110"/>
                  <a:gd name="T2" fmla="*/ 27 w 27"/>
                  <a:gd name="T3" fmla="*/ 0 h 110"/>
                  <a:gd name="T4" fmla="*/ 27 w 27"/>
                  <a:gd name="T5" fmla="*/ 82 h 110"/>
                  <a:gd name="T6" fmla="*/ 0 w 27"/>
                  <a:gd name="T7" fmla="*/ 110 h 110"/>
                  <a:gd name="T8" fmla="*/ 0 w 27"/>
                  <a:gd name="T9" fmla="*/ 2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0">
                    <a:moveTo>
                      <a:pt x="0" y="27"/>
                    </a:moveTo>
                    <a:lnTo>
                      <a:pt x="27" y="0"/>
                    </a:lnTo>
                    <a:lnTo>
                      <a:pt x="27" y="82"/>
                    </a:lnTo>
                    <a:lnTo>
                      <a:pt x="0" y="11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7" name="Freeform 186"/>
              <p:cNvSpPr>
                <a:spLocks/>
              </p:cNvSpPr>
              <p:nvPr/>
            </p:nvSpPr>
            <p:spPr bwMode="auto">
              <a:xfrm>
                <a:off x="762" y="1511"/>
                <a:ext cx="127" cy="110"/>
              </a:xfrm>
              <a:custGeom>
                <a:avLst/>
                <a:gdLst>
                  <a:gd name="T0" fmla="*/ 3 w 14"/>
                  <a:gd name="T1" fmla="*/ 0 h 12"/>
                  <a:gd name="T2" fmla="*/ 0 w 14"/>
                  <a:gd name="T3" fmla="*/ 3 h 12"/>
                  <a:gd name="T4" fmla="*/ 0 w 14"/>
                  <a:gd name="T5" fmla="*/ 12 h 12"/>
                  <a:gd name="T6" fmla="*/ 11 w 14"/>
                  <a:gd name="T7" fmla="*/ 12 h 12"/>
                  <a:gd name="T8" fmla="*/ 14 w 14"/>
                  <a:gd name="T9" fmla="*/ 9 h 12"/>
                  <a:gd name="T10" fmla="*/ 14 w 14"/>
                  <a:gd name="T11" fmla="*/ 0 h 12"/>
                  <a:gd name="T12" fmla="*/ 3 w 1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2">
                    <a:moveTo>
                      <a:pt x="3" y="0"/>
                    </a:moveTo>
                    <a:lnTo>
                      <a:pt x="0" y="3"/>
                    </a:lnTo>
                    <a:lnTo>
                      <a:pt x="0" y="12"/>
                    </a:lnTo>
                    <a:lnTo>
                      <a:pt x="11" y="12"/>
                    </a:lnTo>
                    <a:lnTo>
                      <a:pt x="14" y="9"/>
                    </a:lnTo>
                    <a:lnTo>
                      <a:pt x="14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8" name="Freeform 187"/>
              <p:cNvSpPr>
                <a:spLocks/>
              </p:cNvSpPr>
              <p:nvPr/>
            </p:nvSpPr>
            <p:spPr bwMode="auto">
              <a:xfrm>
                <a:off x="762" y="1511"/>
                <a:ext cx="127" cy="27"/>
              </a:xfrm>
              <a:custGeom>
                <a:avLst/>
                <a:gdLst>
                  <a:gd name="T0" fmla="*/ 0 w 14"/>
                  <a:gd name="T1" fmla="*/ 3 h 3"/>
                  <a:gd name="T2" fmla="*/ 11 w 14"/>
                  <a:gd name="T3" fmla="*/ 3 h 3"/>
                  <a:gd name="T4" fmla="*/ 14 w 1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3">
                    <a:moveTo>
                      <a:pt x="0" y="3"/>
                    </a:moveTo>
                    <a:lnTo>
                      <a:pt x="11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CECFF"/>
              </a:solidFill>
              <a:ln w="14288" cap="flat">
                <a:solidFill>
                  <a:srgbClr val="3333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9" name="Line 382"/>
              <p:cNvSpPr>
                <a:spLocks noChangeShapeType="1"/>
              </p:cNvSpPr>
              <p:nvPr/>
            </p:nvSpPr>
            <p:spPr bwMode="auto">
              <a:xfrm>
                <a:off x="862" y="1538"/>
                <a:ext cx="1" cy="83"/>
              </a:xfrm>
              <a:prstGeom prst="line">
                <a:avLst/>
              </a:prstGeom>
              <a:noFill/>
              <a:ln w="14288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545580" y="2805130"/>
            <a:ext cx="215900" cy="188912"/>
            <a:chOff x="535" y="1410"/>
            <a:chExt cx="136" cy="119"/>
          </a:xfrm>
        </p:grpSpPr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535" y="1410"/>
              <a:ext cx="136" cy="119"/>
            </a:xfrm>
            <a:custGeom>
              <a:avLst/>
              <a:gdLst>
                <a:gd name="T0" fmla="*/ 36 w 136"/>
                <a:gd name="T1" fmla="*/ 0 h 119"/>
                <a:gd name="T2" fmla="*/ 0 w 136"/>
                <a:gd name="T3" fmla="*/ 37 h 119"/>
                <a:gd name="T4" fmla="*/ 0 w 136"/>
                <a:gd name="T5" fmla="*/ 119 h 119"/>
                <a:gd name="T6" fmla="*/ 109 w 136"/>
                <a:gd name="T7" fmla="*/ 119 h 119"/>
                <a:gd name="T8" fmla="*/ 136 w 136"/>
                <a:gd name="T9" fmla="*/ 92 h 119"/>
                <a:gd name="T10" fmla="*/ 136 w 136"/>
                <a:gd name="T11" fmla="*/ 0 h 119"/>
                <a:gd name="T12" fmla="*/ 36 w 136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19">
                  <a:moveTo>
                    <a:pt x="36" y="0"/>
                  </a:moveTo>
                  <a:lnTo>
                    <a:pt x="0" y="37"/>
                  </a:lnTo>
                  <a:lnTo>
                    <a:pt x="0" y="119"/>
                  </a:lnTo>
                  <a:lnTo>
                    <a:pt x="109" y="119"/>
                  </a:lnTo>
                  <a:lnTo>
                    <a:pt x="136" y="92"/>
                  </a:lnTo>
                  <a:lnTo>
                    <a:pt x="1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535" y="1410"/>
              <a:ext cx="136" cy="37"/>
            </a:xfrm>
            <a:custGeom>
              <a:avLst/>
              <a:gdLst>
                <a:gd name="T0" fmla="*/ 0 w 136"/>
                <a:gd name="T1" fmla="*/ 37 h 37"/>
                <a:gd name="T2" fmla="*/ 109 w 136"/>
                <a:gd name="T3" fmla="*/ 37 h 37"/>
                <a:gd name="T4" fmla="*/ 136 w 136"/>
                <a:gd name="T5" fmla="*/ 0 h 37"/>
                <a:gd name="T6" fmla="*/ 36 w 136"/>
                <a:gd name="T7" fmla="*/ 0 h 37"/>
                <a:gd name="T8" fmla="*/ 0 w 136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7">
                  <a:moveTo>
                    <a:pt x="0" y="37"/>
                  </a:moveTo>
                  <a:lnTo>
                    <a:pt x="109" y="37"/>
                  </a:lnTo>
                  <a:lnTo>
                    <a:pt x="136" y="0"/>
                  </a:lnTo>
                  <a:lnTo>
                    <a:pt x="36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644" y="1410"/>
              <a:ext cx="27" cy="119"/>
            </a:xfrm>
            <a:custGeom>
              <a:avLst/>
              <a:gdLst>
                <a:gd name="T0" fmla="*/ 0 w 27"/>
                <a:gd name="T1" fmla="*/ 37 h 119"/>
                <a:gd name="T2" fmla="*/ 27 w 27"/>
                <a:gd name="T3" fmla="*/ 0 h 119"/>
                <a:gd name="T4" fmla="*/ 27 w 27"/>
                <a:gd name="T5" fmla="*/ 92 h 119"/>
                <a:gd name="T6" fmla="*/ 0 w 27"/>
                <a:gd name="T7" fmla="*/ 119 h 119"/>
                <a:gd name="T8" fmla="*/ 0 w 27"/>
                <a:gd name="T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9">
                  <a:moveTo>
                    <a:pt x="0" y="37"/>
                  </a:moveTo>
                  <a:lnTo>
                    <a:pt x="27" y="0"/>
                  </a:lnTo>
                  <a:lnTo>
                    <a:pt x="27" y="92"/>
                  </a:lnTo>
                  <a:lnTo>
                    <a:pt x="0" y="11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535" y="1410"/>
              <a:ext cx="136" cy="119"/>
            </a:xfrm>
            <a:custGeom>
              <a:avLst/>
              <a:gdLst>
                <a:gd name="T0" fmla="*/ 4 w 15"/>
                <a:gd name="T1" fmla="*/ 0 h 13"/>
                <a:gd name="T2" fmla="*/ 0 w 15"/>
                <a:gd name="T3" fmla="*/ 4 h 13"/>
                <a:gd name="T4" fmla="*/ 0 w 15"/>
                <a:gd name="T5" fmla="*/ 13 h 13"/>
                <a:gd name="T6" fmla="*/ 12 w 15"/>
                <a:gd name="T7" fmla="*/ 13 h 13"/>
                <a:gd name="T8" fmla="*/ 15 w 15"/>
                <a:gd name="T9" fmla="*/ 10 h 13"/>
                <a:gd name="T10" fmla="*/ 15 w 15"/>
                <a:gd name="T11" fmla="*/ 0 h 13"/>
                <a:gd name="T12" fmla="*/ 4 w 15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4" y="0"/>
                  </a:moveTo>
                  <a:lnTo>
                    <a:pt x="0" y="4"/>
                  </a:lnTo>
                  <a:lnTo>
                    <a:pt x="0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ECFF"/>
            </a:solidFill>
            <a:ln w="14288" cap="flat">
              <a:solidFill>
                <a:srgbClr val="3333CC"/>
              </a:solidFill>
              <a:prstDash val="solid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535" y="1410"/>
              <a:ext cx="136" cy="37"/>
            </a:xfrm>
            <a:custGeom>
              <a:avLst/>
              <a:gdLst>
                <a:gd name="T0" fmla="*/ 0 w 15"/>
                <a:gd name="T1" fmla="*/ 4 h 4"/>
                <a:gd name="T2" fmla="*/ 12 w 15"/>
                <a:gd name="T3" fmla="*/ 4 h 4"/>
                <a:gd name="T4" fmla="*/ 15 w 1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0" y="4"/>
                  </a:moveTo>
                  <a:lnTo>
                    <a:pt x="12" y="4"/>
                  </a:lnTo>
                  <a:lnTo>
                    <a:pt x="15" y="0"/>
                  </a:lnTo>
                </a:path>
              </a:pathLst>
            </a:custGeom>
            <a:solidFill>
              <a:srgbClr val="CCECFF"/>
            </a:solidFill>
            <a:ln w="14288" cap="flat">
              <a:solidFill>
                <a:srgbClr val="3333CC"/>
              </a:solidFill>
              <a:prstDash val="solid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0" name="Line 390"/>
            <p:cNvSpPr>
              <a:spLocks noChangeShapeType="1"/>
            </p:cNvSpPr>
            <p:nvPr/>
          </p:nvSpPr>
          <p:spPr bwMode="auto">
            <a:xfrm>
              <a:off x="644" y="1447"/>
              <a:ext cx="1" cy="82"/>
            </a:xfrm>
            <a:prstGeom prst="line">
              <a:avLst/>
            </a:prstGeom>
            <a:noFill/>
            <a:ln w="14288">
              <a:solidFill>
                <a:srgbClr val="3333CC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732905" y="2805130"/>
            <a:ext cx="201612" cy="188912"/>
            <a:chOff x="653" y="1410"/>
            <a:chExt cx="127" cy="119"/>
          </a:xfrm>
        </p:grpSpPr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653" y="1410"/>
              <a:ext cx="127" cy="119"/>
            </a:xfrm>
            <a:custGeom>
              <a:avLst/>
              <a:gdLst>
                <a:gd name="T0" fmla="*/ 27 w 127"/>
                <a:gd name="T1" fmla="*/ 0 h 119"/>
                <a:gd name="T2" fmla="*/ 0 w 127"/>
                <a:gd name="T3" fmla="*/ 37 h 119"/>
                <a:gd name="T4" fmla="*/ 0 w 127"/>
                <a:gd name="T5" fmla="*/ 119 h 119"/>
                <a:gd name="T6" fmla="*/ 100 w 127"/>
                <a:gd name="T7" fmla="*/ 119 h 119"/>
                <a:gd name="T8" fmla="*/ 127 w 127"/>
                <a:gd name="T9" fmla="*/ 92 h 119"/>
                <a:gd name="T10" fmla="*/ 127 w 127"/>
                <a:gd name="T11" fmla="*/ 0 h 119"/>
                <a:gd name="T12" fmla="*/ 27 w 127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19">
                  <a:moveTo>
                    <a:pt x="27" y="0"/>
                  </a:moveTo>
                  <a:lnTo>
                    <a:pt x="0" y="37"/>
                  </a:lnTo>
                  <a:lnTo>
                    <a:pt x="0" y="119"/>
                  </a:lnTo>
                  <a:lnTo>
                    <a:pt x="100" y="119"/>
                  </a:lnTo>
                  <a:lnTo>
                    <a:pt x="127" y="92"/>
                  </a:lnTo>
                  <a:lnTo>
                    <a:pt x="1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653" y="1410"/>
              <a:ext cx="127" cy="37"/>
            </a:xfrm>
            <a:custGeom>
              <a:avLst/>
              <a:gdLst>
                <a:gd name="T0" fmla="*/ 0 w 127"/>
                <a:gd name="T1" fmla="*/ 37 h 37"/>
                <a:gd name="T2" fmla="*/ 100 w 127"/>
                <a:gd name="T3" fmla="*/ 37 h 37"/>
                <a:gd name="T4" fmla="*/ 127 w 127"/>
                <a:gd name="T5" fmla="*/ 0 h 37"/>
                <a:gd name="T6" fmla="*/ 27 w 127"/>
                <a:gd name="T7" fmla="*/ 0 h 37"/>
                <a:gd name="T8" fmla="*/ 0 w 12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37">
                  <a:moveTo>
                    <a:pt x="0" y="37"/>
                  </a:moveTo>
                  <a:lnTo>
                    <a:pt x="100" y="37"/>
                  </a:lnTo>
                  <a:lnTo>
                    <a:pt x="127" y="0"/>
                  </a:lnTo>
                  <a:lnTo>
                    <a:pt x="27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753" y="1410"/>
              <a:ext cx="27" cy="119"/>
            </a:xfrm>
            <a:custGeom>
              <a:avLst/>
              <a:gdLst>
                <a:gd name="T0" fmla="*/ 0 w 27"/>
                <a:gd name="T1" fmla="*/ 37 h 119"/>
                <a:gd name="T2" fmla="*/ 27 w 27"/>
                <a:gd name="T3" fmla="*/ 0 h 119"/>
                <a:gd name="T4" fmla="*/ 27 w 27"/>
                <a:gd name="T5" fmla="*/ 92 h 119"/>
                <a:gd name="T6" fmla="*/ 0 w 27"/>
                <a:gd name="T7" fmla="*/ 119 h 119"/>
                <a:gd name="T8" fmla="*/ 0 w 27"/>
                <a:gd name="T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9">
                  <a:moveTo>
                    <a:pt x="0" y="37"/>
                  </a:moveTo>
                  <a:lnTo>
                    <a:pt x="27" y="0"/>
                  </a:lnTo>
                  <a:lnTo>
                    <a:pt x="27" y="92"/>
                  </a:lnTo>
                  <a:lnTo>
                    <a:pt x="0" y="11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653" y="1410"/>
              <a:ext cx="127" cy="119"/>
            </a:xfrm>
            <a:custGeom>
              <a:avLst/>
              <a:gdLst>
                <a:gd name="T0" fmla="*/ 3 w 14"/>
                <a:gd name="T1" fmla="*/ 0 h 13"/>
                <a:gd name="T2" fmla="*/ 0 w 14"/>
                <a:gd name="T3" fmla="*/ 4 h 13"/>
                <a:gd name="T4" fmla="*/ 0 w 14"/>
                <a:gd name="T5" fmla="*/ 13 h 13"/>
                <a:gd name="T6" fmla="*/ 11 w 14"/>
                <a:gd name="T7" fmla="*/ 13 h 13"/>
                <a:gd name="T8" fmla="*/ 14 w 14"/>
                <a:gd name="T9" fmla="*/ 10 h 13"/>
                <a:gd name="T10" fmla="*/ 14 w 14"/>
                <a:gd name="T11" fmla="*/ 0 h 13"/>
                <a:gd name="T12" fmla="*/ 3 w 1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0" y="4"/>
                  </a:lnTo>
                  <a:lnTo>
                    <a:pt x="0" y="13"/>
                  </a:lnTo>
                  <a:lnTo>
                    <a:pt x="11" y="13"/>
                  </a:lnTo>
                  <a:lnTo>
                    <a:pt x="14" y="10"/>
                  </a:lnTo>
                  <a:lnTo>
                    <a:pt x="1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ECFF"/>
            </a:solidFill>
            <a:ln w="14288" cap="flat">
              <a:solidFill>
                <a:srgbClr val="3333CC"/>
              </a:solidFill>
              <a:prstDash val="solid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653" y="1410"/>
              <a:ext cx="127" cy="37"/>
            </a:xfrm>
            <a:custGeom>
              <a:avLst/>
              <a:gdLst>
                <a:gd name="T0" fmla="*/ 0 w 14"/>
                <a:gd name="T1" fmla="*/ 4 h 4"/>
                <a:gd name="T2" fmla="*/ 11 w 14"/>
                <a:gd name="T3" fmla="*/ 4 h 4"/>
                <a:gd name="T4" fmla="*/ 14 w 1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0" y="4"/>
                  </a:moveTo>
                  <a:lnTo>
                    <a:pt x="11" y="4"/>
                  </a:lnTo>
                  <a:lnTo>
                    <a:pt x="14" y="0"/>
                  </a:lnTo>
                </a:path>
              </a:pathLst>
            </a:custGeom>
            <a:solidFill>
              <a:srgbClr val="CCECFF"/>
            </a:solidFill>
            <a:ln w="14288" cap="flat">
              <a:solidFill>
                <a:srgbClr val="3333CC"/>
              </a:solidFill>
              <a:prstDash val="solid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4" name="Line 397"/>
            <p:cNvSpPr>
              <a:spLocks noChangeShapeType="1"/>
            </p:cNvSpPr>
            <p:nvPr/>
          </p:nvSpPr>
          <p:spPr bwMode="auto">
            <a:xfrm>
              <a:off x="753" y="1447"/>
              <a:ext cx="1" cy="82"/>
            </a:xfrm>
            <a:prstGeom prst="line">
              <a:avLst/>
            </a:prstGeom>
            <a:noFill/>
            <a:ln w="14288">
              <a:solidFill>
                <a:srgbClr val="3333CC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5905942" y="2805130"/>
            <a:ext cx="201613" cy="188912"/>
            <a:chOff x="762" y="1410"/>
            <a:chExt cx="127" cy="119"/>
          </a:xfrm>
        </p:grpSpPr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762" y="1410"/>
              <a:ext cx="127" cy="119"/>
            </a:xfrm>
            <a:custGeom>
              <a:avLst/>
              <a:gdLst>
                <a:gd name="T0" fmla="*/ 27 w 127"/>
                <a:gd name="T1" fmla="*/ 0 h 119"/>
                <a:gd name="T2" fmla="*/ 0 w 127"/>
                <a:gd name="T3" fmla="*/ 37 h 119"/>
                <a:gd name="T4" fmla="*/ 0 w 127"/>
                <a:gd name="T5" fmla="*/ 119 h 119"/>
                <a:gd name="T6" fmla="*/ 100 w 127"/>
                <a:gd name="T7" fmla="*/ 119 h 119"/>
                <a:gd name="T8" fmla="*/ 127 w 127"/>
                <a:gd name="T9" fmla="*/ 92 h 119"/>
                <a:gd name="T10" fmla="*/ 127 w 127"/>
                <a:gd name="T11" fmla="*/ 0 h 119"/>
                <a:gd name="T12" fmla="*/ 27 w 127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19">
                  <a:moveTo>
                    <a:pt x="27" y="0"/>
                  </a:moveTo>
                  <a:lnTo>
                    <a:pt x="0" y="37"/>
                  </a:lnTo>
                  <a:lnTo>
                    <a:pt x="0" y="119"/>
                  </a:lnTo>
                  <a:lnTo>
                    <a:pt x="100" y="119"/>
                  </a:lnTo>
                  <a:lnTo>
                    <a:pt x="127" y="92"/>
                  </a:lnTo>
                  <a:lnTo>
                    <a:pt x="1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762" y="1410"/>
              <a:ext cx="127" cy="37"/>
            </a:xfrm>
            <a:custGeom>
              <a:avLst/>
              <a:gdLst>
                <a:gd name="T0" fmla="*/ 0 w 127"/>
                <a:gd name="T1" fmla="*/ 37 h 37"/>
                <a:gd name="T2" fmla="*/ 100 w 127"/>
                <a:gd name="T3" fmla="*/ 37 h 37"/>
                <a:gd name="T4" fmla="*/ 127 w 127"/>
                <a:gd name="T5" fmla="*/ 0 h 37"/>
                <a:gd name="T6" fmla="*/ 27 w 127"/>
                <a:gd name="T7" fmla="*/ 0 h 37"/>
                <a:gd name="T8" fmla="*/ 0 w 12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37">
                  <a:moveTo>
                    <a:pt x="0" y="37"/>
                  </a:moveTo>
                  <a:lnTo>
                    <a:pt x="100" y="37"/>
                  </a:lnTo>
                  <a:lnTo>
                    <a:pt x="127" y="0"/>
                  </a:lnTo>
                  <a:lnTo>
                    <a:pt x="27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862" y="1410"/>
              <a:ext cx="27" cy="119"/>
            </a:xfrm>
            <a:custGeom>
              <a:avLst/>
              <a:gdLst>
                <a:gd name="T0" fmla="*/ 0 w 27"/>
                <a:gd name="T1" fmla="*/ 37 h 119"/>
                <a:gd name="T2" fmla="*/ 27 w 27"/>
                <a:gd name="T3" fmla="*/ 0 h 119"/>
                <a:gd name="T4" fmla="*/ 27 w 27"/>
                <a:gd name="T5" fmla="*/ 92 h 119"/>
                <a:gd name="T6" fmla="*/ 0 w 27"/>
                <a:gd name="T7" fmla="*/ 119 h 119"/>
                <a:gd name="T8" fmla="*/ 0 w 27"/>
                <a:gd name="T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9">
                  <a:moveTo>
                    <a:pt x="0" y="37"/>
                  </a:moveTo>
                  <a:lnTo>
                    <a:pt x="27" y="0"/>
                  </a:lnTo>
                  <a:lnTo>
                    <a:pt x="27" y="92"/>
                  </a:lnTo>
                  <a:lnTo>
                    <a:pt x="0" y="11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762" y="1410"/>
              <a:ext cx="127" cy="119"/>
            </a:xfrm>
            <a:custGeom>
              <a:avLst/>
              <a:gdLst>
                <a:gd name="T0" fmla="*/ 3 w 14"/>
                <a:gd name="T1" fmla="*/ 0 h 13"/>
                <a:gd name="T2" fmla="*/ 0 w 14"/>
                <a:gd name="T3" fmla="*/ 4 h 13"/>
                <a:gd name="T4" fmla="*/ 0 w 14"/>
                <a:gd name="T5" fmla="*/ 13 h 13"/>
                <a:gd name="T6" fmla="*/ 11 w 14"/>
                <a:gd name="T7" fmla="*/ 13 h 13"/>
                <a:gd name="T8" fmla="*/ 14 w 14"/>
                <a:gd name="T9" fmla="*/ 10 h 13"/>
                <a:gd name="T10" fmla="*/ 14 w 14"/>
                <a:gd name="T11" fmla="*/ 0 h 13"/>
                <a:gd name="T12" fmla="*/ 3 w 1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0" y="4"/>
                  </a:lnTo>
                  <a:lnTo>
                    <a:pt x="0" y="13"/>
                  </a:lnTo>
                  <a:lnTo>
                    <a:pt x="11" y="13"/>
                  </a:lnTo>
                  <a:lnTo>
                    <a:pt x="14" y="10"/>
                  </a:lnTo>
                  <a:lnTo>
                    <a:pt x="1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 w="14288" cap="flat">
              <a:solidFill>
                <a:srgbClr val="3333CC"/>
              </a:solidFill>
              <a:prstDash val="solid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762" y="1410"/>
              <a:ext cx="127" cy="37"/>
            </a:xfrm>
            <a:custGeom>
              <a:avLst/>
              <a:gdLst>
                <a:gd name="T0" fmla="*/ 0 w 14"/>
                <a:gd name="T1" fmla="*/ 4 h 4"/>
                <a:gd name="T2" fmla="*/ 11 w 14"/>
                <a:gd name="T3" fmla="*/ 4 h 4"/>
                <a:gd name="T4" fmla="*/ 14 w 1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0" y="4"/>
                  </a:moveTo>
                  <a:lnTo>
                    <a:pt x="11" y="4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 w="14288" cap="flat">
              <a:solidFill>
                <a:srgbClr val="3333CC"/>
              </a:solidFill>
              <a:prstDash val="solid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Line 404"/>
            <p:cNvSpPr>
              <a:spLocks noChangeShapeType="1"/>
            </p:cNvSpPr>
            <p:nvPr/>
          </p:nvSpPr>
          <p:spPr bwMode="auto">
            <a:xfrm>
              <a:off x="862" y="1447"/>
              <a:ext cx="1" cy="82"/>
            </a:xfrm>
            <a:prstGeom prst="line">
              <a:avLst/>
            </a:prstGeom>
            <a:noFill/>
            <a:ln w="14288">
              <a:solidFill>
                <a:srgbClr val="3333CC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290117" y="2189176"/>
            <a:ext cx="561975" cy="493711"/>
            <a:chOff x="535" y="1410"/>
            <a:chExt cx="354" cy="311"/>
          </a:xfrm>
        </p:grpSpPr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535" y="1602"/>
              <a:ext cx="354" cy="119"/>
              <a:chOff x="535" y="1602"/>
              <a:chExt cx="354" cy="119"/>
            </a:xfrm>
          </p:grpSpPr>
          <p:grpSp>
            <p:nvGrpSpPr>
              <p:cNvPr id="142" name="Group 141"/>
              <p:cNvGrpSpPr>
                <a:grpSpLocks/>
              </p:cNvGrpSpPr>
              <p:nvPr/>
            </p:nvGrpSpPr>
            <p:grpSpPr bwMode="auto">
              <a:xfrm>
                <a:off x="535" y="1602"/>
                <a:ext cx="136" cy="119"/>
                <a:chOff x="535" y="1602"/>
                <a:chExt cx="136" cy="119"/>
              </a:xfrm>
            </p:grpSpPr>
            <p:sp>
              <p:nvSpPr>
                <p:cNvPr id="157" name="Freeform 156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119"/>
                </a:xfrm>
                <a:custGeom>
                  <a:avLst/>
                  <a:gdLst>
                    <a:gd name="T0" fmla="*/ 36 w 136"/>
                    <a:gd name="T1" fmla="*/ 0 h 119"/>
                    <a:gd name="T2" fmla="*/ 0 w 136"/>
                    <a:gd name="T3" fmla="*/ 28 h 119"/>
                    <a:gd name="T4" fmla="*/ 0 w 136"/>
                    <a:gd name="T5" fmla="*/ 119 h 119"/>
                    <a:gd name="T6" fmla="*/ 109 w 136"/>
                    <a:gd name="T7" fmla="*/ 119 h 119"/>
                    <a:gd name="T8" fmla="*/ 136 w 136"/>
                    <a:gd name="T9" fmla="*/ 83 h 119"/>
                    <a:gd name="T10" fmla="*/ 136 w 136"/>
                    <a:gd name="T11" fmla="*/ 0 h 119"/>
                    <a:gd name="T12" fmla="*/ 36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83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8" name="Freeform 157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28"/>
                </a:xfrm>
                <a:custGeom>
                  <a:avLst/>
                  <a:gdLst>
                    <a:gd name="T0" fmla="*/ 0 w 136"/>
                    <a:gd name="T1" fmla="*/ 28 h 28"/>
                    <a:gd name="T2" fmla="*/ 109 w 136"/>
                    <a:gd name="T3" fmla="*/ 28 h 28"/>
                    <a:gd name="T4" fmla="*/ 136 w 136"/>
                    <a:gd name="T5" fmla="*/ 0 h 28"/>
                    <a:gd name="T6" fmla="*/ 36 w 136"/>
                    <a:gd name="T7" fmla="*/ 0 h 28"/>
                    <a:gd name="T8" fmla="*/ 0 w 136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9" y="28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9" name="Freeform 158"/>
                <p:cNvSpPr>
                  <a:spLocks/>
                </p:cNvSpPr>
                <p:nvPr/>
              </p:nvSpPr>
              <p:spPr bwMode="auto">
                <a:xfrm>
                  <a:off x="644" y="1602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0" name="Freeform 159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119"/>
                </a:xfrm>
                <a:custGeom>
                  <a:avLst/>
                  <a:gdLst>
                    <a:gd name="T0" fmla="*/ 4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9 h 13"/>
                    <a:gd name="T10" fmla="*/ 15 w 15"/>
                    <a:gd name="T11" fmla="*/ 0 h 13"/>
                    <a:gd name="T12" fmla="*/ 4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1" name="Freeform 160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28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2" name="Line 413"/>
                <p:cNvSpPr>
                  <a:spLocks noChangeShapeType="1"/>
                </p:cNvSpPr>
                <p:nvPr/>
              </p:nvSpPr>
              <p:spPr bwMode="auto">
                <a:xfrm>
                  <a:off x="644" y="1630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43" name="Group 142"/>
              <p:cNvGrpSpPr>
                <a:grpSpLocks/>
              </p:cNvGrpSpPr>
              <p:nvPr/>
            </p:nvGrpSpPr>
            <p:grpSpPr bwMode="auto">
              <a:xfrm>
                <a:off x="653" y="1602"/>
                <a:ext cx="127" cy="119"/>
                <a:chOff x="653" y="1602"/>
                <a:chExt cx="127" cy="119"/>
              </a:xfrm>
            </p:grpSpPr>
            <p:sp>
              <p:nvSpPr>
                <p:cNvPr id="151" name="Freeform 150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83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2" name="Freeform 151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3" name="Freeform 152"/>
                <p:cNvSpPr>
                  <a:spLocks/>
                </p:cNvSpPr>
                <p:nvPr/>
              </p:nvSpPr>
              <p:spPr bwMode="auto">
                <a:xfrm>
                  <a:off x="753" y="1602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4" name="Freeform 153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9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5" name="Freeform 154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6" name="Line 420"/>
                <p:cNvSpPr>
                  <a:spLocks noChangeShapeType="1"/>
                </p:cNvSpPr>
                <p:nvPr/>
              </p:nvSpPr>
              <p:spPr bwMode="auto">
                <a:xfrm>
                  <a:off x="753" y="1630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762" y="1602"/>
                <a:ext cx="127" cy="119"/>
                <a:chOff x="762" y="1602"/>
                <a:chExt cx="127" cy="119"/>
              </a:xfrm>
            </p:grpSpPr>
            <p:sp>
              <p:nvSpPr>
                <p:cNvPr id="145" name="Freeform 144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83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6" name="Freeform 145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7" name="Freeform 146"/>
                <p:cNvSpPr>
                  <a:spLocks/>
                </p:cNvSpPr>
                <p:nvPr/>
              </p:nvSpPr>
              <p:spPr bwMode="auto">
                <a:xfrm>
                  <a:off x="862" y="1602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8" name="Freeform 147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9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9" name="Freeform 148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0" name="Line 427"/>
                <p:cNvSpPr>
                  <a:spLocks noChangeShapeType="1"/>
                </p:cNvSpPr>
                <p:nvPr/>
              </p:nvSpPr>
              <p:spPr bwMode="auto">
                <a:xfrm>
                  <a:off x="862" y="1630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535" y="1511"/>
              <a:ext cx="354" cy="110"/>
              <a:chOff x="535" y="1511"/>
              <a:chExt cx="354" cy="110"/>
            </a:xfrm>
          </p:grpSpPr>
          <p:grpSp>
            <p:nvGrpSpPr>
              <p:cNvPr id="121" name="Group 120"/>
              <p:cNvGrpSpPr>
                <a:grpSpLocks/>
              </p:cNvGrpSpPr>
              <p:nvPr/>
            </p:nvGrpSpPr>
            <p:grpSpPr bwMode="auto">
              <a:xfrm>
                <a:off x="535" y="1511"/>
                <a:ext cx="136" cy="110"/>
                <a:chOff x="535" y="1511"/>
                <a:chExt cx="136" cy="110"/>
              </a:xfrm>
            </p:grpSpPr>
            <p:sp>
              <p:nvSpPr>
                <p:cNvPr id="136" name="Freeform 135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110"/>
                </a:xfrm>
                <a:custGeom>
                  <a:avLst/>
                  <a:gdLst>
                    <a:gd name="T0" fmla="*/ 36 w 136"/>
                    <a:gd name="T1" fmla="*/ 0 h 110"/>
                    <a:gd name="T2" fmla="*/ 0 w 136"/>
                    <a:gd name="T3" fmla="*/ 27 h 110"/>
                    <a:gd name="T4" fmla="*/ 0 w 136"/>
                    <a:gd name="T5" fmla="*/ 110 h 110"/>
                    <a:gd name="T6" fmla="*/ 109 w 136"/>
                    <a:gd name="T7" fmla="*/ 110 h 110"/>
                    <a:gd name="T8" fmla="*/ 136 w 136"/>
                    <a:gd name="T9" fmla="*/ 82 h 110"/>
                    <a:gd name="T10" fmla="*/ 136 w 136"/>
                    <a:gd name="T11" fmla="*/ 0 h 110"/>
                    <a:gd name="T12" fmla="*/ 36 w 136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0">
                      <a:moveTo>
                        <a:pt x="36" y="0"/>
                      </a:moveTo>
                      <a:lnTo>
                        <a:pt x="0" y="27"/>
                      </a:lnTo>
                      <a:lnTo>
                        <a:pt x="0" y="110"/>
                      </a:lnTo>
                      <a:lnTo>
                        <a:pt x="109" y="110"/>
                      </a:lnTo>
                      <a:lnTo>
                        <a:pt x="136" y="82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7" name="Freeform 136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27"/>
                </a:xfrm>
                <a:custGeom>
                  <a:avLst/>
                  <a:gdLst>
                    <a:gd name="T0" fmla="*/ 0 w 136"/>
                    <a:gd name="T1" fmla="*/ 27 h 27"/>
                    <a:gd name="T2" fmla="*/ 109 w 136"/>
                    <a:gd name="T3" fmla="*/ 27 h 27"/>
                    <a:gd name="T4" fmla="*/ 136 w 136"/>
                    <a:gd name="T5" fmla="*/ 0 h 27"/>
                    <a:gd name="T6" fmla="*/ 36 w 136"/>
                    <a:gd name="T7" fmla="*/ 0 h 27"/>
                    <a:gd name="T8" fmla="*/ 0 w 136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7">
                      <a:moveTo>
                        <a:pt x="0" y="27"/>
                      </a:moveTo>
                      <a:lnTo>
                        <a:pt x="109" y="27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8" name="Freeform 137"/>
                <p:cNvSpPr>
                  <a:spLocks/>
                </p:cNvSpPr>
                <p:nvPr/>
              </p:nvSpPr>
              <p:spPr bwMode="auto">
                <a:xfrm>
                  <a:off x="644" y="1511"/>
                  <a:ext cx="27" cy="110"/>
                </a:xfrm>
                <a:custGeom>
                  <a:avLst/>
                  <a:gdLst>
                    <a:gd name="T0" fmla="*/ 0 w 27"/>
                    <a:gd name="T1" fmla="*/ 27 h 110"/>
                    <a:gd name="T2" fmla="*/ 27 w 27"/>
                    <a:gd name="T3" fmla="*/ 0 h 110"/>
                    <a:gd name="T4" fmla="*/ 27 w 27"/>
                    <a:gd name="T5" fmla="*/ 82 h 110"/>
                    <a:gd name="T6" fmla="*/ 0 w 27"/>
                    <a:gd name="T7" fmla="*/ 110 h 110"/>
                    <a:gd name="T8" fmla="*/ 0 w 27"/>
                    <a:gd name="T9" fmla="*/ 27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0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82"/>
                      </a:lnTo>
                      <a:lnTo>
                        <a:pt x="0" y="11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9" name="Freeform 138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110"/>
                </a:xfrm>
                <a:custGeom>
                  <a:avLst/>
                  <a:gdLst>
                    <a:gd name="T0" fmla="*/ 4 w 15"/>
                    <a:gd name="T1" fmla="*/ 0 h 12"/>
                    <a:gd name="T2" fmla="*/ 0 w 15"/>
                    <a:gd name="T3" fmla="*/ 3 h 12"/>
                    <a:gd name="T4" fmla="*/ 0 w 15"/>
                    <a:gd name="T5" fmla="*/ 12 h 12"/>
                    <a:gd name="T6" fmla="*/ 12 w 15"/>
                    <a:gd name="T7" fmla="*/ 12 h 12"/>
                    <a:gd name="T8" fmla="*/ 15 w 15"/>
                    <a:gd name="T9" fmla="*/ 9 h 12"/>
                    <a:gd name="T10" fmla="*/ 15 w 15"/>
                    <a:gd name="T11" fmla="*/ 0 h 12"/>
                    <a:gd name="T12" fmla="*/ 4 w 15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2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0" name="Freeform 139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27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1" name="Line 435"/>
                <p:cNvSpPr>
                  <a:spLocks noChangeShapeType="1"/>
                </p:cNvSpPr>
                <p:nvPr/>
              </p:nvSpPr>
              <p:spPr bwMode="auto">
                <a:xfrm>
                  <a:off x="644" y="1538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22" name="Group 121"/>
              <p:cNvGrpSpPr>
                <a:grpSpLocks/>
              </p:cNvGrpSpPr>
              <p:nvPr/>
            </p:nvGrpSpPr>
            <p:grpSpPr bwMode="auto">
              <a:xfrm>
                <a:off x="653" y="1511"/>
                <a:ext cx="127" cy="110"/>
                <a:chOff x="653" y="1511"/>
                <a:chExt cx="127" cy="110"/>
              </a:xfrm>
            </p:grpSpPr>
            <p:sp>
              <p:nvSpPr>
                <p:cNvPr id="130" name="Freeform 129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110"/>
                </a:xfrm>
                <a:custGeom>
                  <a:avLst/>
                  <a:gdLst>
                    <a:gd name="T0" fmla="*/ 27 w 127"/>
                    <a:gd name="T1" fmla="*/ 0 h 110"/>
                    <a:gd name="T2" fmla="*/ 0 w 127"/>
                    <a:gd name="T3" fmla="*/ 27 h 110"/>
                    <a:gd name="T4" fmla="*/ 0 w 127"/>
                    <a:gd name="T5" fmla="*/ 110 h 110"/>
                    <a:gd name="T6" fmla="*/ 100 w 127"/>
                    <a:gd name="T7" fmla="*/ 110 h 110"/>
                    <a:gd name="T8" fmla="*/ 127 w 127"/>
                    <a:gd name="T9" fmla="*/ 82 h 110"/>
                    <a:gd name="T10" fmla="*/ 127 w 127"/>
                    <a:gd name="T11" fmla="*/ 0 h 110"/>
                    <a:gd name="T12" fmla="*/ 27 w 127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0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0"/>
                      </a:lnTo>
                      <a:lnTo>
                        <a:pt x="100" y="110"/>
                      </a:lnTo>
                      <a:lnTo>
                        <a:pt x="127" y="8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1" name="Freeform 130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100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2" name="Freeform 131"/>
                <p:cNvSpPr>
                  <a:spLocks/>
                </p:cNvSpPr>
                <p:nvPr/>
              </p:nvSpPr>
              <p:spPr bwMode="auto">
                <a:xfrm>
                  <a:off x="753" y="1511"/>
                  <a:ext cx="27" cy="110"/>
                </a:xfrm>
                <a:custGeom>
                  <a:avLst/>
                  <a:gdLst>
                    <a:gd name="T0" fmla="*/ 0 w 27"/>
                    <a:gd name="T1" fmla="*/ 27 h 110"/>
                    <a:gd name="T2" fmla="*/ 27 w 27"/>
                    <a:gd name="T3" fmla="*/ 0 h 110"/>
                    <a:gd name="T4" fmla="*/ 27 w 27"/>
                    <a:gd name="T5" fmla="*/ 82 h 110"/>
                    <a:gd name="T6" fmla="*/ 0 w 27"/>
                    <a:gd name="T7" fmla="*/ 110 h 110"/>
                    <a:gd name="T8" fmla="*/ 0 w 27"/>
                    <a:gd name="T9" fmla="*/ 27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0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82"/>
                      </a:lnTo>
                      <a:lnTo>
                        <a:pt x="0" y="11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3" name="Freeform 132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110"/>
                </a:xfrm>
                <a:custGeom>
                  <a:avLst/>
                  <a:gdLst>
                    <a:gd name="T0" fmla="*/ 3 w 14"/>
                    <a:gd name="T1" fmla="*/ 0 h 12"/>
                    <a:gd name="T2" fmla="*/ 0 w 14"/>
                    <a:gd name="T3" fmla="*/ 3 h 12"/>
                    <a:gd name="T4" fmla="*/ 0 w 14"/>
                    <a:gd name="T5" fmla="*/ 12 h 12"/>
                    <a:gd name="T6" fmla="*/ 11 w 14"/>
                    <a:gd name="T7" fmla="*/ 12 h 12"/>
                    <a:gd name="T8" fmla="*/ 14 w 14"/>
                    <a:gd name="T9" fmla="*/ 9 h 12"/>
                    <a:gd name="T10" fmla="*/ 14 w 14"/>
                    <a:gd name="T11" fmla="*/ 0 h 12"/>
                    <a:gd name="T12" fmla="*/ 3 w 1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4" name="Freeform 133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5" name="Line 442"/>
                <p:cNvSpPr>
                  <a:spLocks noChangeShapeType="1"/>
                </p:cNvSpPr>
                <p:nvPr/>
              </p:nvSpPr>
              <p:spPr bwMode="auto">
                <a:xfrm>
                  <a:off x="753" y="1538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23" name="Group 122"/>
              <p:cNvGrpSpPr>
                <a:grpSpLocks/>
              </p:cNvGrpSpPr>
              <p:nvPr/>
            </p:nvGrpSpPr>
            <p:grpSpPr bwMode="auto">
              <a:xfrm>
                <a:off x="762" y="1511"/>
                <a:ext cx="127" cy="110"/>
                <a:chOff x="762" y="1511"/>
                <a:chExt cx="127" cy="110"/>
              </a:xfrm>
            </p:grpSpPr>
            <p:sp>
              <p:nvSpPr>
                <p:cNvPr id="124" name="Freeform 123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110"/>
                </a:xfrm>
                <a:custGeom>
                  <a:avLst/>
                  <a:gdLst>
                    <a:gd name="T0" fmla="*/ 27 w 127"/>
                    <a:gd name="T1" fmla="*/ 0 h 110"/>
                    <a:gd name="T2" fmla="*/ 0 w 127"/>
                    <a:gd name="T3" fmla="*/ 27 h 110"/>
                    <a:gd name="T4" fmla="*/ 0 w 127"/>
                    <a:gd name="T5" fmla="*/ 110 h 110"/>
                    <a:gd name="T6" fmla="*/ 100 w 127"/>
                    <a:gd name="T7" fmla="*/ 110 h 110"/>
                    <a:gd name="T8" fmla="*/ 127 w 127"/>
                    <a:gd name="T9" fmla="*/ 82 h 110"/>
                    <a:gd name="T10" fmla="*/ 127 w 127"/>
                    <a:gd name="T11" fmla="*/ 0 h 110"/>
                    <a:gd name="T12" fmla="*/ 27 w 127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0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0"/>
                      </a:lnTo>
                      <a:lnTo>
                        <a:pt x="100" y="110"/>
                      </a:lnTo>
                      <a:lnTo>
                        <a:pt x="127" y="8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5" name="Freeform 124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100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6" name="Freeform 125"/>
                <p:cNvSpPr>
                  <a:spLocks/>
                </p:cNvSpPr>
                <p:nvPr/>
              </p:nvSpPr>
              <p:spPr bwMode="auto">
                <a:xfrm>
                  <a:off x="862" y="1511"/>
                  <a:ext cx="27" cy="110"/>
                </a:xfrm>
                <a:custGeom>
                  <a:avLst/>
                  <a:gdLst>
                    <a:gd name="T0" fmla="*/ 0 w 27"/>
                    <a:gd name="T1" fmla="*/ 27 h 110"/>
                    <a:gd name="T2" fmla="*/ 27 w 27"/>
                    <a:gd name="T3" fmla="*/ 0 h 110"/>
                    <a:gd name="T4" fmla="*/ 27 w 27"/>
                    <a:gd name="T5" fmla="*/ 82 h 110"/>
                    <a:gd name="T6" fmla="*/ 0 w 27"/>
                    <a:gd name="T7" fmla="*/ 110 h 110"/>
                    <a:gd name="T8" fmla="*/ 0 w 27"/>
                    <a:gd name="T9" fmla="*/ 27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0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82"/>
                      </a:lnTo>
                      <a:lnTo>
                        <a:pt x="0" y="11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7" name="Freeform 126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110"/>
                </a:xfrm>
                <a:custGeom>
                  <a:avLst/>
                  <a:gdLst>
                    <a:gd name="T0" fmla="*/ 3 w 14"/>
                    <a:gd name="T1" fmla="*/ 0 h 12"/>
                    <a:gd name="T2" fmla="*/ 0 w 14"/>
                    <a:gd name="T3" fmla="*/ 3 h 12"/>
                    <a:gd name="T4" fmla="*/ 0 w 14"/>
                    <a:gd name="T5" fmla="*/ 12 h 12"/>
                    <a:gd name="T6" fmla="*/ 11 w 14"/>
                    <a:gd name="T7" fmla="*/ 12 h 12"/>
                    <a:gd name="T8" fmla="*/ 14 w 14"/>
                    <a:gd name="T9" fmla="*/ 9 h 12"/>
                    <a:gd name="T10" fmla="*/ 14 w 14"/>
                    <a:gd name="T11" fmla="*/ 0 h 12"/>
                    <a:gd name="T12" fmla="*/ 3 w 1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8" name="Freeform 127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9" name="Line 449"/>
                <p:cNvSpPr>
                  <a:spLocks noChangeShapeType="1"/>
                </p:cNvSpPr>
                <p:nvPr/>
              </p:nvSpPr>
              <p:spPr bwMode="auto">
                <a:xfrm>
                  <a:off x="862" y="1538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535" y="1410"/>
              <a:ext cx="354" cy="119"/>
              <a:chOff x="535" y="1410"/>
              <a:chExt cx="354" cy="119"/>
            </a:xfrm>
          </p:grpSpPr>
          <p:grpSp>
            <p:nvGrpSpPr>
              <p:cNvPr id="100" name="Group 99"/>
              <p:cNvGrpSpPr>
                <a:grpSpLocks/>
              </p:cNvGrpSpPr>
              <p:nvPr/>
            </p:nvGrpSpPr>
            <p:grpSpPr bwMode="auto">
              <a:xfrm>
                <a:off x="535" y="1410"/>
                <a:ext cx="136" cy="119"/>
                <a:chOff x="535" y="1410"/>
                <a:chExt cx="136" cy="119"/>
              </a:xfrm>
            </p:grpSpPr>
            <p:sp>
              <p:nvSpPr>
                <p:cNvPr id="115" name="Freeform 114"/>
                <p:cNvSpPr>
                  <a:spLocks/>
                </p:cNvSpPr>
                <p:nvPr/>
              </p:nvSpPr>
              <p:spPr bwMode="auto">
                <a:xfrm>
                  <a:off x="535" y="1410"/>
                  <a:ext cx="136" cy="119"/>
                </a:xfrm>
                <a:custGeom>
                  <a:avLst/>
                  <a:gdLst>
                    <a:gd name="T0" fmla="*/ 36 w 136"/>
                    <a:gd name="T1" fmla="*/ 0 h 119"/>
                    <a:gd name="T2" fmla="*/ 0 w 136"/>
                    <a:gd name="T3" fmla="*/ 37 h 119"/>
                    <a:gd name="T4" fmla="*/ 0 w 136"/>
                    <a:gd name="T5" fmla="*/ 119 h 119"/>
                    <a:gd name="T6" fmla="*/ 109 w 136"/>
                    <a:gd name="T7" fmla="*/ 119 h 119"/>
                    <a:gd name="T8" fmla="*/ 136 w 136"/>
                    <a:gd name="T9" fmla="*/ 92 h 119"/>
                    <a:gd name="T10" fmla="*/ 136 w 136"/>
                    <a:gd name="T11" fmla="*/ 0 h 119"/>
                    <a:gd name="T12" fmla="*/ 36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37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92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6" name="Freeform 115"/>
                <p:cNvSpPr>
                  <a:spLocks/>
                </p:cNvSpPr>
                <p:nvPr/>
              </p:nvSpPr>
              <p:spPr bwMode="auto">
                <a:xfrm>
                  <a:off x="535" y="1410"/>
                  <a:ext cx="136" cy="37"/>
                </a:xfrm>
                <a:custGeom>
                  <a:avLst/>
                  <a:gdLst>
                    <a:gd name="T0" fmla="*/ 0 w 136"/>
                    <a:gd name="T1" fmla="*/ 37 h 37"/>
                    <a:gd name="T2" fmla="*/ 109 w 136"/>
                    <a:gd name="T3" fmla="*/ 37 h 37"/>
                    <a:gd name="T4" fmla="*/ 136 w 136"/>
                    <a:gd name="T5" fmla="*/ 0 h 37"/>
                    <a:gd name="T6" fmla="*/ 36 w 136"/>
                    <a:gd name="T7" fmla="*/ 0 h 37"/>
                    <a:gd name="T8" fmla="*/ 0 w 136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37">
                      <a:moveTo>
                        <a:pt x="0" y="37"/>
                      </a:moveTo>
                      <a:lnTo>
                        <a:pt x="109" y="37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7" name="Freeform 116"/>
                <p:cNvSpPr>
                  <a:spLocks/>
                </p:cNvSpPr>
                <p:nvPr/>
              </p:nvSpPr>
              <p:spPr bwMode="auto">
                <a:xfrm>
                  <a:off x="644" y="1410"/>
                  <a:ext cx="27" cy="119"/>
                </a:xfrm>
                <a:custGeom>
                  <a:avLst/>
                  <a:gdLst>
                    <a:gd name="T0" fmla="*/ 0 w 27"/>
                    <a:gd name="T1" fmla="*/ 37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3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37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8" name="Freeform 117"/>
                <p:cNvSpPr>
                  <a:spLocks/>
                </p:cNvSpPr>
                <p:nvPr/>
              </p:nvSpPr>
              <p:spPr bwMode="auto">
                <a:xfrm>
                  <a:off x="535" y="1410"/>
                  <a:ext cx="136" cy="119"/>
                </a:xfrm>
                <a:custGeom>
                  <a:avLst/>
                  <a:gdLst>
                    <a:gd name="T0" fmla="*/ 4 w 15"/>
                    <a:gd name="T1" fmla="*/ 0 h 13"/>
                    <a:gd name="T2" fmla="*/ 0 w 15"/>
                    <a:gd name="T3" fmla="*/ 4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4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9" name="Freeform 118"/>
                <p:cNvSpPr>
                  <a:spLocks/>
                </p:cNvSpPr>
                <p:nvPr/>
              </p:nvSpPr>
              <p:spPr bwMode="auto">
                <a:xfrm>
                  <a:off x="535" y="1410"/>
                  <a:ext cx="136" cy="37"/>
                </a:xfrm>
                <a:custGeom>
                  <a:avLst/>
                  <a:gdLst>
                    <a:gd name="T0" fmla="*/ 0 w 15"/>
                    <a:gd name="T1" fmla="*/ 4 h 4"/>
                    <a:gd name="T2" fmla="*/ 12 w 15"/>
                    <a:gd name="T3" fmla="*/ 4 h 4"/>
                    <a:gd name="T4" fmla="*/ 15 w 15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4">
                      <a:moveTo>
                        <a:pt x="0" y="4"/>
                      </a:moveTo>
                      <a:lnTo>
                        <a:pt x="12" y="4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0" name="Line 457"/>
                <p:cNvSpPr>
                  <a:spLocks noChangeShapeType="1"/>
                </p:cNvSpPr>
                <p:nvPr/>
              </p:nvSpPr>
              <p:spPr bwMode="auto">
                <a:xfrm>
                  <a:off x="644" y="144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01" name="Group 100"/>
              <p:cNvGrpSpPr>
                <a:grpSpLocks/>
              </p:cNvGrpSpPr>
              <p:nvPr/>
            </p:nvGrpSpPr>
            <p:grpSpPr bwMode="auto">
              <a:xfrm>
                <a:off x="653" y="1410"/>
                <a:ext cx="127" cy="119"/>
                <a:chOff x="653" y="1410"/>
                <a:chExt cx="127" cy="119"/>
              </a:xfrm>
            </p:grpSpPr>
            <p:sp>
              <p:nvSpPr>
                <p:cNvPr id="109" name="Freeform 108"/>
                <p:cNvSpPr>
                  <a:spLocks/>
                </p:cNvSpPr>
                <p:nvPr/>
              </p:nvSpPr>
              <p:spPr bwMode="auto">
                <a:xfrm>
                  <a:off x="653" y="1410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37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2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3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0" name="Freeform 109"/>
                <p:cNvSpPr>
                  <a:spLocks/>
                </p:cNvSpPr>
                <p:nvPr/>
              </p:nvSpPr>
              <p:spPr bwMode="auto">
                <a:xfrm>
                  <a:off x="653" y="1410"/>
                  <a:ext cx="127" cy="37"/>
                </a:xfrm>
                <a:custGeom>
                  <a:avLst/>
                  <a:gdLst>
                    <a:gd name="T0" fmla="*/ 0 w 127"/>
                    <a:gd name="T1" fmla="*/ 37 h 37"/>
                    <a:gd name="T2" fmla="*/ 100 w 127"/>
                    <a:gd name="T3" fmla="*/ 37 h 37"/>
                    <a:gd name="T4" fmla="*/ 127 w 127"/>
                    <a:gd name="T5" fmla="*/ 0 h 37"/>
                    <a:gd name="T6" fmla="*/ 27 w 127"/>
                    <a:gd name="T7" fmla="*/ 0 h 37"/>
                    <a:gd name="T8" fmla="*/ 0 w 127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37">
                      <a:moveTo>
                        <a:pt x="0" y="37"/>
                      </a:moveTo>
                      <a:lnTo>
                        <a:pt x="100" y="3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1" name="Freeform 110"/>
                <p:cNvSpPr>
                  <a:spLocks/>
                </p:cNvSpPr>
                <p:nvPr/>
              </p:nvSpPr>
              <p:spPr bwMode="auto">
                <a:xfrm>
                  <a:off x="753" y="1410"/>
                  <a:ext cx="27" cy="119"/>
                </a:xfrm>
                <a:custGeom>
                  <a:avLst/>
                  <a:gdLst>
                    <a:gd name="T0" fmla="*/ 0 w 27"/>
                    <a:gd name="T1" fmla="*/ 37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3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37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2" name="Freeform 111"/>
                <p:cNvSpPr>
                  <a:spLocks/>
                </p:cNvSpPr>
                <p:nvPr/>
              </p:nvSpPr>
              <p:spPr bwMode="auto">
                <a:xfrm>
                  <a:off x="653" y="1410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4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3" name="Freeform 112"/>
                <p:cNvSpPr>
                  <a:spLocks/>
                </p:cNvSpPr>
                <p:nvPr/>
              </p:nvSpPr>
              <p:spPr bwMode="auto">
                <a:xfrm>
                  <a:off x="653" y="1410"/>
                  <a:ext cx="127" cy="37"/>
                </a:xfrm>
                <a:custGeom>
                  <a:avLst/>
                  <a:gdLst>
                    <a:gd name="T0" fmla="*/ 0 w 14"/>
                    <a:gd name="T1" fmla="*/ 4 h 4"/>
                    <a:gd name="T2" fmla="*/ 11 w 14"/>
                    <a:gd name="T3" fmla="*/ 4 h 4"/>
                    <a:gd name="T4" fmla="*/ 14 w 1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4">
                      <a:moveTo>
                        <a:pt x="0" y="4"/>
                      </a:moveTo>
                      <a:lnTo>
                        <a:pt x="11" y="4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4" name="Line 464"/>
                <p:cNvSpPr>
                  <a:spLocks noChangeShapeType="1"/>
                </p:cNvSpPr>
                <p:nvPr/>
              </p:nvSpPr>
              <p:spPr bwMode="auto">
                <a:xfrm>
                  <a:off x="753" y="144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02" name="Group 101"/>
              <p:cNvGrpSpPr>
                <a:grpSpLocks/>
              </p:cNvGrpSpPr>
              <p:nvPr/>
            </p:nvGrpSpPr>
            <p:grpSpPr bwMode="auto">
              <a:xfrm>
                <a:off x="762" y="1410"/>
                <a:ext cx="127" cy="119"/>
                <a:chOff x="762" y="1410"/>
                <a:chExt cx="127" cy="119"/>
              </a:xfrm>
            </p:grpSpPr>
            <p:sp>
              <p:nvSpPr>
                <p:cNvPr id="103" name="Freeform 102"/>
                <p:cNvSpPr>
                  <a:spLocks/>
                </p:cNvSpPr>
                <p:nvPr/>
              </p:nvSpPr>
              <p:spPr bwMode="auto">
                <a:xfrm>
                  <a:off x="762" y="1410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37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2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3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4" name="Freeform 103"/>
                <p:cNvSpPr>
                  <a:spLocks/>
                </p:cNvSpPr>
                <p:nvPr/>
              </p:nvSpPr>
              <p:spPr bwMode="auto">
                <a:xfrm>
                  <a:off x="762" y="1410"/>
                  <a:ext cx="127" cy="37"/>
                </a:xfrm>
                <a:custGeom>
                  <a:avLst/>
                  <a:gdLst>
                    <a:gd name="T0" fmla="*/ 0 w 127"/>
                    <a:gd name="T1" fmla="*/ 37 h 37"/>
                    <a:gd name="T2" fmla="*/ 100 w 127"/>
                    <a:gd name="T3" fmla="*/ 37 h 37"/>
                    <a:gd name="T4" fmla="*/ 127 w 127"/>
                    <a:gd name="T5" fmla="*/ 0 h 37"/>
                    <a:gd name="T6" fmla="*/ 27 w 127"/>
                    <a:gd name="T7" fmla="*/ 0 h 37"/>
                    <a:gd name="T8" fmla="*/ 0 w 127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37">
                      <a:moveTo>
                        <a:pt x="0" y="37"/>
                      </a:moveTo>
                      <a:lnTo>
                        <a:pt x="100" y="3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5" name="Freeform 104"/>
                <p:cNvSpPr>
                  <a:spLocks/>
                </p:cNvSpPr>
                <p:nvPr/>
              </p:nvSpPr>
              <p:spPr bwMode="auto">
                <a:xfrm>
                  <a:off x="862" y="1410"/>
                  <a:ext cx="27" cy="119"/>
                </a:xfrm>
                <a:custGeom>
                  <a:avLst/>
                  <a:gdLst>
                    <a:gd name="T0" fmla="*/ 0 w 27"/>
                    <a:gd name="T1" fmla="*/ 37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3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37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6" name="Freeform 105"/>
                <p:cNvSpPr>
                  <a:spLocks/>
                </p:cNvSpPr>
                <p:nvPr/>
              </p:nvSpPr>
              <p:spPr bwMode="auto">
                <a:xfrm>
                  <a:off x="762" y="1410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4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7" name="Freeform 106"/>
                <p:cNvSpPr>
                  <a:spLocks/>
                </p:cNvSpPr>
                <p:nvPr/>
              </p:nvSpPr>
              <p:spPr bwMode="auto">
                <a:xfrm>
                  <a:off x="762" y="1410"/>
                  <a:ext cx="127" cy="37"/>
                </a:xfrm>
                <a:custGeom>
                  <a:avLst/>
                  <a:gdLst>
                    <a:gd name="T0" fmla="*/ 0 w 14"/>
                    <a:gd name="T1" fmla="*/ 4 h 4"/>
                    <a:gd name="T2" fmla="*/ 11 w 14"/>
                    <a:gd name="T3" fmla="*/ 4 h 4"/>
                    <a:gd name="T4" fmla="*/ 14 w 1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4">
                      <a:moveTo>
                        <a:pt x="0" y="4"/>
                      </a:moveTo>
                      <a:lnTo>
                        <a:pt x="11" y="4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8" name="Line 471"/>
                <p:cNvSpPr>
                  <a:spLocks noChangeShapeType="1"/>
                </p:cNvSpPr>
                <p:nvPr/>
              </p:nvSpPr>
              <p:spPr bwMode="auto">
                <a:xfrm>
                  <a:off x="862" y="144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6291705" y="2797196"/>
            <a:ext cx="561975" cy="493714"/>
            <a:chOff x="535" y="1410"/>
            <a:chExt cx="354" cy="311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535" y="1602"/>
              <a:ext cx="354" cy="119"/>
              <a:chOff x="535" y="1602"/>
              <a:chExt cx="354" cy="119"/>
            </a:xfrm>
          </p:grpSpPr>
          <p:grpSp>
            <p:nvGrpSpPr>
              <p:cNvPr id="76" name="Group 75"/>
              <p:cNvGrpSpPr>
                <a:grpSpLocks/>
              </p:cNvGrpSpPr>
              <p:nvPr/>
            </p:nvGrpSpPr>
            <p:grpSpPr bwMode="auto">
              <a:xfrm>
                <a:off x="535" y="1602"/>
                <a:ext cx="136" cy="119"/>
                <a:chOff x="535" y="1602"/>
                <a:chExt cx="136" cy="119"/>
              </a:xfrm>
            </p:grpSpPr>
            <p:sp>
              <p:nvSpPr>
                <p:cNvPr id="91" name="Freeform 90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119"/>
                </a:xfrm>
                <a:custGeom>
                  <a:avLst/>
                  <a:gdLst>
                    <a:gd name="T0" fmla="*/ 36 w 136"/>
                    <a:gd name="T1" fmla="*/ 0 h 119"/>
                    <a:gd name="T2" fmla="*/ 0 w 136"/>
                    <a:gd name="T3" fmla="*/ 28 h 119"/>
                    <a:gd name="T4" fmla="*/ 0 w 136"/>
                    <a:gd name="T5" fmla="*/ 119 h 119"/>
                    <a:gd name="T6" fmla="*/ 109 w 136"/>
                    <a:gd name="T7" fmla="*/ 119 h 119"/>
                    <a:gd name="T8" fmla="*/ 136 w 136"/>
                    <a:gd name="T9" fmla="*/ 83 h 119"/>
                    <a:gd name="T10" fmla="*/ 136 w 136"/>
                    <a:gd name="T11" fmla="*/ 0 h 119"/>
                    <a:gd name="T12" fmla="*/ 36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83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2" name="Freeform 91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28"/>
                </a:xfrm>
                <a:custGeom>
                  <a:avLst/>
                  <a:gdLst>
                    <a:gd name="T0" fmla="*/ 0 w 136"/>
                    <a:gd name="T1" fmla="*/ 28 h 28"/>
                    <a:gd name="T2" fmla="*/ 109 w 136"/>
                    <a:gd name="T3" fmla="*/ 28 h 28"/>
                    <a:gd name="T4" fmla="*/ 136 w 136"/>
                    <a:gd name="T5" fmla="*/ 0 h 28"/>
                    <a:gd name="T6" fmla="*/ 36 w 136"/>
                    <a:gd name="T7" fmla="*/ 0 h 28"/>
                    <a:gd name="T8" fmla="*/ 0 w 136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8">
                      <a:moveTo>
                        <a:pt x="0" y="28"/>
                      </a:moveTo>
                      <a:lnTo>
                        <a:pt x="109" y="28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3" name="Freeform 92"/>
                <p:cNvSpPr>
                  <a:spLocks/>
                </p:cNvSpPr>
                <p:nvPr/>
              </p:nvSpPr>
              <p:spPr bwMode="auto">
                <a:xfrm>
                  <a:off x="644" y="1602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" name="Freeform 93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119"/>
                </a:xfrm>
                <a:custGeom>
                  <a:avLst/>
                  <a:gdLst>
                    <a:gd name="T0" fmla="*/ 4 w 15"/>
                    <a:gd name="T1" fmla="*/ 0 h 13"/>
                    <a:gd name="T2" fmla="*/ 0 w 15"/>
                    <a:gd name="T3" fmla="*/ 3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9 h 13"/>
                    <a:gd name="T10" fmla="*/ 15 w 15"/>
                    <a:gd name="T11" fmla="*/ 0 h 13"/>
                    <a:gd name="T12" fmla="*/ 4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5" name="Freeform 94"/>
                <p:cNvSpPr>
                  <a:spLocks/>
                </p:cNvSpPr>
                <p:nvPr/>
              </p:nvSpPr>
              <p:spPr bwMode="auto">
                <a:xfrm>
                  <a:off x="535" y="1602"/>
                  <a:ext cx="136" cy="28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6" name="Line 480"/>
                <p:cNvSpPr>
                  <a:spLocks noChangeShapeType="1"/>
                </p:cNvSpPr>
                <p:nvPr/>
              </p:nvSpPr>
              <p:spPr bwMode="auto">
                <a:xfrm>
                  <a:off x="644" y="1630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77" name="Group 76"/>
              <p:cNvGrpSpPr>
                <a:grpSpLocks/>
              </p:cNvGrpSpPr>
              <p:nvPr/>
            </p:nvGrpSpPr>
            <p:grpSpPr bwMode="auto">
              <a:xfrm>
                <a:off x="653" y="1602"/>
                <a:ext cx="127" cy="119"/>
                <a:chOff x="653" y="1602"/>
                <a:chExt cx="127" cy="119"/>
              </a:xfrm>
            </p:grpSpPr>
            <p:sp>
              <p:nvSpPr>
                <p:cNvPr id="85" name="Freeform 84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83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6" name="Freeform 85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7" name="Freeform 86"/>
                <p:cNvSpPr>
                  <a:spLocks/>
                </p:cNvSpPr>
                <p:nvPr/>
              </p:nvSpPr>
              <p:spPr bwMode="auto">
                <a:xfrm>
                  <a:off x="753" y="1602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8" name="Freeform 87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9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9" name="Freeform 88"/>
                <p:cNvSpPr>
                  <a:spLocks/>
                </p:cNvSpPr>
                <p:nvPr/>
              </p:nvSpPr>
              <p:spPr bwMode="auto">
                <a:xfrm>
                  <a:off x="653" y="1602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" name="Line 487"/>
                <p:cNvSpPr>
                  <a:spLocks noChangeShapeType="1"/>
                </p:cNvSpPr>
                <p:nvPr/>
              </p:nvSpPr>
              <p:spPr bwMode="auto">
                <a:xfrm>
                  <a:off x="753" y="1630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78" name="Group 77"/>
              <p:cNvGrpSpPr>
                <a:grpSpLocks/>
              </p:cNvGrpSpPr>
              <p:nvPr/>
            </p:nvGrpSpPr>
            <p:grpSpPr bwMode="auto">
              <a:xfrm>
                <a:off x="762" y="1602"/>
                <a:ext cx="127" cy="119"/>
                <a:chOff x="762" y="1602"/>
                <a:chExt cx="127" cy="119"/>
              </a:xfrm>
            </p:grpSpPr>
            <p:sp>
              <p:nvSpPr>
                <p:cNvPr id="79" name="Freeform 78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28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83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28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83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28"/>
                </a:xfrm>
                <a:custGeom>
                  <a:avLst/>
                  <a:gdLst>
                    <a:gd name="T0" fmla="*/ 0 w 127"/>
                    <a:gd name="T1" fmla="*/ 28 h 28"/>
                    <a:gd name="T2" fmla="*/ 100 w 127"/>
                    <a:gd name="T3" fmla="*/ 28 h 28"/>
                    <a:gd name="T4" fmla="*/ 127 w 127"/>
                    <a:gd name="T5" fmla="*/ 0 h 28"/>
                    <a:gd name="T6" fmla="*/ 27 w 127"/>
                    <a:gd name="T7" fmla="*/ 0 h 28"/>
                    <a:gd name="T8" fmla="*/ 0 w 12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8">
                      <a:moveTo>
                        <a:pt x="0" y="28"/>
                      </a:moveTo>
                      <a:lnTo>
                        <a:pt x="100" y="28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862" y="1602"/>
                  <a:ext cx="27" cy="119"/>
                </a:xfrm>
                <a:custGeom>
                  <a:avLst/>
                  <a:gdLst>
                    <a:gd name="T0" fmla="*/ 0 w 27"/>
                    <a:gd name="T1" fmla="*/ 28 h 119"/>
                    <a:gd name="T2" fmla="*/ 27 w 27"/>
                    <a:gd name="T3" fmla="*/ 0 h 119"/>
                    <a:gd name="T4" fmla="*/ 27 w 27"/>
                    <a:gd name="T5" fmla="*/ 83 h 119"/>
                    <a:gd name="T6" fmla="*/ 0 w 27"/>
                    <a:gd name="T7" fmla="*/ 119 h 119"/>
                    <a:gd name="T8" fmla="*/ 0 w 27"/>
                    <a:gd name="T9" fmla="*/ 2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28"/>
                      </a:moveTo>
                      <a:lnTo>
                        <a:pt x="27" y="0"/>
                      </a:lnTo>
                      <a:lnTo>
                        <a:pt x="27" y="83"/>
                      </a:lnTo>
                      <a:lnTo>
                        <a:pt x="0" y="119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2" name="Freeform 81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3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9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3" name="Freeform 82"/>
                <p:cNvSpPr>
                  <a:spLocks/>
                </p:cNvSpPr>
                <p:nvPr/>
              </p:nvSpPr>
              <p:spPr bwMode="auto">
                <a:xfrm>
                  <a:off x="762" y="1602"/>
                  <a:ext cx="127" cy="28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4" name="Line 494"/>
                <p:cNvSpPr>
                  <a:spLocks noChangeShapeType="1"/>
                </p:cNvSpPr>
                <p:nvPr/>
              </p:nvSpPr>
              <p:spPr bwMode="auto">
                <a:xfrm>
                  <a:off x="862" y="1630"/>
                  <a:ext cx="1" cy="91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535" y="1511"/>
              <a:ext cx="354" cy="110"/>
              <a:chOff x="535" y="1511"/>
              <a:chExt cx="354" cy="110"/>
            </a:xfrm>
          </p:grpSpPr>
          <p:grpSp>
            <p:nvGrpSpPr>
              <p:cNvPr id="55" name="Group 54"/>
              <p:cNvGrpSpPr>
                <a:grpSpLocks/>
              </p:cNvGrpSpPr>
              <p:nvPr/>
            </p:nvGrpSpPr>
            <p:grpSpPr bwMode="auto">
              <a:xfrm>
                <a:off x="535" y="1511"/>
                <a:ext cx="136" cy="110"/>
                <a:chOff x="535" y="1511"/>
                <a:chExt cx="136" cy="110"/>
              </a:xfrm>
            </p:grpSpPr>
            <p:sp>
              <p:nvSpPr>
                <p:cNvPr id="70" name="Freeform 69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110"/>
                </a:xfrm>
                <a:custGeom>
                  <a:avLst/>
                  <a:gdLst>
                    <a:gd name="T0" fmla="*/ 36 w 136"/>
                    <a:gd name="T1" fmla="*/ 0 h 110"/>
                    <a:gd name="T2" fmla="*/ 0 w 136"/>
                    <a:gd name="T3" fmla="*/ 27 h 110"/>
                    <a:gd name="T4" fmla="*/ 0 w 136"/>
                    <a:gd name="T5" fmla="*/ 110 h 110"/>
                    <a:gd name="T6" fmla="*/ 109 w 136"/>
                    <a:gd name="T7" fmla="*/ 110 h 110"/>
                    <a:gd name="T8" fmla="*/ 136 w 136"/>
                    <a:gd name="T9" fmla="*/ 82 h 110"/>
                    <a:gd name="T10" fmla="*/ 136 w 136"/>
                    <a:gd name="T11" fmla="*/ 0 h 110"/>
                    <a:gd name="T12" fmla="*/ 36 w 136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0">
                      <a:moveTo>
                        <a:pt x="36" y="0"/>
                      </a:moveTo>
                      <a:lnTo>
                        <a:pt x="0" y="27"/>
                      </a:lnTo>
                      <a:lnTo>
                        <a:pt x="0" y="110"/>
                      </a:lnTo>
                      <a:lnTo>
                        <a:pt x="109" y="110"/>
                      </a:lnTo>
                      <a:lnTo>
                        <a:pt x="136" y="82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1" name="Freeform 70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27"/>
                </a:xfrm>
                <a:custGeom>
                  <a:avLst/>
                  <a:gdLst>
                    <a:gd name="T0" fmla="*/ 0 w 136"/>
                    <a:gd name="T1" fmla="*/ 27 h 27"/>
                    <a:gd name="T2" fmla="*/ 109 w 136"/>
                    <a:gd name="T3" fmla="*/ 27 h 27"/>
                    <a:gd name="T4" fmla="*/ 136 w 136"/>
                    <a:gd name="T5" fmla="*/ 0 h 27"/>
                    <a:gd name="T6" fmla="*/ 36 w 136"/>
                    <a:gd name="T7" fmla="*/ 0 h 27"/>
                    <a:gd name="T8" fmla="*/ 0 w 136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7">
                      <a:moveTo>
                        <a:pt x="0" y="27"/>
                      </a:moveTo>
                      <a:lnTo>
                        <a:pt x="109" y="27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2" name="Freeform 71"/>
                <p:cNvSpPr>
                  <a:spLocks/>
                </p:cNvSpPr>
                <p:nvPr/>
              </p:nvSpPr>
              <p:spPr bwMode="auto">
                <a:xfrm>
                  <a:off x="644" y="1511"/>
                  <a:ext cx="27" cy="110"/>
                </a:xfrm>
                <a:custGeom>
                  <a:avLst/>
                  <a:gdLst>
                    <a:gd name="T0" fmla="*/ 0 w 27"/>
                    <a:gd name="T1" fmla="*/ 27 h 110"/>
                    <a:gd name="T2" fmla="*/ 27 w 27"/>
                    <a:gd name="T3" fmla="*/ 0 h 110"/>
                    <a:gd name="T4" fmla="*/ 27 w 27"/>
                    <a:gd name="T5" fmla="*/ 82 h 110"/>
                    <a:gd name="T6" fmla="*/ 0 w 27"/>
                    <a:gd name="T7" fmla="*/ 110 h 110"/>
                    <a:gd name="T8" fmla="*/ 0 w 27"/>
                    <a:gd name="T9" fmla="*/ 27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0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82"/>
                      </a:lnTo>
                      <a:lnTo>
                        <a:pt x="0" y="11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3" name="Freeform 72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110"/>
                </a:xfrm>
                <a:custGeom>
                  <a:avLst/>
                  <a:gdLst>
                    <a:gd name="T0" fmla="*/ 4 w 15"/>
                    <a:gd name="T1" fmla="*/ 0 h 12"/>
                    <a:gd name="T2" fmla="*/ 0 w 15"/>
                    <a:gd name="T3" fmla="*/ 3 h 12"/>
                    <a:gd name="T4" fmla="*/ 0 w 15"/>
                    <a:gd name="T5" fmla="*/ 12 h 12"/>
                    <a:gd name="T6" fmla="*/ 12 w 15"/>
                    <a:gd name="T7" fmla="*/ 12 h 12"/>
                    <a:gd name="T8" fmla="*/ 15 w 15"/>
                    <a:gd name="T9" fmla="*/ 9 h 12"/>
                    <a:gd name="T10" fmla="*/ 15 w 15"/>
                    <a:gd name="T11" fmla="*/ 0 h 12"/>
                    <a:gd name="T12" fmla="*/ 4 w 15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2">
                      <a:moveTo>
                        <a:pt x="4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15" y="9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4" name="Freeform 73"/>
                <p:cNvSpPr>
                  <a:spLocks/>
                </p:cNvSpPr>
                <p:nvPr/>
              </p:nvSpPr>
              <p:spPr bwMode="auto">
                <a:xfrm>
                  <a:off x="535" y="1511"/>
                  <a:ext cx="136" cy="27"/>
                </a:xfrm>
                <a:custGeom>
                  <a:avLst/>
                  <a:gdLst>
                    <a:gd name="T0" fmla="*/ 0 w 15"/>
                    <a:gd name="T1" fmla="*/ 3 h 3"/>
                    <a:gd name="T2" fmla="*/ 12 w 15"/>
                    <a:gd name="T3" fmla="*/ 3 h 3"/>
                    <a:gd name="T4" fmla="*/ 15 w 1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lnTo>
                        <a:pt x="12" y="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5" name="Line 502"/>
                <p:cNvSpPr>
                  <a:spLocks noChangeShapeType="1"/>
                </p:cNvSpPr>
                <p:nvPr/>
              </p:nvSpPr>
              <p:spPr bwMode="auto">
                <a:xfrm>
                  <a:off x="644" y="1538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6" name="Group 55"/>
              <p:cNvGrpSpPr>
                <a:grpSpLocks/>
              </p:cNvGrpSpPr>
              <p:nvPr/>
            </p:nvGrpSpPr>
            <p:grpSpPr bwMode="auto">
              <a:xfrm>
                <a:off x="653" y="1511"/>
                <a:ext cx="127" cy="110"/>
                <a:chOff x="653" y="1511"/>
                <a:chExt cx="127" cy="110"/>
              </a:xfrm>
            </p:grpSpPr>
            <p:sp>
              <p:nvSpPr>
                <p:cNvPr id="64" name="Freeform 63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110"/>
                </a:xfrm>
                <a:custGeom>
                  <a:avLst/>
                  <a:gdLst>
                    <a:gd name="T0" fmla="*/ 27 w 127"/>
                    <a:gd name="T1" fmla="*/ 0 h 110"/>
                    <a:gd name="T2" fmla="*/ 0 w 127"/>
                    <a:gd name="T3" fmla="*/ 27 h 110"/>
                    <a:gd name="T4" fmla="*/ 0 w 127"/>
                    <a:gd name="T5" fmla="*/ 110 h 110"/>
                    <a:gd name="T6" fmla="*/ 100 w 127"/>
                    <a:gd name="T7" fmla="*/ 110 h 110"/>
                    <a:gd name="T8" fmla="*/ 127 w 127"/>
                    <a:gd name="T9" fmla="*/ 82 h 110"/>
                    <a:gd name="T10" fmla="*/ 127 w 127"/>
                    <a:gd name="T11" fmla="*/ 0 h 110"/>
                    <a:gd name="T12" fmla="*/ 27 w 127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0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0"/>
                      </a:lnTo>
                      <a:lnTo>
                        <a:pt x="100" y="110"/>
                      </a:lnTo>
                      <a:lnTo>
                        <a:pt x="127" y="8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5" name="Freeform 64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100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" name="Freeform 65"/>
                <p:cNvSpPr>
                  <a:spLocks/>
                </p:cNvSpPr>
                <p:nvPr/>
              </p:nvSpPr>
              <p:spPr bwMode="auto">
                <a:xfrm>
                  <a:off x="753" y="1511"/>
                  <a:ext cx="27" cy="110"/>
                </a:xfrm>
                <a:custGeom>
                  <a:avLst/>
                  <a:gdLst>
                    <a:gd name="T0" fmla="*/ 0 w 27"/>
                    <a:gd name="T1" fmla="*/ 27 h 110"/>
                    <a:gd name="T2" fmla="*/ 27 w 27"/>
                    <a:gd name="T3" fmla="*/ 0 h 110"/>
                    <a:gd name="T4" fmla="*/ 27 w 27"/>
                    <a:gd name="T5" fmla="*/ 82 h 110"/>
                    <a:gd name="T6" fmla="*/ 0 w 27"/>
                    <a:gd name="T7" fmla="*/ 110 h 110"/>
                    <a:gd name="T8" fmla="*/ 0 w 27"/>
                    <a:gd name="T9" fmla="*/ 27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0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82"/>
                      </a:lnTo>
                      <a:lnTo>
                        <a:pt x="0" y="11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" name="Freeform 66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110"/>
                </a:xfrm>
                <a:custGeom>
                  <a:avLst/>
                  <a:gdLst>
                    <a:gd name="T0" fmla="*/ 3 w 14"/>
                    <a:gd name="T1" fmla="*/ 0 h 12"/>
                    <a:gd name="T2" fmla="*/ 0 w 14"/>
                    <a:gd name="T3" fmla="*/ 3 h 12"/>
                    <a:gd name="T4" fmla="*/ 0 w 14"/>
                    <a:gd name="T5" fmla="*/ 12 h 12"/>
                    <a:gd name="T6" fmla="*/ 11 w 14"/>
                    <a:gd name="T7" fmla="*/ 12 h 12"/>
                    <a:gd name="T8" fmla="*/ 14 w 14"/>
                    <a:gd name="T9" fmla="*/ 9 h 12"/>
                    <a:gd name="T10" fmla="*/ 14 w 14"/>
                    <a:gd name="T11" fmla="*/ 0 h 12"/>
                    <a:gd name="T12" fmla="*/ 3 w 1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Freeform 67"/>
                <p:cNvSpPr>
                  <a:spLocks/>
                </p:cNvSpPr>
                <p:nvPr/>
              </p:nvSpPr>
              <p:spPr bwMode="auto">
                <a:xfrm>
                  <a:off x="653" y="1511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9" name="Line 509"/>
                <p:cNvSpPr>
                  <a:spLocks noChangeShapeType="1"/>
                </p:cNvSpPr>
                <p:nvPr/>
              </p:nvSpPr>
              <p:spPr bwMode="auto">
                <a:xfrm>
                  <a:off x="753" y="1538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7" name="Group 56"/>
              <p:cNvGrpSpPr>
                <a:grpSpLocks/>
              </p:cNvGrpSpPr>
              <p:nvPr/>
            </p:nvGrpSpPr>
            <p:grpSpPr bwMode="auto">
              <a:xfrm>
                <a:off x="762" y="1511"/>
                <a:ext cx="127" cy="110"/>
                <a:chOff x="762" y="1511"/>
                <a:chExt cx="127" cy="110"/>
              </a:xfrm>
            </p:grpSpPr>
            <p:sp>
              <p:nvSpPr>
                <p:cNvPr id="58" name="Freeform 57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110"/>
                </a:xfrm>
                <a:custGeom>
                  <a:avLst/>
                  <a:gdLst>
                    <a:gd name="T0" fmla="*/ 27 w 127"/>
                    <a:gd name="T1" fmla="*/ 0 h 110"/>
                    <a:gd name="T2" fmla="*/ 0 w 127"/>
                    <a:gd name="T3" fmla="*/ 27 h 110"/>
                    <a:gd name="T4" fmla="*/ 0 w 127"/>
                    <a:gd name="T5" fmla="*/ 110 h 110"/>
                    <a:gd name="T6" fmla="*/ 100 w 127"/>
                    <a:gd name="T7" fmla="*/ 110 h 110"/>
                    <a:gd name="T8" fmla="*/ 127 w 127"/>
                    <a:gd name="T9" fmla="*/ 82 h 110"/>
                    <a:gd name="T10" fmla="*/ 127 w 127"/>
                    <a:gd name="T11" fmla="*/ 0 h 110"/>
                    <a:gd name="T12" fmla="*/ 27 w 127"/>
                    <a:gd name="T1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0">
                      <a:moveTo>
                        <a:pt x="27" y="0"/>
                      </a:moveTo>
                      <a:lnTo>
                        <a:pt x="0" y="27"/>
                      </a:lnTo>
                      <a:lnTo>
                        <a:pt x="0" y="110"/>
                      </a:lnTo>
                      <a:lnTo>
                        <a:pt x="100" y="110"/>
                      </a:lnTo>
                      <a:lnTo>
                        <a:pt x="127" y="8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Freeform 58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27"/>
                </a:xfrm>
                <a:custGeom>
                  <a:avLst/>
                  <a:gdLst>
                    <a:gd name="T0" fmla="*/ 0 w 127"/>
                    <a:gd name="T1" fmla="*/ 27 h 27"/>
                    <a:gd name="T2" fmla="*/ 100 w 127"/>
                    <a:gd name="T3" fmla="*/ 27 h 27"/>
                    <a:gd name="T4" fmla="*/ 127 w 127"/>
                    <a:gd name="T5" fmla="*/ 0 h 27"/>
                    <a:gd name="T6" fmla="*/ 27 w 127"/>
                    <a:gd name="T7" fmla="*/ 0 h 27"/>
                    <a:gd name="T8" fmla="*/ 0 w 12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7">
                      <a:moveTo>
                        <a:pt x="0" y="27"/>
                      </a:moveTo>
                      <a:lnTo>
                        <a:pt x="100" y="2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" name="Freeform 59"/>
                <p:cNvSpPr>
                  <a:spLocks/>
                </p:cNvSpPr>
                <p:nvPr/>
              </p:nvSpPr>
              <p:spPr bwMode="auto">
                <a:xfrm>
                  <a:off x="862" y="1511"/>
                  <a:ext cx="27" cy="110"/>
                </a:xfrm>
                <a:custGeom>
                  <a:avLst/>
                  <a:gdLst>
                    <a:gd name="T0" fmla="*/ 0 w 27"/>
                    <a:gd name="T1" fmla="*/ 27 h 110"/>
                    <a:gd name="T2" fmla="*/ 27 w 27"/>
                    <a:gd name="T3" fmla="*/ 0 h 110"/>
                    <a:gd name="T4" fmla="*/ 27 w 27"/>
                    <a:gd name="T5" fmla="*/ 82 h 110"/>
                    <a:gd name="T6" fmla="*/ 0 w 27"/>
                    <a:gd name="T7" fmla="*/ 110 h 110"/>
                    <a:gd name="T8" fmla="*/ 0 w 27"/>
                    <a:gd name="T9" fmla="*/ 27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0">
                      <a:moveTo>
                        <a:pt x="0" y="27"/>
                      </a:moveTo>
                      <a:lnTo>
                        <a:pt x="27" y="0"/>
                      </a:lnTo>
                      <a:lnTo>
                        <a:pt x="27" y="82"/>
                      </a:lnTo>
                      <a:lnTo>
                        <a:pt x="0" y="11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1" name="Freeform 60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110"/>
                </a:xfrm>
                <a:custGeom>
                  <a:avLst/>
                  <a:gdLst>
                    <a:gd name="T0" fmla="*/ 3 w 14"/>
                    <a:gd name="T1" fmla="*/ 0 h 12"/>
                    <a:gd name="T2" fmla="*/ 0 w 14"/>
                    <a:gd name="T3" fmla="*/ 3 h 12"/>
                    <a:gd name="T4" fmla="*/ 0 w 14"/>
                    <a:gd name="T5" fmla="*/ 12 h 12"/>
                    <a:gd name="T6" fmla="*/ 11 w 14"/>
                    <a:gd name="T7" fmla="*/ 12 h 12"/>
                    <a:gd name="T8" fmla="*/ 14 w 14"/>
                    <a:gd name="T9" fmla="*/ 9 h 12"/>
                    <a:gd name="T10" fmla="*/ 14 w 14"/>
                    <a:gd name="T11" fmla="*/ 0 h 12"/>
                    <a:gd name="T12" fmla="*/ 3 w 1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2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14" y="9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2" name="Freeform 61"/>
                <p:cNvSpPr>
                  <a:spLocks/>
                </p:cNvSpPr>
                <p:nvPr/>
              </p:nvSpPr>
              <p:spPr bwMode="auto">
                <a:xfrm>
                  <a:off x="762" y="1511"/>
                  <a:ext cx="127" cy="27"/>
                </a:xfrm>
                <a:custGeom>
                  <a:avLst/>
                  <a:gdLst>
                    <a:gd name="T0" fmla="*/ 0 w 14"/>
                    <a:gd name="T1" fmla="*/ 3 h 3"/>
                    <a:gd name="T2" fmla="*/ 11 w 14"/>
                    <a:gd name="T3" fmla="*/ 3 h 3"/>
                    <a:gd name="T4" fmla="*/ 14 w 1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" name="Line 516"/>
                <p:cNvSpPr>
                  <a:spLocks noChangeShapeType="1"/>
                </p:cNvSpPr>
                <p:nvPr/>
              </p:nvSpPr>
              <p:spPr bwMode="auto">
                <a:xfrm>
                  <a:off x="862" y="1538"/>
                  <a:ext cx="1" cy="83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535" y="1410"/>
              <a:ext cx="354" cy="119"/>
              <a:chOff x="535" y="1410"/>
              <a:chExt cx="354" cy="119"/>
            </a:xfrm>
          </p:grpSpPr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>
                <a:off x="535" y="1410"/>
                <a:ext cx="136" cy="119"/>
                <a:chOff x="535" y="1410"/>
                <a:chExt cx="136" cy="119"/>
              </a:xfrm>
            </p:grpSpPr>
            <p:sp>
              <p:nvSpPr>
                <p:cNvPr id="49" name="Freeform 48"/>
                <p:cNvSpPr>
                  <a:spLocks/>
                </p:cNvSpPr>
                <p:nvPr/>
              </p:nvSpPr>
              <p:spPr bwMode="auto">
                <a:xfrm>
                  <a:off x="535" y="1410"/>
                  <a:ext cx="136" cy="119"/>
                </a:xfrm>
                <a:custGeom>
                  <a:avLst/>
                  <a:gdLst>
                    <a:gd name="T0" fmla="*/ 36 w 136"/>
                    <a:gd name="T1" fmla="*/ 0 h 119"/>
                    <a:gd name="T2" fmla="*/ 0 w 136"/>
                    <a:gd name="T3" fmla="*/ 37 h 119"/>
                    <a:gd name="T4" fmla="*/ 0 w 136"/>
                    <a:gd name="T5" fmla="*/ 119 h 119"/>
                    <a:gd name="T6" fmla="*/ 109 w 136"/>
                    <a:gd name="T7" fmla="*/ 119 h 119"/>
                    <a:gd name="T8" fmla="*/ 136 w 136"/>
                    <a:gd name="T9" fmla="*/ 92 h 119"/>
                    <a:gd name="T10" fmla="*/ 136 w 136"/>
                    <a:gd name="T11" fmla="*/ 0 h 119"/>
                    <a:gd name="T12" fmla="*/ 36 w 136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6" h="119">
                      <a:moveTo>
                        <a:pt x="36" y="0"/>
                      </a:moveTo>
                      <a:lnTo>
                        <a:pt x="0" y="37"/>
                      </a:lnTo>
                      <a:lnTo>
                        <a:pt x="0" y="119"/>
                      </a:lnTo>
                      <a:lnTo>
                        <a:pt x="109" y="119"/>
                      </a:lnTo>
                      <a:lnTo>
                        <a:pt x="136" y="92"/>
                      </a:lnTo>
                      <a:lnTo>
                        <a:pt x="1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" name="Freeform 49"/>
                <p:cNvSpPr>
                  <a:spLocks/>
                </p:cNvSpPr>
                <p:nvPr/>
              </p:nvSpPr>
              <p:spPr bwMode="auto">
                <a:xfrm>
                  <a:off x="535" y="1410"/>
                  <a:ext cx="136" cy="37"/>
                </a:xfrm>
                <a:custGeom>
                  <a:avLst/>
                  <a:gdLst>
                    <a:gd name="T0" fmla="*/ 0 w 136"/>
                    <a:gd name="T1" fmla="*/ 37 h 37"/>
                    <a:gd name="T2" fmla="*/ 109 w 136"/>
                    <a:gd name="T3" fmla="*/ 37 h 37"/>
                    <a:gd name="T4" fmla="*/ 136 w 136"/>
                    <a:gd name="T5" fmla="*/ 0 h 37"/>
                    <a:gd name="T6" fmla="*/ 36 w 136"/>
                    <a:gd name="T7" fmla="*/ 0 h 37"/>
                    <a:gd name="T8" fmla="*/ 0 w 136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37">
                      <a:moveTo>
                        <a:pt x="0" y="37"/>
                      </a:moveTo>
                      <a:lnTo>
                        <a:pt x="109" y="37"/>
                      </a:lnTo>
                      <a:lnTo>
                        <a:pt x="136" y="0"/>
                      </a:lnTo>
                      <a:lnTo>
                        <a:pt x="36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" name="Freeform 50"/>
                <p:cNvSpPr>
                  <a:spLocks/>
                </p:cNvSpPr>
                <p:nvPr/>
              </p:nvSpPr>
              <p:spPr bwMode="auto">
                <a:xfrm>
                  <a:off x="644" y="1410"/>
                  <a:ext cx="27" cy="119"/>
                </a:xfrm>
                <a:custGeom>
                  <a:avLst/>
                  <a:gdLst>
                    <a:gd name="T0" fmla="*/ 0 w 27"/>
                    <a:gd name="T1" fmla="*/ 37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3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37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/>
                </p:cNvSpPr>
                <p:nvPr/>
              </p:nvSpPr>
              <p:spPr bwMode="auto">
                <a:xfrm>
                  <a:off x="535" y="1410"/>
                  <a:ext cx="136" cy="119"/>
                </a:xfrm>
                <a:custGeom>
                  <a:avLst/>
                  <a:gdLst>
                    <a:gd name="T0" fmla="*/ 4 w 15"/>
                    <a:gd name="T1" fmla="*/ 0 h 13"/>
                    <a:gd name="T2" fmla="*/ 0 w 15"/>
                    <a:gd name="T3" fmla="*/ 4 h 13"/>
                    <a:gd name="T4" fmla="*/ 0 w 15"/>
                    <a:gd name="T5" fmla="*/ 13 h 13"/>
                    <a:gd name="T6" fmla="*/ 12 w 15"/>
                    <a:gd name="T7" fmla="*/ 13 h 13"/>
                    <a:gd name="T8" fmla="*/ 15 w 15"/>
                    <a:gd name="T9" fmla="*/ 10 h 13"/>
                    <a:gd name="T10" fmla="*/ 15 w 15"/>
                    <a:gd name="T11" fmla="*/ 0 h 13"/>
                    <a:gd name="T12" fmla="*/ 4 w 15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4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2" y="13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3" name="Freeform 52"/>
                <p:cNvSpPr>
                  <a:spLocks/>
                </p:cNvSpPr>
                <p:nvPr/>
              </p:nvSpPr>
              <p:spPr bwMode="auto">
                <a:xfrm>
                  <a:off x="535" y="1410"/>
                  <a:ext cx="136" cy="37"/>
                </a:xfrm>
                <a:custGeom>
                  <a:avLst/>
                  <a:gdLst>
                    <a:gd name="T0" fmla="*/ 0 w 15"/>
                    <a:gd name="T1" fmla="*/ 4 h 4"/>
                    <a:gd name="T2" fmla="*/ 12 w 15"/>
                    <a:gd name="T3" fmla="*/ 4 h 4"/>
                    <a:gd name="T4" fmla="*/ 15 w 15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4">
                      <a:moveTo>
                        <a:pt x="0" y="4"/>
                      </a:moveTo>
                      <a:lnTo>
                        <a:pt x="12" y="4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Line 524"/>
                <p:cNvSpPr>
                  <a:spLocks noChangeShapeType="1"/>
                </p:cNvSpPr>
                <p:nvPr/>
              </p:nvSpPr>
              <p:spPr bwMode="auto">
                <a:xfrm>
                  <a:off x="644" y="144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5" name="Group 34"/>
              <p:cNvGrpSpPr>
                <a:grpSpLocks/>
              </p:cNvGrpSpPr>
              <p:nvPr/>
            </p:nvGrpSpPr>
            <p:grpSpPr bwMode="auto">
              <a:xfrm>
                <a:off x="653" y="1410"/>
                <a:ext cx="127" cy="119"/>
                <a:chOff x="653" y="1410"/>
                <a:chExt cx="127" cy="119"/>
              </a:xfrm>
            </p:grpSpPr>
            <p:sp>
              <p:nvSpPr>
                <p:cNvPr id="43" name="Freeform 42"/>
                <p:cNvSpPr>
                  <a:spLocks/>
                </p:cNvSpPr>
                <p:nvPr/>
              </p:nvSpPr>
              <p:spPr bwMode="auto">
                <a:xfrm>
                  <a:off x="653" y="1410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37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2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3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" name="Freeform 43"/>
                <p:cNvSpPr>
                  <a:spLocks/>
                </p:cNvSpPr>
                <p:nvPr/>
              </p:nvSpPr>
              <p:spPr bwMode="auto">
                <a:xfrm>
                  <a:off x="653" y="1410"/>
                  <a:ext cx="127" cy="37"/>
                </a:xfrm>
                <a:custGeom>
                  <a:avLst/>
                  <a:gdLst>
                    <a:gd name="T0" fmla="*/ 0 w 127"/>
                    <a:gd name="T1" fmla="*/ 37 h 37"/>
                    <a:gd name="T2" fmla="*/ 100 w 127"/>
                    <a:gd name="T3" fmla="*/ 37 h 37"/>
                    <a:gd name="T4" fmla="*/ 127 w 127"/>
                    <a:gd name="T5" fmla="*/ 0 h 37"/>
                    <a:gd name="T6" fmla="*/ 27 w 127"/>
                    <a:gd name="T7" fmla="*/ 0 h 37"/>
                    <a:gd name="T8" fmla="*/ 0 w 127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37">
                      <a:moveTo>
                        <a:pt x="0" y="37"/>
                      </a:moveTo>
                      <a:lnTo>
                        <a:pt x="100" y="3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" name="Freeform 44"/>
                <p:cNvSpPr>
                  <a:spLocks/>
                </p:cNvSpPr>
                <p:nvPr/>
              </p:nvSpPr>
              <p:spPr bwMode="auto">
                <a:xfrm>
                  <a:off x="753" y="1410"/>
                  <a:ext cx="27" cy="119"/>
                </a:xfrm>
                <a:custGeom>
                  <a:avLst/>
                  <a:gdLst>
                    <a:gd name="T0" fmla="*/ 0 w 27"/>
                    <a:gd name="T1" fmla="*/ 37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3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37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" name="Freeform 45"/>
                <p:cNvSpPr>
                  <a:spLocks/>
                </p:cNvSpPr>
                <p:nvPr/>
              </p:nvSpPr>
              <p:spPr bwMode="auto">
                <a:xfrm>
                  <a:off x="653" y="1410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4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7" name="Freeform 46"/>
                <p:cNvSpPr>
                  <a:spLocks/>
                </p:cNvSpPr>
                <p:nvPr/>
              </p:nvSpPr>
              <p:spPr bwMode="auto">
                <a:xfrm>
                  <a:off x="653" y="1410"/>
                  <a:ext cx="127" cy="37"/>
                </a:xfrm>
                <a:custGeom>
                  <a:avLst/>
                  <a:gdLst>
                    <a:gd name="T0" fmla="*/ 0 w 14"/>
                    <a:gd name="T1" fmla="*/ 4 h 4"/>
                    <a:gd name="T2" fmla="*/ 11 w 14"/>
                    <a:gd name="T3" fmla="*/ 4 h 4"/>
                    <a:gd name="T4" fmla="*/ 14 w 1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4">
                      <a:moveTo>
                        <a:pt x="0" y="4"/>
                      </a:moveTo>
                      <a:lnTo>
                        <a:pt x="11" y="4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" name="Line 531"/>
                <p:cNvSpPr>
                  <a:spLocks noChangeShapeType="1"/>
                </p:cNvSpPr>
                <p:nvPr/>
              </p:nvSpPr>
              <p:spPr bwMode="auto">
                <a:xfrm>
                  <a:off x="753" y="144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" name="Group 35"/>
              <p:cNvGrpSpPr>
                <a:grpSpLocks/>
              </p:cNvGrpSpPr>
              <p:nvPr/>
            </p:nvGrpSpPr>
            <p:grpSpPr bwMode="auto">
              <a:xfrm>
                <a:off x="762" y="1410"/>
                <a:ext cx="127" cy="119"/>
                <a:chOff x="762" y="1410"/>
                <a:chExt cx="127" cy="119"/>
              </a:xfrm>
            </p:grpSpPr>
            <p:sp>
              <p:nvSpPr>
                <p:cNvPr id="37" name="Freeform 36"/>
                <p:cNvSpPr>
                  <a:spLocks/>
                </p:cNvSpPr>
                <p:nvPr/>
              </p:nvSpPr>
              <p:spPr bwMode="auto">
                <a:xfrm>
                  <a:off x="762" y="1410"/>
                  <a:ext cx="127" cy="119"/>
                </a:xfrm>
                <a:custGeom>
                  <a:avLst/>
                  <a:gdLst>
                    <a:gd name="T0" fmla="*/ 27 w 127"/>
                    <a:gd name="T1" fmla="*/ 0 h 119"/>
                    <a:gd name="T2" fmla="*/ 0 w 127"/>
                    <a:gd name="T3" fmla="*/ 37 h 119"/>
                    <a:gd name="T4" fmla="*/ 0 w 127"/>
                    <a:gd name="T5" fmla="*/ 119 h 119"/>
                    <a:gd name="T6" fmla="*/ 100 w 127"/>
                    <a:gd name="T7" fmla="*/ 119 h 119"/>
                    <a:gd name="T8" fmla="*/ 127 w 127"/>
                    <a:gd name="T9" fmla="*/ 92 h 119"/>
                    <a:gd name="T10" fmla="*/ 127 w 127"/>
                    <a:gd name="T11" fmla="*/ 0 h 119"/>
                    <a:gd name="T12" fmla="*/ 27 w 127"/>
                    <a:gd name="T1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19">
                      <a:moveTo>
                        <a:pt x="27" y="0"/>
                      </a:moveTo>
                      <a:lnTo>
                        <a:pt x="0" y="37"/>
                      </a:lnTo>
                      <a:lnTo>
                        <a:pt x="0" y="119"/>
                      </a:lnTo>
                      <a:lnTo>
                        <a:pt x="100" y="119"/>
                      </a:lnTo>
                      <a:lnTo>
                        <a:pt x="127" y="92"/>
                      </a:lnTo>
                      <a:lnTo>
                        <a:pt x="127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" name="Freeform 37"/>
                <p:cNvSpPr>
                  <a:spLocks/>
                </p:cNvSpPr>
                <p:nvPr/>
              </p:nvSpPr>
              <p:spPr bwMode="auto">
                <a:xfrm>
                  <a:off x="762" y="1410"/>
                  <a:ext cx="127" cy="37"/>
                </a:xfrm>
                <a:custGeom>
                  <a:avLst/>
                  <a:gdLst>
                    <a:gd name="T0" fmla="*/ 0 w 127"/>
                    <a:gd name="T1" fmla="*/ 37 h 37"/>
                    <a:gd name="T2" fmla="*/ 100 w 127"/>
                    <a:gd name="T3" fmla="*/ 37 h 37"/>
                    <a:gd name="T4" fmla="*/ 127 w 127"/>
                    <a:gd name="T5" fmla="*/ 0 h 37"/>
                    <a:gd name="T6" fmla="*/ 27 w 127"/>
                    <a:gd name="T7" fmla="*/ 0 h 37"/>
                    <a:gd name="T8" fmla="*/ 0 w 127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37">
                      <a:moveTo>
                        <a:pt x="0" y="37"/>
                      </a:moveTo>
                      <a:lnTo>
                        <a:pt x="100" y="37"/>
                      </a:lnTo>
                      <a:lnTo>
                        <a:pt x="127" y="0"/>
                      </a:lnTo>
                      <a:lnTo>
                        <a:pt x="27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9" name="Freeform 38"/>
                <p:cNvSpPr>
                  <a:spLocks/>
                </p:cNvSpPr>
                <p:nvPr/>
              </p:nvSpPr>
              <p:spPr bwMode="auto">
                <a:xfrm>
                  <a:off x="862" y="1410"/>
                  <a:ext cx="27" cy="119"/>
                </a:xfrm>
                <a:custGeom>
                  <a:avLst/>
                  <a:gdLst>
                    <a:gd name="T0" fmla="*/ 0 w 27"/>
                    <a:gd name="T1" fmla="*/ 37 h 119"/>
                    <a:gd name="T2" fmla="*/ 27 w 27"/>
                    <a:gd name="T3" fmla="*/ 0 h 119"/>
                    <a:gd name="T4" fmla="*/ 27 w 27"/>
                    <a:gd name="T5" fmla="*/ 92 h 119"/>
                    <a:gd name="T6" fmla="*/ 0 w 27"/>
                    <a:gd name="T7" fmla="*/ 119 h 119"/>
                    <a:gd name="T8" fmla="*/ 0 w 27"/>
                    <a:gd name="T9" fmla="*/ 3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9">
                      <a:moveTo>
                        <a:pt x="0" y="37"/>
                      </a:moveTo>
                      <a:lnTo>
                        <a:pt x="27" y="0"/>
                      </a:lnTo>
                      <a:lnTo>
                        <a:pt x="27" y="92"/>
                      </a:lnTo>
                      <a:lnTo>
                        <a:pt x="0" y="119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" name="Freeform 39"/>
                <p:cNvSpPr>
                  <a:spLocks/>
                </p:cNvSpPr>
                <p:nvPr/>
              </p:nvSpPr>
              <p:spPr bwMode="auto">
                <a:xfrm>
                  <a:off x="762" y="1410"/>
                  <a:ext cx="127" cy="119"/>
                </a:xfrm>
                <a:custGeom>
                  <a:avLst/>
                  <a:gdLst>
                    <a:gd name="T0" fmla="*/ 3 w 14"/>
                    <a:gd name="T1" fmla="*/ 0 h 13"/>
                    <a:gd name="T2" fmla="*/ 0 w 14"/>
                    <a:gd name="T3" fmla="*/ 4 h 13"/>
                    <a:gd name="T4" fmla="*/ 0 w 14"/>
                    <a:gd name="T5" fmla="*/ 13 h 13"/>
                    <a:gd name="T6" fmla="*/ 11 w 14"/>
                    <a:gd name="T7" fmla="*/ 13 h 13"/>
                    <a:gd name="T8" fmla="*/ 14 w 14"/>
                    <a:gd name="T9" fmla="*/ 10 h 13"/>
                    <a:gd name="T10" fmla="*/ 14 w 14"/>
                    <a:gd name="T11" fmla="*/ 0 h 13"/>
                    <a:gd name="T12" fmla="*/ 3 w 1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3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1" y="13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" name="Freeform 40"/>
                <p:cNvSpPr>
                  <a:spLocks/>
                </p:cNvSpPr>
                <p:nvPr/>
              </p:nvSpPr>
              <p:spPr bwMode="auto">
                <a:xfrm>
                  <a:off x="762" y="1410"/>
                  <a:ext cx="127" cy="37"/>
                </a:xfrm>
                <a:custGeom>
                  <a:avLst/>
                  <a:gdLst>
                    <a:gd name="T0" fmla="*/ 0 w 14"/>
                    <a:gd name="T1" fmla="*/ 4 h 4"/>
                    <a:gd name="T2" fmla="*/ 11 w 14"/>
                    <a:gd name="T3" fmla="*/ 4 h 4"/>
                    <a:gd name="T4" fmla="*/ 14 w 1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4">
                      <a:moveTo>
                        <a:pt x="0" y="4"/>
                      </a:moveTo>
                      <a:lnTo>
                        <a:pt x="11" y="4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 w="14288" cap="flat">
                  <a:solidFill>
                    <a:srgbClr val="3333C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Line 538"/>
                <p:cNvSpPr>
                  <a:spLocks noChangeShapeType="1"/>
                </p:cNvSpPr>
                <p:nvPr/>
              </p:nvSpPr>
              <p:spPr bwMode="auto">
                <a:xfrm>
                  <a:off x="862" y="1447"/>
                  <a:ext cx="1" cy="82"/>
                </a:xfrm>
                <a:prstGeom prst="line">
                  <a:avLst/>
                </a:prstGeom>
                <a:noFill/>
                <a:ln w="14288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kern="1200">
                      <a:solidFill>
                        <a:schemeClr val="tx1"/>
                      </a:solidFill>
                      <a:latin typeface="Tahoma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6" name="TextBox 5"/>
          <p:cNvSpPr txBox="1"/>
          <p:nvPr/>
        </p:nvSpPr>
        <p:spPr>
          <a:xfrm>
            <a:off x="5859903" y="5391149"/>
            <a:ext cx="284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Address 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4230" y="1614487"/>
            <a:ext cx="333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Memory Spaces</a:t>
            </a:r>
            <a:endParaRPr lang="en-US" dirty="0"/>
          </a:p>
        </p:txBody>
      </p:sp>
      <p:sp>
        <p:nvSpPr>
          <p:cNvPr id="1081" name="TextBox 1080"/>
          <p:cNvSpPr txBox="1"/>
          <p:nvPr/>
        </p:nvSpPr>
        <p:spPr>
          <a:xfrm>
            <a:off x="448732" y="1187708"/>
            <a:ext cx="44280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NWChem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Wide range of methods, accuracies, and supported supercomputer architectures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Well-known for its support of many quantum mechanical methods on massively parallel systems.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Built on top of Global Arrays (GA</a:t>
            </a:r>
            <a:r>
              <a:rPr lang="en-US" dirty="0" smtClean="0"/>
              <a:t>) / ARMCI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u="sng" dirty="0" smtClean="0"/>
              <a:t>Coupled Cluster (CC)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err="1" smtClean="0"/>
              <a:t>Ab</a:t>
            </a:r>
            <a:r>
              <a:rPr lang="en-US" i="1" dirty="0" smtClean="0"/>
              <a:t> initio </a:t>
            </a:r>
            <a:r>
              <a:rPr lang="en-US" dirty="0" smtClean="0"/>
              <a:t>- i.e., Highly accurate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Solves an approximate Schrödinger Equation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Accuracy hierarchy:</a:t>
            </a:r>
          </a:p>
          <a:p>
            <a:r>
              <a:rPr lang="en-US" sz="2000" i="1" dirty="0" smtClean="0">
                <a:latin typeface="AngsanaUPC" pitchFamily="18" charset="-34"/>
                <a:cs typeface="AngsanaUPC" pitchFamily="18" charset="-34"/>
              </a:rPr>
              <a:t>        CCSD &lt; CCSD(T) &lt; CCSDT &lt; CCSDT(Q) &lt; CCSDTQ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respective computational costs: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And respective storage costs: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327701"/>
              </p:ext>
            </p:extLst>
          </p:nvPr>
        </p:nvGraphicFramePr>
        <p:xfrm>
          <a:off x="828675" y="5334145"/>
          <a:ext cx="37877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Equation" r:id="rId3" imgW="2412720" imgH="228600" progId="Equation.3">
                  <p:embed/>
                </p:oleObj>
              </mc:Choice>
              <mc:Fallback>
                <p:oleObj name="Equation" r:id="rId3" imgW="241272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5334145"/>
                        <a:ext cx="37877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440972"/>
              </p:ext>
            </p:extLst>
          </p:nvPr>
        </p:nvGraphicFramePr>
        <p:xfrm>
          <a:off x="806450" y="5905645"/>
          <a:ext cx="38100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Equation" r:id="rId5" imgW="2336760" imgH="228600" progId="Equation.3">
                  <p:embed/>
                </p:oleObj>
              </mc:Choice>
              <mc:Fallback>
                <p:oleObj name="Equation" r:id="rId5" imgW="23367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5905645"/>
                        <a:ext cx="38100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3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NWChem</a:t>
            </a:r>
            <a:r>
              <a:rPr lang="en-US" dirty="0" smtClean="0"/>
              <a:t> and Coupled Cluster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732" y="1187708"/>
            <a:ext cx="44280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NWChem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Wide range of methods, accuracies, and supported supercomputer architectures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Well-known for its support of many quantum mechanical methods on massively parallel systems.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Built </a:t>
            </a:r>
            <a:r>
              <a:rPr lang="en-US" dirty="0"/>
              <a:t>on top of Global Arrays (GA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u="sng" dirty="0" smtClean="0"/>
              <a:t>Coupled Cluster (CC)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err="1" smtClean="0"/>
              <a:t>Ab</a:t>
            </a:r>
            <a:r>
              <a:rPr lang="en-US" i="1" dirty="0" smtClean="0"/>
              <a:t> initio </a:t>
            </a:r>
            <a:r>
              <a:rPr lang="en-US" dirty="0" smtClean="0"/>
              <a:t>- i.e., Highly accurate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Solves an approximate Schrödinger Equation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Accuracy hierarchy:</a:t>
            </a:r>
          </a:p>
          <a:p>
            <a:r>
              <a:rPr lang="en-US" sz="2000" i="1" dirty="0" smtClean="0">
                <a:latin typeface="AngsanaUPC" pitchFamily="18" charset="-34"/>
                <a:cs typeface="AngsanaUPC" pitchFamily="18" charset="-34"/>
              </a:rPr>
              <a:t>        CCSD &lt; CCSD(T) &lt; CCSDT &lt; CCSDT(Q) &lt; CCSDTQ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respective computational costs: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And respective storage costs: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4205" y="6483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*Diagram from GA tutorial (ACTS 2009)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86" name="Picture 14" descr="C:\Users\NIC\Desktop\VBOX_share\schr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476" y="2581136"/>
            <a:ext cx="2830115" cy="44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NIC\Desktop\VBOX_share\schro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809" y="3150706"/>
            <a:ext cx="4800600" cy="40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:\Users\NIC\Desktop\VBOX_share\schrod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35" y="3609193"/>
            <a:ext cx="3733800" cy="38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C:\Users\NIC\Desktop\VBOX_share\schrod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4" y="4062845"/>
            <a:ext cx="4153694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327701"/>
              </p:ext>
            </p:extLst>
          </p:nvPr>
        </p:nvGraphicFramePr>
        <p:xfrm>
          <a:off x="828675" y="5334000"/>
          <a:ext cx="37877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Equation" r:id="rId7" imgW="2413000" imgH="228600" progId="Equation.3">
                  <p:embed/>
                </p:oleObj>
              </mc:Choice>
              <mc:Fallback>
                <p:oleObj name="Equation" r:id="rId7" imgW="24130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5334000"/>
                        <a:ext cx="37877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440972"/>
              </p:ext>
            </p:extLst>
          </p:nvPr>
        </p:nvGraphicFramePr>
        <p:xfrm>
          <a:off x="806450" y="5905500"/>
          <a:ext cx="38100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Equation" r:id="rId9" imgW="2336800" imgH="228600" progId="Equation.3">
                  <p:embed/>
                </p:oleObj>
              </mc:Choice>
              <mc:Fallback>
                <p:oleObj name="Equation" r:id="rId9" imgW="2336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5905500"/>
                        <a:ext cx="38100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12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Contraction Engine (TCE)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4191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TCE automates </a:t>
            </a:r>
            <a:r>
              <a:rPr lang="en-US" dirty="0"/>
              <a:t>the derivation and parallelization of </a:t>
            </a:r>
            <a:r>
              <a:rPr lang="en-US" dirty="0" smtClean="0"/>
              <a:t>these equations.</a:t>
            </a:r>
          </a:p>
          <a:p>
            <a:r>
              <a:rPr lang="en-US" dirty="0" smtClean="0"/>
              <a:t>This talk analyzes the TCE’s strong scaling.</a:t>
            </a:r>
          </a:p>
          <a:p>
            <a:r>
              <a:rPr lang="en-US" dirty="0" smtClean="0"/>
              <a:t>In TCE-CC codes, each tensor contraction consists of </a:t>
            </a:r>
            <a:r>
              <a:rPr lang="en-US" i="1" dirty="0" smtClean="0"/>
              <a:t>many</a:t>
            </a:r>
            <a:r>
              <a:rPr lang="en-US" dirty="0" smtClean="0"/>
              <a:t> 2D matrix multiplications (BLAS – Level 3).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125" y="1841242"/>
            <a:ext cx="449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/>
              <a:t>hbar</a:t>
            </a:r>
            <a:r>
              <a:rPr lang="en-US" sz="800" i="1" dirty="0"/>
              <a:t>[</a:t>
            </a:r>
            <a:r>
              <a:rPr lang="en-US" sz="800" i="1" dirty="0" err="1"/>
              <a:t>a,b,i,j</a:t>
            </a:r>
            <a:r>
              <a:rPr lang="en-US" sz="800" i="1" dirty="0"/>
              <a:t>] == sum[f[</a:t>
            </a:r>
            <a:r>
              <a:rPr lang="en-US" sz="800" i="1" dirty="0" err="1"/>
              <a:t>b,c</a:t>
            </a:r>
            <a:r>
              <a:rPr lang="en-US" sz="800" i="1" dirty="0"/>
              <a:t>] * t[</a:t>
            </a:r>
            <a:r>
              <a:rPr lang="en-US" sz="800" i="1" dirty="0" err="1"/>
              <a:t>i,j,a,c</a:t>
            </a:r>
            <a:r>
              <a:rPr lang="en-US" sz="800" i="1" dirty="0"/>
              <a:t>], c] - sum[f[</a:t>
            </a:r>
            <a:r>
              <a:rPr lang="en-US" sz="800" i="1" dirty="0" err="1"/>
              <a:t>k,c</a:t>
            </a:r>
            <a:r>
              <a:rPr lang="en-US" sz="800" i="1" dirty="0"/>
              <a:t>] * t[</a:t>
            </a:r>
            <a:r>
              <a:rPr lang="en-US" sz="800" i="1" dirty="0" err="1"/>
              <a:t>k,b</a:t>
            </a:r>
            <a:r>
              <a:rPr lang="en-US" sz="800" i="1" dirty="0"/>
              <a:t>] * t[</a:t>
            </a:r>
            <a:r>
              <a:rPr lang="en-US" sz="800" i="1" dirty="0" err="1"/>
              <a:t>i,j,a,c</a:t>
            </a:r>
            <a:r>
              <a:rPr lang="en-US" sz="800" i="1" dirty="0"/>
              <a:t>], </a:t>
            </a:r>
            <a:r>
              <a:rPr lang="en-US" sz="800" i="1" dirty="0" err="1"/>
              <a:t>k,c</a:t>
            </a:r>
            <a:r>
              <a:rPr lang="en-US" sz="800" i="1" dirty="0"/>
              <a:t>] + sum[f[</a:t>
            </a:r>
            <a:r>
              <a:rPr lang="en-US" sz="800" i="1" dirty="0" err="1"/>
              <a:t>a,c</a:t>
            </a:r>
            <a:r>
              <a:rPr lang="en-US" sz="800" i="1" dirty="0"/>
              <a:t>] * t[</a:t>
            </a:r>
            <a:r>
              <a:rPr lang="en-US" sz="800" i="1" dirty="0" err="1"/>
              <a:t>i,j,c,b</a:t>
            </a:r>
            <a:r>
              <a:rPr lang="en-US" sz="800" i="1" dirty="0"/>
              <a:t>], c] - sum[f[</a:t>
            </a:r>
            <a:r>
              <a:rPr lang="en-US" sz="800" i="1" dirty="0" err="1"/>
              <a:t>k,c</a:t>
            </a:r>
            <a:r>
              <a:rPr lang="en-US" sz="800" i="1" dirty="0"/>
              <a:t>] * t[</a:t>
            </a:r>
            <a:r>
              <a:rPr lang="en-US" sz="800" i="1" dirty="0" err="1"/>
              <a:t>k,a</a:t>
            </a:r>
            <a:r>
              <a:rPr lang="en-US" sz="800" i="1" dirty="0"/>
              <a:t>] * t[</a:t>
            </a:r>
            <a:r>
              <a:rPr lang="en-US" sz="800" i="1" dirty="0" err="1"/>
              <a:t>i,j,c,b</a:t>
            </a:r>
            <a:r>
              <a:rPr lang="en-US" sz="800" i="1" dirty="0"/>
              <a:t>], </a:t>
            </a:r>
            <a:r>
              <a:rPr lang="en-US" sz="800" i="1" dirty="0" err="1"/>
              <a:t>k,c</a:t>
            </a:r>
            <a:r>
              <a:rPr lang="en-US" sz="800" i="1" dirty="0"/>
              <a:t>] - sum[f[</a:t>
            </a:r>
            <a:r>
              <a:rPr lang="en-US" sz="800" i="1" dirty="0" err="1"/>
              <a:t>k,j</a:t>
            </a:r>
            <a:r>
              <a:rPr lang="en-US" sz="800" i="1" dirty="0"/>
              <a:t>] * t[</a:t>
            </a:r>
            <a:r>
              <a:rPr lang="en-US" sz="800" i="1" dirty="0" err="1"/>
              <a:t>i,k,a,b</a:t>
            </a:r>
            <a:r>
              <a:rPr lang="en-US" sz="800" i="1" dirty="0"/>
              <a:t>], k] - sum[f[</a:t>
            </a:r>
            <a:r>
              <a:rPr lang="en-US" sz="800" i="1" dirty="0" err="1"/>
              <a:t>k,c</a:t>
            </a:r>
            <a:r>
              <a:rPr lang="en-US" sz="800" i="1" dirty="0"/>
              <a:t>] * t[</a:t>
            </a:r>
            <a:r>
              <a:rPr lang="en-US" sz="800" i="1" dirty="0" err="1"/>
              <a:t>j,c</a:t>
            </a:r>
            <a:r>
              <a:rPr lang="en-US" sz="800" i="1" dirty="0"/>
              <a:t>] * t[</a:t>
            </a:r>
            <a:r>
              <a:rPr lang="en-US" sz="800" i="1" dirty="0" err="1"/>
              <a:t>i,k,a,b</a:t>
            </a:r>
            <a:r>
              <a:rPr lang="en-US" sz="800" i="1" dirty="0"/>
              <a:t>], </a:t>
            </a:r>
            <a:r>
              <a:rPr lang="en-US" sz="800" i="1" dirty="0" err="1"/>
              <a:t>k,c</a:t>
            </a:r>
            <a:r>
              <a:rPr lang="en-US" sz="800" i="1" dirty="0"/>
              <a:t>] - sum[f[</a:t>
            </a:r>
            <a:r>
              <a:rPr lang="en-US" sz="800" i="1" dirty="0" err="1"/>
              <a:t>k,i</a:t>
            </a:r>
            <a:r>
              <a:rPr lang="en-US" sz="800" i="1" dirty="0"/>
              <a:t>] * t[</a:t>
            </a:r>
            <a:r>
              <a:rPr lang="en-US" sz="800" i="1" dirty="0" err="1"/>
              <a:t>j,k,b,a</a:t>
            </a:r>
            <a:r>
              <a:rPr lang="en-US" sz="800" i="1" dirty="0"/>
              <a:t>] , k] - sum[f[</a:t>
            </a:r>
            <a:r>
              <a:rPr lang="en-US" sz="800" i="1" dirty="0" err="1"/>
              <a:t>k,c</a:t>
            </a:r>
            <a:r>
              <a:rPr lang="en-US" sz="800" i="1" dirty="0"/>
              <a:t>] * 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j,k,b,a</a:t>
            </a:r>
            <a:r>
              <a:rPr lang="en-US" sz="800" i="1" dirty="0"/>
              <a:t>], </a:t>
            </a:r>
            <a:r>
              <a:rPr lang="en-US" sz="800" i="1" dirty="0" err="1"/>
              <a:t>k,c</a:t>
            </a:r>
            <a:r>
              <a:rPr lang="en-US" sz="800" i="1" dirty="0"/>
              <a:t>] +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j,d</a:t>
            </a:r>
            <a:r>
              <a:rPr lang="en-US" sz="800" i="1" dirty="0"/>
              <a:t>] * v[</a:t>
            </a:r>
            <a:r>
              <a:rPr lang="en-US" sz="800" i="1" dirty="0" err="1"/>
              <a:t>a,b,c,d</a:t>
            </a:r>
            <a:r>
              <a:rPr lang="en-US" sz="800" i="1" dirty="0"/>
              <a:t>], </a:t>
            </a:r>
            <a:r>
              <a:rPr lang="en-US" sz="800" i="1" dirty="0" err="1"/>
              <a:t>c,d</a:t>
            </a:r>
            <a:r>
              <a:rPr lang="en-US" sz="800" i="1" dirty="0"/>
              <a:t>] + sum[t[</a:t>
            </a:r>
            <a:r>
              <a:rPr lang="en-US" sz="800" i="1" dirty="0" err="1"/>
              <a:t>i,j,c,d</a:t>
            </a:r>
            <a:r>
              <a:rPr lang="en-US" sz="800" i="1" dirty="0"/>
              <a:t>] * v[</a:t>
            </a:r>
            <a:r>
              <a:rPr lang="en-US" sz="800" i="1" dirty="0" err="1"/>
              <a:t>a,b,c,d</a:t>
            </a:r>
            <a:r>
              <a:rPr lang="en-US" sz="800" i="1" dirty="0"/>
              <a:t>], </a:t>
            </a:r>
            <a:r>
              <a:rPr lang="en-US" sz="800" i="1" dirty="0" err="1"/>
              <a:t>c,d</a:t>
            </a:r>
            <a:r>
              <a:rPr lang="en-US" sz="800" i="1" dirty="0"/>
              <a:t>] + sum[t[</a:t>
            </a:r>
            <a:r>
              <a:rPr lang="en-US" sz="800" i="1" dirty="0" err="1"/>
              <a:t>j,c</a:t>
            </a:r>
            <a:r>
              <a:rPr lang="en-US" sz="800" i="1" dirty="0"/>
              <a:t>] * v[</a:t>
            </a:r>
            <a:r>
              <a:rPr lang="en-US" sz="800" i="1" dirty="0" err="1"/>
              <a:t>a,b,i,c</a:t>
            </a:r>
            <a:r>
              <a:rPr lang="en-US" sz="800" i="1" dirty="0"/>
              <a:t>], c] - sum[t[</a:t>
            </a:r>
            <a:r>
              <a:rPr lang="en-US" sz="800" i="1" dirty="0" err="1"/>
              <a:t>k,b</a:t>
            </a:r>
            <a:r>
              <a:rPr lang="en-US" sz="800" i="1" dirty="0"/>
              <a:t>] * v[</a:t>
            </a:r>
            <a:r>
              <a:rPr lang="en-US" sz="800" i="1" dirty="0" err="1"/>
              <a:t>a,k,i,j</a:t>
            </a:r>
            <a:r>
              <a:rPr lang="en-US" sz="800" i="1" dirty="0"/>
              <a:t>] , k] + sum[t[</a:t>
            </a:r>
            <a:r>
              <a:rPr lang="en-US" sz="800" i="1" dirty="0" err="1"/>
              <a:t>i,c</a:t>
            </a:r>
            <a:r>
              <a:rPr lang="en-US" sz="800" i="1" dirty="0"/>
              <a:t>] * v[</a:t>
            </a:r>
            <a:r>
              <a:rPr lang="en-US" sz="800" i="1" dirty="0" err="1"/>
              <a:t>b,a,j,c</a:t>
            </a:r>
            <a:r>
              <a:rPr lang="en-US" sz="800" i="1" dirty="0"/>
              <a:t>], c] - sum[t[</a:t>
            </a:r>
            <a:r>
              <a:rPr lang="en-US" sz="800" i="1" dirty="0" err="1"/>
              <a:t>k,a</a:t>
            </a:r>
            <a:r>
              <a:rPr lang="en-US" sz="800" i="1" dirty="0"/>
              <a:t>] * v[</a:t>
            </a:r>
            <a:r>
              <a:rPr lang="en-US" sz="800" i="1" dirty="0" err="1"/>
              <a:t>b,k,j,i</a:t>
            </a:r>
            <a:r>
              <a:rPr lang="en-US" sz="800" i="1" dirty="0"/>
              <a:t>], k] - sum[t[</a:t>
            </a:r>
            <a:r>
              <a:rPr lang="en-US" sz="800" i="1" dirty="0" err="1"/>
              <a:t>k,d</a:t>
            </a:r>
            <a:r>
              <a:rPr lang="en-US" sz="800" i="1" dirty="0"/>
              <a:t>] * t[</a:t>
            </a:r>
            <a:r>
              <a:rPr lang="en-US" sz="800" i="1" dirty="0" err="1"/>
              <a:t>i,j,c,b</a:t>
            </a:r>
            <a:r>
              <a:rPr lang="en-US" sz="800" i="1" dirty="0"/>
              <a:t>] * v[</a:t>
            </a:r>
            <a:r>
              <a:rPr lang="en-US" sz="800" i="1" dirty="0" err="1"/>
              <a:t>k,a,c,d</a:t>
            </a:r>
            <a:r>
              <a:rPr lang="en-US" sz="800" i="1" dirty="0"/>
              <a:t>], </a:t>
            </a:r>
            <a:r>
              <a:rPr lang="en-US" sz="800" i="1" dirty="0" err="1"/>
              <a:t>k,c,d</a:t>
            </a:r>
            <a:r>
              <a:rPr lang="en-US" sz="800" i="1" dirty="0"/>
              <a:t>] -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j,k,b,d</a:t>
            </a:r>
            <a:r>
              <a:rPr lang="en-US" sz="800" i="1" dirty="0"/>
              <a:t>] * v[</a:t>
            </a:r>
            <a:r>
              <a:rPr lang="en-US" sz="800" i="1" dirty="0" err="1"/>
              <a:t>k,a,c,d</a:t>
            </a:r>
            <a:r>
              <a:rPr lang="en-US" sz="800" i="1" dirty="0"/>
              <a:t>], </a:t>
            </a:r>
            <a:r>
              <a:rPr lang="en-US" sz="800" i="1" dirty="0" err="1"/>
              <a:t>k,c,d</a:t>
            </a:r>
            <a:r>
              <a:rPr lang="en-US" sz="800" i="1" dirty="0"/>
              <a:t>] - sum[t[</a:t>
            </a:r>
            <a:r>
              <a:rPr lang="en-US" sz="800" i="1" dirty="0" err="1"/>
              <a:t>j,c</a:t>
            </a:r>
            <a:r>
              <a:rPr lang="en-US" sz="800" i="1" dirty="0"/>
              <a:t>] * t[</a:t>
            </a:r>
            <a:r>
              <a:rPr lang="en-US" sz="800" i="1" dirty="0" err="1"/>
              <a:t>k,b</a:t>
            </a:r>
            <a:r>
              <a:rPr lang="en-US" sz="800" i="1" dirty="0"/>
              <a:t>] * v[</a:t>
            </a:r>
            <a:r>
              <a:rPr lang="en-US" sz="800" i="1" dirty="0" err="1"/>
              <a:t>k,a,c,i</a:t>
            </a:r>
            <a:r>
              <a:rPr lang="en-US" sz="800" i="1" dirty="0"/>
              <a:t>], </a:t>
            </a:r>
            <a:r>
              <a:rPr lang="en-US" sz="800" i="1" dirty="0" err="1"/>
              <a:t>k,c</a:t>
            </a:r>
            <a:r>
              <a:rPr lang="en-US" sz="800" i="1" dirty="0"/>
              <a:t>] + 2 * sum[t[</a:t>
            </a:r>
            <a:r>
              <a:rPr lang="en-US" sz="800" i="1" dirty="0" err="1"/>
              <a:t>j,k,b,c</a:t>
            </a:r>
            <a:r>
              <a:rPr lang="en-US" sz="800" i="1" dirty="0"/>
              <a:t>] * v[</a:t>
            </a:r>
            <a:r>
              <a:rPr lang="en-US" sz="800" i="1" dirty="0" err="1"/>
              <a:t>k,a,c,i</a:t>
            </a:r>
            <a:r>
              <a:rPr lang="en-US" sz="800" i="1" dirty="0"/>
              <a:t>], </a:t>
            </a:r>
            <a:r>
              <a:rPr lang="en-US" sz="800" i="1" dirty="0" err="1"/>
              <a:t>k,c</a:t>
            </a:r>
            <a:r>
              <a:rPr lang="en-US" sz="800" i="1" dirty="0"/>
              <a:t>] - sum[t[</a:t>
            </a:r>
            <a:r>
              <a:rPr lang="en-US" sz="800" i="1" dirty="0" err="1"/>
              <a:t>j,k,c,b</a:t>
            </a:r>
            <a:r>
              <a:rPr lang="en-US" sz="800" i="1" dirty="0"/>
              <a:t>] * v[</a:t>
            </a:r>
            <a:r>
              <a:rPr lang="en-US" sz="800" i="1" dirty="0" err="1"/>
              <a:t>k,a,c,i</a:t>
            </a:r>
            <a:r>
              <a:rPr lang="en-US" sz="800" i="1" dirty="0"/>
              <a:t>] , </a:t>
            </a:r>
            <a:r>
              <a:rPr lang="en-US" sz="800" i="1" dirty="0" err="1"/>
              <a:t>k,c</a:t>
            </a:r>
            <a:r>
              <a:rPr lang="en-US" sz="800" i="1" dirty="0"/>
              <a:t>] -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j,d</a:t>
            </a:r>
            <a:r>
              <a:rPr lang="en-US" sz="800" i="1" dirty="0"/>
              <a:t>] * t[</a:t>
            </a:r>
            <a:r>
              <a:rPr lang="en-US" sz="800" i="1" dirty="0" err="1"/>
              <a:t>k,b</a:t>
            </a:r>
            <a:r>
              <a:rPr lang="en-US" sz="800" i="1" dirty="0"/>
              <a:t>] * v[</a:t>
            </a:r>
            <a:r>
              <a:rPr lang="en-US" sz="800" i="1" dirty="0" err="1"/>
              <a:t>k,a,d,c</a:t>
            </a:r>
            <a:r>
              <a:rPr lang="en-US" sz="800" i="1" dirty="0"/>
              <a:t>], </a:t>
            </a:r>
            <a:r>
              <a:rPr lang="en-US" sz="800" i="1" dirty="0" err="1"/>
              <a:t>k,c,d</a:t>
            </a:r>
            <a:r>
              <a:rPr lang="en-US" sz="800" i="1" dirty="0"/>
              <a:t>] + 2 * sum[t[</a:t>
            </a:r>
            <a:r>
              <a:rPr lang="en-US" sz="800" i="1" dirty="0" err="1"/>
              <a:t>k,d</a:t>
            </a:r>
            <a:r>
              <a:rPr lang="en-US" sz="800" i="1" dirty="0"/>
              <a:t>] * t[</a:t>
            </a:r>
            <a:r>
              <a:rPr lang="en-US" sz="800" i="1" dirty="0" err="1"/>
              <a:t>i,j,c,b</a:t>
            </a:r>
            <a:r>
              <a:rPr lang="en-US" sz="800" i="1" dirty="0"/>
              <a:t>] * v[</a:t>
            </a:r>
            <a:r>
              <a:rPr lang="en-US" sz="800" i="1" dirty="0" err="1"/>
              <a:t>k,a,d,c</a:t>
            </a:r>
            <a:r>
              <a:rPr lang="en-US" sz="800" i="1" dirty="0"/>
              <a:t>],</a:t>
            </a:r>
            <a:r>
              <a:rPr lang="en-US" sz="800" i="1" dirty="0" err="1"/>
              <a:t>k,c,d</a:t>
            </a:r>
            <a:r>
              <a:rPr lang="en-US" sz="800" i="1" dirty="0"/>
              <a:t>] - sum[t[</a:t>
            </a:r>
            <a:r>
              <a:rPr lang="en-US" sz="800" i="1" dirty="0" err="1"/>
              <a:t>k,b</a:t>
            </a:r>
            <a:r>
              <a:rPr lang="en-US" sz="800" i="1" dirty="0"/>
              <a:t>] * t[</a:t>
            </a:r>
            <a:r>
              <a:rPr lang="en-US" sz="800" i="1" dirty="0" err="1"/>
              <a:t>i,j,c,d</a:t>
            </a:r>
            <a:r>
              <a:rPr lang="en-US" sz="800" i="1" dirty="0"/>
              <a:t>] * v[</a:t>
            </a:r>
            <a:r>
              <a:rPr lang="en-US" sz="800" i="1" dirty="0" err="1"/>
              <a:t>k,a,d,c</a:t>
            </a:r>
            <a:r>
              <a:rPr lang="en-US" sz="800" i="1" dirty="0"/>
              <a:t>], </a:t>
            </a:r>
            <a:r>
              <a:rPr lang="en-US" sz="800" i="1" dirty="0" err="1"/>
              <a:t>k,c,d</a:t>
            </a:r>
            <a:r>
              <a:rPr lang="en-US" sz="800" i="1" dirty="0"/>
              <a:t>] - sum[t[</a:t>
            </a:r>
            <a:r>
              <a:rPr lang="en-US" sz="800" i="1" dirty="0" err="1"/>
              <a:t>j,d</a:t>
            </a:r>
            <a:r>
              <a:rPr lang="en-US" sz="800" i="1" dirty="0"/>
              <a:t>] * t[</a:t>
            </a:r>
            <a:r>
              <a:rPr lang="en-US" sz="800" i="1" dirty="0" err="1"/>
              <a:t>i,k,c,b</a:t>
            </a:r>
            <a:r>
              <a:rPr lang="en-US" sz="800" i="1" dirty="0"/>
              <a:t>] * v[</a:t>
            </a:r>
            <a:r>
              <a:rPr lang="en-US" sz="800" i="1" dirty="0" err="1"/>
              <a:t>k,a,d,c</a:t>
            </a:r>
            <a:r>
              <a:rPr lang="en-US" sz="800" i="1" dirty="0"/>
              <a:t>], </a:t>
            </a:r>
            <a:r>
              <a:rPr lang="en-US" sz="800" i="1" dirty="0" err="1"/>
              <a:t>k,c,d</a:t>
            </a:r>
            <a:r>
              <a:rPr lang="en-US" sz="800" i="1" dirty="0"/>
              <a:t>] + 2 *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j,k,b,d</a:t>
            </a:r>
            <a:r>
              <a:rPr lang="en-US" sz="800" i="1" dirty="0"/>
              <a:t>] * v[</a:t>
            </a:r>
            <a:r>
              <a:rPr lang="en-US" sz="800" i="1" dirty="0" err="1"/>
              <a:t>k,a,d,c</a:t>
            </a:r>
            <a:r>
              <a:rPr lang="en-US" sz="800" i="1" dirty="0"/>
              <a:t>], </a:t>
            </a:r>
            <a:r>
              <a:rPr lang="en-US" sz="800" i="1" dirty="0" err="1"/>
              <a:t>k,c,d</a:t>
            </a:r>
            <a:r>
              <a:rPr lang="en-US" sz="800" i="1" dirty="0"/>
              <a:t>] -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j,k,d,b</a:t>
            </a:r>
            <a:r>
              <a:rPr lang="en-US" sz="800" i="1" dirty="0"/>
              <a:t>] * v[</a:t>
            </a:r>
            <a:r>
              <a:rPr lang="en-US" sz="800" i="1" dirty="0" err="1"/>
              <a:t>k,a,d,c</a:t>
            </a:r>
            <a:r>
              <a:rPr lang="en-US" sz="800" i="1" dirty="0"/>
              <a:t>], </a:t>
            </a:r>
            <a:r>
              <a:rPr lang="en-US" sz="800" i="1" dirty="0" err="1"/>
              <a:t>k,c,d</a:t>
            </a:r>
            <a:r>
              <a:rPr lang="en-US" sz="800" i="1" dirty="0"/>
              <a:t>] - sum[t[</a:t>
            </a:r>
            <a:r>
              <a:rPr lang="en-US" sz="800" i="1" dirty="0" err="1"/>
              <a:t>j,k,b,c</a:t>
            </a:r>
            <a:r>
              <a:rPr lang="en-US" sz="800" i="1" dirty="0"/>
              <a:t>] * v[</a:t>
            </a:r>
            <a:r>
              <a:rPr lang="en-US" sz="800" i="1" dirty="0" err="1"/>
              <a:t>k,a,i,c</a:t>
            </a:r>
            <a:r>
              <a:rPr lang="en-US" sz="800" i="1" dirty="0"/>
              <a:t>], </a:t>
            </a:r>
            <a:r>
              <a:rPr lang="en-US" sz="800" i="1" dirty="0" err="1"/>
              <a:t>k,c</a:t>
            </a:r>
            <a:r>
              <a:rPr lang="en-US" sz="800" i="1" dirty="0"/>
              <a:t>] -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k,b</a:t>
            </a:r>
            <a:r>
              <a:rPr lang="en-US" sz="800" i="1" dirty="0"/>
              <a:t>] * v[</a:t>
            </a:r>
            <a:r>
              <a:rPr lang="en-US" sz="800" i="1" dirty="0" err="1"/>
              <a:t>k,a,j,c</a:t>
            </a:r>
            <a:r>
              <a:rPr lang="en-US" sz="800" i="1" dirty="0"/>
              <a:t>], </a:t>
            </a:r>
            <a:r>
              <a:rPr lang="en-US" sz="800" i="1" dirty="0" err="1"/>
              <a:t>k,c</a:t>
            </a:r>
            <a:r>
              <a:rPr lang="en-US" sz="800" i="1" dirty="0"/>
              <a:t>] - sum[t[</a:t>
            </a:r>
            <a:r>
              <a:rPr lang="en-US" sz="800" i="1" dirty="0" err="1"/>
              <a:t>i,k,c,b</a:t>
            </a:r>
            <a:r>
              <a:rPr lang="en-US" sz="800" i="1" dirty="0"/>
              <a:t>] * v[</a:t>
            </a:r>
            <a:r>
              <a:rPr lang="en-US" sz="800" i="1" dirty="0" err="1"/>
              <a:t>k,a,j,c</a:t>
            </a:r>
            <a:r>
              <a:rPr lang="en-US" sz="800" i="1" dirty="0"/>
              <a:t>], </a:t>
            </a:r>
            <a:r>
              <a:rPr lang="en-US" sz="800" i="1" dirty="0" err="1"/>
              <a:t>k,c</a:t>
            </a:r>
            <a:r>
              <a:rPr lang="en-US" sz="800" i="1" dirty="0"/>
              <a:t>] -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j,d</a:t>
            </a:r>
            <a:r>
              <a:rPr lang="en-US" sz="800" i="1" dirty="0"/>
              <a:t>] * t[</a:t>
            </a:r>
            <a:r>
              <a:rPr lang="en-US" sz="800" i="1" dirty="0" err="1"/>
              <a:t>k,a</a:t>
            </a:r>
            <a:r>
              <a:rPr lang="en-US" sz="800" i="1" dirty="0"/>
              <a:t>] * v[</a:t>
            </a:r>
            <a:r>
              <a:rPr lang="en-US" sz="800" i="1" dirty="0" err="1"/>
              <a:t>k,b,c,d</a:t>
            </a:r>
            <a:r>
              <a:rPr lang="en-US" sz="800" i="1" dirty="0"/>
              <a:t>], </a:t>
            </a:r>
            <a:r>
              <a:rPr lang="en-US" sz="800" i="1" dirty="0" err="1"/>
              <a:t>k,c,d</a:t>
            </a:r>
            <a:r>
              <a:rPr lang="en-US" sz="800" i="1" dirty="0"/>
              <a:t>] - sum[t[</a:t>
            </a:r>
            <a:r>
              <a:rPr lang="en-US" sz="800" i="1" dirty="0" err="1"/>
              <a:t>k,d</a:t>
            </a:r>
            <a:r>
              <a:rPr lang="en-US" sz="800" i="1" dirty="0"/>
              <a:t>] * t[</a:t>
            </a:r>
            <a:r>
              <a:rPr lang="en-US" sz="800" i="1" dirty="0" err="1"/>
              <a:t>i,j,a,c</a:t>
            </a:r>
            <a:r>
              <a:rPr lang="en-US" sz="800" i="1" dirty="0"/>
              <a:t>] v[</a:t>
            </a:r>
            <a:r>
              <a:rPr lang="en-US" sz="800" i="1" dirty="0" err="1"/>
              <a:t>k,b,c,d</a:t>
            </a:r>
            <a:r>
              <a:rPr lang="en-US" sz="800" i="1" dirty="0"/>
              <a:t>], </a:t>
            </a:r>
            <a:r>
              <a:rPr lang="en-US" sz="800" i="1" dirty="0" err="1"/>
              <a:t>k,c,d</a:t>
            </a:r>
            <a:r>
              <a:rPr lang="en-US" sz="800" i="1" dirty="0"/>
              <a:t>] - sum[t[</a:t>
            </a:r>
            <a:r>
              <a:rPr lang="en-US" sz="800" i="1" dirty="0" err="1"/>
              <a:t>k,a</a:t>
            </a:r>
            <a:r>
              <a:rPr lang="en-US" sz="800" i="1" dirty="0"/>
              <a:t>] * t[</a:t>
            </a:r>
            <a:r>
              <a:rPr lang="en-US" sz="800" i="1" dirty="0" err="1"/>
              <a:t>i,j,c,d</a:t>
            </a:r>
            <a:r>
              <a:rPr lang="en-US" sz="800" i="1" dirty="0"/>
              <a:t>] * v[</a:t>
            </a:r>
            <a:r>
              <a:rPr lang="en-US" sz="800" i="1" dirty="0" err="1"/>
              <a:t>k,b,c,d</a:t>
            </a:r>
            <a:r>
              <a:rPr lang="en-US" sz="800" i="1" dirty="0"/>
              <a:t>], </a:t>
            </a:r>
            <a:r>
              <a:rPr lang="en-US" sz="800" i="1" dirty="0" err="1"/>
              <a:t>k,c,d</a:t>
            </a:r>
            <a:r>
              <a:rPr lang="en-US" sz="800" i="1" dirty="0"/>
              <a:t>] + 2 * sum[t[</a:t>
            </a:r>
            <a:r>
              <a:rPr lang="en-US" sz="800" i="1" dirty="0" err="1"/>
              <a:t>j,d</a:t>
            </a:r>
            <a:r>
              <a:rPr lang="en-US" sz="800" i="1" dirty="0"/>
              <a:t>] * t[</a:t>
            </a:r>
            <a:r>
              <a:rPr lang="en-US" sz="800" i="1" dirty="0" err="1"/>
              <a:t>i,k,a,c</a:t>
            </a:r>
            <a:r>
              <a:rPr lang="en-US" sz="800" i="1" dirty="0"/>
              <a:t>] * v[</a:t>
            </a:r>
            <a:r>
              <a:rPr lang="en-US" sz="800" i="1" dirty="0" err="1"/>
              <a:t>k,b,c,d</a:t>
            </a:r>
            <a:r>
              <a:rPr lang="en-US" sz="800" i="1" dirty="0"/>
              <a:t>], </a:t>
            </a:r>
            <a:r>
              <a:rPr lang="en-US" sz="800" i="1" dirty="0" err="1"/>
              <a:t>k,c,d</a:t>
            </a:r>
            <a:r>
              <a:rPr lang="en-US" sz="800" i="1" dirty="0"/>
              <a:t>] - sum[t[</a:t>
            </a:r>
            <a:r>
              <a:rPr lang="en-US" sz="800" i="1" dirty="0" err="1"/>
              <a:t>j,d</a:t>
            </a:r>
            <a:r>
              <a:rPr lang="en-US" sz="800" i="1" dirty="0"/>
              <a:t>] * t[</a:t>
            </a:r>
            <a:r>
              <a:rPr lang="en-US" sz="800" i="1" dirty="0" err="1"/>
              <a:t>i,k,c,a</a:t>
            </a:r>
            <a:r>
              <a:rPr lang="en-US" sz="800" i="1" dirty="0"/>
              <a:t>] * v[</a:t>
            </a:r>
            <a:r>
              <a:rPr lang="en-US" sz="800" i="1" dirty="0" err="1"/>
              <a:t>k,b,c,d</a:t>
            </a:r>
            <a:r>
              <a:rPr lang="en-US" sz="800" i="1" dirty="0"/>
              <a:t>], </a:t>
            </a:r>
            <a:r>
              <a:rPr lang="en-US" sz="800" i="1" dirty="0" err="1"/>
              <a:t>k,c,d</a:t>
            </a:r>
            <a:r>
              <a:rPr lang="en-US" sz="800" i="1" dirty="0"/>
              <a:t>] -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j,k,d,a</a:t>
            </a:r>
            <a:r>
              <a:rPr lang="en-US" sz="800" i="1" dirty="0"/>
              <a:t>] * v[</a:t>
            </a:r>
            <a:r>
              <a:rPr lang="en-US" sz="800" i="1" dirty="0" err="1"/>
              <a:t>k,b,c,d</a:t>
            </a:r>
            <a:r>
              <a:rPr lang="en-US" sz="800" i="1" dirty="0"/>
              <a:t>] , </a:t>
            </a:r>
            <a:r>
              <a:rPr lang="en-US" sz="800" i="1" dirty="0" err="1"/>
              <a:t>k,c,d</a:t>
            </a:r>
            <a:r>
              <a:rPr lang="en-US" sz="800" i="1" dirty="0"/>
              <a:t>] -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k,a</a:t>
            </a:r>
            <a:r>
              <a:rPr lang="en-US" sz="800" i="1" dirty="0"/>
              <a:t>] * v[</a:t>
            </a:r>
            <a:r>
              <a:rPr lang="en-US" sz="800" i="1" dirty="0" err="1"/>
              <a:t>k,b,c,j</a:t>
            </a:r>
            <a:r>
              <a:rPr lang="en-US" sz="800" i="1" dirty="0"/>
              <a:t>], </a:t>
            </a:r>
            <a:r>
              <a:rPr lang="en-US" sz="800" i="1" dirty="0" err="1"/>
              <a:t>k,c</a:t>
            </a:r>
            <a:r>
              <a:rPr lang="en-US" sz="800" i="1" dirty="0"/>
              <a:t>] + 2 * sum[t[</a:t>
            </a:r>
            <a:r>
              <a:rPr lang="en-US" sz="800" i="1" dirty="0" err="1"/>
              <a:t>i,k,a,c</a:t>
            </a:r>
            <a:r>
              <a:rPr lang="en-US" sz="800" i="1" dirty="0"/>
              <a:t>] * v[</a:t>
            </a:r>
            <a:r>
              <a:rPr lang="en-US" sz="800" i="1" dirty="0" err="1"/>
              <a:t>k,b,c,j</a:t>
            </a:r>
            <a:r>
              <a:rPr lang="en-US" sz="800" i="1" dirty="0"/>
              <a:t>] , </a:t>
            </a:r>
            <a:r>
              <a:rPr lang="en-US" sz="800" i="1" dirty="0" err="1"/>
              <a:t>k,c</a:t>
            </a:r>
            <a:r>
              <a:rPr lang="en-US" sz="800" i="1" dirty="0"/>
              <a:t>] - sum[t[</a:t>
            </a:r>
            <a:r>
              <a:rPr lang="en-US" sz="800" i="1" dirty="0" err="1"/>
              <a:t>i,k,c,a</a:t>
            </a:r>
            <a:r>
              <a:rPr lang="en-US" sz="800" i="1" dirty="0"/>
              <a:t>] * v[</a:t>
            </a:r>
            <a:r>
              <a:rPr lang="en-US" sz="800" i="1" dirty="0" err="1"/>
              <a:t>k,b,c,j</a:t>
            </a:r>
            <a:r>
              <a:rPr lang="en-US" sz="800" i="1" dirty="0"/>
              <a:t>], </a:t>
            </a:r>
            <a:r>
              <a:rPr lang="en-US" sz="800" i="1" dirty="0" err="1"/>
              <a:t>k,c</a:t>
            </a:r>
            <a:r>
              <a:rPr lang="en-US" sz="800" i="1" dirty="0"/>
              <a:t>] + 2 * sum[t[</a:t>
            </a:r>
            <a:r>
              <a:rPr lang="en-US" sz="800" i="1" dirty="0" err="1"/>
              <a:t>k,d</a:t>
            </a:r>
            <a:r>
              <a:rPr lang="en-US" sz="800" i="1" dirty="0"/>
              <a:t>] * t[</a:t>
            </a:r>
            <a:r>
              <a:rPr lang="en-US" sz="800" i="1" dirty="0" err="1"/>
              <a:t>i,j,a,c</a:t>
            </a:r>
            <a:r>
              <a:rPr lang="en-US" sz="800" i="1" dirty="0"/>
              <a:t>] * v[</a:t>
            </a:r>
            <a:r>
              <a:rPr lang="en-US" sz="800" i="1" dirty="0" err="1"/>
              <a:t>k,b,d,c</a:t>
            </a:r>
            <a:r>
              <a:rPr lang="en-US" sz="800" i="1" dirty="0"/>
              <a:t>] , </a:t>
            </a:r>
            <a:r>
              <a:rPr lang="en-US" sz="800" i="1" dirty="0" err="1"/>
              <a:t>k,c,d</a:t>
            </a:r>
            <a:r>
              <a:rPr lang="en-US" sz="800" i="1" dirty="0"/>
              <a:t>] - sum[t[</a:t>
            </a:r>
            <a:r>
              <a:rPr lang="en-US" sz="800" i="1" dirty="0" err="1"/>
              <a:t>j,d</a:t>
            </a:r>
            <a:r>
              <a:rPr lang="en-US" sz="800" i="1" dirty="0"/>
              <a:t>] * t[</a:t>
            </a:r>
            <a:r>
              <a:rPr lang="en-US" sz="800" i="1" dirty="0" err="1"/>
              <a:t>i,k,a,c</a:t>
            </a:r>
            <a:r>
              <a:rPr lang="en-US" sz="800" i="1" dirty="0"/>
              <a:t>] * v[</a:t>
            </a:r>
            <a:r>
              <a:rPr lang="en-US" sz="800" i="1" dirty="0" err="1"/>
              <a:t>k,b,d,c</a:t>
            </a:r>
            <a:r>
              <a:rPr lang="en-US" sz="800" i="1" dirty="0"/>
              <a:t>], </a:t>
            </a:r>
            <a:r>
              <a:rPr lang="en-US" sz="800" i="1" dirty="0" err="1"/>
              <a:t>k,c,d</a:t>
            </a:r>
            <a:r>
              <a:rPr lang="en-US" sz="800" i="1" dirty="0"/>
              <a:t>] - sum[t[</a:t>
            </a:r>
            <a:r>
              <a:rPr lang="en-US" sz="800" i="1" dirty="0" err="1"/>
              <a:t>j,c</a:t>
            </a:r>
            <a:r>
              <a:rPr lang="en-US" sz="800" i="1" dirty="0"/>
              <a:t>] * t[</a:t>
            </a:r>
            <a:r>
              <a:rPr lang="en-US" sz="800" i="1" dirty="0" err="1"/>
              <a:t>k,a</a:t>
            </a:r>
            <a:r>
              <a:rPr lang="en-US" sz="800" i="1" dirty="0"/>
              <a:t>] * v[</a:t>
            </a:r>
            <a:r>
              <a:rPr lang="en-US" sz="800" i="1" dirty="0" err="1"/>
              <a:t>k,b,i,c</a:t>
            </a:r>
            <a:r>
              <a:rPr lang="en-US" sz="800" i="1" dirty="0"/>
              <a:t>] , </a:t>
            </a:r>
            <a:r>
              <a:rPr lang="en-US" sz="800" i="1" dirty="0" err="1"/>
              <a:t>k,c</a:t>
            </a:r>
            <a:r>
              <a:rPr lang="en-US" sz="800" i="1" dirty="0"/>
              <a:t>] - sum[t[</a:t>
            </a:r>
            <a:r>
              <a:rPr lang="en-US" sz="800" i="1" dirty="0" err="1"/>
              <a:t>j,k,c,a</a:t>
            </a:r>
            <a:r>
              <a:rPr lang="en-US" sz="800" i="1" dirty="0"/>
              <a:t>] * v[</a:t>
            </a:r>
            <a:r>
              <a:rPr lang="en-US" sz="800" i="1" dirty="0" err="1"/>
              <a:t>k,b,i,c</a:t>
            </a:r>
            <a:r>
              <a:rPr lang="en-US" sz="800" i="1" dirty="0"/>
              <a:t>], </a:t>
            </a:r>
            <a:r>
              <a:rPr lang="en-US" sz="800" i="1" dirty="0" err="1"/>
              <a:t>k,c</a:t>
            </a:r>
            <a:r>
              <a:rPr lang="en-US" sz="800" i="1" dirty="0"/>
              <a:t>] - sum[t[</a:t>
            </a:r>
            <a:r>
              <a:rPr lang="en-US" sz="800" i="1" dirty="0" err="1"/>
              <a:t>i,k,a,c</a:t>
            </a:r>
            <a:r>
              <a:rPr lang="en-US" sz="800" i="1" dirty="0"/>
              <a:t>] * v[</a:t>
            </a:r>
            <a:r>
              <a:rPr lang="en-US" sz="800" i="1" dirty="0" err="1"/>
              <a:t>k,b,j,c</a:t>
            </a:r>
            <a:r>
              <a:rPr lang="en-US" sz="800" i="1" dirty="0"/>
              <a:t>], </a:t>
            </a:r>
            <a:r>
              <a:rPr lang="en-US" sz="800" i="1" dirty="0" err="1"/>
              <a:t>k,c</a:t>
            </a:r>
            <a:r>
              <a:rPr lang="en-US" sz="800" i="1" dirty="0"/>
              <a:t>] +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j,d</a:t>
            </a:r>
            <a:r>
              <a:rPr lang="en-US" sz="800" i="1" dirty="0"/>
              <a:t>] * t[</a:t>
            </a:r>
            <a:r>
              <a:rPr lang="en-US" sz="800" i="1" dirty="0" err="1"/>
              <a:t>k,a</a:t>
            </a:r>
            <a:r>
              <a:rPr lang="en-US" sz="800" i="1" dirty="0"/>
              <a:t>] * t[</a:t>
            </a:r>
            <a:r>
              <a:rPr lang="en-US" sz="800" i="1" dirty="0" err="1"/>
              <a:t>l,b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- 2 * sum[t[</a:t>
            </a:r>
            <a:r>
              <a:rPr lang="en-US" sz="800" i="1" dirty="0" err="1"/>
              <a:t>k,b</a:t>
            </a:r>
            <a:r>
              <a:rPr lang="en-US" sz="800" i="1" dirty="0"/>
              <a:t>] * t[</a:t>
            </a:r>
            <a:r>
              <a:rPr lang="en-US" sz="800" i="1" dirty="0" err="1"/>
              <a:t>l,d</a:t>
            </a:r>
            <a:r>
              <a:rPr lang="en-US" sz="800" i="1" dirty="0"/>
              <a:t>] * t[</a:t>
            </a:r>
            <a:r>
              <a:rPr lang="en-US" sz="800" i="1" dirty="0" err="1"/>
              <a:t>i,j,a,c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- 2 * sum[t[</a:t>
            </a:r>
            <a:r>
              <a:rPr lang="en-US" sz="800" i="1" dirty="0" err="1"/>
              <a:t>k,a</a:t>
            </a:r>
            <a:r>
              <a:rPr lang="en-US" sz="800" i="1" dirty="0"/>
              <a:t>] * t[</a:t>
            </a:r>
            <a:r>
              <a:rPr lang="en-US" sz="800" i="1" dirty="0" err="1"/>
              <a:t>l,d</a:t>
            </a:r>
            <a:r>
              <a:rPr lang="en-US" sz="800" i="1" dirty="0"/>
              <a:t>] * t[</a:t>
            </a:r>
            <a:r>
              <a:rPr lang="en-US" sz="800" i="1" dirty="0" err="1"/>
              <a:t>i,j,c,b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k,a</a:t>
            </a:r>
            <a:r>
              <a:rPr lang="en-US" sz="800" i="1" dirty="0"/>
              <a:t>] * t[</a:t>
            </a:r>
            <a:r>
              <a:rPr lang="en-US" sz="800" i="1" dirty="0" err="1"/>
              <a:t>l,b</a:t>
            </a:r>
            <a:r>
              <a:rPr lang="en-US" sz="800" i="1" dirty="0"/>
              <a:t>] * t[</a:t>
            </a:r>
            <a:r>
              <a:rPr lang="en-US" sz="800" i="1" dirty="0" err="1"/>
              <a:t>i,j,c,d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- 2 * sum[t[</a:t>
            </a:r>
            <a:r>
              <a:rPr lang="en-US" sz="800" i="1" dirty="0" err="1"/>
              <a:t>j,c</a:t>
            </a:r>
            <a:r>
              <a:rPr lang="en-US" sz="800" i="1" dirty="0"/>
              <a:t>] * t[</a:t>
            </a:r>
            <a:r>
              <a:rPr lang="en-US" sz="800" i="1" dirty="0" err="1"/>
              <a:t>l,d</a:t>
            </a:r>
            <a:r>
              <a:rPr lang="en-US" sz="800" i="1" dirty="0"/>
              <a:t>] * t[</a:t>
            </a:r>
            <a:r>
              <a:rPr lang="en-US" sz="800" i="1" dirty="0" err="1"/>
              <a:t>i,k,a,b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- 2 * sum[t[</a:t>
            </a:r>
            <a:r>
              <a:rPr lang="en-US" sz="800" i="1" dirty="0" err="1"/>
              <a:t>j,d</a:t>
            </a:r>
            <a:r>
              <a:rPr lang="en-US" sz="800" i="1" dirty="0"/>
              <a:t>] * t[</a:t>
            </a:r>
            <a:r>
              <a:rPr lang="en-US" sz="800" i="1" dirty="0" err="1"/>
              <a:t>l,b</a:t>
            </a:r>
            <a:r>
              <a:rPr lang="en-US" sz="800" i="1" dirty="0"/>
              <a:t>] * t[</a:t>
            </a:r>
            <a:r>
              <a:rPr lang="en-US" sz="800" i="1" dirty="0" err="1"/>
              <a:t>i,k,a,c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 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j,d</a:t>
            </a:r>
            <a:r>
              <a:rPr lang="en-US" sz="800" i="1" dirty="0"/>
              <a:t>] * t[</a:t>
            </a:r>
            <a:r>
              <a:rPr lang="en-US" sz="800" i="1" dirty="0" err="1"/>
              <a:t>l,b</a:t>
            </a:r>
            <a:r>
              <a:rPr lang="en-US" sz="800" i="1" dirty="0"/>
              <a:t>] * t[</a:t>
            </a:r>
            <a:r>
              <a:rPr lang="en-US" sz="800" i="1" dirty="0" err="1"/>
              <a:t>i,k,c,a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- 2 *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l,d</a:t>
            </a:r>
            <a:r>
              <a:rPr lang="en-US" sz="800" i="1" dirty="0"/>
              <a:t>] * t[</a:t>
            </a:r>
            <a:r>
              <a:rPr lang="en-US" sz="800" i="1" dirty="0" err="1"/>
              <a:t>j,k,b,a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l,a</a:t>
            </a:r>
            <a:r>
              <a:rPr lang="en-US" sz="800" i="1" dirty="0"/>
              <a:t>] * t[</a:t>
            </a:r>
            <a:r>
              <a:rPr lang="en-US" sz="800" i="1" dirty="0" err="1"/>
              <a:t>j,k,b,d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 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l,b</a:t>
            </a:r>
            <a:r>
              <a:rPr lang="en-US" sz="800" i="1" dirty="0"/>
              <a:t>] * t[</a:t>
            </a:r>
            <a:r>
              <a:rPr lang="en-US" sz="800" i="1" dirty="0" err="1"/>
              <a:t>j,k,d,a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i,k,c,d</a:t>
            </a:r>
            <a:r>
              <a:rPr lang="en-US" sz="800" i="1" dirty="0"/>
              <a:t>] * t[</a:t>
            </a:r>
            <a:r>
              <a:rPr lang="en-US" sz="800" i="1" dirty="0" err="1"/>
              <a:t>j,l,b,a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+ 4 * sum[t[</a:t>
            </a:r>
            <a:r>
              <a:rPr lang="en-US" sz="800" i="1" dirty="0" err="1"/>
              <a:t>i,k,a,c</a:t>
            </a:r>
            <a:r>
              <a:rPr lang="en-US" sz="800" i="1" dirty="0"/>
              <a:t>] * t[</a:t>
            </a:r>
            <a:r>
              <a:rPr lang="en-US" sz="800" i="1" dirty="0" err="1"/>
              <a:t>j,l,b,d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 , </a:t>
            </a:r>
            <a:r>
              <a:rPr lang="en-US" sz="800" i="1" dirty="0" err="1"/>
              <a:t>k,l,c,d</a:t>
            </a:r>
            <a:r>
              <a:rPr lang="en-US" sz="800" i="1" dirty="0"/>
              <a:t>] - 2 * sum[t[</a:t>
            </a:r>
            <a:r>
              <a:rPr lang="en-US" sz="800" i="1" dirty="0" err="1"/>
              <a:t>i,k,c,a</a:t>
            </a:r>
            <a:r>
              <a:rPr lang="en-US" sz="800" i="1" dirty="0"/>
              <a:t>] * t[</a:t>
            </a:r>
            <a:r>
              <a:rPr lang="en-US" sz="800" i="1" dirty="0" err="1"/>
              <a:t>j,l,b,d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- 2 * sum[t[</a:t>
            </a:r>
            <a:r>
              <a:rPr lang="en-US" sz="800" i="1" dirty="0" err="1"/>
              <a:t>i,k,a,b</a:t>
            </a:r>
            <a:r>
              <a:rPr lang="en-US" sz="800" i="1" dirty="0"/>
              <a:t>] * t[</a:t>
            </a:r>
            <a:r>
              <a:rPr lang="en-US" sz="800" i="1" dirty="0" err="1"/>
              <a:t>j,l,c,d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- 2 * sum[t[</a:t>
            </a:r>
            <a:r>
              <a:rPr lang="en-US" sz="800" i="1" dirty="0" err="1"/>
              <a:t>i,k,a,c</a:t>
            </a:r>
            <a:r>
              <a:rPr lang="en-US" sz="800" i="1" dirty="0"/>
              <a:t>] * t[</a:t>
            </a:r>
            <a:r>
              <a:rPr lang="en-US" sz="800" i="1" dirty="0" err="1"/>
              <a:t>j,l,d,b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 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i,k,c,a</a:t>
            </a:r>
            <a:r>
              <a:rPr lang="en-US" sz="800" i="1" dirty="0"/>
              <a:t>] * t[</a:t>
            </a:r>
            <a:r>
              <a:rPr lang="en-US" sz="800" i="1" dirty="0" err="1"/>
              <a:t>j,l,d,b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j,d</a:t>
            </a:r>
            <a:r>
              <a:rPr lang="en-US" sz="800" i="1" dirty="0"/>
              <a:t>] * t[</a:t>
            </a:r>
            <a:r>
              <a:rPr lang="en-US" sz="800" i="1" dirty="0" err="1"/>
              <a:t>k,l,a,b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i,j,c,d</a:t>
            </a:r>
            <a:r>
              <a:rPr lang="en-US" sz="800" i="1" dirty="0"/>
              <a:t>] * t[</a:t>
            </a:r>
            <a:r>
              <a:rPr lang="en-US" sz="800" i="1" dirty="0" err="1"/>
              <a:t>k,l,a,b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- 2 * sum[t[</a:t>
            </a:r>
            <a:r>
              <a:rPr lang="en-US" sz="800" i="1" dirty="0" err="1"/>
              <a:t>i,j,c,b</a:t>
            </a:r>
            <a:r>
              <a:rPr lang="en-US" sz="800" i="1" dirty="0"/>
              <a:t>] * t[</a:t>
            </a:r>
            <a:r>
              <a:rPr lang="en-US" sz="800" i="1" dirty="0" err="1"/>
              <a:t>k,l,a,d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- 2 * sum[t[</a:t>
            </a:r>
            <a:r>
              <a:rPr lang="en-US" sz="800" i="1" dirty="0" err="1"/>
              <a:t>i,j,a,c</a:t>
            </a:r>
            <a:r>
              <a:rPr lang="en-US" sz="800" i="1" dirty="0"/>
              <a:t>] * t[</a:t>
            </a:r>
            <a:r>
              <a:rPr lang="en-US" sz="800" i="1" dirty="0" err="1"/>
              <a:t>k,l,b,d</a:t>
            </a:r>
            <a:r>
              <a:rPr lang="en-US" sz="800" i="1" dirty="0"/>
              <a:t>] * v[</a:t>
            </a:r>
            <a:r>
              <a:rPr lang="en-US" sz="800" i="1" dirty="0" err="1"/>
              <a:t>k,l,c,d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j,c</a:t>
            </a:r>
            <a:r>
              <a:rPr lang="en-US" sz="800" i="1" dirty="0"/>
              <a:t>] * t[</a:t>
            </a:r>
            <a:r>
              <a:rPr lang="en-US" sz="800" i="1" dirty="0" err="1"/>
              <a:t>k,b</a:t>
            </a:r>
            <a:r>
              <a:rPr lang="en-US" sz="800" i="1" dirty="0"/>
              <a:t>] * t[</a:t>
            </a:r>
            <a:r>
              <a:rPr lang="en-US" sz="800" i="1" dirty="0" err="1"/>
              <a:t>l,a</a:t>
            </a:r>
            <a:r>
              <a:rPr lang="en-US" sz="800" i="1" dirty="0"/>
              <a:t>] * v[</a:t>
            </a:r>
            <a:r>
              <a:rPr lang="en-US" sz="800" i="1" dirty="0" err="1"/>
              <a:t>k,l,c,i</a:t>
            </a:r>
            <a:r>
              <a:rPr lang="en-US" sz="800" i="1" dirty="0"/>
              <a:t>], </a:t>
            </a:r>
            <a:r>
              <a:rPr lang="en-US" sz="800" i="1" dirty="0" err="1"/>
              <a:t>k,l,c</a:t>
            </a:r>
            <a:r>
              <a:rPr lang="en-US" sz="800" i="1" dirty="0"/>
              <a:t>] + sum[t[</a:t>
            </a:r>
            <a:r>
              <a:rPr lang="en-US" sz="800" i="1" dirty="0" err="1"/>
              <a:t>l,c</a:t>
            </a:r>
            <a:r>
              <a:rPr lang="en-US" sz="800" i="1" dirty="0"/>
              <a:t>] * t[</a:t>
            </a:r>
            <a:r>
              <a:rPr lang="en-US" sz="800" i="1" dirty="0" err="1"/>
              <a:t>j,k,b,a</a:t>
            </a:r>
            <a:r>
              <a:rPr lang="en-US" sz="800" i="1" dirty="0"/>
              <a:t>] * v[</a:t>
            </a:r>
            <a:r>
              <a:rPr lang="en-US" sz="800" i="1" dirty="0" err="1"/>
              <a:t>k,l,c,i</a:t>
            </a:r>
            <a:r>
              <a:rPr lang="en-US" sz="800" i="1" dirty="0"/>
              <a:t>], </a:t>
            </a:r>
            <a:r>
              <a:rPr lang="en-US" sz="800" i="1" dirty="0" err="1"/>
              <a:t>k,l,c</a:t>
            </a:r>
            <a:r>
              <a:rPr lang="en-US" sz="800" i="1" dirty="0"/>
              <a:t>] - 2 * sum[t[</a:t>
            </a:r>
            <a:r>
              <a:rPr lang="en-US" sz="800" i="1" dirty="0" err="1"/>
              <a:t>l,a</a:t>
            </a:r>
            <a:r>
              <a:rPr lang="en-US" sz="800" i="1" dirty="0"/>
              <a:t>] * t[</a:t>
            </a:r>
            <a:r>
              <a:rPr lang="en-US" sz="800" i="1" dirty="0" err="1"/>
              <a:t>j,k,b,c</a:t>
            </a:r>
            <a:r>
              <a:rPr lang="en-US" sz="800" i="1" dirty="0"/>
              <a:t>] * v[</a:t>
            </a:r>
            <a:r>
              <a:rPr lang="en-US" sz="800" i="1" dirty="0" err="1"/>
              <a:t>k,l,c,i</a:t>
            </a:r>
            <a:r>
              <a:rPr lang="en-US" sz="800" i="1" dirty="0"/>
              <a:t>], </a:t>
            </a:r>
            <a:r>
              <a:rPr lang="en-US" sz="800" i="1" dirty="0" err="1"/>
              <a:t>k,l,c</a:t>
            </a:r>
            <a:r>
              <a:rPr lang="en-US" sz="800" i="1" dirty="0"/>
              <a:t>] + sum[t[</a:t>
            </a:r>
            <a:r>
              <a:rPr lang="en-US" sz="800" i="1" dirty="0" err="1"/>
              <a:t>l,a</a:t>
            </a:r>
            <a:r>
              <a:rPr lang="en-US" sz="800" i="1" dirty="0"/>
              <a:t>] * t[</a:t>
            </a:r>
            <a:r>
              <a:rPr lang="en-US" sz="800" i="1" dirty="0" err="1"/>
              <a:t>j,k,c,b</a:t>
            </a:r>
            <a:r>
              <a:rPr lang="en-US" sz="800" i="1" dirty="0"/>
              <a:t>] * v[</a:t>
            </a:r>
            <a:r>
              <a:rPr lang="en-US" sz="800" i="1" dirty="0" err="1"/>
              <a:t>k,l,c,i</a:t>
            </a:r>
            <a:r>
              <a:rPr lang="en-US" sz="800" i="1" dirty="0"/>
              <a:t>], </a:t>
            </a:r>
            <a:r>
              <a:rPr lang="en-US" sz="800" i="1" dirty="0" err="1"/>
              <a:t>k,l,c</a:t>
            </a:r>
            <a:r>
              <a:rPr lang="en-US" sz="800" i="1" dirty="0"/>
              <a:t>] - 2 * sum[t[</a:t>
            </a:r>
            <a:r>
              <a:rPr lang="en-US" sz="800" i="1" dirty="0" err="1"/>
              <a:t>k,c</a:t>
            </a:r>
            <a:r>
              <a:rPr lang="en-US" sz="800" i="1" dirty="0"/>
              <a:t>] * t[</a:t>
            </a:r>
            <a:r>
              <a:rPr lang="en-US" sz="800" i="1" dirty="0" err="1"/>
              <a:t>j,l,b,a</a:t>
            </a:r>
            <a:r>
              <a:rPr lang="en-US" sz="800" i="1" dirty="0"/>
              <a:t>] * v[</a:t>
            </a:r>
            <a:r>
              <a:rPr lang="en-US" sz="800" i="1" dirty="0" err="1"/>
              <a:t>k,l,c,i</a:t>
            </a:r>
            <a:r>
              <a:rPr lang="en-US" sz="800" i="1" dirty="0"/>
              <a:t>] , </a:t>
            </a:r>
            <a:r>
              <a:rPr lang="en-US" sz="800" i="1" dirty="0" err="1"/>
              <a:t>k,l,c</a:t>
            </a:r>
            <a:r>
              <a:rPr lang="en-US" sz="800" i="1" dirty="0"/>
              <a:t>] + sum[t[</a:t>
            </a:r>
            <a:r>
              <a:rPr lang="en-US" sz="800" i="1" dirty="0" err="1"/>
              <a:t>k,a</a:t>
            </a:r>
            <a:r>
              <a:rPr lang="en-US" sz="800" i="1" dirty="0"/>
              <a:t>] * t[</a:t>
            </a:r>
            <a:r>
              <a:rPr lang="en-US" sz="800" i="1" dirty="0" err="1"/>
              <a:t>j,l,b,c</a:t>
            </a:r>
            <a:r>
              <a:rPr lang="en-US" sz="800" i="1" dirty="0"/>
              <a:t>] * v[</a:t>
            </a:r>
            <a:r>
              <a:rPr lang="en-US" sz="800" i="1" dirty="0" err="1"/>
              <a:t>k,l,c,i</a:t>
            </a:r>
            <a:r>
              <a:rPr lang="en-US" sz="800" i="1" dirty="0"/>
              <a:t>], </a:t>
            </a:r>
            <a:r>
              <a:rPr lang="en-US" sz="800" i="1" dirty="0" err="1"/>
              <a:t>k,l,c</a:t>
            </a:r>
            <a:r>
              <a:rPr lang="en-US" sz="800" i="1" dirty="0"/>
              <a:t>]+ sum[t[</a:t>
            </a:r>
            <a:r>
              <a:rPr lang="en-US" sz="800" i="1" dirty="0" err="1"/>
              <a:t>k,b</a:t>
            </a:r>
            <a:r>
              <a:rPr lang="en-US" sz="800" i="1" dirty="0"/>
              <a:t>] * t[</a:t>
            </a:r>
            <a:r>
              <a:rPr lang="en-US" sz="800" i="1" dirty="0" err="1"/>
              <a:t>j,l,c,a</a:t>
            </a:r>
            <a:r>
              <a:rPr lang="en-US" sz="800" i="1" dirty="0"/>
              <a:t>] * v[</a:t>
            </a:r>
            <a:r>
              <a:rPr lang="en-US" sz="800" i="1" dirty="0" err="1"/>
              <a:t>k,l,c,i</a:t>
            </a:r>
            <a:r>
              <a:rPr lang="en-US" sz="800" i="1" dirty="0"/>
              <a:t>] , </a:t>
            </a:r>
            <a:r>
              <a:rPr lang="en-US" sz="800" i="1" dirty="0" err="1"/>
              <a:t>k,l,c</a:t>
            </a:r>
            <a:r>
              <a:rPr lang="en-US" sz="800" i="1" dirty="0"/>
              <a:t>] + sum[t[</a:t>
            </a:r>
            <a:r>
              <a:rPr lang="en-US" sz="800" i="1" dirty="0" err="1"/>
              <a:t>j,c</a:t>
            </a:r>
            <a:r>
              <a:rPr lang="en-US" sz="800" i="1" dirty="0"/>
              <a:t>] * t[</a:t>
            </a:r>
            <a:r>
              <a:rPr lang="en-US" sz="800" i="1" dirty="0" err="1"/>
              <a:t>l,k,a,b</a:t>
            </a:r>
            <a:r>
              <a:rPr lang="en-US" sz="800" i="1" dirty="0"/>
              <a:t>] * v[</a:t>
            </a:r>
            <a:r>
              <a:rPr lang="en-US" sz="800" i="1" dirty="0" err="1"/>
              <a:t>k,l,c,i</a:t>
            </a:r>
            <a:r>
              <a:rPr lang="en-US" sz="800" i="1" dirty="0"/>
              <a:t>], </a:t>
            </a:r>
            <a:r>
              <a:rPr lang="en-US" sz="800" i="1" dirty="0" err="1"/>
              <a:t>k,l,c</a:t>
            </a:r>
            <a:r>
              <a:rPr lang="en-US" sz="800" i="1" dirty="0"/>
              <a:t>] +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k,a</a:t>
            </a:r>
            <a:r>
              <a:rPr lang="en-US" sz="800" i="1" dirty="0"/>
              <a:t>] * t[</a:t>
            </a:r>
            <a:r>
              <a:rPr lang="en-US" sz="800" i="1" dirty="0" err="1"/>
              <a:t>l,b</a:t>
            </a:r>
            <a:r>
              <a:rPr lang="en-US" sz="800" i="1" dirty="0"/>
              <a:t>] * v[</a:t>
            </a:r>
            <a:r>
              <a:rPr lang="en-US" sz="800" i="1" dirty="0" err="1"/>
              <a:t>k,l,c,j</a:t>
            </a:r>
            <a:r>
              <a:rPr lang="en-US" sz="800" i="1" dirty="0"/>
              <a:t>], </a:t>
            </a:r>
            <a:r>
              <a:rPr lang="en-US" sz="800" i="1" dirty="0" err="1"/>
              <a:t>k,l,c</a:t>
            </a:r>
            <a:r>
              <a:rPr lang="en-US" sz="800" i="1" dirty="0"/>
              <a:t>] + sum[t[</a:t>
            </a:r>
            <a:r>
              <a:rPr lang="en-US" sz="800" i="1" dirty="0" err="1"/>
              <a:t>l,c</a:t>
            </a:r>
            <a:r>
              <a:rPr lang="en-US" sz="800" i="1" dirty="0"/>
              <a:t>] * t[</a:t>
            </a:r>
            <a:r>
              <a:rPr lang="en-US" sz="800" i="1" dirty="0" err="1"/>
              <a:t>i,k,a,b</a:t>
            </a:r>
            <a:r>
              <a:rPr lang="en-US" sz="800" i="1" dirty="0"/>
              <a:t>] * v[</a:t>
            </a:r>
            <a:r>
              <a:rPr lang="en-US" sz="800" i="1" dirty="0" err="1"/>
              <a:t>k,l,c,j</a:t>
            </a:r>
            <a:r>
              <a:rPr lang="en-US" sz="800" i="1" dirty="0"/>
              <a:t>], </a:t>
            </a:r>
            <a:r>
              <a:rPr lang="en-US" sz="800" i="1" dirty="0" err="1"/>
              <a:t>k,l,c</a:t>
            </a:r>
            <a:r>
              <a:rPr lang="en-US" sz="800" i="1" dirty="0"/>
              <a:t>] - 2 * sum[t[</a:t>
            </a:r>
            <a:r>
              <a:rPr lang="en-US" sz="800" i="1" dirty="0" err="1"/>
              <a:t>l,b</a:t>
            </a:r>
            <a:r>
              <a:rPr lang="en-US" sz="800" i="1" dirty="0"/>
              <a:t>] * t[</a:t>
            </a:r>
            <a:r>
              <a:rPr lang="en-US" sz="800" i="1" dirty="0" err="1"/>
              <a:t>i,k,a,c</a:t>
            </a:r>
            <a:r>
              <a:rPr lang="en-US" sz="800" i="1" dirty="0"/>
              <a:t>] * v[</a:t>
            </a:r>
            <a:r>
              <a:rPr lang="en-US" sz="800" i="1" dirty="0" err="1"/>
              <a:t>k,l,c,j</a:t>
            </a:r>
            <a:r>
              <a:rPr lang="en-US" sz="800" i="1" dirty="0"/>
              <a:t>], </a:t>
            </a:r>
            <a:r>
              <a:rPr lang="en-US" sz="800" i="1" dirty="0" err="1"/>
              <a:t>k,l,c</a:t>
            </a:r>
            <a:r>
              <a:rPr lang="en-US" sz="800" i="1" dirty="0"/>
              <a:t>] + sum[t[</a:t>
            </a:r>
            <a:r>
              <a:rPr lang="en-US" sz="800" i="1" dirty="0" err="1"/>
              <a:t>l,b</a:t>
            </a:r>
            <a:r>
              <a:rPr lang="en-US" sz="800" i="1" dirty="0"/>
              <a:t>] * t[</a:t>
            </a:r>
            <a:r>
              <a:rPr lang="en-US" sz="800" i="1" dirty="0" err="1"/>
              <a:t>i,k,c,a</a:t>
            </a:r>
            <a:r>
              <a:rPr lang="en-US" sz="800" i="1" dirty="0"/>
              <a:t>] * v[</a:t>
            </a:r>
            <a:r>
              <a:rPr lang="en-US" sz="800" i="1" dirty="0" err="1"/>
              <a:t>k,l,c,j</a:t>
            </a:r>
            <a:r>
              <a:rPr lang="en-US" sz="800" i="1" dirty="0"/>
              <a:t>], </a:t>
            </a:r>
            <a:r>
              <a:rPr lang="en-US" sz="800" i="1" dirty="0" err="1"/>
              <a:t>k,l,c</a:t>
            </a:r>
            <a:r>
              <a:rPr lang="en-US" sz="800" i="1" dirty="0"/>
              <a:t>] +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k,l,a,b</a:t>
            </a:r>
            <a:r>
              <a:rPr lang="en-US" sz="800" i="1" dirty="0"/>
              <a:t>] * v[</a:t>
            </a:r>
            <a:r>
              <a:rPr lang="en-US" sz="800" i="1" dirty="0" err="1"/>
              <a:t>k,l,c,j</a:t>
            </a:r>
            <a:r>
              <a:rPr lang="en-US" sz="800" i="1" dirty="0"/>
              <a:t>], </a:t>
            </a:r>
            <a:r>
              <a:rPr lang="en-US" sz="800" i="1" dirty="0" err="1"/>
              <a:t>k,l,c</a:t>
            </a:r>
            <a:r>
              <a:rPr lang="en-US" sz="800" i="1" dirty="0"/>
              <a:t>] + sum[t[</a:t>
            </a:r>
            <a:r>
              <a:rPr lang="en-US" sz="800" i="1" dirty="0" err="1"/>
              <a:t>j,c</a:t>
            </a:r>
            <a:r>
              <a:rPr lang="en-US" sz="800" i="1" dirty="0"/>
              <a:t>] * t[</a:t>
            </a:r>
            <a:r>
              <a:rPr lang="en-US" sz="800" i="1" dirty="0" err="1"/>
              <a:t>l,d</a:t>
            </a:r>
            <a:r>
              <a:rPr lang="en-US" sz="800" i="1" dirty="0"/>
              <a:t>] * t[</a:t>
            </a:r>
            <a:r>
              <a:rPr lang="en-US" sz="800" i="1" dirty="0" err="1"/>
              <a:t>i,k,a,b</a:t>
            </a:r>
            <a:r>
              <a:rPr lang="en-US" sz="800" i="1" dirty="0"/>
              <a:t>] * v[</a:t>
            </a:r>
            <a:r>
              <a:rPr lang="en-US" sz="800" i="1" dirty="0" err="1"/>
              <a:t>k,l,d,c</a:t>
            </a:r>
            <a:r>
              <a:rPr lang="en-US" sz="800" i="1" dirty="0"/>
              <a:t>] 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j,d</a:t>
            </a:r>
            <a:r>
              <a:rPr lang="en-US" sz="800" i="1" dirty="0"/>
              <a:t>] * t[</a:t>
            </a:r>
            <a:r>
              <a:rPr lang="en-US" sz="800" i="1" dirty="0" err="1"/>
              <a:t>l,b</a:t>
            </a:r>
            <a:r>
              <a:rPr lang="en-US" sz="800" i="1" dirty="0"/>
              <a:t>] * t[</a:t>
            </a:r>
            <a:r>
              <a:rPr lang="en-US" sz="800" i="1" dirty="0" err="1"/>
              <a:t>i,k,a,c</a:t>
            </a:r>
            <a:r>
              <a:rPr lang="en-US" sz="800" i="1" dirty="0"/>
              <a:t>] * v[</a:t>
            </a:r>
            <a:r>
              <a:rPr lang="en-US" sz="800" i="1" dirty="0" err="1"/>
              <a:t>k,l,d,c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j,d</a:t>
            </a:r>
            <a:r>
              <a:rPr lang="en-US" sz="800" i="1" dirty="0"/>
              <a:t>] * t[</a:t>
            </a:r>
            <a:r>
              <a:rPr lang="en-US" sz="800" i="1" dirty="0" err="1"/>
              <a:t>l,a</a:t>
            </a:r>
            <a:r>
              <a:rPr lang="en-US" sz="800" i="1" dirty="0"/>
              <a:t>] * t[</a:t>
            </a:r>
            <a:r>
              <a:rPr lang="en-US" sz="800" i="1" dirty="0" err="1"/>
              <a:t>i,k,c,b</a:t>
            </a:r>
            <a:r>
              <a:rPr lang="en-US" sz="800" i="1" dirty="0"/>
              <a:t>] * v[</a:t>
            </a:r>
            <a:r>
              <a:rPr lang="en-US" sz="800" i="1" dirty="0" err="1"/>
              <a:t>k,l,d,c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- 2 * sum[t[</a:t>
            </a:r>
            <a:r>
              <a:rPr lang="en-US" sz="800" i="1" dirty="0" err="1"/>
              <a:t>i,k,c,d</a:t>
            </a:r>
            <a:r>
              <a:rPr lang="en-US" sz="800" i="1" dirty="0"/>
              <a:t>] * t[</a:t>
            </a:r>
            <a:r>
              <a:rPr lang="en-US" sz="800" i="1" dirty="0" err="1"/>
              <a:t>j,l,b,a</a:t>
            </a:r>
            <a:r>
              <a:rPr lang="en-US" sz="800" i="1" dirty="0"/>
              <a:t>] * v[</a:t>
            </a:r>
            <a:r>
              <a:rPr lang="en-US" sz="800" i="1" dirty="0" err="1"/>
              <a:t>k,l,d,c</a:t>
            </a:r>
            <a:r>
              <a:rPr lang="en-US" sz="800" i="1" dirty="0"/>
              <a:t>] , </a:t>
            </a:r>
            <a:r>
              <a:rPr lang="en-US" sz="800" i="1" dirty="0" err="1"/>
              <a:t>k,l,c,d</a:t>
            </a:r>
            <a:r>
              <a:rPr lang="en-US" sz="800" i="1" dirty="0"/>
              <a:t>] - 2 * sum[t[</a:t>
            </a:r>
            <a:r>
              <a:rPr lang="en-US" sz="800" i="1" dirty="0" err="1"/>
              <a:t>i,k,a,c</a:t>
            </a:r>
            <a:r>
              <a:rPr lang="en-US" sz="800" i="1" dirty="0"/>
              <a:t>] * t[</a:t>
            </a:r>
            <a:r>
              <a:rPr lang="en-US" sz="800" i="1" dirty="0" err="1"/>
              <a:t>j,l,b,d</a:t>
            </a:r>
            <a:r>
              <a:rPr lang="en-US" sz="800" i="1" dirty="0"/>
              <a:t>] * v[</a:t>
            </a:r>
            <a:r>
              <a:rPr lang="en-US" sz="800" i="1" dirty="0" err="1"/>
              <a:t>k,l,d,c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i,k,c,a</a:t>
            </a:r>
            <a:r>
              <a:rPr lang="en-US" sz="800" i="1" dirty="0"/>
              <a:t>] * t[</a:t>
            </a:r>
            <a:r>
              <a:rPr lang="en-US" sz="800" i="1" dirty="0" err="1"/>
              <a:t>j,l,b,d</a:t>
            </a:r>
            <a:r>
              <a:rPr lang="en-US" sz="800" i="1" dirty="0"/>
              <a:t>] * v[</a:t>
            </a:r>
            <a:r>
              <a:rPr lang="en-US" sz="800" i="1" dirty="0" err="1"/>
              <a:t>k,l,d,c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i,k,a,b</a:t>
            </a:r>
            <a:r>
              <a:rPr lang="en-US" sz="800" i="1" dirty="0"/>
              <a:t>] * t[</a:t>
            </a:r>
            <a:r>
              <a:rPr lang="en-US" sz="800" i="1" dirty="0" err="1"/>
              <a:t>j,l,c,d</a:t>
            </a:r>
            <a:r>
              <a:rPr lang="en-US" sz="800" i="1" dirty="0"/>
              <a:t>] * v[</a:t>
            </a:r>
            <a:r>
              <a:rPr lang="en-US" sz="800" i="1" dirty="0" err="1"/>
              <a:t>k,l,d,c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i,k,c,b</a:t>
            </a:r>
            <a:r>
              <a:rPr lang="en-US" sz="800" i="1" dirty="0"/>
              <a:t>] * t[</a:t>
            </a:r>
            <a:r>
              <a:rPr lang="en-US" sz="800" i="1" dirty="0" err="1"/>
              <a:t>j,l,d,a</a:t>
            </a:r>
            <a:r>
              <a:rPr lang="en-US" sz="800" i="1" dirty="0"/>
              <a:t>] * v[</a:t>
            </a:r>
            <a:r>
              <a:rPr lang="en-US" sz="800" i="1" dirty="0" err="1"/>
              <a:t>k,l,d,c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i,k,a,c</a:t>
            </a:r>
            <a:r>
              <a:rPr lang="en-US" sz="800" i="1" dirty="0"/>
              <a:t>] * t[</a:t>
            </a:r>
            <a:r>
              <a:rPr lang="en-US" sz="800" i="1" dirty="0" err="1"/>
              <a:t>j,l,d,b</a:t>
            </a:r>
            <a:r>
              <a:rPr lang="en-US" sz="800" i="1" dirty="0"/>
              <a:t>] * v[</a:t>
            </a:r>
            <a:r>
              <a:rPr lang="en-US" sz="800" i="1" dirty="0" err="1"/>
              <a:t>k,l,d,c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k,a</a:t>
            </a:r>
            <a:r>
              <a:rPr lang="en-US" sz="800" i="1" dirty="0"/>
              <a:t>] * t[</a:t>
            </a:r>
            <a:r>
              <a:rPr lang="en-US" sz="800" i="1" dirty="0" err="1"/>
              <a:t>l,b</a:t>
            </a:r>
            <a:r>
              <a:rPr lang="en-US" sz="800" i="1" dirty="0"/>
              <a:t>] * v[</a:t>
            </a:r>
            <a:r>
              <a:rPr lang="en-US" sz="800" i="1" dirty="0" err="1"/>
              <a:t>k,l,i,j</a:t>
            </a:r>
            <a:r>
              <a:rPr lang="en-US" sz="800" i="1" dirty="0"/>
              <a:t>], </a:t>
            </a:r>
            <a:r>
              <a:rPr lang="en-US" sz="800" i="1" dirty="0" err="1"/>
              <a:t>k,l</a:t>
            </a:r>
            <a:r>
              <a:rPr lang="en-US" sz="800" i="1" dirty="0"/>
              <a:t>] + sum[t[</a:t>
            </a:r>
            <a:r>
              <a:rPr lang="en-US" sz="800" i="1" dirty="0" err="1"/>
              <a:t>k,l,a,b</a:t>
            </a:r>
            <a:r>
              <a:rPr lang="en-US" sz="800" i="1" dirty="0"/>
              <a:t>] * v[</a:t>
            </a:r>
            <a:r>
              <a:rPr lang="en-US" sz="800" i="1" dirty="0" err="1"/>
              <a:t>k,l,i,j</a:t>
            </a:r>
            <a:r>
              <a:rPr lang="en-US" sz="800" i="1" dirty="0"/>
              <a:t>] , </a:t>
            </a:r>
            <a:r>
              <a:rPr lang="en-US" sz="800" i="1" dirty="0" err="1"/>
              <a:t>k,l</a:t>
            </a:r>
            <a:r>
              <a:rPr lang="en-US" sz="800" i="1" dirty="0"/>
              <a:t>] + sum[t[</a:t>
            </a:r>
            <a:r>
              <a:rPr lang="en-US" sz="800" i="1" dirty="0" err="1"/>
              <a:t>k,b</a:t>
            </a:r>
            <a:r>
              <a:rPr lang="en-US" sz="800" i="1" dirty="0"/>
              <a:t>] * t[</a:t>
            </a:r>
            <a:r>
              <a:rPr lang="en-US" sz="800" i="1" dirty="0" err="1"/>
              <a:t>l,d</a:t>
            </a:r>
            <a:r>
              <a:rPr lang="en-US" sz="800" i="1" dirty="0"/>
              <a:t>] * t[</a:t>
            </a:r>
            <a:r>
              <a:rPr lang="en-US" sz="800" i="1" dirty="0" err="1"/>
              <a:t>i,j,a,c</a:t>
            </a:r>
            <a:r>
              <a:rPr lang="en-US" sz="800" i="1" dirty="0"/>
              <a:t>] * v[</a:t>
            </a:r>
            <a:r>
              <a:rPr lang="en-US" sz="800" i="1" dirty="0" err="1"/>
              <a:t>l,k,c,d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k,a</a:t>
            </a:r>
            <a:r>
              <a:rPr lang="en-US" sz="800" i="1" dirty="0"/>
              <a:t>] * t[</a:t>
            </a:r>
            <a:r>
              <a:rPr lang="en-US" sz="800" i="1" dirty="0" err="1"/>
              <a:t>l,d</a:t>
            </a:r>
            <a:r>
              <a:rPr lang="en-US" sz="800" i="1" dirty="0"/>
              <a:t>] * t[</a:t>
            </a:r>
            <a:r>
              <a:rPr lang="en-US" sz="800" i="1" dirty="0" err="1"/>
              <a:t>i,j,c,b</a:t>
            </a:r>
            <a:r>
              <a:rPr lang="en-US" sz="800" i="1" dirty="0"/>
              <a:t>] * v[</a:t>
            </a:r>
            <a:r>
              <a:rPr lang="en-US" sz="800" i="1" dirty="0" err="1"/>
              <a:t>l,k,c,d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l,d</a:t>
            </a:r>
            <a:r>
              <a:rPr lang="en-US" sz="800" i="1" dirty="0"/>
              <a:t>] * t[</a:t>
            </a:r>
            <a:r>
              <a:rPr lang="en-US" sz="800" i="1" dirty="0" err="1"/>
              <a:t>j,k,b,a</a:t>
            </a:r>
            <a:r>
              <a:rPr lang="en-US" sz="800" i="1" dirty="0"/>
              <a:t>] * v[</a:t>
            </a:r>
            <a:r>
              <a:rPr lang="en-US" sz="800" i="1" dirty="0" err="1"/>
              <a:t>l,k,c,d</a:t>
            </a:r>
            <a:r>
              <a:rPr lang="en-US" sz="800" i="1" dirty="0"/>
              <a:t>] , </a:t>
            </a:r>
            <a:r>
              <a:rPr lang="en-US" sz="800" i="1" dirty="0" err="1"/>
              <a:t>k,l,c,d</a:t>
            </a:r>
            <a:r>
              <a:rPr lang="en-US" sz="800" i="1" dirty="0"/>
              <a:t>] - 2 *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l,a</a:t>
            </a:r>
            <a:r>
              <a:rPr lang="en-US" sz="800" i="1" dirty="0"/>
              <a:t>] * t[</a:t>
            </a:r>
            <a:r>
              <a:rPr lang="en-US" sz="800" i="1" dirty="0" err="1"/>
              <a:t>j,k,b,d</a:t>
            </a:r>
            <a:r>
              <a:rPr lang="en-US" sz="800" i="1" dirty="0"/>
              <a:t>] * v[</a:t>
            </a:r>
            <a:r>
              <a:rPr lang="en-US" sz="800" i="1" dirty="0" err="1"/>
              <a:t>l,k,c,d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i,c</a:t>
            </a:r>
            <a:r>
              <a:rPr lang="en-US" sz="800" i="1" dirty="0"/>
              <a:t>] * t[</a:t>
            </a:r>
            <a:r>
              <a:rPr lang="en-US" sz="800" i="1" dirty="0" err="1"/>
              <a:t>l,a</a:t>
            </a:r>
            <a:r>
              <a:rPr lang="en-US" sz="800" i="1" dirty="0"/>
              <a:t>] * t[</a:t>
            </a:r>
            <a:r>
              <a:rPr lang="en-US" sz="800" i="1" dirty="0" err="1"/>
              <a:t>j,k,d,b</a:t>
            </a:r>
            <a:r>
              <a:rPr lang="en-US" sz="800" i="1" dirty="0"/>
              <a:t>] * v[</a:t>
            </a:r>
            <a:r>
              <a:rPr lang="en-US" sz="800" i="1" dirty="0" err="1"/>
              <a:t>l,k,c,d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i,j,c,b</a:t>
            </a:r>
            <a:r>
              <a:rPr lang="en-US" sz="800" i="1" dirty="0"/>
              <a:t>] * t[</a:t>
            </a:r>
            <a:r>
              <a:rPr lang="en-US" sz="800" i="1" dirty="0" err="1"/>
              <a:t>k,l,a,d</a:t>
            </a:r>
            <a:r>
              <a:rPr lang="en-US" sz="800" i="1" dirty="0"/>
              <a:t>] * v[</a:t>
            </a:r>
            <a:r>
              <a:rPr lang="en-US" sz="800" i="1" dirty="0" err="1"/>
              <a:t>l,k,c,d</a:t>
            </a:r>
            <a:r>
              <a:rPr lang="en-US" sz="800" i="1" dirty="0"/>
              <a:t>] , </a:t>
            </a:r>
            <a:r>
              <a:rPr lang="en-US" sz="800" i="1" dirty="0" err="1"/>
              <a:t>k,l,c,d</a:t>
            </a:r>
            <a:r>
              <a:rPr lang="en-US" sz="800" i="1" dirty="0"/>
              <a:t>] + sum[t[</a:t>
            </a:r>
            <a:r>
              <a:rPr lang="en-US" sz="800" i="1" dirty="0" err="1"/>
              <a:t>i,j,a,c</a:t>
            </a:r>
            <a:r>
              <a:rPr lang="en-US" sz="800" i="1" dirty="0"/>
              <a:t>] * t[</a:t>
            </a:r>
            <a:r>
              <a:rPr lang="en-US" sz="800" i="1" dirty="0" err="1"/>
              <a:t>k,l,b,d</a:t>
            </a:r>
            <a:r>
              <a:rPr lang="en-US" sz="800" i="1" dirty="0"/>
              <a:t>] * v[</a:t>
            </a:r>
            <a:r>
              <a:rPr lang="en-US" sz="800" i="1" dirty="0" err="1"/>
              <a:t>l,k,c,d</a:t>
            </a:r>
            <a:r>
              <a:rPr lang="en-US" sz="800" i="1" dirty="0"/>
              <a:t>], </a:t>
            </a:r>
            <a:r>
              <a:rPr lang="en-US" sz="800" i="1" dirty="0" err="1"/>
              <a:t>k,l,c,d</a:t>
            </a:r>
            <a:r>
              <a:rPr lang="en-US" sz="800" i="1" dirty="0"/>
              <a:t>] - 2 * sum[t[</a:t>
            </a:r>
            <a:r>
              <a:rPr lang="en-US" sz="800" i="1" dirty="0" err="1"/>
              <a:t>l,c</a:t>
            </a:r>
            <a:r>
              <a:rPr lang="en-US" sz="800" i="1" dirty="0"/>
              <a:t>] * t[</a:t>
            </a:r>
            <a:r>
              <a:rPr lang="en-US" sz="800" i="1" dirty="0" err="1"/>
              <a:t>i,k,a,b</a:t>
            </a:r>
            <a:r>
              <a:rPr lang="en-US" sz="800" i="1" dirty="0"/>
              <a:t>] * v[</a:t>
            </a:r>
            <a:r>
              <a:rPr lang="en-US" sz="800" i="1" dirty="0" err="1"/>
              <a:t>l,k,c,j</a:t>
            </a:r>
            <a:r>
              <a:rPr lang="en-US" sz="800" i="1" dirty="0"/>
              <a:t>], </a:t>
            </a:r>
            <a:r>
              <a:rPr lang="en-US" sz="800" i="1" dirty="0" err="1"/>
              <a:t>k,l,c</a:t>
            </a:r>
            <a:r>
              <a:rPr lang="en-US" sz="800" i="1" dirty="0"/>
              <a:t>] + sum[t[</a:t>
            </a:r>
            <a:r>
              <a:rPr lang="en-US" sz="800" i="1" dirty="0" err="1"/>
              <a:t>l,b</a:t>
            </a:r>
            <a:r>
              <a:rPr lang="en-US" sz="800" i="1" dirty="0"/>
              <a:t>] * t[</a:t>
            </a:r>
            <a:r>
              <a:rPr lang="en-US" sz="800" i="1" dirty="0" err="1"/>
              <a:t>i,k,a,c</a:t>
            </a:r>
            <a:r>
              <a:rPr lang="en-US" sz="800" i="1" dirty="0"/>
              <a:t>] * v[</a:t>
            </a:r>
            <a:r>
              <a:rPr lang="en-US" sz="800" i="1" dirty="0" err="1"/>
              <a:t>l,k,c,j</a:t>
            </a:r>
            <a:r>
              <a:rPr lang="en-US" sz="800" i="1" dirty="0"/>
              <a:t>], </a:t>
            </a:r>
            <a:r>
              <a:rPr lang="en-US" sz="800" i="1" dirty="0" err="1"/>
              <a:t>k,l,c</a:t>
            </a:r>
            <a:r>
              <a:rPr lang="en-US" sz="800" i="1" dirty="0"/>
              <a:t>] + sum[t[</a:t>
            </a:r>
            <a:r>
              <a:rPr lang="en-US" sz="800" i="1" dirty="0" err="1"/>
              <a:t>l,a</a:t>
            </a:r>
            <a:r>
              <a:rPr lang="en-US" sz="800" i="1" dirty="0"/>
              <a:t>] * t[</a:t>
            </a:r>
            <a:r>
              <a:rPr lang="en-US" sz="800" i="1" dirty="0" err="1"/>
              <a:t>i,k,c,b</a:t>
            </a:r>
            <a:r>
              <a:rPr lang="en-US" sz="800" i="1" dirty="0"/>
              <a:t>] * v[</a:t>
            </a:r>
            <a:r>
              <a:rPr lang="en-US" sz="800" i="1" dirty="0" err="1"/>
              <a:t>l,k,c,j</a:t>
            </a:r>
            <a:r>
              <a:rPr lang="en-US" sz="800" i="1" dirty="0"/>
              <a:t>], </a:t>
            </a:r>
            <a:r>
              <a:rPr lang="en-US" sz="800" i="1" dirty="0" err="1"/>
              <a:t>k,l,c</a:t>
            </a:r>
            <a:r>
              <a:rPr lang="en-US" sz="800" i="1" dirty="0"/>
              <a:t>] </a:t>
            </a:r>
          </a:p>
          <a:p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447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of an expanded term: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5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DGEMM Tasks - Load Imbalance</a:t>
            </a:r>
            <a:endParaRPr lang="en-US" dirty="0"/>
          </a:p>
        </p:txBody>
      </p:sp>
      <p:pic>
        <p:nvPicPr>
          <p:cNvPr id="11266" name="Picture 2" descr="G:\IE-paper\trunk\img\matplotlib\flops_imbalance\task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905001"/>
            <a:ext cx="5013506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86400" y="1828800"/>
            <a:ext cx="327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CCSX (X=D,T,Q), 1 tensor contraction contains between 1 hundred and 1 million DGEMMs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MFLOPs per task depend on: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number of atoms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Spin and spatial symmetry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Accuracy of chosen basis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smtClean="0"/>
              <a:t>tile size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26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5729</TotalTime>
  <Words>2871</Words>
  <Application>Microsoft Office PowerPoint</Application>
  <PresentationFormat>On-screen Show (4:3)</PresentationFormat>
  <Paragraphs>354</Paragraphs>
  <Slides>44</Slides>
  <Notes>0</Notes>
  <HiddenSlides>12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Office Theme</vt:lpstr>
      <vt:lpstr>1_Office Theme</vt:lpstr>
      <vt:lpstr>2_Office Theme</vt:lpstr>
      <vt:lpstr>Equation</vt:lpstr>
      <vt:lpstr>Inspector-Executor Load Balancing Algorithms for Block-Sparse  Tensor Contractions</vt:lpstr>
      <vt:lpstr>Outline</vt:lpstr>
      <vt:lpstr>PowerPoint Presentation</vt:lpstr>
      <vt:lpstr>Potential PhD Foci</vt:lpstr>
      <vt:lpstr>PowerPoint Presentation</vt:lpstr>
      <vt:lpstr>PowerPoint Presentation</vt:lpstr>
      <vt:lpstr>PowerPoint Presentation</vt:lpstr>
      <vt:lpstr>Tensor Contraction Engine (TCE)</vt:lpstr>
      <vt:lpstr>DGEMM Tasks - Load Imbalance</vt:lpstr>
      <vt:lpstr>Computational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Nxtval - Number of Function Calls</vt:lpstr>
      <vt:lpstr>Nxtval - Performance Experiments</vt:lpstr>
      <vt:lpstr>Nxtval Performance Experiments</vt:lpstr>
      <vt:lpstr>Inspector/Executor Design</vt:lpstr>
      <vt:lpstr>Performance Modeling - DGEMM</vt:lpstr>
      <vt:lpstr>Performance Modeling - DGEMM</vt:lpstr>
      <vt:lpstr>Performance Modeling - DGEMM</vt:lpstr>
      <vt:lpstr>Performance Modeling – TCE “Sort”</vt:lpstr>
      <vt:lpstr>Zoltan Library</vt:lpstr>
      <vt:lpstr>Zoltan Library</vt:lpstr>
      <vt:lpstr>Zoltan Block Load Balance</vt:lpstr>
      <vt:lpstr>Largest Processing Time (LPT) Algorithm</vt:lpstr>
      <vt:lpstr>Largest Processing Time (LPT) Algorithm</vt:lpstr>
      <vt:lpstr>LPT - Binary Min Heap</vt:lpstr>
      <vt:lpstr>LPT - Load Balance</vt:lpstr>
      <vt:lpstr>PowerPoint Presentation</vt:lpstr>
      <vt:lpstr>Dynamic Buckets Implementation</vt:lpstr>
      <vt:lpstr>Dynamic Buckets Implementation</vt:lpstr>
      <vt:lpstr>Dynamic Buckets Load Balance</vt:lpstr>
      <vt:lpstr>I/E Results</vt:lpstr>
      <vt:lpstr>10-H2O Cluster Results (DB)</vt:lpstr>
      <vt:lpstr>Conclusions</vt:lpstr>
      <vt:lpstr>Future Work (Implementation)</vt:lpstr>
      <vt:lpstr>Future Work (Research)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Inspector/Executor Load Balancing Methods in NWChem Coupled Cluster Simulations</dc:title>
  <dc:creator>David Ozog</dc:creator>
  <cp:lastModifiedBy>NIC</cp:lastModifiedBy>
  <cp:revision>208</cp:revision>
  <dcterms:created xsi:type="dcterms:W3CDTF">2012-12-09T04:30:07Z</dcterms:created>
  <dcterms:modified xsi:type="dcterms:W3CDTF">2013-10-01T16:14:15Z</dcterms:modified>
</cp:coreProperties>
</file>