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7"/>
  </p:notesMasterIdLst>
  <p:sldIdLst>
    <p:sldId id="256" r:id="rId2"/>
    <p:sldId id="277" r:id="rId3"/>
    <p:sldId id="259" r:id="rId4"/>
    <p:sldId id="278" r:id="rId5"/>
    <p:sldId id="260" r:id="rId6"/>
    <p:sldId id="279" r:id="rId7"/>
    <p:sldId id="261" r:id="rId8"/>
    <p:sldId id="262" r:id="rId9"/>
    <p:sldId id="263" r:id="rId10"/>
    <p:sldId id="264" r:id="rId11"/>
    <p:sldId id="280" r:id="rId12"/>
    <p:sldId id="265" r:id="rId13"/>
    <p:sldId id="266" r:id="rId14"/>
    <p:sldId id="268" r:id="rId15"/>
    <p:sldId id="267" r:id="rId16"/>
    <p:sldId id="269" r:id="rId17"/>
    <p:sldId id="270" r:id="rId18"/>
    <p:sldId id="271" r:id="rId19"/>
    <p:sldId id="272" r:id="rId20"/>
    <p:sldId id="273" r:id="rId21"/>
    <p:sldId id="274" r:id="rId22"/>
    <p:sldId id="275" r:id="rId23"/>
    <p:sldId id="276" r:id="rId24"/>
    <p:sldId id="281" r:id="rId25"/>
    <p:sldId id="282"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33" autoAdjust="0"/>
  </p:normalViewPr>
  <p:slideViewPr>
    <p:cSldViewPr>
      <p:cViewPr varScale="1">
        <p:scale>
          <a:sx n="97" d="100"/>
          <a:sy n="97" d="100"/>
        </p:scale>
        <p:origin x="-20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x-none" altLang="x-none"/>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217AC647-1428-4FA3-90F4-54B93D87639F}" type="datetimeFigureOut">
              <a:rPr lang="en-US" altLang="x-none"/>
              <a:pPr/>
              <a:t>6/18/2013</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x-none" altLang="x-non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8CC99CFD-09D8-454B-9B02-B70C25A69702}" type="slidenum">
              <a:rPr lang="en-US" altLang="x-none"/>
              <a:pPr/>
              <a:t>‹#›</a:t>
            </a:fld>
            <a:endParaRPr lang="en-US" altLang="x-none"/>
          </a:p>
        </p:txBody>
      </p:sp>
    </p:spTree>
    <p:extLst>
      <p:ext uri="{BB962C8B-B14F-4D97-AF65-F5344CB8AC3E}">
        <p14:creationId xmlns:p14="http://schemas.microsoft.com/office/powerpoint/2010/main" val="37832181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x-none" dirty="0"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AB80177-3827-445A-8C33-86C6AFF46062}" type="slidenum">
              <a:rPr lang="en-US" altLang="x-none"/>
              <a:pPr/>
              <a:t>3</a:t>
            </a:fld>
            <a:endParaRPr lang="en-US" altLang="x-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x-none" smtClean="0"/>
              <a:t>This result shows that the ANBF policy works well with the CJMM-integrated Tcluster.</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ECA384CE-366B-47C6-9245-284136FFD372}" type="slidenum">
              <a:rPr lang="en-US" altLang="x-none"/>
              <a:pPr/>
              <a:t>19</a:t>
            </a:fld>
            <a:endParaRPr lang="en-US" altLang="x-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x-none" smtClean="0"/>
              <a:t>We used a different server here since the corporation only provide such a machine which allows modifying the kernel and doing low-level performance comparison.</a:t>
            </a:r>
          </a:p>
          <a:p>
            <a:pPr>
              <a:spcBef>
                <a:spcPct val="0"/>
              </a:spcBef>
            </a:pPr>
            <a:r>
              <a:rPr lang="en-US" altLang="x-none" smtClean="0"/>
              <a:t>[8] Geekbench. http://www.primatelabs.ca/geekbench/</a:t>
            </a:r>
          </a:p>
          <a:p>
            <a:pPr>
              <a:spcBef>
                <a:spcPct val="0"/>
              </a:spcBef>
            </a:pPr>
            <a:r>
              <a:rPr lang="en-US" altLang="x-none" smtClean="0"/>
              <a:t>[9] byte-unixbench. http://code.google.com/p/byte-unixbench/</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86E6BB0-2BB9-49E8-9FE6-2BDC5C12F151}" type="slidenum">
              <a:rPr lang="en-US" altLang="x-none"/>
              <a:pPr/>
              <a:t>20</a:t>
            </a:fld>
            <a:endParaRPr lang="en-US" altLang="x-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x-none" smtClean="0"/>
              <a:t>We see no notable disparity on CPU and mem before and after using the CJMM.</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3494667-F0A4-441D-82FE-5848C6CCCCC5}" type="slidenum">
              <a:rPr lang="en-US" altLang="x-none"/>
              <a:pPr/>
              <a:t>21</a:t>
            </a:fld>
            <a:endParaRPr lang="en-US" altLang="x-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x-none" smtClean="0"/>
              <a:t>We see tiny disparity on Disk I/O and System operation performance before and after using the CJMM.</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9B06B04-7317-48D1-B1AD-089D44A2EBCE}" type="slidenum">
              <a:rPr lang="en-US" altLang="x-none"/>
              <a:pPr/>
              <a:t>22</a:t>
            </a:fld>
            <a:endParaRPr lang="en-US" altLang="x-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x-none" dirty="0"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79060A4-34A7-48D9-9BA7-1A82D99CDBC4}" type="slidenum">
              <a:rPr lang="en-US" altLang="x-none"/>
              <a:pPr/>
              <a:t>5</a:t>
            </a:fld>
            <a:endParaRPr lang="en-US" altLang="x-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x-none" dirty="0"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68E8ADA-2715-41AF-9D3B-C2E18DD70586}" type="slidenum">
              <a:rPr lang="en-US" altLang="x-none"/>
              <a:pPr/>
              <a:t>8</a:t>
            </a:fld>
            <a:endParaRPr lang="en-US" altLang="x-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x-none" dirty="0" smtClean="0"/>
              <a:t>The </a:t>
            </a:r>
            <a:r>
              <a:rPr lang="en-US" altLang="x-none" dirty="0" err="1" smtClean="0"/>
              <a:t>JobManager</a:t>
            </a:r>
            <a:r>
              <a:rPr lang="en-US" altLang="x-none" dirty="0" smtClean="0"/>
              <a:t> is responsible for initializing a container for a job, starting the job inside the container, and then fetching the job’s </a:t>
            </a:r>
            <a:r>
              <a:rPr lang="en-US" altLang="x-none" dirty="0" err="1" smtClean="0"/>
              <a:t>pid</a:t>
            </a:r>
            <a:r>
              <a:rPr lang="en-US" altLang="x-none" dirty="0" smtClean="0"/>
              <a:t> for controlling. The container represents the underlying container in </a:t>
            </a:r>
            <a:r>
              <a:rPr lang="en-US" altLang="x-none" dirty="0" err="1" smtClean="0"/>
              <a:t>ths</a:t>
            </a:r>
            <a:r>
              <a:rPr lang="en-US" altLang="x-none" dirty="0" smtClean="0"/>
              <a:t> OS, including the data structure and operations.</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D65AD9B-C38A-48B0-8611-861F54E5CFF6}" type="slidenum">
              <a:rPr lang="en-US" altLang="x-none"/>
              <a:pPr/>
              <a:t>9</a:t>
            </a:fld>
            <a:endParaRPr lang="en-US" altLang="x-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x-none" smtClean="0"/>
              <a:t>This figure shows the architecture of resource-aware Tcluster, which includes the resource-ware scheduling, the resource-aware job assignment policy. The newly-added feature is enabled by the CJMM-based executor.</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ED675EC-ED92-4059-9D72-BB4E13D6F1CA}" type="slidenum">
              <a:rPr lang="en-US" altLang="x-none"/>
              <a:pPr/>
              <a:t>13</a:t>
            </a:fld>
            <a:endParaRPr lang="en-US" altLang="x-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x-none" smtClean="0"/>
              <a:t>This simple policy works well in scenarios where short-lived jobs dominate and the scale of cluster is large (e.g., over 5,000 servers), reducing both computation complexity (e.g. the backlling with online bin-packing) and resource fragments .</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C42F294-D295-4ADB-9BA5-6914AD64482A}" type="slidenum">
              <a:rPr lang="en-US" altLang="x-none"/>
              <a:pPr/>
              <a:t>14</a:t>
            </a:fld>
            <a:endParaRPr lang="en-US" altLang="x-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x-none" smtClean="0"/>
              <a:t>We can see the CPU times of the four jobs are approximately in accordance with the preset ratio of 8:4:2:1, which means the container-based approach helps guarantee fair sharing of the CPU.</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71FF92C-5A22-44A5-85CD-18C79F69E530}" type="slidenum">
              <a:rPr lang="en-US" altLang="x-none"/>
              <a:pPr/>
              <a:t>16</a:t>
            </a:fld>
            <a:endParaRPr lang="en-US" altLang="x-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x-none" smtClean="0"/>
              <a:t>We set the memory limit of the job to 500 MB with unlimited swap space, and then limit the total space of swap and memory to 700 MB. In both cases the used physical memory never exceed 500 MB. In second case the OOM triggered the killer and thus the job was terminated.</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6AA920C-4F9F-4717-A3B5-D1996464C2AE}" type="slidenum">
              <a:rPr lang="en-US" altLang="x-none"/>
              <a:pPr/>
              <a:t>17</a:t>
            </a:fld>
            <a:endParaRPr lang="en-US" altLang="x-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x-none" smtClean="0"/>
              <a:t>The bomb-like programs are to exhaust the system resource by keeping spawning new process fast. The container can help alleviate this threats by using the memory limitation feature of the cgroup system.</a:t>
            </a: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FA54455-C442-43E0-B607-FEF2DEAFB124}" type="slidenum">
              <a:rPr lang="en-US" altLang="x-none"/>
              <a:pPr/>
              <a:t>18</a:t>
            </a:fld>
            <a:endParaRPr lang="en-US" altLang="x-non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985838" y="3505200"/>
            <a:ext cx="6400800" cy="1752600"/>
          </a:xfrm>
        </p:spPr>
        <p:txBody>
          <a:bodyPr/>
          <a:lstStyle>
            <a:lvl1pPr marL="0" indent="0">
              <a:buFont typeface="Wingdings" pitchFamily="2" charset="2"/>
              <a:buNone/>
              <a:defRPr sz="1800"/>
            </a:lvl1pPr>
          </a:lstStyle>
          <a:p>
            <a:r>
              <a:rPr lang="en-US" smtClean="0"/>
              <a:t>Click to edit Master subtitle style</a:t>
            </a:r>
            <a:endParaRPr lang="en-US" dirty="0"/>
          </a:p>
        </p:txBody>
      </p:sp>
      <p:pic>
        <p:nvPicPr>
          <p:cNvPr id="3079"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3080" name="Picture 7" descr="doe_black.jpg"/>
          <p:cNvPicPr>
            <a:picLocks noChangeAspect="1"/>
          </p:cNvPicPr>
          <p:nvPr/>
        </p:nvPicPr>
        <p:blipFill>
          <a:blip r:embed="rId3" cstate="print"/>
          <a:srcRect/>
          <a:stretch>
            <a:fillRect/>
          </a:stretch>
        </p:blipFill>
        <p:spPr bwMode="auto">
          <a:xfrm>
            <a:off x="7954963" y="6456363"/>
            <a:ext cx="960437" cy="231775"/>
          </a:xfrm>
          <a:prstGeom prst="rect">
            <a:avLst/>
          </a:prstGeom>
          <a:noFill/>
          <a:ln w="9525">
            <a:noFill/>
            <a:miter lim="800000"/>
            <a:headEnd/>
            <a:tailEnd/>
          </a:ln>
        </p:spPr>
      </p:pic>
      <p:pic>
        <p:nvPicPr>
          <p:cNvPr id="3081" name="Picture 8" descr="title footer_Blue_646.jpg"/>
          <p:cNvPicPr>
            <a:picLocks noChangeAspect="1"/>
          </p:cNvPicPr>
          <p:nvPr/>
        </p:nvPicPr>
        <p:blipFill>
          <a:blip r:embed="rId4" cstate="print"/>
          <a:srcRect/>
          <a:stretch>
            <a:fillRect/>
          </a:stretch>
        </p:blipFill>
        <p:spPr bwMode="auto">
          <a:xfrm>
            <a:off x="0" y="6794500"/>
            <a:ext cx="9144000" cy="63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5257800" y="6553200"/>
            <a:ext cx="3581400" cy="228600"/>
          </a:xfrm>
          <a:prstGeom prst="rect">
            <a:avLst/>
          </a:prstGeom>
        </p:spPr>
        <p:txBody>
          <a:bodyPr/>
          <a:lstStyle>
            <a:lvl1pPr marL="0" algn="ctr" defTabSz="914400" rtl="0" eaLnBrk="1" latinLnBrk="0" hangingPunct="1">
              <a:defRPr lang="en-US" sz="1200" b="1" kern="1200" smtClean="0">
                <a:solidFill>
                  <a:srgbClr val="000099"/>
                </a:solidFill>
                <a:latin typeface="+mn-lt"/>
                <a:ea typeface="+mn-ea"/>
                <a:cs typeface="+mn-cs"/>
              </a:defRPr>
            </a:lvl1pPr>
          </a:lstStyle>
          <a:p>
            <a:r>
              <a:rPr lang="en-US" altLang="x-none" smtClean="0"/>
              <a:t>ISC (06/19/2013)</a:t>
            </a:r>
            <a:endParaRPr lang="x-none"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143000"/>
            <a:ext cx="4038600" cy="51054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43000"/>
            <a:ext cx="4038600" cy="5105400"/>
          </a:xfrm>
        </p:spPr>
        <p:txBody>
          <a:bodyPr/>
          <a:lstStyle>
            <a:lvl1pPr>
              <a:defRPr sz="2400"/>
            </a:lvl1pPr>
            <a:lvl2pPr>
              <a:defRPr sz="2000"/>
            </a:lvl2pPr>
            <a:lvl3pPr>
              <a:defRPr sz="1800"/>
            </a:lvl3pPr>
            <a:lvl4pPr>
              <a:defRPr sz="1800"/>
            </a:lvl4pPr>
            <a:lvl5pPr>
              <a:defRPr sz="1800" u="none"/>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altLang="x-none" smtClean="0"/>
              <a:t>ISC (06/19/2013)</a:t>
            </a:r>
            <a:endParaRPr lang="x-none" alt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4"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altLang="x-none" smtClean="0"/>
              <a:t>ISC (06/19/2013)</a:t>
            </a:r>
            <a:endParaRPr lang="x-none" alt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altLang="x-none" smtClean="0"/>
              <a:t>ISC (06/19/2013)</a:t>
            </a:r>
            <a:endParaRPr lang="x-none" alt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5" descr="slide footer_blue_646.jpg"/>
          <p:cNvPicPr>
            <a:picLocks noChangeAspect="1"/>
          </p:cNvPicPr>
          <p:nvPr/>
        </p:nvPicPr>
        <p:blipFill>
          <a:blip r:embed="rId7" cstate="print"/>
          <a:srcRect/>
          <a:stretch>
            <a:fillRect/>
          </a:stretch>
        </p:blipFill>
        <p:spPr bwMode="auto">
          <a:xfrm>
            <a:off x="0" y="6324600"/>
            <a:ext cx="9144000" cy="530225"/>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1430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7" descr="slide header_646.jpg"/>
          <p:cNvPicPr>
            <a:picLocks noChangeAspect="1"/>
          </p:cNvPicPr>
          <p:nvPr/>
        </p:nvPicPr>
        <p:blipFill>
          <a:blip r:embed="rId8" cstate="print"/>
          <a:srcRect/>
          <a:stretch>
            <a:fillRect/>
          </a:stretch>
        </p:blipFill>
        <p:spPr bwMode="auto">
          <a:xfrm>
            <a:off x="0" y="0"/>
            <a:ext cx="9144000" cy="155575"/>
          </a:xfrm>
          <a:prstGeom prst="rect">
            <a:avLst/>
          </a:prstGeom>
          <a:noFill/>
          <a:ln w="9525">
            <a:noFill/>
            <a:miter lim="800000"/>
            <a:headEnd/>
            <a:tailEnd/>
          </a:ln>
        </p:spPr>
      </p:pic>
      <p:sp>
        <p:nvSpPr>
          <p:cNvPr id="10"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altLang="x-none" smtClean="0"/>
              <a:t>ISC (06/19/2013)</a:t>
            </a:r>
            <a:endParaRPr lang="x-none" altLang="x-none"/>
          </a:p>
        </p:txBody>
      </p:sp>
      <p:sp>
        <p:nvSpPr>
          <p:cNvPr id="8" name="Footer Placeholder 4"/>
          <p:cNvSpPr txBox="1">
            <a:spLocks/>
          </p:cNvSpPr>
          <p:nvPr/>
        </p:nvSpPr>
        <p:spPr>
          <a:xfrm>
            <a:off x="990600" y="6553200"/>
            <a:ext cx="2971800" cy="228600"/>
          </a:xfrm>
          <a:prstGeom prst="rect">
            <a:avLst/>
          </a:prstGeom>
        </p:spPr>
        <p:txBody>
          <a:bodyPr/>
          <a:lstStyle>
            <a:lvl1pPr>
              <a:defRPr sz="1200" b="1">
                <a:solidFill>
                  <a:schemeClr val="tx1">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C00000"/>
                </a:solidFill>
                <a:effectLst/>
                <a:uLnTx/>
                <a:uFillTx/>
                <a:latin typeface="+mn-lt"/>
                <a:ea typeface="+mn-ea"/>
                <a:cs typeface="+mn-cs"/>
              </a:rPr>
              <a:t>Pavan Balaji, Argonne National Laboratory</a:t>
            </a:r>
            <a:endParaRPr kumimoji="0" lang="en-US" sz="1200" b="1" i="0" u="none" strike="noStrike" kern="1200" cap="none" spc="0" normalizeH="0" baseline="0" noProof="0" dirty="0">
              <a:ln>
                <a:noFill/>
              </a:ln>
              <a:solidFill>
                <a:srgbClr val="C00000"/>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sldNum="0" hd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mcs.anl.gov/~balaji" TargetMode="External"/><Relationship Id="rId2" Type="http://schemas.openxmlformats.org/officeDocument/2006/relationships/hyperlink" Target="mailto:balaji@mcs.anl.gov"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44625"/>
            <a:ext cx="7696200" cy="1069975"/>
          </a:xfrm>
        </p:spPr>
        <p:txBody>
          <a:bodyPr rtlCol="0">
            <a:normAutofit/>
          </a:bodyPr>
          <a:lstStyle/>
          <a:p>
            <a:pPr fontAlgn="auto">
              <a:spcAft>
                <a:spcPts val="0"/>
              </a:spcAft>
              <a:defRPr/>
            </a:pPr>
            <a:r>
              <a:rPr lang="en-US" dirty="0" smtClean="0"/>
              <a:t>Container-Based Job Management for Fair Resource Sharing</a:t>
            </a:r>
          </a:p>
        </p:txBody>
      </p:sp>
      <p:sp>
        <p:nvSpPr>
          <p:cNvPr id="3" name="Subtitle 2"/>
          <p:cNvSpPr>
            <a:spLocks noGrp="1"/>
          </p:cNvSpPr>
          <p:nvPr>
            <p:ph type="subTitle" idx="1"/>
          </p:nvPr>
        </p:nvSpPr>
        <p:spPr>
          <a:xfrm>
            <a:off x="685800" y="2743200"/>
            <a:ext cx="7696200" cy="3733800"/>
          </a:xfrm>
        </p:spPr>
        <p:txBody>
          <a:bodyPr rtlCol="0">
            <a:normAutofit/>
          </a:bodyPr>
          <a:lstStyle/>
          <a:p>
            <a:pPr fontAlgn="auto">
              <a:spcAft>
                <a:spcPts val="0"/>
              </a:spcAft>
              <a:buFont typeface="Arial" pitchFamily="34" charset="0"/>
              <a:buNone/>
              <a:defRPr/>
            </a:pPr>
            <a:r>
              <a:rPr lang="en-US" dirty="0" err="1" smtClean="0">
                <a:solidFill>
                  <a:srgbClr val="C00000"/>
                </a:solidFill>
              </a:rPr>
              <a:t>Jue</a:t>
            </a:r>
            <a:r>
              <a:rPr lang="en-US" dirty="0" smtClean="0">
                <a:solidFill>
                  <a:srgbClr val="C00000"/>
                </a:solidFill>
              </a:rPr>
              <a:t> Hong</a:t>
            </a:r>
            <a:r>
              <a:rPr lang="en-US" dirty="0" smtClean="0"/>
              <a:t>, </a:t>
            </a:r>
            <a:r>
              <a:rPr lang="en-US" dirty="0" err="1" smtClean="0">
                <a:solidFill>
                  <a:srgbClr val="00B050"/>
                </a:solidFill>
              </a:rPr>
              <a:t>Pavan</a:t>
            </a:r>
            <a:r>
              <a:rPr lang="en-US" dirty="0" smtClean="0">
                <a:solidFill>
                  <a:srgbClr val="00B050"/>
                </a:solidFill>
              </a:rPr>
              <a:t> </a:t>
            </a:r>
            <a:r>
              <a:rPr lang="en-US" dirty="0" err="1" smtClean="0">
                <a:solidFill>
                  <a:srgbClr val="00B050"/>
                </a:solidFill>
              </a:rPr>
              <a:t>Balaji</a:t>
            </a:r>
            <a:r>
              <a:rPr lang="en-US" dirty="0" smtClean="0"/>
              <a:t>, </a:t>
            </a:r>
            <a:r>
              <a:rPr lang="en-US" dirty="0" err="1" smtClean="0">
                <a:solidFill>
                  <a:schemeClr val="accent3">
                    <a:lumMod val="60000"/>
                    <a:lumOff val="40000"/>
                  </a:schemeClr>
                </a:solidFill>
              </a:rPr>
              <a:t>Gaojin</a:t>
            </a:r>
            <a:r>
              <a:rPr lang="en-US" dirty="0" smtClean="0">
                <a:solidFill>
                  <a:schemeClr val="accent3">
                    <a:lumMod val="60000"/>
                    <a:lumOff val="40000"/>
                  </a:schemeClr>
                </a:solidFill>
              </a:rPr>
              <a:t> Wen</a:t>
            </a:r>
            <a:r>
              <a:rPr lang="en-US" dirty="0" smtClean="0"/>
              <a:t>, </a:t>
            </a:r>
            <a:r>
              <a:rPr lang="en-US" dirty="0" err="1" smtClean="0">
                <a:solidFill>
                  <a:schemeClr val="accent3">
                    <a:lumMod val="60000"/>
                    <a:lumOff val="40000"/>
                  </a:schemeClr>
                </a:solidFill>
              </a:rPr>
              <a:t>Bibo</a:t>
            </a:r>
            <a:r>
              <a:rPr lang="en-US" dirty="0" smtClean="0">
                <a:solidFill>
                  <a:schemeClr val="accent3">
                    <a:lumMod val="60000"/>
                    <a:lumOff val="40000"/>
                  </a:schemeClr>
                </a:solidFill>
              </a:rPr>
              <a:t> </a:t>
            </a:r>
            <a:r>
              <a:rPr lang="en-US" dirty="0" err="1" smtClean="0">
                <a:solidFill>
                  <a:schemeClr val="accent3">
                    <a:lumMod val="60000"/>
                    <a:lumOff val="40000"/>
                  </a:schemeClr>
                </a:solidFill>
              </a:rPr>
              <a:t>Tu</a:t>
            </a:r>
            <a:r>
              <a:rPr lang="en-US" dirty="0" smtClean="0"/>
              <a:t>, </a:t>
            </a:r>
            <a:r>
              <a:rPr lang="en-US" dirty="0" err="1" smtClean="0">
                <a:solidFill>
                  <a:srgbClr val="7030A0"/>
                </a:solidFill>
              </a:rPr>
              <a:t>Junming</a:t>
            </a:r>
            <a:r>
              <a:rPr lang="en-US" dirty="0" smtClean="0">
                <a:solidFill>
                  <a:srgbClr val="7030A0"/>
                </a:solidFill>
              </a:rPr>
              <a:t> Yan</a:t>
            </a:r>
            <a:r>
              <a:rPr lang="en-US" dirty="0" smtClean="0"/>
              <a:t>, </a:t>
            </a:r>
            <a:r>
              <a:rPr lang="en-US" dirty="0" err="1" smtClean="0">
                <a:solidFill>
                  <a:schemeClr val="accent3">
                    <a:lumMod val="60000"/>
                    <a:lumOff val="40000"/>
                  </a:schemeClr>
                </a:solidFill>
              </a:rPr>
              <a:t>Chengzhong</a:t>
            </a:r>
            <a:r>
              <a:rPr lang="en-US" dirty="0" smtClean="0">
                <a:solidFill>
                  <a:schemeClr val="accent3">
                    <a:lumMod val="60000"/>
                    <a:lumOff val="40000"/>
                  </a:schemeClr>
                </a:solidFill>
              </a:rPr>
              <a:t> </a:t>
            </a:r>
            <a:r>
              <a:rPr lang="en-US" dirty="0" err="1" smtClean="0">
                <a:solidFill>
                  <a:schemeClr val="accent3">
                    <a:lumMod val="60000"/>
                    <a:lumOff val="40000"/>
                  </a:schemeClr>
                </a:solidFill>
              </a:rPr>
              <a:t>Xu</a:t>
            </a:r>
            <a:r>
              <a:rPr lang="en-US" dirty="0" smtClean="0"/>
              <a:t>, and </a:t>
            </a:r>
            <a:r>
              <a:rPr lang="en-US" dirty="0" err="1" smtClean="0">
                <a:solidFill>
                  <a:schemeClr val="accent3">
                    <a:lumMod val="60000"/>
                    <a:lumOff val="40000"/>
                  </a:schemeClr>
                </a:solidFill>
              </a:rPr>
              <a:t>Shengzhong</a:t>
            </a:r>
            <a:r>
              <a:rPr lang="en-US" dirty="0" smtClean="0">
                <a:solidFill>
                  <a:schemeClr val="accent3">
                    <a:lumMod val="60000"/>
                    <a:lumOff val="40000"/>
                  </a:schemeClr>
                </a:solidFill>
              </a:rPr>
              <a:t> </a:t>
            </a:r>
            <a:r>
              <a:rPr lang="en-US" dirty="0" err="1" smtClean="0">
                <a:solidFill>
                  <a:schemeClr val="accent3">
                    <a:lumMod val="60000"/>
                    <a:lumOff val="40000"/>
                  </a:schemeClr>
                </a:solidFill>
              </a:rPr>
              <a:t>Feng</a:t>
            </a:r>
            <a:endParaRPr lang="en-US" dirty="0" smtClean="0">
              <a:solidFill>
                <a:schemeClr val="accent3">
                  <a:lumMod val="60000"/>
                  <a:lumOff val="40000"/>
                </a:schemeClr>
              </a:solidFill>
            </a:endParaRP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solidFill>
                  <a:srgbClr val="C00000"/>
                </a:solidFill>
              </a:rPr>
              <a:t>Oracle Corporation</a:t>
            </a:r>
          </a:p>
          <a:p>
            <a:pPr fontAlgn="auto">
              <a:spcAft>
                <a:spcPts val="0"/>
              </a:spcAft>
              <a:buFont typeface="Arial" pitchFamily="34" charset="0"/>
              <a:buNone/>
              <a:defRPr/>
            </a:pPr>
            <a:r>
              <a:rPr lang="en-US" dirty="0" smtClean="0">
                <a:solidFill>
                  <a:srgbClr val="00B050"/>
                </a:solidFill>
              </a:rPr>
              <a:t>Argonne National Laboratory</a:t>
            </a:r>
          </a:p>
          <a:p>
            <a:pPr fontAlgn="auto">
              <a:spcAft>
                <a:spcPts val="0"/>
              </a:spcAft>
              <a:buFont typeface="Arial" pitchFamily="34" charset="0"/>
              <a:buNone/>
              <a:defRPr/>
            </a:pPr>
            <a:r>
              <a:rPr lang="en-US" dirty="0" smtClean="0">
                <a:solidFill>
                  <a:schemeClr val="accent3">
                    <a:lumMod val="60000"/>
                    <a:lumOff val="40000"/>
                  </a:schemeClr>
                </a:solidFill>
              </a:rPr>
              <a:t>Chinese Academy of Sciences</a:t>
            </a:r>
          </a:p>
          <a:p>
            <a:pPr fontAlgn="auto">
              <a:spcAft>
                <a:spcPts val="0"/>
              </a:spcAft>
              <a:buFont typeface="Arial" pitchFamily="34" charset="0"/>
              <a:buNone/>
              <a:defRPr/>
            </a:pPr>
            <a:r>
              <a:rPr lang="en-US" dirty="0" err="1" smtClean="0">
                <a:solidFill>
                  <a:srgbClr val="7030A0"/>
                </a:solidFill>
              </a:rPr>
              <a:t>Tencent</a:t>
            </a:r>
            <a:r>
              <a:rPr lang="en-US" dirty="0" smtClean="0">
                <a:solidFill>
                  <a:srgbClr val="7030A0"/>
                </a:solidFill>
              </a:rPr>
              <a:t>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x-none" smtClean="0"/>
              <a:t>Container-based Job Management</a:t>
            </a:r>
          </a:p>
        </p:txBody>
      </p:sp>
      <p:sp>
        <p:nvSpPr>
          <p:cNvPr id="10243" name="Content Placeholder 2"/>
          <p:cNvSpPr>
            <a:spLocks noGrp="1"/>
          </p:cNvSpPr>
          <p:nvPr>
            <p:ph idx="1"/>
          </p:nvPr>
        </p:nvSpPr>
        <p:spPr/>
        <p:txBody>
          <a:bodyPr/>
          <a:lstStyle/>
          <a:p>
            <a:r>
              <a:rPr lang="en-US" altLang="x-none" dirty="0" smtClean="0"/>
              <a:t>Implement Issues</a:t>
            </a:r>
          </a:p>
          <a:p>
            <a:pPr lvl="1"/>
            <a:r>
              <a:rPr lang="en-US" altLang="x-none" dirty="0" smtClean="0"/>
              <a:t>Job-Startup Mechanism</a:t>
            </a:r>
          </a:p>
          <a:p>
            <a:pPr lvl="2"/>
            <a:r>
              <a:rPr lang="en-US" altLang="x-none" dirty="0" smtClean="0"/>
              <a:t>Due the hierarchical PID of container, original LXC did not provide a direct way to get a job’s outside-container PID when it runs inside a container</a:t>
            </a:r>
          </a:p>
          <a:p>
            <a:pPr lvl="2"/>
            <a:r>
              <a:rPr lang="en-US" altLang="x-none" dirty="0" smtClean="0"/>
              <a:t>Modify the starting mechanism to let CJMM get job’s top-level PID</a:t>
            </a:r>
          </a:p>
          <a:p>
            <a:pPr lvl="1"/>
            <a:r>
              <a:rPr lang="en-US" altLang="x-none" dirty="0" smtClean="0"/>
              <a:t>Usage Information Retrieval</a:t>
            </a:r>
          </a:p>
          <a:p>
            <a:pPr lvl="2"/>
            <a:r>
              <a:rPr lang="en-US" altLang="x-none" dirty="0" smtClean="0"/>
              <a:t>Implement methods to calculate the real-time resource usage of a container using with the help of </a:t>
            </a:r>
            <a:r>
              <a:rPr lang="en-US" altLang="x-none" dirty="0" err="1" smtClean="0"/>
              <a:t>CGroup</a:t>
            </a:r>
            <a:endParaRPr lang="en-US" altLang="x-none" dirty="0" smtClean="0"/>
          </a:p>
          <a:p>
            <a:pPr lvl="2"/>
            <a:endParaRPr lang="en-US" altLang="x-none" dirty="0" smtClean="0"/>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Exposing Resource Container Information</a:t>
            </a:r>
            <a:endParaRPr lang="en-US" dirty="0"/>
          </a:p>
        </p:txBody>
      </p:sp>
      <p:sp>
        <p:nvSpPr>
          <p:cNvPr id="4" name="Footer Placeholder 3"/>
          <p:cNvSpPr>
            <a:spLocks noGrp="1"/>
          </p:cNvSpPr>
          <p:nvPr>
            <p:ph type="ftr" sz="quarter" idx="3"/>
          </p:nvPr>
        </p:nvSpPr>
        <p:spPr/>
        <p:txBody>
          <a:bodyPr/>
          <a:lstStyle/>
          <a:p>
            <a:r>
              <a:rPr lang="en-US" altLang="x-none" smtClean="0"/>
              <a:t>ISC (06/19/2013)</a:t>
            </a:r>
            <a:endParaRPr lang="x-none" altLang="x-none"/>
          </a:p>
        </p:txBody>
      </p:sp>
      <p:sp>
        <p:nvSpPr>
          <p:cNvPr id="6" name="Rectangle 5"/>
          <p:cNvSpPr/>
          <p:nvPr/>
        </p:nvSpPr>
        <p:spPr bwMode="auto">
          <a:xfrm>
            <a:off x="4724400" y="4592404"/>
            <a:ext cx="1600200" cy="893996"/>
          </a:xfrm>
          <a:prstGeom prst="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7" name="Rectangle 6"/>
          <p:cNvSpPr/>
          <p:nvPr/>
        </p:nvSpPr>
        <p:spPr bwMode="auto">
          <a:xfrm>
            <a:off x="4724400" y="3144604"/>
            <a:ext cx="1600200" cy="893996"/>
          </a:xfrm>
          <a:prstGeom prst="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8" name="Rectangle 7"/>
          <p:cNvSpPr/>
          <p:nvPr/>
        </p:nvSpPr>
        <p:spPr bwMode="auto">
          <a:xfrm>
            <a:off x="4648200" y="1447800"/>
            <a:ext cx="1600200" cy="1219200"/>
          </a:xfrm>
          <a:prstGeom prst="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bg2">
                    <a:lumMod val="10000"/>
                  </a:schemeClr>
                </a:solidFill>
                <a:effectLst/>
                <a:latin typeface="Calibri" pitchFamily="34" charset="0"/>
              </a:rPr>
              <a:t>100</a:t>
            </a:r>
            <a:endParaRPr kumimoji="0" lang="en-US" sz="1800" b="1" i="1" u="none" strike="noStrike" cap="none" normalizeH="0" baseline="0" dirty="0" smtClean="0">
              <a:ln>
                <a:noFill/>
              </a:ln>
              <a:solidFill>
                <a:schemeClr val="bg2">
                  <a:lumMod val="10000"/>
                </a:schemeClr>
              </a:solidFill>
              <a:effectLst/>
              <a:latin typeface="Calibri" pitchFamily="34" charset="0"/>
            </a:endParaRPr>
          </a:p>
        </p:txBody>
      </p:sp>
      <p:sp>
        <p:nvSpPr>
          <p:cNvPr id="9" name="Oval 8"/>
          <p:cNvSpPr/>
          <p:nvPr/>
        </p:nvSpPr>
        <p:spPr bwMode="auto">
          <a:xfrm>
            <a:off x="2590800" y="2971800"/>
            <a:ext cx="1524000" cy="76200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err="1" smtClean="0">
                <a:ln>
                  <a:noFill/>
                </a:ln>
                <a:solidFill>
                  <a:schemeClr val="bg2">
                    <a:lumMod val="10000"/>
                  </a:schemeClr>
                </a:solidFill>
                <a:effectLst/>
                <a:latin typeface="Calibri" pitchFamily="34" charset="0"/>
              </a:rPr>
              <a:t>mpiexec</a:t>
            </a:r>
            <a:endParaRPr kumimoji="0" lang="en-US" sz="1800" b="1" i="1" u="none" strike="noStrike" cap="none" normalizeH="0" baseline="0" dirty="0" smtClean="0">
              <a:ln>
                <a:noFill/>
              </a:ln>
              <a:solidFill>
                <a:schemeClr val="bg2">
                  <a:lumMod val="10000"/>
                </a:schemeClr>
              </a:solidFill>
              <a:effectLst/>
              <a:latin typeface="Calibri" pitchFamily="34" charset="0"/>
            </a:endParaRPr>
          </a:p>
        </p:txBody>
      </p:sp>
      <p:sp>
        <p:nvSpPr>
          <p:cNvPr id="10" name="Oval 9"/>
          <p:cNvSpPr/>
          <p:nvPr/>
        </p:nvSpPr>
        <p:spPr bwMode="auto">
          <a:xfrm>
            <a:off x="5029200" y="1828800"/>
            <a:ext cx="914400" cy="76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latin typeface="Calibri" pitchFamily="34" charset="0"/>
              </a:rPr>
              <a:t>126</a:t>
            </a:r>
            <a:endParaRPr kumimoji="0" lang="en-US" sz="1800" b="0" i="0" u="none" strike="noStrike" cap="none" normalizeH="0" baseline="0" dirty="0" smtClean="0">
              <a:ln>
                <a:noFill/>
              </a:ln>
              <a:solidFill>
                <a:schemeClr val="bg1"/>
              </a:solidFill>
              <a:effectLst/>
              <a:latin typeface="Calibri" pitchFamily="34" charset="0"/>
            </a:endParaRPr>
          </a:p>
        </p:txBody>
      </p:sp>
      <p:sp>
        <p:nvSpPr>
          <p:cNvPr id="11" name="Oval 10"/>
          <p:cNvSpPr/>
          <p:nvPr/>
        </p:nvSpPr>
        <p:spPr bwMode="auto">
          <a:xfrm>
            <a:off x="5105400" y="3200400"/>
            <a:ext cx="914400" cy="76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 name="Oval 11"/>
          <p:cNvSpPr/>
          <p:nvPr/>
        </p:nvSpPr>
        <p:spPr bwMode="auto">
          <a:xfrm>
            <a:off x="5105400" y="4648200"/>
            <a:ext cx="914400" cy="76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cxnSp>
        <p:nvCxnSpPr>
          <p:cNvPr id="13" name="Straight Arrow Connector 12"/>
          <p:cNvCxnSpPr>
            <a:stCxn id="9" idx="7"/>
          </p:cNvCxnSpPr>
          <p:nvPr/>
        </p:nvCxnSpPr>
        <p:spPr bwMode="auto">
          <a:xfrm flipV="1">
            <a:off x="3891615" y="2362200"/>
            <a:ext cx="1213785" cy="721192"/>
          </a:xfrm>
          <a:prstGeom prst="straightConnector1">
            <a:avLst/>
          </a:prstGeom>
          <a:noFill/>
          <a:ln w="38100" cap="flat" cmpd="sng" algn="ctr">
            <a:solidFill>
              <a:schemeClr val="bg2">
                <a:lumMod val="10000"/>
              </a:schemeClr>
            </a:solidFill>
            <a:prstDash val="solid"/>
            <a:round/>
            <a:headEnd type="none" w="med" len="med"/>
            <a:tailEnd type="arrow"/>
          </a:ln>
          <a:effectLst/>
        </p:spPr>
      </p:cxnSp>
      <p:cxnSp>
        <p:nvCxnSpPr>
          <p:cNvPr id="14" name="Straight Arrow Connector 13"/>
          <p:cNvCxnSpPr>
            <a:stCxn id="9" idx="6"/>
            <a:endCxn id="11" idx="2"/>
          </p:cNvCxnSpPr>
          <p:nvPr/>
        </p:nvCxnSpPr>
        <p:spPr bwMode="auto">
          <a:xfrm>
            <a:off x="4114800" y="3352800"/>
            <a:ext cx="990600" cy="228600"/>
          </a:xfrm>
          <a:prstGeom prst="straightConnector1">
            <a:avLst/>
          </a:prstGeom>
          <a:noFill/>
          <a:ln w="38100" cap="flat" cmpd="sng" algn="ctr">
            <a:solidFill>
              <a:schemeClr val="bg2">
                <a:lumMod val="10000"/>
              </a:schemeClr>
            </a:solidFill>
            <a:prstDash val="solid"/>
            <a:round/>
            <a:headEnd type="none" w="med" len="med"/>
            <a:tailEnd type="arrow"/>
          </a:ln>
          <a:effectLst/>
        </p:spPr>
      </p:cxnSp>
      <p:cxnSp>
        <p:nvCxnSpPr>
          <p:cNvPr id="15" name="Straight Arrow Connector 14"/>
          <p:cNvCxnSpPr>
            <a:stCxn id="9" idx="5"/>
            <a:endCxn id="12" idx="1"/>
          </p:cNvCxnSpPr>
          <p:nvPr/>
        </p:nvCxnSpPr>
        <p:spPr bwMode="auto">
          <a:xfrm>
            <a:off x="3891615" y="3622208"/>
            <a:ext cx="1347696" cy="1137584"/>
          </a:xfrm>
          <a:prstGeom prst="straightConnector1">
            <a:avLst/>
          </a:prstGeom>
          <a:noFill/>
          <a:ln w="38100" cap="flat" cmpd="sng" algn="ctr">
            <a:solidFill>
              <a:schemeClr val="bg2">
                <a:lumMod val="10000"/>
              </a:schemeClr>
            </a:solidFill>
            <a:prstDash val="solid"/>
            <a:round/>
            <a:headEnd type="none" w="med" len="med"/>
            <a:tailEnd type="arrow"/>
          </a:ln>
          <a:effectLst/>
        </p:spPr>
      </p:cxnSp>
      <p:sp>
        <p:nvSpPr>
          <p:cNvPr id="16" name="Oval 15"/>
          <p:cNvSpPr/>
          <p:nvPr/>
        </p:nvSpPr>
        <p:spPr bwMode="auto">
          <a:xfrm>
            <a:off x="2419350" y="1496961"/>
            <a:ext cx="1752600" cy="762000"/>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err="1" smtClean="0">
                <a:ln>
                  <a:noFill/>
                </a:ln>
                <a:solidFill>
                  <a:schemeClr val="bg2">
                    <a:lumMod val="10000"/>
                  </a:schemeClr>
                </a:solidFill>
                <a:effectLst/>
                <a:latin typeface="Calibri" pitchFamily="34" charset="0"/>
              </a:rPr>
              <a:t>totalview</a:t>
            </a:r>
            <a:endParaRPr kumimoji="0" lang="en-US" sz="1800" b="1" i="1" u="none" strike="noStrike" cap="none" normalizeH="0" baseline="0" dirty="0" smtClean="0">
              <a:ln>
                <a:noFill/>
              </a:ln>
              <a:solidFill>
                <a:schemeClr val="bg2">
                  <a:lumMod val="10000"/>
                </a:schemeClr>
              </a:solidFill>
              <a:effectLst/>
              <a:latin typeface="Calibri" pitchFamily="34" charset="0"/>
            </a:endParaRPr>
          </a:p>
        </p:txBody>
      </p:sp>
      <p:cxnSp>
        <p:nvCxnSpPr>
          <p:cNvPr id="17" name="Straight Arrow Connector 16"/>
          <p:cNvCxnSpPr>
            <a:stCxn id="16" idx="6"/>
            <a:endCxn id="10" idx="2"/>
          </p:cNvCxnSpPr>
          <p:nvPr/>
        </p:nvCxnSpPr>
        <p:spPr bwMode="auto">
          <a:xfrm>
            <a:off x="4171950" y="1877961"/>
            <a:ext cx="857250" cy="331839"/>
          </a:xfrm>
          <a:prstGeom prst="straightConnector1">
            <a:avLst/>
          </a:prstGeom>
          <a:noFill/>
          <a:ln w="38100" cap="flat" cmpd="sng" algn="ctr">
            <a:solidFill>
              <a:schemeClr val="bg2">
                <a:lumMod val="10000"/>
              </a:schemeClr>
            </a:solidFill>
            <a:prstDash val="sysDot"/>
            <a:round/>
            <a:headEnd type="none" w="med" len="med"/>
            <a:tailEnd type="arrow"/>
          </a:ln>
          <a:effectLst/>
        </p:spPr>
      </p:cxnSp>
      <p:cxnSp>
        <p:nvCxnSpPr>
          <p:cNvPr id="18" name="Straight Arrow Connector 17"/>
          <p:cNvCxnSpPr>
            <a:stCxn id="9" idx="0"/>
            <a:endCxn id="16" idx="4"/>
          </p:cNvCxnSpPr>
          <p:nvPr/>
        </p:nvCxnSpPr>
        <p:spPr bwMode="auto">
          <a:xfrm flipH="1" flipV="1">
            <a:off x="3295650" y="2258961"/>
            <a:ext cx="57150" cy="712839"/>
          </a:xfrm>
          <a:prstGeom prst="straightConnector1">
            <a:avLst/>
          </a:prstGeom>
          <a:noFill/>
          <a:ln w="38100" cap="flat" cmpd="sng" algn="ctr">
            <a:solidFill>
              <a:schemeClr val="bg2">
                <a:lumMod val="10000"/>
              </a:schemeClr>
            </a:solidFill>
            <a:prstDash val="sysDash"/>
            <a:round/>
            <a:headEnd type="none" w="med" len="med"/>
            <a:tailEnd type="arrow"/>
          </a:ln>
          <a:effectLst/>
        </p:spPr>
      </p:cxnSp>
      <p:sp>
        <p:nvSpPr>
          <p:cNvPr id="19" name="TextBox 18"/>
          <p:cNvSpPr txBox="1"/>
          <p:nvPr/>
        </p:nvSpPr>
        <p:spPr>
          <a:xfrm>
            <a:off x="3352800" y="2590800"/>
            <a:ext cx="538815" cy="338554"/>
          </a:xfrm>
          <a:prstGeom prst="rect">
            <a:avLst/>
          </a:prstGeom>
          <a:noFill/>
        </p:spPr>
        <p:txBody>
          <a:bodyPr wrap="square" rtlCol="0">
            <a:spAutoFit/>
          </a:bodyPr>
          <a:lstStyle/>
          <a:p>
            <a:r>
              <a:rPr lang="en-US" sz="1600" b="1" i="1" dirty="0" smtClean="0">
                <a:solidFill>
                  <a:schemeClr val="bg2">
                    <a:lumMod val="10000"/>
                  </a:schemeClr>
                </a:solidFill>
              </a:rPr>
              <a:t>126</a:t>
            </a:r>
            <a:endParaRPr lang="en-US" sz="1600" b="1" i="1" dirty="0">
              <a:solidFill>
                <a:schemeClr val="bg2">
                  <a:lumMod val="10000"/>
                </a:schemeClr>
              </a:solidFill>
            </a:endParaRPr>
          </a:p>
        </p:txBody>
      </p:sp>
    </p:spTree>
    <p:extLst>
      <p:ext uri="{BB962C8B-B14F-4D97-AF65-F5344CB8AC3E}">
        <p14:creationId xmlns:p14="http://schemas.microsoft.com/office/powerpoint/2010/main" val="2333274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x-none" smtClean="0"/>
              <a:t>Applying CJMM</a:t>
            </a:r>
          </a:p>
        </p:txBody>
      </p:sp>
      <p:sp>
        <p:nvSpPr>
          <p:cNvPr id="11267" name="Content Placeholder 2"/>
          <p:cNvSpPr>
            <a:spLocks noGrp="1"/>
          </p:cNvSpPr>
          <p:nvPr>
            <p:ph idx="1"/>
          </p:nvPr>
        </p:nvSpPr>
        <p:spPr/>
        <p:txBody>
          <a:bodyPr/>
          <a:lstStyle/>
          <a:p>
            <a:r>
              <a:rPr lang="en-US" altLang="x-none" dirty="0" smtClean="0"/>
              <a:t>A Resource-aware Resource Management Scheme on </a:t>
            </a:r>
            <a:r>
              <a:rPr lang="en-US" altLang="x-none" dirty="0" err="1" smtClean="0"/>
              <a:t>TCluster</a:t>
            </a:r>
            <a:endParaRPr lang="en-US" altLang="x-none" dirty="0" smtClean="0"/>
          </a:p>
          <a:p>
            <a:pPr lvl="1"/>
            <a:r>
              <a:rPr lang="en-US" altLang="x-none" dirty="0" err="1" smtClean="0"/>
              <a:t>TCluster</a:t>
            </a:r>
            <a:r>
              <a:rPr lang="en-US" altLang="x-none" dirty="0" smtClean="0"/>
              <a:t>: a traditional cluster computing system without resource-aware feature</a:t>
            </a:r>
          </a:p>
          <a:p>
            <a:pPr lvl="1"/>
            <a:r>
              <a:rPr lang="en-US" altLang="x-none" dirty="0" smtClean="0"/>
              <a:t>Integrate </a:t>
            </a:r>
            <a:r>
              <a:rPr lang="en-US" altLang="x-none" dirty="0" err="1" smtClean="0"/>
              <a:t>TCluster</a:t>
            </a:r>
            <a:r>
              <a:rPr lang="en-US" altLang="x-none" dirty="0" smtClean="0"/>
              <a:t> with CJMM: the CJMM-based executor enables the resource-aware scheduling and dispatching</a:t>
            </a:r>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x-none" smtClean="0"/>
              <a:t>Applying CJMM</a:t>
            </a:r>
          </a:p>
        </p:txBody>
      </p:sp>
      <p:sp>
        <p:nvSpPr>
          <p:cNvPr id="12291" name="Content Placeholder 2"/>
          <p:cNvSpPr>
            <a:spLocks noGrp="1"/>
          </p:cNvSpPr>
          <p:nvPr>
            <p:ph idx="1"/>
          </p:nvPr>
        </p:nvSpPr>
        <p:spPr>
          <a:xfrm>
            <a:off x="457200" y="990600"/>
            <a:ext cx="8229600" cy="609600"/>
          </a:xfrm>
        </p:spPr>
        <p:txBody>
          <a:bodyPr/>
          <a:lstStyle/>
          <a:p>
            <a:r>
              <a:rPr lang="en-US" altLang="x-none" dirty="0" smtClean="0"/>
              <a:t>Architecture of Resource-aware </a:t>
            </a:r>
            <a:r>
              <a:rPr lang="en-US" altLang="x-none" dirty="0" err="1" smtClean="0"/>
              <a:t>TCluster</a:t>
            </a:r>
            <a:endParaRPr lang="en-US" altLang="x-none" dirty="0" smtClean="0"/>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76400"/>
            <a:ext cx="5486400"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x-none" smtClean="0"/>
              <a:t>Applying CJMM</a:t>
            </a:r>
          </a:p>
        </p:txBody>
      </p:sp>
      <p:sp>
        <p:nvSpPr>
          <p:cNvPr id="13315" name="Content Placeholder 2"/>
          <p:cNvSpPr>
            <a:spLocks noGrp="1"/>
          </p:cNvSpPr>
          <p:nvPr>
            <p:ph idx="1"/>
          </p:nvPr>
        </p:nvSpPr>
        <p:spPr/>
        <p:txBody>
          <a:bodyPr/>
          <a:lstStyle/>
          <a:p>
            <a:r>
              <a:rPr lang="en-US" altLang="x-none" dirty="0" smtClean="0"/>
              <a:t>Implementation of Resource-aware </a:t>
            </a:r>
            <a:r>
              <a:rPr lang="en-US" altLang="x-none" dirty="0" err="1" smtClean="0"/>
              <a:t>Tcluster</a:t>
            </a:r>
            <a:endParaRPr lang="en-US" altLang="x-none" dirty="0" smtClean="0"/>
          </a:p>
          <a:p>
            <a:pPr lvl="1"/>
            <a:r>
              <a:rPr lang="en-US" altLang="x-none" dirty="0" smtClean="0"/>
              <a:t>Scheduling</a:t>
            </a:r>
          </a:p>
          <a:p>
            <a:pPr lvl="2"/>
            <a:r>
              <a:rPr lang="en-US" altLang="x-none" dirty="0" smtClean="0"/>
              <a:t>Employ the DRF scheduling algorithm</a:t>
            </a:r>
          </a:p>
          <a:p>
            <a:pPr lvl="1"/>
            <a:r>
              <a:rPr lang="en-US" altLang="x-none" dirty="0" smtClean="0"/>
              <a:t>Dispatching</a:t>
            </a:r>
          </a:p>
          <a:p>
            <a:pPr lvl="2"/>
            <a:r>
              <a:rPr lang="en-US" altLang="x-none" dirty="0" smtClean="0"/>
              <a:t>Simply find the server whose available resource matches the job’s required resources most</a:t>
            </a:r>
          </a:p>
          <a:p>
            <a:pPr lvl="2"/>
            <a:r>
              <a:rPr lang="en-US" altLang="x-none" dirty="0" smtClean="0"/>
              <a:t>Matching metric - Affinity Number, which is the Euclidean distance between two resource vector</a:t>
            </a:r>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x-none" dirty="0" smtClean="0"/>
              <a:t>Performance Evaluation: Experimental Setup</a:t>
            </a:r>
          </a:p>
        </p:txBody>
      </p:sp>
      <p:sp>
        <p:nvSpPr>
          <p:cNvPr id="3" name="Content Placeholder 2"/>
          <p:cNvSpPr>
            <a:spLocks noGrp="1"/>
          </p:cNvSpPr>
          <p:nvPr>
            <p:ph idx="1"/>
          </p:nvPr>
        </p:nvSpPr>
        <p:spPr/>
        <p:txBody>
          <a:bodyPr>
            <a:normAutofit/>
          </a:bodyPr>
          <a:lstStyle/>
          <a:p>
            <a:r>
              <a:rPr lang="en-US" altLang="x-none" dirty="0" smtClean="0"/>
              <a:t>OS: SUSE Linux Enterprise 11-sp1 with kernel version of 2.6.32.29-x86_64</a:t>
            </a:r>
          </a:p>
          <a:p>
            <a:r>
              <a:rPr lang="en-US" altLang="x-none" dirty="0" smtClean="0"/>
              <a:t>LXC toolkit: version 0.7.2</a:t>
            </a:r>
          </a:p>
          <a:p>
            <a:r>
              <a:rPr lang="en-US" altLang="x-none" dirty="0" smtClean="0"/>
              <a:t>Network:  1G Ethernet, same rack</a:t>
            </a:r>
          </a:p>
          <a:p>
            <a:r>
              <a:rPr lang="en-US" altLang="x-none" dirty="0" smtClean="0"/>
              <a:t>Server: 6 servers, each with 4 Intel 3 GHz Xeon CPUs and 2 GB memory</a:t>
            </a:r>
          </a:p>
          <a:p>
            <a:r>
              <a:rPr lang="en-US" altLang="x-none" dirty="0" smtClean="0"/>
              <a:t>CPU workload: two CPU-intensive calculating programs, one with single-process and the other with multiple-process</a:t>
            </a:r>
          </a:p>
          <a:p>
            <a:r>
              <a:rPr lang="en-US" altLang="x-none" dirty="0" smtClean="0"/>
              <a:t>Memory workload: a memory-intensive program that continuously allocates and touches memory</a:t>
            </a:r>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x-none" dirty="0" smtClean="0"/>
              <a:t>Performance Evaluation: CPU Usage</a:t>
            </a:r>
          </a:p>
        </p:txBody>
      </p:sp>
      <p:sp>
        <p:nvSpPr>
          <p:cNvPr id="15363" name="Content Placeholder 2"/>
          <p:cNvSpPr>
            <a:spLocks noGrp="1"/>
          </p:cNvSpPr>
          <p:nvPr>
            <p:ph idx="1"/>
          </p:nvPr>
        </p:nvSpPr>
        <p:spPr>
          <a:xfrm>
            <a:off x="457200" y="990600"/>
            <a:ext cx="8229600" cy="1981200"/>
          </a:xfrm>
        </p:spPr>
        <p:txBody>
          <a:bodyPr/>
          <a:lstStyle/>
          <a:p>
            <a:r>
              <a:rPr lang="en-US" altLang="x-none" dirty="0" smtClean="0"/>
              <a:t>The CPU resource ratio set to the multi-process job, and the other three single-process jobs is 8:4:2:1</a:t>
            </a:r>
          </a:p>
          <a:p>
            <a:r>
              <a:rPr lang="en-US" altLang="x-none" dirty="0" smtClean="0"/>
              <a:t>Number of processes in multi-process job: 3, 4, 5, 6, 7, 10, 12, and 24</a:t>
            </a:r>
            <a:endParaRPr lang="en-US" altLang="x-none" sz="6400" dirty="0" smtClean="0"/>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77628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x-none" dirty="0" smtClean="0"/>
              <a:t>Performance Evaluation: Memory Usage</a:t>
            </a:r>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84010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x-none" dirty="0" smtClean="0"/>
              <a:t>Performance Evaluation: Bomb-like Programs</a:t>
            </a:r>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1819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x-none" dirty="0" smtClean="0"/>
              <a:t>Performance Evaluation: Resource Utilization</a:t>
            </a:r>
          </a:p>
        </p:txBody>
      </p:sp>
      <p:sp>
        <p:nvSpPr>
          <p:cNvPr id="18435" name="Content Placeholder 2"/>
          <p:cNvSpPr>
            <a:spLocks noGrp="1"/>
          </p:cNvSpPr>
          <p:nvPr>
            <p:ph idx="1"/>
          </p:nvPr>
        </p:nvSpPr>
        <p:spPr>
          <a:xfrm>
            <a:off x="457200" y="838200"/>
            <a:ext cx="8229600" cy="1524000"/>
          </a:xfrm>
        </p:spPr>
        <p:txBody>
          <a:bodyPr/>
          <a:lstStyle/>
          <a:p>
            <a:r>
              <a:rPr lang="en-US" altLang="x-none" dirty="0" smtClean="0"/>
              <a:t>We deploy 10 jobs with different resource requirements, and compare three policies: first-fit, best-fit, and Affinity-number based Best Fit</a:t>
            </a:r>
          </a:p>
        </p:txBody>
      </p:sp>
      <p:pic>
        <p:nvPicPr>
          <p:cNvPr id="184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667000"/>
            <a:ext cx="26003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Box 6"/>
          <p:cNvSpPr txBox="1">
            <a:spLocks noChangeArrowheads="1"/>
          </p:cNvSpPr>
          <p:nvPr/>
        </p:nvSpPr>
        <p:spPr bwMode="auto">
          <a:xfrm>
            <a:off x="6172200" y="4953000"/>
            <a:ext cx="1600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x-none">
                <a:solidFill>
                  <a:schemeClr val="bg2">
                    <a:lumMod val="10000"/>
                  </a:schemeClr>
                </a:solidFill>
              </a:rPr>
              <a:t>Jobs’ resource requirements</a:t>
            </a:r>
          </a:p>
        </p:txBody>
      </p:sp>
      <p:pic>
        <p:nvPicPr>
          <p:cNvPr id="1843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90800"/>
            <a:ext cx="442912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Box 8"/>
          <p:cNvSpPr txBox="1">
            <a:spLocks noChangeArrowheads="1"/>
          </p:cNvSpPr>
          <p:nvPr/>
        </p:nvSpPr>
        <p:spPr bwMode="auto">
          <a:xfrm>
            <a:off x="1600200" y="5029200"/>
            <a:ext cx="3200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x-none" dirty="0">
                <a:solidFill>
                  <a:schemeClr val="bg2">
                    <a:lumMod val="10000"/>
                  </a:schemeClr>
                </a:solidFill>
              </a:rPr>
              <a:t>Average resource utilization of</a:t>
            </a:r>
          </a:p>
          <a:p>
            <a:r>
              <a:rPr lang="en-US" altLang="x-none" dirty="0">
                <a:solidFill>
                  <a:schemeClr val="bg2">
                    <a:lumMod val="10000"/>
                  </a:schemeClr>
                </a:solidFill>
              </a:rPr>
              <a:t>each server with </a:t>
            </a:r>
            <a:r>
              <a:rPr lang="en-US" altLang="x-none" dirty="0" smtClean="0">
                <a:solidFill>
                  <a:schemeClr val="bg2">
                    <a:lumMod val="10000"/>
                  </a:schemeClr>
                </a:solidFill>
              </a:rPr>
              <a:t>different </a:t>
            </a:r>
            <a:r>
              <a:rPr lang="en-US" altLang="x-none" dirty="0">
                <a:solidFill>
                  <a:schemeClr val="bg2">
                    <a:lumMod val="10000"/>
                  </a:schemeClr>
                </a:solidFill>
              </a:rPr>
              <a:t>policy.</a:t>
            </a:r>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Isolation Requirements</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Resource contention is a big problem in multicore systems</a:t>
            </a:r>
          </a:p>
          <a:p>
            <a:pPr lvl="1"/>
            <a:r>
              <a:rPr lang="en-US" dirty="0" smtClean="0"/>
              <a:t>Memory, network, shared caches</a:t>
            </a:r>
          </a:p>
          <a:p>
            <a:r>
              <a:rPr lang="en-US" dirty="0" smtClean="0"/>
              <a:t>As systems become fatter (node core-count wise), this is going to continue to be a problem</a:t>
            </a:r>
          </a:p>
          <a:p>
            <a:r>
              <a:rPr lang="en-US" dirty="0" smtClean="0"/>
              <a:t>Techniques to isolate each OS process into a virtual domain that has its own set of isolated resources can help with such contention</a:t>
            </a:r>
          </a:p>
          <a:p>
            <a:r>
              <a:rPr lang="en-US" dirty="0" smtClean="0"/>
              <a:t>Idea is not that this will be helpful for all applications</a:t>
            </a:r>
          </a:p>
          <a:p>
            <a:pPr lvl="1"/>
            <a:r>
              <a:rPr lang="en-US" dirty="0" smtClean="0"/>
              <a:t>Some applications can tolerate contention in order to deal with dynamic resource requirements between processes over time</a:t>
            </a:r>
          </a:p>
          <a:p>
            <a:pPr lvl="1"/>
            <a:r>
              <a:rPr lang="en-US" dirty="0" smtClean="0"/>
              <a:t>For some applications, reduced contention can have a high impact</a:t>
            </a:r>
            <a:endParaRPr lang="en-US" dirty="0"/>
          </a:p>
        </p:txBody>
      </p:sp>
      <p:sp>
        <p:nvSpPr>
          <p:cNvPr id="4" name="Footer Placeholder 3"/>
          <p:cNvSpPr>
            <a:spLocks noGrp="1"/>
          </p:cNvSpPr>
          <p:nvPr>
            <p:ph type="ftr" sz="quarter" idx="3"/>
          </p:nvPr>
        </p:nvSpPr>
        <p:spPr/>
        <p:txBody>
          <a:bodyPr/>
          <a:lstStyle/>
          <a:p>
            <a:r>
              <a:rPr lang="en-US" altLang="x-none" smtClean="0"/>
              <a:t>ISC (06/19/2013)</a:t>
            </a:r>
            <a:endParaRPr lang="x-none" altLang="x-none"/>
          </a:p>
        </p:txBody>
      </p:sp>
    </p:spTree>
    <p:extLst>
      <p:ext uri="{BB962C8B-B14F-4D97-AF65-F5344CB8AC3E}">
        <p14:creationId xmlns:p14="http://schemas.microsoft.com/office/powerpoint/2010/main" val="1774549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x-none" dirty="0" smtClean="0"/>
              <a:t>Performance Evaluation: Overhead</a:t>
            </a:r>
          </a:p>
        </p:txBody>
      </p:sp>
      <p:sp>
        <p:nvSpPr>
          <p:cNvPr id="19459" name="Content Placeholder 2"/>
          <p:cNvSpPr>
            <a:spLocks noGrp="1"/>
          </p:cNvSpPr>
          <p:nvPr>
            <p:ph idx="1"/>
          </p:nvPr>
        </p:nvSpPr>
        <p:spPr/>
        <p:txBody>
          <a:bodyPr/>
          <a:lstStyle/>
          <a:p>
            <a:r>
              <a:rPr lang="en-US" altLang="x-none" dirty="0" smtClean="0"/>
              <a:t>We use an experimental IBM x3550 server with a quad-core Xeon E5504 2 GHz CPU and 15 GB memory</a:t>
            </a:r>
          </a:p>
          <a:p>
            <a:r>
              <a:rPr lang="en-US" altLang="x-none" dirty="0" smtClean="0"/>
              <a:t>Workload: </a:t>
            </a:r>
            <a:r>
              <a:rPr lang="en-US" altLang="x-none" dirty="0" err="1" smtClean="0"/>
              <a:t>GeekBench</a:t>
            </a:r>
            <a:r>
              <a:rPr lang="en-US" altLang="x-none" dirty="0" smtClean="0"/>
              <a:t> </a:t>
            </a:r>
            <a:r>
              <a:rPr lang="en-US" altLang="x-none" dirty="0" smtClean="0"/>
              <a:t>and </a:t>
            </a:r>
            <a:r>
              <a:rPr lang="en-US" altLang="x-none" dirty="0" err="1" smtClean="0"/>
              <a:t>UnixBench</a:t>
            </a:r>
            <a:r>
              <a:rPr lang="en-US" altLang="x-none" dirty="0" smtClean="0"/>
              <a:t> </a:t>
            </a:r>
            <a:r>
              <a:rPr lang="en-US" altLang="x-none" dirty="0" smtClean="0"/>
              <a:t>to evaluate the overhead of CPU, memory, disk I/O, and system operations.</a:t>
            </a:r>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x-none" dirty="0" smtClean="0"/>
              <a:t>Performance Evaluation: Overhead – CPU &amp; Memory</a:t>
            </a:r>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09800"/>
            <a:ext cx="457200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4"/>
          <p:cNvSpPr txBox="1">
            <a:spLocks noChangeArrowheads="1"/>
          </p:cNvSpPr>
          <p:nvPr/>
        </p:nvSpPr>
        <p:spPr bwMode="auto">
          <a:xfrm>
            <a:off x="1676400" y="5410200"/>
            <a:ext cx="6629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x-none" sz="2000" i="1" dirty="0">
                <a:solidFill>
                  <a:schemeClr val="bg2">
                    <a:lumMod val="10000"/>
                  </a:schemeClr>
                </a:solidFill>
              </a:rPr>
              <a:t>CPU and memory overhead (Higher score is better)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x-none" dirty="0" smtClean="0"/>
              <a:t>Performance Evaluation: Overhead – Disk I/O and System Operation</a:t>
            </a:r>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8305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4"/>
          <p:cNvSpPr txBox="1">
            <a:spLocks noChangeArrowheads="1"/>
          </p:cNvSpPr>
          <p:nvPr/>
        </p:nvSpPr>
        <p:spPr bwMode="auto">
          <a:xfrm>
            <a:off x="1600200" y="23622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x-none" sz="2000"/>
              <a:t>Disk I/O</a:t>
            </a:r>
          </a:p>
        </p:txBody>
      </p:sp>
      <p:sp>
        <p:nvSpPr>
          <p:cNvPr id="21510" name="TextBox 5"/>
          <p:cNvSpPr txBox="1">
            <a:spLocks noChangeArrowheads="1"/>
          </p:cNvSpPr>
          <p:nvPr/>
        </p:nvSpPr>
        <p:spPr bwMode="auto">
          <a:xfrm>
            <a:off x="5410200" y="23622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x-none" sz="2000"/>
              <a:t>System Operation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x-none" smtClean="0"/>
              <a:t>Conclusion</a:t>
            </a:r>
          </a:p>
        </p:txBody>
      </p:sp>
      <p:sp>
        <p:nvSpPr>
          <p:cNvPr id="22531" name="Content Placeholder 2"/>
          <p:cNvSpPr>
            <a:spLocks noGrp="1"/>
          </p:cNvSpPr>
          <p:nvPr>
            <p:ph idx="1"/>
          </p:nvPr>
        </p:nvSpPr>
        <p:spPr/>
        <p:txBody>
          <a:bodyPr/>
          <a:lstStyle/>
          <a:p>
            <a:r>
              <a:rPr lang="en-US" altLang="x-none" smtClean="0"/>
              <a:t>To enable the on-server resource control for fair resource sharing, we propose:</a:t>
            </a:r>
          </a:p>
          <a:p>
            <a:pPr lvl="1"/>
            <a:r>
              <a:rPr lang="en-US" altLang="x-none" smtClean="0"/>
              <a:t>A general container-based job management module (CJMM) , and</a:t>
            </a:r>
          </a:p>
          <a:p>
            <a:pPr lvl="1"/>
            <a:r>
              <a:rPr lang="en-US" altLang="x-none" smtClean="0"/>
              <a:t>A resource-aware management scheme showing how to apply the CJMM </a:t>
            </a:r>
          </a:p>
          <a:p>
            <a:r>
              <a:rPr lang="en-US" altLang="x-none" smtClean="0"/>
              <a:t>Experiments show our approach does good in controlling resource sharing and has very low overhead.</a:t>
            </a:r>
          </a:p>
          <a:p>
            <a:pPr lvl="1"/>
            <a:endParaRPr lang="en-US" altLang="x-none" smtClean="0"/>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28600"/>
            <a:ext cx="8382000" cy="609600"/>
          </a:xfrm>
        </p:spPr>
        <p:txBody>
          <a:bodyPr/>
          <a:lstStyle/>
          <a:p>
            <a:r>
              <a:rPr lang="en-US" dirty="0" smtClean="0"/>
              <a:t>Personnel Acknowledgments</a:t>
            </a:r>
            <a:endParaRPr lang="en-US" dirty="0"/>
          </a:p>
        </p:txBody>
      </p:sp>
      <p:sp>
        <p:nvSpPr>
          <p:cNvPr id="6" name="Content Placeholder 5"/>
          <p:cNvSpPr>
            <a:spLocks noGrp="1"/>
          </p:cNvSpPr>
          <p:nvPr>
            <p:ph sz="half" idx="1"/>
          </p:nvPr>
        </p:nvSpPr>
        <p:spPr>
          <a:xfrm>
            <a:off x="304800" y="838200"/>
            <a:ext cx="3200400" cy="5715000"/>
          </a:xfrm>
        </p:spPr>
        <p:txBody>
          <a:bodyPr/>
          <a:lstStyle/>
          <a:p>
            <a:pPr>
              <a:lnSpc>
                <a:spcPct val="100000"/>
              </a:lnSpc>
              <a:buNone/>
            </a:pPr>
            <a:r>
              <a:rPr lang="en-US" sz="1600" b="1" i="1" dirty="0" smtClean="0">
                <a:solidFill>
                  <a:schemeClr val="bg2">
                    <a:lumMod val="10000"/>
                  </a:schemeClr>
                </a:solidFill>
              </a:rPr>
              <a:t>Current Staff Members</a:t>
            </a:r>
          </a:p>
          <a:p>
            <a:pPr marL="457200" lvl="1" indent="-223838">
              <a:lnSpc>
                <a:spcPct val="100000"/>
              </a:lnSpc>
            </a:pPr>
            <a:r>
              <a:rPr lang="en-US" sz="1400" dirty="0" smtClean="0">
                <a:solidFill>
                  <a:schemeClr val="bg2">
                    <a:lumMod val="10000"/>
                  </a:schemeClr>
                </a:solidFill>
              </a:rPr>
              <a:t>Antonio </a:t>
            </a:r>
            <a:r>
              <a:rPr lang="en-US" sz="1400" dirty="0" smtClean="0">
                <a:solidFill>
                  <a:schemeClr val="bg2">
                    <a:lumMod val="10000"/>
                  </a:schemeClr>
                </a:solidFill>
              </a:rPr>
              <a:t>Pena (postdoc)</a:t>
            </a:r>
          </a:p>
          <a:p>
            <a:pPr marL="457200" lvl="1" indent="-223838">
              <a:lnSpc>
                <a:spcPct val="100000"/>
              </a:lnSpc>
            </a:pPr>
            <a:r>
              <a:rPr lang="en-US" sz="1400" dirty="0" smtClean="0">
                <a:solidFill>
                  <a:schemeClr val="bg2">
                    <a:lumMod val="10000"/>
                  </a:schemeClr>
                </a:solidFill>
              </a:rPr>
              <a:t>Wesley Bland (</a:t>
            </a:r>
            <a:r>
              <a:rPr lang="en-US" sz="1400" dirty="0" err="1" smtClean="0">
                <a:solidFill>
                  <a:schemeClr val="bg2">
                    <a:lumMod val="10000"/>
                  </a:schemeClr>
                </a:solidFill>
              </a:rPr>
              <a:t>postdoc</a:t>
            </a:r>
            <a:r>
              <a:rPr lang="en-US" sz="1400" dirty="0" smtClean="0">
                <a:solidFill>
                  <a:schemeClr val="bg2">
                    <a:lumMod val="10000"/>
                  </a:schemeClr>
                </a:solidFill>
              </a:rPr>
              <a:t>)</a:t>
            </a:r>
          </a:p>
          <a:p>
            <a:pPr marL="457200" lvl="1" indent="-223838">
              <a:lnSpc>
                <a:spcPct val="100000"/>
              </a:lnSpc>
            </a:pPr>
            <a:r>
              <a:rPr lang="en-US" sz="1400" dirty="0" err="1" smtClean="0">
                <a:solidFill>
                  <a:schemeClr val="bg2">
                    <a:lumMod val="10000"/>
                  </a:schemeClr>
                </a:solidFill>
              </a:rPr>
              <a:t>Junchao</a:t>
            </a:r>
            <a:r>
              <a:rPr lang="en-US" sz="1400" dirty="0" smtClean="0">
                <a:solidFill>
                  <a:schemeClr val="bg2">
                    <a:lumMod val="10000"/>
                  </a:schemeClr>
                </a:solidFill>
              </a:rPr>
              <a:t> Zhang (postdoc)</a:t>
            </a:r>
          </a:p>
          <a:p>
            <a:pPr marL="457200" lvl="1" indent="-223838">
              <a:lnSpc>
                <a:spcPct val="100000"/>
              </a:lnSpc>
            </a:pPr>
            <a:r>
              <a:rPr lang="en-US" sz="1400" dirty="0" err="1" smtClean="0">
                <a:solidFill>
                  <a:schemeClr val="bg2">
                    <a:lumMod val="10000"/>
                  </a:schemeClr>
                </a:solidFill>
              </a:rPr>
              <a:t>Huiwei</a:t>
            </a:r>
            <a:r>
              <a:rPr lang="en-US" sz="1400" dirty="0" smtClean="0">
                <a:solidFill>
                  <a:schemeClr val="bg2">
                    <a:lumMod val="10000"/>
                  </a:schemeClr>
                </a:solidFill>
              </a:rPr>
              <a:t> </a:t>
            </a:r>
            <a:r>
              <a:rPr lang="en-US" sz="1400" dirty="0" smtClean="0">
                <a:solidFill>
                  <a:schemeClr val="bg2">
                    <a:lumMod val="10000"/>
                  </a:schemeClr>
                </a:solidFill>
              </a:rPr>
              <a:t>Lu (postdoc)</a:t>
            </a:r>
          </a:p>
          <a:p>
            <a:pPr marL="457200" lvl="1" indent="-223838">
              <a:lnSpc>
                <a:spcPct val="100000"/>
              </a:lnSpc>
            </a:pPr>
            <a:r>
              <a:rPr lang="en-US" sz="1400" dirty="0" smtClean="0">
                <a:solidFill>
                  <a:schemeClr val="bg2">
                    <a:lumMod val="10000"/>
                  </a:schemeClr>
                </a:solidFill>
              </a:rPr>
              <a:t>Yan Li (</a:t>
            </a:r>
            <a:r>
              <a:rPr lang="en-US" sz="1400" dirty="0" err="1" smtClean="0">
                <a:solidFill>
                  <a:schemeClr val="bg2">
                    <a:lumMod val="10000"/>
                  </a:schemeClr>
                </a:solidFill>
              </a:rPr>
              <a:t>postdoc</a:t>
            </a:r>
            <a:r>
              <a:rPr lang="en-US" sz="1400" dirty="0" smtClean="0">
                <a:solidFill>
                  <a:schemeClr val="bg2">
                    <a:lumMod val="10000"/>
                  </a:schemeClr>
                </a:solidFill>
              </a:rPr>
              <a:t>)</a:t>
            </a:r>
          </a:p>
          <a:p>
            <a:pPr marL="457200" lvl="1" indent="-223838">
              <a:lnSpc>
                <a:spcPct val="100000"/>
              </a:lnSpc>
            </a:pPr>
            <a:r>
              <a:rPr lang="en-US" sz="1400" dirty="0" smtClean="0">
                <a:solidFill>
                  <a:schemeClr val="bg2">
                    <a:lumMod val="10000"/>
                  </a:schemeClr>
                </a:solidFill>
              </a:rPr>
              <a:t>Ken </a:t>
            </a:r>
            <a:r>
              <a:rPr lang="en-US" sz="1400" dirty="0" err="1" smtClean="0">
                <a:solidFill>
                  <a:schemeClr val="bg2">
                    <a:lumMod val="10000"/>
                  </a:schemeClr>
                </a:solidFill>
              </a:rPr>
              <a:t>Raffenetti</a:t>
            </a:r>
            <a:r>
              <a:rPr lang="en-US" sz="1400" dirty="0" smtClean="0">
                <a:solidFill>
                  <a:schemeClr val="bg2">
                    <a:lumMod val="10000"/>
                  </a:schemeClr>
                </a:solidFill>
              </a:rPr>
              <a:t> (s/w developer)</a:t>
            </a:r>
          </a:p>
          <a:p>
            <a:pPr marL="457200" lvl="1" indent="-223838">
              <a:lnSpc>
                <a:spcPct val="100000"/>
              </a:lnSpc>
            </a:pPr>
            <a:r>
              <a:rPr lang="en-US" sz="1400" dirty="0" err="1" smtClean="0">
                <a:solidFill>
                  <a:schemeClr val="bg2">
                    <a:lumMod val="10000"/>
                  </a:schemeClr>
                </a:solidFill>
              </a:rPr>
              <a:t>Yuqing</a:t>
            </a:r>
            <a:r>
              <a:rPr lang="en-US" sz="1400" dirty="0" smtClean="0">
                <a:solidFill>
                  <a:schemeClr val="bg2">
                    <a:lumMod val="10000"/>
                  </a:schemeClr>
                </a:solidFill>
              </a:rPr>
              <a:t> </a:t>
            </a:r>
            <a:r>
              <a:rPr lang="en-US" sz="1400" dirty="0" err="1" smtClean="0">
                <a:solidFill>
                  <a:schemeClr val="bg2">
                    <a:lumMod val="10000"/>
                  </a:schemeClr>
                </a:solidFill>
              </a:rPr>
              <a:t>Xiong</a:t>
            </a:r>
            <a:r>
              <a:rPr lang="en-US" sz="1400" dirty="0" smtClean="0">
                <a:solidFill>
                  <a:schemeClr val="bg2">
                    <a:lumMod val="10000"/>
                  </a:schemeClr>
                </a:solidFill>
              </a:rPr>
              <a:t> (visiting researcher)</a:t>
            </a:r>
          </a:p>
          <a:p>
            <a:pPr lvl="1">
              <a:lnSpc>
                <a:spcPct val="100000"/>
              </a:lnSpc>
              <a:buNone/>
            </a:pPr>
            <a:endParaRPr lang="en-US" sz="1400" dirty="0" smtClean="0">
              <a:solidFill>
                <a:schemeClr val="bg2">
                  <a:lumMod val="10000"/>
                </a:schemeClr>
              </a:solidFill>
            </a:endParaRPr>
          </a:p>
          <a:p>
            <a:pPr>
              <a:lnSpc>
                <a:spcPct val="110000"/>
              </a:lnSpc>
              <a:buNone/>
            </a:pPr>
            <a:r>
              <a:rPr lang="en-US" sz="1600" b="1" i="1" kern="1200" dirty="0" smtClean="0">
                <a:solidFill>
                  <a:schemeClr val="bg2">
                    <a:lumMod val="10000"/>
                  </a:schemeClr>
                </a:solidFill>
              </a:rPr>
              <a:t>Past Staff Members</a:t>
            </a:r>
          </a:p>
          <a:p>
            <a:pPr marL="457200" lvl="1" indent="-223838">
              <a:lnSpc>
                <a:spcPct val="110000"/>
              </a:lnSpc>
            </a:pPr>
            <a:r>
              <a:rPr lang="en-US" sz="1400" dirty="0"/>
              <a:t>James S. </a:t>
            </a:r>
            <a:r>
              <a:rPr lang="en-US" sz="1400" dirty="0" err="1"/>
              <a:t>Dinan</a:t>
            </a:r>
            <a:r>
              <a:rPr lang="en-US" sz="1400" dirty="0"/>
              <a:t> (postdoc)</a:t>
            </a:r>
          </a:p>
          <a:p>
            <a:pPr marL="457200" lvl="1" indent="-223838">
              <a:lnSpc>
                <a:spcPct val="110000"/>
              </a:lnSpc>
            </a:pPr>
            <a:r>
              <a:rPr lang="en-US" sz="1400" dirty="0" smtClean="0"/>
              <a:t>Ralf </a:t>
            </a:r>
            <a:r>
              <a:rPr lang="en-US" sz="1400" dirty="0"/>
              <a:t>Gunter (research associate)</a:t>
            </a:r>
          </a:p>
          <a:p>
            <a:pPr marL="457200" lvl="1" indent="-223838">
              <a:lnSpc>
                <a:spcPct val="110000"/>
              </a:lnSpc>
            </a:pPr>
            <a:r>
              <a:rPr lang="en-US" sz="1400" dirty="0" smtClean="0"/>
              <a:t>David </a:t>
            </a:r>
            <a:r>
              <a:rPr lang="en-US" sz="1400" dirty="0"/>
              <a:t>J. </a:t>
            </a:r>
            <a:r>
              <a:rPr lang="en-US" sz="1400" dirty="0" err="1"/>
              <a:t>Goodell</a:t>
            </a:r>
            <a:r>
              <a:rPr lang="en-US" sz="1400" dirty="0"/>
              <a:t> (developer)</a:t>
            </a:r>
          </a:p>
          <a:p>
            <a:pPr marL="457200" lvl="1" indent="-223838">
              <a:lnSpc>
                <a:spcPct val="110000"/>
              </a:lnSpc>
            </a:pPr>
            <a:r>
              <a:rPr lang="en-US" sz="1400" kern="1200" dirty="0" smtClean="0">
                <a:solidFill>
                  <a:schemeClr val="bg2">
                    <a:lumMod val="10000"/>
                  </a:schemeClr>
                </a:solidFill>
              </a:rPr>
              <a:t>Darius </a:t>
            </a:r>
            <a:r>
              <a:rPr lang="en-US" sz="1400" kern="1200" dirty="0" smtClean="0">
                <a:solidFill>
                  <a:schemeClr val="bg2">
                    <a:lumMod val="10000"/>
                  </a:schemeClr>
                </a:solidFill>
              </a:rPr>
              <a:t>T. </a:t>
            </a:r>
            <a:r>
              <a:rPr lang="en-US" sz="1400" kern="1200" dirty="0" err="1" smtClean="0">
                <a:solidFill>
                  <a:schemeClr val="bg2">
                    <a:lumMod val="10000"/>
                  </a:schemeClr>
                </a:solidFill>
              </a:rPr>
              <a:t>Buntinas</a:t>
            </a:r>
            <a:r>
              <a:rPr lang="en-US" sz="1400" kern="1200" dirty="0" smtClean="0">
                <a:solidFill>
                  <a:schemeClr val="bg2">
                    <a:lumMod val="10000"/>
                  </a:schemeClr>
                </a:solidFill>
              </a:rPr>
              <a:t> (developer)</a:t>
            </a:r>
          </a:p>
          <a:p>
            <a:pPr marL="457200" lvl="1" indent="-223838">
              <a:lnSpc>
                <a:spcPct val="110000"/>
              </a:lnSpc>
              <a:buNone/>
            </a:pPr>
            <a:endParaRPr lang="en-US" sz="1400" b="1" i="1" kern="1200" dirty="0" smtClean="0">
              <a:solidFill>
                <a:schemeClr val="bg2">
                  <a:lumMod val="10000"/>
                </a:schemeClr>
              </a:solidFill>
            </a:endParaRPr>
          </a:p>
          <a:p>
            <a:pPr>
              <a:lnSpc>
                <a:spcPct val="100000"/>
              </a:lnSpc>
              <a:buNone/>
            </a:pPr>
            <a:r>
              <a:rPr lang="en-US" sz="1600" b="1" i="1" dirty="0" smtClean="0">
                <a:solidFill>
                  <a:schemeClr val="bg2">
                    <a:lumMod val="10000"/>
                  </a:schemeClr>
                </a:solidFill>
              </a:rPr>
              <a:t>Argonne Collaborators (Partial)</a:t>
            </a:r>
          </a:p>
          <a:p>
            <a:pPr marL="457200" lvl="1" indent="-223838">
              <a:lnSpc>
                <a:spcPct val="100000"/>
              </a:lnSpc>
            </a:pPr>
            <a:r>
              <a:rPr lang="en-US" sz="1400" dirty="0" smtClean="0">
                <a:solidFill>
                  <a:schemeClr val="bg2">
                    <a:lumMod val="10000"/>
                  </a:schemeClr>
                </a:solidFill>
              </a:rPr>
              <a:t>Rajeev </a:t>
            </a:r>
            <a:r>
              <a:rPr lang="en-US" sz="1400" dirty="0" err="1" smtClean="0">
                <a:solidFill>
                  <a:schemeClr val="bg2">
                    <a:lumMod val="10000"/>
                  </a:schemeClr>
                </a:solidFill>
              </a:rPr>
              <a:t>Thakur</a:t>
            </a:r>
            <a:r>
              <a:rPr lang="en-US" sz="1400" dirty="0" smtClean="0">
                <a:solidFill>
                  <a:schemeClr val="bg2">
                    <a:lumMod val="10000"/>
                  </a:schemeClr>
                </a:solidFill>
              </a:rPr>
              <a:t> (deputy director)</a:t>
            </a:r>
          </a:p>
          <a:p>
            <a:pPr marL="457200" lvl="1" indent="-223838">
              <a:lnSpc>
                <a:spcPct val="100000"/>
              </a:lnSpc>
            </a:pPr>
            <a:r>
              <a:rPr lang="en-US" sz="1400" dirty="0" smtClean="0">
                <a:solidFill>
                  <a:schemeClr val="bg2">
                    <a:lumMod val="10000"/>
                  </a:schemeClr>
                </a:solidFill>
              </a:rPr>
              <a:t>Marc </a:t>
            </a:r>
            <a:r>
              <a:rPr lang="en-US" sz="1400" dirty="0" err="1" smtClean="0">
                <a:solidFill>
                  <a:schemeClr val="bg2">
                    <a:lumMod val="10000"/>
                  </a:schemeClr>
                </a:solidFill>
              </a:rPr>
              <a:t>Snir</a:t>
            </a:r>
            <a:r>
              <a:rPr lang="en-US" sz="1400" dirty="0" smtClean="0">
                <a:solidFill>
                  <a:schemeClr val="bg2">
                    <a:lumMod val="10000"/>
                  </a:schemeClr>
                </a:solidFill>
              </a:rPr>
              <a:t> (division director)</a:t>
            </a:r>
          </a:p>
          <a:p>
            <a:pPr marL="457200" lvl="1" indent="-223838">
              <a:lnSpc>
                <a:spcPct val="100000"/>
              </a:lnSpc>
            </a:pPr>
            <a:r>
              <a:rPr lang="en-US" sz="1400" dirty="0" smtClean="0">
                <a:solidFill>
                  <a:schemeClr val="bg2">
                    <a:lumMod val="10000"/>
                  </a:schemeClr>
                </a:solidFill>
              </a:rPr>
              <a:t>Pete Beckman (scientist)</a:t>
            </a:r>
          </a:p>
          <a:p>
            <a:pPr marL="457200" lvl="1" indent="-223838">
              <a:lnSpc>
                <a:spcPct val="100000"/>
              </a:lnSpc>
            </a:pPr>
            <a:r>
              <a:rPr lang="en-US" sz="1400" dirty="0" err="1" smtClean="0">
                <a:solidFill>
                  <a:schemeClr val="bg2">
                    <a:lumMod val="10000"/>
                  </a:schemeClr>
                </a:solidFill>
              </a:rPr>
              <a:t>Fangfang</a:t>
            </a:r>
            <a:r>
              <a:rPr lang="en-US" sz="1400" dirty="0" smtClean="0">
                <a:solidFill>
                  <a:schemeClr val="bg2">
                    <a:lumMod val="10000"/>
                  </a:schemeClr>
                </a:solidFill>
              </a:rPr>
              <a:t> </a:t>
            </a:r>
            <a:r>
              <a:rPr lang="en-US" sz="1400" dirty="0" smtClean="0">
                <a:solidFill>
                  <a:schemeClr val="bg2">
                    <a:lumMod val="10000"/>
                  </a:schemeClr>
                </a:solidFill>
              </a:rPr>
              <a:t>Xia (asst. scientist)</a:t>
            </a:r>
          </a:p>
          <a:p>
            <a:pPr marL="457200" lvl="1" indent="-223838">
              <a:lnSpc>
                <a:spcPct val="100000"/>
              </a:lnSpc>
            </a:pPr>
            <a:r>
              <a:rPr lang="en-US" sz="1400" dirty="0" smtClean="0">
                <a:solidFill>
                  <a:schemeClr val="bg2">
                    <a:lumMod val="10000"/>
                  </a:schemeClr>
                </a:solidFill>
              </a:rPr>
              <a:t>Jeff Hammond (asst. scientist</a:t>
            </a:r>
            <a:r>
              <a:rPr lang="en-US" sz="1400" dirty="0" smtClean="0">
                <a:solidFill>
                  <a:schemeClr val="bg2">
                    <a:lumMod val="10000"/>
                  </a:schemeClr>
                </a:solidFill>
              </a:rPr>
              <a:t>)</a:t>
            </a:r>
            <a:endParaRPr lang="en-US" sz="1400" dirty="0" smtClean="0">
              <a:solidFill>
                <a:schemeClr val="bg2">
                  <a:lumMod val="10000"/>
                </a:schemeClr>
              </a:solidFill>
            </a:endParaRPr>
          </a:p>
        </p:txBody>
      </p:sp>
      <p:sp>
        <p:nvSpPr>
          <p:cNvPr id="4" name="Footer Placeholder 3"/>
          <p:cNvSpPr>
            <a:spLocks noGrp="1"/>
          </p:cNvSpPr>
          <p:nvPr>
            <p:ph type="ftr" sz="quarter" idx="3"/>
          </p:nvPr>
        </p:nvSpPr>
        <p:spPr/>
        <p:txBody>
          <a:bodyPr/>
          <a:lstStyle/>
          <a:p>
            <a:r>
              <a:rPr lang="en-US" smtClean="0"/>
              <a:t>ISC (06/19/2013)</a:t>
            </a:r>
            <a:endParaRPr lang="en-US" dirty="0"/>
          </a:p>
        </p:txBody>
      </p:sp>
      <p:sp>
        <p:nvSpPr>
          <p:cNvPr id="8" name="Content Placeholder 6"/>
          <p:cNvSpPr txBox="1">
            <a:spLocks/>
          </p:cNvSpPr>
          <p:nvPr/>
        </p:nvSpPr>
        <p:spPr bwMode="auto">
          <a:xfrm>
            <a:off x="3200400" y="4648200"/>
            <a:ext cx="30480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buNone/>
            </a:pPr>
            <a:r>
              <a:rPr lang="en-US" sz="1600" b="1" i="1" dirty="0" smtClean="0">
                <a:solidFill>
                  <a:schemeClr val="bg2">
                    <a:lumMod val="10000"/>
                  </a:schemeClr>
                </a:solidFill>
                <a:latin typeface="+mn-lt"/>
              </a:rPr>
              <a:t>External Collaborators (Partial)</a:t>
            </a:r>
          </a:p>
          <a:p>
            <a:pPr lvl="1" indent="-223838" fontAlgn="base">
              <a:spcBef>
                <a:spcPct val="20000"/>
              </a:spcBef>
              <a:spcAft>
                <a:spcPct val="0"/>
              </a:spcAft>
              <a:buClr>
                <a:srgbClr val="1F497D"/>
              </a:buClr>
              <a:buFontTx/>
              <a:buChar char="–"/>
            </a:pPr>
            <a:r>
              <a:rPr lang="en-US" sz="1400" dirty="0" smtClean="0">
                <a:solidFill>
                  <a:schemeClr val="bg2">
                    <a:lumMod val="10000"/>
                  </a:schemeClr>
                </a:solidFill>
                <a:latin typeface="+mn-lt"/>
              </a:rPr>
              <a:t>Ahmad </a:t>
            </a:r>
            <a:r>
              <a:rPr lang="en-US" sz="1400" dirty="0" err="1" smtClean="0">
                <a:solidFill>
                  <a:schemeClr val="bg2">
                    <a:lumMod val="10000"/>
                  </a:schemeClr>
                </a:solidFill>
                <a:latin typeface="+mn-lt"/>
              </a:rPr>
              <a:t>Afsahi</a:t>
            </a:r>
            <a:r>
              <a:rPr lang="en-US" sz="1400" dirty="0" smtClean="0">
                <a:solidFill>
                  <a:schemeClr val="bg2">
                    <a:lumMod val="10000"/>
                  </a:schemeClr>
                </a:solidFill>
                <a:latin typeface="+mn-lt"/>
              </a:rPr>
              <a:t>, Queen’s, Canada</a:t>
            </a:r>
          </a:p>
          <a:p>
            <a:pPr lvl="1" indent="-223838" fontAlgn="base">
              <a:spcBef>
                <a:spcPct val="20000"/>
              </a:spcBef>
              <a:spcAft>
                <a:spcPct val="0"/>
              </a:spcAft>
              <a:buClr>
                <a:srgbClr val="1F497D"/>
              </a:buClr>
              <a:buFontTx/>
              <a:buChar char="–"/>
            </a:pPr>
            <a:r>
              <a:rPr lang="en-US" sz="1400" dirty="0" smtClean="0">
                <a:solidFill>
                  <a:schemeClr val="bg2">
                    <a:lumMod val="10000"/>
                  </a:schemeClr>
                </a:solidFill>
                <a:latin typeface="+mn-lt"/>
              </a:rPr>
              <a:t>Andrew </a:t>
            </a:r>
            <a:r>
              <a:rPr lang="en-US" sz="1400" dirty="0" err="1" smtClean="0">
                <a:solidFill>
                  <a:schemeClr val="bg2">
                    <a:lumMod val="10000"/>
                  </a:schemeClr>
                </a:solidFill>
                <a:latin typeface="+mn-lt"/>
              </a:rPr>
              <a:t>Chien</a:t>
            </a:r>
            <a:r>
              <a:rPr lang="en-US" sz="1400" dirty="0" smtClean="0">
                <a:solidFill>
                  <a:schemeClr val="bg2">
                    <a:lumMod val="10000"/>
                  </a:schemeClr>
                </a:solidFill>
                <a:latin typeface="+mn-lt"/>
              </a:rPr>
              <a:t>, U. Chicago</a:t>
            </a:r>
          </a:p>
          <a:p>
            <a:pPr lvl="1" indent="-223838" fontAlgn="base">
              <a:spcBef>
                <a:spcPct val="20000"/>
              </a:spcBef>
              <a:spcAft>
                <a:spcPct val="0"/>
              </a:spcAft>
              <a:buClr>
                <a:srgbClr val="1F497D"/>
              </a:buClr>
              <a:buFontTx/>
              <a:buChar char="–"/>
            </a:pPr>
            <a:r>
              <a:rPr lang="en-US" sz="1400" dirty="0" smtClean="0">
                <a:solidFill>
                  <a:schemeClr val="bg2">
                    <a:lumMod val="10000"/>
                  </a:schemeClr>
                </a:solidFill>
                <a:latin typeface="+mn-lt"/>
              </a:rPr>
              <a:t>Wu-</a:t>
            </a:r>
            <a:r>
              <a:rPr lang="en-US" sz="1400" dirty="0" err="1" smtClean="0">
                <a:solidFill>
                  <a:schemeClr val="bg2">
                    <a:lumMod val="10000"/>
                  </a:schemeClr>
                </a:solidFill>
                <a:latin typeface="+mn-lt"/>
              </a:rPr>
              <a:t>chun</a:t>
            </a:r>
            <a:r>
              <a:rPr lang="en-US" sz="1400" dirty="0" smtClean="0">
                <a:solidFill>
                  <a:schemeClr val="bg2">
                    <a:lumMod val="10000"/>
                  </a:schemeClr>
                </a:solidFill>
                <a:latin typeface="+mn-lt"/>
              </a:rPr>
              <a:t> </a:t>
            </a:r>
            <a:r>
              <a:rPr lang="en-US" sz="1400" dirty="0" err="1" smtClean="0">
                <a:solidFill>
                  <a:schemeClr val="bg2">
                    <a:lumMod val="10000"/>
                  </a:schemeClr>
                </a:solidFill>
                <a:latin typeface="+mn-lt"/>
              </a:rPr>
              <a:t>Feng</a:t>
            </a:r>
            <a:r>
              <a:rPr lang="en-US" sz="1400" dirty="0" smtClean="0">
                <a:solidFill>
                  <a:schemeClr val="bg2">
                    <a:lumMod val="10000"/>
                  </a:schemeClr>
                </a:solidFill>
                <a:latin typeface="+mn-lt"/>
              </a:rPr>
              <a:t>, Virginia Tech</a:t>
            </a:r>
          </a:p>
          <a:p>
            <a:pPr lvl="1" indent="-223838" fontAlgn="base">
              <a:spcBef>
                <a:spcPct val="20000"/>
              </a:spcBef>
              <a:spcAft>
                <a:spcPct val="0"/>
              </a:spcAft>
              <a:buClr>
                <a:srgbClr val="1F497D"/>
              </a:buClr>
              <a:buFontTx/>
              <a:buChar char="–"/>
            </a:pPr>
            <a:r>
              <a:rPr lang="en-US" sz="1400" dirty="0" smtClean="0">
                <a:solidFill>
                  <a:schemeClr val="bg2">
                    <a:lumMod val="10000"/>
                  </a:schemeClr>
                </a:solidFill>
                <a:latin typeface="+mn-lt"/>
              </a:rPr>
              <a:t>William </a:t>
            </a:r>
            <a:r>
              <a:rPr lang="en-US" sz="1400" dirty="0" err="1" smtClean="0">
                <a:solidFill>
                  <a:schemeClr val="bg2">
                    <a:lumMod val="10000"/>
                  </a:schemeClr>
                </a:solidFill>
                <a:latin typeface="+mn-lt"/>
              </a:rPr>
              <a:t>Gropp</a:t>
            </a:r>
            <a:r>
              <a:rPr lang="en-US" sz="1400" dirty="0" smtClean="0">
                <a:solidFill>
                  <a:schemeClr val="bg2">
                    <a:lumMod val="10000"/>
                  </a:schemeClr>
                </a:solidFill>
                <a:latin typeface="+mn-lt"/>
              </a:rPr>
              <a:t>, UIUC</a:t>
            </a:r>
          </a:p>
          <a:p>
            <a:pPr lvl="1" indent="-223838" fontAlgn="base">
              <a:spcBef>
                <a:spcPct val="20000"/>
              </a:spcBef>
              <a:spcAft>
                <a:spcPct val="0"/>
              </a:spcAft>
              <a:buClr>
                <a:srgbClr val="1F497D"/>
              </a:buClr>
              <a:buFontTx/>
              <a:buChar char="–"/>
            </a:pPr>
            <a:r>
              <a:rPr lang="en-US" sz="1400" kern="0" dirty="0" err="1" smtClean="0">
                <a:solidFill>
                  <a:schemeClr val="bg2">
                    <a:lumMod val="10000"/>
                  </a:schemeClr>
                </a:solidFill>
                <a:latin typeface="+mn-lt"/>
              </a:rPr>
              <a:t>Jue</a:t>
            </a:r>
            <a:r>
              <a:rPr lang="en-US" sz="1400" kern="0" dirty="0" smtClean="0">
                <a:solidFill>
                  <a:schemeClr val="bg2">
                    <a:lumMod val="10000"/>
                  </a:schemeClr>
                </a:solidFill>
                <a:latin typeface="+mn-lt"/>
              </a:rPr>
              <a:t> Hong, SIAT, Shenzhen</a:t>
            </a:r>
          </a:p>
          <a:p>
            <a:pPr lvl="1" indent="-223838" fontAlgn="base">
              <a:spcBef>
                <a:spcPct val="20000"/>
              </a:spcBef>
              <a:spcAft>
                <a:spcPct val="0"/>
              </a:spcAft>
              <a:buClr>
                <a:srgbClr val="1F497D"/>
              </a:buClr>
              <a:buFontTx/>
              <a:buChar char="–"/>
            </a:pPr>
            <a:r>
              <a:rPr lang="en-US" sz="1400" kern="0" dirty="0" smtClean="0">
                <a:solidFill>
                  <a:schemeClr val="bg2">
                    <a:lumMod val="10000"/>
                  </a:schemeClr>
                </a:solidFill>
                <a:latin typeface="+mn-lt"/>
              </a:rPr>
              <a:t>Yutaka Ishikawa, U. Tokyo, Japan</a:t>
            </a:r>
          </a:p>
        </p:txBody>
      </p:sp>
      <p:sp>
        <p:nvSpPr>
          <p:cNvPr id="9" name="Content Placeholder 6"/>
          <p:cNvSpPr txBox="1">
            <a:spLocks/>
          </p:cNvSpPr>
          <p:nvPr/>
        </p:nvSpPr>
        <p:spPr bwMode="auto">
          <a:xfrm>
            <a:off x="5943600" y="4876800"/>
            <a:ext cx="3124200" cy="160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1" indent="-223838" fontAlgn="base">
              <a:spcBef>
                <a:spcPct val="20000"/>
              </a:spcBef>
              <a:spcAft>
                <a:spcPct val="0"/>
              </a:spcAft>
              <a:buClr>
                <a:srgbClr val="1F497D"/>
              </a:buClr>
              <a:buFontTx/>
              <a:buChar char="–"/>
            </a:pPr>
            <a:r>
              <a:rPr lang="en-US" sz="1400" dirty="0" err="1" smtClean="0">
                <a:solidFill>
                  <a:schemeClr val="bg2">
                    <a:lumMod val="10000"/>
                  </a:schemeClr>
                </a:solidFill>
                <a:latin typeface="+mn-lt"/>
              </a:rPr>
              <a:t>Laxmikant</a:t>
            </a:r>
            <a:r>
              <a:rPr lang="en-US" sz="1400" dirty="0" smtClean="0">
                <a:solidFill>
                  <a:schemeClr val="bg2">
                    <a:lumMod val="10000"/>
                  </a:schemeClr>
                </a:solidFill>
                <a:latin typeface="+mn-lt"/>
              </a:rPr>
              <a:t> Kale, UIUC</a:t>
            </a:r>
          </a:p>
          <a:p>
            <a:pPr lvl="1" indent="-223838" fontAlgn="base">
              <a:spcBef>
                <a:spcPct val="20000"/>
              </a:spcBef>
              <a:spcAft>
                <a:spcPct val="0"/>
              </a:spcAft>
              <a:buClr>
                <a:srgbClr val="1F497D"/>
              </a:buClr>
              <a:buFontTx/>
              <a:buChar char="–"/>
            </a:pPr>
            <a:r>
              <a:rPr lang="en-US" sz="1400" kern="0" dirty="0" err="1" smtClean="0">
                <a:solidFill>
                  <a:schemeClr val="bg2">
                    <a:lumMod val="10000"/>
                  </a:schemeClr>
                </a:solidFill>
                <a:latin typeface="+mn-lt"/>
              </a:rPr>
              <a:t>Guangming</a:t>
            </a:r>
            <a:r>
              <a:rPr lang="en-US" sz="1400" kern="0" dirty="0" smtClean="0">
                <a:solidFill>
                  <a:schemeClr val="bg2">
                    <a:lumMod val="10000"/>
                  </a:schemeClr>
                </a:solidFill>
                <a:latin typeface="+mn-lt"/>
              </a:rPr>
              <a:t> Tan, ICT, Beijing</a:t>
            </a:r>
          </a:p>
          <a:p>
            <a:pPr lvl="1" indent="-223838" fontAlgn="base">
              <a:spcBef>
                <a:spcPct val="20000"/>
              </a:spcBef>
              <a:spcAft>
                <a:spcPct val="0"/>
              </a:spcAft>
              <a:buClr>
                <a:srgbClr val="1F497D"/>
              </a:buClr>
              <a:buFontTx/>
              <a:buChar char="–"/>
            </a:pPr>
            <a:r>
              <a:rPr lang="en-US" sz="1400" kern="0" dirty="0" err="1" smtClean="0">
                <a:solidFill>
                  <a:schemeClr val="bg2">
                    <a:lumMod val="10000"/>
                  </a:schemeClr>
                </a:solidFill>
                <a:latin typeface="+mn-lt"/>
              </a:rPr>
              <a:t>Yanjie</a:t>
            </a:r>
            <a:r>
              <a:rPr lang="en-US" sz="1400" kern="0" dirty="0" smtClean="0">
                <a:solidFill>
                  <a:schemeClr val="bg2">
                    <a:lumMod val="10000"/>
                  </a:schemeClr>
                </a:solidFill>
                <a:latin typeface="+mn-lt"/>
              </a:rPr>
              <a:t> Wei, SIAT, Shenzhen</a:t>
            </a:r>
          </a:p>
          <a:p>
            <a:pPr lvl="1" indent="-223838" fontAlgn="base">
              <a:spcBef>
                <a:spcPct val="20000"/>
              </a:spcBef>
              <a:spcAft>
                <a:spcPct val="0"/>
              </a:spcAft>
              <a:buClr>
                <a:srgbClr val="1F497D"/>
              </a:buClr>
              <a:buFontTx/>
              <a:buChar char="–"/>
            </a:pPr>
            <a:r>
              <a:rPr lang="en-US" sz="1400" kern="0" dirty="0" smtClean="0">
                <a:solidFill>
                  <a:schemeClr val="bg2">
                    <a:lumMod val="10000"/>
                  </a:schemeClr>
                </a:solidFill>
                <a:latin typeface="+mn-lt"/>
              </a:rPr>
              <a:t>Qing Yi, UC Colorado Springs</a:t>
            </a:r>
          </a:p>
          <a:p>
            <a:pPr lvl="1" indent="-223838" fontAlgn="base">
              <a:spcBef>
                <a:spcPct val="20000"/>
              </a:spcBef>
              <a:spcAft>
                <a:spcPct val="0"/>
              </a:spcAft>
              <a:buClr>
                <a:srgbClr val="1F497D"/>
              </a:buClr>
              <a:buFontTx/>
              <a:buChar char="–"/>
            </a:pPr>
            <a:r>
              <a:rPr lang="en-US" sz="1400" kern="0" dirty="0" err="1" smtClean="0">
                <a:solidFill>
                  <a:schemeClr val="bg2">
                    <a:lumMod val="10000"/>
                  </a:schemeClr>
                </a:solidFill>
                <a:latin typeface="+mn-lt"/>
              </a:rPr>
              <a:t>Yunquan</a:t>
            </a:r>
            <a:r>
              <a:rPr lang="en-US" sz="1400" kern="0" dirty="0" smtClean="0">
                <a:solidFill>
                  <a:schemeClr val="bg2">
                    <a:lumMod val="10000"/>
                  </a:schemeClr>
                </a:solidFill>
                <a:latin typeface="+mn-lt"/>
              </a:rPr>
              <a:t> Zhang, ISCAS, Beijing</a:t>
            </a:r>
          </a:p>
          <a:p>
            <a:pPr lvl="1" indent="-223838" fontAlgn="base">
              <a:spcBef>
                <a:spcPct val="20000"/>
              </a:spcBef>
              <a:spcAft>
                <a:spcPct val="0"/>
              </a:spcAft>
              <a:buClr>
                <a:srgbClr val="1F497D"/>
              </a:buClr>
              <a:buFontTx/>
              <a:buChar char="–"/>
            </a:pPr>
            <a:r>
              <a:rPr lang="en-US" sz="1400" kern="0" dirty="0" err="1" smtClean="0">
                <a:solidFill>
                  <a:schemeClr val="bg2">
                    <a:lumMod val="10000"/>
                  </a:schemeClr>
                </a:solidFill>
                <a:latin typeface="+mn-lt"/>
              </a:rPr>
              <a:t>Xiaobo</a:t>
            </a:r>
            <a:r>
              <a:rPr lang="en-US" sz="1400" kern="0" dirty="0" smtClean="0">
                <a:solidFill>
                  <a:schemeClr val="bg2">
                    <a:lumMod val="10000"/>
                  </a:schemeClr>
                </a:solidFill>
                <a:latin typeface="+mn-lt"/>
              </a:rPr>
              <a:t> Zhou, UC Colorado Springs</a:t>
            </a:r>
          </a:p>
        </p:txBody>
      </p:sp>
      <p:sp>
        <p:nvSpPr>
          <p:cNvPr id="11" name="Content Placeholder 5"/>
          <p:cNvSpPr txBox="1">
            <a:spLocks/>
          </p:cNvSpPr>
          <p:nvPr/>
        </p:nvSpPr>
        <p:spPr bwMode="auto">
          <a:xfrm>
            <a:off x="3352800" y="838200"/>
            <a:ext cx="27432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10000"/>
              </a:lnSpc>
              <a:spcBef>
                <a:spcPct val="20000"/>
              </a:spcBef>
              <a:spcAft>
                <a:spcPct val="0"/>
              </a:spcAft>
              <a:buClr>
                <a:srgbClr val="1F497D"/>
              </a:buClr>
              <a:buSzTx/>
              <a:tabLst/>
              <a:defRPr/>
            </a:pPr>
            <a:r>
              <a:rPr kumimoji="0" lang="en-US" sz="1600" b="1" i="1" u="none" strike="noStrike" kern="1200" cap="none" spc="0" normalizeH="0" baseline="0" noProof="0" dirty="0" smtClean="0">
                <a:ln>
                  <a:noFill/>
                </a:ln>
                <a:solidFill>
                  <a:schemeClr val="bg2">
                    <a:lumMod val="10000"/>
                  </a:schemeClr>
                </a:solidFill>
                <a:effectLst/>
                <a:uLnTx/>
                <a:uFillTx/>
                <a:latin typeface="+mn-lt"/>
                <a:cs typeface="+mn-cs"/>
              </a:rPr>
              <a:t>Current and Past Students</a:t>
            </a:r>
          </a:p>
          <a:p>
            <a:pPr lvl="1" indent="-223838" fontAlgn="base">
              <a:spcBef>
                <a:spcPct val="20000"/>
              </a:spcBef>
              <a:spcAft>
                <a:spcPct val="0"/>
              </a:spcAft>
              <a:buClr>
                <a:srgbClr val="1F497D"/>
              </a:buClr>
              <a:buFontTx/>
              <a:buChar char="–"/>
            </a:pPr>
            <a:r>
              <a:rPr lang="en-US" sz="1400" dirty="0" smtClean="0">
                <a:solidFill>
                  <a:schemeClr val="bg2">
                    <a:lumMod val="10000"/>
                  </a:schemeClr>
                </a:solidFill>
                <a:latin typeface="+mn-lt"/>
              </a:rPr>
              <a:t>Alex Brooks (Ph.D.)</a:t>
            </a:r>
          </a:p>
          <a:p>
            <a:pPr lvl="1" indent="-223838" fontAlgn="base">
              <a:spcBef>
                <a:spcPct val="20000"/>
              </a:spcBef>
              <a:spcAft>
                <a:spcPct val="0"/>
              </a:spcAft>
              <a:buClr>
                <a:srgbClr val="1F497D"/>
              </a:buClr>
              <a:buFontTx/>
              <a:buChar char="–"/>
            </a:pPr>
            <a:r>
              <a:rPr lang="en-US" sz="1400" dirty="0" err="1" smtClean="0">
                <a:solidFill>
                  <a:schemeClr val="bg2">
                    <a:lumMod val="10000"/>
                  </a:schemeClr>
                </a:solidFill>
                <a:latin typeface="+mn-lt"/>
              </a:rPr>
              <a:t>Xiuxia</a:t>
            </a:r>
            <a:r>
              <a:rPr lang="en-US" sz="1400" dirty="0" smtClean="0">
                <a:solidFill>
                  <a:schemeClr val="bg2">
                    <a:lumMod val="10000"/>
                  </a:schemeClr>
                </a:solidFill>
                <a:latin typeface="+mn-lt"/>
              </a:rPr>
              <a:t> </a:t>
            </a:r>
            <a:r>
              <a:rPr lang="en-US" sz="1400" dirty="0" smtClean="0">
                <a:solidFill>
                  <a:schemeClr val="bg2">
                    <a:lumMod val="10000"/>
                  </a:schemeClr>
                </a:solidFill>
                <a:latin typeface="+mn-lt"/>
              </a:rPr>
              <a:t>Zhang (Ph.D.)</a:t>
            </a:r>
          </a:p>
          <a:p>
            <a:pPr lvl="1" indent="-223838" fontAlgn="base">
              <a:spcBef>
                <a:spcPct val="20000"/>
              </a:spcBef>
              <a:spcAft>
                <a:spcPct val="0"/>
              </a:spcAft>
              <a:buClr>
                <a:srgbClr val="1F497D"/>
              </a:buClr>
              <a:buFontTx/>
              <a:buChar char="–"/>
            </a:pPr>
            <a:r>
              <a:rPr lang="en-US" sz="1400" dirty="0" err="1" smtClean="0">
                <a:solidFill>
                  <a:schemeClr val="bg2">
                    <a:lumMod val="10000"/>
                  </a:schemeClr>
                </a:solidFill>
                <a:latin typeface="+mn-lt"/>
              </a:rPr>
              <a:t>Chaoran</a:t>
            </a:r>
            <a:r>
              <a:rPr lang="en-US" sz="1400" dirty="0" smtClean="0">
                <a:solidFill>
                  <a:schemeClr val="bg2">
                    <a:lumMod val="10000"/>
                  </a:schemeClr>
                </a:solidFill>
                <a:latin typeface="+mn-lt"/>
              </a:rPr>
              <a:t> Yang (Ph.D.)</a:t>
            </a:r>
          </a:p>
          <a:p>
            <a:pPr lvl="1" indent="-223838" fontAlgn="base">
              <a:spcBef>
                <a:spcPct val="20000"/>
              </a:spcBef>
              <a:spcAft>
                <a:spcPct val="0"/>
              </a:spcAft>
              <a:buClr>
                <a:srgbClr val="1F497D"/>
              </a:buClr>
              <a:buFontTx/>
              <a:buChar char="–"/>
            </a:pPr>
            <a:r>
              <a:rPr lang="en-US" sz="1400" dirty="0" smtClean="0">
                <a:solidFill>
                  <a:schemeClr val="bg2">
                    <a:lumMod val="10000"/>
                  </a:schemeClr>
                </a:solidFill>
                <a:latin typeface="+mn-lt"/>
              </a:rPr>
              <a:t>Min Si (Ph.D.)</a:t>
            </a:r>
          </a:p>
          <a:p>
            <a:pPr lvl="1" indent="-223838" fontAlgn="base">
              <a:spcBef>
                <a:spcPct val="20000"/>
              </a:spcBef>
              <a:spcAft>
                <a:spcPct val="0"/>
              </a:spcAft>
              <a:buClr>
                <a:srgbClr val="1F497D"/>
              </a:buClr>
              <a:buFontTx/>
              <a:buChar char="–"/>
            </a:pPr>
            <a:r>
              <a:rPr lang="en-US" sz="1400" dirty="0" err="1" smtClean="0">
                <a:solidFill>
                  <a:schemeClr val="bg2">
                    <a:lumMod val="10000"/>
                  </a:schemeClr>
                </a:solidFill>
                <a:latin typeface="+mn-lt"/>
              </a:rPr>
              <a:t>Huiwei</a:t>
            </a:r>
            <a:r>
              <a:rPr lang="en-US" sz="1400" dirty="0" smtClean="0">
                <a:solidFill>
                  <a:schemeClr val="bg2">
                    <a:lumMod val="10000"/>
                  </a:schemeClr>
                </a:solidFill>
                <a:latin typeface="+mn-lt"/>
              </a:rPr>
              <a:t> Lu (Ph.D.)</a:t>
            </a:r>
          </a:p>
          <a:p>
            <a:pPr lvl="1" indent="-223838" fontAlgn="base">
              <a:spcBef>
                <a:spcPct val="20000"/>
              </a:spcBef>
              <a:spcAft>
                <a:spcPct val="0"/>
              </a:spcAft>
              <a:buClr>
                <a:srgbClr val="1F497D"/>
              </a:buClr>
              <a:buFontTx/>
              <a:buChar char="–"/>
            </a:pPr>
            <a:r>
              <a:rPr lang="en-US" sz="1400" dirty="0" smtClean="0">
                <a:solidFill>
                  <a:schemeClr val="bg2">
                    <a:lumMod val="10000"/>
                  </a:schemeClr>
                </a:solidFill>
                <a:latin typeface="+mn-lt"/>
              </a:rPr>
              <a:t>Yan Li (Ph.D.)</a:t>
            </a:r>
          </a:p>
          <a:p>
            <a:pPr lvl="1" indent="-223838" fontAlgn="base">
              <a:spcBef>
                <a:spcPct val="20000"/>
              </a:spcBef>
              <a:spcAft>
                <a:spcPct val="0"/>
              </a:spcAft>
              <a:buClr>
                <a:srgbClr val="1F497D"/>
              </a:buClr>
              <a:buFontTx/>
              <a:buChar char="–"/>
            </a:pPr>
            <a:r>
              <a:rPr lang="en-US" sz="1400" dirty="0" smtClean="0">
                <a:solidFill>
                  <a:schemeClr val="bg2">
                    <a:lumMod val="10000"/>
                  </a:schemeClr>
                </a:solidFill>
                <a:latin typeface="+mn-lt"/>
              </a:rPr>
              <a:t>David </a:t>
            </a:r>
            <a:r>
              <a:rPr lang="en-US" sz="1400" dirty="0" err="1" smtClean="0">
                <a:solidFill>
                  <a:schemeClr val="bg2">
                    <a:lumMod val="10000"/>
                  </a:schemeClr>
                </a:solidFill>
                <a:latin typeface="+mn-lt"/>
              </a:rPr>
              <a:t>Ozog</a:t>
            </a:r>
            <a:r>
              <a:rPr lang="en-US" sz="1400" dirty="0" smtClean="0">
                <a:solidFill>
                  <a:schemeClr val="bg2">
                    <a:lumMod val="10000"/>
                  </a:schemeClr>
                </a:solidFill>
                <a:latin typeface="+mn-lt"/>
              </a:rPr>
              <a:t> (Ph.D.)</a:t>
            </a:r>
          </a:p>
          <a:p>
            <a:pPr lvl="1" indent="-223838" fontAlgn="base">
              <a:spcBef>
                <a:spcPct val="20000"/>
              </a:spcBef>
              <a:spcAft>
                <a:spcPct val="0"/>
              </a:spcAft>
              <a:buClr>
                <a:srgbClr val="1F497D"/>
              </a:buClr>
              <a:buFontTx/>
              <a:buChar char="–"/>
            </a:pPr>
            <a:r>
              <a:rPr lang="en-US" sz="1400" dirty="0" err="1" smtClean="0">
                <a:solidFill>
                  <a:schemeClr val="bg2">
                    <a:lumMod val="10000"/>
                  </a:schemeClr>
                </a:solidFill>
                <a:latin typeface="+mn-lt"/>
              </a:rPr>
              <a:t>Palden</a:t>
            </a:r>
            <a:r>
              <a:rPr lang="en-US" sz="1400" dirty="0" smtClean="0">
                <a:solidFill>
                  <a:schemeClr val="bg2">
                    <a:lumMod val="10000"/>
                  </a:schemeClr>
                </a:solidFill>
                <a:latin typeface="+mn-lt"/>
              </a:rPr>
              <a:t> Lama (Ph.D.)</a:t>
            </a:r>
          </a:p>
          <a:p>
            <a:pPr lvl="1" indent="-223838" fontAlgn="base">
              <a:spcBef>
                <a:spcPct val="20000"/>
              </a:spcBef>
              <a:spcAft>
                <a:spcPct val="0"/>
              </a:spcAft>
              <a:buClr>
                <a:srgbClr val="1F497D"/>
              </a:buClr>
              <a:buFontTx/>
              <a:buChar char="–"/>
            </a:pPr>
            <a:r>
              <a:rPr lang="en-US" sz="1400" dirty="0" err="1" smtClean="0">
                <a:solidFill>
                  <a:schemeClr val="bg2">
                    <a:lumMod val="10000"/>
                  </a:schemeClr>
                </a:solidFill>
                <a:latin typeface="+mn-lt"/>
              </a:rPr>
              <a:t>Xin</a:t>
            </a:r>
            <a:r>
              <a:rPr lang="en-US" sz="1400" dirty="0" smtClean="0">
                <a:solidFill>
                  <a:schemeClr val="bg2">
                    <a:lumMod val="10000"/>
                  </a:schemeClr>
                </a:solidFill>
                <a:latin typeface="+mn-lt"/>
              </a:rPr>
              <a:t> Zhao (Ph.D.)</a:t>
            </a:r>
          </a:p>
          <a:p>
            <a:pPr lvl="1" indent="-223838" fontAlgn="base">
              <a:spcBef>
                <a:spcPct val="20000"/>
              </a:spcBef>
              <a:spcAft>
                <a:spcPct val="0"/>
              </a:spcAft>
              <a:buClr>
                <a:srgbClr val="1F497D"/>
              </a:buClr>
              <a:buFontTx/>
              <a:buChar char="–"/>
            </a:pPr>
            <a:r>
              <a:rPr lang="en-US" sz="1400" dirty="0" err="1" smtClean="0">
                <a:solidFill>
                  <a:schemeClr val="bg2">
                    <a:lumMod val="10000"/>
                  </a:schemeClr>
                </a:solidFill>
                <a:latin typeface="+mn-lt"/>
              </a:rPr>
              <a:t>Ziaul</a:t>
            </a:r>
            <a:r>
              <a:rPr lang="en-US" sz="1400" dirty="0" smtClean="0">
                <a:solidFill>
                  <a:schemeClr val="bg2">
                    <a:lumMod val="10000"/>
                  </a:schemeClr>
                </a:solidFill>
                <a:latin typeface="+mn-lt"/>
              </a:rPr>
              <a:t> </a:t>
            </a:r>
            <a:r>
              <a:rPr lang="en-US" sz="1400" dirty="0" err="1" smtClean="0">
                <a:solidFill>
                  <a:schemeClr val="bg2">
                    <a:lumMod val="10000"/>
                  </a:schemeClr>
                </a:solidFill>
                <a:latin typeface="+mn-lt"/>
              </a:rPr>
              <a:t>Haque</a:t>
            </a:r>
            <a:r>
              <a:rPr lang="en-US" sz="1400" dirty="0" smtClean="0">
                <a:solidFill>
                  <a:schemeClr val="bg2">
                    <a:lumMod val="10000"/>
                  </a:schemeClr>
                </a:solidFill>
                <a:latin typeface="+mn-lt"/>
              </a:rPr>
              <a:t> Olive (Ph.D.)</a:t>
            </a:r>
          </a:p>
          <a:p>
            <a:pPr lvl="1" indent="-223838" fontAlgn="base">
              <a:spcBef>
                <a:spcPct val="20000"/>
              </a:spcBef>
              <a:spcAft>
                <a:spcPct val="0"/>
              </a:spcAft>
              <a:buClr>
                <a:srgbClr val="1F497D"/>
              </a:buClr>
              <a:buFontTx/>
              <a:buChar char="–"/>
            </a:pPr>
            <a:r>
              <a:rPr lang="en-US" sz="1400" dirty="0" smtClean="0">
                <a:solidFill>
                  <a:schemeClr val="bg2">
                    <a:lumMod val="10000"/>
                  </a:schemeClr>
                </a:solidFill>
                <a:latin typeface="+mn-lt"/>
              </a:rPr>
              <a:t>Md. </a:t>
            </a:r>
            <a:r>
              <a:rPr lang="en-US" sz="1400" dirty="0" err="1" smtClean="0">
                <a:solidFill>
                  <a:schemeClr val="bg2">
                    <a:lumMod val="10000"/>
                  </a:schemeClr>
                </a:solidFill>
                <a:latin typeface="+mn-lt"/>
              </a:rPr>
              <a:t>Humayun</a:t>
            </a:r>
            <a:r>
              <a:rPr lang="en-US" sz="1400" dirty="0" smtClean="0">
                <a:solidFill>
                  <a:schemeClr val="bg2">
                    <a:lumMod val="10000"/>
                  </a:schemeClr>
                </a:solidFill>
                <a:latin typeface="+mn-lt"/>
              </a:rPr>
              <a:t> Arafat (Ph.D.)</a:t>
            </a:r>
          </a:p>
          <a:p>
            <a:pPr lvl="1" indent="-223838" fontAlgn="base">
              <a:spcBef>
                <a:spcPct val="20000"/>
              </a:spcBef>
              <a:spcAft>
                <a:spcPct val="0"/>
              </a:spcAft>
              <a:buClr>
                <a:srgbClr val="1F497D"/>
              </a:buClr>
              <a:buFontTx/>
              <a:buChar char="–"/>
            </a:pPr>
            <a:r>
              <a:rPr lang="en-US" sz="1400" dirty="0" err="1" smtClean="0">
                <a:solidFill>
                  <a:schemeClr val="bg2">
                    <a:lumMod val="10000"/>
                  </a:schemeClr>
                </a:solidFill>
                <a:latin typeface="+mn-lt"/>
              </a:rPr>
              <a:t>Qingpeng</a:t>
            </a:r>
            <a:r>
              <a:rPr lang="en-US" sz="1400" dirty="0" smtClean="0">
                <a:solidFill>
                  <a:schemeClr val="bg2">
                    <a:lumMod val="10000"/>
                  </a:schemeClr>
                </a:solidFill>
                <a:latin typeface="+mn-lt"/>
              </a:rPr>
              <a:t> </a:t>
            </a:r>
            <a:r>
              <a:rPr lang="en-US" sz="1400" dirty="0" err="1" smtClean="0">
                <a:solidFill>
                  <a:schemeClr val="bg2">
                    <a:lumMod val="10000"/>
                  </a:schemeClr>
                </a:solidFill>
                <a:latin typeface="+mn-lt"/>
              </a:rPr>
              <a:t>Niu</a:t>
            </a:r>
            <a:r>
              <a:rPr lang="en-US" sz="1400" dirty="0" smtClean="0">
                <a:solidFill>
                  <a:schemeClr val="bg2">
                    <a:lumMod val="10000"/>
                  </a:schemeClr>
                </a:solidFill>
                <a:latin typeface="+mn-lt"/>
              </a:rPr>
              <a:t> (Ph.D.)</a:t>
            </a:r>
          </a:p>
          <a:p>
            <a:pPr lvl="1" indent="-223838" fontAlgn="base">
              <a:spcBef>
                <a:spcPct val="20000"/>
              </a:spcBef>
              <a:spcAft>
                <a:spcPct val="0"/>
              </a:spcAft>
              <a:buClr>
                <a:srgbClr val="1F497D"/>
              </a:buClr>
              <a:buChar char="–"/>
            </a:pPr>
            <a:r>
              <a:rPr lang="en-US" sz="1400" dirty="0" smtClean="0">
                <a:solidFill>
                  <a:schemeClr val="bg2">
                    <a:lumMod val="10000"/>
                  </a:schemeClr>
                </a:solidFill>
                <a:latin typeface="+mn-lt"/>
              </a:rPr>
              <a:t>Li </a:t>
            </a:r>
            <a:r>
              <a:rPr lang="en-US" sz="1400" dirty="0" err="1" smtClean="0">
                <a:solidFill>
                  <a:schemeClr val="bg2">
                    <a:lumMod val="10000"/>
                  </a:schemeClr>
                </a:solidFill>
                <a:latin typeface="+mn-lt"/>
              </a:rPr>
              <a:t>Rao</a:t>
            </a:r>
            <a:r>
              <a:rPr lang="en-US" sz="1400" dirty="0" smtClean="0">
                <a:solidFill>
                  <a:schemeClr val="bg2">
                    <a:lumMod val="10000"/>
                  </a:schemeClr>
                </a:solidFill>
                <a:latin typeface="+mn-lt"/>
              </a:rPr>
              <a:t> (M.S.)</a:t>
            </a:r>
          </a:p>
        </p:txBody>
      </p:sp>
      <p:sp>
        <p:nvSpPr>
          <p:cNvPr id="12" name="Content Placeholder 5"/>
          <p:cNvSpPr txBox="1">
            <a:spLocks/>
          </p:cNvSpPr>
          <p:nvPr/>
        </p:nvSpPr>
        <p:spPr bwMode="auto">
          <a:xfrm>
            <a:off x="6019800" y="838200"/>
            <a:ext cx="2895600" cy="3505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1" indent="-223838" fontAlgn="base">
              <a:spcBef>
                <a:spcPct val="20000"/>
              </a:spcBef>
              <a:spcAft>
                <a:spcPct val="0"/>
              </a:spcAft>
              <a:buClr>
                <a:srgbClr val="1F497D"/>
              </a:buClr>
              <a:buFontTx/>
              <a:buChar char="–"/>
            </a:pPr>
            <a:r>
              <a:rPr lang="en-US" sz="1400" dirty="0" smtClean="0">
                <a:solidFill>
                  <a:schemeClr val="bg2">
                    <a:lumMod val="10000"/>
                  </a:schemeClr>
                </a:solidFill>
                <a:latin typeface="+mn-lt"/>
              </a:rPr>
              <a:t>Lukasz </a:t>
            </a:r>
            <a:r>
              <a:rPr lang="en-US" sz="1400" dirty="0" err="1" smtClean="0">
                <a:solidFill>
                  <a:schemeClr val="bg2">
                    <a:lumMod val="10000"/>
                  </a:schemeClr>
                </a:solidFill>
                <a:latin typeface="+mn-lt"/>
              </a:rPr>
              <a:t>Wesolowski</a:t>
            </a:r>
            <a:r>
              <a:rPr lang="en-US" sz="1400" dirty="0" smtClean="0">
                <a:solidFill>
                  <a:schemeClr val="bg2">
                    <a:lumMod val="10000"/>
                  </a:schemeClr>
                </a:solidFill>
                <a:latin typeface="+mn-lt"/>
              </a:rPr>
              <a:t> (Ph.D.)</a:t>
            </a:r>
          </a:p>
          <a:p>
            <a:pPr lvl="1" indent="-223838" fontAlgn="base">
              <a:spcBef>
                <a:spcPct val="20000"/>
              </a:spcBef>
              <a:spcAft>
                <a:spcPct val="0"/>
              </a:spcAft>
              <a:buClr>
                <a:srgbClr val="1F497D"/>
              </a:buClr>
              <a:buFontTx/>
              <a:buChar char="–"/>
            </a:pPr>
            <a:r>
              <a:rPr lang="en-US" sz="1400" dirty="0" err="1" smtClean="0">
                <a:solidFill>
                  <a:schemeClr val="bg2">
                    <a:lumMod val="10000"/>
                  </a:schemeClr>
                </a:solidFill>
                <a:latin typeface="+mn-lt"/>
              </a:rPr>
              <a:t>Feng</a:t>
            </a:r>
            <a:r>
              <a:rPr lang="en-US" sz="1400" dirty="0" smtClean="0">
                <a:solidFill>
                  <a:schemeClr val="bg2">
                    <a:lumMod val="10000"/>
                  </a:schemeClr>
                </a:solidFill>
                <a:latin typeface="+mn-lt"/>
              </a:rPr>
              <a:t> </a:t>
            </a:r>
            <a:r>
              <a:rPr lang="en-US" sz="1400" dirty="0" err="1" smtClean="0">
                <a:solidFill>
                  <a:schemeClr val="bg2">
                    <a:lumMod val="10000"/>
                  </a:schemeClr>
                </a:solidFill>
                <a:latin typeface="+mn-lt"/>
              </a:rPr>
              <a:t>Ji</a:t>
            </a:r>
            <a:r>
              <a:rPr lang="en-US" sz="1400" dirty="0" smtClean="0">
                <a:solidFill>
                  <a:schemeClr val="bg2">
                    <a:lumMod val="10000"/>
                  </a:schemeClr>
                </a:solidFill>
                <a:latin typeface="+mn-lt"/>
              </a:rPr>
              <a:t> (Ph.D.)</a:t>
            </a:r>
          </a:p>
          <a:p>
            <a:pPr lvl="1" indent="-223838" fontAlgn="base">
              <a:spcBef>
                <a:spcPct val="20000"/>
              </a:spcBef>
              <a:spcAft>
                <a:spcPct val="0"/>
              </a:spcAft>
              <a:buClr>
                <a:srgbClr val="1F497D"/>
              </a:buClr>
              <a:buChar char="–"/>
            </a:pPr>
            <a:r>
              <a:rPr lang="en-US" sz="1400" dirty="0" smtClean="0">
                <a:solidFill>
                  <a:schemeClr val="bg2">
                    <a:lumMod val="10000"/>
                  </a:schemeClr>
                </a:solidFill>
                <a:latin typeface="+mn-lt"/>
              </a:rPr>
              <a:t>John Jenkins (Ph.D.)</a:t>
            </a:r>
          </a:p>
          <a:p>
            <a:pPr lvl="1" indent="-223838" fontAlgn="base">
              <a:spcBef>
                <a:spcPct val="20000"/>
              </a:spcBef>
              <a:spcAft>
                <a:spcPct val="0"/>
              </a:spcAft>
              <a:buClr>
                <a:srgbClr val="1F497D"/>
              </a:buClr>
              <a:buChar char="–"/>
            </a:pPr>
            <a:r>
              <a:rPr lang="en-US" sz="1400" dirty="0" err="1" smtClean="0">
                <a:solidFill>
                  <a:schemeClr val="bg2">
                    <a:lumMod val="10000"/>
                  </a:schemeClr>
                </a:solidFill>
                <a:latin typeface="+mn-lt"/>
              </a:rPr>
              <a:t>Ashwin</a:t>
            </a:r>
            <a:r>
              <a:rPr lang="en-US" sz="1400" dirty="0" smtClean="0">
                <a:solidFill>
                  <a:schemeClr val="bg2">
                    <a:lumMod val="10000"/>
                  </a:schemeClr>
                </a:solidFill>
                <a:latin typeface="+mn-lt"/>
              </a:rPr>
              <a:t> </a:t>
            </a:r>
            <a:r>
              <a:rPr lang="en-US" sz="1400" dirty="0" err="1" smtClean="0">
                <a:solidFill>
                  <a:schemeClr val="bg2">
                    <a:lumMod val="10000"/>
                  </a:schemeClr>
                </a:solidFill>
                <a:latin typeface="+mn-lt"/>
              </a:rPr>
              <a:t>Aji</a:t>
            </a:r>
            <a:r>
              <a:rPr lang="en-US" sz="1400" dirty="0" smtClean="0">
                <a:solidFill>
                  <a:schemeClr val="bg2">
                    <a:lumMod val="10000"/>
                  </a:schemeClr>
                </a:solidFill>
                <a:latin typeface="+mn-lt"/>
              </a:rPr>
              <a:t> (Ph.D.)</a:t>
            </a:r>
          </a:p>
          <a:p>
            <a:pPr lvl="1" indent="-223838" fontAlgn="base">
              <a:spcBef>
                <a:spcPct val="20000"/>
              </a:spcBef>
              <a:spcAft>
                <a:spcPct val="0"/>
              </a:spcAft>
              <a:buClr>
                <a:srgbClr val="1F497D"/>
              </a:buClr>
              <a:buChar char="–"/>
            </a:pPr>
            <a:r>
              <a:rPr lang="en-US" sz="1400" dirty="0" err="1" smtClean="0">
                <a:solidFill>
                  <a:schemeClr val="bg2">
                    <a:lumMod val="10000"/>
                  </a:schemeClr>
                </a:solidFill>
                <a:latin typeface="+mn-lt"/>
              </a:rPr>
              <a:t>Shucai</a:t>
            </a:r>
            <a:r>
              <a:rPr lang="en-US" sz="1400" dirty="0" smtClean="0">
                <a:solidFill>
                  <a:schemeClr val="bg2">
                    <a:lumMod val="10000"/>
                  </a:schemeClr>
                </a:solidFill>
                <a:latin typeface="+mn-lt"/>
              </a:rPr>
              <a:t> Xiao (Ph.D.)</a:t>
            </a:r>
          </a:p>
          <a:p>
            <a:pPr lvl="1" indent="-223838" fontAlgn="base">
              <a:spcBef>
                <a:spcPct val="20000"/>
              </a:spcBef>
              <a:spcAft>
                <a:spcPct val="0"/>
              </a:spcAft>
              <a:buClr>
                <a:srgbClr val="1F497D"/>
              </a:buClr>
              <a:buChar char="–"/>
            </a:pPr>
            <a:r>
              <a:rPr lang="en-US" sz="1400" dirty="0" err="1" smtClean="0">
                <a:solidFill>
                  <a:schemeClr val="bg2">
                    <a:lumMod val="10000"/>
                  </a:schemeClr>
                </a:solidFill>
                <a:latin typeface="+mn-lt"/>
              </a:rPr>
              <a:t>Sreeram</a:t>
            </a:r>
            <a:r>
              <a:rPr lang="en-US" sz="1400" dirty="0" smtClean="0">
                <a:solidFill>
                  <a:schemeClr val="bg2">
                    <a:lumMod val="10000"/>
                  </a:schemeClr>
                </a:solidFill>
                <a:latin typeface="+mn-lt"/>
              </a:rPr>
              <a:t> </a:t>
            </a:r>
            <a:r>
              <a:rPr lang="en-US" sz="1400" dirty="0" err="1" smtClean="0">
                <a:solidFill>
                  <a:schemeClr val="bg2">
                    <a:lumMod val="10000"/>
                  </a:schemeClr>
                </a:solidFill>
                <a:latin typeface="+mn-lt"/>
              </a:rPr>
              <a:t>Potluri</a:t>
            </a:r>
            <a:r>
              <a:rPr lang="en-US" sz="1400" dirty="0" smtClean="0">
                <a:solidFill>
                  <a:schemeClr val="bg2">
                    <a:lumMod val="10000"/>
                  </a:schemeClr>
                </a:solidFill>
                <a:latin typeface="+mn-lt"/>
              </a:rPr>
              <a:t> (Ph.D.)</a:t>
            </a:r>
          </a:p>
          <a:p>
            <a:pPr lvl="1" indent="-223838" fontAlgn="base">
              <a:spcBef>
                <a:spcPct val="20000"/>
              </a:spcBef>
              <a:spcAft>
                <a:spcPct val="0"/>
              </a:spcAft>
              <a:buClr>
                <a:srgbClr val="1F497D"/>
              </a:buClr>
              <a:buFontTx/>
              <a:buChar char="–"/>
            </a:pPr>
            <a:r>
              <a:rPr lang="en-US" sz="1400" dirty="0" err="1" smtClean="0">
                <a:solidFill>
                  <a:schemeClr val="bg2">
                    <a:lumMod val="10000"/>
                  </a:schemeClr>
                </a:solidFill>
                <a:latin typeface="+mn-lt"/>
              </a:rPr>
              <a:t>Piotr</a:t>
            </a:r>
            <a:r>
              <a:rPr lang="en-US" sz="1400" dirty="0" smtClean="0">
                <a:solidFill>
                  <a:schemeClr val="bg2">
                    <a:lumMod val="10000"/>
                  </a:schemeClr>
                </a:solidFill>
                <a:latin typeface="+mn-lt"/>
              </a:rPr>
              <a:t> </a:t>
            </a:r>
            <a:r>
              <a:rPr lang="en-US" sz="1400" dirty="0" err="1" smtClean="0">
                <a:solidFill>
                  <a:schemeClr val="bg2">
                    <a:lumMod val="10000"/>
                  </a:schemeClr>
                </a:solidFill>
                <a:latin typeface="+mn-lt"/>
              </a:rPr>
              <a:t>Fidkowski</a:t>
            </a:r>
            <a:r>
              <a:rPr lang="en-US" sz="1400" dirty="0" smtClean="0">
                <a:solidFill>
                  <a:schemeClr val="bg2">
                    <a:lumMod val="10000"/>
                  </a:schemeClr>
                </a:solidFill>
                <a:latin typeface="+mn-lt"/>
              </a:rPr>
              <a:t> (Ph.D.)</a:t>
            </a:r>
          </a:p>
          <a:p>
            <a:pPr lvl="1" indent="-223838" fontAlgn="base">
              <a:spcBef>
                <a:spcPct val="20000"/>
              </a:spcBef>
              <a:spcAft>
                <a:spcPct val="0"/>
              </a:spcAft>
              <a:buClr>
                <a:srgbClr val="1F497D"/>
              </a:buClr>
              <a:buChar char="–"/>
            </a:pPr>
            <a:r>
              <a:rPr lang="en-US" sz="1400" dirty="0" smtClean="0">
                <a:solidFill>
                  <a:schemeClr val="bg2">
                    <a:lumMod val="10000"/>
                  </a:schemeClr>
                </a:solidFill>
                <a:latin typeface="+mn-lt"/>
              </a:rPr>
              <a:t>James S. </a:t>
            </a:r>
            <a:r>
              <a:rPr lang="en-US" sz="1400" dirty="0" err="1" smtClean="0">
                <a:solidFill>
                  <a:schemeClr val="bg2">
                    <a:lumMod val="10000"/>
                  </a:schemeClr>
                </a:solidFill>
                <a:latin typeface="+mn-lt"/>
              </a:rPr>
              <a:t>Dinan</a:t>
            </a:r>
            <a:r>
              <a:rPr lang="en-US" sz="1400" dirty="0" smtClean="0">
                <a:solidFill>
                  <a:schemeClr val="bg2">
                    <a:lumMod val="10000"/>
                  </a:schemeClr>
                </a:solidFill>
                <a:latin typeface="+mn-lt"/>
              </a:rPr>
              <a:t> (Ph.D.)</a:t>
            </a:r>
          </a:p>
          <a:p>
            <a:pPr lvl="1" indent="-223838" fontAlgn="base">
              <a:spcBef>
                <a:spcPct val="20000"/>
              </a:spcBef>
              <a:spcAft>
                <a:spcPct val="0"/>
              </a:spcAft>
              <a:buClr>
                <a:srgbClr val="1F497D"/>
              </a:buClr>
              <a:buFontTx/>
              <a:buChar char="–"/>
            </a:pPr>
            <a:r>
              <a:rPr lang="en-US" sz="1400" dirty="0" err="1" smtClean="0">
                <a:solidFill>
                  <a:schemeClr val="bg2">
                    <a:lumMod val="10000"/>
                  </a:schemeClr>
                </a:solidFill>
                <a:latin typeface="+mn-lt"/>
              </a:rPr>
              <a:t>Gopalakrishnan</a:t>
            </a:r>
            <a:r>
              <a:rPr lang="en-US" sz="1400" dirty="0" smtClean="0">
                <a:solidFill>
                  <a:schemeClr val="bg2">
                    <a:lumMod val="10000"/>
                  </a:schemeClr>
                </a:solidFill>
                <a:latin typeface="+mn-lt"/>
              </a:rPr>
              <a:t> </a:t>
            </a:r>
            <a:r>
              <a:rPr lang="en-US" sz="1400" dirty="0" err="1" smtClean="0">
                <a:solidFill>
                  <a:schemeClr val="bg2">
                    <a:lumMod val="10000"/>
                  </a:schemeClr>
                </a:solidFill>
                <a:latin typeface="+mn-lt"/>
              </a:rPr>
              <a:t>Santhanaraman</a:t>
            </a:r>
            <a:r>
              <a:rPr lang="en-US" sz="1400" dirty="0" smtClean="0">
                <a:solidFill>
                  <a:schemeClr val="bg2">
                    <a:lumMod val="10000"/>
                  </a:schemeClr>
                </a:solidFill>
                <a:latin typeface="+mn-lt"/>
              </a:rPr>
              <a:t> (Ph.D.)</a:t>
            </a:r>
          </a:p>
          <a:p>
            <a:pPr lvl="1" indent="-223838" fontAlgn="base">
              <a:spcBef>
                <a:spcPct val="20000"/>
              </a:spcBef>
              <a:spcAft>
                <a:spcPct val="0"/>
              </a:spcAft>
              <a:buClr>
                <a:srgbClr val="1F497D"/>
              </a:buClr>
              <a:buChar char="–"/>
            </a:pPr>
            <a:r>
              <a:rPr lang="en-US" sz="1400" dirty="0" smtClean="0">
                <a:solidFill>
                  <a:schemeClr val="bg2">
                    <a:lumMod val="10000"/>
                  </a:schemeClr>
                </a:solidFill>
                <a:latin typeface="+mn-lt"/>
              </a:rPr>
              <a:t>Ping Lai (Ph.D.)</a:t>
            </a:r>
          </a:p>
          <a:p>
            <a:pPr lvl="1" indent="-223838" fontAlgn="base">
              <a:spcBef>
                <a:spcPct val="20000"/>
              </a:spcBef>
              <a:spcAft>
                <a:spcPct val="0"/>
              </a:spcAft>
              <a:buClr>
                <a:srgbClr val="1F497D"/>
              </a:buClr>
              <a:buChar char="–"/>
            </a:pPr>
            <a:r>
              <a:rPr lang="en-US" sz="1400" dirty="0" smtClean="0">
                <a:solidFill>
                  <a:schemeClr val="bg2">
                    <a:lumMod val="10000"/>
                  </a:schemeClr>
                </a:solidFill>
                <a:latin typeface="+mn-lt"/>
              </a:rPr>
              <a:t>Rajesh </a:t>
            </a:r>
            <a:r>
              <a:rPr lang="en-US" sz="1400" dirty="0" err="1" smtClean="0">
                <a:solidFill>
                  <a:schemeClr val="bg2">
                    <a:lumMod val="10000"/>
                  </a:schemeClr>
                </a:solidFill>
                <a:latin typeface="+mn-lt"/>
              </a:rPr>
              <a:t>Sudarsan</a:t>
            </a:r>
            <a:r>
              <a:rPr lang="en-US" sz="1400" dirty="0" smtClean="0">
                <a:solidFill>
                  <a:schemeClr val="bg2">
                    <a:lumMod val="10000"/>
                  </a:schemeClr>
                </a:solidFill>
                <a:latin typeface="+mn-lt"/>
              </a:rPr>
              <a:t> (Ph.D.)</a:t>
            </a:r>
          </a:p>
          <a:p>
            <a:pPr lvl="1" indent="-223838" fontAlgn="base">
              <a:spcBef>
                <a:spcPct val="20000"/>
              </a:spcBef>
              <a:spcAft>
                <a:spcPct val="0"/>
              </a:spcAft>
              <a:buClr>
                <a:srgbClr val="1F497D"/>
              </a:buClr>
              <a:buChar char="–"/>
            </a:pPr>
            <a:r>
              <a:rPr lang="en-US" sz="1400" dirty="0" smtClean="0">
                <a:solidFill>
                  <a:schemeClr val="bg2">
                    <a:lumMod val="10000"/>
                  </a:schemeClr>
                </a:solidFill>
                <a:latin typeface="+mn-lt"/>
              </a:rPr>
              <a:t>Thomas </a:t>
            </a:r>
            <a:r>
              <a:rPr lang="en-US" sz="1400" dirty="0" err="1" smtClean="0">
                <a:solidFill>
                  <a:schemeClr val="bg2">
                    <a:lumMod val="10000"/>
                  </a:schemeClr>
                </a:solidFill>
                <a:latin typeface="+mn-lt"/>
              </a:rPr>
              <a:t>Scogland</a:t>
            </a:r>
            <a:r>
              <a:rPr lang="en-US" sz="1400" dirty="0" smtClean="0">
                <a:solidFill>
                  <a:schemeClr val="bg2">
                    <a:lumMod val="10000"/>
                  </a:schemeClr>
                </a:solidFill>
                <a:latin typeface="+mn-lt"/>
              </a:rPr>
              <a:t> (Ph.D.)</a:t>
            </a:r>
          </a:p>
          <a:p>
            <a:pPr lvl="1" indent="-223838" fontAlgn="base">
              <a:spcBef>
                <a:spcPct val="20000"/>
              </a:spcBef>
              <a:spcAft>
                <a:spcPct val="0"/>
              </a:spcAft>
              <a:buClr>
                <a:srgbClr val="1F497D"/>
              </a:buClr>
              <a:buChar char="–"/>
            </a:pPr>
            <a:r>
              <a:rPr lang="en-US" sz="1400" dirty="0" err="1" smtClean="0">
                <a:solidFill>
                  <a:schemeClr val="bg2">
                    <a:lumMod val="10000"/>
                  </a:schemeClr>
                </a:solidFill>
                <a:latin typeface="+mn-lt"/>
              </a:rPr>
              <a:t>Ganesh</a:t>
            </a:r>
            <a:r>
              <a:rPr lang="en-US" sz="1400" dirty="0" smtClean="0">
                <a:solidFill>
                  <a:schemeClr val="bg2">
                    <a:lumMod val="10000"/>
                  </a:schemeClr>
                </a:solidFill>
                <a:latin typeface="+mn-lt"/>
              </a:rPr>
              <a:t> </a:t>
            </a:r>
            <a:r>
              <a:rPr lang="en-US" sz="1400" dirty="0" err="1" smtClean="0">
                <a:solidFill>
                  <a:schemeClr val="bg2">
                    <a:lumMod val="10000"/>
                  </a:schemeClr>
                </a:solidFill>
                <a:latin typeface="+mn-lt"/>
              </a:rPr>
              <a:t>Narayanaswamy</a:t>
            </a:r>
            <a:r>
              <a:rPr lang="en-US" sz="1400" dirty="0" smtClean="0">
                <a:solidFill>
                  <a:schemeClr val="bg2">
                    <a:lumMod val="10000"/>
                  </a:schemeClr>
                </a:solidFill>
                <a:latin typeface="+mn-lt"/>
              </a:rPr>
              <a:t> (M.S.)</a:t>
            </a:r>
          </a:p>
        </p:txBody>
      </p:sp>
    </p:spTree>
    <p:extLst>
      <p:ext uri="{BB962C8B-B14F-4D97-AF65-F5344CB8AC3E}">
        <p14:creationId xmlns:p14="http://schemas.microsoft.com/office/powerpoint/2010/main" val="1883289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6" name="Subtitle 5"/>
          <p:cNvSpPr>
            <a:spLocks noGrp="1"/>
          </p:cNvSpPr>
          <p:nvPr>
            <p:ph type="subTitle" idx="1"/>
          </p:nvPr>
        </p:nvSpPr>
        <p:spPr>
          <a:xfrm>
            <a:off x="985838" y="3124200"/>
            <a:ext cx="6400800" cy="1600200"/>
          </a:xfrm>
        </p:spPr>
        <p:txBody>
          <a:bodyPr/>
          <a:lstStyle/>
          <a:p>
            <a:r>
              <a:rPr lang="en-US" dirty="0" smtClean="0"/>
              <a:t>Email: </a:t>
            </a:r>
            <a:r>
              <a:rPr lang="en-US" dirty="0" smtClean="0">
                <a:hlinkClick r:id="rId2"/>
              </a:rPr>
              <a:t>balaji@mcs.anl.gov</a:t>
            </a:r>
            <a:endParaRPr lang="en-US" dirty="0" smtClean="0"/>
          </a:p>
          <a:p>
            <a:r>
              <a:rPr lang="en-US" dirty="0" smtClean="0"/>
              <a:t>Webpage: </a:t>
            </a:r>
            <a:r>
              <a:rPr lang="en-US" dirty="0" smtClean="0">
                <a:hlinkClick r:id="rId3"/>
              </a:rPr>
              <a:t>http://www.mcs.anl.gov/~balaji</a:t>
            </a:r>
            <a:endParaRPr lang="en-US" dirty="0" smtClean="0"/>
          </a:p>
        </p:txBody>
      </p:sp>
    </p:spTree>
    <p:extLst>
      <p:ext uri="{BB962C8B-B14F-4D97-AF65-F5344CB8AC3E}">
        <p14:creationId xmlns:p14="http://schemas.microsoft.com/office/powerpoint/2010/main" val="1555638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x-none" dirty="0" smtClean="0"/>
              <a:t>Current </a:t>
            </a:r>
            <a:r>
              <a:rPr lang="en-US" altLang="x-none" dirty="0" smtClean="0"/>
              <a:t>Resource Isolation Models</a:t>
            </a:r>
            <a:endParaRPr lang="en-US" altLang="x-none" dirty="0" smtClean="0"/>
          </a:p>
        </p:txBody>
      </p:sp>
      <p:sp>
        <p:nvSpPr>
          <p:cNvPr id="5123" name="Content Placeholder 2"/>
          <p:cNvSpPr>
            <a:spLocks noGrp="1"/>
          </p:cNvSpPr>
          <p:nvPr>
            <p:ph idx="1"/>
          </p:nvPr>
        </p:nvSpPr>
        <p:spPr/>
        <p:txBody>
          <a:bodyPr/>
          <a:lstStyle/>
          <a:p>
            <a:r>
              <a:rPr lang="en-US" altLang="x-none" dirty="0"/>
              <a:t>Virtual machine (VM)-level sharing</a:t>
            </a:r>
          </a:p>
          <a:p>
            <a:pPr lvl="1"/>
            <a:r>
              <a:rPr lang="en-US" altLang="x-none" dirty="0"/>
              <a:t>Good </a:t>
            </a:r>
            <a:r>
              <a:rPr lang="en-US" altLang="x-none" dirty="0" smtClean="0"/>
              <a:t>resource-isolation</a:t>
            </a:r>
          </a:p>
          <a:p>
            <a:pPr lvl="1"/>
            <a:r>
              <a:rPr lang="en-US" altLang="x-none" dirty="0"/>
              <a:t>H</a:t>
            </a:r>
            <a:r>
              <a:rPr lang="en-US" altLang="x-none" dirty="0" smtClean="0"/>
              <a:t>igh </a:t>
            </a:r>
            <a:r>
              <a:rPr lang="en-US" altLang="x-none" dirty="0"/>
              <a:t>overhead for controlling, setting up, and </a:t>
            </a:r>
            <a:r>
              <a:rPr lang="en-US" altLang="x-none" dirty="0" smtClean="0"/>
              <a:t>program execution</a:t>
            </a:r>
            <a:endParaRPr lang="en-US" altLang="x-none" dirty="0"/>
          </a:p>
          <a:p>
            <a:r>
              <a:rPr lang="en-US" altLang="x-none" dirty="0" smtClean="0"/>
              <a:t>Process-level </a:t>
            </a:r>
            <a:r>
              <a:rPr lang="en-US" altLang="x-none" dirty="0" smtClean="0"/>
              <a:t>sharing</a:t>
            </a:r>
          </a:p>
          <a:p>
            <a:pPr lvl="1"/>
            <a:r>
              <a:rPr lang="en-US" altLang="x-none" dirty="0" smtClean="0"/>
              <a:t>Difficult to track </a:t>
            </a:r>
            <a:r>
              <a:rPr lang="en-US" altLang="x-none" dirty="0" smtClean="0"/>
              <a:t>multiple-process </a:t>
            </a:r>
            <a:r>
              <a:rPr lang="en-US" altLang="x-none" dirty="0" smtClean="0"/>
              <a:t>job</a:t>
            </a:r>
          </a:p>
          <a:p>
            <a:pPr lvl="1"/>
            <a:r>
              <a:rPr lang="en-US" altLang="x-none" dirty="0" smtClean="0"/>
              <a:t>Lack </a:t>
            </a:r>
            <a:r>
              <a:rPr lang="en-US" altLang="x-none" dirty="0" smtClean="0"/>
              <a:t>of fine-granularity isolation of CPU, net, etc</a:t>
            </a:r>
            <a:r>
              <a:rPr lang="en-US" altLang="x-none" dirty="0" smtClean="0"/>
              <a:t>.</a:t>
            </a:r>
          </a:p>
          <a:p>
            <a:r>
              <a:rPr lang="en-US" altLang="x-none" dirty="0"/>
              <a:t>OS-level Virtualization: Resource Containers</a:t>
            </a:r>
          </a:p>
          <a:p>
            <a:pPr lvl="1"/>
            <a:r>
              <a:rPr lang="en-US" altLang="x-none" dirty="0" smtClean="0"/>
              <a:t>LRP, </a:t>
            </a:r>
            <a:r>
              <a:rPr lang="en-US" altLang="x-none" dirty="0" err="1" smtClean="0"/>
              <a:t>Vserver</a:t>
            </a:r>
            <a:r>
              <a:rPr lang="en-US" altLang="x-none" dirty="0" smtClean="0"/>
              <a:t>, </a:t>
            </a:r>
            <a:r>
              <a:rPr lang="en-US" altLang="x-none" dirty="0" err="1" smtClean="0"/>
              <a:t>OpenVZ</a:t>
            </a:r>
            <a:r>
              <a:rPr lang="en-US" altLang="x-none" dirty="0" smtClean="0"/>
              <a:t>, </a:t>
            </a:r>
            <a:r>
              <a:rPr lang="en-US" altLang="x-none" dirty="0"/>
              <a:t>Linux Container (LXC</a:t>
            </a:r>
            <a:r>
              <a:rPr lang="en-US" altLang="x-none" dirty="0" smtClean="0"/>
              <a:t>)</a:t>
            </a:r>
            <a:endParaRPr lang="en-US" altLang="x-none" dirty="0"/>
          </a:p>
          <a:p>
            <a:pPr lvl="1"/>
            <a:r>
              <a:rPr lang="en-US" altLang="x-none" dirty="0" smtClean="0"/>
              <a:t>Fine-grained partitioning </a:t>
            </a:r>
            <a:r>
              <a:rPr lang="en-US" altLang="x-none" dirty="0"/>
              <a:t>of </a:t>
            </a:r>
            <a:r>
              <a:rPr lang="en-US" altLang="x-none" dirty="0" smtClean="0"/>
              <a:t>resources in </a:t>
            </a:r>
            <a:r>
              <a:rPr lang="en-US" altLang="x-none" dirty="0"/>
              <a:t>a single </a:t>
            </a:r>
            <a:r>
              <a:rPr lang="en-US" altLang="x-none" dirty="0" smtClean="0"/>
              <a:t>OS</a:t>
            </a:r>
            <a:endParaRPr lang="en-US" altLang="x-none" dirty="0"/>
          </a:p>
          <a:p>
            <a:pPr lvl="1"/>
            <a:r>
              <a:rPr lang="en-US" altLang="x-none" dirty="0"/>
              <a:t>Low overhead: runs instructions native to the core CPU</a:t>
            </a:r>
          </a:p>
          <a:p>
            <a:pPr lvl="1"/>
            <a:r>
              <a:rPr lang="en-US" altLang="x-none" dirty="0"/>
              <a:t>Some of them have been in mainstream Linux kernel (LXC</a:t>
            </a:r>
            <a:r>
              <a:rPr lang="en-US" altLang="x-none" dirty="0" smtClean="0"/>
              <a:t>)</a:t>
            </a:r>
            <a:endParaRPr lang="en-US" altLang="x-none" dirty="0"/>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Resource Containers Work</a:t>
            </a:r>
            <a:endParaRPr lang="en-US" dirty="0"/>
          </a:p>
        </p:txBody>
      </p:sp>
      <p:sp>
        <p:nvSpPr>
          <p:cNvPr id="4" name="Footer Placeholder 3"/>
          <p:cNvSpPr>
            <a:spLocks noGrp="1"/>
          </p:cNvSpPr>
          <p:nvPr>
            <p:ph type="ftr" sz="quarter" idx="3"/>
          </p:nvPr>
        </p:nvSpPr>
        <p:spPr/>
        <p:txBody>
          <a:bodyPr/>
          <a:lstStyle/>
          <a:p>
            <a:r>
              <a:rPr lang="en-US" altLang="x-none" smtClean="0"/>
              <a:t>ISC (06/19/2013)</a:t>
            </a:r>
            <a:endParaRPr lang="x-none" altLang="x-none"/>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6981825"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9117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x-none" dirty="0" smtClean="0"/>
              <a:t>Concerns with </a:t>
            </a:r>
            <a:r>
              <a:rPr lang="en-US" altLang="x-none" dirty="0" smtClean="0"/>
              <a:t>Resource Containers</a:t>
            </a:r>
          </a:p>
        </p:txBody>
      </p:sp>
      <p:sp>
        <p:nvSpPr>
          <p:cNvPr id="3" name="Content Placeholder 2"/>
          <p:cNvSpPr>
            <a:spLocks noGrp="1"/>
          </p:cNvSpPr>
          <p:nvPr>
            <p:ph idx="1"/>
          </p:nvPr>
        </p:nvSpPr>
        <p:spPr/>
        <p:txBody>
          <a:bodyPr>
            <a:normAutofit/>
          </a:bodyPr>
          <a:lstStyle/>
          <a:p>
            <a:r>
              <a:rPr lang="en-US" altLang="x-none" dirty="0" smtClean="0"/>
              <a:t>While resource containers provide the ability to provide resource isolation, they do not provide a mechanism to schedule jobs based on their resource requirements</a:t>
            </a:r>
          </a:p>
          <a:p>
            <a:pPr lvl="1"/>
            <a:r>
              <a:rPr lang="en-US" altLang="x-none" dirty="0" smtClean="0"/>
              <a:t>What processes can be executed, what need to be delayed, what processes can be “admitted” on a node for execution</a:t>
            </a:r>
          </a:p>
          <a:p>
            <a:r>
              <a:rPr lang="en-US" altLang="x-none" dirty="0" smtClean="0"/>
              <a:t>Resource containers are notoriously bad in interacting with external tools used in parallel programming</a:t>
            </a:r>
          </a:p>
          <a:p>
            <a:pPr lvl="1"/>
            <a:r>
              <a:rPr lang="en-US" altLang="x-none" dirty="0" smtClean="0"/>
              <a:t>E.g., Debugger tools (e.g., </a:t>
            </a:r>
            <a:r>
              <a:rPr lang="en-US" altLang="x-none" dirty="0" err="1" smtClean="0"/>
              <a:t>Totalview</a:t>
            </a:r>
            <a:r>
              <a:rPr lang="en-US" altLang="x-none" dirty="0" smtClean="0"/>
              <a:t> or DDT) require PID access of each process – this is hidden in resource containers</a:t>
            </a:r>
          </a:p>
          <a:p>
            <a:pPr lvl="1"/>
            <a:r>
              <a:rPr lang="en-US" altLang="x-none" dirty="0" smtClean="0"/>
              <a:t>Information with respect to resource usage is hidden inside each container and not exposed outside</a:t>
            </a:r>
            <a:endParaRPr lang="en-US" altLang="x-none" dirty="0" smtClean="0"/>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724400" y="4592404"/>
            <a:ext cx="1600200" cy="893996"/>
          </a:xfrm>
          <a:prstGeom prst="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9" name="Rectangle 18"/>
          <p:cNvSpPr/>
          <p:nvPr/>
        </p:nvSpPr>
        <p:spPr bwMode="auto">
          <a:xfrm>
            <a:off x="4724400" y="3144604"/>
            <a:ext cx="1600200" cy="893996"/>
          </a:xfrm>
          <a:prstGeom prst="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8" name="Rectangle 17"/>
          <p:cNvSpPr/>
          <p:nvPr/>
        </p:nvSpPr>
        <p:spPr bwMode="auto">
          <a:xfrm>
            <a:off x="4648200" y="1447800"/>
            <a:ext cx="1600200" cy="1219200"/>
          </a:xfrm>
          <a:prstGeom prst="rect">
            <a:avLst/>
          </a:prstGeom>
          <a:solidFill>
            <a:schemeClr val="accent4">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bg2">
                    <a:lumMod val="10000"/>
                  </a:schemeClr>
                </a:solidFill>
                <a:effectLst/>
                <a:latin typeface="Calibri" pitchFamily="34" charset="0"/>
              </a:rPr>
              <a:t>100</a:t>
            </a:r>
            <a:endParaRPr kumimoji="0" lang="en-US" sz="1800" b="1" i="1" u="none" strike="noStrike" cap="none" normalizeH="0" baseline="0" dirty="0" smtClean="0">
              <a:ln>
                <a:noFill/>
              </a:ln>
              <a:solidFill>
                <a:schemeClr val="bg2">
                  <a:lumMod val="10000"/>
                </a:schemeClr>
              </a:solidFill>
              <a:effectLst/>
              <a:latin typeface="Calibri" pitchFamily="34" charset="0"/>
            </a:endParaRPr>
          </a:p>
        </p:txBody>
      </p:sp>
      <p:sp>
        <p:nvSpPr>
          <p:cNvPr id="5" name="Title 4"/>
          <p:cNvSpPr>
            <a:spLocks noGrp="1"/>
          </p:cNvSpPr>
          <p:nvPr>
            <p:ph type="title"/>
          </p:nvPr>
        </p:nvSpPr>
        <p:spPr/>
        <p:txBody>
          <a:bodyPr/>
          <a:lstStyle/>
          <a:p>
            <a:r>
              <a:rPr lang="en-US" dirty="0" smtClean="0"/>
              <a:t>Resource Container Interaction with Tools</a:t>
            </a:r>
            <a:endParaRPr lang="en-US" dirty="0"/>
          </a:p>
        </p:txBody>
      </p:sp>
      <p:sp>
        <p:nvSpPr>
          <p:cNvPr id="4" name="Footer Placeholder 3"/>
          <p:cNvSpPr>
            <a:spLocks noGrp="1"/>
          </p:cNvSpPr>
          <p:nvPr>
            <p:ph type="ftr" sz="quarter" idx="3"/>
          </p:nvPr>
        </p:nvSpPr>
        <p:spPr/>
        <p:txBody>
          <a:bodyPr/>
          <a:lstStyle/>
          <a:p>
            <a:r>
              <a:rPr lang="en-US" altLang="x-none" smtClean="0"/>
              <a:t>ISC (06/19/2013)</a:t>
            </a:r>
            <a:endParaRPr lang="x-none" altLang="x-none"/>
          </a:p>
        </p:txBody>
      </p:sp>
      <p:sp>
        <p:nvSpPr>
          <p:cNvPr id="6" name="Oval 5"/>
          <p:cNvSpPr/>
          <p:nvPr/>
        </p:nvSpPr>
        <p:spPr bwMode="auto">
          <a:xfrm>
            <a:off x="2590800" y="2971800"/>
            <a:ext cx="1524000" cy="76200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err="1" smtClean="0">
                <a:ln>
                  <a:noFill/>
                </a:ln>
                <a:solidFill>
                  <a:schemeClr val="bg2">
                    <a:lumMod val="10000"/>
                  </a:schemeClr>
                </a:solidFill>
                <a:effectLst/>
                <a:latin typeface="Calibri" pitchFamily="34" charset="0"/>
              </a:rPr>
              <a:t>mpiexec</a:t>
            </a:r>
            <a:endParaRPr kumimoji="0" lang="en-US" sz="1800" b="1" i="1" u="none" strike="noStrike" cap="none" normalizeH="0" baseline="0" dirty="0" smtClean="0">
              <a:ln>
                <a:noFill/>
              </a:ln>
              <a:solidFill>
                <a:schemeClr val="bg2">
                  <a:lumMod val="10000"/>
                </a:schemeClr>
              </a:solidFill>
              <a:effectLst/>
              <a:latin typeface="Calibri" pitchFamily="34" charset="0"/>
            </a:endParaRPr>
          </a:p>
        </p:txBody>
      </p:sp>
      <p:sp>
        <p:nvSpPr>
          <p:cNvPr id="7" name="Oval 6"/>
          <p:cNvSpPr/>
          <p:nvPr/>
        </p:nvSpPr>
        <p:spPr bwMode="auto">
          <a:xfrm>
            <a:off x="5029200" y="1828800"/>
            <a:ext cx="914400" cy="76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latin typeface="Calibri" pitchFamily="34" charset="0"/>
              </a:rPr>
              <a:t>126</a:t>
            </a:r>
            <a:endParaRPr kumimoji="0" lang="en-US" sz="1800" b="0" i="0" u="none" strike="noStrike" cap="none" normalizeH="0" baseline="0" dirty="0" smtClean="0">
              <a:ln>
                <a:noFill/>
              </a:ln>
              <a:solidFill>
                <a:schemeClr val="bg1"/>
              </a:solidFill>
              <a:effectLst/>
              <a:latin typeface="Calibri" pitchFamily="34" charset="0"/>
            </a:endParaRPr>
          </a:p>
        </p:txBody>
      </p:sp>
      <p:sp>
        <p:nvSpPr>
          <p:cNvPr id="8" name="Oval 7"/>
          <p:cNvSpPr/>
          <p:nvPr/>
        </p:nvSpPr>
        <p:spPr bwMode="auto">
          <a:xfrm>
            <a:off x="5105400" y="3200400"/>
            <a:ext cx="914400" cy="76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 name="Oval 8"/>
          <p:cNvSpPr/>
          <p:nvPr/>
        </p:nvSpPr>
        <p:spPr bwMode="auto">
          <a:xfrm>
            <a:off x="5105400" y="4648200"/>
            <a:ext cx="914400" cy="762000"/>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cxnSp>
        <p:nvCxnSpPr>
          <p:cNvPr id="11" name="Straight Arrow Connector 10"/>
          <p:cNvCxnSpPr>
            <a:stCxn id="6" idx="7"/>
          </p:cNvCxnSpPr>
          <p:nvPr/>
        </p:nvCxnSpPr>
        <p:spPr bwMode="auto">
          <a:xfrm flipV="1">
            <a:off x="3891615" y="2362200"/>
            <a:ext cx="1213785" cy="721192"/>
          </a:xfrm>
          <a:prstGeom prst="straightConnector1">
            <a:avLst/>
          </a:prstGeom>
          <a:noFill/>
          <a:ln w="38100" cap="flat" cmpd="sng" algn="ctr">
            <a:solidFill>
              <a:schemeClr val="bg2">
                <a:lumMod val="10000"/>
              </a:schemeClr>
            </a:solidFill>
            <a:prstDash val="solid"/>
            <a:round/>
            <a:headEnd type="none" w="med" len="med"/>
            <a:tailEnd type="arrow"/>
          </a:ln>
          <a:effectLst/>
        </p:spPr>
      </p:cxnSp>
      <p:cxnSp>
        <p:nvCxnSpPr>
          <p:cNvPr id="12" name="Straight Arrow Connector 11"/>
          <p:cNvCxnSpPr>
            <a:stCxn id="6" idx="6"/>
            <a:endCxn id="8" idx="2"/>
          </p:cNvCxnSpPr>
          <p:nvPr/>
        </p:nvCxnSpPr>
        <p:spPr bwMode="auto">
          <a:xfrm>
            <a:off x="4114800" y="3352800"/>
            <a:ext cx="990600" cy="228600"/>
          </a:xfrm>
          <a:prstGeom prst="straightConnector1">
            <a:avLst/>
          </a:prstGeom>
          <a:noFill/>
          <a:ln w="38100" cap="flat" cmpd="sng" algn="ctr">
            <a:solidFill>
              <a:schemeClr val="bg2">
                <a:lumMod val="10000"/>
              </a:schemeClr>
            </a:solidFill>
            <a:prstDash val="solid"/>
            <a:round/>
            <a:headEnd type="none" w="med" len="med"/>
            <a:tailEnd type="arrow"/>
          </a:ln>
          <a:effectLst/>
        </p:spPr>
      </p:cxnSp>
      <p:cxnSp>
        <p:nvCxnSpPr>
          <p:cNvPr id="15" name="Straight Arrow Connector 14"/>
          <p:cNvCxnSpPr>
            <a:stCxn id="6" idx="5"/>
            <a:endCxn id="9" idx="1"/>
          </p:cNvCxnSpPr>
          <p:nvPr/>
        </p:nvCxnSpPr>
        <p:spPr bwMode="auto">
          <a:xfrm>
            <a:off x="3891615" y="3622208"/>
            <a:ext cx="1347696" cy="1137584"/>
          </a:xfrm>
          <a:prstGeom prst="straightConnector1">
            <a:avLst/>
          </a:prstGeom>
          <a:noFill/>
          <a:ln w="38100" cap="flat" cmpd="sng" algn="ctr">
            <a:solidFill>
              <a:schemeClr val="bg2">
                <a:lumMod val="10000"/>
              </a:schemeClr>
            </a:solidFill>
            <a:prstDash val="solid"/>
            <a:round/>
            <a:headEnd type="none" w="med" len="med"/>
            <a:tailEnd type="arrow"/>
          </a:ln>
          <a:effectLst/>
        </p:spPr>
      </p:cxnSp>
      <p:sp>
        <p:nvSpPr>
          <p:cNvPr id="24" name="Oval 23"/>
          <p:cNvSpPr/>
          <p:nvPr/>
        </p:nvSpPr>
        <p:spPr bwMode="auto">
          <a:xfrm>
            <a:off x="2419350" y="1496961"/>
            <a:ext cx="1752600" cy="762000"/>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err="1" smtClean="0">
                <a:ln>
                  <a:noFill/>
                </a:ln>
                <a:solidFill>
                  <a:schemeClr val="bg2">
                    <a:lumMod val="10000"/>
                  </a:schemeClr>
                </a:solidFill>
                <a:effectLst/>
                <a:latin typeface="Calibri" pitchFamily="34" charset="0"/>
              </a:rPr>
              <a:t>totalview</a:t>
            </a:r>
            <a:endParaRPr kumimoji="0" lang="en-US" sz="1800" b="1" i="1" u="none" strike="noStrike" cap="none" normalizeH="0" baseline="0" dirty="0" smtClean="0">
              <a:ln>
                <a:noFill/>
              </a:ln>
              <a:solidFill>
                <a:schemeClr val="bg2">
                  <a:lumMod val="10000"/>
                </a:schemeClr>
              </a:solidFill>
              <a:effectLst/>
              <a:latin typeface="Calibri" pitchFamily="34" charset="0"/>
            </a:endParaRPr>
          </a:p>
        </p:txBody>
      </p:sp>
      <p:cxnSp>
        <p:nvCxnSpPr>
          <p:cNvPr id="25" name="Straight Arrow Connector 24"/>
          <p:cNvCxnSpPr>
            <a:stCxn id="24" idx="6"/>
            <a:endCxn id="7" idx="2"/>
          </p:cNvCxnSpPr>
          <p:nvPr/>
        </p:nvCxnSpPr>
        <p:spPr bwMode="auto">
          <a:xfrm>
            <a:off x="4171950" y="1877961"/>
            <a:ext cx="857250" cy="331839"/>
          </a:xfrm>
          <a:prstGeom prst="straightConnector1">
            <a:avLst/>
          </a:prstGeom>
          <a:noFill/>
          <a:ln w="38100" cap="flat" cmpd="sng" algn="ctr">
            <a:solidFill>
              <a:schemeClr val="bg2">
                <a:lumMod val="10000"/>
              </a:schemeClr>
            </a:solidFill>
            <a:prstDash val="sysDot"/>
            <a:round/>
            <a:headEnd type="none" w="med" len="med"/>
            <a:tailEnd type="arrow"/>
          </a:ln>
          <a:effectLst/>
        </p:spPr>
      </p:cxnSp>
      <p:cxnSp>
        <p:nvCxnSpPr>
          <p:cNvPr id="16" name="Straight Arrow Connector 15"/>
          <p:cNvCxnSpPr>
            <a:stCxn id="6" idx="0"/>
            <a:endCxn id="24" idx="4"/>
          </p:cNvCxnSpPr>
          <p:nvPr/>
        </p:nvCxnSpPr>
        <p:spPr bwMode="auto">
          <a:xfrm flipH="1" flipV="1">
            <a:off x="3295650" y="2258961"/>
            <a:ext cx="57150" cy="712839"/>
          </a:xfrm>
          <a:prstGeom prst="straightConnector1">
            <a:avLst/>
          </a:prstGeom>
          <a:noFill/>
          <a:ln w="38100" cap="flat" cmpd="sng" algn="ctr">
            <a:solidFill>
              <a:schemeClr val="bg2">
                <a:lumMod val="10000"/>
              </a:schemeClr>
            </a:solidFill>
            <a:prstDash val="sysDash"/>
            <a:round/>
            <a:headEnd type="none" w="med" len="med"/>
            <a:tailEnd type="arrow"/>
          </a:ln>
          <a:effectLst/>
        </p:spPr>
      </p:cxnSp>
      <p:sp>
        <p:nvSpPr>
          <p:cNvPr id="14" name="TextBox 13"/>
          <p:cNvSpPr txBox="1"/>
          <p:nvPr/>
        </p:nvSpPr>
        <p:spPr>
          <a:xfrm>
            <a:off x="3352800" y="2590800"/>
            <a:ext cx="538815" cy="338554"/>
          </a:xfrm>
          <a:prstGeom prst="rect">
            <a:avLst/>
          </a:prstGeom>
          <a:noFill/>
        </p:spPr>
        <p:txBody>
          <a:bodyPr wrap="square" rtlCol="0">
            <a:spAutoFit/>
          </a:bodyPr>
          <a:lstStyle/>
          <a:p>
            <a:r>
              <a:rPr lang="en-US" sz="1600" b="1" i="1" dirty="0" smtClean="0">
                <a:solidFill>
                  <a:schemeClr val="bg2">
                    <a:lumMod val="10000"/>
                  </a:schemeClr>
                </a:solidFill>
              </a:rPr>
              <a:t>100</a:t>
            </a:r>
            <a:endParaRPr lang="en-US" sz="1600" b="1" i="1" dirty="0">
              <a:solidFill>
                <a:schemeClr val="bg2">
                  <a:lumMod val="10000"/>
                </a:schemeClr>
              </a:solidFill>
            </a:endParaRPr>
          </a:p>
        </p:txBody>
      </p:sp>
    </p:spTree>
    <p:extLst>
      <p:ext uri="{BB962C8B-B14F-4D97-AF65-F5344CB8AC3E}">
        <p14:creationId xmlns:p14="http://schemas.microsoft.com/office/powerpoint/2010/main" val="1684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x-none" dirty="0" smtClean="0"/>
              <a:t>Primary Contributions</a:t>
            </a:r>
          </a:p>
        </p:txBody>
      </p:sp>
      <p:sp>
        <p:nvSpPr>
          <p:cNvPr id="7171" name="Content Placeholder 2"/>
          <p:cNvSpPr>
            <a:spLocks noGrp="1"/>
          </p:cNvSpPr>
          <p:nvPr>
            <p:ph idx="1"/>
          </p:nvPr>
        </p:nvSpPr>
        <p:spPr/>
        <p:txBody>
          <a:bodyPr/>
          <a:lstStyle/>
          <a:p>
            <a:r>
              <a:rPr lang="en-US" altLang="x-none" dirty="0" smtClean="0"/>
              <a:t>Idea: Using Linux Container to Implement Server-level Resource </a:t>
            </a:r>
            <a:r>
              <a:rPr lang="en-US" altLang="x-none" dirty="0" smtClean="0"/>
              <a:t>Control</a:t>
            </a:r>
          </a:p>
          <a:p>
            <a:r>
              <a:rPr lang="en-US" altLang="x-none" dirty="0" smtClean="0"/>
              <a:t>Goal: Make resource containers a potentially usable model in HPC environments</a:t>
            </a:r>
            <a:endParaRPr lang="en-US" altLang="x-none" dirty="0" smtClean="0"/>
          </a:p>
          <a:p>
            <a:r>
              <a:rPr lang="en-US" altLang="x-none" dirty="0" smtClean="0"/>
              <a:t>Contributions:</a:t>
            </a:r>
          </a:p>
          <a:p>
            <a:pPr lvl="1"/>
            <a:r>
              <a:rPr lang="en-US" altLang="x-none" dirty="0" smtClean="0"/>
              <a:t>A general container-based job management module (CJMM) </a:t>
            </a:r>
          </a:p>
          <a:p>
            <a:pPr lvl="2"/>
            <a:r>
              <a:rPr lang="en-US" altLang="x-none" dirty="0" smtClean="0"/>
              <a:t>A resource-aware management scheme showing how to apply the </a:t>
            </a:r>
            <a:r>
              <a:rPr lang="en-US" altLang="x-none" dirty="0" smtClean="0"/>
              <a:t>CJMM</a:t>
            </a:r>
          </a:p>
          <a:p>
            <a:pPr lvl="1"/>
            <a:r>
              <a:rPr lang="en-US" altLang="x-none" dirty="0" smtClean="0"/>
              <a:t>Modifications to the resource container framework allowing it to expose information such as PIDs and resource usage, to better interact with external tools</a:t>
            </a:r>
            <a:endParaRPr lang="en-US" altLang="x-none" dirty="0" smtClean="0"/>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x-none" dirty="0" smtClean="0"/>
              <a:t>Container-based Job </a:t>
            </a:r>
            <a:r>
              <a:rPr lang="en-US" altLang="x-none" dirty="0" smtClean="0"/>
              <a:t>Management (CJMM)</a:t>
            </a:r>
            <a:endParaRPr lang="en-US" altLang="x-none" dirty="0" smtClean="0"/>
          </a:p>
        </p:txBody>
      </p:sp>
      <p:sp>
        <p:nvSpPr>
          <p:cNvPr id="8195" name="Content Placeholder 2"/>
          <p:cNvSpPr>
            <a:spLocks noGrp="1"/>
          </p:cNvSpPr>
          <p:nvPr>
            <p:ph idx="1"/>
          </p:nvPr>
        </p:nvSpPr>
        <p:spPr>
          <a:xfrm>
            <a:off x="457200" y="1066800"/>
            <a:ext cx="8229600" cy="609600"/>
          </a:xfrm>
        </p:spPr>
        <p:txBody>
          <a:bodyPr/>
          <a:lstStyle/>
          <a:p>
            <a:r>
              <a:rPr lang="en-US" altLang="x-none" dirty="0" smtClean="0"/>
              <a:t>Architecture of a Typical Cluster Computing System</a:t>
            </a:r>
          </a:p>
        </p:txBody>
      </p:sp>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76450"/>
            <a:ext cx="6981825"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371600" y="4895850"/>
            <a:ext cx="2971800" cy="1200150"/>
          </a:xfrm>
          <a:prstGeom prst="rect">
            <a:avLst/>
          </a:prstGeom>
          <a:solidFill>
            <a:schemeClr val="bg1"/>
          </a:solidFill>
          <a:ln w="3175">
            <a:solidFill>
              <a:schemeClr val="tx1"/>
            </a:solidFill>
            <a:miter lim="800000"/>
            <a:headEnd/>
            <a:tailEnd/>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x-none" dirty="0">
                <a:solidFill>
                  <a:schemeClr val="bg2">
                    <a:lumMod val="10000"/>
                  </a:schemeClr>
                </a:solidFill>
              </a:rPr>
              <a:t>The CJMM is plugged into the execution engine, taking over the job execution, resource provisioning, and isolation</a:t>
            </a:r>
          </a:p>
        </p:txBody>
      </p:sp>
      <p:cxnSp>
        <p:nvCxnSpPr>
          <p:cNvPr id="7" name="Straight Arrow Connector 6"/>
          <p:cNvCxnSpPr/>
          <p:nvPr/>
        </p:nvCxnSpPr>
        <p:spPr>
          <a:xfrm flipV="1">
            <a:off x="4343400" y="4876800"/>
            <a:ext cx="7620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x-none" dirty="0" smtClean="0"/>
              <a:t>Container-based Job </a:t>
            </a:r>
            <a:r>
              <a:rPr lang="en-US" altLang="x-none" dirty="0" smtClean="0"/>
              <a:t>Management Design</a:t>
            </a:r>
            <a:endParaRPr lang="en-US" altLang="x-none" dirty="0" smtClean="0"/>
          </a:p>
        </p:txBody>
      </p:sp>
      <p:sp>
        <p:nvSpPr>
          <p:cNvPr id="9219" name="Content Placeholder 2"/>
          <p:cNvSpPr>
            <a:spLocks noGrp="1"/>
          </p:cNvSpPr>
          <p:nvPr>
            <p:ph idx="1"/>
          </p:nvPr>
        </p:nvSpPr>
        <p:spPr/>
        <p:txBody>
          <a:bodyPr/>
          <a:lstStyle/>
          <a:p>
            <a:r>
              <a:rPr lang="en-US" altLang="x-none" dirty="0" smtClean="0"/>
              <a:t>Design of CJMM</a:t>
            </a:r>
          </a:p>
          <a:p>
            <a:pPr lvl="1"/>
            <a:r>
              <a:rPr lang="en-US" altLang="x-none" dirty="0" err="1" smtClean="0"/>
              <a:t>JobManager</a:t>
            </a:r>
            <a:r>
              <a:rPr lang="en-US" altLang="x-none" dirty="0" smtClean="0"/>
              <a:t>:</a:t>
            </a:r>
          </a:p>
          <a:p>
            <a:pPr lvl="2"/>
            <a:r>
              <a:rPr lang="en-US" altLang="x-none" dirty="0" smtClean="0"/>
              <a:t>Starts jobs and manages their containers</a:t>
            </a:r>
          </a:p>
          <a:p>
            <a:pPr lvl="2"/>
            <a:r>
              <a:rPr lang="en-US" altLang="x-none" dirty="0" smtClean="0"/>
              <a:t>Assigns and accounts for the resource usage of server</a:t>
            </a:r>
          </a:p>
          <a:p>
            <a:pPr lvl="1"/>
            <a:r>
              <a:rPr lang="en-US" altLang="x-none" dirty="0" smtClean="0"/>
              <a:t>Container</a:t>
            </a:r>
          </a:p>
          <a:p>
            <a:pPr lvl="2"/>
            <a:r>
              <a:rPr lang="en-US" altLang="x-none" dirty="0" smtClean="0"/>
              <a:t>Represents the data structure and the operations of a real container</a:t>
            </a:r>
          </a:p>
          <a:p>
            <a:pPr lvl="2"/>
            <a:r>
              <a:rPr lang="en-US" altLang="x-none" dirty="0" smtClean="0"/>
              <a:t>Obtain the real-time resource usage of the underlying container</a:t>
            </a:r>
          </a:p>
        </p:txBody>
      </p:sp>
      <p:sp>
        <p:nvSpPr>
          <p:cNvPr id="2" name="Footer Placeholder 1"/>
          <p:cNvSpPr>
            <a:spLocks noGrp="1"/>
          </p:cNvSpPr>
          <p:nvPr>
            <p:ph type="ftr" sz="quarter" idx="3"/>
          </p:nvPr>
        </p:nvSpPr>
        <p:spPr/>
        <p:txBody>
          <a:bodyPr/>
          <a:lstStyle/>
          <a:p>
            <a:r>
              <a:rPr lang="en-US" altLang="x-none" smtClean="0"/>
              <a:t>ISC (06/19/2013)</a:t>
            </a:r>
            <a:endParaRPr lang="x-none" altLang="x-non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rgonne.updates">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2013-04-04-ldrd-opengats-marc</Template>
  <TotalTime>521</TotalTime>
  <Words>1719</Words>
  <Application>Microsoft Office PowerPoint</Application>
  <PresentationFormat>On-screen Show (4:3)</PresentationFormat>
  <Paragraphs>227</Paragraphs>
  <Slides>25</Slides>
  <Notes>13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argonne.updates</vt:lpstr>
      <vt:lpstr>Container-Based Job Management for Fair Resource Sharing</vt:lpstr>
      <vt:lpstr>Resource Isolation Requirements</vt:lpstr>
      <vt:lpstr>Current Resource Isolation Models</vt:lpstr>
      <vt:lpstr>How Resource Containers Work</vt:lpstr>
      <vt:lpstr>Concerns with Resource Containers</vt:lpstr>
      <vt:lpstr>Resource Container Interaction with Tools</vt:lpstr>
      <vt:lpstr>Primary Contributions</vt:lpstr>
      <vt:lpstr>Container-based Job Management (CJMM)</vt:lpstr>
      <vt:lpstr>Container-based Job Management Design</vt:lpstr>
      <vt:lpstr>Container-based Job Management</vt:lpstr>
      <vt:lpstr>Exposing Resource Container Information</vt:lpstr>
      <vt:lpstr>Applying CJMM</vt:lpstr>
      <vt:lpstr>Applying CJMM</vt:lpstr>
      <vt:lpstr>Applying CJMM</vt:lpstr>
      <vt:lpstr>Performance Evaluation: Experimental Setup</vt:lpstr>
      <vt:lpstr>Performance Evaluation: CPU Usage</vt:lpstr>
      <vt:lpstr>Performance Evaluation: Memory Usage</vt:lpstr>
      <vt:lpstr>Performance Evaluation: Bomb-like Programs</vt:lpstr>
      <vt:lpstr>Performance Evaluation: Resource Utilization</vt:lpstr>
      <vt:lpstr>Performance Evaluation: Overhead</vt:lpstr>
      <vt:lpstr>Performance Evaluation: Overhead – CPU &amp; Memory</vt:lpstr>
      <vt:lpstr>Performance Evaluation: Overhead – Disk I/O and System Operation</vt:lpstr>
      <vt:lpstr>Conclusion</vt:lpstr>
      <vt:lpstr>Personnel Acknowledgments</vt:lpstr>
      <vt:lpstr>Thank You!</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Container-Based Job Management for Fair Resource Sharing</dc:title>
  <dc:creator>jed hong</dc:creator>
  <cp:lastModifiedBy>Pavan Balaji</cp:lastModifiedBy>
  <cp:revision>195</cp:revision>
  <dcterms:created xsi:type="dcterms:W3CDTF">2013-06-16T09:31:49Z</dcterms:created>
  <dcterms:modified xsi:type="dcterms:W3CDTF">2013-06-18T19:55:35Z</dcterms:modified>
</cp:coreProperties>
</file>